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168" autoAdjust="0"/>
  </p:normalViewPr>
  <p:slideViewPr>
    <p:cSldViewPr snapToGrid="0">
      <p:cViewPr varScale="1">
        <p:scale>
          <a:sx n="100" d="100"/>
          <a:sy n="100" d="100"/>
        </p:scale>
        <p:origin x="78"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bg2">
                  <a:lumMod val="50000"/>
                </a:schemeClr>
              </a:solidFill>
            </a:rPr>
            <a:t>The resurrection of Jesus</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n" sz="2000" b="1" dirty="0">
              <a:effectLst>
                <a:outerShdw blurRad="38100" dist="38100" dir="2700000" algn="tl">
                  <a:srgbClr val="000000">
                    <a:alpha val="43137"/>
                  </a:srgbClr>
                </a:outerShdw>
              </a:effectLst>
            </a:rPr>
            <a:t>Was the resurrection a historical event?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Corinthians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accent3">
                  <a:lumMod val="50000"/>
                </a:schemeClr>
              </a:solidFill>
            </a:rPr>
            <a:t>The consequences of Jesus' resurrection</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n" sz="2000" b="1" dirty="0">
              <a:effectLst>
                <a:outerShdw blurRad="38100" dist="38100" dir="2700000" algn="tl">
                  <a:srgbClr val="000000">
                    <a:alpha val="43137"/>
                  </a:srgbClr>
                </a:outerShdw>
              </a:effectLst>
            </a:rPr>
            <a:t>What if Christ had not risen from the dead?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Corinthians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n" sz="2000" b="1" dirty="0">
              <a:effectLst>
                <a:outerShdw blurRad="38100" dist="38100" dir="2700000" algn="tl">
                  <a:srgbClr val="000000">
                    <a:alpha val="43137"/>
                  </a:srgbClr>
                </a:outerShdw>
              </a:effectLst>
            </a:rPr>
            <a:t>What guarantees the resurrection?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Corinthians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accent5">
                  <a:lumMod val="50000"/>
                </a:schemeClr>
              </a:solidFill>
            </a:rPr>
            <a:t>Our resurrection</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n" sz="2000" b="1" dirty="0">
              <a:effectLst>
                <a:outerShdw blurRad="38100" dist="38100" dir="2700000" algn="tl">
                  <a:srgbClr val="000000">
                    <a:alpha val="43137"/>
                  </a:srgbClr>
                </a:outerShdw>
              </a:effectLst>
            </a:rPr>
            <a:t>With what body will we be resurrected?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Corinthians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When will we be resurrected?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Corinthians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en" sz="2000" b="1">
              <a:effectLst>
                <a:outerShdw blurRad="38100" dist="38100" dir="2700000" algn="tl">
                  <a:srgbClr val="000000">
                    <a:alpha val="43137"/>
                  </a:srgbClr>
                </a:outerShdw>
              </a:effectLst>
            </a:rPr>
            <a:t>It is preached</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dirty="0">
              <a:effectLst>
                <a:outerShdw blurRad="38100" dist="38100" dir="2700000" algn="tl">
                  <a:srgbClr val="000000">
                    <a:alpha val="43137"/>
                  </a:srgbClr>
                </a:outerShdw>
              </a:effectLst>
            </a:rPr>
            <a:t>It is received</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2000" b="1" dirty="0">
              <a:effectLst>
                <a:outerShdw blurRad="38100" dist="38100" dir="2700000" algn="tl">
                  <a:srgbClr val="000000">
                    <a:alpha val="43137"/>
                  </a:srgbClr>
                </a:outerShdw>
              </a:effectLst>
            </a:rPr>
            <a:t>One perseveres in it</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n" sz="2000" b="1">
              <a:solidFill>
                <a:schemeClr val="tx1"/>
              </a:solidFill>
            </a:rPr>
            <a:t>Salvation is obtained</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en" sz="2000" b="1" dirty="0">
              <a:solidFill>
                <a:schemeClr val="tx1"/>
              </a:solidFill>
              <a:effectLst/>
            </a:rPr>
            <a:t>Christ died for our sins</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dirty="0">
              <a:solidFill>
                <a:schemeClr val="tx1"/>
              </a:solidFill>
              <a:effectLst/>
            </a:rPr>
            <a:t>Christ was buried</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2000" b="1">
              <a:effectLst>
                <a:outerShdw blurRad="38100" dist="38100" dir="2700000" algn="tl">
                  <a:srgbClr val="000000">
                    <a:alpha val="43137"/>
                  </a:srgbClr>
                </a:outerShdw>
              </a:effectLst>
            </a:rPr>
            <a:t>Christ rose again on the third day</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en" sz="2000" b="1">
              <a:solidFill>
                <a:srgbClr val="6B00B4"/>
              </a:solidFill>
            </a:rPr>
            <a:t>Peter and the Twelve</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en" sz="2000" b="1">
              <a:solidFill>
                <a:srgbClr val="6B00B4"/>
              </a:solidFill>
            </a:rPr>
            <a:t>More than 500 siblings</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en" sz="2000" b="1">
              <a:solidFill>
                <a:srgbClr val="6B00B4"/>
              </a:solidFill>
            </a:rPr>
            <a:t>James and the apostles</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n" sz="2000" b="1" dirty="0">
              <a:solidFill>
                <a:srgbClr val="6B00B4"/>
              </a:solidFill>
            </a:rPr>
            <a:t>Paul “the abortive”</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n" sz="2000" b="1" dirty="0"/>
            <a:t>The preaching of the gospel is in vain [empty of meaning] (1 Cor.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n" sz="2000" b="1"/>
            <a:t>Our faith is vain [empty of meaning] (1 Cor. 15:14b) [useless] (1 Cor. 15:17a)</a:t>
          </a:r>
          <a:endParaRPr lang="es-ES" sz="200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n" sz="2000" b="1"/>
            <a:t>We are false witnesses (1 Cor. 15:15)</a:t>
          </a:r>
          <a:endParaRPr lang="es-ES" sz="200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en" sz="2000" b="1"/>
            <a:t>We are still in our sins (1 Cor. 15:17b)</a:t>
          </a:r>
          <a:endParaRPr lang="es-ES" sz="200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n" sz="2000" b="1">
              <a:solidFill>
                <a:schemeClr val="bg1"/>
              </a:solidFill>
              <a:effectLst>
                <a:outerShdw blurRad="38100" dist="38100" dir="2700000" algn="tl">
                  <a:srgbClr val="000000">
                    <a:alpha val="43137"/>
                  </a:srgbClr>
                </a:outerShdw>
              </a:effectLst>
            </a:rPr>
            <a:t>Those who have died will never return to life (1 Corinthians 15:18)</a:t>
          </a:r>
          <a:endParaRPr lang="es-ES" sz="200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n" sz="1400" b="1" dirty="0"/>
            <a:t>1 Corinthians 15:30-32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 Corinthians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en" sz="2000" b="1" dirty="0"/>
            <a:t>It is worthwhile to preach the gospel, even if it involves suffering or danger.</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en" sz="2000" b="1" dirty="0"/>
            <a:t>It is worthwhile to live a life consistent with biblical principles.</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n" sz="2000" b="1" dirty="0">
              <a:effectLst>
                <a:outerShdw blurRad="38100" dist="38100" dir="2700000" algn="tl">
                  <a:srgbClr val="000000">
                    <a:alpha val="43137"/>
                  </a:srgbClr>
                </a:outerShdw>
              </a:effectLst>
            </a:rPr>
            <a:t>Plant bodies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n" sz="2000" b="1" dirty="0"/>
            <a:t>A seed is sown</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Physical bodies </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Cor.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n" sz="2000" b="1" dirty="0"/>
            <a:t>A cereal is harvested</a:t>
          </a: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n" sz="2000" b="1" dirty="0"/>
            <a:t>Men's bodies</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n" sz="2000" b="1" dirty="0"/>
            <a:t>Animal bodies</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n" sz="2000" b="1" dirty="0"/>
            <a:t>Fish body</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n" sz="2000" b="1" dirty="0"/>
            <a:t>Bird body</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n" sz="2000" b="1" dirty="0">
              <a:effectLst>
                <a:outerShdw blurRad="38100" dist="38100" dir="2700000" algn="tl">
                  <a:srgbClr val="000000">
                    <a:alpha val="43137"/>
                  </a:srgbClr>
                </a:outerShdw>
              </a:effectLst>
            </a:rPr>
            <a:t>Heavenly bodies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n" sz="2000" b="1"/>
            <a:t>The glory of the sun</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n" sz="2000" b="1"/>
            <a:t>The glory of the moon</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n" sz="2000" b="1" dirty="0"/>
            <a:t>The glory of the stars</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n" sz="2000" b="1" dirty="0"/>
            <a:t>Each one, his own glory (brilliance)</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n" sz="2000" b="1" dirty="0"/>
            <a:t>God gives each plant the body He wants.</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n" sz="2800" b="1" dirty="0"/>
            <a:t>current body</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Corrupt</a:t>
          </a: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 sz="2800" b="1" dirty="0"/>
            <a:t>Resurrected body</a:t>
          </a: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Incorrupt</a:t>
          </a: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Dishonorable</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Glorious</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Weak</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Powerful</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Animal</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Spiritual</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bg2">
                  <a:lumMod val="50000"/>
                </a:schemeClr>
              </a:solidFill>
            </a:rPr>
            <a:t>The resurrection of Jesus</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Was the resurrection a historical event?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Corinthians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accent3">
                  <a:lumMod val="50000"/>
                </a:schemeClr>
              </a:solidFill>
            </a:rPr>
            <a:t>The consequences of Jesus' resurrection</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What if Christ had not risen from the dead?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Corinthians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What guarantees the resurrection?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Corinthians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accent5">
                  <a:lumMod val="50000"/>
                </a:schemeClr>
              </a:solidFill>
            </a:rPr>
            <a:t>Our resurrection</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With what body will we be resurrected?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Corinthians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When will we be resurrected?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Corinthians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It is preached</a:t>
          </a: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It is received</a:t>
          </a: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One perseveres in it</a:t>
          </a: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tx1"/>
              </a:solidFill>
            </a:rPr>
            <a:t>Salvation is obtained</a:t>
          </a:r>
          <a:endParaRPr lang="es-ES" sz="2000" b="1" kern="1200" dirty="0">
            <a:solidFill>
              <a:schemeClr val="tx1"/>
            </a:solidFill>
          </a:endParaRP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Christ died for our sins</a:t>
          </a: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Christ was buried</a:t>
          </a: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Christ rose again on the third day</a:t>
          </a:r>
          <a:endParaRPr lang="es-ES" sz="20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rgbClr val="6B00B4"/>
              </a:solidFill>
            </a:rPr>
            <a:t>Peter and the Twelve</a:t>
          </a:r>
          <a:endParaRPr lang="es-ES" sz="20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rgbClr val="6B00B4"/>
              </a:solidFill>
            </a:rPr>
            <a:t>More than 500 siblings</a:t>
          </a:r>
          <a:endParaRPr lang="es-ES" sz="20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rgbClr val="6B00B4"/>
              </a:solidFill>
            </a:rPr>
            <a:t>James and the apostles</a:t>
          </a:r>
          <a:endParaRPr lang="es-ES" sz="20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rgbClr val="6B00B4"/>
              </a:solidFill>
            </a:rPr>
            <a:t>Paul “the abortive”</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t>The preaching of the gospel is in vain [empty of meaning] (1 Cor. 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t>Our faith is vain [empty of meaning] (1 Cor. 15:14b) [useless] (1 Cor. 15:17a)</a:t>
          </a:r>
          <a:endParaRPr lang="es-ES" sz="2000" kern="120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t>We are false witnesses (1 Cor. 15:15)</a:t>
          </a:r>
          <a:endParaRPr lang="es-ES" sz="2000" kern="120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t>We are still in our sins (1 Cor. 15:17b)</a:t>
          </a:r>
          <a:endParaRPr lang="es-ES" sz="2000" kern="120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schemeClr val="bg1"/>
              </a:solidFill>
              <a:effectLst>
                <a:outerShdw blurRad="38100" dist="38100" dir="2700000" algn="tl">
                  <a:srgbClr val="000000">
                    <a:alpha val="43137"/>
                  </a:srgbClr>
                </a:outerShdw>
              </a:effectLst>
            </a:rPr>
            <a:t>Those who have died will never return to life (1 Corinthians 15:18)</a:t>
          </a:r>
          <a:endParaRPr lang="es-ES" sz="2000" kern="120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Corinthians 15:30-32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 sz="2000" b="1" kern="1200" dirty="0"/>
            <a:t>It is worthwhile to preach the gospel, even if it involves suffering or danger.</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Corinthians 15:33-34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 sz="2000" b="1" kern="1200" dirty="0"/>
            <a:t>It is worthwhile to live a life consistent with biblical principles.</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Plant bodies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A seed is sown</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A cereal is harvested</a:t>
          </a: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God gives each plant the body He wants.</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Physical bodies </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Cor.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Men's bodies</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Animal bodies</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Fish body</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Bird body</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Heavenly bodies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The glory of the sun</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The glory of the moon</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The glory of the stars</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Each one, his own glory (brilliance)</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t>current body</a:t>
          </a: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Corrupt</a:t>
          </a: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Dishonorable</a:t>
          </a: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Weak</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Animal</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t>Resurrected body</a:t>
          </a: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Incorrupt</a:t>
          </a: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Glorious</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Powerful</a:t>
          </a: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Spiritual</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26/07/2026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26/07/2026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26/07/2026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en" sz="4000" b="1" dirty="0">
                <a:ln/>
                <a:solidFill>
                  <a:schemeClr val="bg2"/>
                </a:solidFill>
              </a:rPr>
              <a:t>THE POWER OF CHRIST'S RESURRECTION</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702937" cy="338554"/>
          </a:xfrm>
          <a:prstGeom prst="rect">
            <a:avLst/>
          </a:prstGeom>
          <a:noFill/>
        </p:spPr>
        <p:txBody>
          <a:bodyPr wrap="none" rtlCol="0">
            <a:spAutoFit/>
          </a:bodyPr>
          <a:lstStyle/>
          <a:p>
            <a:r>
              <a:rPr lang="en" sz="1600" b="1" dirty="0">
                <a:solidFill>
                  <a:srgbClr val="FAD5B0"/>
                </a:solidFill>
                <a:effectLst>
                  <a:outerShdw blurRad="38100" dist="38100" dir="2700000" algn="tl">
                    <a:srgbClr val="000000">
                      <a:alpha val="43137"/>
                    </a:srgbClr>
                  </a:outerShdw>
                </a:effectLst>
              </a:rPr>
              <a:t>Lesson 8 for August 22,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dirty="0">
                <a:ln/>
                <a:solidFill>
                  <a:schemeClr val="accent4">
                    <a:lumMod val="75000"/>
                  </a:schemeClr>
                </a:solidFill>
              </a:rPr>
              <a:t>WITH WHAT BODY WILL WE BE RESURRECTED?</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584775"/>
          </a:xfrm>
          <a:prstGeom prst="rect">
            <a:avLst/>
          </a:prstGeom>
          <a:noFill/>
        </p:spPr>
        <p:txBody>
          <a:bodyPr wrap="square">
            <a:spAutoFit/>
          </a:bodyPr>
          <a:lstStyle/>
          <a:p>
            <a:pPr algn="ct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So also is the resurrection of the dead. The body is sown in corruption, it is raised in incorruption</a:t>
            </a: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Corinthians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4273867754"/>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en" sz="2000" b="1" dirty="0"/>
              <a:t>Analogies about the resurrected body:</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243771"/>
            <a:ext cx="5045399" cy="858440"/>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marL="0" lvl="0" indent="0" algn="ctr" defTabSz="889000">
              <a:lnSpc>
                <a:spcPct val="90000"/>
              </a:lnSpc>
              <a:spcBef>
                <a:spcPct val="0"/>
              </a:spcBef>
              <a:spcAft>
                <a:spcPct val="35000"/>
              </a:spcAft>
              <a:buNone/>
            </a:pPr>
            <a:r>
              <a:rPr lang="en" sz="2000" b="1" kern="1200" dirty="0">
                <a:solidFill>
                  <a:schemeClr val="tx1"/>
                </a:solidFill>
              </a:rPr>
              <a:t>What is the difference between the present body and the resurrected one?</a:t>
            </a:r>
            <a:br>
              <a:rPr lang="en" sz="2000" b="1" kern="1200" dirty="0">
                <a:solidFill>
                  <a:schemeClr val="tx1"/>
                </a:solidFill>
              </a:rPr>
            </a:br>
            <a:r>
              <a:rPr lang="en" sz="2000" b="1" kern="1200" dirty="0">
                <a:solidFill>
                  <a:schemeClr val="tx1"/>
                </a:solidFill>
              </a:rPr>
              <a:t>(1 Cor.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en" sz="2000" b="1" dirty="0"/>
              <a:t>Adam had an earthly body, the second Adam [Jesus] a heavenly one. In the resurrection, our body will be transformed into the likeness of Christ's body, that is, incorruptible, glorious, powerful, spiritual, heavenly</a:t>
            </a:r>
            <a:br>
              <a:rPr lang="en" sz="2000" b="1" dirty="0"/>
            </a:br>
            <a:r>
              <a:rPr lang="en" sz="2000" b="1" dirty="0"/>
              <a:t>(1 Cor.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1912897716"/>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dirty="0">
                <a:ln/>
                <a:solidFill>
                  <a:schemeClr val="accent4">
                    <a:lumMod val="75000"/>
                  </a:schemeClr>
                </a:solidFill>
              </a:rPr>
              <a:t>WITH WHAT BODY WILL WE BE RESURRECTED?</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584775"/>
          </a:xfrm>
          <a:prstGeom prst="rect">
            <a:avLst/>
          </a:prstGeom>
          <a:noFill/>
        </p:spPr>
        <p:txBody>
          <a:bodyPr wrap="square">
            <a:spAutoFit/>
          </a:bodyPr>
          <a:lstStyle/>
          <a:p>
            <a:pPr algn="ct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So also is the resurrection of the dead. The body is sown in corruption, it is raised in incorruption</a:t>
            </a: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p>
          <a:p>
            <a:pPr algn="ctr"/>
            <a:r>
              <a:rPr lang="en"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Corinthians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WHEN WILL WE BE RESURRECTED?</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584775"/>
          </a:xfrm>
          <a:prstGeom prst="rect">
            <a:avLst/>
          </a:prstGeom>
          <a:noFill/>
        </p:spPr>
        <p:txBody>
          <a:bodyPr wrap="square">
            <a:spAutoFit/>
          </a:bodyPr>
          <a:lstStyle/>
          <a:p>
            <a:pPr algn="ct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“B</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ehold</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I tell you a mystery: We shall not all sleep, but we shall all be changed—</a:t>
            </a: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Corinthians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en" sz="2000" b="1" dirty="0"/>
              <a:t>Before determining the time of the resurrection and what will happen to our bodies at that time, Paul states that “flesh and blood cannot inherit the kingdom of God” (1 Cor. 15:50). Does this mean that we will not have a physical body after the resurrection?</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19916"/>
            <a:ext cx="7009620" cy="1015663"/>
          </a:xfrm>
          <a:prstGeom prst="rect">
            <a:avLst/>
          </a:prstGeom>
          <a:noFill/>
        </p:spPr>
        <p:txBody>
          <a:bodyPr wrap="square">
            <a:spAutoFit/>
          </a:bodyPr>
          <a:lstStyle/>
          <a:p>
            <a:pPr>
              <a:spcBef>
                <a:spcPts val="600"/>
              </a:spcBef>
            </a:pPr>
            <a:r>
              <a:rPr lang="en" sz="2000" b="1" dirty="0"/>
              <a:t>At the Second Coming, the corrupted body will be transformed into an incorruptible body, like the body with which Jesus resurrected (1 Cor. 15:51-55; Lk.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expression “flesh and blood” is always used as a synonym for “person” (Mt. 16:17; Gal. 1:16; Eph. 6:12; Heb. 2:14). Paul is drawing a parallel here: inhabitants of the Earth = corruption; inhabitants of Heaven = incorruption. Here we have a body that decays and, therefore, we cannot take it to Heaven.</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766460"/>
            <a:ext cx="700962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For those who sleep in Jesus, it will feel as if only an instant has passed. A second ago they felt the chill of death, now they are already seeing Jesus coming (1 Cor.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699132"/>
            <a:ext cx="11823405" cy="3046988"/>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en-US" sz="2400" b="1" dirty="0">
                <a:latin typeface="Constantia" panose="02030602050306030303" pitchFamily="18" charset="0"/>
              </a:rPr>
              <a:t>The resurrection of Jesus was a sample of the final resurrection of all who sleep in Him. The risen body of the Saviour, His deportment, the accents of His speech, were all familiar to His followers. In like manner will those who sleep in Jesus rise again. We shall know our friends even as the disciples knew Jesus. Though they may have been deformed, diseased, or disfigured in this mortal life, yet in their resurrected and glorified body their individual identity will be perfectly preserved, and we shall recognize, in the face radiant with the light shining from the face of Jesus, the lineaments of those we love</a:t>
            </a:r>
            <a:r>
              <a:rPr lang="en" sz="2400" b="1" dirty="0">
                <a:latin typeface="Constantia" panose="02030602050306030303" pitchFamily="18" charset="0"/>
              </a:rPr>
              <a:t>.”</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8886805" y="669852"/>
            <a:ext cx="3206391" cy="338554"/>
          </a:xfrm>
          <a:prstGeom prst="rect">
            <a:avLst/>
          </a:prstGeom>
          <a:noFill/>
        </p:spPr>
        <p:txBody>
          <a:bodyPr wrap="none" rtlCol="0">
            <a:spAutoFit/>
          </a:bodyPr>
          <a:lstStyle/>
          <a:p>
            <a:pPr algn="r"/>
            <a:r>
              <a:rPr lang="en" sz="1600" b="1" dirty="0"/>
              <a:t>EGW (</a:t>
            </a:r>
            <a:r>
              <a:rPr lang="en-US" sz="1600" b="1" dirty="0"/>
              <a:t>The Faith I Live By, June 23</a:t>
            </a:r>
            <a:r>
              <a:rPr lang="en"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“And if Christ is not risen, then our preaching is empty and your faith is also empty. . . . And if Christ is not risen, your faith is futile; you are still in your sins!”</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Corinthians 15:14–17, </a:t>
            </a:r>
            <a:r>
              <a:rPr kumimoji="0" lang="es-ES" sz="1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NKJV</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3367312826"/>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en" sz="2000" b="1" dirty="0"/>
              <a:t>According to Greek philosophy—based on Platonic theories—the body, essentially evil, is merely the prison of an immortal soul. Given this thinking, what meaning did the resurrection of the body have for the Greeks or the Romans?</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098917"/>
            <a:ext cx="6893110" cy="1323439"/>
          </a:xfrm>
          <a:prstGeom prst="rect">
            <a:avLst/>
          </a:prstGeom>
          <a:noFill/>
        </p:spPr>
        <p:txBody>
          <a:bodyPr wrap="square">
            <a:spAutoFit/>
          </a:bodyPr>
          <a:lstStyle/>
          <a:p>
            <a:pPr>
              <a:spcBef>
                <a:spcPts val="600"/>
              </a:spcBef>
            </a:pPr>
            <a:r>
              <a:rPr lang="en" sz="2000" b="1" dirty="0"/>
              <a:t>For this reason, a sector of the Corinthian church rejected the existence of the resurrection. Paul addresses this issue in chapter fifteen of his first letter to the Corinthians.</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This is no trivial matter. Resurrection is intimately linked to salvation. If there is no resurrection… what is the point of preaching the gospel?</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4633576"/>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dirty="0">
                <a:ln w="9525">
                  <a:solidFill>
                    <a:schemeClr val="bg1"/>
                  </a:solidFill>
                  <a:prstDash val="solid"/>
                </a:ln>
                <a:solidFill>
                  <a:srgbClr val="3D9D78"/>
                </a:solidFill>
                <a:effectLst>
                  <a:outerShdw blurRad="12700" dist="38100" dir="2700000" algn="tl" rotWithShape="0">
                    <a:schemeClr val="accent4"/>
                  </a:outerShdw>
                </a:effectLst>
              </a:rPr>
              <a:t>THE RESURRECTION </a:t>
            </a:r>
            <a:r>
              <a:rPr lang="en" sz="6000" b="1" dirty="0">
                <a:ln w="9525">
                  <a:solidFill>
                    <a:schemeClr val="bg1"/>
                  </a:solidFill>
                  <a:prstDash val="solid"/>
                </a:ln>
                <a:solidFill>
                  <a:srgbClr val="CC3C99"/>
                </a:solidFill>
                <a:effectLst>
                  <a:outerShdw blurRad="12700" dist="38100" dir="2700000" algn="tl" rotWithShape="0">
                    <a:schemeClr val="accent4"/>
                  </a:outerShdw>
                </a:effectLst>
              </a:rPr>
              <a:t>OF </a:t>
            </a:r>
            <a:br>
              <a:rPr lang="es-ES" sz="6000" b="1" dirty="0">
                <a:ln w="9525">
                  <a:solidFill>
                    <a:schemeClr val="bg1"/>
                  </a:solidFill>
                  <a:prstDash val="solid"/>
                </a:ln>
                <a:solidFill>
                  <a:srgbClr val="CC3C99"/>
                </a:solidFill>
                <a:effectLst>
                  <a:outerShdw blurRad="12700" dist="38100" dir="2700000" algn="tl" rotWithShape="0">
                    <a:schemeClr val="accent4"/>
                  </a:outerShdw>
                </a:effectLst>
              </a:rPr>
            </a:br>
            <a:r>
              <a:rPr lang="en" sz="6000" b="1" dirty="0">
                <a:ln w="9525">
                  <a:solidFill>
                    <a:schemeClr val="bg1"/>
                  </a:solidFill>
                  <a:prstDash val="solid"/>
                </a:ln>
                <a:solidFill>
                  <a:srgbClr val="CC3C99"/>
                </a:solidFill>
                <a:effectLst>
                  <a:outerShdw blurRad="12700" dist="38100" dir="2700000" algn="tl" rotWithShape="0">
                    <a:schemeClr val="accent4"/>
                  </a:outerShdw>
                </a:effectLst>
              </a:rPr>
              <a:t>JESUS</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WAS THE RESURRECTION A HISTORICAL EVENT?</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923330"/>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For I delivered to you first of all that which I also received: that Christ died for our sins                        according to the Scriptures, and that He was buried, and that He rose again                                                 the third day according to the Scriptures</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Corinthians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en" sz="2000" b="1" dirty="0"/>
              <a:t>Before addressing the doubts the Corinthians had about the resurrection, Paul reminds them how the gospel works (1 Cor.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1667276932"/>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en" sz="2000" b="1" dirty="0"/>
              <a:t>And what is the gospel that is preached? (1 Cor.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2947085760"/>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en" sz="2000" b="1" dirty="0"/>
              <a:t>And how do we know that the resurrection was a historical event? Who saw the resurrected Jesus? (1 Cor.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1793531561"/>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en" sz="2000" b="1" dirty="0"/>
              <a:t>Paul makes it clear that the gospel is God's work carried out “according to the Scriptures.” That is, it is a preordained plan in which the resurrection plays a fundamental role. Does anyone have any doubts? Let them ask the witnesses who were still alive at that time!</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5787738"/>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n" noProof="0" dirty="0">
                <a:solidFill>
                  <a:srgbClr val="207A3E"/>
                </a:solidFill>
              </a:rPr>
              <a:t>THE CONSEQUENCES OF </a:t>
            </a:r>
            <a:r>
              <a:rPr lang="en" noProof="0" dirty="0">
                <a:solidFill>
                  <a:srgbClr val="7030A0"/>
                </a:solidFill>
              </a:rPr>
              <a:t>JESUS' RESURRECTION</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a:r>
              <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WHAT IF CHRIST HAD NOT RISEN FROM THE DEAD?</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And if Christ is not risen, then our preaching is empty and your faith is also empty</a:t>
            </a: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Corinthians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en" sz="2000" b="1" dirty="0"/>
              <a:t>Denying the possibility of the resurrection creates an inconsistency with the Christian faith, since “</a:t>
            </a:r>
            <a:r>
              <a:rPr lang="en-US" sz="2000" b="1" dirty="0"/>
              <a:t>if there is no resurrection of the dead, then Christ is not risen</a:t>
            </a:r>
            <a:r>
              <a:rPr lang="en" sz="2000" b="1" dirty="0"/>
              <a:t>” (1 Corinthians 15:12-13). And if Jesus did not rise…</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3886372642"/>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323439"/>
          </a:xfrm>
          <a:prstGeom prst="rect">
            <a:avLst/>
          </a:prstGeom>
          <a:noFill/>
        </p:spPr>
        <p:txBody>
          <a:bodyPr wrap="square" rtlCol="0">
            <a:spAutoFit/>
          </a:bodyPr>
          <a:lstStyle/>
          <a:p>
            <a:pPr>
              <a:spcBef>
                <a:spcPts val="600"/>
              </a:spcBef>
            </a:pPr>
            <a:r>
              <a:rPr lang="en" sz="2000" b="1" dirty="0"/>
              <a:t>Without the resurrection, Jesus is merely a righteous man murdered without cause, but incapable of saving. “</a:t>
            </a:r>
            <a:r>
              <a:rPr lang="en-US" sz="2000" b="1" dirty="0"/>
              <a:t>But now Christ is risen from the dead</a:t>
            </a:r>
            <a:r>
              <a:rPr lang="en" sz="2000" b="1" dirty="0"/>
              <a:t>” (1 Corinthians 15:20a</a:t>
            </a:r>
            <a:r>
              <a:rPr lang="en" sz="1600" b="1" dirty="0"/>
              <a:t>) </a:t>
            </a:r>
            <a:r>
              <a:rPr lang="en" sz="2000" b="1" dirty="0"/>
              <a:t>. We have a LIVING Savior.</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778073"/>
            <a:ext cx="68615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For this reason, the gospel makes sense; so does our faith; we are faithful witnesses; our sins are forgiven; and the dead in Christ will live again.</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WHAT GUARANTEES THE RESURRECTION?</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646331"/>
          </a:xfrm>
          <a:prstGeom prst="rect">
            <a:avLst/>
          </a:prstGeom>
          <a:noFill/>
        </p:spPr>
        <p:txBody>
          <a:bodyPr wrap="square">
            <a:spAutoFit/>
          </a:bodyPr>
          <a:lstStyle/>
          <a:p>
            <a:pPr algn="ct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But now Christ is risen from the dead, and has become the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firstfruits</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of those who have fallen asleep</a:t>
            </a: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solidFill>
                <a:effectLst>
                  <a:outerShdw blurRad="38100" dist="38100" dir="2700000" algn="tl">
                    <a:srgbClr val="000000">
                      <a:alpha val="43137"/>
                    </a:srgbClr>
                  </a:outerShdw>
                </a:effectLst>
                <a:latin typeface="Comic Sans MS" panose="030F0702030302020204" pitchFamily="66" charset="0"/>
              </a:rPr>
              <a:t>(1 Corinthians 15:20)</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en" sz="2000" b="1" dirty="0"/>
              <a:t>The first fact guaranteed by the resurrection of Jesus is that those of us who have accepted the plan of salvation – from Adam to the end of the world – if we die, we will live again (1 Cor.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3635816641"/>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39582"/>
            <a:ext cx="6273210" cy="1631216"/>
          </a:xfrm>
          <a:prstGeom prst="rect">
            <a:avLst/>
          </a:prstGeom>
          <a:noFill/>
        </p:spPr>
        <p:txBody>
          <a:bodyPr wrap="square">
            <a:spAutoFit/>
          </a:bodyPr>
          <a:lstStyle/>
          <a:p>
            <a:pPr>
              <a:spcBef>
                <a:spcPts val="600"/>
              </a:spcBef>
            </a:pPr>
            <a:r>
              <a:rPr lang="en" sz="2000" b="1" dirty="0"/>
              <a:t>What will happen after our resurrection? By defeating death, Jesus will have conquered all his enemies (1 Cor. 15:25-26). Then, Jesus will subject everything to the Father, so “that God may be all in all” (1 Cor.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27320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addition to these future guarantees, Paul gives us two guarantees that affect our daily lives:</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dirty="0">
                <a:ln w="9525">
                  <a:solidFill>
                    <a:schemeClr val="bg1"/>
                  </a:solidFill>
                  <a:prstDash val="solid"/>
                </a:ln>
                <a:solidFill>
                  <a:srgbClr val="3E58AC"/>
                </a:solidFill>
                <a:effectLst>
                  <a:outerShdw blurRad="12700" dist="38100" dir="2700000" algn="tl" rotWithShape="0">
                    <a:schemeClr val="accent4"/>
                  </a:outerShdw>
                </a:effectLst>
              </a:rPr>
              <a:t>OUR RESURRECTION</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636</TotalTime>
  <Words>1534</Words>
  <Application>Microsoft Office PowerPoint</Application>
  <PresentationFormat>Panorámica</PresentationFormat>
  <Paragraphs>101</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Constantia</vt:lpstr>
      <vt:lpstr>Arial</vt:lpstr>
      <vt:lpstr>Aptos Display</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101</cp:revision>
  <dcterms:created xsi:type="dcterms:W3CDTF">2026-07-19T13:36:46Z</dcterms:created>
  <dcterms:modified xsi:type="dcterms:W3CDTF">2026-07-26T14:27:57Z</dcterms:modified>
</cp:coreProperties>
</file>