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dgm:spPr>
        <a:solidFill>
          <a:schemeClr val="accent4">
            <a:lumMod val="75000"/>
          </a:schemeClr>
        </a:solidFill>
      </dgm:spPr>
      <dgm:t>
        <a:bodyPr/>
        <a:lstStyle/>
        <a:p>
          <a:r>
            <a:rPr lang="en" b="1" dirty="0">
              <a:effectLst>
                <a:outerShdw blurRad="38100" dist="38100" dir="2700000" algn="tl">
                  <a:srgbClr val="000000">
                    <a:alpha val="43137"/>
                  </a:srgbClr>
                </a:outerShdw>
              </a:effectLst>
            </a:rPr>
            <a:t>The comfort of God</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n" sz="2000" b="1">
              <a:effectLst>
                <a:outerShdw blurRad="38100" dist="38100" dir="2700000" algn="tl">
                  <a:srgbClr val="000000">
                    <a:alpha val="43137"/>
                  </a:srgbClr>
                </a:outerShdw>
              </a:effectLst>
            </a:rPr>
            <a:t>It frees us from fear</a:t>
          </a:r>
          <a:endParaRPr lang="es-ES" sz="200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en" sz="2000" b="1" dirty="0">
              <a:effectLst>
                <a:outerShdw blurRad="38100" dist="38100" dir="2700000" algn="tl">
                  <a:srgbClr val="000000">
                    <a:alpha val="43137"/>
                  </a:srgbClr>
                </a:outerShdw>
              </a:effectLst>
            </a:rPr>
            <a:t>It reminds us of the times He helped us</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n" sz="2000" b="1">
              <a:solidFill>
                <a:schemeClr val="tx1"/>
              </a:solidFill>
              <a:effectLst/>
            </a:rPr>
            <a:t>It helps us to endure affliction</a:t>
          </a:r>
          <a:endParaRPr lang="es-ES" sz="200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n" sz="2000" b="1" dirty="0">
              <a:solidFill>
                <a:schemeClr val="tx1"/>
              </a:solidFill>
              <a:effectLst/>
            </a:rPr>
            <a:t>It leads us to spiritual maturity</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n" sz="2000" b="1">
              <a:solidFill>
                <a:schemeClr val="tx1"/>
              </a:solidFill>
              <a:effectLst/>
            </a:rPr>
            <a:t>It encourages us to intercede for others</a:t>
          </a:r>
          <a:endParaRPr lang="es-ES" sz="200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n" sz="2000" b="1" dirty="0">
              <a:effectLst>
                <a:outerShdw blurRad="38100" dist="38100" dir="2700000" algn="tl">
                  <a:srgbClr val="000000">
                    <a:alpha val="43137"/>
                  </a:srgbClr>
                </a:outerShdw>
              </a:effectLst>
            </a:rPr>
            <a:t>We comfort each other as we were comforted by God</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rPr>
            <a:t>Ephesus</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en" sz="2000" b="1" dirty="0"/>
            <a:t>Ephesus</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 sz="3600" b="1" kern="1200" dirty="0">
              <a:effectLst>
                <a:outerShdw blurRad="38100" dist="38100" dir="2700000" algn="tl">
                  <a:srgbClr val="000000">
                    <a:alpha val="43137"/>
                  </a:srgbClr>
                </a:outerShdw>
              </a:effectLst>
            </a:rPr>
            <a:t>The comfort of God</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It frees us from fear</a:t>
          </a:r>
          <a:endParaRPr lang="es-ES" sz="2000" kern="120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It reminds us of the times He helped us</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effectLst/>
            </a:rPr>
            <a:t>It helps us to endure affliction</a:t>
          </a:r>
          <a:endParaRPr lang="es-ES" sz="2000" kern="120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It leads us to spiritual maturity</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effectLst/>
            </a:rPr>
            <a:t>It encourages us to intercede for others</a:t>
          </a:r>
          <a:endParaRPr lang="es-ES" sz="2000" kern="120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We comfort each other as we were comforted by God</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Ephesus</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t>Ephesus</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27/07/2026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27/07/2026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292662"/>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LOVE-DRIVEN</a:t>
            </a:r>
          </a:p>
          <a:p>
            <a:pPr algn="ctr"/>
            <a:r>
              <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MINISTRY</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489063" y="6419850"/>
            <a:ext cx="3702937" cy="338554"/>
          </a:xfrm>
          <a:prstGeom prst="rect">
            <a:avLst/>
          </a:prstGeom>
          <a:noFill/>
        </p:spPr>
        <p:txBody>
          <a:bodyPr wrap="none" rtlCol="0">
            <a:spAutoFit/>
          </a:bodyPr>
          <a:lstStyle/>
          <a:p>
            <a:pPr algn="r"/>
            <a:r>
              <a:rPr lang="en" sz="1600" b="1" dirty="0">
                <a:solidFill>
                  <a:srgbClr val="D3C1AD"/>
                </a:solidFill>
                <a:effectLst>
                  <a:outerShdw blurRad="38100" dist="38100" dir="2700000" algn="tl">
                    <a:srgbClr val="000000">
                      <a:alpha val="43137"/>
                    </a:srgbClr>
                  </a:outerShdw>
                </a:effectLst>
              </a:rPr>
              <a:t>Lesson 9 for August 29,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31085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“For out of much affliction and anguish of heart I wrote to you, with many tears, not that you should be grieved, but that you might know the love which I have so abundantly for you”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Corinthians 2:4, </a:t>
            </a:r>
            <a:r>
              <a:rPr kumimoji="0" lang="es-ES" sz="1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NKJV</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rPr>
              <a:t> God's comfort in suffering</a:t>
            </a:r>
          </a:p>
          <a:p>
            <a:pPr>
              <a:spcBef>
                <a:spcPts val="1800"/>
              </a:spcBef>
            </a:pPr>
            <a:r>
              <a:rPr lang="en" sz="2000" b="1" dirty="0">
                <a:solidFill>
                  <a:schemeClr val="bg1"/>
                </a:solidFill>
                <a:highlight>
                  <a:srgbClr val="6E20B5"/>
                </a:highlight>
              </a:rPr>
              <a:t> Holiness and sincerity in ministry</a:t>
            </a:r>
          </a:p>
          <a:p>
            <a:pPr>
              <a:spcBef>
                <a:spcPts val="1800"/>
              </a:spcBef>
            </a:pPr>
            <a:r>
              <a:rPr lang="en" sz="2000" b="1" dirty="0">
                <a:solidFill>
                  <a:schemeClr val="bg1"/>
                </a:solidFill>
                <a:highlight>
                  <a:srgbClr val="0975A4"/>
                </a:highlight>
              </a:rPr>
              <a:t> To behave wisely</a:t>
            </a:r>
          </a:p>
          <a:p>
            <a:pPr>
              <a:spcBef>
                <a:spcPts val="1800"/>
              </a:spcBef>
            </a:pPr>
            <a:r>
              <a:rPr lang="en" sz="2000" b="1" dirty="0">
                <a:solidFill>
                  <a:schemeClr val="bg1"/>
                </a:solidFill>
                <a:highlight>
                  <a:srgbClr val="099E3D"/>
                </a:highlight>
              </a:rPr>
              <a:t> Forgiveness and restoration</a:t>
            </a:r>
          </a:p>
          <a:p>
            <a:pPr>
              <a:spcBef>
                <a:spcPts val="1800"/>
              </a:spcBef>
            </a:pPr>
            <a:r>
              <a:rPr lang="en" sz="2000" b="1" dirty="0">
                <a:solidFill>
                  <a:schemeClr val="bg1"/>
                </a:solidFill>
                <a:highlight>
                  <a:srgbClr val="CB7B2B"/>
                </a:highlight>
              </a:rPr>
              <a:t> The fragrance of Christ</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en" sz="2000" b="1" dirty="0"/>
              <a:t>As we delve into the study of Paul's second epistle to the Corinthians, we observe that the apostle is very interested in the well-being of the church.</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631216"/>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Paul prepares the church to face these difficulties, both internal and external, and teaches them to form a body united in selfless love. From this advice we can learn today to be “</a:t>
            </a:r>
            <a:r>
              <a:rPr lang="en-US" sz="2000" b="1" dirty="0">
                <a:solidFill>
                  <a:prstClr val="black"/>
                </a:solidFill>
              </a:rPr>
              <a:t>the aroma of life leading to life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Cor.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Although it has never been easy to follow God's ways in this sin-filled world, in the first century declaring oneself a Christian could involve serious difficulties.</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GOD’S COMFORT IN SUFFERING</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who comforts us in all our tribulation, that we may be able to comfort those who are in any trouble, with the comfort with which we ourselves are comforted by God</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a:t>
            </a:r>
            <a:r>
              <a:rPr lang="en" sz="14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Corinthians 1:</a:t>
            </a:r>
            <a:r>
              <a:rPr lang="en" sz="11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en" sz="14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en" sz="2000" b="1" dirty="0"/>
              <a:t>Second Corinthians is the epistle in which Paul speaks most extensively about comfort. The church was going through a difficult time, and Paul's previous letter had plunged them into a state of sadness.</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493616670"/>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602993"/>
            <a:ext cx="2781700" cy="3247043"/>
          </a:xfrm>
          <a:prstGeom prst="rect">
            <a:avLst/>
          </a:prstGeom>
          <a:noFill/>
        </p:spPr>
        <p:txBody>
          <a:bodyPr wrap="square">
            <a:spAutoFit/>
          </a:bodyPr>
          <a:lstStyle/>
          <a:p>
            <a:pPr>
              <a:spcBef>
                <a:spcPts val="600"/>
              </a:spcBef>
            </a:pPr>
            <a:r>
              <a:rPr lang="en" sz="2000" b="1" dirty="0"/>
              <a:t>He himself had gone through times when his own life had been at risk and he had become discouraged (2 Cor. 1:8-10). But God comforted him, and now he transmits that comfort to the church (2 Cor.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15183"/>
            <a:ext cx="721243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that sorrow was “godly,” leading to repentance</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Cor. 7:10). So Paul does not want that sorrow to overwhelm them, but rather that they be comforted.</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HOLINESS AND SINCERITY IN MINISTRY</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a:solidFill>
                  <a:schemeClr val="accent1">
                    <a:lumMod val="75000"/>
                  </a:schemeClr>
                </a:solidFill>
                <a:latin typeface="Comic Sans MS" panose="030F0702030302020204" pitchFamily="66" charset="0"/>
              </a:rPr>
              <a:t>Now this is our boast: Our conscience testifies that we have conducted ourselves in the world, and especially in our relations with you, with integrity and godly sincerity. We have done so, relying not on worldly wisdom but on God’s grace</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(2 Corinthians 1:12 </a:t>
            </a:r>
            <a:r>
              <a:rPr lang="en" sz="1100" b="1" dirty="0">
                <a:solidFill>
                  <a:schemeClr val="accent1">
                    <a:lumMod val="75000"/>
                  </a:schemeClr>
                </a:solidFill>
                <a:latin typeface="Comic Sans MS" panose="030F0702030302020204" pitchFamily="66" charset="0"/>
              </a:rPr>
              <a:t>NIV </a:t>
            </a:r>
            <a:r>
              <a:rPr lang="en" sz="1400"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23439"/>
          </a:xfrm>
          <a:prstGeom prst="rect">
            <a:avLst/>
          </a:prstGeom>
          <a:noFill/>
        </p:spPr>
        <p:txBody>
          <a:bodyPr wrap="square" rtlCol="0">
            <a:spAutoFit/>
          </a:bodyPr>
          <a:lstStyle/>
          <a:p>
            <a:pPr>
              <a:spcBef>
                <a:spcPts val="600"/>
              </a:spcBef>
            </a:pPr>
            <a:r>
              <a:rPr lang="en" sz="2000" b="1" dirty="0"/>
              <a:t>Some people looked down on Paul, accusing him of being weak and indecisive (2 Cor. 10:10). For this reason, and so that his advice would be received and accepted, it was necessary for the apostle to defend himself against such accusations.</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862322"/>
          </a:xfrm>
          <a:prstGeom prst="rect">
            <a:avLst/>
          </a:prstGeom>
          <a:noFill/>
        </p:spPr>
        <p:txBody>
          <a:bodyPr wrap="square">
            <a:spAutoFit/>
          </a:bodyPr>
          <a:lstStyle/>
          <a:p>
            <a:pPr>
              <a:spcBef>
                <a:spcPts val="600"/>
              </a:spcBef>
            </a:pPr>
            <a:r>
              <a:rPr lang="en" sz="2000" b="1" dirty="0"/>
              <a:t>He and his associates could confidently say that his conduct was holy and sincere [pure], both in the church and outside of it.</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246769"/>
          </a:xfrm>
          <a:prstGeom prst="rect">
            <a:avLst/>
          </a:prstGeom>
          <a:noFill/>
        </p:spPr>
        <p:txBody>
          <a:bodyPr wrap="square">
            <a:spAutoFit/>
          </a:bodyPr>
          <a:lstStyle/>
          <a:p>
            <a:pPr>
              <a:spcBef>
                <a:spcPts val="600"/>
              </a:spcBef>
            </a:pPr>
            <a:r>
              <a:rPr lang="en" sz="2000" b="1" dirty="0"/>
              <a:t>For this reason, Paul's writings were free of hidden intentions. He hoped that these letters would be read and understood in that context of holiness and sincerity—that is, written out of love for them and seeking only their good (2 Cor.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As a man, he considered himself insignificant (Eph. 3:8). But, by the grace of God, he could boast of having a clear conscience (2 Cor.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TO BEHAVE WISELY</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a:solidFill>
                  <a:schemeClr val="accent4">
                    <a:lumMod val="50000"/>
                  </a:schemeClr>
                </a:solidFill>
                <a:latin typeface="Comic Sans MS" panose="030F0702030302020204" pitchFamily="66" charset="0"/>
              </a:rPr>
              <a:t>I call God as my witness—and I stake my life on it—that it was in order to spare you that I did not return to Corinth</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(2 Corinthians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a:spcBef>
                <a:spcPts val="600"/>
              </a:spcBef>
            </a:pPr>
            <a:r>
              <a:rPr lang="en" sz="2000" b="1" dirty="0"/>
              <a:t>In his first letter, Paul informed the Corinthians of the route he planned to take (1 Cor.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3729352387"/>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991975" cy="400110"/>
          </a:xfrm>
          <a:prstGeom prst="rect">
            <a:avLst/>
          </a:prstGeom>
          <a:noFill/>
        </p:spPr>
        <p:txBody>
          <a:bodyPr wrap="square" rtlCol="0">
            <a:spAutoFit/>
          </a:bodyPr>
          <a:lstStyle/>
          <a:p>
            <a:pPr>
              <a:spcBef>
                <a:spcPts val="600"/>
              </a:spcBef>
            </a:pPr>
            <a:r>
              <a:rPr lang="en" sz="2000" b="1" dirty="0"/>
              <a:t>In a later letter (lost, 2 Cor. 7:8) he informed them that he would visit them twice (2 Cor.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757249216"/>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4011289"/>
            <a:ext cx="6677025" cy="1323439"/>
          </a:xfrm>
          <a:prstGeom prst="rect">
            <a:avLst/>
          </a:prstGeom>
          <a:noFill/>
        </p:spPr>
        <p:txBody>
          <a:bodyPr wrap="square" rtlCol="0">
            <a:spAutoFit/>
          </a:bodyPr>
          <a:lstStyle/>
          <a:p>
            <a:pPr>
              <a:spcBef>
                <a:spcPts val="600"/>
              </a:spcBef>
            </a:pPr>
            <a:r>
              <a:rPr lang="en" sz="2000" b="1" dirty="0"/>
              <a:t>However, he had changed his plans and decided not to make that first visit (2 Cor. 1:23). These changes led some to criticize him for being unstable and vacillating. Why had he changed his mind?</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704942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Paul's presence in Corinth seemed necessary because of the problems there. But the opposition he would encounter implied a confrontation that he wanted to avoid, because of the great love he had for them (2 Cor.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dirty="0">
                <a:ln/>
                <a:solidFill>
                  <a:schemeClr val="bg2">
                    <a:lumMod val="75000"/>
                  </a:schemeClr>
                </a:solidFill>
              </a:rPr>
              <a:t>FORGIVENESS AND RESTORATION</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US" b="1" dirty="0">
                <a:solidFill>
                  <a:schemeClr val="accent3">
                    <a:lumMod val="75000"/>
                  </a:schemeClr>
                </a:solidFill>
                <a:latin typeface="Comic Sans MS" panose="030F0702030302020204" pitchFamily="66" charset="0"/>
              </a:rPr>
              <a:t>Anyone you forgive, I also forgive. And what I have forgiven—if there was anything to forgive—I have forgiven in the sight of Christ for your sake</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(2 Corinthians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en" sz="2000" b="1" dirty="0"/>
              <a:t>While Paul was on his way to Troas, Titus went to Corinth. From Troas, Paul went to Macedonia. But he was greatly distressed because Titus had not met him in Troas to give him news about the church in Corinth (2 Cor.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pPr>
            <a:r>
              <a:rPr lang="en" sz="2000" b="1" dirty="0"/>
              <a:t>One of the issues they needed to resolve concerned church discipline. Obeying the apostle, the offending party had been rebuked, and they had accepted the rebuke. Now, Paul asks them to take the next step: forgiveness and restoration</a:t>
            </a:r>
            <a:br>
              <a:rPr lang="en" sz="2000" b="1" dirty="0"/>
            </a:br>
            <a:r>
              <a:rPr lang="en" sz="2000" b="1" dirty="0"/>
              <a:t>(2 Cor.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Shortly afterwards, Titus finally met Paul in Macedonia. He told him how the church had reacted very favorably to the apostle's admonitions (2 Cor.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THE FRAGRANCE OF CHRIST</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861774"/>
          </a:xfrm>
          <a:prstGeom prst="rect">
            <a:avLst/>
          </a:prstGeom>
          <a:noFill/>
        </p:spPr>
        <p:txBody>
          <a:bodyPr wrap="square">
            <a:spAutoFit/>
          </a:bodyPr>
          <a:lstStyle/>
          <a:p>
            <a:pPr algn="ct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For we are to God the fragrance of Christ among those who are being saved and among those who are perishing</a:t>
            </a: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(2 Corinthians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spcBef>
                <a:spcPts val="600"/>
              </a:spcBef>
            </a:pPr>
            <a:r>
              <a:rPr lang="en" sz="2000" b="1" dirty="0"/>
              <a:t>Commenting on how God “opened a door” for the gospel to be successfully preached in Troas, Paul bursts into a shout of praise and victory: “</a:t>
            </a:r>
            <a:r>
              <a:rPr lang="en-US" sz="2000" b="1" dirty="0"/>
              <a:t>But thanks be to God, who always leads us as captives in Christ’s triumphal procession and uses us to spread the aroma of the knowledge of him everywhere</a:t>
            </a:r>
            <a:r>
              <a:rPr lang="en" sz="2000" b="1" dirty="0"/>
              <a:t>” (2 Cor.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pPr>
            <a:r>
              <a:rPr lang="en" sz="2000" b="1" dirty="0"/>
              <a:t>Like an all-pervading fragrance, the knowledge of Christ reaches every soul. To the Corinthians, as to us, this fragrance is of eternal life. However, to those who reject the call, it is a smell of death</a:t>
            </a:r>
            <a:br>
              <a:rPr lang="en" sz="2000" b="1" dirty="0"/>
            </a:br>
            <a:r>
              <a:rPr lang="en" sz="2000" b="1" dirty="0"/>
              <a:t>(2 Cor.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938992"/>
          </a:xfrm>
          <a:prstGeom prst="rect">
            <a:avLst/>
          </a:prstGeom>
          <a:noFill/>
        </p:spPr>
        <p:txBody>
          <a:bodyPr wrap="square">
            <a:spAutoFit/>
          </a:bodyPr>
          <a:lstStyle/>
          <a:p>
            <a:pPr>
              <a:spcBef>
                <a:spcPts val="600"/>
              </a:spcBef>
            </a:pPr>
            <a:r>
              <a:rPr lang="en" sz="2000" b="1" dirty="0"/>
              <a:t>Focusing on the responsibility this entails, Paul explains that the message must be given sincerely, without seeking any personal gain, but the salvation of the listeners</a:t>
            </a:r>
            <a:br>
              <a:rPr lang="en" sz="2000" b="1" dirty="0"/>
            </a:br>
            <a:r>
              <a:rPr lang="en" sz="2000" b="1" dirty="0"/>
              <a:t>(2 Cor.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946883"/>
            <a:ext cx="10715320" cy="4478149"/>
          </a:xfrm>
          <a:prstGeom prst="rect">
            <a:avLst/>
          </a:prstGeom>
          <a:noFill/>
        </p:spPr>
        <p:txBody>
          <a:bodyPr wrap="square">
            <a:spAutoFit/>
          </a:bodyPr>
          <a:lstStyle/>
          <a:p>
            <a:pPr>
              <a:spcBef>
                <a:spcPts val="600"/>
              </a:spcBef>
            </a:pPr>
            <a:r>
              <a:rPr lang="en" sz="2800" b="1" dirty="0">
                <a:latin typeface="Constantia" panose="02030602050306030303" pitchFamily="18" charset="0"/>
              </a:rPr>
              <a:t>“</a:t>
            </a:r>
            <a:r>
              <a:rPr lang="en-US" sz="2800" b="1" dirty="0">
                <a:latin typeface="Constantia" panose="02030602050306030303" pitchFamily="18" charset="0"/>
              </a:rPr>
              <a:t>This faithful messenger brought the cheering news that a wonderful change had taken place among the Corinthian believers. Many had accepted the instruction contained in Paul's letter and had repented of their sins. Their lives were no longer a reproach to Christianity, but exerted a powerful influence in favor of practical godliness</a:t>
            </a:r>
            <a:r>
              <a:rPr lang="en" sz="2800" b="1" dirty="0">
                <a:latin typeface="Constantia" panose="02030602050306030303" pitchFamily="18" charset="0"/>
              </a:rPr>
              <a:t>. […]</a:t>
            </a:r>
          </a:p>
          <a:p>
            <a:pPr>
              <a:spcBef>
                <a:spcPts val="600"/>
              </a:spcBef>
            </a:pPr>
            <a:r>
              <a:rPr lang="en-US" sz="2800" b="1" dirty="0">
                <a:latin typeface="Constantia" panose="02030602050306030303" pitchFamily="18" charset="0"/>
              </a:rPr>
              <a:t>That repentance which is produced by the influence of divine grace upon the heart will lead to confession and forsaking of sin. Such were the fruits which the apostle declared had been seen in the lives of the Corinthian believers</a:t>
            </a:r>
            <a:r>
              <a:rPr lang="en" sz="2800" b="1" dirty="0">
                <a:latin typeface="Constantia" panose="02030602050306030303" pitchFamily="18" charset="0"/>
              </a:rPr>
              <a:t>.</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8053309" y="5905938"/>
            <a:ext cx="3911712" cy="338554"/>
          </a:xfrm>
          <a:prstGeom prst="rect">
            <a:avLst/>
          </a:prstGeom>
          <a:noFill/>
        </p:spPr>
        <p:txBody>
          <a:bodyPr wrap="none" rtlCol="0">
            <a:spAutoFit/>
          </a:bodyPr>
          <a:lstStyle/>
          <a:p>
            <a:pPr algn="r"/>
            <a:r>
              <a:rPr lang="en" sz="16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717</TotalTime>
  <Words>1266</Words>
  <Application>Microsoft Office PowerPoint</Application>
  <PresentationFormat>Panorámica</PresentationFormat>
  <Paragraphs>59</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Comic Sans MS</vt:lpstr>
      <vt:lpstr>Arial</vt:lpstr>
      <vt:lpstr>Aptos Display</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80</cp:revision>
  <dcterms:created xsi:type="dcterms:W3CDTF">2026-07-22T06:08:40Z</dcterms:created>
  <dcterms:modified xsi:type="dcterms:W3CDTF">2026-07-27T06:20:07Z</dcterms:modified>
</cp:coreProperties>
</file>