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9" r:id="rId4"/>
    <p:sldId id="258" r:id="rId5"/>
    <p:sldId id="259" r:id="rId6"/>
    <p:sldId id="275" r:id="rId7"/>
    <p:sldId id="277" r:id="rId8"/>
    <p:sldId id="273" r:id="rId9"/>
    <p:sldId id="263" r:id="rId10"/>
    <p:sldId id="278" r:id="rId11"/>
    <p:sldId id="274" r:id="rId12"/>
    <p:sldId id="270" r:id="rId13"/>
    <p:sldId id="271"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8.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 qsCatId="3D" csTypeId="urn:microsoft.com/office/officeart/2005/8/colors/accent2_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lang="en" sz="2000" b="1" dirty="0">
              <a:solidFill>
                <a:srgbClr val="745E00"/>
              </a:solidFill>
            </a:rPr>
            <a:t>Though he was rich, he became poor                                                       (2 Corinthians 8:9)</a:t>
          </a:r>
          <a:endParaRPr lang="es-ES" sz="2000" dirty="0">
            <a:solidFill>
              <a:srgbClr val="745E00"/>
            </a:solidFill>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b="1"/>
          </a:pPr>
          <a:r>
            <a:rPr lang="en" sz="2000" b="1" dirty="0">
              <a:solidFill>
                <a:srgbClr val="208438"/>
              </a:solidFill>
            </a:rPr>
            <a:t>He left Heaven to live on Earth</a:t>
          </a:r>
          <a:endParaRPr lang="es-ES" sz="2000" dirty="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b="1"/>
          </a:pPr>
          <a:r>
            <a:rPr lang="en" sz="2000" b="1" dirty="0">
              <a:solidFill>
                <a:schemeClr val="tx2">
                  <a:lumMod val="75000"/>
                </a:schemeClr>
              </a:solidFill>
            </a:rPr>
            <a:t>He stopped ruling the Universe to become a carpenter</a:t>
          </a:r>
          <a:endParaRPr lang="es-ES" sz="2000" dirty="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b="1"/>
          </a:pPr>
          <a:r>
            <a:rPr lang="en" sz="2000" b="1" dirty="0">
              <a:solidFill>
                <a:srgbClr val="1C97A8"/>
              </a:solidFill>
            </a:rPr>
            <a:t>He left a safe place to live in enemy territory</a:t>
          </a:r>
          <a:endParaRPr lang="es-ES" sz="2000" dirty="0">
            <a:solidFill>
              <a:srgbClr val="1C97A8"/>
            </a:solidFill>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b="1"/>
          </a:pPr>
          <a:r>
            <a:rPr lang="en" sz="2000" b="1" dirty="0">
              <a:solidFill>
                <a:schemeClr val="accent5">
                  <a:lumMod val="75000"/>
                </a:schemeClr>
              </a:solidFill>
            </a:rPr>
            <a:t>He exchanged the royal crown for a crown of thorns</a:t>
          </a:r>
          <a:endParaRPr lang="es-ES" sz="2000" dirty="0">
            <a:solidFill>
              <a:schemeClr val="accent5">
                <a:lumMod val="75000"/>
              </a:schemeClr>
            </a:solidFill>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 qsCatId="3D" csTypeId="urn:microsoft.com/office/officeart/2005/8/colors/colorful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Gratitude for God's grace (2 Cor. 9:15)</a:t>
          </a:r>
          <a:endParaRPr lang="es-ES" sz="2000"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en" sz="2000" b="1" dirty="0"/>
            <a:t>Jesus gave everything for us. Our gratitude is shown in the desire to give ourselves completely to Him.</a:t>
          </a:r>
          <a:endParaRPr lang="es-ES" sz="200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r>
            <a:rPr lang="en" sz="2000" b="1">
              <a:effectLst>
                <a:outerShdw blurRad="38100" dist="38100" dir="2700000" algn="tl">
                  <a:srgbClr val="000000">
                    <a:alpha val="43137"/>
                  </a:srgbClr>
                </a:outerShdw>
              </a:effectLst>
            </a:rPr>
            <a:t>Desire to share God's blessings (2 Cor. 9:11a)</a:t>
          </a:r>
          <a:endParaRPr lang="es-ES" sz="200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en" sz="2000" b="1" dirty="0"/>
            <a:t>We give to others because we first received from God</a:t>
          </a:r>
          <a:endParaRPr lang="es-ES" sz="2000" dirty="0"/>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Sincere love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(2 Corinthians 8:24)</a:t>
          </a:r>
          <a:endParaRPr lang="es-ES" sz="2000"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en" sz="2000" b="1"/>
            <a:t>Generosity is evidence that love dwells in our hearts</a:t>
          </a:r>
          <a:endParaRPr lang="es-ES" sz="2000"/>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outerShdw>
              </a:effectLst>
              <a:latin typeface="Aptos" panose="02110004020202020204"/>
              <a:ea typeface="+mn-ea"/>
              <a:cs typeface="+mn-cs"/>
            </a:rPr>
            <a:t>They begged for the privilege of helping others (2 Cor. 8:4)</a:t>
          </a: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outerShdw>
              </a:effectLst>
              <a:latin typeface="Aptos" panose="02110004020202020204"/>
              <a:ea typeface="+mn-ea"/>
              <a:cs typeface="+mn-cs"/>
            </a:rPr>
            <a:t>In their poverty, they gave beyond their ability (2 Cor. 8:2-3)</a:t>
          </a: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 qsCatId="3D" csTypeId="urn:microsoft.com/office/officeart/2005/8/colors/colorful5" csCatId="colorful" phldr="1"/>
      <dgm:spPr/>
      <dgm:t>
        <a:bodyPr/>
        <a:lstStyle/>
        <a:p>
          <a:endParaRPr lang="es-ES"/>
        </a:p>
      </dgm:t>
    </dgm:pt>
    <dgm:pt modelId="{2CE89600-6642-451A-8D0C-428779AFB63D}">
      <dgm:prSet custT="1"/>
      <dgm:spPr/>
      <dgm:t>
        <a:bodyPr/>
        <a:lstStyle/>
        <a:p>
          <a:pPr algn="ctr"/>
          <a:r>
            <a:rPr lang="en" sz="2000" b="1">
              <a:effectLst>
                <a:outerShdw blurRad="38100" dist="38100" dir="2700000" algn="tl">
                  <a:srgbClr val="000000"/>
                </a:outerShdw>
              </a:effectLst>
            </a:rPr>
            <a:t>They received the grace of Jesus (2 Cor. 8:9)</a:t>
          </a:r>
          <a:endParaRPr lang="es-ES" sz="2000">
            <a:effectLst>
              <a:outerShdw blurRad="38100" dist="38100" dir="2700000" algn="tl">
                <a:srgbClr val="000000"/>
              </a:outerShdw>
            </a:effectLst>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en" sz="2000" b="1" dirty="0">
              <a:effectLst>
                <a:outerShdw blurRad="38100" dist="38100" dir="2700000" algn="tl">
                  <a:srgbClr val="000000"/>
                </a:outerShdw>
              </a:effectLst>
            </a:rPr>
            <a:t>They gave themselves to Jesus (2 Cor. 8:5)</a:t>
          </a:r>
          <a:endParaRPr lang="es-ES" sz="2000" dirty="0">
            <a:effectLst>
              <a:outerShdw blurRad="38100" dist="38100" dir="2700000" algn="tl">
                <a:srgbClr val="000000"/>
              </a:outerShdw>
            </a:effectLst>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 qsCatId="3D" csTypeId="urn:microsoft.com/office/officeart/2005/8/colors/colorful1" csCatId="colorful" phldr="1"/>
      <dgm:spPr/>
      <dgm:t>
        <a:bodyPr/>
        <a:lstStyle/>
        <a:p>
          <a:endParaRPr lang="es-ES"/>
        </a:p>
      </dgm:t>
    </dgm:pt>
    <dgm:pt modelId="{6B4DD18F-E9A3-4C0E-8EC1-F2018E21F537}">
      <dgm:prSet custT="1"/>
      <dgm:spPr>
        <a:solidFill>
          <a:schemeClr val="accent2">
            <a:lumMod val="75000"/>
          </a:schemeClr>
        </a:solidFill>
      </dgm:spPr>
      <dgm:t>
        <a:bodyPr/>
        <a:lstStyle/>
        <a:p>
          <a:r>
            <a:rPr lang="en" sz="2000" b="1" dirty="0">
              <a:effectLst>
                <a:outerShdw blurRad="38100" dist="38100" dir="2700000" algn="tl">
                  <a:srgbClr val="000000"/>
                </a:outerShdw>
              </a:effectLst>
            </a:rPr>
            <a:t>with joy </a:t>
          </a:r>
          <a:br>
            <a:rPr lang="es-ES" sz="2000" b="1" dirty="0">
              <a:effectLst>
                <a:outerShdw blurRad="38100" dist="38100" dir="2700000" algn="tl">
                  <a:srgbClr val="000000"/>
                </a:outerShdw>
              </a:effectLst>
            </a:rPr>
          </a:br>
          <a:r>
            <a:rPr lang="en" sz="2000" b="1" dirty="0">
              <a:effectLst>
                <a:outerShdw blurRad="38100" dist="38100" dir="2700000" algn="tl">
                  <a:srgbClr val="000000"/>
                </a:outerShdw>
              </a:effectLst>
            </a:rPr>
            <a:t>(2 Cor. 8:2a)</a:t>
          </a:r>
          <a:endParaRPr lang="es-ES" sz="2000" dirty="0">
            <a:effectLst>
              <a:outerShdw blurRad="38100" dist="38100" dir="2700000" algn="tl">
                <a:srgbClr val="000000"/>
              </a:outerShdw>
            </a:effectLst>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buNone/>
          </a:pPr>
          <a:r>
            <a:rPr lang="en" sz="2000" b="1" dirty="0"/>
            <a:t>They felt happy to be able to give</a:t>
          </a:r>
          <a:endParaRPr lang="es-ES" sz="2000" dirty="0"/>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r>
            <a:rPr lang="en" sz="2000" b="1" dirty="0">
              <a:effectLst>
                <a:outerShdw blurRad="38100" dist="38100" dir="2700000" algn="tl">
                  <a:srgbClr val="000000"/>
                </a:outerShdw>
              </a:effectLst>
            </a:rPr>
            <a:t>with generosity                    (2 Cor. 8:2b)</a:t>
          </a:r>
          <a:endParaRPr lang="es-ES" sz="2000" dirty="0">
            <a:effectLst>
              <a:outerShdw blurRad="38100" dist="38100" dir="2700000" algn="tl">
                <a:srgbClr val="000000"/>
              </a:outerShdw>
            </a:effectLst>
          </a:endParaRP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buNone/>
          </a:pPr>
          <a:r>
            <a:rPr lang="en" sz="2000" b="1" dirty="0"/>
            <a:t>Their poverty was not an obstacle</a:t>
          </a:r>
          <a:endParaRPr lang="es-ES" sz="2000" dirty="0"/>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0D5F46A4-3C2D-42A4-8B8F-E8871C2035DD}">
      <dgm:prSet custT="1"/>
      <dgm:spPr>
        <a:solidFill>
          <a:schemeClr val="accent4">
            <a:lumMod val="75000"/>
          </a:schemeClr>
        </a:solidFill>
      </dgm:spPr>
      <dgm:t>
        <a:bodyPr/>
        <a:lstStyle/>
        <a:p>
          <a:r>
            <a:rPr lang="en" sz="2000" b="1" dirty="0">
              <a:effectLst>
                <a:outerShdw blurRad="38100" dist="38100" dir="2700000" algn="tl">
                  <a:srgbClr val="000000"/>
                </a:outerShdw>
              </a:effectLst>
            </a:rPr>
            <a:t>with pleasure </a:t>
          </a:r>
          <a:br>
            <a:rPr lang="es-ES" sz="2000" b="1" dirty="0">
              <a:effectLst>
                <a:outerShdw blurRad="38100" dist="38100" dir="2700000" algn="tl">
                  <a:srgbClr val="000000"/>
                </a:outerShdw>
              </a:effectLst>
            </a:rPr>
          </a:br>
          <a:r>
            <a:rPr lang="en" sz="2000" b="1" dirty="0">
              <a:effectLst>
                <a:outerShdw blurRad="38100" dist="38100" dir="2700000" algn="tl">
                  <a:srgbClr val="000000"/>
                </a:outerShdw>
              </a:effectLst>
            </a:rPr>
            <a:t>(2 Cor. 8:3)</a:t>
          </a:r>
          <a:endParaRPr lang="es-ES" sz="2000" dirty="0">
            <a:effectLst>
              <a:outerShdw blurRad="38100" dist="38100" dir="2700000" algn="tl">
                <a:srgbClr val="000000"/>
              </a:outerShdw>
            </a:effectLst>
          </a:endParaRPr>
        </a:p>
      </dgm:t>
    </dgm:pt>
    <dgm:pt modelId="{E917CB5C-22EC-4E6A-9013-987022D0F98C}" type="parTrans" cxnId="{B26BAE67-F131-46A4-9204-146B27F6AA97}">
      <dgm:prSet/>
      <dgm:spPr/>
      <dgm:t>
        <a:bodyPr/>
        <a:lstStyle/>
        <a:p>
          <a:endParaRPr lang="es-ES" sz="2000"/>
        </a:p>
      </dgm:t>
    </dgm:pt>
    <dgm:pt modelId="{56322EC5-B0F0-45F0-A8D6-01462636C9B4}" type="sibTrans" cxnId="{B26BAE67-F131-46A4-9204-146B27F6AA97}">
      <dgm:prSet/>
      <dgm:spPr/>
      <dgm:t>
        <a:bodyPr/>
        <a:lstStyle/>
        <a:p>
          <a:endParaRPr lang="es-ES" sz="2000"/>
        </a:p>
      </dgm:t>
    </dgm:pt>
    <dgm:pt modelId="{C6CED19A-327E-42D7-ABDF-74FB54B6E93C}">
      <dgm:prSet custT="1"/>
      <dgm:spPr/>
      <dgm:t>
        <a:bodyPr/>
        <a:lstStyle/>
        <a:p>
          <a:pPr marL="0" indent="0">
            <a:buNone/>
          </a:pPr>
          <a:r>
            <a:rPr lang="en" sz="2000" b="1" dirty="0"/>
            <a:t>They did it voluntarily and spontaneously</a:t>
          </a:r>
          <a:endParaRPr lang="es-ES" sz="2000" dirty="0"/>
        </a:p>
      </dgm:t>
    </dgm:pt>
    <dgm:pt modelId="{F8BF204F-0248-44F1-980F-40B8D620134B}" type="parTrans" cxnId="{9BFE7A2B-6E54-4F6E-B74A-76B17275360C}">
      <dgm:prSet/>
      <dgm:spPr/>
      <dgm:t>
        <a:bodyPr/>
        <a:lstStyle/>
        <a:p>
          <a:endParaRPr lang="es-ES" sz="2000"/>
        </a:p>
      </dgm:t>
    </dgm:pt>
    <dgm:pt modelId="{22909C08-E461-418A-A952-9162B721B87A}" type="sibTrans" cxnId="{9BFE7A2B-6E54-4F6E-B74A-76B17275360C}">
      <dgm:prSet/>
      <dgm:spPr/>
      <dgm:t>
        <a:bodyPr/>
        <a:lstStyle/>
        <a:p>
          <a:endParaRPr lang="es-ES" sz="2000"/>
        </a:p>
      </dgm:t>
    </dgm:pt>
    <dgm:pt modelId="{32AFA983-6646-4F19-B161-EA656C5A0D66}">
      <dgm:prSet custT="1"/>
      <dgm:spPr/>
      <dgm:t>
        <a:bodyPr/>
        <a:lstStyle/>
        <a:p>
          <a:r>
            <a:rPr lang="en" sz="2000" b="1" dirty="0">
              <a:effectLst>
                <a:outerShdw blurRad="38100" dist="38100" dir="2700000" algn="tl">
                  <a:srgbClr val="000000"/>
                </a:outerShdw>
              </a:effectLst>
            </a:rPr>
            <a:t>as a privilege                              (2 Cor. 8:4)</a:t>
          </a:r>
          <a:endParaRPr lang="es-ES" sz="2000" dirty="0">
            <a:effectLst>
              <a:outerShdw blurRad="38100" dist="38100" dir="2700000" algn="tl">
                <a:srgbClr val="000000"/>
              </a:outerShdw>
            </a:effectLst>
          </a:endParaRPr>
        </a:p>
      </dgm:t>
    </dgm:pt>
    <dgm:pt modelId="{38D1D942-7554-4AB0-A703-11AB1570DFB8}" type="parTrans" cxnId="{D2B026EE-BA10-4B71-925D-9451A416C33D}">
      <dgm:prSet/>
      <dgm:spPr/>
      <dgm:t>
        <a:bodyPr/>
        <a:lstStyle/>
        <a:p>
          <a:endParaRPr lang="es-ES" sz="2000"/>
        </a:p>
      </dgm:t>
    </dgm:pt>
    <dgm:pt modelId="{4868C2C8-DDC7-441D-A4A4-54E896A3E2C6}" type="sibTrans" cxnId="{D2B026EE-BA10-4B71-925D-9451A416C33D}">
      <dgm:prSet/>
      <dgm:spPr/>
      <dgm:t>
        <a:bodyPr/>
        <a:lstStyle/>
        <a:p>
          <a:endParaRPr lang="es-ES" sz="2000"/>
        </a:p>
      </dgm:t>
    </dgm:pt>
    <dgm:pt modelId="{E29C8116-894C-4A1A-B59E-97D935F28F0A}">
      <dgm:prSet custT="1"/>
      <dgm:spPr/>
      <dgm:t>
        <a:bodyPr/>
        <a:lstStyle/>
        <a:p>
          <a:pPr marL="0" indent="0">
            <a:buNone/>
          </a:pPr>
          <a:r>
            <a:rPr lang="en" sz="2000" b="1" dirty="0"/>
            <a:t>This act allowed them to show their love for God and the church</a:t>
          </a:r>
          <a:endParaRPr lang="es-ES" sz="2000" dirty="0"/>
        </a:p>
      </dgm:t>
    </dgm:pt>
    <dgm:pt modelId="{43F6240A-9BBC-4718-A0E1-D4A551824EB9}" type="parTrans" cxnId="{B424D7DB-24DF-41AE-9A68-E6F4094CA0C5}">
      <dgm:prSet/>
      <dgm:spPr/>
      <dgm:t>
        <a:bodyPr/>
        <a:lstStyle/>
        <a:p>
          <a:endParaRPr lang="es-ES" sz="2000"/>
        </a:p>
      </dgm:t>
    </dgm:pt>
    <dgm:pt modelId="{E9E61A4D-A23A-440F-A111-D8732A1C56EA}" type="sibTrans" cxnId="{B424D7DB-24DF-41AE-9A68-E6F4094CA0C5}">
      <dgm:prSet/>
      <dgm:spPr/>
      <dgm:t>
        <a:bodyPr/>
        <a:lstStyle/>
        <a:p>
          <a:endParaRPr lang="es-ES" sz="2000"/>
        </a:p>
      </dgm:t>
    </dgm:pt>
    <dgm:pt modelId="{4F9BCE69-1DAD-4704-BB0B-17A91B079FD6}">
      <dgm:prSet custT="1"/>
      <dgm:spPr/>
      <dgm:t>
        <a:bodyPr/>
        <a:lstStyle/>
        <a:p>
          <a:r>
            <a:rPr lang="en" sz="2000" b="1" dirty="0">
              <a:effectLst>
                <a:outerShdw blurRad="38100" dist="38100" dir="2700000" algn="tl">
                  <a:srgbClr val="000000"/>
                </a:outerShdw>
              </a:effectLst>
            </a:rPr>
            <a:t>as an act of consecration </a:t>
          </a:r>
          <a:br>
            <a:rPr lang="es-ES" sz="2000" b="1" dirty="0">
              <a:effectLst>
                <a:outerShdw blurRad="38100" dist="38100" dir="2700000" algn="tl">
                  <a:srgbClr val="000000"/>
                </a:outerShdw>
              </a:effectLst>
            </a:rPr>
          </a:br>
          <a:r>
            <a:rPr lang="en" sz="2000" b="1" dirty="0">
              <a:effectLst>
                <a:outerShdw blurRad="38100" dist="38100" dir="2700000" algn="tl">
                  <a:srgbClr val="000000"/>
                </a:outerShdw>
              </a:effectLst>
            </a:rPr>
            <a:t>(2 Cor. 8:5)</a:t>
          </a:r>
          <a:endParaRPr lang="es-ES" sz="2000" dirty="0">
            <a:effectLst>
              <a:outerShdw blurRad="38100" dist="38100" dir="2700000" algn="tl">
                <a:srgbClr val="000000"/>
              </a:outerShdw>
            </a:effectLst>
          </a:endParaRPr>
        </a:p>
      </dgm:t>
    </dgm:pt>
    <dgm:pt modelId="{1EDFBCE9-FA63-48C3-8AED-F86A0A910566}" type="parTrans" cxnId="{D033C92E-ACC0-4414-B5AE-6F93C3D24013}">
      <dgm:prSet/>
      <dgm:spPr/>
      <dgm:t>
        <a:bodyPr/>
        <a:lstStyle/>
        <a:p>
          <a:endParaRPr lang="es-ES" sz="2000"/>
        </a:p>
      </dgm:t>
    </dgm:pt>
    <dgm:pt modelId="{9B6713D9-739D-4B32-A711-86EF487D6263}" type="sibTrans" cxnId="{D033C92E-ACC0-4414-B5AE-6F93C3D24013}">
      <dgm:prSet/>
      <dgm:spPr/>
      <dgm:t>
        <a:bodyPr/>
        <a:lstStyle/>
        <a:p>
          <a:endParaRPr lang="es-ES" sz="2000"/>
        </a:p>
      </dgm:t>
    </dgm:pt>
    <dgm:pt modelId="{C8942D97-E60E-4DEB-9D5E-664E0CBBA18D}">
      <dgm:prSet custT="1"/>
      <dgm:spPr/>
      <dgm:t>
        <a:bodyPr/>
        <a:lstStyle/>
        <a:p>
          <a:pPr marL="0" indent="0">
            <a:buNone/>
          </a:pPr>
          <a:r>
            <a:rPr lang="en" sz="2000" b="1" dirty="0"/>
            <a:t>His devotion to God resulted in his devotion to others</a:t>
          </a:r>
          <a:endParaRPr lang="es-ES" sz="2000" dirty="0"/>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 qsCatId="3D" csTypeId="urn:microsoft.com/office/officeart/2005/8/colors/colorful4" csCatId="colorful" phldr="1"/>
      <dgm:spPr/>
      <dgm:t>
        <a:bodyPr/>
        <a:lstStyle/>
        <a:p>
          <a:endParaRPr lang="es-ES"/>
        </a:p>
      </dgm:t>
    </dgm:pt>
    <dgm:pt modelId="{6432BC70-2D9C-4FA5-BD6E-7396F6E834E8}">
      <dgm:prSet phldrT="[Texto]" phldr="0" custT="1"/>
      <dgm:spPr>
        <a:solidFill>
          <a:srgbClr val="CC6600"/>
        </a:solidFill>
      </dgm:spPr>
      <dgm:t>
        <a:bodyPr/>
        <a:lstStyle/>
        <a:p>
          <a:r>
            <a:rPr lang="en" sz="2000" b="1" dirty="0">
              <a:effectLst>
                <a:outerShdw blurRad="38100" dist="38100" dir="2700000" algn="tl">
                  <a:srgbClr val="000000">
                    <a:alpha val="43137"/>
                  </a:srgbClr>
                </a:outerShdw>
              </a:effectLst>
            </a:rPr>
            <a:t>Jewish churches</a:t>
          </a:r>
        </a:p>
      </dgm:t>
    </dgm:pt>
    <dgm:pt modelId="{3C2782E7-0054-4A2B-8A87-A5D716432105}" type="parTrans" cxnId="{125911DD-CC9C-458B-A7CB-88A5242ADBDC}">
      <dgm:prSet/>
      <dgm:spPr/>
      <dgm:t>
        <a:bodyPr/>
        <a:lstStyle/>
        <a:p>
          <a:endParaRPr lang="es-ES" sz="2000" b="1">
            <a:effectLst>
              <a:outerShdw blurRad="38100" dist="38100" dir="2700000" algn="tl">
                <a:srgbClr val="000000">
                  <a:alpha val="43137"/>
                </a:srgbClr>
              </a:outerShdw>
            </a:effectLst>
          </a:endParaRPr>
        </a:p>
      </dgm:t>
    </dgm:pt>
    <dgm:pt modelId="{1BF316DC-45BF-4E3B-998D-C2E416CDC6C9}" type="sibTrans" cxnId="{125911DD-CC9C-458B-A7CB-88A5242ADBDC}">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8466BC56-73BF-4D20-8986-86ACE85173A2}">
      <dgm:prSet phldrT="[Texto]" phldr="0" custT="1"/>
      <dgm:spPr>
        <a:solidFill>
          <a:srgbClr val="007CA8"/>
        </a:solidFill>
      </dgm:spPr>
      <dgm:t>
        <a:bodyPr/>
        <a:lstStyle/>
        <a:p>
          <a:r>
            <a:rPr lang="en" sz="2000" b="1" dirty="0">
              <a:effectLst>
                <a:outerShdw blurRad="38100" dist="38100" dir="2700000" algn="tl">
                  <a:srgbClr val="000000">
                    <a:alpha val="43137"/>
                  </a:srgbClr>
                </a:outerShdw>
              </a:effectLst>
            </a:rPr>
            <a:t>They carry the gospel</a:t>
          </a:r>
        </a:p>
      </dgm:t>
    </dgm:pt>
    <dgm:pt modelId="{ED9A4BBE-9B2A-4644-8115-230A7CBE74B2}" type="parTrans" cxnId="{3F0B812C-FC9C-45E8-A1F8-16728525ED00}">
      <dgm:prSet/>
      <dgm:spPr/>
      <dgm:t>
        <a:bodyPr/>
        <a:lstStyle/>
        <a:p>
          <a:endParaRPr lang="es-ES" sz="2000" b="1">
            <a:effectLst>
              <a:outerShdw blurRad="38100" dist="38100" dir="2700000" algn="tl">
                <a:srgbClr val="000000">
                  <a:alpha val="43137"/>
                </a:srgbClr>
              </a:outerShdw>
            </a:effectLst>
          </a:endParaRPr>
        </a:p>
      </dgm:t>
    </dgm:pt>
    <dgm:pt modelId="{4938B6AA-4BF7-41D2-8E13-F84A919CEADD}" type="sibTrans" cxnId="{3F0B812C-FC9C-45E8-A1F8-16728525ED00}">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24B59420-38D6-455F-86E2-3D3BC8213632}">
      <dgm:prSet phldrT="[Texto]" phldr="0" custT="1"/>
      <dgm:spPr>
        <a:solidFill>
          <a:srgbClr val="D60093"/>
        </a:solidFill>
      </dgm:spPr>
      <dgm:t>
        <a:bodyPr/>
        <a:lstStyle/>
        <a:p>
          <a:r>
            <a:rPr lang="en" sz="2000" b="1" dirty="0">
              <a:effectLst>
                <a:outerShdw blurRad="38100" dist="38100" dir="2700000" algn="tl">
                  <a:srgbClr val="000000">
                    <a:alpha val="43137"/>
                  </a:srgbClr>
                </a:outerShdw>
              </a:effectLst>
            </a:rPr>
            <a:t>Gentile churches</a:t>
          </a:r>
        </a:p>
      </dgm:t>
    </dgm:pt>
    <dgm:pt modelId="{DE201EA4-3754-418E-BC8D-45850BE40E35}" type="parTrans" cxnId="{6B699207-81B0-4FF1-9218-4D96B9279392}">
      <dgm:prSet/>
      <dgm:spPr/>
      <dgm:t>
        <a:bodyPr/>
        <a:lstStyle/>
        <a:p>
          <a:endParaRPr lang="es-ES" sz="2000" b="1">
            <a:effectLst>
              <a:outerShdw blurRad="38100" dist="38100" dir="2700000" algn="tl">
                <a:srgbClr val="000000">
                  <a:alpha val="43137"/>
                </a:srgbClr>
              </a:outerShdw>
            </a:effectLst>
          </a:endParaRPr>
        </a:p>
      </dgm:t>
    </dgm:pt>
    <dgm:pt modelId="{EAD32804-8BCD-495A-BBA4-E5FD7B0AFED1}" type="sibTrans" cxnId="{6B699207-81B0-4FF1-9218-4D96B9279392}">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E82F6AE6-D306-4722-A731-3B3BEE4F59EF}">
      <dgm:prSet phldrT="[Texto]" phldr="0" custT="1"/>
      <dgm:spPr>
        <a:solidFill>
          <a:srgbClr val="808000"/>
        </a:solidFill>
      </dgm:spPr>
      <dgm:t>
        <a:bodyPr/>
        <a:lstStyle/>
        <a:p>
          <a:r>
            <a:rPr lang="en" sz="1800" b="1" dirty="0">
              <a:effectLst>
                <a:outerShdw blurRad="38100" dist="38100" dir="2700000" algn="tl">
                  <a:srgbClr val="000000">
                    <a:alpha val="43137"/>
                  </a:srgbClr>
                </a:outerShdw>
              </a:effectLst>
            </a:rPr>
            <a:t>They help with their resources</a:t>
          </a:r>
        </a:p>
      </dgm:t>
    </dgm:pt>
    <dgm:pt modelId="{57276E7B-7B05-49F7-B9A9-433B867E15D3}" type="parTrans" cxnId="{95B88C35-2C36-4810-A687-F7148D973431}">
      <dgm:prSet/>
      <dgm:spPr/>
      <dgm:t>
        <a:bodyPr/>
        <a:lstStyle/>
        <a:p>
          <a:endParaRPr lang="es-ES" sz="2000" b="1">
            <a:effectLst>
              <a:outerShdw blurRad="38100" dist="38100" dir="2700000" algn="tl">
                <a:srgbClr val="000000">
                  <a:alpha val="43137"/>
                </a:srgbClr>
              </a:outerShdw>
            </a:effectLst>
          </a:endParaRPr>
        </a:p>
      </dgm:t>
    </dgm:pt>
    <dgm:pt modelId="{487C3BB8-38A7-43B3-B1F3-643EAA21ECA4}" type="sibTrans" cxnId="{95B88C35-2C36-4810-A687-F7148D973431}">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 qsCatId="3D" csTypeId="urn:microsoft.com/office/officeart/2005/8/colors/colorful3" csCatId="colorful" phldr="1"/>
      <dgm:spPr/>
      <dgm:t>
        <a:bodyPr/>
        <a:lstStyle/>
        <a:p>
          <a:endParaRPr lang="es-ES"/>
        </a:p>
      </dgm:t>
    </dgm:pt>
    <dgm:pt modelId="{CD7240CC-78C7-48D5-91F9-1319D8B37A27}">
      <dgm:prSet phldrT="[Texto]" phldr="0" custT="1"/>
      <dgm:spPr/>
      <dgm:t>
        <a:bodyPr/>
        <a:lstStyle/>
        <a:p>
          <a:r>
            <a:rPr lang="en" sz="1800" b="1" dirty="0">
              <a:effectLst>
                <a:outerShdw blurRad="38100" dist="38100" dir="2700000" algn="tl">
                  <a:srgbClr val="000000"/>
                </a:outerShdw>
              </a:effectLst>
            </a:rPr>
            <a:t>Local Church</a:t>
          </a:r>
        </a:p>
      </dgm:t>
    </dgm:pt>
    <dgm:pt modelId="{A4333162-E4FB-4B38-8C41-761724880261}" type="parTrans" cxnId="{D474FC6B-7D4F-4D3A-B578-0DBFBEFCF0B9}">
      <dgm:prSet/>
      <dgm:spPr/>
      <dgm:t>
        <a:bodyPr/>
        <a:lstStyle/>
        <a:p>
          <a:endParaRPr lang="es-ES" sz="1800">
            <a:effectLst>
              <a:outerShdw blurRad="38100" dist="38100" dir="2700000" algn="tl">
                <a:srgbClr val="000000"/>
              </a:outerShdw>
            </a:effectLst>
          </a:endParaRPr>
        </a:p>
      </dgm:t>
    </dgm:pt>
    <dgm:pt modelId="{D6ABF602-0E77-4B5F-8014-83574A902942}" type="sibTrans" cxnId="{D474FC6B-7D4F-4D3A-B578-0DBFBEFCF0B9}">
      <dgm:prSet custT="1"/>
      <dgm:spPr/>
      <dgm:t>
        <a:bodyPr/>
        <a:lstStyle/>
        <a:p>
          <a:endParaRPr lang="es-ES" sz="1800">
            <a:effectLst>
              <a:outerShdw blurRad="38100" dist="38100" dir="2700000" algn="tl">
                <a:srgbClr val="000000"/>
              </a:outerShdw>
            </a:effectLst>
          </a:endParaRPr>
        </a:p>
      </dgm:t>
    </dgm:pt>
    <dgm:pt modelId="{1ADE4262-5557-4D7B-AAD0-71916DE40C96}">
      <dgm:prSet phldrT="[Texto]" phldr="0" custT="1"/>
      <dgm:spPr/>
      <dgm:t>
        <a:bodyPr/>
        <a:lstStyle/>
        <a:p>
          <a:r>
            <a:rPr lang="en" sz="1800" b="1" dirty="0">
              <a:effectLst>
                <a:outerShdw blurRad="38100" dist="38100" dir="2700000" algn="tl">
                  <a:srgbClr val="000000"/>
                </a:outerShdw>
              </a:effectLst>
            </a:rPr>
            <a:t>General Association</a:t>
          </a:r>
        </a:p>
      </dgm:t>
    </dgm:pt>
    <dgm:pt modelId="{B9CE9B1F-0585-45EA-97E1-79C0538223BA}" type="parTrans" cxnId="{23868145-AFB2-4AD9-867F-50B38D233E4E}">
      <dgm:prSet/>
      <dgm:spPr/>
      <dgm:t>
        <a:bodyPr/>
        <a:lstStyle/>
        <a:p>
          <a:endParaRPr lang="es-ES" sz="1800">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sz="1800">
            <a:effectLst>
              <a:outerShdw blurRad="38100" dist="38100" dir="2700000" algn="tl">
                <a:srgbClr val="000000"/>
              </a:outerShdw>
            </a:effectLst>
          </a:endParaRPr>
        </a:p>
      </dgm:t>
    </dgm:pt>
    <dgm:pt modelId="{1A396378-DEC4-46FF-86EB-44D43B693685}">
      <dgm:prSet phldrT="[Texto]" phldr="0" custT="1"/>
      <dgm:spPr/>
      <dgm:t>
        <a:bodyPr/>
        <a:lstStyle/>
        <a:p>
          <a:pPr algn="l"/>
          <a:r>
            <a:rPr lang="en" sz="1800" b="1" dirty="0">
              <a:effectLst>
                <a:outerShdw blurRad="38100" dist="38100" dir="2700000" algn="tl">
                  <a:srgbClr val="000000"/>
                </a:outerShdw>
              </a:effectLst>
            </a:rPr>
            <a:t>Conference/Mission/ </a:t>
          </a:r>
          <a:br>
            <a:rPr lang="es-ES" sz="1800" b="1" dirty="0">
              <a:effectLst>
                <a:outerShdw blurRad="38100" dist="38100" dir="2700000" algn="tl">
                  <a:srgbClr val="000000"/>
                </a:outerShdw>
              </a:effectLst>
            </a:rPr>
          </a:br>
          <a:r>
            <a:rPr lang="en" sz="1800" b="1" dirty="0">
              <a:effectLst>
                <a:outerShdw blurRad="38100" dist="38100" dir="2700000" algn="tl">
                  <a:srgbClr val="000000"/>
                </a:outerShdw>
              </a:effectLst>
            </a:rPr>
            <a:t>Union</a:t>
          </a:r>
        </a:p>
      </dgm:t>
    </dgm:pt>
    <dgm:pt modelId="{56AA232D-C14C-46C6-9715-E27B28EEAC6C}" type="parTrans" cxnId="{AAB942A3-E936-4FE5-A58A-685188D0FC4E}">
      <dgm:prSet/>
      <dgm:spPr/>
      <dgm:t>
        <a:bodyPr/>
        <a:lstStyle/>
        <a:p>
          <a:endParaRPr lang="es-ES" sz="1800">
            <a:effectLst>
              <a:outerShdw blurRad="38100" dist="38100" dir="2700000" algn="tl">
                <a:srgbClr val="000000"/>
              </a:outerShdw>
            </a:effectLst>
          </a:endParaRPr>
        </a:p>
      </dgm:t>
    </dgm:pt>
    <dgm:pt modelId="{289AA72B-044B-4287-BC50-BBC52E22D47E}" type="sibTrans" cxnId="{AAB942A3-E936-4FE5-A58A-685188D0FC4E}">
      <dgm:prSet custT="1"/>
      <dgm:spPr/>
      <dgm:t>
        <a:bodyPr/>
        <a:lstStyle/>
        <a:p>
          <a:endParaRPr lang="es-ES" sz="1800">
            <a:effectLst>
              <a:outerShdw blurRad="38100" dist="38100" dir="2700000" algn="tl">
                <a:srgbClr val="000000"/>
              </a:outerShdw>
            </a:effectLst>
          </a:endParaRPr>
        </a:p>
      </dgm:t>
    </dgm:pt>
    <dgm:pt modelId="{1C4774FB-014D-4309-9978-4EFA3A7597D9}">
      <dgm:prSet phldrT="[Texto]" phldr="0" custT="1"/>
      <dgm:spPr/>
      <dgm:t>
        <a:bodyPr/>
        <a:lstStyle/>
        <a:p>
          <a:r>
            <a:rPr lang="en" sz="1800" b="1" dirty="0">
              <a:effectLst>
                <a:outerShdw blurRad="38100" dist="38100" dir="2700000" algn="tl">
                  <a:srgbClr val="000000"/>
                </a:outerShdw>
              </a:effectLst>
            </a:rPr>
            <a:t>Division</a:t>
          </a:r>
        </a:p>
      </dgm:t>
    </dgm:pt>
    <dgm:pt modelId="{39821BA7-1B84-48CB-B028-51D1F3D7F77A}" type="parTrans" cxnId="{7ADD2692-48CC-4088-AC88-8D503F0ACCE1}">
      <dgm:prSet/>
      <dgm:spPr/>
      <dgm:t>
        <a:bodyPr/>
        <a:lstStyle/>
        <a:p>
          <a:endParaRPr lang="es-ES" sz="1800">
            <a:effectLst>
              <a:outerShdw blurRad="38100" dist="38100" dir="2700000" algn="tl">
                <a:srgbClr val="000000"/>
              </a:outerShdw>
            </a:effectLst>
          </a:endParaRPr>
        </a:p>
      </dgm:t>
    </dgm:pt>
    <dgm:pt modelId="{1B8FCDCA-02DF-44EF-AEB3-1C6B8C6CA963}" type="sibTrans" cxnId="{7ADD2692-48CC-4088-AC88-8D503F0ACCE1}">
      <dgm:prSet custT="1"/>
      <dgm:spPr/>
      <dgm:t>
        <a:bodyPr/>
        <a:lstStyle/>
        <a:p>
          <a:endParaRPr lang="es-ES" sz="1800">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4317"/>
          <a:ext cx="2303994" cy="119882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9579" y="31578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rgbClr val="745E00"/>
              </a:solidFill>
            </a:rPr>
            <a:t>Though he was rich, he became poor                                                       (2 Corinthians 8:9)</a:t>
          </a:r>
          <a:endParaRPr lang="es-ES" sz="2000" kern="1200" dirty="0">
            <a:solidFill>
              <a:srgbClr val="745E00"/>
            </a:solidFill>
          </a:endParaRPr>
        </a:p>
      </dsp:txBody>
      <dsp:txXfrm>
        <a:off x="389579" y="315788"/>
        <a:ext cx="3139402" cy="539472"/>
      </dsp:txXfrm>
    </dsp:sp>
    <dsp:sp modelId="{9A9012AF-BDD8-4260-9D43-8D0286C05F1F}">
      <dsp:nvSpPr>
        <dsp:cNvPr id="0" name=""/>
        <dsp:cNvSpPr/>
      </dsp:nvSpPr>
      <dsp:spPr>
        <a:xfrm>
          <a:off x="38957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347005"/>
          <a:ext cx="2303994" cy="119882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rgbClr val="208438"/>
              </a:solidFill>
            </a:rPr>
            <a:t>He left Heaven to live on Earth</a:t>
          </a:r>
          <a:endParaRPr lang="es-ES" sz="2000" kern="1200" dirty="0">
            <a:solidFill>
              <a:srgbClr val="208438"/>
            </a:solidFill>
          </a:endParaRPr>
        </a:p>
      </dsp:txBody>
      <dsp:txXfrm>
        <a:off x="389579" y="1658475"/>
        <a:ext cx="3139402" cy="539472"/>
      </dsp:txXfrm>
    </dsp:sp>
    <dsp:sp modelId="{3628C3B3-3306-4947-93D2-98E82D4D9398}">
      <dsp:nvSpPr>
        <dsp:cNvPr id="0" name=""/>
        <dsp:cNvSpPr/>
      </dsp:nvSpPr>
      <dsp:spPr>
        <a:xfrm>
          <a:off x="38957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689692"/>
          <a:ext cx="2303994" cy="1198828"/>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3001163"/>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chemeClr val="tx2">
                  <a:lumMod val="75000"/>
                </a:schemeClr>
              </a:solidFill>
            </a:rPr>
            <a:t>He stopped ruling the Universe to become a carpenter</a:t>
          </a:r>
          <a:endParaRPr lang="es-ES" sz="2000" kern="1200" dirty="0">
            <a:solidFill>
              <a:schemeClr val="tx2">
                <a:lumMod val="75000"/>
              </a:schemeClr>
            </a:solidFill>
          </a:endParaRPr>
        </a:p>
      </dsp:txBody>
      <dsp:txXfrm>
        <a:off x="389579" y="3001163"/>
        <a:ext cx="3139402" cy="539472"/>
      </dsp:txXfrm>
    </dsp:sp>
    <dsp:sp modelId="{EC916E81-F37E-4B5E-A860-74B8CF51D690}">
      <dsp:nvSpPr>
        <dsp:cNvPr id="0" name=""/>
        <dsp:cNvSpPr/>
      </dsp:nvSpPr>
      <dsp:spPr>
        <a:xfrm>
          <a:off x="38957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32380"/>
          <a:ext cx="2303994" cy="1198828"/>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343850"/>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rgbClr val="1C97A8"/>
              </a:solidFill>
            </a:rPr>
            <a:t>He left a safe place to live in enemy territory</a:t>
          </a:r>
          <a:endParaRPr lang="es-ES" sz="2000" kern="1200" dirty="0">
            <a:solidFill>
              <a:srgbClr val="1C97A8"/>
            </a:solidFill>
          </a:endParaRPr>
        </a:p>
      </dsp:txBody>
      <dsp:txXfrm>
        <a:off x="389579" y="4343850"/>
        <a:ext cx="3139402" cy="539472"/>
      </dsp:txXfrm>
    </dsp:sp>
    <dsp:sp modelId="{4D944891-2582-4A86-9E09-787E90A528BF}">
      <dsp:nvSpPr>
        <dsp:cNvPr id="0" name=""/>
        <dsp:cNvSpPr/>
      </dsp:nvSpPr>
      <dsp:spPr>
        <a:xfrm>
          <a:off x="38957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75067"/>
          <a:ext cx="2303994" cy="1198828"/>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dirty="0">
              <a:solidFill>
                <a:schemeClr val="accent5">
                  <a:lumMod val="75000"/>
                </a:schemeClr>
              </a:solidFill>
            </a:rPr>
            <a:t>He exchanged the royal crown for a crown of thorns</a:t>
          </a:r>
          <a:endParaRPr lang="es-ES" sz="2000" kern="1200" dirty="0">
            <a:solidFill>
              <a:schemeClr val="accent5">
                <a:lumMod val="75000"/>
              </a:schemeClr>
            </a:solidFill>
          </a:endParaRPr>
        </a:p>
      </dsp:txBody>
      <dsp:txXfrm>
        <a:off x="389579" y="5686538"/>
        <a:ext cx="3139402" cy="539472"/>
      </dsp:txXfrm>
    </dsp:sp>
    <dsp:sp modelId="{14548C3F-1643-4892-86FA-521F0AAC21DF}">
      <dsp:nvSpPr>
        <dsp:cNvPr id="0" name=""/>
        <dsp:cNvSpPr/>
      </dsp:nvSpPr>
      <dsp:spPr>
        <a:xfrm>
          <a:off x="38957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77"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Gratitude for God's grace (2 Cor. 9:15)</a:t>
          </a:r>
          <a:endParaRPr lang="es-ES" sz="2000" kern="1200" dirty="0">
            <a:effectLst>
              <a:outerShdw blurRad="38100" dist="38100" dir="2700000" algn="tl">
                <a:srgbClr val="000000">
                  <a:alpha val="43137"/>
                </a:srgbClr>
              </a:outerShdw>
            </a:effectLst>
          </a:endParaRPr>
        </a:p>
      </dsp:txBody>
      <dsp:txXfrm>
        <a:off x="877" y="2327"/>
        <a:ext cx="2688907" cy="890078"/>
      </dsp:txXfrm>
    </dsp:sp>
    <dsp:sp modelId="{1FED0ED4-56D9-421E-9A63-B78BB2B88190}">
      <dsp:nvSpPr>
        <dsp:cNvPr id="0" name=""/>
        <dsp:cNvSpPr/>
      </dsp:nvSpPr>
      <dsp:spPr>
        <a:xfrm>
          <a:off x="2623027" y="15366"/>
          <a:ext cx="5192912" cy="864001"/>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Jesus gave everything for us. Our gratitude is shown in the desire to give ourselves completely to Him.</a:t>
          </a:r>
          <a:endParaRPr lang="es-ES" sz="2000" kern="1200" dirty="0"/>
        </a:p>
      </dsp:txBody>
      <dsp:txXfrm>
        <a:off x="3055028" y="15366"/>
        <a:ext cx="4328911" cy="864001"/>
      </dsp:txXfrm>
    </dsp:sp>
    <dsp:sp modelId="{8D21C6B2-6F6B-4D22-B4F2-5AD97FF58ABA}">
      <dsp:nvSpPr>
        <dsp:cNvPr id="0" name=""/>
        <dsp:cNvSpPr/>
      </dsp:nvSpPr>
      <dsp:spPr>
        <a:xfrm>
          <a:off x="877"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Desire to share God's blessings (2 Cor. 9:11a)</a:t>
          </a:r>
          <a:endParaRPr lang="es-ES" sz="2000" kern="1200">
            <a:effectLst>
              <a:outerShdw blurRad="38100" dist="38100" dir="2700000" algn="tl">
                <a:srgbClr val="000000">
                  <a:alpha val="43137"/>
                </a:srgbClr>
              </a:outerShdw>
            </a:effectLst>
          </a:endParaRPr>
        </a:p>
      </dsp:txBody>
      <dsp:txXfrm>
        <a:off x="877" y="1017017"/>
        <a:ext cx="2688907" cy="890078"/>
      </dsp:txXfrm>
    </dsp:sp>
    <dsp:sp modelId="{C0C24EC1-C44B-43A8-B691-1F5F04610D3A}">
      <dsp:nvSpPr>
        <dsp:cNvPr id="0" name=""/>
        <dsp:cNvSpPr/>
      </dsp:nvSpPr>
      <dsp:spPr>
        <a:xfrm>
          <a:off x="2623027"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We give to others because we first received from God</a:t>
          </a:r>
          <a:endParaRPr lang="es-ES" sz="2000" kern="1200" dirty="0"/>
        </a:p>
      </dsp:txBody>
      <dsp:txXfrm>
        <a:off x="2992410" y="1092674"/>
        <a:ext cx="4344218" cy="738765"/>
      </dsp:txXfrm>
    </dsp:sp>
    <dsp:sp modelId="{0A93A2B4-3F7C-4657-9FC3-637F69F13A13}">
      <dsp:nvSpPr>
        <dsp:cNvPr id="0" name=""/>
        <dsp:cNvSpPr/>
      </dsp:nvSpPr>
      <dsp:spPr>
        <a:xfrm>
          <a:off x="877"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Sincere love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(2 Corinthians 8:24)</a:t>
          </a:r>
          <a:endParaRPr lang="es-ES" sz="2000" kern="1200" dirty="0">
            <a:effectLst>
              <a:outerShdw blurRad="38100" dist="38100" dir="2700000" algn="tl">
                <a:srgbClr val="000000">
                  <a:alpha val="43137"/>
                </a:srgbClr>
              </a:outerShdw>
            </a:effectLst>
          </a:endParaRPr>
        </a:p>
      </dsp:txBody>
      <dsp:txXfrm>
        <a:off x="877" y="2031707"/>
        <a:ext cx="2688907" cy="890078"/>
      </dsp:txXfrm>
    </dsp:sp>
    <dsp:sp modelId="{C606BF0D-BD59-4E31-A4A0-E5082F883447}">
      <dsp:nvSpPr>
        <dsp:cNvPr id="0" name=""/>
        <dsp:cNvSpPr/>
      </dsp:nvSpPr>
      <dsp:spPr>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a:t>Generosity is evidence that love dwells in our hearts</a:t>
          </a:r>
          <a:endParaRPr lang="es-ES" sz="2000" kern="1200"/>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127"/>
          <a:ext cx="3990976" cy="654525"/>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outerShdw>
              </a:effectLst>
              <a:latin typeface="Aptos" panose="02110004020202020204"/>
              <a:ea typeface="+mn-ea"/>
              <a:cs typeface="+mn-cs"/>
            </a:rPr>
            <a:t>They begged for the privilege of helping others (2 Cor. 8:4)</a:t>
          </a:r>
        </a:p>
      </dsp:txBody>
      <dsp:txXfrm>
        <a:off x="31951" y="32078"/>
        <a:ext cx="3927074" cy="590623"/>
      </dsp:txXfrm>
    </dsp:sp>
    <dsp:sp modelId="{F8F6F75F-1573-4DA0-ACC3-3D93CED1CD83}">
      <dsp:nvSpPr>
        <dsp:cNvPr id="0" name=""/>
        <dsp:cNvSpPr/>
      </dsp:nvSpPr>
      <dsp:spPr>
        <a:xfrm>
          <a:off x="0" y="668785"/>
          <a:ext cx="3990976" cy="654525"/>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outerShdw>
              </a:effectLst>
              <a:latin typeface="Aptos" panose="02110004020202020204"/>
              <a:ea typeface="+mn-ea"/>
              <a:cs typeface="+mn-cs"/>
            </a:rPr>
            <a:t>In their poverty, they gave beyond their ability (2 Cor. 8:2-3)</a:t>
          </a:r>
        </a:p>
      </dsp:txBody>
      <dsp:txXfrm>
        <a:off x="31951" y="700736"/>
        <a:ext cx="3927074" cy="5906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36"/>
          <a:ext cx="3457574" cy="655748"/>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outerShdw>
              </a:effectLst>
            </a:rPr>
            <a:t>They received the grace of Jesus (2 Cor. 8:9)</a:t>
          </a:r>
          <a:endParaRPr lang="es-ES" sz="2000" kern="1200">
            <a:effectLst>
              <a:outerShdw blurRad="38100" dist="38100" dir="2700000" algn="tl">
                <a:srgbClr val="000000"/>
              </a:outerShdw>
            </a:effectLst>
          </a:endParaRPr>
        </a:p>
      </dsp:txBody>
      <dsp:txXfrm>
        <a:off x="32011" y="32047"/>
        <a:ext cx="3393552" cy="591726"/>
      </dsp:txXfrm>
    </dsp:sp>
    <dsp:sp modelId="{B9DDC8E8-E407-48D4-8111-818FA67DBE63}">
      <dsp:nvSpPr>
        <dsp:cNvPr id="0" name=""/>
        <dsp:cNvSpPr/>
      </dsp:nvSpPr>
      <dsp:spPr>
        <a:xfrm>
          <a:off x="0" y="667653"/>
          <a:ext cx="3457574" cy="655748"/>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They gave themselves to Jesus (2 Cor. 8:5)</a:t>
          </a:r>
          <a:endParaRPr lang="es-ES" sz="2000" kern="1200" dirty="0">
            <a:effectLst>
              <a:outerShdw blurRad="38100" dist="38100" dir="2700000" algn="tl">
                <a:srgbClr val="000000"/>
              </a:outerShdw>
            </a:effectLst>
          </a:endParaRPr>
        </a:p>
      </dsp:txBody>
      <dsp:txXfrm>
        <a:off x="32011" y="699664"/>
        <a:ext cx="3393552" cy="5917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528954" y="-1910632"/>
          <a:ext cx="626981"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dirty="0"/>
            <a:t>They felt happy to be able to give</a:t>
          </a:r>
          <a:endParaRPr lang="es-ES" sz="2000" kern="1200" dirty="0"/>
        </a:p>
      </dsp:txBody>
      <dsp:txXfrm rot="-5400000">
        <a:off x="2538157" y="110772"/>
        <a:ext cx="4577969" cy="565767"/>
      </dsp:txXfrm>
    </dsp:sp>
    <dsp:sp modelId="{B711DD2F-11E1-4BB3-968C-25BA0DB1901D}">
      <dsp:nvSpPr>
        <dsp:cNvPr id="0" name=""/>
        <dsp:cNvSpPr/>
      </dsp:nvSpPr>
      <dsp:spPr>
        <a:xfrm>
          <a:off x="54166" y="1792"/>
          <a:ext cx="2483990"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with joy </a:t>
          </a:r>
          <a:br>
            <a:rPr lang="es-ES" sz="2000" b="1" kern="1200" dirty="0">
              <a:effectLst>
                <a:outerShdw blurRad="38100" dist="38100" dir="2700000" algn="tl">
                  <a:srgbClr val="000000"/>
                </a:outerShdw>
              </a:effectLst>
            </a:rPr>
          </a:br>
          <a:r>
            <a:rPr lang="en" sz="2000" b="1" kern="1200" dirty="0">
              <a:effectLst>
                <a:outerShdw blurRad="38100" dist="38100" dir="2700000" algn="tl">
                  <a:srgbClr val="000000"/>
                </a:outerShdw>
              </a:effectLst>
            </a:rPr>
            <a:t>(2 Cor. 8:2a)</a:t>
          </a:r>
          <a:endParaRPr lang="es-ES" sz="2000" kern="1200" dirty="0">
            <a:effectLst>
              <a:outerShdw blurRad="38100" dist="38100" dir="2700000" algn="tl">
                <a:srgbClr val="000000"/>
              </a:outerShdw>
            </a:effectLst>
          </a:endParaRPr>
        </a:p>
      </dsp:txBody>
      <dsp:txXfrm>
        <a:off x="92424" y="40050"/>
        <a:ext cx="2407474" cy="707210"/>
      </dsp:txXfrm>
    </dsp:sp>
    <dsp:sp modelId="{168EF5E1-1817-41C6-821F-2CD9D8F90BAC}">
      <dsp:nvSpPr>
        <dsp:cNvPr id="0" name=""/>
        <dsp:cNvSpPr/>
      </dsp:nvSpPr>
      <dsp:spPr>
        <a:xfrm rot="5400000">
          <a:off x="4528954" y="-1087719"/>
          <a:ext cx="626981"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dirty="0"/>
            <a:t>Their poverty was not an obstacle</a:t>
          </a:r>
          <a:endParaRPr lang="es-ES" sz="2000" kern="1200" dirty="0"/>
        </a:p>
      </dsp:txBody>
      <dsp:txXfrm rot="-5400000">
        <a:off x="2538157" y="933685"/>
        <a:ext cx="4577969" cy="565767"/>
      </dsp:txXfrm>
    </dsp:sp>
    <dsp:sp modelId="{6F5A290D-5C74-4728-B73F-8BFA2A3C1AA1}">
      <dsp:nvSpPr>
        <dsp:cNvPr id="0" name=""/>
        <dsp:cNvSpPr/>
      </dsp:nvSpPr>
      <dsp:spPr>
        <a:xfrm>
          <a:off x="54166" y="824705"/>
          <a:ext cx="2483990"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with generosity                    (2 Cor. 8:2b)</a:t>
          </a:r>
          <a:endParaRPr lang="es-ES" sz="2000" kern="1200" dirty="0">
            <a:effectLst>
              <a:outerShdw blurRad="38100" dist="38100" dir="2700000" algn="tl">
                <a:srgbClr val="000000"/>
              </a:outerShdw>
            </a:effectLst>
          </a:endParaRPr>
        </a:p>
      </dsp:txBody>
      <dsp:txXfrm>
        <a:off x="92424" y="862963"/>
        <a:ext cx="2407474" cy="707210"/>
      </dsp:txXfrm>
    </dsp:sp>
    <dsp:sp modelId="{42BA8455-6A61-4E36-9477-4EEBC64C151B}">
      <dsp:nvSpPr>
        <dsp:cNvPr id="0" name=""/>
        <dsp:cNvSpPr/>
      </dsp:nvSpPr>
      <dsp:spPr>
        <a:xfrm rot="5400000">
          <a:off x="4528954" y="-264806"/>
          <a:ext cx="626981"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dirty="0"/>
            <a:t>They did it voluntarily and spontaneously</a:t>
          </a:r>
          <a:endParaRPr lang="es-ES" sz="2000" kern="1200" dirty="0"/>
        </a:p>
      </dsp:txBody>
      <dsp:txXfrm rot="-5400000">
        <a:off x="2538157" y="1756598"/>
        <a:ext cx="4577969" cy="565767"/>
      </dsp:txXfrm>
    </dsp:sp>
    <dsp:sp modelId="{58547A2F-B6AB-4634-B301-C2DA1D84FDF8}">
      <dsp:nvSpPr>
        <dsp:cNvPr id="0" name=""/>
        <dsp:cNvSpPr/>
      </dsp:nvSpPr>
      <dsp:spPr>
        <a:xfrm>
          <a:off x="54166" y="1647618"/>
          <a:ext cx="2483990"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with pleasure </a:t>
          </a:r>
          <a:br>
            <a:rPr lang="es-ES" sz="2000" b="1" kern="1200" dirty="0">
              <a:effectLst>
                <a:outerShdw blurRad="38100" dist="38100" dir="2700000" algn="tl">
                  <a:srgbClr val="000000"/>
                </a:outerShdw>
              </a:effectLst>
            </a:rPr>
          </a:br>
          <a:r>
            <a:rPr lang="en" sz="2000" b="1" kern="1200" dirty="0">
              <a:effectLst>
                <a:outerShdw blurRad="38100" dist="38100" dir="2700000" algn="tl">
                  <a:srgbClr val="000000"/>
                </a:outerShdw>
              </a:effectLst>
            </a:rPr>
            <a:t>(2 Cor. 8:3)</a:t>
          </a:r>
          <a:endParaRPr lang="es-ES" sz="2000" kern="1200" dirty="0">
            <a:effectLst>
              <a:outerShdw blurRad="38100" dist="38100" dir="2700000" algn="tl">
                <a:srgbClr val="000000"/>
              </a:outerShdw>
            </a:effectLst>
          </a:endParaRPr>
        </a:p>
      </dsp:txBody>
      <dsp:txXfrm>
        <a:off x="92424" y="1685876"/>
        <a:ext cx="2407474" cy="707210"/>
      </dsp:txXfrm>
    </dsp:sp>
    <dsp:sp modelId="{29C5E9AD-C784-4A3B-BEFA-F251D9EB017F}">
      <dsp:nvSpPr>
        <dsp:cNvPr id="0" name=""/>
        <dsp:cNvSpPr/>
      </dsp:nvSpPr>
      <dsp:spPr>
        <a:xfrm rot="5400000">
          <a:off x="4528954" y="558106"/>
          <a:ext cx="626981" cy="46085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dirty="0"/>
            <a:t>This act allowed them to show their love for God and the church</a:t>
          </a:r>
          <a:endParaRPr lang="es-ES" sz="2000" kern="1200" dirty="0"/>
        </a:p>
      </dsp:txBody>
      <dsp:txXfrm rot="-5400000">
        <a:off x="2538157" y="2579511"/>
        <a:ext cx="4577969" cy="565767"/>
      </dsp:txXfrm>
    </dsp:sp>
    <dsp:sp modelId="{80BB0345-422F-461E-9362-F74C1675D04F}">
      <dsp:nvSpPr>
        <dsp:cNvPr id="0" name=""/>
        <dsp:cNvSpPr/>
      </dsp:nvSpPr>
      <dsp:spPr>
        <a:xfrm>
          <a:off x="54166" y="2470531"/>
          <a:ext cx="2483990"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as a privilege                              (2 Cor. 8:4)</a:t>
          </a:r>
          <a:endParaRPr lang="es-ES" sz="2000" kern="1200" dirty="0">
            <a:effectLst>
              <a:outerShdw blurRad="38100" dist="38100" dir="2700000" algn="tl">
                <a:srgbClr val="000000"/>
              </a:outerShdw>
            </a:effectLst>
          </a:endParaRPr>
        </a:p>
      </dsp:txBody>
      <dsp:txXfrm>
        <a:off x="92424" y="2508789"/>
        <a:ext cx="2407474" cy="707210"/>
      </dsp:txXfrm>
    </dsp:sp>
    <dsp:sp modelId="{CFB8DF9A-D7A6-4817-8A22-63A62AFE7A08}">
      <dsp:nvSpPr>
        <dsp:cNvPr id="0" name=""/>
        <dsp:cNvSpPr/>
      </dsp:nvSpPr>
      <dsp:spPr>
        <a:xfrm rot="5400000">
          <a:off x="4528954" y="1381019"/>
          <a:ext cx="626981" cy="4608576"/>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dirty="0"/>
            <a:t>His devotion to God resulted in his devotion to others</a:t>
          </a:r>
          <a:endParaRPr lang="es-ES" sz="2000" kern="1200" dirty="0"/>
        </a:p>
      </dsp:txBody>
      <dsp:txXfrm rot="-5400000">
        <a:off x="2538157" y="3402424"/>
        <a:ext cx="4577969" cy="565767"/>
      </dsp:txXfrm>
    </dsp:sp>
    <dsp:sp modelId="{8908E5C1-994F-4C76-9558-D91D04817A93}">
      <dsp:nvSpPr>
        <dsp:cNvPr id="0" name=""/>
        <dsp:cNvSpPr/>
      </dsp:nvSpPr>
      <dsp:spPr>
        <a:xfrm>
          <a:off x="54166" y="3293443"/>
          <a:ext cx="2483990"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as an act of consecration </a:t>
          </a:r>
          <a:br>
            <a:rPr lang="es-ES" sz="2000" b="1" kern="1200" dirty="0">
              <a:effectLst>
                <a:outerShdw blurRad="38100" dist="38100" dir="2700000" algn="tl">
                  <a:srgbClr val="000000"/>
                </a:outerShdw>
              </a:effectLst>
            </a:rPr>
          </a:br>
          <a:r>
            <a:rPr lang="en" sz="2000" b="1" kern="1200" dirty="0">
              <a:effectLst>
                <a:outerShdw blurRad="38100" dist="38100" dir="2700000" algn="tl">
                  <a:srgbClr val="000000"/>
                </a:outerShdw>
              </a:effectLst>
            </a:rPr>
            <a:t>(2 Cor. 8:5)</a:t>
          </a:r>
          <a:endParaRPr lang="es-ES" sz="2000" kern="1200" dirty="0">
            <a:effectLst>
              <a:outerShdw blurRad="38100" dist="38100" dir="2700000" algn="tl">
                <a:srgbClr val="000000"/>
              </a:outerShdw>
            </a:effectLst>
          </a:endParaRPr>
        </a:p>
      </dsp:txBody>
      <dsp:txXfrm>
        <a:off x="92424" y="3331701"/>
        <a:ext cx="2407474"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Jewish churches</a:t>
          </a:r>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They carry the gospel</a:t>
          </a:r>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Gentile churches</a:t>
          </a:r>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alpha val="43137"/>
                  </a:srgbClr>
                </a:outerShdw>
              </a:effectLst>
            </a:rPr>
            <a:t>They help with their resources</a:t>
          </a:r>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7198" y="81128"/>
          <a:ext cx="1049372" cy="1274238"/>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790" y="1413946"/>
          <a:ext cx="1161805" cy="91416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outerShdw>
              </a:effectLst>
            </a:rPr>
            <a:t>Local Church</a:t>
          </a:r>
        </a:p>
      </dsp:txBody>
      <dsp:txXfrm>
        <a:off x="29565" y="1440721"/>
        <a:ext cx="1108255" cy="860615"/>
      </dsp:txXfrm>
    </dsp:sp>
    <dsp:sp modelId="{6240A3A8-9023-4AE9-B435-120214A01AB4}">
      <dsp:nvSpPr>
        <dsp:cNvPr id="0" name=""/>
        <dsp:cNvSpPr/>
      </dsp:nvSpPr>
      <dsp:spPr>
        <a:xfrm>
          <a:off x="1133761" y="624553"/>
          <a:ext cx="224865" cy="187387"/>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1133761" y="662030"/>
        <a:ext cx="168649" cy="112433"/>
      </dsp:txXfrm>
    </dsp:sp>
    <dsp:sp modelId="{A2402C1F-908A-4044-83A7-8258DB8C0B00}">
      <dsp:nvSpPr>
        <dsp:cNvPr id="0" name=""/>
        <dsp:cNvSpPr/>
      </dsp:nvSpPr>
      <dsp:spPr>
        <a:xfrm>
          <a:off x="1381568" y="81128"/>
          <a:ext cx="1049372" cy="1274238"/>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192707" y="1413946"/>
          <a:ext cx="1450710" cy="914165"/>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 sz="1800" b="1" kern="1200" dirty="0">
              <a:effectLst>
                <a:outerShdw blurRad="38100" dist="38100" dir="2700000" algn="tl">
                  <a:srgbClr val="000000"/>
                </a:outerShdw>
              </a:effectLst>
            </a:rPr>
            <a:t>Conference/Mission/ </a:t>
          </a:r>
          <a:br>
            <a:rPr lang="es-ES" sz="1800" b="1" kern="1200" dirty="0">
              <a:effectLst>
                <a:outerShdw blurRad="38100" dist="38100" dir="2700000" algn="tl">
                  <a:srgbClr val="000000"/>
                </a:outerShdw>
              </a:effectLst>
            </a:rPr>
          </a:br>
          <a:r>
            <a:rPr lang="en" sz="1800" b="1" kern="1200" dirty="0">
              <a:effectLst>
                <a:outerShdw blurRad="38100" dist="38100" dir="2700000" algn="tl">
                  <a:srgbClr val="000000"/>
                </a:outerShdw>
              </a:effectLst>
            </a:rPr>
            <a:t>Union</a:t>
          </a:r>
        </a:p>
      </dsp:txBody>
      <dsp:txXfrm>
        <a:off x="1219482" y="1440721"/>
        <a:ext cx="1397160" cy="860615"/>
      </dsp:txXfrm>
    </dsp:sp>
    <dsp:sp modelId="{0C29B168-0B11-47E0-A26F-288917C37C3F}">
      <dsp:nvSpPr>
        <dsp:cNvPr id="0" name=""/>
        <dsp:cNvSpPr/>
      </dsp:nvSpPr>
      <dsp:spPr>
        <a:xfrm>
          <a:off x="2468131" y="624553"/>
          <a:ext cx="224865" cy="187387"/>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2468131" y="662030"/>
        <a:ext cx="168649" cy="112433"/>
      </dsp:txXfrm>
    </dsp:sp>
    <dsp:sp modelId="{CB36F94E-AE41-4191-A389-815E236637CC}">
      <dsp:nvSpPr>
        <dsp:cNvPr id="0" name=""/>
        <dsp:cNvSpPr/>
      </dsp:nvSpPr>
      <dsp:spPr>
        <a:xfrm>
          <a:off x="2715937" y="81128"/>
          <a:ext cx="1049372" cy="127423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671529" y="1413946"/>
          <a:ext cx="1161805" cy="914165"/>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outerShdw>
              </a:effectLst>
            </a:rPr>
            <a:t>Division</a:t>
          </a:r>
        </a:p>
      </dsp:txBody>
      <dsp:txXfrm>
        <a:off x="2698304" y="1440721"/>
        <a:ext cx="1108255" cy="860615"/>
      </dsp:txXfrm>
    </dsp:sp>
    <dsp:sp modelId="{8F5B832C-EFCC-42E3-845F-991653AD55B3}">
      <dsp:nvSpPr>
        <dsp:cNvPr id="0" name=""/>
        <dsp:cNvSpPr/>
      </dsp:nvSpPr>
      <dsp:spPr>
        <a:xfrm>
          <a:off x="3802500" y="624553"/>
          <a:ext cx="224865" cy="187387"/>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3802500" y="662030"/>
        <a:ext cx="168649" cy="112433"/>
      </dsp:txXfrm>
    </dsp:sp>
    <dsp:sp modelId="{A014DCC8-BC27-40F3-AF66-E9A5DD6BBA5D}">
      <dsp:nvSpPr>
        <dsp:cNvPr id="0" name=""/>
        <dsp:cNvSpPr/>
      </dsp:nvSpPr>
      <dsp:spPr>
        <a:xfrm>
          <a:off x="4050307" y="81128"/>
          <a:ext cx="1049372" cy="1274238"/>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861446" y="1413946"/>
          <a:ext cx="1450710" cy="914165"/>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outerShdw>
              </a:effectLst>
            </a:rPr>
            <a:t>General Association</a:t>
          </a:r>
        </a:p>
      </dsp:txBody>
      <dsp:txXfrm>
        <a:off x="3888221" y="1440721"/>
        <a:ext cx="1397160" cy="86061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4838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74816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2189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6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8248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8113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809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1409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17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7795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17/08/2026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9174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17/08/2026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17/08/2026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17/08/2026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524443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5.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image" Target="../media/image34.jp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23.jpeg"/><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image" Target="../media/image22.jpeg"/><Relationship Id="rId16" Type="http://schemas.openxmlformats.org/officeDocument/2006/relationships/diagramLayout" Target="../diagrams/layout4.xml"/><Relationship Id="rId20"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diagramData" Target="../diagrams/data2.xml"/><Relationship Id="rId9" Type="http://schemas.openxmlformats.org/officeDocument/2006/relationships/image" Target="../media/image24.jpeg"/><Relationship Id="rId14" Type="http://schemas.microsoft.com/office/2007/relationships/diagramDrawing" Target="../diagrams/drawing3.xml"/></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4124324" y="9525"/>
            <a:ext cx="7715251" cy="1446550"/>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en" sz="44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STEWARDSHIP AND MISSION</a:t>
            </a:r>
          </a:p>
        </p:txBody>
      </p:sp>
      <p:sp>
        <p:nvSpPr>
          <p:cNvPr id="5" name="CuadroTexto 4">
            <a:extLst>
              <a:ext uri="{FF2B5EF4-FFF2-40B4-BE49-F238E27FC236}">
                <a16:creationId xmlns:a16="http://schemas.microsoft.com/office/drawing/2014/main" id="{1FE56E24-9A9C-CB18-C2B9-86F16A6DBF9B}"/>
              </a:ext>
            </a:extLst>
          </p:cNvPr>
          <p:cNvSpPr txBox="1"/>
          <p:nvPr/>
        </p:nvSpPr>
        <p:spPr>
          <a:xfrm>
            <a:off x="10163175" y="6027003"/>
            <a:ext cx="2028825" cy="830997"/>
          </a:xfrm>
          <a:prstGeom prst="rect">
            <a:avLst/>
          </a:prstGeom>
          <a:noFill/>
        </p:spPr>
        <p:txBody>
          <a:bodyPr wrap="square" rtlCol="0">
            <a:spAutoFit/>
          </a:bodyPr>
          <a:lstStyle/>
          <a:p>
            <a:pPr algn="r"/>
            <a:r>
              <a:rPr lang="en" sz="1600" b="1" dirty="0">
                <a:solidFill>
                  <a:srgbClr val="FFEBC9"/>
                </a:solidFill>
                <a:effectLst>
                  <a:outerShdw blurRad="38100" dist="38100" dir="2700000" algn="tl">
                    <a:srgbClr val="000000">
                      <a:alpha val="43137"/>
                    </a:srgbClr>
                  </a:outerShdw>
                </a:effectLst>
              </a:rPr>
              <a:t>Lesson 11 for September 12, 2026</a:t>
            </a: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 sz="6000" b="1" dirty="0">
                <a:ln w="15875">
                  <a:noFill/>
                  <a:prstDash val="solid"/>
                </a:ln>
                <a:solidFill>
                  <a:srgbClr val="297F75"/>
                </a:solidFill>
                <a:effectLst>
                  <a:outerShdw dist="38100" dir="2700000" algn="bl" rotWithShape="0">
                    <a:srgbClr val="DD8E4B"/>
                  </a:outerShdw>
                </a:effectLst>
              </a:rPr>
              <a:t>STEWARDSHIP RESULTS</a:t>
            </a: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48125"/>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en"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THE UNITY OF THE CHURCH</a:t>
            </a: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8450981" cy="861774"/>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 b="1" dirty="0">
                <a:latin typeface="Comic Sans MS" panose="030F0702030302020204" pitchFamily="66" charset="0"/>
              </a:rPr>
              <a:t>“</a:t>
            </a:r>
            <a:r>
              <a:rPr lang="en-US" b="1" dirty="0">
                <a:latin typeface="Comic Sans MS" panose="030F0702030302020204" pitchFamily="66" charset="0"/>
              </a:rPr>
              <a:t>For the administration of this service not only supplies the needs of the saints, but also is abounding through many thanksgivings to God</a:t>
            </a:r>
            <a:r>
              <a:rPr lang="en" b="1" dirty="0">
                <a:latin typeface="Comic Sans MS" panose="030F0702030302020204" pitchFamily="66" charset="0"/>
              </a:rPr>
              <a:t>.”</a:t>
            </a:r>
          </a:p>
          <a:p>
            <a:pPr algn="ctr"/>
            <a:r>
              <a:rPr lang="en" sz="1400" b="1" dirty="0">
                <a:latin typeface="Comic Sans MS" panose="030F0702030302020204" pitchFamily="66" charset="0"/>
              </a:rPr>
              <a:t>(2 Corinthians 9:12)</a:t>
            </a:r>
            <a:endParaRPr lang="es-ES" b="1" dirty="0">
              <a:latin typeface="Comic Sans MS" panose="030F0702030302020204" pitchFamily="66"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1110887819"/>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50" y="1644394"/>
            <a:ext cx="4391026" cy="1015663"/>
          </a:xfrm>
          <a:prstGeom prst="rect">
            <a:avLst/>
          </a:prstGeom>
          <a:noFill/>
        </p:spPr>
        <p:txBody>
          <a:bodyPr wrap="square" rtlCol="0">
            <a:spAutoFit/>
          </a:bodyPr>
          <a:lstStyle/>
          <a:p>
            <a:pPr>
              <a:spcBef>
                <a:spcPts val="600"/>
              </a:spcBef>
            </a:pPr>
            <a:r>
              <a:rPr lang="en" sz="2000" b="1" dirty="0"/>
              <a:t>The offering that was taken to Jerusalem had other positive effects      (2 Cor. 9:12).</a:t>
            </a:r>
          </a:p>
        </p:txBody>
      </p:sp>
      <p:sp>
        <p:nvSpPr>
          <p:cNvPr id="8" name="CuadroTexto 7">
            <a:extLst>
              <a:ext uri="{FF2B5EF4-FFF2-40B4-BE49-F238E27FC236}">
                <a16:creationId xmlns:a16="http://schemas.microsoft.com/office/drawing/2014/main" id="{FD61DE22-E213-B397-222C-4730F2595A65}"/>
              </a:ext>
            </a:extLst>
          </p:cNvPr>
          <p:cNvSpPr txBox="1"/>
          <p:nvPr/>
        </p:nvSpPr>
        <p:spPr>
          <a:xfrm>
            <a:off x="5486399" y="4120035"/>
            <a:ext cx="6705601" cy="1323439"/>
          </a:xfrm>
          <a:prstGeom prst="rect">
            <a:avLst/>
          </a:prstGeom>
          <a:noFill/>
        </p:spPr>
        <p:txBody>
          <a:bodyPr wrap="square" rtlCol="0">
            <a:spAutoFit/>
          </a:bodyPr>
          <a:lstStyle/>
          <a:p>
            <a:pPr>
              <a:spcBef>
                <a:spcPts val="600"/>
              </a:spcBef>
            </a:pPr>
            <a:r>
              <a:rPr lang="en" sz="2000" b="1" dirty="0"/>
              <a:t>Another positive effect is that the way the offering was handled has a special lesson for us today: everything must be done in an orderly fashion, and following the correct procedures.</a:t>
            </a:r>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3066092881"/>
              </p:ext>
            </p:extLst>
          </p:nvPr>
        </p:nvGraphicFramePr>
        <p:xfrm>
          <a:off x="171449" y="4339388"/>
          <a:ext cx="5314947" cy="232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50" y="2660719"/>
            <a:ext cx="4391026"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Jews and Gentiles were bound together by ties of help and gratitude (Rom. 15:26-27). In this way, the apostle's ultimate goal was achieved: unity in the church.</a:t>
            </a: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486398" y="5443474"/>
            <a:ext cx="670560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Paul appointed Titus to oversee the collection, and the churches appointed brothers to assist him in this task                      (2 Cor. 8:16-24). There was no other proper way to collect and send the offering to Jerusalem.</a:t>
            </a: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9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663521" y="628034"/>
            <a:ext cx="10480854" cy="5109091"/>
          </a:xfrm>
          <a:prstGeom prst="rect">
            <a:avLst/>
          </a:prstGeom>
          <a:noFill/>
        </p:spPr>
        <p:txBody>
          <a:bodyPr wrap="square">
            <a:spAutoFit/>
          </a:bodyPr>
          <a:lstStyle/>
          <a:p>
            <a:pPr>
              <a:spcBef>
                <a:spcPts val="600"/>
              </a:spcBef>
            </a:pPr>
            <a:r>
              <a:rPr lang="en" sz="2400" b="1" dirty="0">
                <a:solidFill>
                  <a:schemeClr val="bg2">
                    <a:lumMod val="40000"/>
                    <a:lumOff val="60000"/>
                  </a:schemeClr>
                </a:solidFill>
                <a:latin typeface="Constantia" panose="02030602050306030303" pitchFamily="18" charset="0"/>
              </a:rPr>
              <a:t>“</a:t>
            </a:r>
            <a:r>
              <a:rPr lang="en-US" sz="2400" b="1" dirty="0">
                <a:solidFill>
                  <a:schemeClr val="bg2">
                    <a:lumMod val="40000"/>
                    <a:lumOff val="60000"/>
                  </a:schemeClr>
                </a:solidFill>
                <a:latin typeface="Constantia" panose="02030602050306030303" pitchFamily="18" charset="0"/>
              </a:rPr>
              <a:t>God’s work must be sustained by tithes and gifts and offerings. The Lord now calls for the means that He has entrusted to His stewards. […]</a:t>
            </a:r>
          </a:p>
          <a:p>
            <a:pPr>
              <a:spcBef>
                <a:spcPts val="600"/>
              </a:spcBef>
            </a:pPr>
            <a:r>
              <a:rPr lang="en-US" sz="2400" b="1" dirty="0">
                <a:solidFill>
                  <a:schemeClr val="bg2">
                    <a:lumMod val="40000"/>
                    <a:lumOff val="60000"/>
                  </a:schemeClr>
                </a:solidFill>
                <a:latin typeface="Constantia" panose="02030602050306030303" pitchFamily="18" charset="0"/>
              </a:rPr>
              <a:t>The Lord Jesus requires nothing more from His followers than He Himself has performed. Those who practice self-denial and self-sacrifice for the cause of God are but following His example. He laid off His royal robe and kingly crown, and stepped down from His high command. He became poor, that through His poverty we might come into possession of the eternal treasures. He gave not only His riches, but His own life in self-denial and self-sacrifice, that He might remove every hindrance from those who seek an entrance into the kingdom of God. </a:t>
            </a:r>
          </a:p>
          <a:p>
            <a:pPr>
              <a:spcBef>
                <a:spcPts val="600"/>
              </a:spcBef>
            </a:pPr>
            <a:r>
              <a:rPr lang="en-US" sz="2400" b="1" dirty="0">
                <a:solidFill>
                  <a:schemeClr val="bg2">
                    <a:lumMod val="40000"/>
                    <a:lumOff val="60000"/>
                  </a:schemeClr>
                </a:solidFill>
                <a:latin typeface="Constantia" panose="02030602050306030303" pitchFamily="18" charset="0"/>
              </a:rPr>
              <a:t>[…] The Lord Jesus invites us to become laborers together with Him. He is the owner of and has claims upon all that we possess. By our willingness to help in His work, we may now show our love for Him</a:t>
            </a:r>
            <a:r>
              <a:rPr lang="en" sz="2800" b="1" dirty="0">
                <a:solidFill>
                  <a:schemeClr val="bg2">
                    <a:lumMod val="40000"/>
                    <a:lumOff val="60000"/>
                  </a:schemeClr>
                </a:solidFill>
                <a:latin typeface="Constantia" panose="02030602050306030303" pitchFamily="18" charset="0"/>
              </a:rPr>
              <a:t>.”</a:t>
            </a:r>
          </a:p>
        </p:txBody>
      </p:sp>
      <p:sp>
        <p:nvSpPr>
          <p:cNvPr id="4" name="CuadroTexto 3">
            <a:extLst>
              <a:ext uri="{FF2B5EF4-FFF2-40B4-BE49-F238E27FC236}">
                <a16:creationId xmlns:a16="http://schemas.microsoft.com/office/drawing/2014/main" id="{13C0A81D-41AB-95D4-9521-D3CB43F35894}"/>
              </a:ext>
            </a:extLst>
          </p:cNvPr>
          <p:cNvSpPr txBox="1"/>
          <p:nvPr/>
        </p:nvSpPr>
        <p:spPr>
          <a:xfrm>
            <a:off x="9108720" y="5948907"/>
            <a:ext cx="3083280" cy="338554"/>
          </a:xfrm>
          <a:prstGeom prst="rect">
            <a:avLst/>
          </a:prstGeom>
          <a:noFill/>
        </p:spPr>
        <p:txBody>
          <a:bodyPr wrap="none" rtlCol="0">
            <a:spAutoFit/>
          </a:bodyPr>
          <a:lstStyle/>
          <a:p>
            <a:pPr algn="r"/>
            <a:r>
              <a:rPr lang="en" sz="1600" b="1" dirty="0">
                <a:solidFill>
                  <a:schemeClr val="bg2">
                    <a:lumMod val="40000"/>
                    <a:lumOff val="60000"/>
                  </a:schemeClr>
                </a:solidFill>
              </a:rPr>
              <a:t>EGW (</a:t>
            </a:r>
            <a:r>
              <a:rPr lang="en-US" sz="1600" b="1" dirty="0">
                <a:solidFill>
                  <a:schemeClr val="bg2">
                    <a:lumMod val="40000"/>
                    <a:lumOff val="60000"/>
                  </a:schemeClr>
                </a:solidFill>
              </a:rPr>
              <a:t>The Upward Look, April 9</a:t>
            </a:r>
            <a:r>
              <a:rPr lang="en" sz="1600" b="1" dirty="0">
                <a:solidFill>
                  <a:schemeClr val="bg2">
                    <a:lumMod val="40000"/>
                    <a:lumOff val="60000"/>
                  </a:schemeClr>
                </a:solidFill>
              </a:rPr>
              <a:t>)</a:t>
            </a: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734174" y="128111"/>
            <a:ext cx="5457825" cy="16312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“For you know the grace of our Lord Jesus Christ, that though He was rich, yet for your sakes He became poor, that you through His poverty might become rich”</a:t>
            </a: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Corinthians 8:9, </a:t>
            </a:r>
            <a:r>
              <a:rPr kumimoji="0" lang="es-ES" sz="12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NKJV</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54543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057650" y="3190873"/>
            <a:ext cx="4855900" cy="3247043"/>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 sz="2000" b="1" dirty="0">
                <a:solidFill>
                  <a:srgbClr val="BA4252"/>
                </a:solidFill>
              </a:rPr>
              <a:t>Origin of stewardship:</a:t>
            </a:r>
          </a:p>
          <a:p>
            <a:pPr lvl="1">
              <a:spcBef>
                <a:spcPts val="600"/>
              </a:spcBef>
            </a:pPr>
            <a:r>
              <a:rPr lang="en" sz="2000" b="1" dirty="0"/>
              <a:t>The example of Jesus</a:t>
            </a:r>
          </a:p>
          <a:p>
            <a:pPr lvl="1">
              <a:spcBef>
                <a:spcPts val="600"/>
              </a:spcBef>
            </a:pPr>
            <a:r>
              <a:rPr lang="en" sz="2000" b="1" dirty="0"/>
              <a:t>The response to the grace received</a:t>
            </a:r>
          </a:p>
          <a:p>
            <a:pPr>
              <a:spcBef>
                <a:spcPts val="1200"/>
              </a:spcBef>
            </a:pPr>
            <a:r>
              <a:rPr lang="en" sz="2000" b="1" dirty="0">
                <a:solidFill>
                  <a:srgbClr val="7F48B9"/>
                </a:solidFill>
              </a:rPr>
              <a:t>How to practice stewardship:</a:t>
            </a:r>
          </a:p>
          <a:p>
            <a:pPr lvl="1">
              <a:spcBef>
                <a:spcPts val="600"/>
              </a:spcBef>
            </a:pPr>
            <a:r>
              <a:rPr lang="en" sz="2000" b="1" dirty="0"/>
              <a:t>Proper planning</a:t>
            </a:r>
          </a:p>
          <a:p>
            <a:pPr lvl="1">
              <a:spcBef>
                <a:spcPts val="600"/>
              </a:spcBef>
            </a:pPr>
            <a:r>
              <a:rPr lang="en" sz="2000" b="1" dirty="0"/>
              <a:t>A correct attitude</a:t>
            </a:r>
          </a:p>
          <a:p>
            <a:pPr>
              <a:spcBef>
                <a:spcPts val="1200"/>
              </a:spcBef>
            </a:pPr>
            <a:r>
              <a:rPr lang="en" sz="2000" b="1" dirty="0">
                <a:solidFill>
                  <a:srgbClr val="375FA5"/>
                </a:solidFill>
              </a:rPr>
              <a:t>Stewardship results:</a:t>
            </a:r>
          </a:p>
          <a:p>
            <a:pPr lvl="1">
              <a:spcBef>
                <a:spcPts val="600"/>
              </a:spcBef>
            </a:pPr>
            <a:r>
              <a:rPr lang="en" sz="2000" b="1" dirty="0"/>
              <a:t>The unity of the church</a:t>
            </a:r>
          </a:p>
        </p:txBody>
      </p:sp>
      <p:sp>
        <p:nvSpPr>
          <p:cNvPr id="3" name="CuadroTexto 2">
            <a:extLst>
              <a:ext uri="{FF2B5EF4-FFF2-40B4-BE49-F238E27FC236}">
                <a16:creationId xmlns:a16="http://schemas.microsoft.com/office/drawing/2014/main" id="{6794C4E7-CADD-4E75-9179-F10ADB2E9A2B}"/>
              </a:ext>
            </a:extLst>
          </p:cNvPr>
          <p:cNvSpPr txBox="1"/>
          <p:nvPr/>
        </p:nvSpPr>
        <p:spPr>
          <a:xfrm>
            <a:off x="0" y="114582"/>
            <a:ext cx="12068175" cy="400110"/>
          </a:xfrm>
          <a:prstGeom prst="rect">
            <a:avLst/>
          </a:prstGeom>
          <a:noFill/>
        </p:spPr>
        <p:txBody>
          <a:bodyPr wrap="square" rtlCol="0">
            <a:spAutoFit/>
          </a:bodyPr>
          <a:lstStyle/>
          <a:p>
            <a:pPr>
              <a:spcBef>
                <a:spcPts val="600"/>
              </a:spcBef>
            </a:pPr>
            <a:r>
              <a:rPr lang="en" sz="2000" b="1" dirty="0"/>
              <a:t>Stewardship is the way in which a person manages what has been placed in their care.</a:t>
            </a:r>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62521" y="314466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62521" y="5581715"/>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62521" y="4367952"/>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52132" y="4022807"/>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52132" y="3641428"/>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252132" y="6085638"/>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252132" y="4859354"/>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252132" y="5240147"/>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email">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0" y="1514965"/>
            <a:ext cx="1219200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The Corinthians had already committed to helping, and the time was approaching when that commitment should be put into action. The churches of Macedonia had already begun to participate. Paul wasn't interested in the amount of money involved, but rather in the motivation and enthusiasm with which the believers would participate in this opportunity to respond to the grace they had received.</a:t>
            </a:r>
          </a:p>
        </p:txBody>
      </p:sp>
      <p:sp>
        <p:nvSpPr>
          <p:cNvPr id="8" name="CuadroTexto 7">
            <a:extLst>
              <a:ext uri="{FF2B5EF4-FFF2-40B4-BE49-F238E27FC236}">
                <a16:creationId xmlns:a16="http://schemas.microsoft.com/office/drawing/2014/main" id="{FA269756-2339-3328-7C77-D61D94ABD9FA}"/>
              </a:ext>
            </a:extLst>
          </p:cNvPr>
          <p:cNvSpPr txBox="1"/>
          <p:nvPr/>
        </p:nvSpPr>
        <p:spPr>
          <a:xfrm>
            <a:off x="1" y="514692"/>
            <a:ext cx="1219199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In the context of Paul's second letter to the Corinthians, stewardship refers to a specific project of the apostle: that the Gentile churches collect money to help the church in Jerusalem, which was going through very difficult times.</a:t>
            </a: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 sz="6000" b="1" dirty="0">
                <a:ln w="15875">
                  <a:noFill/>
                  <a:prstDash val="solid"/>
                </a:ln>
                <a:solidFill>
                  <a:schemeClr val="accent3">
                    <a:lumMod val="75000"/>
                  </a:schemeClr>
                </a:solidFill>
                <a:effectLst>
                  <a:outerShdw dist="38100" dir="2700000" algn="bl" rotWithShape="0">
                    <a:srgbClr val="00DA9C"/>
                  </a:outerShdw>
                </a:effectLst>
              </a:rPr>
              <a:t>ORIGIN OF STEWARDSHIP</a:t>
            </a: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0"/>
            <a:ext cx="57239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000" b="1" dirty="0">
                <a:ln/>
                <a:solidFill>
                  <a:schemeClr val="accent5"/>
                </a:solidFill>
              </a:rPr>
              <a:t>THE EXAMPLE OF JESUS</a:t>
            </a: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704980"/>
            <a:ext cx="5267325" cy="1415772"/>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n" b="1" dirty="0">
                <a:effectLst>
                  <a:outerShdw blurRad="38100" dist="38100" dir="2700000" algn="tl">
                    <a:srgbClr val="000000">
                      <a:alpha val="43137"/>
                    </a:srgbClr>
                  </a:outerShdw>
                </a:effectLst>
                <a:latin typeface="Comic Sans MS" panose="030F0702030302020204" pitchFamily="66" charset="0"/>
              </a:rPr>
              <a:t>“</a:t>
            </a:r>
            <a:r>
              <a:rPr lang="en-US" b="1" dirty="0">
                <a:effectLst>
                  <a:outerShdw blurRad="38100" dist="38100" dir="2700000" algn="tl">
                    <a:srgbClr val="000000">
                      <a:alpha val="43137"/>
                    </a:srgbClr>
                  </a:outerShdw>
                </a:effectLst>
                <a:latin typeface="Comic Sans MS" panose="030F0702030302020204" pitchFamily="66" charset="0"/>
              </a:rPr>
              <a:t>For you know the grace of our Lord Jesus Christ, that though he was rich, yet for your sake he became poor, so that you through his poverty might become rich</a:t>
            </a:r>
            <a:r>
              <a:rPr lang="en" b="1" dirty="0">
                <a:effectLst>
                  <a:outerShdw blurRad="38100" dist="38100" dir="2700000" algn="tl">
                    <a:srgbClr val="000000">
                      <a:alpha val="43137"/>
                    </a:srgbClr>
                  </a:outerShdw>
                </a:effectLst>
                <a:latin typeface="Comic Sans MS" panose="030F0702030302020204" pitchFamily="66" charset="0"/>
              </a:rPr>
              <a:t>.”</a:t>
            </a:r>
          </a:p>
          <a:p>
            <a:pPr algn="ctr"/>
            <a:r>
              <a:rPr lang="en" sz="1400" b="1" dirty="0">
                <a:effectLst>
                  <a:outerShdw blurRad="38100" dist="38100" dir="2700000" algn="tl">
                    <a:srgbClr val="000000">
                      <a:alpha val="43137"/>
                    </a:srgbClr>
                  </a:outerShdw>
                </a:effectLst>
                <a:latin typeface="Comic Sans MS" panose="030F0702030302020204" pitchFamily="66" charset="0"/>
              </a:rPr>
              <a:t>(2 Corinthians 8:9)</a:t>
            </a: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2156346"/>
            <a:ext cx="5491839" cy="707886"/>
          </a:xfrm>
          <a:prstGeom prst="rect">
            <a:avLst/>
          </a:prstGeom>
          <a:noFill/>
        </p:spPr>
        <p:txBody>
          <a:bodyPr wrap="square" rtlCol="0">
            <a:spAutoFit/>
          </a:bodyPr>
          <a:lstStyle/>
          <a:p>
            <a:pPr>
              <a:spcBef>
                <a:spcPts val="600"/>
              </a:spcBef>
            </a:pPr>
            <a:r>
              <a:rPr lang="en" sz="2000" b="1" dirty="0"/>
              <a:t>What is the relationship between God's grace and generosity? (2 Cor. 8:1-2)</a:t>
            </a:r>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3446106908"/>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397968" y="4183967"/>
            <a:ext cx="3220053" cy="1323439"/>
          </a:xfrm>
          <a:prstGeom prst="rect">
            <a:avLst/>
          </a:prstGeom>
          <a:noFill/>
        </p:spPr>
        <p:txBody>
          <a:bodyPr wrap="square" rtlCol="0">
            <a:spAutoFit/>
          </a:bodyPr>
          <a:lstStyle/>
          <a:p>
            <a:pPr>
              <a:spcBef>
                <a:spcPts val="600"/>
              </a:spcBef>
            </a:pPr>
            <a:r>
              <a:rPr lang="en" sz="2000" b="1" dirty="0"/>
              <a:t>And He did it all out of love for us! (John 15:13; Ephesians 5:2; Galatians 2:20 ; 1 John 3:16).</a:t>
            </a:r>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7999" y="4226510"/>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10064" y="2862380"/>
            <a:ext cx="5491839" cy="1323439"/>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God gave his grace to the churches of Macedonia, and they “</a:t>
            </a:r>
            <a:r>
              <a:rPr lang="en-US" sz="2000" b="1" dirty="0">
                <a:solidFill>
                  <a:prstClr val="black"/>
                </a:solidFill>
              </a:rPr>
              <a:t>welled up in rich generosity</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Corinthians 8:2 </a:t>
            </a: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NIV</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And this is the grace of Jesus for them, and for us:</a:t>
            </a: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389703" y="5505553"/>
            <a:ext cx="3334197"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How will we respond to the grace of Jesus? “Freely you have received, freely give” (Mt. 10:8).</a:t>
            </a: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0764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dirty="0">
                <a:ln/>
                <a:solidFill>
                  <a:schemeClr val="accent3"/>
                </a:solidFill>
              </a:rPr>
              <a:t>THE RESPONSE TO THE GRACE RECEIVED</a:t>
            </a:r>
          </a:p>
        </p:txBody>
      </p:sp>
      <p:sp>
        <p:nvSpPr>
          <p:cNvPr id="5" name="CuadroTexto 4">
            <a:extLst>
              <a:ext uri="{FF2B5EF4-FFF2-40B4-BE49-F238E27FC236}">
                <a16:creationId xmlns:a16="http://schemas.microsoft.com/office/drawing/2014/main" id="{8D0E5AA8-40DC-2455-03A8-251EB453CE8D}"/>
              </a:ext>
            </a:extLst>
          </p:cNvPr>
          <p:cNvSpPr txBox="1"/>
          <p:nvPr/>
        </p:nvSpPr>
        <p:spPr>
          <a:xfrm>
            <a:off x="1276350" y="667047"/>
            <a:ext cx="9639300" cy="646331"/>
          </a:xfrm>
          <a:prstGeom prst="rect">
            <a:avLst/>
          </a:prstGeom>
          <a:noFill/>
        </p:spPr>
        <p:txBody>
          <a:bodyPr wrap="square">
            <a:spAutoFit/>
          </a:bodyPr>
          <a:lstStyle/>
          <a:p>
            <a:pPr algn="ctr"/>
            <a:r>
              <a:rPr lang="en" b="1" dirty="0">
                <a:solidFill>
                  <a:schemeClr val="accent1">
                    <a:lumMod val="50000"/>
                  </a:schemeClr>
                </a:solidFill>
                <a:latin typeface="Comic Sans MS" panose="030F0702030302020204" pitchFamily="66" charset="0"/>
              </a:rPr>
              <a:t>“</a:t>
            </a:r>
            <a:r>
              <a:rPr lang="en-US" b="1" dirty="0">
                <a:solidFill>
                  <a:schemeClr val="accent1">
                    <a:lumMod val="50000"/>
                  </a:schemeClr>
                </a:solidFill>
                <a:latin typeface="Comic Sans MS" panose="030F0702030302020204" pitchFamily="66" charset="0"/>
              </a:rPr>
              <a:t>And they exceeded our expectations: They gave themselves first of all to the Lord, and then by the will of God also to us</a:t>
            </a:r>
            <a:r>
              <a:rPr lang="en" b="1" dirty="0">
                <a:solidFill>
                  <a:schemeClr val="accent1">
                    <a:lumMod val="50000"/>
                  </a:schemeClr>
                </a:solidFill>
                <a:latin typeface="Comic Sans MS" panose="030F0702030302020204" pitchFamily="66" charset="0"/>
              </a:rPr>
              <a:t>” </a:t>
            </a:r>
            <a:r>
              <a:rPr lang="en" sz="1400" b="1" dirty="0">
                <a:solidFill>
                  <a:schemeClr val="accent1">
                    <a:lumMod val="50000"/>
                  </a:schemeClr>
                </a:solidFill>
                <a:latin typeface="Comic Sans MS" panose="030F0702030302020204" pitchFamily="66" charset="0"/>
              </a:rPr>
              <a:t>(2 Corinthians 8:5)</a:t>
            </a: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6" y="1361003"/>
            <a:ext cx="6362700" cy="400110"/>
          </a:xfrm>
          <a:prstGeom prst="rect">
            <a:avLst/>
          </a:prstGeom>
          <a:noFill/>
        </p:spPr>
        <p:txBody>
          <a:bodyPr wrap="square" rtlCol="0">
            <a:spAutoFit/>
          </a:bodyPr>
          <a:lstStyle/>
          <a:p>
            <a:pPr>
              <a:spcBef>
                <a:spcPts val="600"/>
              </a:spcBef>
            </a:pPr>
            <a:r>
              <a:rPr lang="en" sz="2000" b="1" dirty="0"/>
              <a:t>Observe the Macedonians' response to grace:</a:t>
            </a:r>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429000"/>
            <a:ext cx="6362700" cy="400110"/>
          </a:xfrm>
          <a:prstGeom prst="rect">
            <a:avLst/>
          </a:prstGeom>
          <a:noFill/>
        </p:spPr>
        <p:txBody>
          <a:bodyPr wrap="square" rtlCol="0">
            <a:spAutoFit/>
          </a:bodyPr>
          <a:lstStyle/>
          <a:p>
            <a:pPr>
              <a:spcBef>
                <a:spcPts val="600"/>
              </a:spcBef>
            </a:pPr>
            <a:r>
              <a:rPr lang="en" sz="2000" b="1" dirty="0"/>
              <a:t>What does this teach us?</a:t>
            </a:r>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3085922511"/>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1521861136"/>
              </p:ext>
            </p:extLst>
          </p:nvPr>
        </p:nvGraphicFramePr>
        <p:xfrm>
          <a:off x="8153399" y="1948754"/>
          <a:ext cx="3990976" cy="132343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3005072824"/>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 sz="6000" b="1" dirty="0">
                <a:ln w="15875">
                  <a:noFill/>
                  <a:prstDash val="solid"/>
                </a:ln>
                <a:solidFill>
                  <a:srgbClr val="6C8329"/>
                </a:solidFill>
                <a:effectLst>
                  <a:outerShdw dist="38100" dir="2700000" algn="bl" rotWithShape="0">
                    <a:schemeClr val="tx2">
                      <a:lumMod val="50000"/>
                    </a:schemeClr>
                  </a:outerShdw>
                </a:effectLst>
              </a:rPr>
              <a:t>HOW TO PRACTICE STEWARDSHIP</a:t>
            </a: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13335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 sz="4400" b="1" spc="300" dirty="0">
                <a:ln/>
                <a:solidFill>
                  <a:schemeClr val="accent4"/>
                </a:solidFill>
                <a:effectLst>
                  <a:outerShdw blurRad="38100" dist="25400" dir="2700000" algn="tl">
                    <a:srgbClr val="002060">
                      <a:alpha val="99000"/>
                    </a:srgbClr>
                  </a:outerShdw>
                </a:effectLst>
              </a:rPr>
              <a:t>PROPER PLANNING</a:t>
            </a:r>
          </a:p>
        </p:txBody>
      </p:sp>
      <p:sp>
        <p:nvSpPr>
          <p:cNvPr id="5" name="CuadroTexto 4">
            <a:extLst>
              <a:ext uri="{FF2B5EF4-FFF2-40B4-BE49-F238E27FC236}">
                <a16:creationId xmlns:a16="http://schemas.microsoft.com/office/drawing/2014/main" id="{D18F6505-6E32-73E3-ACA5-27AEC9223AF8}"/>
              </a:ext>
            </a:extLst>
          </p:cNvPr>
          <p:cNvSpPr txBox="1"/>
          <p:nvPr/>
        </p:nvSpPr>
        <p:spPr>
          <a:xfrm>
            <a:off x="-56994" y="439741"/>
            <a:ext cx="8117683" cy="861774"/>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5"/>
                </a:solidFill>
                <a:latin typeface="Comic Sans MS" panose="030F0702030302020204" pitchFamily="66" charset="0"/>
              </a:rPr>
              <a:t>“Each of you should give what you have decided in your heart to give, not reluctantly or under compulsion, for God loves a cheerful giver.”                 </a:t>
            </a:r>
            <a:r>
              <a:rPr lang="en" sz="1400" b="1" dirty="0">
                <a:solidFill>
                  <a:schemeClr val="accent5"/>
                </a:solidFill>
                <a:latin typeface="Comic Sans MS" panose="030F0702030302020204" pitchFamily="66" charset="0"/>
              </a:rPr>
              <a:t>(2 Corinthians 9:7)</a:t>
            </a: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8" y="1423545"/>
            <a:ext cx="7921411" cy="1015663"/>
          </a:xfrm>
          <a:prstGeom prst="rect">
            <a:avLst/>
          </a:prstGeom>
          <a:noFill/>
        </p:spPr>
        <p:txBody>
          <a:bodyPr wrap="square" rtlCol="0">
            <a:spAutoFit/>
          </a:bodyPr>
          <a:lstStyle/>
          <a:p>
            <a:pPr>
              <a:spcBef>
                <a:spcPts val="600"/>
              </a:spcBef>
            </a:pPr>
            <a:r>
              <a:rPr lang="en" sz="2000" b="1" dirty="0"/>
              <a:t>Paul's proposed plan was to collect a special offering from the churches of Macedonia and Achaia (the province where Corinth was located) to help the church in Jerusalem (Rom. 15:26).</a:t>
            </a:r>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60689" y="737375"/>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036856" y="2564189"/>
              <a:ext cx="713657" cy="276999"/>
            </a:xfrm>
            <a:prstGeom prst="rect">
              <a:avLst/>
            </a:prstGeom>
            <a:noFill/>
          </p:spPr>
          <p:txBody>
            <a:bodyPr wrap="none" rtlCol="0">
              <a:spAutoFit/>
            </a:bodyPr>
            <a:lstStyle/>
            <a:p>
              <a:pPr algn="ctr"/>
              <a:r>
                <a:rPr lang="en" sz="1200" b="1" dirty="0">
                  <a:solidFill>
                    <a:schemeClr val="bg1"/>
                  </a:solidFill>
                  <a:highlight>
                    <a:srgbClr val="000000"/>
                  </a:highlight>
                </a:rPr>
                <a:t>Corinth</a:t>
              </a: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35170" y="2763291"/>
              <a:ext cx="736228" cy="276999"/>
            </a:xfrm>
            <a:prstGeom prst="rect">
              <a:avLst/>
            </a:prstGeom>
            <a:noFill/>
          </p:spPr>
          <p:txBody>
            <a:bodyPr wrap="none" rtlCol="0">
              <a:spAutoFit/>
            </a:bodyPr>
            <a:lstStyle/>
            <a:p>
              <a:pPr algn="ctr"/>
              <a:r>
                <a:rPr lang="en" sz="1200" b="1" dirty="0">
                  <a:solidFill>
                    <a:schemeClr val="bg2"/>
                  </a:solidFill>
                  <a:highlight>
                    <a:srgbClr val="000000"/>
                  </a:highlight>
                </a:rPr>
                <a:t>ACHAIA</a:t>
              </a: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239032" y="1679019"/>
              <a:ext cx="1076064" cy="276999"/>
            </a:xfrm>
            <a:prstGeom prst="rect">
              <a:avLst/>
            </a:prstGeom>
            <a:noFill/>
          </p:spPr>
          <p:txBody>
            <a:bodyPr wrap="none" rtlCol="0">
              <a:spAutoFit/>
            </a:bodyPr>
            <a:lstStyle/>
            <a:p>
              <a:pPr algn="ctr"/>
              <a:r>
                <a:rPr lang="en" sz="1200" b="1" dirty="0">
                  <a:solidFill>
                    <a:schemeClr val="bg2"/>
                  </a:solidFill>
                  <a:highlight>
                    <a:srgbClr val="000000"/>
                  </a:highlight>
                </a:rPr>
                <a:t>MACEDONIA</a:t>
              </a: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946847" y="2702688"/>
              <a:ext cx="856325" cy="276999"/>
            </a:xfrm>
            <a:prstGeom prst="rect">
              <a:avLst/>
            </a:prstGeom>
            <a:noFill/>
          </p:spPr>
          <p:txBody>
            <a:bodyPr wrap="none" rtlCol="0">
              <a:spAutoFit/>
            </a:bodyPr>
            <a:lstStyle/>
            <a:p>
              <a:pPr algn="ctr"/>
              <a:r>
                <a:rPr lang="en" sz="1200" b="1" dirty="0">
                  <a:solidFill>
                    <a:schemeClr val="bg1"/>
                  </a:solidFill>
                  <a:highlight>
                    <a:srgbClr val="000000"/>
                  </a:highlight>
                </a:rPr>
                <a:t>Jerusalem</a:t>
              </a: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9278" y="4589174"/>
            <a:ext cx="3867150"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097658" y="4580229"/>
            <a:ext cx="5095331" cy="2246769"/>
          </a:xfrm>
          <a:prstGeom prst="rect">
            <a:avLst/>
          </a:prstGeom>
          <a:noFill/>
        </p:spPr>
        <p:txBody>
          <a:bodyPr wrap="square">
            <a:spAutoFit/>
          </a:bodyPr>
          <a:lstStyle/>
          <a:p>
            <a:pPr>
              <a:spcBef>
                <a:spcPts val="600"/>
              </a:spcBef>
            </a:pPr>
            <a:r>
              <a:rPr lang="en" sz="2000" b="1" dirty="0"/>
              <a:t>Another point Paul includes in his plan is that they shouldn't wait to hand everything over at once, but rather set aside a little each week until they reach the proposed amount (1 Cor. 16:2). This way, when Paul arrives, the entire collection can be joyfully gathered (2 Cor. 9:3-5).</a:t>
            </a:r>
          </a:p>
        </p:txBody>
      </p:sp>
      <p:sp>
        <p:nvSpPr>
          <p:cNvPr id="23" name="CuadroTexto 22">
            <a:extLst>
              <a:ext uri="{FF2B5EF4-FFF2-40B4-BE49-F238E27FC236}">
                <a16:creationId xmlns:a16="http://schemas.microsoft.com/office/drawing/2014/main" id="{454C2B0A-44C1-6F33-C866-506DF84A0522}"/>
              </a:ext>
            </a:extLst>
          </p:cNvPr>
          <p:cNvSpPr txBox="1"/>
          <p:nvPr/>
        </p:nvSpPr>
        <p:spPr>
          <a:xfrm>
            <a:off x="126725" y="3835777"/>
            <a:ext cx="9066264" cy="707886"/>
          </a:xfrm>
          <a:prstGeom prst="rect">
            <a:avLst/>
          </a:prstGeom>
          <a:noFill/>
        </p:spPr>
        <p:txBody>
          <a:bodyPr wrap="square">
            <a:spAutoFit/>
          </a:bodyPr>
          <a:lstStyle/>
          <a:p>
            <a:pPr>
              <a:spcBef>
                <a:spcPts val="600"/>
              </a:spcBef>
            </a:pPr>
            <a:r>
              <a:rPr lang="en" sz="2000" b="1" dirty="0"/>
              <a:t>When planning the offering, each family should evaluate itself and set realistic goals, in accordance with its financial condition.</a:t>
            </a:r>
          </a:p>
        </p:txBody>
      </p:sp>
      <p:sp>
        <p:nvSpPr>
          <p:cNvPr id="25" name="CuadroTexto 24">
            <a:extLst>
              <a:ext uri="{FF2B5EF4-FFF2-40B4-BE49-F238E27FC236}">
                <a16:creationId xmlns:a16="http://schemas.microsoft.com/office/drawing/2014/main" id="{98C5D352-C64C-8116-3000-5E901B75517B}"/>
              </a:ext>
            </a:extLst>
          </p:cNvPr>
          <p:cNvSpPr txBox="1"/>
          <p:nvPr/>
        </p:nvSpPr>
        <p:spPr>
          <a:xfrm>
            <a:off x="132746" y="2475773"/>
            <a:ext cx="7993077" cy="1323439"/>
          </a:xfrm>
          <a:prstGeom prst="rect">
            <a:avLst/>
          </a:prstGeom>
          <a:noFill/>
        </p:spPr>
        <p:txBody>
          <a:bodyPr wrap="square">
            <a:spAutoFit/>
          </a:bodyPr>
          <a:lstStyle/>
          <a:p>
            <a:pPr>
              <a:spcBef>
                <a:spcPts val="600"/>
              </a:spcBef>
            </a:pPr>
            <a:r>
              <a:rPr lang="en" sz="2000" b="1" dirty="0"/>
              <a:t>When the apostle proposed the plan in Colossae a year earlier, it was received enthusiastically, although no specific goals were set at that time (2 Cor. 9:1-2). However, each member resolved in his heart to donate a specific amount (2 Cor. 9:7a).</a:t>
            </a:r>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19050"/>
            <a:ext cx="12192000" cy="830997"/>
          </a:xfrm>
          <a:prstGeom prst="rect">
            <a:avLst/>
          </a:prstGeom>
          <a:noFill/>
        </p:spPr>
        <p:txBody>
          <a:bodyPr wrap="square">
            <a:spAutoFit/>
          </a:bodyPr>
          <a:lstStyle/>
          <a:p>
            <a:pPr algn="ctr"/>
            <a:r>
              <a:rPr lang="en"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rPr>
              <a:t>A CORRECT ATTITUDE</a:t>
            </a: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683508"/>
            <a:ext cx="12191999" cy="646331"/>
          </a:xfrm>
          <a:prstGeom prst="rect">
            <a:avLst/>
          </a:prstGeom>
          <a:noFill/>
        </p:spPr>
        <p:txBody>
          <a:bodyPr wrap="square">
            <a:spAutoFit/>
          </a:bodyPr>
          <a:lstStyle/>
          <a:p>
            <a:pPr algn="ctr"/>
            <a:r>
              <a:rPr lang="en" b="1" dirty="0">
                <a:solidFill>
                  <a:schemeClr val="accent3">
                    <a:lumMod val="75000"/>
                  </a:schemeClr>
                </a:solidFill>
                <a:latin typeface="Comic Sans MS" panose="030F0702030302020204" pitchFamily="66" charset="0"/>
              </a:rPr>
              <a:t>“</a:t>
            </a:r>
            <a:r>
              <a:rPr lang="en-US" b="1" dirty="0">
                <a:solidFill>
                  <a:schemeClr val="accent3">
                    <a:lumMod val="75000"/>
                  </a:schemeClr>
                </a:solidFill>
                <a:latin typeface="Comic Sans MS" panose="030F0702030302020204" pitchFamily="66" charset="0"/>
              </a:rPr>
              <a:t>For I testify that they gave as much as they were able, and even beyond their ability.                                     Entirely on their own</a:t>
            </a:r>
            <a:r>
              <a:rPr lang="en" b="1" dirty="0">
                <a:solidFill>
                  <a:schemeClr val="accent3">
                    <a:lumMod val="75000"/>
                  </a:schemeClr>
                </a:solidFill>
                <a:latin typeface="Comic Sans MS" panose="030F0702030302020204" pitchFamily="66" charset="0"/>
              </a:rPr>
              <a:t>” </a:t>
            </a:r>
            <a:r>
              <a:rPr lang="en" sz="1400" b="1" dirty="0">
                <a:solidFill>
                  <a:schemeClr val="accent3">
                    <a:lumMod val="75000"/>
                  </a:schemeClr>
                </a:solidFill>
                <a:latin typeface="Comic Sans MS" panose="030F0702030302020204" pitchFamily="66" charset="0"/>
              </a:rPr>
              <a:t>(2 Corinthians 8:3)</a:t>
            </a:r>
          </a:p>
        </p:txBody>
      </p:sp>
      <p:sp>
        <p:nvSpPr>
          <p:cNvPr id="6" name="CuadroTexto 5">
            <a:extLst>
              <a:ext uri="{FF2B5EF4-FFF2-40B4-BE49-F238E27FC236}">
                <a16:creationId xmlns:a16="http://schemas.microsoft.com/office/drawing/2014/main" id="{2B518759-573D-687C-D1FC-4E9AD764D851}"/>
              </a:ext>
            </a:extLst>
          </p:cNvPr>
          <p:cNvSpPr txBox="1"/>
          <p:nvPr/>
        </p:nvSpPr>
        <p:spPr>
          <a:xfrm>
            <a:off x="352425" y="1329839"/>
            <a:ext cx="7324725" cy="1323439"/>
          </a:xfrm>
          <a:prstGeom prst="rect">
            <a:avLst/>
          </a:prstGeom>
          <a:noFill/>
        </p:spPr>
        <p:txBody>
          <a:bodyPr wrap="square" rtlCol="0">
            <a:spAutoFit/>
          </a:bodyPr>
          <a:lstStyle/>
          <a:p>
            <a:pPr>
              <a:spcBef>
                <a:spcPts val="600"/>
              </a:spcBef>
            </a:pPr>
            <a:r>
              <a:rPr lang="en" sz="2000" b="1" dirty="0"/>
              <a:t>To encourage the Colossians' generosity, Paul gives them the example of Macedonia. In those churches, the brothers had shown a proper and exemplary attitude in giving their offerings, for they gave…</a:t>
            </a:r>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1018539941"/>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709</TotalTime>
  <Words>1326</Words>
  <Application>Microsoft Office PowerPoint</Application>
  <PresentationFormat>Panorámica</PresentationFormat>
  <Paragraphs>85</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Aptos</vt:lpstr>
      <vt:lpstr>Comic Sans MS</vt:lpstr>
      <vt:lpstr>Arial</vt:lpstr>
      <vt:lpstr>Aptos Display</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93</cp:revision>
  <dcterms:created xsi:type="dcterms:W3CDTF">2026-08-01T16:23:29Z</dcterms:created>
  <dcterms:modified xsi:type="dcterms:W3CDTF">2026-08-17T09:03:30Z</dcterms:modified>
</cp:coreProperties>
</file>