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4"/>
  </p:notesMasterIdLst>
  <p:sldIdLst>
    <p:sldId id="262" r:id="rId3"/>
    <p:sldId id="273" r:id="rId4"/>
    <p:sldId id="264" r:id="rId5"/>
    <p:sldId id="265" r:id="rId6"/>
    <p:sldId id="266" r:id="rId7"/>
    <p:sldId id="267" r:id="rId8"/>
    <p:sldId id="268" r:id="rId9"/>
    <p:sldId id="269" r:id="rId10"/>
    <p:sldId id="270" r:id="rId11"/>
    <p:sldId id="271" r:id="rId12"/>
    <p:sldId id="272" r:id="rId13"/>
  </p:sldIdLst>
  <p:sldSz cx="12192000" cy="6858000"/>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7" d="100"/>
          <a:sy n="107" d="100"/>
        </p:scale>
        <p:origin x="61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01441F-D5EB-485D-8325-97683C6A72B6}" type="datetimeFigureOut">
              <a:rPr lang="en-US" smtClean="0"/>
              <a:t>8/19/2026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C3DE8F-DA56-445D-A126-D570A3880636}" type="slidenum">
              <a:rPr lang="en-US" smtClean="0"/>
              <a:t>‹Nº›</a:t>
            </a:fld>
            <a:endParaRPr lang="en-US"/>
          </a:p>
        </p:txBody>
      </p:sp>
    </p:spTree>
    <p:extLst>
      <p:ext uri="{BB962C8B-B14F-4D97-AF65-F5344CB8AC3E}">
        <p14:creationId xmlns:p14="http://schemas.microsoft.com/office/powerpoint/2010/main" val="4083698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1027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10:1-11</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5735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10:12-18</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9479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0404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 dirty="0"/>
              <a:t>2 Corinthians 11:1-15</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913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E833-0C4F-7BBF-BEFD-682471D5BE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BC1533-A0E2-407B-7B77-FD34BBF223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570C652-85E4-BFEA-3BE6-3FE3642D2668}"/>
              </a:ext>
            </a:extLst>
          </p:cNvPr>
          <p:cNvSpPr>
            <a:spLocks noGrp="1"/>
          </p:cNvSpPr>
          <p:nvPr>
            <p:ph type="body" idx="1"/>
          </p:nvPr>
        </p:nvSpPr>
        <p:spPr/>
        <p:txBody>
          <a:bodyPr/>
          <a:lstStyle/>
          <a:p>
            <a:r>
              <a:rPr lang="en" dirty="0"/>
              <a:t>2 Corinthians 11:16-31</a:t>
            </a:r>
          </a:p>
        </p:txBody>
      </p:sp>
      <p:sp>
        <p:nvSpPr>
          <p:cNvPr id="4" name="Marcador de número de diapositiva 3">
            <a:extLst>
              <a:ext uri="{FF2B5EF4-FFF2-40B4-BE49-F238E27FC236}">
                <a16:creationId xmlns:a16="http://schemas.microsoft.com/office/drawing/2014/main" id="{3A0C5088-1B63-9142-D916-79AB65E297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5361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8DCD-BE93-5931-0CFB-8167AD699C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EA907B-ACB1-01DE-8302-7683615B58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371CBBA-4B5E-44E8-10F6-7EBD26DD44BC}"/>
              </a:ext>
            </a:extLst>
          </p:cNvPr>
          <p:cNvSpPr>
            <a:spLocks noGrp="1"/>
          </p:cNvSpPr>
          <p:nvPr>
            <p:ph type="body" idx="1"/>
          </p:nvPr>
        </p:nvSpPr>
        <p:spPr/>
        <p:txBody>
          <a:bodyPr/>
          <a:lstStyle/>
          <a:p>
            <a:r>
              <a:rPr lang="en" dirty="0"/>
              <a:t>2 Corinthians 11:16-31</a:t>
            </a:r>
          </a:p>
        </p:txBody>
      </p:sp>
      <p:sp>
        <p:nvSpPr>
          <p:cNvPr id="4" name="Marcador de número de diapositiva 3">
            <a:extLst>
              <a:ext uri="{FF2B5EF4-FFF2-40B4-BE49-F238E27FC236}">
                <a16:creationId xmlns:a16="http://schemas.microsoft.com/office/drawing/2014/main" id="{24BAB829-DF98-19A9-6BA7-1C9A6B33A5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0375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2B23B-DE54-7259-1228-2FAA1975605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C9354DD-8A44-39EB-549F-CF47491520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601D2D5-1514-566F-6951-06A669B6E4D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0DB2FB1-3B1F-85B2-22EA-145558F360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914080A9-6BB5-57E3-A534-E919C01A0C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977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D16CB5-5D48-E07E-15E5-69B3F9B39FA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25E2527-222B-3F5A-28E0-4D67A9D2AD0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17FEAEF-2364-8AB7-62AF-53C13BC6D9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D70204E7-1D04-FF70-86C4-CDD799ABD71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3C02B98-E98A-A152-496C-EA65D53F5E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0914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71D370-9D7B-1EF2-6168-AE0BBB75E85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7F92F02-3396-7033-221B-0DFBB3EED6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E26FCDB-E547-D184-B8CA-AFE2EAD313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32D8841-884F-B601-36B3-E289FD08908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74872A95-7F89-A241-0556-0B32B74F50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049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2468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647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9431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649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700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5596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4196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3619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D7796-87E8-1B68-938A-5535268C3E0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E86091-2C02-510E-D767-74DA6BAF1F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FEE289B-F44F-AAE7-6197-CEBD8D0CFE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CF226ABA-F12D-CAF1-3B50-858A826AB83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2BE1CA8D-70B7-EBDE-4A3A-C8BD7E3D09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561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7457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459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5293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15039-745C-5CC5-62BB-E7A8CAB7111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0FF3A1E-00C2-E227-7718-E67F569B14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63F914-722B-0717-6CBA-4B4ABD254B5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6F9DAE4B-F5F6-E634-04DE-F0FD7F3F8E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C8BBB663-A69E-DA29-806E-0142892327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6007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CBA261-63EC-A526-AD3B-6719616A196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8918A3B-6ACA-F6CE-4105-5151FC6B878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AEC6B0A-BC2F-34CC-D068-1B0B84ED04C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4BFB81C-4630-CBAC-729D-FD3B9633553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D68FC87C-34E1-28A0-EA02-B240BB35A8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13D697DC-7990-9A08-8774-060D5E5E00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383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87837-F436-3093-E7C5-C77E1EC4215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3884AA8-0F2B-BB44-5990-CF3752A81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148482C-232C-E4FD-3637-9937916DDAB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45A591-6709-336F-D0F2-CA7C3211B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FD2B8AA-AF98-36D4-04D2-D1D2DBD639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2A7CB62-1A85-7A8E-3831-8C09C2512B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Marcador de pie de página 7">
            <a:extLst>
              <a:ext uri="{FF2B5EF4-FFF2-40B4-BE49-F238E27FC236}">
                <a16:creationId xmlns:a16="http://schemas.microsoft.com/office/drawing/2014/main" id="{2BAC5434-FF45-F1A0-20CD-838F510773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9" name="Marcador de número de diapositiva 8">
            <a:extLst>
              <a:ext uri="{FF2B5EF4-FFF2-40B4-BE49-F238E27FC236}">
                <a16:creationId xmlns:a16="http://schemas.microsoft.com/office/drawing/2014/main" id="{AD8C3FD0-837C-6A66-4001-FCCBA11C07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618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14723D-0698-0CF7-C095-5984078D246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0EB1A6E-A74F-8F9D-B167-A83D64EECB5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pie de página 3">
            <a:extLst>
              <a:ext uri="{FF2B5EF4-FFF2-40B4-BE49-F238E27FC236}">
                <a16:creationId xmlns:a16="http://schemas.microsoft.com/office/drawing/2014/main" id="{7B54293C-9A65-2EA7-F78C-AF9C7187EAE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número de diapositiva 4">
            <a:extLst>
              <a:ext uri="{FF2B5EF4-FFF2-40B4-BE49-F238E27FC236}">
                <a16:creationId xmlns:a16="http://schemas.microsoft.com/office/drawing/2014/main" id="{CA420911-B331-BE70-5BC3-50158004DF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0242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DC2B00-ADE8-54CB-8568-A8F33490528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Marcador de pie de página 2">
            <a:extLst>
              <a:ext uri="{FF2B5EF4-FFF2-40B4-BE49-F238E27FC236}">
                <a16:creationId xmlns:a16="http://schemas.microsoft.com/office/drawing/2014/main" id="{98A8EEE0-E21A-C46A-F802-D8F5A7245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número de diapositiva 3">
            <a:extLst>
              <a:ext uri="{FF2B5EF4-FFF2-40B4-BE49-F238E27FC236}">
                <a16:creationId xmlns:a16="http://schemas.microsoft.com/office/drawing/2014/main" id="{0ED9910F-4292-F242-D199-985C5A68E1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9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72CDB-0126-5315-EA8D-DFD2E3FDF72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C7A99EA-E5F2-DCB1-2811-4C5AB9524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F5F1684-68D3-467A-4599-B29A57746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C9647D-6E86-B262-2137-BF28B74CB1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846A2B60-B32F-F389-4C43-9AE45F64CDD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6505897F-0FEE-0BC4-260E-EE99E048BB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266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6AB27-0D66-B33D-68B9-584E02895A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F2771E6-FF34-2B8C-3153-D0EE67B2C9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EA623C-8427-37B5-5F1A-6509637D6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C923D6A-6325-F1BA-B2C7-67D2BC0054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1B2820B4-59EE-2ABC-6668-C66715BA62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7C7100B0-59A2-CDC1-52E7-772AFB75D3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805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506F8D2-15F5-D281-EA1C-6EE9F961D4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28FF1D2-709F-B329-6DA8-A256CD36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186BE8E-5263-2C03-E44F-EB98DCF6EE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73E4F31-4823-4263-8A21-29E1012D371B}"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19/08/2026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89694960-1D83-E0C2-BAF9-6515EC1DE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58F413CF-8CB5-88B9-8A5D-B71DC5E10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956A43F-B320-485C-8455-E41819125410}"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9429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7385520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5.jpe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jpe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36.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jpeg"/><Relationship Id="rId5" Type="http://schemas.microsoft.com/office/2007/relationships/hdphoto" Target="../media/hdphoto4.wdp"/><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5" name="Rectangle 4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6" name="Rectangle 4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7" name="Rectangle 5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96F46502-3920-3223-CAE3-A10BEBF3D4E5}"/>
              </a:ext>
            </a:extLst>
          </p:cNvPr>
          <p:cNvPicPr>
            <a:picLocks noGrp="1" noRot="1" noChangeAspect="1" noMove="1" noResize="1" noEditPoints="1" noAdjustHandles="1" noChangeArrowheads="1" noChangeShapeType="1" noCrop="1"/>
          </p:cNvPicPr>
          <p:nvPr/>
        </p:nvPicPr>
        <p:blipFill rotWithShape="1">
          <a:blip r:embed="rId2" cstate="email">
            <a:extLst>
              <a:ext uri="{28A0092B-C50C-407E-A947-70E740481C1C}">
                <a14:useLocalDpi xmlns:a14="http://schemas.microsoft.com/office/drawing/2010/main"/>
              </a:ext>
            </a:extLst>
          </a:blip>
          <a:srcRect b="-684"/>
          <a:stretch>
            <a:fillRect/>
          </a:stretch>
        </p:blipFill>
        <p:spPr>
          <a:xfrm>
            <a:off x="322759" y="714375"/>
            <a:ext cx="11546481" cy="6143625"/>
          </a:xfrm>
          <a:prstGeom prst="rect">
            <a:avLst/>
          </a:prstGeom>
          <a:effectLst>
            <a:outerShdw blurRad="50800" dist="38100" dir="16200000" rotWithShape="0">
              <a:prstClr val="black">
                <a:alpha val="40000"/>
              </a:prstClr>
            </a:outerShdw>
          </a:effectLst>
        </p:spPr>
      </p:pic>
      <p:sp>
        <p:nvSpPr>
          <p:cNvPr id="4" name="CuadroTexto 3">
            <a:extLst>
              <a:ext uri="{FF2B5EF4-FFF2-40B4-BE49-F238E27FC236}">
                <a16:creationId xmlns:a16="http://schemas.microsoft.com/office/drawing/2014/main" id="{BFA6DEEF-235D-5308-DA9A-23D0BBBB63E8}"/>
              </a:ext>
            </a:extLst>
          </p:cNvPr>
          <p:cNvSpPr txBox="1"/>
          <p:nvPr/>
        </p:nvSpPr>
        <p:spPr>
          <a:xfrm>
            <a:off x="0" y="-4441"/>
            <a:ext cx="1219123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6600">
                  <a:solidFill>
                    <a:srgbClr val="F4642A"/>
                  </a:solidFill>
                  <a:prstDash val="solid"/>
                </a:ln>
                <a:solidFill>
                  <a:srgbClr val="FFFFFF"/>
                </a:solidFill>
                <a:effectLst>
                  <a:outerShdw dist="38100" dir="2700000" algn="tl" rotWithShape="0">
                    <a:srgbClr val="F4642A"/>
                  </a:outerShdw>
                </a:effectLst>
                <a:uLnTx/>
                <a:uFillTx/>
                <a:latin typeface="Aptos" panose="02110004020202020204"/>
                <a:ea typeface="+mn-ea"/>
                <a:cs typeface="+mn-cs"/>
              </a:rPr>
              <a:t>DEALING WITH FALSE TEACHERS</a:t>
            </a:r>
          </a:p>
        </p:txBody>
      </p:sp>
      <p:sp>
        <p:nvSpPr>
          <p:cNvPr id="6" name="CuadroTexto 5">
            <a:extLst>
              <a:ext uri="{FF2B5EF4-FFF2-40B4-BE49-F238E27FC236}">
                <a16:creationId xmlns:a16="http://schemas.microsoft.com/office/drawing/2014/main" id="{D1C3CEF0-01F0-BE67-7E12-53D9F5BFAD16}"/>
              </a:ext>
            </a:extLst>
          </p:cNvPr>
          <p:cNvSpPr txBox="1"/>
          <p:nvPr/>
        </p:nvSpPr>
        <p:spPr>
          <a:xfrm rot="16200000">
            <a:off x="-2795302" y="3616696"/>
            <a:ext cx="614319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91E2EB"/>
                </a:solidFill>
                <a:effectLst>
                  <a:outerShdw blurRad="38100" dist="38100" dir="2700000" algn="tl">
                    <a:srgbClr val="000000">
                      <a:alpha val="43137"/>
                    </a:srgbClr>
                  </a:outerShdw>
                </a:effectLst>
                <a:uLnTx/>
                <a:uFillTx/>
                <a:latin typeface="Aptos" panose="02110004020202020204"/>
                <a:ea typeface="+mn-ea"/>
                <a:cs typeface="+mn-cs"/>
              </a:rPr>
              <a:t>Lesson 12 for September 19, 2026</a:t>
            </a:r>
          </a:p>
        </p:txBody>
      </p:sp>
    </p:spTree>
    <p:extLst>
      <p:ext uri="{BB962C8B-B14F-4D97-AF65-F5344CB8AC3E}">
        <p14:creationId xmlns:p14="http://schemas.microsoft.com/office/powerpoint/2010/main" val="47023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6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C2E1034-B616-1CE2-182E-B6C7387C55A6}"/>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347F1348-D00C-14B1-5C98-958A8F3FC49D}"/>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3">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78F184BB-9226-7180-7671-D9A6EF596D26}"/>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a:ln/>
                <a:solidFill>
                  <a:srgbClr val="FBD805"/>
                </a:solidFill>
                <a:effectLst>
                  <a:outerShdw blurRad="38100" dist="38100" dir="2700000" algn="tl">
                    <a:srgbClr val="000000">
                      <a:alpha val="43137"/>
                    </a:srgbClr>
                  </a:outerShdw>
                </a:effectLst>
                <a:uLnTx/>
                <a:uFillTx/>
                <a:latin typeface="Aptos" panose="02110004020202020204"/>
                <a:ea typeface="+mn-ea"/>
                <a:cs typeface="+mn-cs"/>
              </a:rPr>
              <a:t>SELF-EXAMINATION AND VICTORY</a:t>
            </a:r>
          </a:p>
        </p:txBody>
      </p:sp>
      <p:sp>
        <p:nvSpPr>
          <p:cNvPr id="5" name="CuadroTexto 4">
            <a:extLst>
              <a:ext uri="{FF2B5EF4-FFF2-40B4-BE49-F238E27FC236}">
                <a16:creationId xmlns:a16="http://schemas.microsoft.com/office/drawing/2014/main" id="{16E75BD2-C025-8C40-B2D1-5987D951BB92}"/>
              </a:ext>
            </a:extLst>
          </p:cNvPr>
          <p:cNvSpPr txBox="1"/>
          <p:nvPr/>
        </p:nvSpPr>
        <p:spPr>
          <a:xfrm>
            <a:off x="1" y="724197"/>
            <a:ext cx="12191998" cy="646331"/>
          </a:xfrm>
          <a:prstGeom prst="rect">
            <a:avLst/>
          </a:prstGeom>
          <a:noFill/>
        </p:spPr>
        <p:txBody>
          <a:bodyPr wrap="square">
            <a:spAutoFit/>
          </a:bodyPr>
          <a:lstStyle/>
          <a:p>
            <a:pPr lvl="0" algn="ctr">
              <a:defRPr/>
            </a:pPr>
            <a:r>
              <a:rPr kumimoji="0" lang="en-US" sz="18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rPr>
              <a:t>“</a:t>
            </a:r>
            <a:r>
              <a:rPr lang="en-US" b="1" noProof="0" dirty="0">
                <a:solidFill>
                  <a:srgbClr val="F4642A">
                    <a:lumMod val="40000"/>
                    <a:lumOff val="60000"/>
                  </a:srgbClr>
                </a:solidFill>
                <a:effectLst>
                  <a:glow rad="127000">
                    <a:srgbClr val="284A2D"/>
                  </a:glow>
                </a:effectLst>
                <a:latin typeface="Comic Sans MS" panose="030F0702030302020204" pitchFamily="66" charset="0"/>
              </a:rPr>
              <a:t>Examine yourselves to see whether you are in the faith; test yourselves. Do you not realize that Christ Jesus is in you—unless, of course, you fail the test</a:t>
            </a:r>
            <a:r>
              <a:rPr kumimoji="0" lang="en-US" sz="18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rPr>
              <a:t>?” </a:t>
            </a:r>
            <a:r>
              <a:rPr kumimoji="0" lang="en-US" sz="14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rPr>
              <a:t>(2 Corinthians 13:5)</a:t>
            </a:r>
            <a:endParaRPr kumimoji="0" lang="en-US" sz="18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endParaRPr>
          </a:p>
        </p:txBody>
      </p:sp>
      <p:sp>
        <p:nvSpPr>
          <p:cNvPr id="9" name="CuadroTexto 8">
            <a:extLst>
              <a:ext uri="{FF2B5EF4-FFF2-40B4-BE49-F238E27FC236}">
                <a16:creationId xmlns:a16="http://schemas.microsoft.com/office/drawing/2014/main" id="{5AF5D746-ADA7-7235-AF88-577BDBDC0F01}"/>
              </a:ext>
            </a:extLst>
          </p:cNvPr>
          <p:cNvSpPr txBox="1"/>
          <p:nvPr/>
        </p:nvSpPr>
        <p:spPr>
          <a:xfrm>
            <a:off x="-4861" y="1478964"/>
            <a:ext cx="79329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The time was approaching when Paul would visit Corinth. What would he find and how should he act accordingly? (2 Cor. 13:1-2).</a:t>
            </a:r>
          </a:p>
        </p:txBody>
      </p:sp>
      <p:pic>
        <p:nvPicPr>
          <p:cNvPr id="13" name="Imagen 12">
            <a:extLst>
              <a:ext uri="{FF2B5EF4-FFF2-40B4-BE49-F238E27FC236}">
                <a16:creationId xmlns:a16="http://schemas.microsoft.com/office/drawing/2014/main" id="{15C3B292-A861-62EF-9D31-39EF9951A3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28046" y="1716381"/>
            <a:ext cx="4152089" cy="2335550"/>
          </a:xfrm>
          <a:prstGeom prst="round2DiagRect">
            <a:avLst>
              <a:gd name="adj1" fmla="val 16667"/>
              <a:gd name="adj2" fmla="val 0"/>
            </a:avLst>
          </a:prstGeom>
          <a:ln w="57150" cap="sq">
            <a:solidFill>
              <a:srgbClr val="B36E4E"/>
            </a:solidFill>
            <a:miter lim="800000"/>
          </a:ln>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9E40F02F-2715-17F6-6C5C-B995C49B7701}"/>
              </a:ext>
            </a:extLst>
          </p:cNvPr>
          <p:cNvPicPr>
            <a:picLocks noChangeAspect="1"/>
          </p:cNvPicPr>
          <p:nvPr/>
        </p:nvPicPr>
        <p:blipFill>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tretch>
            <a:fillRect/>
          </a:stretch>
        </p:blipFill>
        <p:spPr>
          <a:xfrm>
            <a:off x="7928046" y="4311755"/>
            <a:ext cx="4152089" cy="2335550"/>
          </a:xfrm>
          <a:prstGeom prst="round2DiagRect">
            <a:avLst>
              <a:gd name="adj1" fmla="val 0"/>
              <a:gd name="adj2" fmla="val 17077"/>
            </a:avLst>
          </a:prstGeom>
          <a:ln w="57150" cap="sq">
            <a:solidFill>
              <a:srgbClr val="3D7245"/>
            </a:solidFill>
            <a:miter lim="800000"/>
          </a:ln>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98F66DF8-E4A9-FDE2-B96A-AC7681B5D8D6}"/>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l="2562" r="2562"/>
          <a:stretch>
            <a:fillRect/>
          </a:stretch>
        </p:blipFill>
        <p:spPr>
          <a:xfrm>
            <a:off x="111865" y="2309960"/>
            <a:ext cx="2524328" cy="3302900"/>
          </a:xfrm>
          <a:prstGeom prst="round2DiagRect">
            <a:avLst>
              <a:gd name="adj1" fmla="val 16570"/>
              <a:gd name="adj2" fmla="val 17077"/>
            </a:avLst>
          </a:prstGeom>
          <a:ln w="57150" cap="sq">
            <a:solidFill>
              <a:srgbClr val="F78D63"/>
            </a:solidFill>
            <a:miter lim="800000"/>
          </a:ln>
          <a:effectLst>
            <a:outerShdw blurRad="50800" dist="38100" dir="2700000" algn="tl" rotWithShape="0">
              <a:prstClr val="black">
                <a:alpha val="40000"/>
              </a:prstClr>
            </a:outerShdw>
          </a:effectLst>
        </p:spPr>
      </p:pic>
      <p:sp>
        <p:nvSpPr>
          <p:cNvPr id="19" name="CuadroTexto 18">
            <a:extLst>
              <a:ext uri="{FF2B5EF4-FFF2-40B4-BE49-F238E27FC236}">
                <a16:creationId xmlns:a16="http://schemas.microsoft.com/office/drawing/2014/main" id="{52BC995D-97C0-F47A-7C43-4C655A713C10}"/>
              </a:ext>
            </a:extLst>
          </p:cNvPr>
          <p:cNvSpPr txBox="1"/>
          <p:nvPr/>
        </p:nvSpPr>
        <p:spPr>
          <a:xfrm>
            <a:off x="2840476" y="2226215"/>
            <a:ext cx="5009747"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Paul was prepared to exercise ecclesiastical discipline forcefully: to restore the repentant, and to punish the obstinate.</a:t>
            </a:r>
          </a:p>
        </p:txBody>
      </p:sp>
      <p:sp>
        <p:nvSpPr>
          <p:cNvPr id="21" name="CuadroTexto 20">
            <a:extLst>
              <a:ext uri="{FF2B5EF4-FFF2-40B4-BE49-F238E27FC236}">
                <a16:creationId xmlns:a16="http://schemas.microsoft.com/office/drawing/2014/main" id="{B4094B42-A165-BA7D-8B4A-0F5A8A36CAD1}"/>
              </a:ext>
            </a:extLst>
          </p:cNvPr>
          <p:cNvSpPr txBox="1"/>
          <p:nvPr/>
        </p:nvSpPr>
        <p:spPr>
          <a:xfrm>
            <a:off x="111865" y="6006850"/>
            <a:ext cx="773835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Paul, for his part, prayed for them to stop doing evil and to do good, and to be perfected (2 Cor. 13:7-9).</a:t>
            </a:r>
          </a:p>
        </p:txBody>
      </p:sp>
      <p:sp>
        <p:nvSpPr>
          <p:cNvPr id="4" name="CuadroTexto 3">
            <a:extLst>
              <a:ext uri="{FF2B5EF4-FFF2-40B4-BE49-F238E27FC236}">
                <a16:creationId xmlns:a16="http://schemas.microsoft.com/office/drawing/2014/main" id="{E5B923D3-149F-BC93-8838-E6C206ADE580}"/>
              </a:ext>
            </a:extLst>
          </p:cNvPr>
          <p:cNvSpPr txBox="1"/>
          <p:nvPr/>
        </p:nvSpPr>
        <p:spPr>
          <a:xfrm>
            <a:off x="2840476" y="4951823"/>
            <a:ext cx="500974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Therefore, before that time comes, the Corinthians should reflect and examine themselves (2 Cor. 13:5).</a:t>
            </a:r>
          </a:p>
        </p:txBody>
      </p:sp>
      <p:sp>
        <p:nvSpPr>
          <p:cNvPr id="7" name="CuadroTexto 6">
            <a:extLst>
              <a:ext uri="{FF2B5EF4-FFF2-40B4-BE49-F238E27FC236}">
                <a16:creationId xmlns:a16="http://schemas.microsoft.com/office/drawing/2014/main" id="{EFF17DB4-5834-BD1C-EE6E-FF1F258F027F}"/>
              </a:ext>
            </a:extLst>
          </p:cNvPr>
          <p:cNvSpPr txBox="1"/>
          <p:nvPr/>
        </p:nvSpPr>
        <p:spPr>
          <a:xfrm>
            <a:off x="2840476" y="3589019"/>
            <a:ext cx="500974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His fear was that, upon arriving, he would find them in strife and various sins. He feared having to weep for unrepentant sinners (2 Cor. 12:20-21).</a:t>
            </a:r>
          </a:p>
        </p:txBody>
      </p:sp>
    </p:spTree>
    <p:extLst>
      <p:ext uri="{BB962C8B-B14F-4D97-AF65-F5344CB8AC3E}">
        <p14:creationId xmlns:p14="http://schemas.microsoft.com/office/powerpoint/2010/main" val="302164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0.70"/>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42"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outHorizontal)">
                                      <p:cBhvr>
                                        <p:cTn id="45" dur="500"/>
                                        <p:tgtEl>
                                          <p:spTgt spid="17"/>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9" grpId="0"/>
      <p:bldP spid="21" grpId="0"/>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4DC59A-483E-FBB8-9FFE-709E0A824E0F}"/>
              </a:ext>
            </a:extLst>
          </p:cNvPr>
          <p:cNvSpPr txBox="1"/>
          <p:nvPr/>
        </p:nvSpPr>
        <p:spPr>
          <a:xfrm>
            <a:off x="1707356" y="557243"/>
            <a:ext cx="9041708" cy="5293757"/>
          </a:xfrm>
          <a:prstGeom prst="rect">
            <a:avLst/>
          </a:prstGeom>
          <a:noFill/>
        </p:spPr>
        <p:txBody>
          <a:bodyPr wrap="square">
            <a:spAutoFit/>
          </a:bodyPr>
          <a:lstStyle/>
          <a:p>
            <a:pPr lvl="0">
              <a:spcBef>
                <a:spcPts val="600"/>
              </a:spcBef>
              <a:defRPr/>
            </a:pPr>
            <a:r>
              <a:rPr lang="en-US" sz="2600" b="1" noProof="0" dirty="0">
                <a:solidFill>
                  <a:prstClr val="black"/>
                </a:solidFill>
                <a:latin typeface="Constantia" panose="02030602050306030303" pitchFamily="18" charset="0"/>
              </a:rPr>
              <a:t>“The people of God are directed to the Scriptures as their safeguard against the influence of false teachers and the delusive power of spirits of darkness. Satan employs every possible device to prevent men from obtaining a knowledge of the Bible; for its plain utterances reveal his deceptions. At every revival of God's work, the prince of evil is aroused to more intense activity; he is now putting forth his utmost efforts for a final struggle against Christ and His followers. […] So closely will the counterfeit resemble the true that it will be impossible to distinguish between them except by the Holy Scriptures. By their testimony every statement and every miracle must be tested.”</a:t>
            </a:r>
            <a:endParaRPr kumimoji="0" lang="en-US" sz="2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endParaRPr>
          </a:p>
        </p:txBody>
      </p:sp>
      <p:sp>
        <p:nvSpPr>
          <p:cNvPr id="4" name="CuadroTexto 3">
            <a:extLst>
              <a:ext uri="{FF2B5EF4-FFF2-40B4-BE49-F238E27FC236}">
                <a16:creationId xmlns:a16="http://schemas.microsoft.com/office/drawing/2014/main" id="{A29A2DCA-7926-A37C-2662-3C0041C85CE9}"/>
              </a:ext>
            </a:extLst>
          </p:cNvPr>
          <p:cNvSpPr txBox="1"/>
          <p:nvPr/>
        </p:nvSpPr>
        <p:spPr>
          <a:xfrm>
            <a:off x="7173004" y="6081832"/>
            <a:ext cx="3506858"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Aptos" panose="02110004020202020204"/>
                <a:ea typeface="+mn-ea"/>
                <a:cs typeface="+mn-cs"/>
              </a:rPr>
              <a:t>EGW</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 (The Great Controversy, p. 593)</a:t>
            </a:r>
          </a:p>
        </p:txBody>
      </p:sp>
    </p:spTree>
    <p:extLst>
      <p:ext uri="{BB962C8B-B14F-4D97-AF65-F5344CB8AC3E}">
        <p14:creationId xmlns:p14="http://schemas.microsoft.com/office/powerpoint/2010/main" val="178218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EF38F6-F56D-52F5-A0DB-C1FF53AC92C3}"/>
              </a:ext>
            </a:extLst>
          </p:cNvPr>
          <p:cNvSpPr txBox="1"/>
          <p:nvPr/>
        </p:nvSpPr>
        <p:spPr>
          <a:xfrm>
            <a:off x="0" y="88379"/>
            <a:ext cx="6515100" cy="1938992"/>
          </a:xfrm>
          <a:prstGeom prst="rect">
            <a:avLst/>
          </a:prstGeom>
          <a:noFill/>
        </p:spPr>
        <p:txBody>
          <a:bodyPr wrap="square">
            <a:spAutoFit/>
            <a:scene3d>
              <a:camera prst="orthographicFront"/>
              <a:lightRig rig="threePt" dir="t"/>
            </a:scene3d>
            <a:sp3d extrusionH="57150" contourW="25400">
              <a:bevelT w="38100" h="38100"/>
              <a:contourClr>
                <a:srgbClr val="F4DCAC"/>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“For the weapons of our warfare are not of the flesh but have divine power to destroy strongholds” </a:t>
            </a:r>
            <a:r>
              <a:rPr kumimoji="0" 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(2 Corinthians 10:4, </a:t>
            </a:r>
            <a:r>
              <a:rPr kumimoji="0" lang="en-US" sz="16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ESV</a:t>
            </a:r>
            <a:r>
              <a:rPr kumimoji="0" lang="en-US" sz="20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endParaRPr kumimoji="0" lang="en-US" sz="3200" b="1" i="0" u="none" strike="noStrike" kern="1200" cap="none" spc="0" normalizeH="0" baseline="0" noProof="0" dirty="0">
              <a:ln w="12700">
                <a:noFill/>
                <a:prstDash val="solid"/>
              </a:ln>
              <a:solidFill>
                <a:srgbClr val="725536"/>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6095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D46BF9-794B-C264-4321-9D5E3F54A78B}"/>
              </a:ext>
            </a:extLst>
          </p:cNvPr>
          <p:cNvSpPr txBox="1"/>
          <p:nvPr/>
        </p:nvSpPr>
        <p:spPr>
          <a:xfrm>
            <a:off x="3981451" y="3933229"/>
            <a:ext cx="7896224" cy="2708434"/>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srgbClr val="B7101D"/>
                </a:solidFill>
                <a:effectLst/>
                <a:uLnTx/>
                <a:uFillTx/>
                <a:latin typeface="Aptos" panose="02110004020202020204"/>
                <a:ea typeface="+mn-ea"/>
                <a:cs typeface="+mn-cs"/>
              </a:rPr>
              <a:t>Spiritual warfare:</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The weapons for attack (2 Corinthians 10:1-11)</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The correct defense (2 Corinthians 10:12-18)</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srgbClr val="0E40AC"/>
                </a:solidFill>
                <a:effectLst/>
                <a:uLnTx/>
                <a:uFillTx/>
                <a:latin typeface="Aptos" panose="02110004020202020204"/>
                <a:ea typeface="+mn-ea"/>
                <a:cs typeface="+mn-cs"/>
              </a:rPr>
              <a:t>Dealing with false teachers:</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Deceivers disguised as apostles (2 Corinthians 11:1-15)</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Paul and the false teachers (2 Corinthians 11:16-31)</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Self-examination and victory (2 Corinthians 12:14-13:10)</a:t>
            </a:r>
          </a:p>
        </p:txBody>
      </p:sp>
      <p:sp>
        <p:nvSpPr>
          <p:cNvPr id="3" name="CuadroTexto 2">
            <a:extLst>
              <a:ext uri="{FF2B5EF4-FFF2-40B4-BE49-F238E27FC236}">
                <a16:creationId xmlns:a16="http://schemas.microsoft.com/office/drawing/2014/main" id="{009C3AF5-6EAA-92C7-8865-8FD7DFF74333}"/>
              </a:ext>
            </a:extLst>
          </p:cNvPr>
          <p:cNvSpPr txBox="1"/>
          <p:nvPr/>
        </p:nvSpPr>
        <p:spPr>
          <a:xfrm>
            <a:off x="304800" y="118017"/>
            <a:ext cx="678425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Paul made it his mission to stay constantly informed about all the churches. Why? To know if they needed any help, a visit, some comfort, or a word of encouragement                                         (2 Cor. 11:28).</a:t>
            </a:r>
          </a:p>
        </p:txBody>
      </p:sp>
      <p:pic>
        <p:nvPicPr>
          <p:cNvPr id="5" name="Imagen 4">
            <a:extLst>
              <a:ext uri="{FF2B5EF4-FFF2-40B4-BE49-F238E27FC236}">
                <a16:creationId xmlns:a16="http://schemas.microsoft.com/office/drawing/2014/main" id="{AD7D0D9F-5277-DBD2-BA1D-DFC35CA8D06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44420" y="216337"/>
            <a:ext cx="4642780" cy="3503188"/>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CAEFB7C3-9495-6372-A4D7-3FC84B85D45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304800" y="3848100"/>
            <a:ext cx="3029763" cy="2793563"/>
          </a:xfrm>
          <a:prstGeom prst="rect">
            <a:avLst/>
          </a:prstGeom>
          <a:ln w="88900" cap="sq" cmpd="thickThin">
            <a:solidFill>
              <a:srgbClr val="092A75"/>
            </a:solidFill>
            <a:prstDash val="solid"/>
            <a:miter lim="800000"/>
          </a:ln>
          <a:effectLst>
            <a:innerShdw blurRad="76200">
              <a:srgbClr val="000000"/>
            </a:innerShdw>
          </a:effectLst>
        </p:spPr>
      </p:pic>
      <p:pic>
        <p:nvPicPr>
          <p:cNvPr id="15" name="Imagen 14">
            <a:extLst>
              <a:ext uri="{FF2B5EF4-FFF2-40B4-BE49-F238E27FC236}">
                <a16:creationId xmlns:a16="http://schemas.microsoft.com/office/drawing/2014/main" id="{6D468FDE-7E9C-88EA-5B8C-CB1B4B9112C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3583820" y="4007886"/>
            <a:ext cx="397631" cy="319524"/>
          </a:xfrm>
          <a:prstGeom prst="rect">
            <a:avLst/>
          </a:prstGeom>
        </p:spPr>
      </p:pic>
      <p:pic>
        <p:nvPicPr>
          <p:cNvPr id="25" name="Imagen 24">
            <a:extLst>
              <a:ext uri="{FF2B5EF4-FFF2-40B4-BE49-F238E27FC236}">
                <a16:creationId xmlns:a16="http://schemas.microsoft.com/office/drawing/2014/main" id="{BBFB7045-8462-97E7-5D89-E576C0C31F75}"/>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3583820" y="5165006"/>
            <a:ext cx="397631" cy="319524"/>
          </a:xfrm>
          <a:prstGeom prst="rect">
            <a:avLst/>
          </a:prstGeom>
        </p:spPr>
      </p:pic>
      <p:pic>
        <p:nvPicPr>
          <p:cNvPr id="33" name="Imagen 32">
            <a:extLst>
              <a:ext uri="{FF2B5EF4-FFF2-40B4-BE49-F238E27FC236}">
                <a16:creationId xmlns:a16="http://schemas.microsoft.com/office/drawing/2014/main" id="{E379F395-A757-5893-A878-408C1C42EEE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155603" y="5541881"/>
            <a:ext cx="254214" cy="215083"/>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2EF76D55-E8D8-0D13-A8FE-E549A40AD6F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155603" y="5933857"/>
            <a:ext cx="254214" cy="215083"/>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ADD2664E-BA70-1FB1-F99C-93120EF3374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155603" y="6316720"/>
            <a:ext cx="254214" cy="215083"/>
          </a:xfrm>
          <a:prstGeom prst="rect">
            <a:avLst/>
          </a:prstGeom>
          <a:effectLst>
            <a:outerShdw blurRad="50800" dist="38100" dir="8100000" algn="tr" rotWithShape="0">
              <a:prstClr val="black">
                <a:alpha val="40000"/>
              </a:prstClr>
            </a:outerShdw>
          </a:effectLst>
        </p:spPr>
      </p:pic>
      <p:pic>
        <p:nvPicPr>
          <p:cNvPr id="43" name="Imagen 42">
            <a:extLst>
              <a:ext uri="{FF2B5EF4-FFF2-40B4-BE49-F238E27FC236}">
                <a16:creationId xmlns:a16="http://schemas.microsoft.com/office/drawing/2014/main" id="{EF9D4B9D-418D-2CDA-0DAD-1248FF60B12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155603" y="4403896"/>
            <a:ext cx="254214" cy="215083"/>
          </a:xfrm>
          <a:prstGeom prst="rect">
            <a:avLst/>
          </a:prstGeom>
          <a:effectLst>
            <a:outerShdw blurRad="50800" dist="38100" dir="8100000" algn="tr" rotWithShape="0">
              <a:prstClr val="black">
                <a:alpha val="40000"/>
              </a:prstClr>
            </a:outerShdw>
          </a:effectLst>
        </p:spPr>
      </p:pic>
      <p:pic>
        <p:nvPicPr>
          <p:cNvPr id="47" name="Imagen 46">
            <a:extLst>
              <a:ext uri="{FF2B5EF4-FFF2-40B4-BE49-F238E27FC236}">
                <a16:creationId xmlns:a16="http://schemas.microsoft.com/office/drawing/2014/main" id="{2F1C5BDA-30E9-E113-F776-7E2312E8C875}"/>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155603" y="4777294"/>
            <a:ext cx="254214" cy="215083"/>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BA42D08E-BF43-BFAB-3230-75D84BEBC010}"/>
              </a:ext>
            </a:extLst>
          </p:cNvPr>
          <p:cNvSpPr txBox="1"/>
          <p:nvPr/>
        </p:nvSpPr>
        <p:spPr>
          <a:xfrm>
            <a:off x="304800" y="2440771"/>
            <a:ext cx="678425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the end of his second letter to the Corinthians, Paul addresses the problem of these false teachers. How can we identify them? How can we battle them in this spiritual warfare? How can we overcome them?</a:t>
            </a:r>
          </a:p>
        </p:txBody>
      </p:sp>
      <p:sp>
        <p:nvSpPr>
          <p:cNvPr id="9" name="CuadroTexto 8">
            <a:extLst>
              <a:ext uri="{FF2B5EF4-FFF2-40B4-BE49-F238E27FC236}">
                <a16:creationId xmlns:a16="http://schemas.microsoft.com/office/drawing/2014/main" id="{B8B55E42-6DFD-5C3C-BDB6-4A8B87498040}"/>
              </a:ext>
            </a:extLst>
          </p:cNvPr>
          <p:cNvSpPr txBox="1"/>
          <p:nvPr/>
        </p:nvSpPr>
        <p:spPr>
          <a:xfrm>
            <a:off x="304799" y="1441456"/>
            <a:ext cx="678425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Sometimes he was informed of false teachers who were causing the faithful to stumble. When this happened, the apostle was filled with indignation (2 Cor. 11:29).</a:t>
            </a:r>
          </a:p>
        </p:txBody>
      </p:sp>
    </p:spTree>
    <p:extLst>
      <p:ext uri="{BB962C8B-B14F-4D97-AF65-F5344CB8AC3E}">
        <p14:creationId xmlns:p14="http://schemas.microsoft.com/office/powerpoint/2010/main" val="105959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900" decel="100000" fill="hold"/>
                                        <p:tgtEl>
                                          <p:spTgt spid="7"/>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strVal val="4/3*#ppt_w"/>
                                          </p:val>
                                        </p:tav>
                                        <p:tav tm="100000">
                                          <p:val>
                                            <p:strVal val="#ppt_w"/>
                                          </p:val>
                                        </p:tav>
                                      </p:tavLst>
                                    </p:anim>
                                    <p:anim calcmode="lin" valueType="num">
                                      <p:cBhvr>
                                        <p:cTn id="39" dur="500" fill="hold"/>
                                        <p:tgtEl>
                                          <p:spTgt spid="15"/>
                                        </p:tgtEl>
                                        <p:attrNameLst>
                                          <p:attrName>ppt_h</p:attrName>
                                        </p:attrNameLst>
                                      </p:cBhvr>
                                      <p:tavLst>
                                        <p:tav tm="0">
                                          <p:val>
                                            <p:strVal val="4/3*#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Effect transition="in" filter="wipe(left)">
                                      <p:cBhvr>
                                        <p:cTn id="43" dur="500"/>
                                        <p:tgtEl>
                                          <p:spTgt spid="2">
                                            <p:txEl>
                                              <p:pRg st="0" end="0"/>
                                            </p:txEl>
                                          </p:spTgt>
                                        </p:tgtEl>
                                      </p:cBhvr>
                                    </p:animEffect>
                                  </p:childTnLst>
                                </p:cTn>
                              </p:par>
                            </p:childTnLst>
                          </p:cTn>
                        </p:par>
                        <p:par>
                          <p:cTn id="44" fill="hold">
                            <p:stCondLst>
                              <p:cond delay="1000"/>
                            </p:stCondLst>
                            <p:childTnLst>
                              <p:par>
                                <p:cTn id="45" presetID="31"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500" fill="hold"/>
                                        <p:tgtEl>
                                          <p:spTgt spid="43"/>
                                        </p:tgtEl>
                                        <p:attrNameLst>
                                          <p:attrName>ppt_w</p:attrName>
                                        </p:attrNameLst>
                                      </p:cBhvr>
                                      <p:tavLst>
                                        <p:tav tm="0">
                                          <p:val>
                                            <p:fltVal val="0"/>
                                          </p:val>
                                        </p:tav>
                                        <p:tav tm="100000">
                                          <p:val>
                                            <p:strVal val="#ppt_w"/>
                                          </p:val>
                                        </p:tav>
                                      </p:tavLst>
                                    </p:anim>
                                    <p:anim calcmode="lin" valueType="num">
                                      <p:cBhvr>
                                        <p:cTn id="48" dur="500" fill="hold"/>
                                        <p:tgtEl>
                                          <p:spTgt spid="43"/>
                                        </p:tgtEl>
                                        <p:attrNameLst>
                                          <p:attrName>ppt_h</p:attrName>
                                        </p:attrNameLst>
                                      </p:cBhvr>
                                      <p:tavLst>
                                        <p:tav tm="0">
                                          <p:val>
                                            <p:fltVal val="0"/>
                                          </p:val>
                                        </p:tav>
                                        <p:tav tm="100000">
                                          <p:val>
                                            <p:strVal val="#ppt_h"/>
                                          </p:val>
                                        </p:tav>
                                      </p:tavLst>
                                    </p:anim>
                                    <p:anim calcmode="lin" valueType="num">
                                      <p:cBhvr>
                                        <p:cTn id="49" dur="500" fill="hold"/>
                                        <p:tgtEl>
                                          <p:spTgt spid="43"/>
                                        </p:tgtEl>
                                        <p:attrNameLst>
                                          <p:attrName>style.rotation</p:attrName>
                                        </p:attrNameLst>
                                      </p:cBhvr>
                                      <p:tavLst>
                                        <p:tav tm="0">
                                          <p:val>
                                            <p:fltVal val="90"/>
                                          </p:val>
                                        </p:tav>
                                        <p:tav tm="100000">
                                          <p:val>
                                            <p:fltVal val="0"/>
                                          </p:val>
                                        </p:tav>
                                      </p:tavLst>
                                    </p:anim>
                                    <p:animEffect transition="in" filter="fade">
                                      <p:cBhvr>
                                        <p:cTn id="50" dur="500"/>
                                        <p:tgtEl>
                                          <p:spTgt spid="43"/>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par>
                          <p:cTn id="55" fill="hold">
                            <p:stCondLst>
                              <p:cond delay="2000"/>
                            </p:stCondLst>
                            <p:childTnLst>
                              <p:par>
                                <p:cTn id="56" presetID="31" presetClass="entr" presetSubtype="0" fill="hold" nodeType="after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500" fill="hold"/>
                                        <p:tgtEl>
                                          <p:spTgt spid="47"/>
                                        </p:tgtEl>
                                        <p:attrNameLst>
                                          <p:attrName>ppt_w</p:attrName>
                                        </p:attrNameLst>
                                      </p:cBhvr>
                                      <p:tavLst>
                                        <p:tav tm="0">
                                          <p:val>
                                            <p:fltVal val="0"/>
                                          </p:val>
                                        </p:tav>
                                        <p:tav tm="100000">
                                          <p:val>
                                            <p:strVal val="#ppt_w"/>
                                          </p:val>
                                        </p:tav>
                                      </p:tavLst>
                                    </p:anim>
                                    <p:anim calcmode="lin" valueType="num">
                                      <p:cBhvr>
                                        <p:cTn id="59" dur="500" fill="hold"/>
                                        <p:tgtEl>
                                          <p:spTgt spid="47"/>
                                        </p:tgtEl>
                                        <p:attrNameLst>
                                          <p:attrName>ppt_h</p:attrName>
                                        </p:attrNameLst>
                                      </p:cBhvr>
                                      <p:tavLst>
                                        <p:tav tm="0">
                                          <p:val>
                                            <p:fltVal val="0"/>
                                          </p:val>
                                        </p:tav>
                                        <p:tav tm="100000">
                                          <p:val>
                                            <p:strVal val="#ppt_h"/>
                                          </p:val>
                                        </p:tav>
                                      </p:tavLst>
                                    </p:anim>
                                    <p:anim calcmode="lin" valueType="num">
                                      <p:cBhvr>
                                        <p:cTn id="60" dur="500" fill="hold"/>
                                        <p:tgtEl>
                                          <p:spTgt spid="47"/>
                                        </p:tgtEl>
                                        <p:attrNameLst>
                                          <p:attrName>style.rotation</p:attrName>
                                        </p:attrNameLst>
                                      </p:cBhvr>
                                      <p:tavLst>
                                        <p:tav tm="0">
                                          <p:val>
                                            <p:fltVal val="90"/>
                                          </p:val>
                                        </p:tav>
                                        <p:tav tm="100000">
                                          <p:val>
                                            <p:fltVal val="0"/>
                                          </p:val>
                                        </p:tav>
                                      </p:tavLst>
                                    </p:anim>
                                    <p:animEffect transition="in" filter="fade">
                                      <p:cBhvr>
                                        <p:cTn id="61" dur="500"/>
                                        <p:tgtEl>
                                          <p:spTgt spid="47"/>
                                        </p:tgtEl>
                                      </p:cBhvr>
                                    </p:animEffect>
                                  </p:childTnLst>
                                </p:cTn>
                              </p:par>
                            </p:childTnLst>
                          </p:cTn>
                        </p:par>
                        <p:par>
                          <p:cTn id="62" fill="hold">
                            <p:stCondLst>
                              <p:cond delay="2500"/>
                            </p:stCondLst>
                            <p:childTnLst>
                              <p:par>
                                <p:cTn id="63" presetID="22" presetClass="entr" presetSubtype="8"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lef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ntr" presetSubtype="288"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strVal val="4/3*#ppt_w"/>
                                          </p:val>
                                        </p:tav>
                                        <p:tav tm="100000">
                                          <p:val>
                                            <p:strVal val="#ppt_w"/>
                                          </p:val>
                                        </p:tav>
                                      </p:tavLst>
                                    </p:anim>
                                    <p:anim calcmode="lin" valueType="num">
                                      <p:cBhvr>
                                        <p:cTn id="71" dur="500" fill="hold"/>
                                        <p:tgtEl>
                                          <p:spTgt spid="25"/>
                                        </p:tgtEl>
                                        <p:attrNameLst>
                                          <p:attrName>ppt_h</p:attrName>
                                        </p:attrNameLst>
                                      </p:cBhvr>
                                      <p:tavLst>
                                        <p:tav tm="0">
                                          <p:val>
                                            <p:strVal val="4/3*#ppt_h"/>
                                          </p:val>
                                        </p:tav>
                                        <p:tav tm="100000">
                                          <p:val>
                                            <p:strVal val="#ppt_h"/>
                                          </p:val>
                                        </p:tav>
                                      </p:tavLst>
                                    </p:anim>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500" fill="hold"/>
                                        <p:tgtEl>
                                          <p:spTgt spid="33"/>
                                        </p:tgtEl>
                                        <p:attrNameLst>
                                          <p:attrName>ppt_w</p:attrName>
                                        </p:attrNameLst>
                                      </p:cBhvr>
                                      <p:tavLst>
                                        <p:tav tm="0">
                                          <p:val>
                                            <p:fltVal val="0"/>
                                          </p:val>
                                        </p:tav>
                                        <p:tav tm="100000">
                                          <p:val>
                                            <p:strVal val="#ppt_w"/>
                                          </p:val>
                                        </p:tav>
                                      </p:tavLst>
                                    </p:anim>
                                    <p:anim calcmode="lin" valueType="num">
                                      <p:cBhvr>
                                        <p:cTn id="80" dur="500" fill="hold"/>
                                        <p:tgtEl>
                                          <p:spTgt spid="33"/>
                                        </p:tgtEl>
                                        <p:attrNameLst>
                                          <p:attrName>ppt_h</p:attrName>
                                        </p:attrNameLst>
                                      </p:cBhvr>
                                      <p:tavLst>
                                        <p:tav tm="0">
                                          <p:val>
                                            <p:fltVal val="0"/>
                                          </p:val>
                                        </p:tav>
                                        <p:tav tm="100000">
                                          <p:val>
                                            <p:strVal val="#ppt_h"/>
                                          </p:val>
                                        </p:tav>
                                      </p:tavLst>
                                    </p:anim>
                                    <p:anim calcmode="lin" valueType="num">
                                      <p:cBhvr>
                                        <p:cTn id="81" dur="500" fill="hold"/>
                                        <p:tgtEl>
                                          <p:spTgt spid="33"/>
                                        </p:tgtEl>
                                        <p:attrNameLst>
                                          <p:attrName>style.rotation</p:attrName>
                                        </p:attrNameLst>
                                      </p:cBhvr>
                                      <p:tavLst>
                                        <p:tav tm="0">
                                          <p:val>
                                            <p:fltVal val="90"/>
                                          </p:val>
                                        </p:tav>
                                        <p:tav tm="100000">
                                          <p:val>
                                            <p:fltVal val="0"/>
                                          </p:val>
                                        </p:tav>
                                      </p:tavLst>
                                    </p:anim>
                                    <p:animEffect transition="in" filter="fade">
                                      <p:cBhvr>
                                        <p:cTn id="82" dur="500"/>
                                        <p:tgtEl>
                                          <p:spTgt spid="33"/>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p:cTn id="90" dur="500" fill="hold"/>
                                        <p:tgtEl>
                                          <p:spTgt spid="37"/>
                                        </p:tgtEl>
                                        <p:attrNameLst>
                                          <p:attrName>ppt_w</p:attrName>
                                        </p:attrNameLst>
                                      </p:cBhvr>
                                      <p:tavLst>
                                        <p:tav tm="0">
                                          <p:val>
                                            <p:fltVal val="0"/>
                                          </p:val>
                                        </p:tav>
                                        <p:tav tm="100000">
                                          <p:val>
                                            <p:strVal val="#ppt_w"/>
                                          </p:val>
                                        </p:tav>
                                      </p:tavLst>
                                    </p:anim>
                                    <p:anim calcmode="lin" valueType="num">
                                      <p:cBhvr>
                                        <p:cTn id="91" dur="500" fill="hold"/>
                                        <p:tgtEl>
                                          <p:spTgt spid="37"/>
                                        </p:tgtEl>
                                        <p:attrNameLst>
                                          <p:attrName>ppt_h</p:attrName>
                                        </p:attrNameLst>
                                      </p:cBhvr>
                                      <p:tavLst>
                                        <p:tav tm="0">
                                          <p:val>
                                            <p:fltVal val="0"/>
                                          </p:val>
                                        </p:tav>
                                        <p:tav tm="100000">
                                          <p:val>
                                            <p:strVal val="#ppt_h"/>
                                          </p:val>
                                        </p:tav>
                                      </p:tavLst>
                                    </p:anim>
                                    <p:anim calcmode="lin" valueType="num">
                                      <p:cBhvr>
                                        <p:cTn id="92" dur="500" fill="hold"/>
                                        <p:tgtEl>
                                          <p:spTgt spid="37"/>
                                        </p:tgtEl>
                                        <p:attrNameLst>
                                          <p:attrName>style.rotation</p:attrName>
                                        </p:attrNameLst>
                                      </p:cBhvr>
                                      <p:tavLst>
                                        <p:tav tm="0">
                                          <p:val>
                                            <p:fltVal val="90"/>
                                          </p:val>
                                        </p:tav>
                                        <p:tav tm="100000">
                                          <p:val>
                                            <p:fltVal val="0"/>
                                          </p:val>
                                        </p:tav>
                                      </p:tavLst>
                                    </p:anim>
                                    <p:animEffect transition="in" filter="fade">
                                      <p:cBhvr>
                                        <p:cTn id="93" dur="500"/>
                                        <p:tgtEl>
                                          <p:spTgt spid="37"/>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par>
                          <p:cTn id="98" fill="hold">
                            <p:stCondLst>
                              <p:cond delay="3000"/>
                            </p:stCondLst>
                            <p:childTnLst>
                              <p:par>
                                <p:cTn id="99" presetID="31" presetClass="entr" presetSubtype="0" fill="hold" nodeType="afterEffect">
                                  <p:stCondLst>
                                    <p:cond delay="0"/>
                                  </p:stCondLst>
                                  <p:childTnLst>
                                    <p:set>
                                      <p:cBhvr>
                                        <p:cTn id="100" dur="1" fill="hold">
                                          <p:stCondLst>
                                            <p:cond delay="0"/>
                                          </p:stCondLst>
                                        </p:cTn>
                                        <p:tgtEl>
                                          <p:spTgt spid="41"/>
                                        </p:tgtEl>
                                        <p:attrNameLst>
                                          <p:attrName>style.visibility</p:attrName>
                                        </p:attrNameLst>
                                      </p:cBhvr>
                                      <p:to>
                                        <p:strVal val="visible"/>
                                      </p:to>
                                    </p:set>
                                    <p:anim calcmode="lin" valueType="num">
                                      <p:cBhvr>
                                        <p:cTn id="101" dur="500" fill="hold"/>
                                        <p:tgtEl>
                                          <p:spTgt spid="41"/>
                                        </p:tgtEl>
                                        <p:attrNameLst>
                                          <p:attrName>ppt_w</p:attrName>
                                        </p:attrNameLst>
                                      </p:cBhvr>
                                      <p:tavLst>
                                        <p:tav tm="0">
                                          <p:val>
                                            <p:fltVal val="0"/>
                                          </p:val>
                                        </p:tav>
                                        <p:tav tm="100000">
                                          <p:val>
                                            <p:strVal val="#ppt_w"/>
                                          </p:val>
                                        </p:tav>
                                      </p:tavLst>
                                    </p:anim>
                                    <p:anim calcmode="lin" valueType="num">
                                      <p:cBhvr>
                                        <p:cTn id="102" dur="500" fill="hold"/>
                                        <p:tgtEl>
                                          <p:spTgt spid="41"/>
                                        </p:tgtEl>
                                        <p:attrNameLst>
                                          <p:attrName>ppt_h</p:attrName>
                                        </p:attrNameLst>
                                      </p:cBhvr>
                                      <p:tavLst>
                                        <p:tav tm="0">
                                          <p:val>
                                            <p:fltVal val="0"/>
                                          </p:val>
                                        </p:tav>
                                        <p:tav tm="100000">
                                          <p:val>
                                            <p:strVal val="#ppt_h"/>
                                          </p:val>
                                        </p:tav>
                                      </p:tavLst>
                                    </p:anim>
                                    <p:anim calcmode="lin" valueType="num">
                                      <p:cBhvr>
                                        <p:cTn id="103" dur="500" fill="hold"/>
                                        <p:tgtEl>
                                          <p:spTgt spid="41"/>
                                        </p:tgtEl>
                                        <p:attrNameLst>
                                          <p:attrName>style.rotation</p:attrName>
                                        </p:attrNameLst>
                                      </p:cBhvr>
                                      <p:tavLst>
                                        <p:tav tm="0">
                                          <p:val>
                                            <p:fltVal val="90"/>
                                          </p:val>
                                        </p:tav>
                                        <p:tav tm="100000">
                                          <p:val>
                                            <p:fltVal val="0"/>
                                          </p:val>
                                        </p:tav>
                                      </p:tavLst>
                                    </p:anim>
                                    <p:animEffect transition="in" filter="fade">
                                      <p:cBhvr>
                                        <p:cTn id="104" dur="500"/>
                                        <p:tgtEl>
                                          <p:spTgt spid="41"/>
                                        </p:tgtEl>
                                      </p:cBhvr>
                                    </p:animEffect>
                                  </p:childTnLst>
                                </p:cTn>
                              </p:par>
                            </p:childTnLst>
                          </p:cTn>
                        </p:par>
                        <p:par>
                          <p:cTn id="105" fill="hold">
                            <p:stCondLst>
                              <p:cond delay="3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2B83D52-DB68-0B7F-4104-CB380543A9E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7574706" y="502920"/>
            <a:ext cx="4389120" cy="5852160"/>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18895131-D436-8349-72A9-17C30C44EAB6}"/>
              </a:ext>
            </a:extLst>
          </p:cNvPr>
          <p:cNvSpPr txBox="1"/>
          <p:nvPr/>
        </p:nvSpPr>
        <p:spPr>
          <a:xfrm>
            <a:off x="1" y="2028617"/>
            <a:ext cx="7574705" cy="2800767"/>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solidFill>
                  <a:srgbClr val="9722AA"/>
                </a:solidFill>
                <a:effectLst/>
                <a:uLnTx/>
                <a:uFillTx/>
                <a:latin typeface="Aptos" panose="02110004020202020204"/>
                <a:ea typeface="+mn-ea"/>
                <a:cs typeface="+mn-cs"/>
              </a:rPr>
              <a:t>SPIRITUAL WARFARE</a:t>
            </a:r>
          </a:p>
        </p:txBody>
      </p:sp>
    </p:spTree>
    <p:extLst>
      <p:ext uri="{BB962C8B-B14F-4D97-AF65-F5344CB8AC3E}">
        <p14:creationId xmlns:p14="http://schemas.microsoft.com/office/powerpoint/2010/main" val="219346269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951B6ABD-71EA-3AE3-63D9-69970A24E5B9}"/>
              </a:ext>
            </a:extLst>
          </p:cNvPr>
          <p:cNvSpPr>
            <a:spLocks noGrp="1" noRot="1" noMove="1" noResize="1" noEditPoints="1" noAdjustHandles="1" noChangeArrowheads="1" noChangeShapeType="1"/>
          </p:cNvSpPr>
          <p:nvPr/>
        </p:nvSpPr>
        <p:spPr>
          <a:xfrm>
            <a:off x="0" y="0"/>
            <a:ext cx="12192000" cy="1613118"/>
          </a:xfrm>
          <a:prstGeom prst="rect">
            <a:avLst/>
          </a:prstGeom>
          <a:blipFill dpi="0" rotWithShape="1">
            <a:blip r:embed="rId5"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A8BFC9F7-699D-A3A7-C575-E4DD1EE7214F}"/>
              </a:ext>
            </a:extLst>
          </p:cNvPr>
          <p:cNvSpPr txBox="1"/>
          <p:nvPr/>
        </p:nvSpPr>
        <p:spPr>
          <a:xfrm>
            <a:off x="1374658" y="0"/>
            <a:ext cx="9442967"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spc="300" noProof="0" dirty="0">
                <a:ln w="10160">
                  <a:solidFill>
                    <a:srgbClr val="C953DD"/>
                  </a:solidFill>
                  <a:prstDash val="solid"/>
                </a:ln>
                <a:solidFill>
                  <a:srgbClr val="FFFFFF"/>
                </a:solidFill>
                <a:effectLst>
                  <a:outerShdw blurRad="38100" dist="22860" dir="5400000" algn="tl" rotWithShape="0">
                    <a:srgbClr val="000000">
                      <a:alpha val="76000"/>
                    </a:srgbClr>
                  </a:outerShdw>
                </a:effectLst>
                <a:latin typeface="Aptos" panose="02110004020202020204"/>
              </a:rPr>
              <a:t>THE </a:t>
            </a:r>
            <a:r>
              <a:rPr kumimoji="0" lang="en-US" sz="4400" b="1" i="0" u="none" strike="noStrike" kern="1200" cap="none" spc="300" normalizeH="0" baseline="0" noProof="0" dirty="0">
                <a:ln w="10160">
                  <a:solidFill>
                    <a:srgbClr val="C953DD"/>
                  </a:solidFill>
                  <a:prstDash val="solid"/>
                </a:ln>
                <a:solidFill>
                  <a:srgbClr val="FFFFFF"/>
                </a:solidFill>
                <a:effectLst>
                  <a:outerShdw blurRad="38100" dist="22860" dir="5400000" algn="tl" rotWithShape="0">
                    <a:srgbClr val="000000">
                      <a:alpha val="76000"/>
                    </a:srgbClr>
                  </a:outerShdw>
                </a:effectLst>
                <a:uLnTx/>
                <a:uFillTx/>
                <a:latin typeface="Aptos" panose="02110004020202020204"/>
                <a:ea typeface="+mn-ea"/>
                <a:cs typeface="+mn-cs"/>
              </a:rPr>
              <a:t>WEAPONS FOR THE ATTACK</a:t>
            </a:r>
          </a:p>
        </p:txBody>
      </p:sp>
      <p:sp>
        <p:nvSpPr>
          <p:cNvPr id="5" name="CuadroTexto 4">
            <a:extLst>
              <a:ext uri="{FF2B5EF4-FFF2-40B4-BE49-F238E27FC236}">
                <a16:creationId xmlns:a16="http://schemas.microsoft.com/office/drawing/2014/main" id="{E03311FF-6BDC-180C-0DAF-42E82ED22DD1}"/>
              </a:ext>
            </a:extLst>
          </p:cNvPr>
          <p:cNvSpPr txBox="1"/>
          <p:nvPr/>
        </p:nvSpPr>
        <p:spPr>
          <a:xfrm>
            <a:off x="1747837" y="812967"/>
            <a:ext cx="8696325" cy="646331"/>
          </a:xfrm>
          <a:prstGeom prst="rect">
            <a:avLst/>
          </a:prstGeom>
          <a:solidFill>
            <a:schemeClr val="accent4">
              <a:lumMod val="20000"/>
              <a:lumOff val="80000"/>
            </a:schemeClr>
          </a:solidFill>
          <a:ln w="19050"/>
        </p:spPr>
        <p:style>
          <a:lnRef idx="1">
            <a:schemeClr val="accent4"/>
          </a:lnRef>
          <a:fillRef idx="2">
            <a:schemeClr val="accent4"/>
          </a:fillRef>
          <a:effectRef idx="1">
            <a:schemeClr val="accent4"/>
          </a:effectRef>
          <a:fontRef idx="minor">
            <a:schemeClr val="dk1"/>
          </a:fontRef>
        </p:style>
        <p:txBody>
          <a:bodyPr wrap="square">
            <a:spAutoFit/>
          </a:bodyPr>
          <a:lstStyle/>
          <a:p>
            <a:pPr lvl="0" algn="ctr">
              <a:defRPr/>
            </a:pPr>
            <a:r>
              <a:rPr kumimoji="0" lang="en-US" sz="18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a:t>
            </a:r>
            <a:r>
              <a:rPr lang="en-US" b="1" noProof="0" dirty="0">
                <a:solidFill>
                  <a:srgbClr val="C953DD">
                    <a:lumMod val="50000"/>
                  </a:srgbClr>
                </a:solidFill>
                <a:latin typeface="Comic Sans MS" panose="030F0702030302020204" pitchFamily="66" charset="0"/>
              </a:rPr>
              <a:t>For the weapons of our warfare are not of the flesh but have divine power to destroy strongholds</a:t>
            </a:r>
            <a:r>
              <a:rPr kumimoji="0" lang="en-US" sz="18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 </a:t>
            </a:r>
            <a:r>
              <a:rPr kumimoji="0" lang="en-US" sz="14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(2 Corinthians 10:4)</a:t>
            </a:r>
          </a:p>
        </p:txBody>
      </p:sp>
      <p:sp>
        <p:nvSpPr>
          <p:cNvPr id="6" name="CuadroTexto 5">
            <a:extLst>
              <a:ext uri="{FF2B5EF4-FFF2-40B4-BE49-F238E27FC236}">
                <a16:creationId xmlns:a16="http://schemas.microsoft.com/office/drawing/2014/main" id="{4EBFE470-AD3D-D929-3C34-95C149DBA24C}"/>
              </a:ext>
            </a:extLst>
          </p:cNvPr>
          <p:cNvSpPr txBox="1"/>
          <p:nvPr/>
        </p:nvSpPr>
        <p:spPr>
          <a:xfrm>
            <a:off x="146339" y="1613118"/>
            <a:ext cx="77975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Paul was accused of being cowardly and clumsy in person, even though he spoke harshly in his letters (2 Cor. 10:10).</a:t>
            </a:r>
          </a:p>
        </p:txBody>
      </p:sp>
      <p:pic>
        <p:nvPicPr>
          <p:cNvPr id="4" name="Imagen 3">
            <a:extLst>
              <a:ext uri="{FF2B5EF4-FFF2-40B4-BE49-F238E27FC236}">
                <a16:creationId xmlns:a16="http://schemas.microsoft.com/office/drawing/2014/main" id="{0F1DC871-7277-EBD7-3B44-8F41ADC7310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51031" y="1718294"/>
            <a:ext cx="3794630" cy="5029027"/>
          </a:xfrm>
          <a:prstGeom prst="snip2DiagRect">
            <a:avLst>
              <a:gd name="adj1" fmla="val 12561"/>
              <a:gd name="adj2" fmla="val 12822"/>
            </a:avLst>
          </a:prstGeom>
          <a:solidFill>
            <a:srgbClr val="FFFFFF">
              <a:shade val="85000"/>
            </a:srgbClr>
          </a:solidFill>
          <a:ln w="28575"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3BF3FE66-205A-8490-4C0A-ECC411EC8CBA}"/>
              </a:ext>
            </a:extLst>
          </p:cNvPr>
          <p:cNvSpPr txBox="1"/>
          <p:nvPr/>
        </p:nvSpPr>
        <p:spPr>
          <a:xfrm>
            <a:off x="4363639" y="5364516"/>
            <a:ext cx="367665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Paul's authority had been given to him by Christ, and he would always use it to build up, not to destroy (2 Cor. 10:8).</a:t>
            </a:r>
          </a:p>
        </p:txBody>
      </p:sp>
      <p:pic>
        <p:nvPicPr>
          <p:cNvPr id="10" name="Imagen 9">
            <a:extLst>
              <a:ext uri="{FF2B5EF4-FFF2-40B4-BE49-F238E27FC236}">
                <a16:creationId xmlns:a16="http://schemas.microsoft.com/office/drawing/2014/main" id="{72F1D50E-087E-23CC-E9CA-8F7B18126374}"/>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r="-59"/>
          <a:stretch>
            <a:fillRect/>
          </a:stretch>
        </p:blipFill>
        <p:spPr>
          <a:xfrm>
            <a:off x="146339" y="5314138"/>
            <a:ext cx="4006561" cy="1424197"/>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A872E937-4C45-7297-BD75-12E2AF94D25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flipH="1">
            <a:off x="213013" y="100519"/>
            <a:ext cx="1161645" cy="1452056"/>
          </a:xfrm>
          <a:prstGeom prst="snip2DiagRect">
            <a:avLst>
              <a:gd name="adj1" fmla="val 16748"/>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F5FD91CA-2BDF-46A3-3047-A8244DDE3DE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817625" y="100519"/>
            <a:ext cx="1161362" cy="1452056"/>
          </a:xfrm>
          <a:prstGeom prst="snip2DiagRect">
            <a:avLst>
              <a:gd name="adj1" fmla="val 16752"/>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41FC56FE-707E-4312-E3FC-4E3E1B873067}"/>
              </a:ext>
            </a:extLst>
          </p:cNvPr>
          <p:cNvSpPr txBox="1"/>
          <p:nvPr/>
        </p:nvSpPr>
        <p:spPr>
          <a:xfrm>
            <a:off x="146338" y="3936831"/>
            <a:ext cx="779751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These “weapons” include acting with the humility and meekness of Christ (Mt. 11:29). But they also involve standing firm against wrongdoing, as Jesus did (Mt. 21:12-13), or speaking clearly when necessary (Mt. 23:23-27).</a:t>
            </a:r>
          </a:p>
        </p:txBody>
      </p:sp>
      <p:sp>
        <p:nvSpPr>
          <p:cNvPr id="11" name="CuadroTexto 10">
            <a:extLst>
              <a:ext uri="{FF2B5EF4-FFF2-40B4-BE49-F238E27FC236}">
                <a16:creationId xmlns:a16="http://schemas.microsoft.com/office/drawing/2014/main" id="{923984BA-14BF-A5F8-C2D0-31D748CA437A}"/>
              </a:ext>
            </a:extLst>
          </p:cNvPr>
          <p:cNvSpPr txBox="1"/>
          <p:nvPr/>
        </p:nvSpPr>
        <p:spPr>
          <a:xfrm>
            <a:off x="146337" y="2321004"/>
            <a:ext cx="7797511" cy="1631216"/>
          </a:xfrm>
          <a:prstGeom prst="rect">
            <a:avLst/>
          </a:prstGeom>
          <a:noFill/>
        </p:spPr>
        <p:txBody>
          <a:bodyPr wrap="square">
            <a:spAutoFit/>
          </a:bodyPr>
          <a:lstStyle/>
          <a:p>
            <a:pPr lvl="0">
              <a:spcBef>
                <a:spcPts val="600"/>
              </a:spcBef>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In response to this argument, Paul clearly indicated that he felt capable of being as harsh in person as in a letter, but that he would not stoop to using “carnal weapons” (such as authoritarianism, physical punishment, or self-praise), but would only use weapons “</a:t>
            </a:r>
            <a:r>
              <a:rPr lang="en-US" sz="2000" b="1" noProof="0" dirty="0">
                <a:solidFill>
                  <a:prstClr val="black"/>
                </a:solidFill>
              </a:rPr>
              <a:t>mighty in God</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(2 Cor. 10:2-4).</a:t>
            </a:r>
          </a:p>
        </p:txBody>
      </p:sp>
    </p:spTree>
    <p:extLst>
      <p:ext uri="{BB962C8B-B14F-4D97-AF65-F5344CB8AC3E}">
        <p14:creationId xmlns:p14="http://schemas.microsoft.com/office/powerpoint/2010/main" val="2320743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7"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ppt_x</p:attrName>
                                        </p:attrNameLst>
                                      </p:cBhvr>
                                      <p:tavLst>
                                        <p:tav tm="0">
                                          <p:val>
                                            <p:strVal val="#ppt_x+#ppt_w/2"/>
                                          </p:val>
                                        </p:tav>
                                        <p:tav tm="100000">
                                          <p:val>
                                            <p:strVal val="#ppt_x"/>
                                          </p:val>
                                        </p:tav>
                                      </p:tavLst>
                                    </p:anim>
                                    <p:anim calcmode="lin" valueType="num">
                                      <p:cBhvr>
                                        <p:cTn id="21" dur="500" fill="hold"/>
                                        <p:tgtEl>
                                          <p:spTgt spid="12"/>
                                        </p:tgtEl>
                                        <p:attrNameLst>
                                          <p:attrName>ppt_y</p:attrName>
                                        </p:attrNameLst>
                                      </p:cBhvr>
                                      <p:tavLst>
                                        <p:tav tm="0">
                                          <p:val>
                                            <p:strVal val="#ppt_y"/>
                                          </p:val>
                                        </p:tav>
                                        <p:tav tm="100000">
                                          <p:val>
                                            <p:strVal val="#ppt_y"/>
                                          </p:val>
                                        </p:tav>
                                      </p:tavLst>
                                    </p:anim>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childTnLst>
                                </p:cTn>
                              </p:par>
                              <p:par>
                                <p:cTn id="24" presetID="17"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ppt_x</p:attrName>
                                        </p:attrNameLst>
                                      </p:cBhvr>
                                      <p:tavLst>
                                        <p:tav tm="0">
                                          <p:val>
                                            <p:strVal val="#ppt_x-#ppt_w/2"/>
                                          </p:val>
                                        </p:tav>
                                        <p:tav tm="100000">
                                          <p:val>
                                            <p:strVal val="#ppt_x"/>
                                          </p:val>
                                        </p:tav>
                                      </p:tavLst>
                                    </p:anim>
                                    <p:anim calcmode="lin" valueType="num">
                                      <p:cBhvr>
                                        <p:cTn id="27" dur="500" fill="hold"/>
                                        <p:tgtEl>
                                          <p:spTgt spid="14"/>
                                        </p:tgtEl>
                                        <p:attrNameLst>
                                          <p:attrName>ppt_y</p:attrName>
                                        </p:attrNameLst>
                                      </p:cBhvr>
                                      <p:tavLst>
                                        <p:tav tm="0">
                                          <p:val>
                                            <p:strVal val="#ppt_y"/>
                                          </p:val>
                                        </p:tav>
                                        <p:tav tm="100000">
                                          <p:val>
                                            <p:strVal val="#ppt_y"/>
                                          </p:val>
                                        </p:tav>
                                      </p:tavLst>
                                    </p:anim>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32"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amond(out)">
                                      <p:cBhvr>
                                        <p:cTn id="39" dur="750"/>
                                        <p:tgtEl>
                                          <p:spTgt spid="4"/>
                                        </p:tgtEl>
                                      </p:cBhvr>
                                    </p:animEffect>
                                  </p:childTnLst>
                                </p:cTn>
                              </p:par>
                            </p:childTnLst>
                          </p:cTn>
                        </p:par>
                        <p:par>
                          <p:cTn id="40" fill="hold">
                            <p:stCondLst>
                              <p:cond delay="75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0-#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CA590638-CF8E-6552-2064-5746F5356094}"/>
              </a:ext>
            </a:extLst>
          </p:cNvPr>
          <p:cNvSpPr>
            <a:spLocks noGrp="1" noRot="1" noMove="1" noResize="1" noEditPoints="1" noAdjustHandles="1" noChangeArrowheads="1" noChangeShapeType="1"/>
          </p:cNvSpPr>
          <p:nvPr/>
        </p:nvSpPr>
        <p:spPr>
          <a:xfrm>
            <a:off x="0" y="0"/>
            <a:ext cx="12191999" cy="1032004"/>
          </a:xfrm>
          <a:prstGeom prst="rect">
            <a:avLst/>
          </a:prstGeom>
          <a:blipFill>
            <a:blip r:embed="rId4"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D198D94D-7AB9-E415-A4EC-5104664FE90D}"/>
              </a:ext>
            </a:extLst>
          </p:cNvPr>
          <p:cNvSpPr txBox="1"/>
          <p:nvPr/>
        </p:nvSpPr>
        <p:spPr>
          <a:xfrm>
            <a:off x="0" y="-86026"/>
            <a:ext cx="1219200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600" normalizeH="0" baseline="0" noProof="0" dirty="0">
                <a:ln w="12700" cmpd="sng">
                  <a:solidFill>
                    <a:srgbClr val="FBD805"/>
                  </a:solidFill>
                  <a:prstDash val="solid"/>
                </a:ln>
                <a:gradFill>
                  <a:gsLst>
                    <a:gs pos="0">
                      <a:srgbClr val="FBD805"/>
                    </a:gs>
                    <a:gs pos="4000">
                      <a:srgbClr val="FBD805">
                        <a:lumMod val="60000"/>
                        <a:lumOff val="40000"/>
                      </a:srgbClr>
                    </a:gs>
                    <a:gs pos="87000">
                      <a:srgbClr val="FBD805">
                        <a:lumMod val="20000"/>
                        <a:lumOff val="80000"/>
                      </a:srgbClr>
                    </a:gs>
                  </a:gsLst>
                  <a:lin ang="5400000"/>
                </a:gradFill>
                <a:effectLst>
                  <a:outerShdw blurRad="50800" dist="25400" dir="5400000" algn="ctr" rotWithShape="0">
                    <a:prstClr val="black"/>
                  </a:outerShdw>
                </a:effectLst>
                <a:uLnTx/>
                <a:uFillTx/>
                <a:latin typeface="Aptos" panose="02110004020202020204"/>
                <a:ea typeface="+mn-ea"/>
                <a:cs typeface="+mn-cs"/>
              </a:rPr>
              <a:t>THE CORRECT DEFENSE</a:t>
            </a:r>
          </a:p>
        </p:txBody>
      </p:sp>
      <p:sp>
        <p:nvSpPr>
          <p:cNvPr id="5" name="CuadroTexto 4">
            <a:extLst>
              <a:ext uri="{FF2B5EF4-FFF2-40B4-BE49-F238E27FC236}">
                <a16:creationId xmlns:a16="http://schemas.microsoft.com/office/drawing/2014/main" id="{77FE35BA-0EDB-0FCE-18F7-11334B0C4401}"/>
              </a:ext>
            </a:extLst>
          </p:cNvPr>
          <p:cNvSpPr txBox="1"/>
          <p:nvPr/>
        </p:nvSpPr>
        <p:spPr>
          <a:xfrm>
            <a:off x="0" y="614032"/>
            <a:ext cx="12191999" cy="338554"/>
          </a:xfrm>
          <a:prstGeom prst="rect">
            <a:avLst/>
          </a:prstGeom>
          <a:solidFill>
            <a:schemeClr val="accent3">
              <a:lumMod val="40000"/>
              <a:lumOff val="60000"/>
            </a:schemeClr>
          </a:solidFill>
          <a:ln>
            <a:noFill/>
          </a:ln>
        </p:spPr>
        <p:txBody>
          <a:bodyPr wrap="square">
            <a:spAutoFit/>
            <a:scene3d>
              <a:camera prst="orthographicFront"/>
              <a:lightRig rig="threePt" dir="t"/>
            </a:scene3d>
            <a:sp3d extrusionH="57150">
              <a:bevelT w="38100" h="38100"/>
            </a:sp3d>
          </a:bodyPr>
          <a:lstStyle/>
          <a:p>
            <a:pPr lvl="0" algn="ctr">
              <a:defRPr/>
            </a:pPr>
            <a:r>
              <a:rPr kumimoji="0" lang="en-US" sz="16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a:t>
            </a:r>
            <a:r>
              <a:rPr lang="en-US" sz="1600" b="1" noProof="0" dirty="0">
                <a:solidFill>
                  <a:srgbClr val="C7440F"/>
                </a:solidFill>
                <a:latin typeface="Comic Sans MS" panose="030F0702030302020204" pitchFamily="66" charset="0"/>
              </a:rPr>
              <a:t>For it is not the one who commends himself who is approved, but the one whom the Lord commends</a:t>
            </a:r>
            <a:r>
              <a:rPr kumimoji="0" lang="en-US" sz="16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 </a:t>
            </a:r>
            <a:r>
              <a:rPr kumimoji="0" lang="en-US" sz="12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(2 Corinthians 10:18)</a:t>
            </a:r>
            <a:endParaRPr kumimoji="0" lang="en-US" sz="16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endParaRPr>
          </a:p>
        </p:txBody>
      </p:sp>
      <p:sp>
        <p:nvSpPr>
          <p:cNvPr id="6" name="CuadroTexto 5">
            <a:extLst>
              <a:ext uri="{FF2B5EF4-FFF2-40B4-BE49-F238E27FC236}">
                <a16:creationId xmlns:a16="http://schemas.microsoft.com/office/drawing/2014/main" id="{1E027BFB-5546-F015-F7CD-B4EA3844679A}"/>
              </a:ext>
            </a:extLst>
          </p:cNvPr>
          <p:cNvSpPr txBox="1"/>
          <p:nvPr/>
        </p:nvSpPr>
        <p:spPr>
          <a:xfrm>
            <a:off x="60695" y="1133475"/>
            <a:ext cx="7813034"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Greek philosophers charged large sums to students who wanted to learn from them. To attract these students, they boasted of their knowledge, their social standing, or the important people who knew and respected them. This was also the practice of the false teachers who infiltrated Corinth (2 Cor. 10:12; 11:19-20).</a:t>
            </a:r>
          </a:p>
        </p:txBody>
      </p:sp>
      <p:pic>
        <p:nvPicPr>
          <p:cNvPr id="10" name="Imagen 9">
            <a:extLst>
              <a:ext uri="{FF2B5EF4-FFF2-40B4-BE49-F238E27FC236}">
                <a16:creationId xmlns:a16="http://schemas.microsoft.com/office/drawing/2014/main" id="{EDCE89EE-A381-7ED9-5FD8-45665B0A86D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694" y="2864317"/>
            <a:ext cx="3704719" cy="1931225"/>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12" name="CuadroTexto 11">
            <a:extLst>
              <a:ext uri="{FF2B5EF4-FFF2-40B4-BE49-F238E27FC236}">
                <a16:creationId xmlns:a16="http://schemas.microsoft.com/office/drawing/2014/main" id="{5E8DC957-78B4-BF64-E6B3-6FF718656D8B}"/>
              </a:ext>
            </a:extLst>
          </p:cNvPr>
          <p:cNvSpPr txBox="1"/>
          <p:nvPr/>
        </p:nvSpPr>
        <p:spPr>
          <a:xfrm>
            <a:off x="3516549" y="2900852"/>
            <a:ext cx="4357180"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But Paul didn't charge for sharing his knowledge, he didn't present letters of recommendation, and he didn't boast about himself. And he was looked down upon for this! How could he defend himself?</a:t>
            </a:r>
          </a:p>
        </p:txBody>
      </p:sp>
      <p:pic>
        <p:nvPicPr>
          <p:cNvPr id="14" name="Imagen 13">
            <a:extLst>
              <a:ext uri="{FF2B5EF4-FFF2-40B4-BE49-F238E27FC236}">
                <a16:creationId xmlns:a16="http://schemas.microsoft.com/office/drawing/2014/main" id="{9C3D933A-8661-E7E4-A8FB-A1D0EDCE912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983718" y="5496127"/>
            <a:ext cx="1998326" cy="1263405"/>
          </a:xfrm>
          <a:prstGeom prst="round2DiagRect">
            <a:avLst>
              <a:gd name="adj1" fmla="val 16667"/>
              <a:gd name="adj2" fmla="val 0"/>
            </a:avLst>
          </a:prstGeom>
          <a:ln w="38100" cap="sq">
            <a:solidFill>
              <a:srgbClr val="CC99FF"/>
            </a:solidFill>
            <a:miter lim="800000"/>
          </a:ln>
          <a:effectLst>
            <a:outerShdw blurRad="50800" dist="38100" dir="2700000" algn="tl" rotWithShape="0">
              <a:prstClr val="black">
                <a:alpha val="40000"/>
              </a:prstClr>
            </a:outerShdw>
          </a:effectLst>
        </p:spPr>
      </p:pic>
      <p:sp>
        <p:nvSpPr>
          <p:cNvPr id="18" name="CuadroTexto 17">
            <a:extLst>
              <a:ext uri="{FF2B5EF4-FFF2-40B4-BE49-F238E27FC236}">
                <a16:creationId xmlns:a16="http://schemas.microsoft.com/office/drawing/2014/main" id="{609FCF71-B2EB-63FB-598C-945EE06B6695}"/>
              </a:ext>
            </a:extLst>
          </p:cNvPr>
          <p:cNvSpPr txBox="1"/>
          <p:nvPr/>
        </p:nvSpPr>
        <p:spPr>
          <a:xfrm>
            <a:off x="60694" y="4976005"/>
            <a:ext cx="764512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It seems that he needed to be praised before the Corinthians to be accepted by them. But it wasn't he who was to praise himself                 (Prov. 27:2). Paul let God be the one to praise him (2 Cor. 10:18).</a:t>
            </a:r>
          </a:p>
        </p:txBody>
      </p:sp>
      <p:grpSp>
        <p:nvGrpSpPr>
          <p:cNvPr id="24" name="Grupo 23">
            <a:extLst>
              <a:ext uri="{FF2B5EF4-FFF2-40B4-BE49-F238E27FC236}">
                <a16:creationId xmlns:a16="http://schemas.microsoft.com/office/drawing/2014/main" id="{4E922FCF-0527-9F2A-9081-3F084BBE24E6}"/>
              </a:ext>
            </a:extLst>
          </p:cNvPr>
          <p:cNvGrpSpPr/>
          <p:nvPr/>
        </p:nvGrpSpPr>
        <p:grpSpPr>
          <a:xfrm>
            <a:off x="7873729" y="1133475"/>
            <a:ext cx="4108315" cy="2310927"/>
            <a:chOff x="7873729" y="1133475"/>
            <a:chExt cx="4108315" cy="2310927"/>
          </a:xfrm>
        </p:grpSpPr>
        <p:pic>
          <p:nvPicPr>
            <p:cNvPr id="16" name="Imagen 15">
              <a:extLst>
                <a:ext uri="{FF2B5EF4-FFF2-40B4-BE49-F238E27FC236}">
                  <a16:creationId xmlns:a16="http://schemas.microsoft.com/office/drawing/2014/main" id="{49FF073A-150B-A508-59F5-CC0F232B077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873729" y="1133475"/>
              <a:ext cx="4108315" cy="2310927"/>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Elipse 20">
              <a:extLst>
                <a:ext uri="{FF2B5EF4-FFF2-40B4-BE49-F238E27FC236}">
                  <a16:creationId xmlns:a16="http://schemas.microsoft.com/office/drawing/2014/main" id="{678C3136-3ADA-1242-E24F-AF361699D003}"/>
                </a:ext>
              </a:extLst>
            </p:cNvPr>
            <p:cNvSpPr/>
            <p:nvPr/>
          </p:nvSpPr>
          <p:spPr>
            <a:xfrm>
              <a:off x="7937769" y="1201991"/>
              <a:ext cx="1468877" cy="733811"/>
            </a:xfrm>
            <a:prstGeom prst="ellipse">
              <a:avLst/>
            </a:prstGeom>
            <a:solidFill>
              <a:srgbClr val="FBE6E5"/>
            </a:solid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Do not praise yourself</a:t>
              </a:r>
            </a:p>
          </p:txBody>
        </p:sp>
        <p:sp>
          <p:nvSpPr>
            <p:cNvPr id="23" name="Elipse 22">
              <a:extLst>
                <a:ext uri="{FF2B5EF4-FFF2-40B4-BE49-F238E27FC236}">
                  <a16:creationId xmlns:a16="http://schemas.microsoft.com/office/drawing/2014/main" id="{94C447F6-D4B7-ED4D-EF54-4269091A091E}"/>
                </a:ext>
              </a:extLst>
            </p:cNvPr>
            <p:cNvSpPr/>
            <p:nvPr/>
          </p:nvSpPr>
          <p:spPr>
            <a:xfrm>
              <a:off x="10405352" y="1201991"/>
              <a:ext cx="1468877" cy="733811"/>
            </a:xfrm>
            <a:prstGeom prst="ellipse">
              <a:avLst/>
            </a:prstGeom>
            <a:solidFill>
              <a:schemeClr val="accent3">
                <a:lumMod val="20000"/>
                <a:lumOff val="80000"/>
              </a:schemeClr>
            </a:solidFill>
            <a:ln>
              <a:solidFill>
                <a:schemeClr val="accent3">
                  <a:lumMod val="50000"/>
                </a:schemeClr>
              </a:solidFill>
            </a:ln>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Let God praise us</a:t>
              </a:r>
            </a:p>
          </p:txBody>
        </p:sp>
      </p:grpSp>
      <p:pic>
        <p:nvPicPr>
          <p:cNvPr id="26" name="Imagen 25">
            <a:extLst>
              <a:ext uri="{FF2B5EF4-FFF2-40B4-BE49-F238E27FC236}">
                <a16:creationId xmlns:a16="http://schemas.microsoft.com/office/drawing/2014/main" id="{45581DF9-411F-DB7D-211F-6C3DBCFF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873728" y="3644628"/>
            <a:ext cx="1942085" cy="3114904"/>
          </a:xfrm>
          <a:prstGeom prst="round2DiagRect">
            <a:avLst>
              <a:gd name="adj1" fmla="val 0"/>
              <a:gd name="adj2" fmla="val 20536"/>
            </a:avLst>
          </a:prstGeom>
          <a:ln w="38100" cap="sq">
            <a:solidFill>
              <a:srgbClr val="9AC0DA"/>
            </a:solidFill>
            <a:miter lim="800000"/>
          </a:ln>
          <a:effectLst>
            <a:outerShdw blurRad="50800" dist="38100" dir="2700000" algn="tl" rotWithShape="0">
              <a:prstClr val="black">
                <a:alpha val="40000"/>
              </a:prstClr>
            </a:outerShdw>
          </a:effectLst>
        </p:spPr>
      </p:pic>
      <p:pic>
        <p:nvPicPr>
          <p:cNvPr id="28" name="Imagen 27">
            <a:extLst>
              <a:ext uri="{FF2B5EF4-FFF2-40B4-BE49-F238E27FC236}">
                <a16:creationId xmlns:a16="http://schemas.microsoft.com/office/drawing/2014/main" id="{7DF28573-29D3-2ED3-EDA5-12155417DB1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983718" y="3644628"/>
            <a:ext cx="1998326" cy="1651273"/>
          </a:xfrm>
          <a:prstGeom prst="round2DiagRect">
            <a:avLst>
              <a:gd name="adj1" fmla="val 16667"/>
              <a:gd name="adj2" fmla="val 17673"/>
            </a:avLst>
          </a:prstGeom>
          <a:ln w="38100" cap="sq">
            <a:solidFill>
              <a:schemeClr val="accent3">
                <a:lumMod val="40000"/>
                <a:lumOff val="60000"/>
              </a:schemeClr>
            </a:solidFill>
            <a:miter lim="800000"/>
          </a:ln>
          <a:effectLst>
            <a:outerShdw blurRad="50800" dist="38100" dir="2700000" algn="tl" rotWithShape="0">
              <a:prstClr val="black">
                <a:alpha val="40000"/>
              </a:prstClr>
            </a:outerShdw>
          </a:effectLst>
        </p:spPr>
      </p:pic>
      <p:sp>
        <p:nvSpPr>
          <p:cNvPr id="4" name="CuadroTexto 3">
            <a:extLst>
              <a:ext uri="{FF2B5EF4-FFF2-40B4-BE49-F238E27FC236}">
                <a16:creationId xmlns:a16="http://schemas.microsoft.com/office/drawing/2014/main" id="{21EDBC37-7CF2-78B9-082A-21812858CFBD}"/>
              </a:ext>
            </a:extLst>
          </p:cNvPr>
          <p:cNvSpPr txBox="1"/>
          <p:nvPr/>
        </p:nvSpPr>
        <p:spPr>
          <a:xfrm>
            <a:off x="60692" y="6127829"/>
            <a:ext cx="764512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If there is anything we can boast about or praise ourselves for, it is knowing God and obeying him (Jer. 9:24; 2Co. 10:17).</a:t>
            </a:r>
          </a:p>
        </p:txBody>
      </p:sp>
    </p:spTree>
    <p:extLst>
      <p:ext uri="{BB962C8B-B14F-4D97-AF65-F5344CB8AC3E}">
        <p14:creationId xmlns:p14="http://schemas.microsoft.com/office/powerpoint/2010/main" val="191300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par>
                          <p:cTn id="17" fill="hold">
                            <p:stCondLst>
                              <p:cond delay="1500"/>
                            </p:stCondLst>
                            <p:childTnLst>
                              <p:par>
                                <p:cTn id="18" presetID="3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fltVal val="0"/>
                                          </p:val>
                                        </p:tav>
                                        <p:tav tm="100000">
                                          <p:val>
                                            <p:strVal val="#ppt_w"/>
                                          </p:val>
                                        </p:tav>
                                      </p:tavLst>
                                    </p:anim>
                                    <p:anim calcmode="lin" valueType="num">
                                      <p:cBhvr>
                                        <p:cTn id="21" dur="1000" fill="hold"/>
                                        <p:tgtEl>
                                          <p:spTgt spid="24"/>
                                        </p:tgtEl>
                                        <p:attrNameLst>
                                          <p:attrName>ppt_h</p:attrName>
                                        </p:attrNameLst>
                                      </p:cBhvr>
                                      <p:tavLst>
                                        <p:tav tm="0">
                                          <p:val>
                                            <p:fltVal val="0"/>
                                          </p:val>
                                        </p:tav>
                                        <p:tav tm="100000">
                                          <p:val>
                                            <p:strVal val="#ppt_h"/>
                                          </p:val>
                                        </p:tav>
                                      </p:tavLst>
                                    </p:anim>
                                    <p:anim calcmode="lin" valueType="num">
                                      <p:cBhvr>
                                        <p:cTn id="22" dur="1000" fill="hold"/>
                                        <p:tgtEl>
                                          <p:spTgt spid="24"/>
                                        </p:tgtEl>
                                        <p:attrNameLst>
                                          <p:attrName>style.rotation</p:attrName>
                                        </p:attrNameLst>
                                      </p:cBhvr>
                                      <p:tavLst>
                                        <p:tav tm="0">
                                          <p:val>
                                            <p:fltVal val="90"/>
                                          </p:val>
                                        </p:tav>
                                        <p:tav tm="100000">
                                          <p:val>
                                            <p:fltVal val="0"/>
                                          </p:val>
                                        </p:tav>
                                      </p:tavLst>
                                    </p:anim>
                                    <p:animEffect transition="in" filter="fade">
                                      <p:cBhvr>
                                        <p:cTn id="23" dur="1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6"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strips(downRight)">
                                      <p:cBhvr>
                                        <p:cTn id="55" dur="500"/>
                                        <p:tgtEl>
                                          <p:spTgt spid="26"/>
                                        </p:tgtEl>
                                      </p:cBhvr>
                                    </p:animEffect>
                                  </p:childTnLst>
                                </p:cTn>
                              </p:par>
                            </p:childTnLst>
                          </p:cTn>
                        </p:par>
                        <p:par>
                          <p:cTn id="56" fill="hold">
                            <p:stCondLst>
                              <p:cond delay="500"/>
                            </p:stCondLst>
                            <p:childTnLst>
                              <p:par>
                                <p:cTn id="57" presetID="18" presetClass="entr" presetSubtype="3"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strips(upRight)">
                                      <p:cBhvr>
                                        <p:cTn id="59" dur="500"/>
                                        <p:tgtEl>
                                          <p:spTgt spid="14"/>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2" grpId="0"/>
      <p:bldP spid="18"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57A534-6C27-F88E-FA7B-C6B43DBFA306}"/>
              </a:ext>
            </a:extLst>
          </p:cNvPr>
          <p:cNvSpPr txBox="1"/>
          <p:nvPr/>
        </p:nvSpPr>
        <p:spPr>
          <a:xfrm>
            <a:off x="4109884" y="2367171"/>
            <a:ext cx="8082116" cy="2123658"/>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8800" b="1">
                <a:ln/>
                <a:solidFill>
                  <a:srgbClr val="9722AA"/>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4642A">
                    <a:lumMod val="75000"/>
                  </a:srgbClr>
                </a:solidFill>
                <a:effectLst/>
                <a:uLnTx/>
                <a:uFillTx/>
                <a:latin typeface="Aptos" panose="02110004020202020204"/>
                <a:ea typeface="+mn-ea"/>
                <a:cs typeface="+mn-cs"/>
              </a:rPr>
              <a:t>DEALING WITH FALSE TEACHERS</a:t>
            </a:r>
          </a:p>
        </p:txBody>
      </p:sp>
      <p:pic>
        <p:nvPicPr>
          <p:cNvPr id="4" name="Imagen 3">
            <a:extLst>
              <a:ext uri="{FF2B5EF4-FFF2-40B4-BE49-F238E27FC236}">
                <a16:creationId xmlns:a16="http://schemas.microsoft.com/office/drawing/2014/main" id="{0086E5B0-024E-F501-595C-ADDFB7194C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245347" y="301532"/>
            <a:ext cx="3864537" cy="6254937"/>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136442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9D7C23F0-3FA0-DEFE-60F7-45A3A86B4FA0}"/>
              </a:ext>
            </a:extLst>
          </p:cNvPr>
          <p:cNvSpPr>
            <a:spLocks noGrp="1" noRot="1" noMove="1" noResize="1" noEditPoints="1" noAdjustHandles="1" noChangeArrowheads="1" noChangeShapeType="1"/>
          </p:cNvSpPr>
          <p:nvPr/>
        </p:nvSpPr>
        <p:spPr>
          <a:xfrm>
            <a:off x="0" y="0"/>
            <a:ext cx="12192000" cy="1362872"/>
          </a:xfrm>
          <a:prstGeom prst="rect">
            <a:avLst/>
          </a:prstGeom>
          <a:blipFill dpi="0" rotWithShape="1">
            <a:blip r:embed="rId4" cstate="email">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FCB7D143-710D-7F03-3632-65F340CAE0D9}"/>
              </a:ext>
            </a:extLst>
          </p:cNvPr>
          <p:cNvSpPr txBox="1"/>
          <p:nvPr/>
        </p:nvSpPr>
        <p:spPr>
          <a:xfrm>
            <a:off x="0" y="29184"/>
            <a:ext cx="121920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50" normalizeH="0" baseline="0" noProof="0" dirty="0">
                <a:ln w="9525" cmpd="sng">
                  <a:solidFill>
                    <a:srgbClr val="2DCADB"/>
                  </a:solidFill>
                  <a:prstDash val="solid"/>
                </a:ln>
                <a:solidFill>
                  <a:srgbClr val="70AD47">
                    <a:tint val="1000"/>
                  </a:srgbClr>
                </a:solidFill>
                <a:effectLst>
                  <a:glow rad="38100">
                    <a:srgbClr val="2DCADB">
                      <a:alpha val="40000"/>
                    </a:srgbClr>
                  </a:glow>
                </a:effectLst>
                <a:uLnTx/>
                <a:uFillTx/>
                <a:latin typeface="Aptos" panose="02110004020202020204"/>
                <a:ea typeface="+mn-ea"/>
                <a:cs typeface="+mn-cs"/>
              </a:rPr>
              <a:t>DECEIVERS DISGUISED AS APOSTLES</a:t>
            </a:r>
          </a:p>
        </p:txBody>
      </p:sp>
      <p:sp>
        <p:nvSpPr>
          <p:cNvPr id="5" name="CuadroTexto 4">
            <a:extLst>
              <a:ext uri="{FF2B5EF4-FFF2-40B4-BE49-F238E27FC236}">
                <a16:creationId xmlns:a16="http://schemas.microsoft.com/office/drawing/2014/main" id="{F4F4CC91-00C1-F090-2380-0F02C38D0A64}"/>
              </a:ext>
            </a:extLst>
          </p:cNvPr>
          <p:cNvSpPr txBox="1"/>
          <p:nvPr/>
        </p:nvSpPr>
        <p:spPr>
          <a:xfrm>
            <a:off x="266700" y="712494"/>
            <a:ext cx="11658599" cy="584775"/>
          </a:xfrm>
          <a:prstGeom prst="rect">
            <a:avLst/>
          </a:prstGeom>
          <a:noFill/>
        </p:spPr>
        <p:txBody>
          <a:bodyPr wrap="square">
            <a:spAutoFit/>
          </a:bodyPr>
          <a:lstStyle/>
          <a:p>
            <a:pPr lvl="0" algn="ctr">
              <a:defRPr/>
            </a:pPr>
            <a:r>
              <a:rPr kumimoji="0" lang="en-US" sz="18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ea typeface="+mn-ea"/>
                <a:cs typeface="+mn-cs"/>
              </a:rPr>
              <a:t>“</a:t>
            </a:r>
            <a:r>
              <a:rPr lang="en-US" b="1" noProof="0" dirty="0">
                <a:solidFill>
                  <a:srgbClr val="2DCADB">
                    <a:lumMod val="60000"/>
                    <a:lumOff val="40000"/>
                  </a:srgbClr>
                </a:solidFill>
                <a:latin typeface="Comic Sans MS" panose="030F0702030302020204" pitchFamily="66" charset="0"/>
              </a:rPr>
              <a:t>For such people are false apostles, deceitful workers, masquerading as apostles of Christ</a:t>
            </a:r>
            <a:r>
              <a:rPr kumimoji="0" lang="en-US" sz="18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ea typeface="+mn-ea"/>
                <a:cs typeface="+mn-cs"/>
              </a:rPr>
              <a:t>”                           </a:t>
            </a:r>
            <a:r>
              <a:rPr kumimoji="0" lang="en-US" sz="14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ea typeface="+mn-ea"/>
                <a:cs typeface="+mn-cs"/>
              </a:rPr>
              <a:t>(2 Corinthians 11:13)</a:t>
            </a:r>
          </a:p>
        </p:txBody>
      </p:sp>
      <p:sp>
        <p:nvSpPr>
          <p:cNvPr id="6" name="CuadroTexto 5">
            <a:extLst>
              <a:ext uri="{FF2B5EF4-FFF2-40B4-BE49-F238E27FC236}">
                <a16:creationId xmlns:a16="http://schemas.microsoft.com/office/drawing/2014/main" id="{8F3FC727-1A23-9710-3090-B2448E11903A}"/>
              </a:ext>
            </a:extLst>
          </p:cNvPr>
          <p:cNvSpPr txBox="1"/>
          <p:nvPr/>
        </p:nvSpPr>
        <p:spPr>
          <a:xfrm>
            <a:off x="2719427" y="1376733"/>
            <a:ext cx="567534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Paul desires to bring a pure church to Christ                      (2 Cor. 11:2). But the church was in danger of being deceived, like Eve, and ceasing to be the bride of Jesus (2 Cor. 11:3).</a:t>
            </a:r>
          </a:p>
        </p:txBody>
      </p:sp>
      <p:pic>
        <p:nvPicPr>
          <p:cNvPr id="4" name="Imagen 3">
            <a:extLst>
              <a:ext uri="{FF2B5EF4-FFF2-40B4-BE49-F238E27FC236}">
                <a16:creationId xmlns:a16="http://schemas.microsoft.com/office/drawing/2014/main" id="{01A5F8C5-A1F4-D5A3-965A-BCDC7780A6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4848" y="1491168"/>
            <a:ext cx="2552894" cy="1926274"/>
          </a:xfrm>
          <a:prstGeom prst="rect">
            <a:avLst/>
          </a:prstGeom>
          <a:solidFill>
            <a:srgbClr val="FFFFFF">
              <a:shade val="85000"/>
            </a:srgbClr>
          </a:solidFill>
          <a:ln w="88900" cap="sq">
            <a:solidFill>
              <a:srgbClr val="FED25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C8FE59E1-064C-94C0-D9E2-AB4B01985D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17598" y="1491169"/>
            <a:ext cx="3548800" cy="1996200"/>
          </a:xfrm>
          <a:prstGeom prst="rect">
            <a:avLst/>
          </a:prstGeom>
          <a:ln w="88900" cap="sq" cmpd="thickThin">
            <a:solidFill>
              <a:schemeClr val="accent6">
                <a:lumMod val="75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82365DF3-DEAB-74F2-D5CA-821E48AE711C}"/>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7330" r="7330"/>
          <a:stretch>
            <a:fillRect/>
          </a:stretch>
        </p:blipFill>
        <p:spPr>
          <a:xfrm>
            <a:off x="9657184" y="3680924"/>
            <a:ext cx="2438398" cy="2142966"/>
          </a:xfrm>
          <a:prstGeom prst="snip2DiagRect">
            <a:avLst>
              <a:gd name="adj1" fmla="val 20083"/>
              <a:gd name="adj2" fmla="val 20132"/>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266EA6E7-3CB4-F129-1E03-63EBC113DEF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5392" y="3609408"/>
            <a:ext cx="2552894" cy="2167829"/>
          </a:xfrm>
          <a:prstGeom prst="snip2DiagRect">
            <a:avLst>
              <a:gd name="adj1" fmla="val 29616"/>
              <a:gd name="adj2" fmla="val 31026"/>
            </a:avLst>
          </a:prstGeom>
          <a:solidFill>
            <a:srgbClr val="FFFFFF">
              <a:shade val="85000"/>
            </a:srgbClr>
          </a:solidFill>
          <a:ln w="57150" cap="sq">
            <a:solidFill>
              <a:schemeClr val="accent1">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CuadroTexto 13">
            <a:extLst>
              <a:ext uri="{FF2B5EF4-FFF2-40B4-BE49-F238E27FC236}">
                <a16:creationId xmlns:a16="http://schemas.microsoft.com/office/drawing/2014/main" id="{8FC9A3B4-D0A8-9C3B-AB18-CFC24D8A02C3}"/>
              </a:ext>
            </a:extLst>
          </p:cNvPr>
          <p:cNvSpPr txBox="1"/>
          <p:nvPr/>
        </p:nvSpPr>
        <p:spPr>
          <a:xfrm>
            <a:off x="2695899" y="2737892"/>
            <a:ext cx="5782787" cy="1631216"/>
          </a:xfrm>
          <a:prstGeom prst="rect">
            <a:avLst/>
          </a:prstGeom>
          <a:noFill/>
        </p:spPr>
        <p:txBody>
          <a:bodyPr wrap="square">
            <a:spAutoFit/>
          </a:bodyPr>
          <a:lstStyle/>
          <a:p>
            <a:pPr lvl="0">
              <a:spcBef>
                <a:spcPts val="600"/>
              </a:spcBef>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What was the real danger? Jews who commended themselves as “great apostles” of Jesus had come to Corinth teaching “another Jesus,” “</a:t>
            </a:r>
            <a:r>
              <a:rPr lang="en-US" sz="2000" b="1" noProof="0" dirty="0">
                <a:solidFill>
                  <a:prstClr val="black"/>
                </a:solidFill>
              </a:rPr>
              <a:t>different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spirit,” and “</a:t>
            </a:r>
            <a:r>
              <a:rPr lang="en-US" sz="2000" b="1" noProof="0" dirty="0">
                <a:solidFill>
                  <a:prstClr val="black"/>
                </a:solidFill>
              </a:rPr>
              <a:t>different </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gospel”.                                                                           (2 Cor. 11:4-5; Gal. 1:8).</a:t>
            </a:r>
          </a:p>
        </p:txBody>
      </p:sp>
      <p:sp>
        <p:nvSpPr>
          <p:cNvPr id="18" name="CuadroTexto 17">
            <a:extLst>
              <a:ext uri="{FF2B5EF4-FFF2-40B4-BE49-F238E27FC236}">
                <a16:creationId xmlns:a16="http://schemas.microsoft.com/office/drawing/2014/main" id="{B1848179-43F7-0D4C-6263-AB4F7B7F4E37}"/>
              </a:ext>
            </a:extLst>
          </p:cNvPr>
          <p:cNvSpPr txBox="1"/>
          <p:nvPr/>
        </p:nvSpPr>
        <p:spPr>
          <a:xfrm>
            <a:off x="2719427" y="4406828"/>
            <a:ext cx="6953636"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The fact that someone preaches about Jesus does not mean they are showing us the real Jesus, as revealed in the Bible. Their words may be wonderful, but Satan himself also knows how to speak wonders and present himself “into an angel of light” (2 Corinthians 11:14).</a:t>
            </a:r>
          </a:p>
        </p:txBody>
      </p:sp>
      <p:sp>
        <p:nvSpPr>
          <p:cNvPr id="20" name="CuadroTexto 19">
            <a:extLst>
              <a:ext uri="{FF2B5EF4-FFF2-40B4-BE49-F238E27FC236}">
                <a16:creationId xmlns:a16="http://schemas.microsoft.com/office/drawing/2014/main" id="{786C86B3-3B29-A79B-5E98-FBC687208A44}"/>
              </a:ext>
            </a:extLst>
          </p:cNvPr>
          <p:cNvSpPr txBox="1"/>
          <p:nvPr/>
        </p:nvSpPr>
        <p:spPr>
          <a:xfrm>
            <a:off x="96418" y="6075765"/>
            <a:ext cx="1209558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By their actions and words, true teachers teach “the truth of Christ” (2 Cor. 11:9-10). But false teachers, who only feign piety, are ministers of deception disguised as apostles (2 Cor. 11:13-15).</a:t>
            </a:r>
          </a:p>
        </p:txBody>
      </p:sp>
    </p:spTree>
    <p:extLst>
      <p:ext uri="{BB962C8B-B14F-4D97-AF65-F5344CB8AC3E}">
        <p14:creationId xmlns:p14="http://schemas.microsoft.com/office/powerpoint/2010/main" val="197232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288"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strVal val="4/3*#ppt_w"/>
                                          </p:val>
                                        </p:tav>
                                        <p:tav tm="100000">
                                          <p:val>
                                            <p:strVal val="#ppt_w"/>
                                          </p:val>
                                        </p:tav>
                                      </p:tavLst>
                                    </p:anim>
                                    <p:anim calcmode="lin" valueType="num">
                                      <p:cBhvr>
                                        <p:cTn id="45" dur="500" fill="hold"/>
                                        <p:tgtEl>
                                          <p:spTgt spid="12"/>
                                        </p:tgtEl>
                                        <p:attrNameLst>
                                          <p:attrName>ppt_h</p:attrName>
                                        </p:attrNameLst>
                                      </p:cBhvr>
                                      <p:tavLst>
                                        <p:tav tm="0">
                                          <p:val>
                                            <p:strVal val="4/3*#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28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strVal val="4/3*#ppt_w"/>
                                          </p:val>
                                        </p:tav>
                                        <p:tav tm="100000">
                                          <p:val>
                                            <p:strVal val="#ppt_w"/>
                                          </p:val>
                                        </p:tav>
                                      </p:tavLst>
                                    </p:anim>
                                    <p:anim calcmode="lin" valueType="num">
                                      <p:cBhvr>
                                        <p:cTn id="55" dur="500" fill="hold"/>
                                        <p:tgtEl>
                                          <p:spTgt spid="10"/>
                                        </p:tgtEl>
                                        <p:attrNameLst>
                                          <p:attrName>ppt_h</p:attrName>
                                        </p:attrNameLst>
                                      </p:cBhvr>
                                      <p:tavLst>
                                        <p:tav tm="0">
                                          <p:val>
                                            <p:strVal val="4/3*#ppt_h"/>
                                          </p:val>
                                        </p:tav>
                                        <p:tav tm="100000">
                                          <p:val>
                                            <p:strVal val="#ppt_h"/>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4"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duotone>
              <a:schemeClr val="accent1">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4FA4C89-8AEF-4E42-6050-9C28C25D9172}"/>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B9F579D9-3D7C-6829-7A78-3FB0CEC7216B}"/>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cstate="email">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1378590A-9F58-E3CE-C8B0-E898C26CEC74}"/>
              </a:ext>
            </a:extLst>
          </p:cNvPr>
          <p:cNvSpPr txBox="1"/>
          <p:nvPr/>
        </p:nvSpPr>
        <p:spPr>
          <a:xfrm>
            <a:off x="0" y="0"/>
            <a:ext cx="12191999" cy="769441"/>
          </a:xfrm>
          <a:prstGeom prst="rect">
            <a:avLst/>
          </a:prstGeom>
          <a:noFill/>
        </p:spPr>
        <p:txBody>
          <a:bodyPr wrap="square">
            <a:spAutoFit/>
            <a:scene3d>
              <a:camera prst="orthographicFront"/>
              <a:lightRig rig="threePt" dir="t"/>
            </a:scene3d>
            <a:sp3d extrusionH="57150" contourW="25400">
              <a:bevelT h="25400" prst="softRound"/>
              <a:contourClr>
                <a:schemeClr val="accent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300" normalizeH="0" baseline="0" noProof="0" dirty="0">
                <a:ln w="22225">
                  <a:noFill/>
                  <a:prstDash val="solid"/>
                </a:ln>
                <a:solidFill>
                  <a:srgbClr val="2DCADB">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PAUL AND THE FALSE TEACHERS</a:t>
            </a:r>
          </a:p>
        </p:txBody>
      </p:sp>
      <p:sp>
        <p:nvSpPr>
          <p:cNvPr id="5" name="CuadroTexto 4">
            <a:extLst>
              <a:ext uri="{FF2B5EF4-FFF2-40B4-BE49-F238E27FC236}">
                <a16:creationId xmlns:a16="http://schemas.microsoft.com/office/drawing/2014/main" id="{AD72E24C-A5B8-D982-19AB-DB1B1B368CF4}"/>
              </a:ext>
            </a:extLst>
          </p:cNvPr>
          <p:cNvSpPr txBox="1"/>
          <p:nvPr/>
        </p:nvSpPr>
        <p:spPr>
          <a:xfrm>
            <a:off x="1" y="724197"/>
            <a:ext cx="12191998" cy="584775"/>
          </a:xfrm>
          <a:prstGeom prst="rect">
            <a:avLst/>
          </a:prstGeom>
          <a:noFill/>
        </p:spPr>
        <p:txBody>
          <a:bodyPr wrap="square">
            <a:spAutoFit/>
          </a:bodyPr>
          <a:lstStyle/>
          <a:p>
            <a:pPr lvl="0" algn="ctr">
              <a:defRPr/>
            </a:pPr>
            <a:r>
              <a:rPr kumimoji="0" lang="en-US" sz="18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Comic Sans MS" panose="030F0702030302020204" pitchFamily="66" charset="0"/>
                <a:ea typeface="+mn-ea"/>
                <a:cs typeface="+mn-cs"/>
              </a:rPr>
              <a:t>“</a:t>
            </a:r>
            <a:r>
              <a:rPr lang="en-US" b="1" noProof="0" dirty="0">
                <a:solidFill>
                  <a:srgbClr val="FBD805">
                    <a:lumMod val="40000"/>
                    <a:lumOff val="60000"/>
                  </a:srgbClr>
                </a:solidFill>
                <a:effectLst>
                  <a:glow rad="127000">
                    <a:srgbClr val="284A2D"/>
                  </a:glow>
                </a:effectLst>
                <a:latin typeface="Comic Sans MS" panose="030F0702030302020204" pitchFamily="66" charset="0"/>
              </a:rPr>
              <a:t>Are they Hebrews? So am I. Are they Israelites? So am I. Are they Abraham’s descendants? So am I.</a:t>
            </a:r>
            <a:r>
              <a:rPr kumimoji="0" lang="en-US" sz="18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Comic Sans MS" panose="030F0702030302020204" pitchFamily="66" charset="0"/>
                <a:ea typeface="+mn-ea"/>
                <a:cs typeface="+mn-cs"/>
              </a:rPr>
              <a:t>” </a:t>
            </a:r>
            <a:r>
              <a:rPr kumimoji="0" lang="en-US" sz="14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Comic Sans MS" panose="030F0702030302020204" pitchFamily="66" charset="0"/>
                <a:ea typeface="+mn-ea"/>
                <a:cs typeface="+mn-cs"/>
              </a:rPr>
              <a:t>(2 Corinthians 11:22)</a:t>
            </a:r>
          </a:p>
        </p:txBody>
      </p:sp>
      <p:sp>
        <p:nvSpPr>
          <p:cNvPr id="6" name="CuadroTexto 5">
            <a:extLst>
              <a:ext uri="{FF2B5EF4-FFF2-40B4-BE49-F238E27FC236}">
                <a16:creationId xmlns:a16="http://schemas.microsoft.com/office/drawing/2014/main" id="{70CC40CA-8802-BFC0-52A1-836317A45124}"/>
              </a:ext>
            </a:extLst>
          </p:cNvPr>
          <p:cNvSpPr txBox="1"/>
          <p:nvPr/>
        </p:nvSpPr>
        <p:spPr>
          <a:xfrm>
            <a:off x="3978614" y="1454727"/>
            <a:ext cx="820197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What similarities were there between Paul and the false teachers? They were all Jews converted to Christianity (2 Cor. 11:22).</a:t>
            </a:r>
          </a:p>
        </p:txBody>
      </p:sp>
      <p:pic>
        <p:nvPicPr>
          <p:cNvPr id="4" name="Imagen 3">
            <a:extLst>
              <a:ext uri="{FF2B5EF4-FFF2-40B4-BE49-F238E27FC236}">
                <a16:creationId xmlns:a16="http://schemas.microsoft.com/office/drawing/2014/main" id="{50257D89-DB2F-9E07-69CF-133DE4686A3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163455" y="4455698"/>
            <a:ext cx="2885670" cy="2306044"/>
          </a:xfrm>
          <a:prstGeom prst="roundRect">
            <a:avLst>
              <a:gd name="adj" fmla="val 0"/>
            </a:avLst>
          </a:prstGeom>
          <a:solidFill>
            <a:srgbClr val="FFFFFF"/>
          </a:solidFill>
          <a:ln w="76200" cap="sq">
            <a:solidFill>
              <a:srgbClr val="326160"/>
            </a:solidFill>
            <a:miter lim="800000"/>
          </a:ln>
          <a:effectLst/>
          <a:scene3d>
            <a:camera prst="orthographicFront"/>
            <a:lightRig rig="threePt" dir="t">
              <a:rot lat="0" lon="0" rev="2700000"/>
            </a:lightRig>
          </a:scene3d>
          <a:sp3d>
            <a:bevelT h="38100"/>
            <a:contourClr>
              <a:srgbClr val="C0C0C0"/>
            </a:contourClr>
          </a:sp3d>
        </p:spPr>
      </p:pic>
      <p:pic>
        <p:nvPicPr>
          <p:cNvPr id="8" name="Imagen 7">
            <a:extLst>
              <a:ext uri="{FF2B5EF4-FFF2-40B4-BE49-F238E27FC236}">
                <a16:creationId xmlns:a16="http://schemas.microsoft.com/office/drawing/2014/main" id="{EE449946-CD57-EFC4-8E66-244FC8AE20B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42875" y="1435271"/>
            <a:ext cx="3769255" cy="4679076"/>
          </a:xfrm>
          <a:prstGeom prst="rect">
            <a:avLst/>
          </a:prstGeom>
          <a:effectLst/>
          <a:scene3d>
            <a:camera prst="orthographicFront"/>
            <a:lightRig rig="threePt" dir="t"/>
          </a:scene3d>
          <a:sp3d>
            <a:bevelT prst="relaxedInset"/>
          </a:sp3d>
        </p:spPr>
      </p:pic>
      <p:sp>
        <p:nvSpPr>
          <p:cNvPr id="10" name="CuadroTexto 9">
            <a:extLst>
              <a:ext uri="{FF2B5EF4-FFF2-40B4-BE49-F238E27FC236}">
                <a16:creationId xmlns:a16="http://schemas.microsoft.com/office/drawing/2014/main" id="{AB57A12E-FCF0-73AB-F017-03053F6A95CF}"/>
              </a:ext>
            </a:extLst>
          </p:cNvPr>
          <p:cNvSpPr txBox="1"/>
          <p:nvPr/>
        </p:nvSpPr>
        <p:spPr>
          <a:xfrm>
            <a:off x="3978613" y="4582926"/>
            <a:ext cx="5184842"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And here ends Paul’s “madness.” He didn't want to give the impression that he wished to boast about what he had done for Christ. His true boasting (or glory) was what Christ had done for him.</a:t>
            </a:r>
          </a:p>
        </p:txBody>
      </p:sp>
      <p:sp>
        <p:nvSpPr>
          <p:cNvPr id="7" name="CuadroTexto 6">
            <a:extLst>
              <a:ext uri="{FF2B5EF4-FFF2-40B4-BE49-F238E27FC236}">
                <a16:creationId xmlns:a16="http://schemas.microsoft.com/office/drawing/2014/main" id="{0195BE2E-C3D2-6565-35AC-120DF9B5D1C9}"/>
              </a:ext>
            </a:extLst>
          </p:cNvPr>
          <p:cNvSpPr txBox="1"/>
          <p:nvPr/>
        </p:nvSpPr>
        <p:spPr>
          <a:xfrm>
            <a:off x="-1" y="6147027"/>
            <a:ext cx="916345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His true strength lay in his weakness, which led him to depend completely on Jesus (2 Cor. 11:30-31; 12:6-10).</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0EFB5F8C-F49B-17A9-955C-985149DD5BB8}"/>
              </a:ext>
            </a:extLst>
          </p:cNvPr>
          <p:cNvSpPr txBox="1"/>
          <p:nvPr/>
        </p:nvSpPr>
        <p:spPr>
          <a:xfrm>
            <a:off x="3978613" y="2095497"/>
            <a:ext cx="8201970"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What were the differences between them? Here begins Paul's madness: “Are they servants of Christ? (I am out of my mind to talk like this.) I am more” (2 Cor. 11:23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NIV</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 If those others boasted of having suffered for Christ, Paul was far more qualified: flogged; imprisoned; threatened with death; stoned; shipwrecked at sea; engulfed in dangers of every kind; experiencing hunger, thirst, cold, and nakedness; constantly concerned for the churches</a:t>
            </a:r>
            <a:b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(2 Cor. 11:23b-29).</a:t>
            </a:r>
          </a:p>
        </p:txBody>
      </p:sp>
    </p:spTree>
    <p:extLst>
      <p:ext uri="{BB962C8B-B14F-4D97-AF65-F5344CB8AC3E}">
        <p14:creationId xmlns:p14="http://schemas.microsoft.com/office/powerpoint/2010/main" val="291765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vertical)">
                                      <p:cBhvr>
                                        <p:cTn id="26" dur="500"/>
                                        <p:tgtEl>
                                          <p:spTgt spid="8"/>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 calcmode="lin" valueType="num">
                                      <p:cBhvr>
                                        <p:cTn id="42" dur="1000" fill="hold"/>
                                        <p:tgtEl>
                                          <p:spTgt spid="4"/>
                                        </p:tgtEl>
                                        <p:attrNameLst>
                                          <p:attrName>style.rotation</p:attrName>
                                        </p:attrNameLst>
                                      </p:cBhvr>
                                      <p:tavLst>
                                        <p:tav tm="0">
                                          <p:val>
                                            <p:fltVal val="90"/>
                                          </p:val>
                                        </p:tav>
                                        <p:tav tm="100000">
                                          <p:val>
                                            <p:fltVal val="0"/>
                                          </p:val>
                                        </p:tav>
                                      </p:tavLst>
                                    </p:anim>
                                    <p:animEffect transition="in" filter="fade">
                                      <p:cBhvr>
                                        <p:cTn id="43" dur="1000"/>
                                        <p:tgtEl>
                                          <p:spTgt spid="4"/>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9" grpId="0"/>
    </p:bldLst>
  </p:timing>
</p:sld>
</file>

<file path=ppt/theme/theme1.xml><?xml version="1.0" encoding="utf-8"?>
<a:theme xmlns:a="http://schemas.openxmlformats.org/drawingml/2006/main" name="1_Tema de Office">
  <a:themeElements>
    <a:clrScheme name="Personalizado 10">
      <a:dk1>
        <a:sysClr val="windowText" lastClr="000000"/>
      </a:dk1>
      <a:lt1>
        <a:sysClr val="window" lastClr="FFFFFF"/>
      </a:lt1>
      <a:dk2>
        <a:srgbClr val="44546A"/>
      </a:dk2>
      <a:lt2>
        <a:srgbClr val="E7E6E6"/>
      </a:lt2>
      <a:accent1>
        <a:srgbClr val="2DCADB"/>
      </a:accent1>
      <a:accent2>
        <a:srgbClr val="F4642A"/>
      </a:accent2>
      <a:accent3>
        <a:srgbClr val="5CEE74"/>
      </a:accent3>
      <a:accent4>
        <a:srgbClr val="FBD805"/>
      </a:accent4>
      <a:accent5>
        <a:srgbClr val="C953DD"/>
      </a:accent5>
      <a:accent6>
        <a:srgbClr val="D42420"/>
      </a:accent6>
      <a:hlink>
        <a:srgbClr val="0740BF"/>
      </a:hlink>
      <a:folHlink>
        <a:srgbClr val="A75E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1376</Words>
  <Application>Microsoft Office PowerPoint</Application>
  <PresentationFormat>Panorámica</PresentationFormat>
  <Paragraphs>62</Paragraphs>
  <Slides>11</Slides>
  <Notes>7</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11</vt:i4>
      </vt:variant>
    </vt:vector>
  </HeadingPairs>
  <TitlesOfParts>
    <vt:vector size="19" baseType="lpstr">
      <vt:lpstr>Aptos</vt:lpstr>
      <vt:lpstr>Aptos Display</vt:lpstr>
      <vt:lpstr>Arial</vt:lpstr>
      <vt:lpstr>Calibri</vt:lpstr>
      <vt:lpstr>Comic Sans MS</vt:lpstr>
      <vt:lpstr>Constantia</vt:lpstr>
      <vt:lpstr>1_Tema de Office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JAIR</dc:creator>
  <cp:lastModifiedBy>Sergio</cp:lastModifiedBy>
  <cp:revision>22</cp:revision>
  <dcterms:created xsi:type="dcterms:W3CDTF">2026-08-18T22:37:24Z</dcterms:created>
  <dcterms:modified xsi:type="dcterms:W3CDTF">2026-08-19T09:35:42Z</dcterms:modified>
</cp:coreProperties>
</file>