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7" r:id="rId3"/>
    <p:sldId id="278" r:id="rId4"/>
    <p:sldId id="271" r:id="rId5"/>
    <p:sldId id="272" r:id="rId6"/>
    <p:sldId id="260" r:id="rId7"/>
    <p:sldId id="273" r:id="rId8"/>
    <p:sldId id="275" r:id="rId9"/>
    <p:sldId id="277" r:id="rId10"/>
    <p:sldId id="264"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7F3"/>
    <a:srgbClr val="FCEADC"/>
    <a:srgbClr val="E07215"/>
    <a:srgbClr val="D5FFD5"/>
    <a:srgbClr val="E5F3FF"/>
    <a:srgbClr val="FFAEAF"/>
    <a:srgbClr val="FFA2D6"/>
    <a:srgbClr val="F499FF"/>
    <a:srgbClr val="AF91FF"/>
    <a:srgbClr val="9BFF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1" qsCatId="3D" csTypeId="urn:microsoft.com/office/officeart/2005/8/colors/colorful1#1" csCatId="colorful" phldr="1"/>
      <dgm:spPr/>
      <dgm:t>
        <a:bodyPr/>
        <a:lstStyle/>
        <a:p>
          <a:endParaRPr lang="es-ES"/>
        </a:p>
      </dgm:t>
    </dgm:pt>
    <dgm:pt modelId="{DB24F231-58D5-4F95-B24A-C298FD59C2CA}">
      <dgm:prSet/>
      <dgm:spPr>
        <a:solidFill>
          <a:schemeClr val="accent5">
            <a:lumMod val="75000"/>
          </a:schemeClr>
        </a:solidFill>
      </dgm:spPr>
      <dgm:t>
        <a:bodyPr/>
        <a:lstStyle/>
        <a:p>
          <a:r>
            <a:rPr lang="en" b="1" dirty="0">
              <a:effectLst>
                <a:outerShdw blurRad="38100" dist="38100" dir="2700000" algn="tl">
                  <a:srgbClr val="000000"/>
                </a:outerShdw>
              </a:effectLst>
            </a:rPr>
            <a:t>“The grace of the Lord Jesus Christ”</a:t>
          </a:r>
          <a:endParaRPr lang="es-ES" dirty="0">
            <a:effectLst>
              <a:outerShdw blurRad="38100" dist="38100" dir="2700000" algn="tl">
                <a:srgbClr val="000000"/>
              </a:outerShdw>
            </a:effectLst>
          </a:endParaRP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dgm:spPr>
        <a:solidFill>
          <a:schemeClr val="accent3">
            <a:lumMod val="50000"/>
          </a:schemeClr>
        </a:solidFill>
      </dgm:spPr>
      <dgm:t>
        <a:bodyPr/>
        <a:lstStyle/>
        <a:p>
          <a:r>
            <a:rPr lang="en" b="1">
              <a:effectLst>
                <a:outerShdw blurRad="38100" dist="38100" dir="2700000" algn="tl">
                  <a:srgbClr val="000000"/>
                </a:outerShdw>
              </a:effectLst>
            </a:rPr>
            <a:t>“The love of God”</a:t>
          </a:r>
          <a:endParaRPr lang="es-ES">
            <a:effectLst>
              <a:outerShdw blurRad="38100" dist="38100" dir="2700000" algn="tl">
                <a:srgbClr val="000000"/>
              </a:outerShdw>
            </a:effectLst>
          </a:endParaRP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dgm:spPr>
        <a:solidFill>
          <a:schemeClr val="accent1">
            <a:lumMod val="75000"/>
          </a:schemeClr>
        </a:solidFill>
      </dgm:spPr>
      <dgm:t>
        <a:bodyPr/>
        <a:lstStyle/>
        <a:p>
          <a:r>
            <a:rPr lang="en" b="1" dirty="0">
              <a:effectLst>
                <a:outerShdw blurRad="38100" dist="38100" dir="2700000" algn="tl">
                  <a:srgbClr val="000000"/>
                </a:outerShdw>
              </a:effectLst>
            </a:rPr>
            <a:t>“The </a:t>
          </a:r>
          <a:r>
            <a:rPr lang="es-ES" b="1" dirty="0" err="1">
              <a:effectLst>
                <a:outerShdw blurRad="38100" dist="38100" dir="2700000" algn="tl">
                  <a:srgbClr val="000000"/>
                </a:outerShdw>
              </a:effectLst>
            </a:rPr>
            <a:t>fellowship</a:t>
          </a:r>
          <a:r>
            <a:rPr lang="es-ES" b="1" dirty="0">
              <a:effectLst>
                <a:outerShdw blurRad="38100" dist="38100" dir="2700000" algn="tl">
                  <a:srgbClr val="000000"/>
                </a:outerShdw>
              </a:effectLst>
            </a:rPr>
            <a:t> </a:t>
          </a:r>
          <a:r>
            <a:rPr lang="en" b="1" dirty="0">
              <a:effectLst>
                <a:outerShdw blurRad="38100" dist="38100" dir="2700000" algn="tl">
                  <a:srgbClr val="000000"/>
                </a:outerShdw>
              </a:effectLst>
            </a:rPr>
            <a:t> of the Holy Spirit”</a:t>
          </a:r>
          <a:endParaRPr lang="es-ES" dirty="0">
            <a:effectLst>
              <a:outerShdw blurRad="38100" dist="38100" dir="2700000" algn="tl">
                <a:srgbClr val="000000"/>
              </a:outerShdw>
            </a:effectLst>
          </a:endParaRP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dgm:spPr>
        <a:solidFill>
          <a:schemeClr val="bg2">
            <a:lumMod val="75000"/>
          </a:schemeClr>
        </a:solidFill>
      </dgm:spPr>
      <dgm:t>
        <a:bodyPr/>
        <a:lstStyle/>
        <a:p>
          <a:r>
            <a:rPr lang="en" b="1" dirty="0">
              <a:effectLst>
                <a:outerShdw blurRad="38100" dist="38100" dir="2700000" algn="tl">
                  <a:srgbClr val="000000"/>
                </a:outerShdw>
              </a:effectLst>
            </a:rPr>
            <a:t>“Be with you all”</a:t>
          </a:r>
          <a:endParaRPr lang="es-ES" dirty="0">
            <a:effectLst>
              <a:outerShdw blurRad="38100" dist="38100" dir="2700000" algn="tl">
                <a:srgbClr val="000000"/>
              </a:outerShdw>
            </a:effectLst>
          </a:endParaRP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1" qsCatId="simple" csTypeId="urn:microsoft.com/office/officeart/2005/8/colors/accent0_1#1" csCatId="mainScheme" phldr="1"/>
      <dgm:spPr/>
      <dgm:t>
        <a:bodyPr/>
        <a:lstStyle/>
        <a:p>
          <a:endParaRPr lang="es-ES"/>
        </a:p>
      </dgm:t>
    </dgm:pt>
    <dgm:pt modelId="{B7B28BE7-CC00-4961-B6B8-B04DE7279865}">
      <dgm:prSet custT="1"/>
      <dgm:spPr/>
      <dgm:t>
        <a:bodyPr/>
        <a:lstStyle/>
        <a:p>
          <a:r>
            <a:rPr lang="en" sz="2000" b="1" dirty="0"/>
            <a:t>He left the eternal riches of heaven and became poor so that we might inherit his riches (2 Cor. 8:9)</a:t>
          </a:r>
          <a:endParaRPr lang="es-ES" sz="2000" dirty="0"/>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r>
            <a:rPr lang="en" sz="2000" b="1" dirty="0"/>
            <a:t>He walked through our world so that we might know Him,</a:t>
          </a:r>
          <a:br>
            <a:rPr lang="en" sz="2000" b="1" dirty="0"/>
          </a:br>
          <a:r>
            <a:rPr lang="en" sz="2000" b="1" dirty="0"/>
            <a:t>love Him, and imitate Him  (John 15:12)</a:t>
          </a:r>
          <a:endParaRPr lang="es-ES" sz="2000" dirty="0"/>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r>
            <a:rPr lang="en" sz="2000" b="1" dirty="0"/>
            <a:t>He humbled himself and became obedient unto death to forgive our sins and give us eternal life (Phil. 2:8)</a:t>
          </a:r>
          <a:endParaRPr lang="es-ES" sz="2000" dirty="0"/>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5022"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17742"/>
      <dgm:spPr>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21046">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1" qsCatId="3D" csTypeId="urn:microsoft.com/office/officeart/2005/8/colors/colorful1#2"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en" sz="2000" b="1">
              <a:solidFill>
                <a:schemeClr val="tx1"/>
              </a:solidFill>
            </a:rPr>
            <a:t>We are justified (Rom. 3:24; Eph. 1:7)</a:t>
          </a:r>
          <a:endParaRPr lang="es-ES" sz="2000">
            <a:solidFill>
              <a:schemeClr val="tx1"/>
            </a:solidFill>
          </a:endParaRP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en" sz="2000" b="1">
              <a:solidFill>
                <a:schemeClr val="tx1"/>
              </a:solidFill>
            </a:rPr>
            <a:t>We rejoice in hope (Rom. 5:2)</a:t>
          </a:r>
          <a:endParaRPr lang="es-ES" sz="2000">
            <a:solidFill>
              <a:schemeClr val="tx1"/>
            </a:solidFill>
          </a:endParaRP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en" sz="2000" b="1">
              <a:solidFill>
                <a:schemeClr val="tx1"/>
              </a:solidFill>
            </a:rPr>
            <a:t>We receive power from Christ (2 Cor. 12:9)</a:t>
          </a:r>
          <a:endParaRPr lang="es-ES" sz="2000">
            <a:solidFill>
              <a:schemeClr val="tx1"/>
            </a:solidFill>
          </a:endParaRP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en" sz="2000" b="1">
              <a:solidFill>
                <a:schemeClr val="tx1"/>
              </a:solidFill>
            </a:rPr>
            <a:t>Sin does not have dominion over us (Rom. 6:14)</a:t>
          </a:r>
          <a:endParaRPr lang="es-ES" sz="2000">
            <a:solidFill>
              <a:schemeClr val="tx1"/>
            </a:solidFill>
          </a:endParaRP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en" sz="2000" b="1">
              <a:solidFill>
                <a:schemeClr val="tx1"/>
              </a:solidFill>
            </a:rPr>
            <a:t>We will reign in life with Jesus (Rom. 5:17, 21)</a:t>
          </a:r>
          <a:endParaRPr lang="es-ES" sz="2000">
            <a:solidFill>
              <a:schemeClr val="tx1"/>
            </a:solidFill>
          </a:endParaRP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2" qsCatId="3D" csTypeId="urn:microsoft.com/office/officeart/2005/8/colors/colorful5#1"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en" sz="2000" b="1">
              <a:solidFill>
                <a:schemeClr val="tx1"/>
              </a:solidFill>
            </a:rPr>
            <a:t>“God of patience” (Rom. 15:5)</a:t>
          </a:r>
          <a:endParaRPr lang="es-ES" sz="2000">
            <a:solidFill>
              <a:schemeClr val="tx1"/>
            </a:solidFill>
          </a:endParaRP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en" sz="2000" b="1">
              <a:solidFill>
                <a:schemeClr val="tx1"/>
              </a:solidFill>
            </a:rPr>
            <a:t>“God of hope” (Rom. 15:13)</a:t>
          </a:r>
          <a:endParaRPr lang="es-ES" sz="2000">
            <a:solidFill>
              <a:schemeClr val="tx1"/>
            </a:solidFill>
          </a:endParaRP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en" sz="2000" b="1">
              <a:solidFill>
                <a:schemeClr val="tx1"/>
              </a:solidFill>
            </a:rPr>
            <a:t>“God of peace” (Rom. 15:33)</a:t>
          </a:r>
          <a:endParaRPr lang="es-ES" sz="2000">
            <a:solidFill>
              <a:schemeClr val="tx1"/>
            </a:solidFill>
          </a:endParaRP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“God […] of mercies” (2 Cor. 1:3a)</a:t>
          </a:r>
          <a:endParaRPr lang="es-ES" sz="2000" dirty="0">
            <a:solidFill>
              <a:schemeClr val="tx1"/>
            </a:solidFill>
          </a:endParaRP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“God of all comfort” (2 Cor. </a:t>
          </a:r>
          <a:r>
            <a:rPr lang="en" sz="2000" b="1">
              <a:solidFill>
                <a:schemeClr val="tx1"/>
              </a:solidFill>
            </a:rPr>
            <a:t>1:3b)</a:t>
          </a:r>
          <a:endParaRPr lang="es-ES" sz="2000">
            <a:solidFill>
              <a:schemeClr val="tx1"/>
            </a:solidFill>
          </a:endParaRP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“God of love” (2 Cor. 13:11)</a:t>
          </a:r>
          <a:endParaRPr lang="es-ES" sz="2000" dirty="0">
            <a:solidFill>
              <a:schemeClr val="tx1"/>
            </a:solidFill>
          </a:endParaRP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1" qsCatId="simple" csTypeId="urn:microsoft.com/office/officeart/2005/8/colors/colorful1#3" csCatId="colorful" phldr="1"/>
      <dgm:spPr/>
      <dgm:t>
        <a:bodyPr/>
        <a:lstStyle/>
        <a:p>
          <a:endParaRPr lang="es-ES"/>
        </a:p>
      </dgm:t>
    </dgm:pt>
    <dgm:pt modelId="{D0A48FF2-2DF5-4E96-93AA-E337B52D4549}">
      <dgm:prSet custT="1"/>
      <dgm:spPr>
        <a:solidFill>
          <a:schemeClr val="accent6">
            <a:lumMod val="50000"/>
          </a:schemeClr>
        </a:solidFill>
      </dgm:spPr>
      <dgm:t>
        <a:bodyPr/>
        <a:lstStyle/>
        <a:p>
          <a:r>
            <a:rPr lang="en" sz="1800" b="1" i="0" baseline="0" dirty="0">
              <a:effectLst>
                <a:outerShdw blurRad="38100" dist="38100" dir="2700000" algn="tl">
                  <a:srgbClr val="000000"/>
                </a:outerShdw>
              </a:effectLst>
            </a:rPr>
            <a:t>That God the Father gives us his love</a:t>
          </a:r>
          <a:br>
            <a:rPr lang="en" sz="1800" b="1" i="0" baseline="0" dirty="0">
              <a:effectLst>
                <a:outerShdw blurRad="38100" dist="38100" dir="2700000" algn="tl">
                  <a:srgbClr val="000000"/>
                </a:outerShdw>
              </a:effectLst>
            </a:rPr>
          </a:br>
          <a:r>
            <a:rPr lang="en" sz="1800" b="1" i="0" baseline="0" dirty="0">
              <a:effectLst>
                <a:outerShdw blurRad="38100" dist="38100" dir="2700000" algn="tl">
                  <a:srgbClr val="000000"/>
                </a:outerShdw>
              </a:effectLst>
            </a:rPr>
            <a:t>(1 John 3:1)</a:t>
          </a:r>
          <a:endParaRPr lang="es-ES" sz="1800" b="1" dirty="0">
            <a:effectLst>
              <a:outerShdw blurRad="38100" dist="38100" dir="2700000" algn="tl">
                <a:srgbClr val="000000"/>
              </a:outerShdw>
            </a:effectLst>
          </a:endParaRP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r>
            <a:rPr lang="en" sz="1800" b="1" dirty="0">
              <a:effectLst>
                <a:outerShdw blurRad="38100" dist="38100" dir="2700000" algn="tl">
                  <a:srgbClr val="000000"/>
                </a:outerShdw>
              </a:effectLst>
            </a:rPr>
            <a:t>That God Christ fills us with all fullness with his love</a:t>
          </a:r>
          <a:br>
            <a:rPr lang="en" sz="1800" b="1" dirty="0">
              <a:effectLst>
                <a:outerShdw blurRad="38100" dist="38100" dir="2700000" algn="tl">
                  <a:srgbClr val="000000"/>
                </a:outerShdw>
              </a:effectLst>
            </a:rPr>
          </a:br>
          <a:r>
            <a:rPr lang="en" sz="1800" b="1" dirty="0">
              <a:effectLst>
                <a:outerShdw blurRad="38100" dist="38100" dir="2700000" algn="tl">
                  <a:srgbClr val="000000"/>
                </a:outerShdw>
              </a:effectLst>
            </a:rPr>
            <a:t>(Eph. 3:19)</a:t>
          </a: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r>
            <a:rPr lang="en" sz="1800" b="1" i="0" baseline="0" dirty="0">
              <a:effectLst>
                <a:outerShdw blurRad="38100" dist="38100" dir="2700000" algn="tl">
                  <a:srgbClr val="000000"/>
                </a:outerShdw>
              </a:effectLst>
            </a:rPr>
            <a:t>That God the Holy Spirit pours out his love on us (Rom. 5:5)</a:t>
          </a:r>
          <a:endParaRPr lang="es-ES" sz="1800" b="1" dirty="0">
            <a:effectLst>
              <a:outerShdw blurRad="38100" dist="38100" dir="2700000" algn="tl">
                <a:srgbClr val="000000"/>
              </a:outerShdw>
            </a:effectLst>
          </a:endParaRP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07684" custScaleY="167786" custLinFactNeighborY="18528">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07684" custScaleY="167786"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195310">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1" qsCatId="simple" csTypeId="urn:microsoft.com/office/officeart/2005/8/colors/colorful5#2"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a:lstStyle/>
        <a:p>
          <a:r>
            <a:rPr lang="en" sz="1800" b="1" dirty="0"/>
            <a:t>Equip people for the mission </a:t>
          </a:r>
          <a:br>
            <a:rPr lang="es-ES" sz="1800" b="1" dirty="0"/>
          </a:br>
          <a:r>
            <a:rPr lang="en" sz="1600" b="1" dirty="0"/>
            <a:t>(1 Cor. 2:4)</a:t>
          </a:r>
          <a:endParaRPr lang="es-ES" sz="1600" dirty="0"/>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a:lstStyle/>
        <a:p>
          <a:r>
            <a:rPr lang="en" sz="1800" b="1" dirty="0"/>
            <a:t>He reveals to us the deep things of God </a:t>
          </a:r>
          <a:br>
            <a:rPr lang="es-ES" sz="1800" b="1" dirty="0"/>
          </a:br>
          <a:r>
            <a:rPr lang="en" sz="1600" b="1" dirty="0"/>
            <a:t>(1 Cor. 2:10)</a:t>
          </a:r>
          <a:endParaRPr lang="es-ES" sz="1600" dirty="0"/>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a:lstStyle/>
        <a:p>
          <a:r>
            <a:rPr lang="en" sz="1800" b="1" dirty="0"/>
            <a:t>He teaches us </a:t>
          </a:r>
          <a:r>
            <a:rPr lang="en" sz="1600" b="1" dirty="0"/>
            <a:t>(1 Cor. 2:13)</a:t>
          </a:r>
          <a:endParaRPr lang="es-ES" sz="1800" dirty="0"/>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a:lstStyle/>
        <a:p>
          <a:r>
            <a:rPr lang="en" sz="1800" b="1" dirty="0"/>
            <a:t>He dwells in us </a:t>
          </a:r>
          <a:r>
            <a:rPr lang="en" sz="1600" b="1" dirty="0"/>
            <a:t>(1 Cor. 3:16)</a:t>
          </a:r>
          <a:endParaRPr lang="es-ES" sz="1800" dirty="0"/>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a:lstStyle/>
        <a:p>
          <a:r>
            <a:rPr lang="en" sz="1800" b="1" dirty="0"/>
            <a:t>Cooperate with Christ for our justification                                                </a:t>
          </a:r>
          <a:r>
            <a:rPr lang="en" sz="1600" b="1" dirty="0"/>
            <a:t>(1 Cor. 6:11)</a:t>
          </a:r>
          <a:endParaRPr lang="es-ES" sz="1800" dirty="0"/>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a:lstStyle/>
        <a:p>
          <a:r>
            <a:rPr lang="en" sz="1800" b="1" dirty="0"/>
            <a:t>He bestows spiritual gifts </a:t>
          </a:r>
          <a:r>
            <a:rPr lang="en" sz="1600" b="1" dirty="0"/>
            <a:t>(1 Cor. 12:7-11)</a:t>
          </a:r>
          <a:endParaRPr lang="es-ES" sz="1800" dirty="0"/>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a:lstStyle/>
        <a:p>
          <a:r>
            <a:rPr lang="en" sz="1800" b="1" dirty="0"/>
            <a:t>He seals us for salvation </a:t>
          </a:r>
          <a:r>
            <a:rPr lang="en" sz="1600" b="1" dirty="0"/>
            <a:t>(2 Cor. 1:22)</a:t>
          </a:r>
          <a:endParaRPr lang="es-ES" sz="1800" dirty="0"/>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a:lstStyle/>
        <a:p>
          <a:r>
            <a:rPr lang="en" sz="1800" b="1" dirty="0"/>
            <a:t>Imprint the law on our hearts </a:t>
          </a:r>
          <a:r>
            <a:rPr lang="en" sz="1600" b="1" dirty="0"/>
            <a:t>(2 Cor. 3:3)</a:t>
          </a:r>
          <a:endParaRPr lang="es-ES" sz="1800" dirty="0"/>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a:lstStyle/>
        <a:p>
          <a:r>
            <a:rPr lang="en" sz="1800" b="1" dirty="0"/>
            <a:t>He gives us new life in Christ </a:t>
          </a:r>
          <a:r>
            <a:rPr lang="en" sz="1600" b="1" dirty="0"/>
            <a:t>(2 Cor. 3:6)</a:t>
          </a:r>
          <a:endParaRPr lang="es-ES" sz="1800" dirty="0"/>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a:lstStyle/>
        <a:p>
          <a:r>
            <a:rPr lang="en" sz="1800" b="1" dirty="0"/>
            <a:t>He gives us freedom from sin </a:t>
          </a:r>
          <a:r>
            <a:rPr lang="en" sz="1600" b="1" dirty="0"/>
            <a:t>(2 Cor. 3:17)</a:t>
          </a:r>
          <a:endParaRPr lang="es-ES" sz="1800" dirty="0"/>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34113" custScaleY="472685" custLinFactNeighborX="18906" custLinFactNeighborY="10031"/>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07376"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1990">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07376" custLinFactX="200000" custLinFactNeighborX="206879" custLinFactNeighborY="-14388">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1" qsCatId="3D" csTypeId="urn:microsoft.com/office/officeart/2005/8/colors/colorful4#1"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en" sz="2000" b="1" dirty="0">
              <a:solidFill>
                <a:schemeClr val="accent3">
                  <a:lumMod val="50000"/>
                </a:schemeClr>
              </a:solidFill>
            </a:rPr>
            <a:t>GRACE</a:t>
          </a:r>
          <a:endParaRPr lang="es-ES" sz="2000" dirty="0">
            <a:solidFill>
              <a:schemeClr val="accent3">
                <a:lumMod val="50000"/>
              </a:schemeClr>
            </a:solidFill>
          </a:endParaRP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r>
            <a:rPr lang="en" sz="1600" b="1" dirty="0"/>
            <a:t>From the Father               (1 Cor. 1:3)</a:t>
          </a:r>
          <a:endParaRPr lang="es-ES" sz="1800" dirty="0"/>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r>
            <a:rPr lang="en" sz="1600" b="1" dirty="0"/>
            <a:t>From the Son                      (1 Cor. 1:3</a:t>
          </a:r>
          <a:r>
            <a:rPr lang="en" sz="1800" b="1" dirty="0"/>
            <a:t>)</a:t>
          </a:r>
          <a:endParaRPr lang="es-ES" sz="1800" dirty="0"/>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r>
            <a:rPr lang="en" sz="1600" b="1" dirty="0"/>
            <a:t>From the Spirit                 (Heb. 10:29 )</a:t>
          </a:r>
          <a:endParaRPr lang="es-ES" sz="1600" dirty="0"/>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en" sz="2000" b="1" dirty="0">
              <a:solidFill>
                <a:schemeClr val="accent6">
                  <a:lumMod val="50000"/>
                </a:schemeClr>
              </a:solidFill>
            </a:rPr>
            <a:t>LOVE</a:t>
          </a:r>
          <a:endParaRPr lang="es-ES" sz="2000" dirty="0">
            <a:solidFill>
              <a:schemeClr val="accent6">
                <a:lumMod val="50000"/>
              </a:schemeClr>
            </a:solidFill>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r>
            <a:rPr lang="en" sz="1600" b="1" dirty="0"/>
            <a:t>From the Father               (1 John 2:15)</a:t>
          </a:r>
          <a:endParaRPr lang="es-ES" sz="1600" dirty="0"/>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r>
            <a:rPr lang="en" sz="1600" b="1" dirty="0"/>
            <a:t>From the Son (Rom. 8:35)</a:t>
          </a:r>
          <a:endParaRPr lang="es-ES" sz="1600" dirty="0"/>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r>
            <a:rPr lang="en" sz="1600" b="1" dirty="0"/>
            <a:t>From the Spirit (Rom. 15:30)</a:t>
          </a:r>
          <a:endParaRPr lang="es-ES" sz="1600" dirty="0"/>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es-ES" sz="2000" b="1" dirty="0">
              <a:solidFill>
                <a:schemeClr val="tx2">
                  <a:lumMod val="50000"/>
                </a:schemeClr>
              </a:solidFill>
            </a:rPr>
            <a:t>FELLOWSHIP</a:t>
          </a:r>
          <a:endParaRPr lang="es-ES" sz="2000" dirty="0">
            <a:solidFill>
              <a:schemeClr val="tx2">
                <a:lumMod val="50000"/>
              </a:schemeClr>
            </a:solidFill>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0D9F054E-62D8-4EA9-95BF-7A78761B2D62}">
      <dgm:prSet custT="1"/>
      <dgm:spPr>
        <a:solidFill>
          <a:srgbClr val="D5FFD5"/>
        </a:solidFill>
        <a:ln>
          <a:solidFill>
            <a:schemeClr val="bg2"/>
          </a:solidFill>
        </a:ln>
      </dgm:spPr>
      <dgm:t>
        <a:bodyPr/>
        <a:lstStyle/>
        <a:p>
          <a:r>
            <a:rPr lang="en" sz="1600" b="1" dirty="0"/>
            <a:t>From the Father    (1 John 1:3)</a:t>
          </a:r>
          <a:endParaRPr lang="es-ES" sz="1600" dirty="0"/>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19805108-9F0C-4574-B930-B8BB6F7D1117}" type="sibTrans" cxnId="{D53E65F6-1B79-4123-BE57-B63A46640F0A}">
      <dgm:prSet/>
      <dgm:spPr/>
      <dgm:t>
        <a:bodyPr/>
        <a:lstStyle/>
        <a:p>
          <a:endParaRPr lang="es-ES" sz="1800"/>
        </a:p>
      </dgm:t>
    </dgm:pt>
    <dgm:pt modelId="{593F21CB-A93C-49CA-962C-DE9DD1D2A92E}">
      <dgm:prSet custT="1"/>
      <dgm:spPr>
        <a:solidFill>
          <a:srgbClr val="FCEADC"/>
        </a:solidFill>
      </dgm:spPr>
      <dgm:t>
        <a:bodyPr/>
        <a:lstStyle/>
        <a:p>
          <a:r>
            <a:rPr lang="en" sz="1600" b="1" dirty="0"/>
            <a:t>From the Son                      (1 John 1:3)</a:t>
          </a:r>
          <a:endParaRPr lang="es-ES" sz="1600" dirty="0"/>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B968E850-EE26-40E9-B607-BFDF6F708824}" type="sibTrans" cxnId="{5C97DD43-C448-40C1-B52F-6A8E7DA82D77}">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r>
            <a:rPr lang="en" sz="1600" b="1" dirty="0"/>
            <a:t>From the Spirit                  (Phil. 2:1)</a:t>
          </a:r>
          <a:endParaRPr lang="es-ES" sz="1600" dirty="0"/>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 sz="2300" b="1" kern="1200" dirty="0">
              <a:effectLst>
                <a:outerShdw blurRad="38100" dist="38100" dir="2700000" algn="tl">
                  <a:srgbClr val="000000"/>
                </a:outerShdw>
              </a:effectLst>
            </a:rPr>
            <a:t>“The grace of the Lord Jesus Christ”</a:t>
          </a:r>
          <a:endParaRPr lang="es-ES" sz="2300" kern="1200" dirty="0">
            <a:effectLst>
              <a:outerShdw blurRad="38100" dist="38100" dir="2700000" algn="tl">
                <a:srgbClr val="000000"/>
              </a:outerShdw>
            </a:effectLst>
          </a:endParaRP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 sz="2300" b="1" kern="1200">
              <a:effectLst>
                <a:outerShdw blurRad="38100" dist="38100" dir="2700000" algn="tl">
                  <a:srgbClr val="000000"/>
                </a:outerShdw>
              </a:effectLst>
            </a:rPr>
            <a:t>“The love of God”</a:t>
          </a:r>
          <a:endParaRPr lang="es-ES" sz="2300" kern="1200">
            <a:effectLst>
              <a:outerShdw blurRad="38100" dist="38100" dir="2700000" algn="tl">
                <a:srgbClr val="000000"/>
              </a:outerShdw>
            </a:effectLst>
          </a:endParaRPr>
        </a:p>
      </dsp:txBody>
      <dsp:txXfrm>
        <a:off x="1313197" y="748748"/>
        <a:ext cx="4912448" cy="680680"/>
      </dsp:txXfrm>
    </dsp:sp>
    <dsp:sp modelId="{B86794CD-AA81-473F-BA26-A690EE8485CF}">
      <dsp:nvSpPr>
        <dsp:cNvPr id="0" name=""/>
        <dsp:cNvSpPr/>
      </dsp:nvSpPr>
      <dsp:spPr>
        <a:xfrm>
          <a:off x="186635" y="816815"/>
          <a:ext cx="1007994" cy="544544"/>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 sz="2300" b="1" kern="1200" dirty="0">
              <a:effectLst>
                <a:outerShdw blurRad="38100" dist="38100" dir="2700000" algn="tl">
                  <a:srgbClr val="000000"/>
                </a:outerShdw>
              </a:effectLst>
            </a:rPr>
            <a:t>“The </a:t>
          </a:r>
          <a:r>
            <a:rPr lang="es-ES" sz="2300" b="1" kern="1200" dirty="0" err="1">
              <a:effectLst>
                <a:outerShdw blurRad="38100" dist="38100" dir="2700000" algn="tl">
                  <a:srgbClr val="000000"/>
                </a:outerShdw>
              </a:effectLst>
            </a:rPr>
            <a:t>fellowship</a:t>
          </a:r>
          <a:r>
            <a:rPr lang="es-ES" sz="2300" b="1" kern="1200" dirty="0">
              <a:effectLst>
                <a:outerShdw blurRad="38100" dist="38100" dir="2700000" algn="tl">
                  <a:srgbClr val="000000"/>
                </a:outerShdw>
              </a:effectLst>
            </a:rPr>
            <a:t> </a:t>
          </a:r>
          <a:r>
            <a:rPr lang="en" sz="2300" b="1" kern="1200" dirty="0">
              <a:effectLst>
                <a:outerShdw blurRad="38100" dist="38100" dir="2700000" algn="tl">
                  <a:srgbClr val="000000"/>
                </a:outerShdw>
              </a:effectLst>
            </a:rPr>
            <a:t> of the Holy Spirit”</a:t>
          </a:r>
          <a:endParaRPr lang="es-ES" sz="2300" kern="1200" dirty="0">
            <a:effectLst>
              <a:outerShdw blurRad="38100" dist="38100" dir="2700000" algn="tl">
                <a:srgbClr val="000000"/>
              </a:outerShdw>
            </a:effectLst>
          </a:endParaRP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 sz="2300" b="1" kern="1200" dirty="0">
              <a:effectLst>
                <a:outerShdw blurRad="38100" dist="38100" dir="2700000" algn="tl">
                  <a:srgbClr val="000000"/>
                </a:outerShdw>
              </a:effectLst>
            </a:rPr>
            <a:t>“Be with you all”</a:t>
          </a:r>
          <a:endParaRPr lang="es-ES" sz="2300" kern="1200" dirty="0">
            <a:effectLst>
              <a:outerShdw blurRad="38100" dist="38100" dir="2700000" algn="tl">
                <a:srgbClr val="000000"/>
              </a:outerShdw>
            </a:effectLst>
          </a:endParaRP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3926" y="270877"/>
          <a:ext cx="1400738" cy="1400738"/>
        </a:xfrm>
        <a:prstGeom prst="ellipse">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23207" y="267375"/>
          <a:ext cx="2651493"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He left the eternal riches of heaven and became poor so that we might inherit his riches (2 Cor. 8:9)</a:t>
          </a:r>
          <a:endParaRPr lang="es-ES" sz="2000" kern="1200" dirty="0"/>
        </a:p>
      </dsp:txBody>
      <dsp:txXfrm>
        <a:off x="1423207" y="267375"/>
        <a:ext cx="2651493" cy="1400738"/>
      </dsp:txXfrm>
    </dsp:sp>
    <dsp:sp modelId="{96A220C1-F51A-4E4C-9DCF-A548F381A665}">
      <dsp:nvSpPr>
        <dsp:cNvPr id="0" name=""/>
        <dsp:cNvSpPr/>
      </dsp:nvSpPr>
      <dsp:spPr>
        <a:xfrm>
          <a:off x="4041643" y="270877"/>
          <a:ext cx="1400738" cy="1400738"/>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483522" y="267375"/>
          <a:ext cx="262684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He walked through our world so that we might know Him,</a:t>
          </a:r>
          <a:br>
            <a:rPr lang="en" sz="2000" b="1" kern="1200" dirty="0"/>
          </a:br>
          <a:r>
            <a:rPr lang="en" sz="2000" b="1" kern="1200" dirty="0"/>
            <a:t>love Him, and imitate Him  (John 15:12)</a:t>
          </a:r>
          <a:endParaRPr lang="es-ES" sz="2000" kern="1200" dirty="0"/>
        </a:p>
      </dsp:txBody>
      <dsp:txXfrm>
        <a:off x="5483522" y="267375"/>
        <a:ext cx="2626847" cy="1400738"/>
      </dsp:txXfrm>
    </dsp:sp>
    <dsp:sp modelId="{D864BB1C-3772-4FD0-8E87-D1DD0E958E52}">
      <dsp:nvSpPr>
        <dsp:cNvPr id="0" name=""/>
        <dsp:cNvSpPr/>
      </dsp:nvSpPr>
      <dsp:spPr>
        <a:xfrm>
          <a:off x="7997532" y="270877"/>
          <a:ext cx="1400738" cy="1400738"/>
        </a:xfrm>
        <a:prstGeom prst="ellipse">
          <a:avLst/>
        </a:prstGeom>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425690" y="267375"/>
          <a:ext cx="254330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He humbled himself and became obedient unto death to forgive our sins and give us eternal life (Phil. 2:8)</a:t>
          </a:r>
          <a:endParaRPr lang="es-ES" sz="2000" kern="1200" dirty="0"/>
        </a:p>
      </dsp:txBody>
      <dsp:txXfrm>
        <a:off x="9425690" y="267375"/>
        <a:ext cx="2543307" cy="1400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989113"/>
          <a:ext cx="6543675" cy="32633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We will reign in life with Jesus (Rom. 5:17, 21)</a:t>
          </a:r>
          <a:endParaRPr lang="es-ES" sz="2000" kern="1200">
            <a:solidFill>
              <a:schemeClr val="tx1"/>
            </a:solidFill>
          </a:endParaRPr>
        </a:p>
      </dsp:txBody>
      <dsp:txXfrm>
        <a:off x="0" y="1989113"/>
        <a:ext cx="6543675" cy="326330"/>
      </dsp:txXfrm>
    </dsp:sp>
    <dsp:sp modelId="{22814FF2-5193-4DBA-9629-93340BBD42C9}">
      <dsp:nvSpPr>
        <dsp:cNvPr id="0" name=""/>
        <dsp:cNvSpPr/>
      </dsp:nvSpPr>
      <dsp:spPr>
        <a:xfrm rot="10800000">
          <a:off x="0" y="1492112"/>
          <a:ext cx="6543675" cy="501896"/>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Sin does not have dominion over us (Rom. 6:14)</a:t>
          </a:r>
          <a:endParaRPr lang="es-ES" sz="2000" kern="1200">
            <a:solidFill>
              <a:schemeClr val="tx1"/>
            </a:solidFill>
          </a:endParaRPr>
        </a:p>
      </dsp:txBody>
      <dsp:txXfrm rot="10800000">
        <a:off x="0" y="1492112"/>
        <a:ext cx="6543675" cy="326117"/>
      </dsp:txXfrm>
    </dsp:sp>
    <dsp:sp modelId="{E1E5630C-BD4F-46CC-916A-4557FB7B8995}">
      <dsp:nvSpPr>
        <dsp:cNvPr id="0" name=""/>
        <dsp:cNvSpPr/>
      </dsp:nvSpPr>
      <dsp:spPr>
        <a:xfrm rot="10800000">
          <a:off x="0" y="995110"/>
          <a:ext cx="6543675" cy="501896"/>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We receive power from Christ (2 Cor. 12:9)</a:t>
          </a:r>
          <a:endParaRPr lang="es-ES" sz="2000" kern="1200">
            <a:solidFill>
              <a:schemeClr val="tx1"/>
            </a:solidFill>
          </a:endParaRPr>
        </a:p>
      </dsp:txBody>
      <dsp:txXfrm rot="10800000">
        <a:off x="0" y="995110"/>
        <a:ext cx="6543675" cy="326117"/>
      </dsp:txXfrm>
    </dsp:sp>
    <dsp:sp modelId="{C9082044-BA00-4E94-B848-21337E0EC631}">
      <dsp:nvSpPr>
        <dsp:cNvPr id="0" name=""/>
        <dsp:cNvSpPr/>
      </dsp:nvSpPr>
      <dsp:spPr>
        <a:xfrm rot="10800000">
          <a:off x="0" y="498109"/>
          <a:ext cx="6543675" cy="501896"/>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We rejoice in hope (Rom. 5:2)</a:t>
          </a:r>
          <a:endParaRPr lang="es-ES" sz="2000" kern="1200">
            <a:solidFill>
              <a:schemeClr val="tx1"/>
            </a:solidFill>
          </a:endParaRPr>
        </a:p>
      </dsp:txBody>
      <dsp:txXfrm rot="10800000">
        <a:off x="0" y="498109"/>
        <a:ext cx="6543675" cy="326117"/>
      </dsp:txXfrm>
    </dsp:sp>
    <dsp:sp modelId="{1F2D09CA-5DDC-4224-ABA5-62BB7F48AF7A}">
      <dsp:nvSpPr>
        <dsp:cNvPr id="0" name=""/>
        <dsp:cNvSpPr/>
      </dsp:nvSpPr>
      <dsp:spPr>
        <a:xfrm rot="10800000">
          <a:off x="0" y="1107"/>
          <a:ext cx="6543675" cy="501896"/>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We are justified (Rom. 3:24; Eph. 1:7)</a:t>
          </a:r>
          <a:endParaRPr lang="es-ES" sz="2000" kern="1200">
            <a:solidFill>
              <a:schemeClr val="tx1"/>
            </a:solidFill>
          </a:endParaRPr>
        </a:p>
      </dsp:txBody>
      <dsp:txXfrm rot="10800000">
        <a:off x="0" y="1107"/>
        <a:ext cx="6543675" cy="3261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599"/>
          <a:ext cx="5797375" cy="360798"/>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“God of patience” (Rom. 15:5)</a:t>
          </a:r>
          <a:endParaRPr lang="es-ES" sz="2000" kern="1200">
            <a:solidFill>
              <a:schemeClr val="tx1"/>
            </a:solidFill>
          </a:endParaRPr>
        </a:p>
      </dsp:txBody>
      <dsp:txXfrm rot="10800000">
        <a:off x="479518" y="599"/>
        <a:ext cx="5707176" cy="360798"/>
      </dsp:txXfrm>
    </dsp:sp>
    <dsp:sp modelId="{2C192BD1-1BD9-45EC-8931-5DA6013C83C1}">
      <dsp:nvSpPr>
        <dsp:cNvPr id="0" name=""/>
        <dsp:cNvSpPr/>
      </dsp:nvSpPr>
      <dsp:spPr>
        <a:xfrm>
          <a:off x="0" y="36680"/>
          <a:ext cx="360798" cy="288637"/>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11057"/>
          <a:ext cx="5797375" cy="360798"/>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“God of hope” (Rom. 15:13)</a:t>
          </a:r>
          <a:endParaRPr lang="es-ES" sz="2000" kern="1200">
            <a:solidFill>
              <a:schemeClr val="tx1"/>
            </a:solidFill>
          </a:endParaRPr>
        </a:p>
      </dsp:txBody>
      <dsp:txXfrm rot="10800000">
        <a:off x="479518" y="411057"/>
        <a:ext cx="5707176" cy="360798"/>
      </dsp:txXfrm>
    </dsp:sp>
    <dsp:sp modelId="{9676805D-E1A4-4C1E-AAFA-2245FD82A2E2}">
      <dsp:nvSpPr>
        <dsp:cNvPr id="0" name=""/>
        <dsp:cNvSpPr/>
      </dsp:nvSpPr>
      <dsp:spPr>
        <a:xfrm>
          <a:off x="0" y="447137"/>
          <a:ext cx="360798" cy="288637"/>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21514"/>
          <a:ext cx="5797375" cy="360798"/>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“God of peace” (Rom. 15:33)</a:t>
          </a:r>
          <a:endParaRPr lang="es-ES" sz="2000" kern="1200">
            <a:solidFill>
              <a:schemeClr val="tx1"/>
            </a:solidFill>
          </a:endParaRPr>
        </a:p>
      </dsp:txBody>
      <dsp:txXfrm rot="10800000">
        <a:off x="479518" y="821514"/>
        <a:ext cx="5707176" cy="360798"/>
      </dsp:txXfrm>
    </dsp:sp>
    <dsp:sp modelId="{F6CEABE0-E73B-44D5-8660-6EB243387F28}">
      <dsp:nvSpPr>
        <dsp:cNvPr id="0" name=""/>
        <dsp:cNvSpPr/>
      </dsp:nvSpPr>
      <dsp:spPr>
        <a:xfrm>
          <a:off x="0" y="857594"/>
          <a:ext cx="360798" cy="288637"/>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231972"/>
          <a:ext cx="5797375" cy="360798"/>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 of mercies” (2 Cor. 1:3a)</a:t>
          </a:r>
          <a:endParaRPr lang="es-ES" sz="2000" kern="1200" dirty="0">
            <a:solidFill>
              <a:schemeClr val="tx1"/>
            </a:solidFill>
          </a:endParaRPr>
        </a:p>
      </dsp:txBody>
      <dsp:txXfrm rot="10800000">
        <a:off x="479518" y="1231972"/>
        <a:ext cx="5707176" cy="360798"/>
      </dsp:txXfrm>
    </dsp:sp>
    <dsp:sp modelId="{572C9840-06E9-4AF6-881F-A884B7BFA7AA}">
      <dsp:nvSpPr>
        <dsp:cNvPr id="0" name=""/>
        <dsp:cNvSpPr/>
      </dsp:nvSpPr>
      <dsp:spPr>
        <a:xfrm>
          <a:off x="0" y="1268052"/>
          <a:ext cx="360798" cy="288637"/>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642429"/>
          <a:ext cx="5797375" cy="360798"/>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of all comfort” (2 Cor. </a:t>
          </a:r>
          <a:r>
            <a:rPr lang="en" sz="2000" b="1" kern="1200">
              <a:solidFill>
                <a:schemeClr val="tx1"/>
              </a:solidFill>
            </a:rPr>
            <a:t>1:3b)</a:t>
          </a:r>
          <a:endParaRPr lang="es-ES" sz="2000" kern="1200">
            <a:solidFill>
              <a:schemeClr val="tx1"/>
            </a:solidFill>
          </a:endParaRPr>
        </a:p>
      </dsp:txBody>
      <dsp:txXfrm rot="10800000">
        <a:off x="479518" y="1642429"/>
        <a:ext cx="5707176" cy="360798"/>
      </dsp:txXfrm>
    </dsp:sp>
    <dsp:sp modelId="{3A40F628-D3CA-41FC-A2BE-F7D81A4F1CF8}">
      <dsp:nvSpPr>
        <dsp:cNvPr id="0" name=""/>
        <dsp:cNvSpPr/>
      </dsp:nvSpPr>
      <dsp:spPr>
        <a:xfrm>
          <a:off x="0" y="1678509"/>
          <a:ext cx="360798" cy="288637"/>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052886"/>
          <a:ext cx="5797375" cy="360798"/>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of love” (2 Cor. 13:11)</a:t>
          </a:r>
          <a:endParaRPr lang="es-ES" sz="2000" kern="1200" dirty="0">
            <a:solidFill>
              <a:schemeClr val="tx1"/>
            </a:solidFill>
          </a:endParaRPr>
        </a:p>
      </dsp:txBody>
      <dsp:txXfrm rot="10800000">
        <a:off x="479518" y="2052886"/>
        <a:ext cx="5707176" cy="360798"/>
      </dsp:txXfrm>
    </dsp:sp>
    <dsp:sp modelId="{EFDF0C94-7362-4902-8024-D8BF93B5B90A}">
      <dsp:nvSpPr>
        <dsp:cNvPr id="0" name=""/>
        <dsp:cNvSpPr/>
      </dsp:nvSpPr>
      <dsp:spPr>
        <a:xfrm>
          <a:off x="0" y="2088966"/>
          <a:ext cx="360798" cy="288637"/>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117872" y="1665"/>
          <a:ext cx="2298850" cy="1839080"/>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246162"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i="0" kern="1200" baseline="0" dirty="0">
              <a:effectLst>
                <a:outerShdw blurRad="38100" dist="38100" dir="2700000" algn="tl">
                  <a:srgbClr val="000000"/>
                </a:outerShdw>
              </a:effectLst>
            </a:rPr>
            <a:t>That God the Father gives us his love</a:t>
          </a:r>
          <a:br>
            <a:rPr lang="en" sz="1800" b="1" i="0" kern="1200" baseline="0" dirty="0">
              <a:effectLst>
                <a:outerShdw blurRad="38100" dist="38100" dir="2700000" algn="tl">
                  <a:srgbClr val="000000"/>
                </a:outerShdw>
              </a:effectLst>
            </a:rPr>
          </a:br>
          <a:r>
            <a:rPr lang="en" sz="1800" b="1" i="0" kern="1200" baseline="0" dirty="0">
              <a:effectLst>
                <a:outerShdw blurRad="38100" dist="38100" dir="2700000" algn="tl">
                  <a:srgbClr val="000000"/>
                </a:outerShdw>
              </a:effectLst>
            </a:rPr>
            <a:t>(1 John 3:1)</a:t>
          </a:r>
          <a:endParaRPr lang="es-ES" sz="1800" b="1" kern="1200" dirty="0">
            <a:effectLst>
              <a:outerShdw blurRad="38100" dist="38100" dir="2700000" algn="tl">
                <a:srgbClr val="000000"/>
              </a:outerShdw>
            </a:effectLst>
          </a:endParaRPr>
        </a:p>
      </dsp:txBody>
      <dsp:txXfrm>
        <a:off x="246162" y="1557937"/>
        <a:ext cx="2203190" cy="1080001"/>
      </dsp:txXfrm>
    </dsp:sp>
    <dsp:sp modelId="{4DC0108E-649C-45B6-9C73-5A8C2147A7A9}">
      <dsp:nvSpPr>
        <dsp:cNvPr id="0" name=""/>
        <dsp:cNvSpPr/>
      </dsp:nvSpPr>
      <dsp:spPr>
        <a:xfrm>
          <a:off x="2679238" y="1665"/>
          <a:ext cx="2298850" cy="1839080"/>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807528"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That God Christ fills us with all fullness with his love</a:t>
          </a:r>
          <a:br>
            <a:rPr lang="en" sz="1800" b="1" kern="1200" dirty="0">
              <a:effectLst>
                <a:outerShdw blurRad="38100" dist="38100" dir="2700000" algn="tl">
                  <a:srgbClr val="000000"/>
                </a:outerShdw>
              </a:effectLst>
            </a:rPr>
          </a:br>
          <a:r>
            <a:rPr lang="en" sz="1800" b="1" kern="1200" dirty="0">
              <a:effectLst>
                <a:outerShdw blurRad="38100" dist="38100" dir="2700000" algn="tl">
                  <a:srgbClr val="000000"/>
                </a:outerShdw>
              </a:effectLst>
            </a:rPr>
            <a:t>(Eph. 3:19)</a:t>
          </a:r>
        </a:p>
      </dsp:txBody>
      <dsp:txXfrm>
        <a:off x="2807528" y="1557937"/>
        <a:ext cx="2203190" cy="1080001"/>
      </dsp:txXfrm>
    </dsp:sp>
    <dsp:sp modelId="{B6CF6086-3A45-4942-904A-C467B83CA686}">
      <dsp:nvSpPr>
        <dsp:cNvPr id="0" name=""/>
        <dsp:cNvSpPr/>
      </dsp:nvSpPr>
      <dsp:spPr>
        <a:xfrm>
          <a:off x="1334410" y="2748563"/>
          <a:ext cx="2298850" cy="1839080"/>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566296" y="4403736"/>
          <a:ext cx="3995998" cy="643678"/>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i="0" kern="1200" baseline="0" dirty="0">
              <a:effectLst>
                <a:outerShdw blurRad="38100" dist="38100" dir="2700000" algn="tl">
                  <a:srgbClr val="000000"/>
                </a:outerShdw>
              </a:effectLst>
            </a:rPr>
            <a:t>That God the Holy Spirit pours out his love on us (Rom. 5:5)</a:t>
          </a:r>
          <a:endParaRPr lang="es-ES" sz="1800" b="1" kern="1200" dirty="0">
            <a:effectLst>
              <a:outerShdw blurRad="38100" dist="38100" dir="2700000" algn="tl">
                <a:srgbClr val="000000"/>
              </a:outerShdw>
            </a:effectLst>
          </a:endParaRPr>
        </a:p>
      </dsp:txBody>
      <dsp:txXfrm>
        <a:off x="566296" y="4403736"/>
        <a:ext cx="3995998" cy="6436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58252">
          <a:off x="1296530" y="3805866"/>
          <a:ext cx="3608779" cy="14897"/>
        </a:xfrm>
        <a:custGeom>
          <a:avLst/>
          <a:gdLst/>
          <a:ahLst/>
          <a:cxnLst/>
          <a:rect l="0" t="0" r="0" b="0"/>
          <a:pathLst>
            <a:path>
              <a:moveTo>
                <a:pt x="0" y="7448"/>
              </a:moveTo>
              <a:lnTo>
                <a:pt x="3608779" y="7448"/>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29140">
          <a:off x="1436349" y="3508838"/>
          <a:ext cx="3577176" cy="14897"/>
        </a:xfrm>
        <a:custGeom>
          <a:avLst/>
          <a:gdLst/>
          <a:ahLst/>
          <a:cxnLst/>
          <a:rect l="0" t="0" r="0" b="0"/>
          <a:pathLst>
            <a:path>
              <a:moveTo>
                <a:pt x="0" y="7448"/>
              </a:moveTo>
              <a:lnTo>
                <a:pt x="3577176" y="7448"/>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67405">
          <a:off x="1527067" y="3233966"/>
          <a:ext cx="3485052" cy="14897"/>
        </a:xfrm>
        <a:custGeom>
          <a:avLst/>
          <a:gdLst/>
          <a:ahLst/>
          <a:cxnLst/>
          <a:rect l="0" t="0" r="0" b="0"/>
          <a:pathLst>
            <a:path>
              <a:moveTo>
                <a:pt x="0" y="7448"/>
              </a:moveTo>
              <a:lnTo>
                <a:pt x="3485052" y="7448"/>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33423">
          <a:off x="1583570" y="2959359"/>
          <a:ext cx="3169002" cy="14897"/>
        </a:xfrm>
        <a:custGeom>
          <a:avLst/>
          <a:gdLst/>
          <a:ahLst/>
          <a:cxnLst/>
          <a:rect l="0" t="0" r="0" b="0"/>
          <a:pathLst>
            <a:path>
              <a:moveTo>
                <a:pt x="0" y="7448"/>
              </a:moveTo>
              <a:lnTo>
                <a:pt x="3169002" y="7448"/>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1845">
          <a:off x="1608267" y="2707825"/>
          <a:ext cx="2237854" cy="14897"/>
        </a:xfrm>
        <a:custGeom>
          <a:avLst/>
          <a:gdLst/>
          <a:ahLst/>
          <a:cxnLst/>
          <a:rect l="0" t="0" r="0" b="0"/>
          <a:pathLst>
            <a:path>
              <a:moveTo>
                <a:pt x="0" y="7448"/>
              </a:moveTo>
              <a:lnTo>
                <a:pt x="2237854" y="7448"/>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88155">
          <a:off x="1608267" y="2540177"/>
          <a:ext cx="2237854" cy="14897"/>
        </a:xfrm>
        <a:custGeom>
          <a:avLst/>
          <a:gdLst/>
          <a:ahLst/>
          <a:cxnLst/>
          <a:rect l="0" t="0" r="0" b="0"/>
          <a:pathLst>
            <a:path>
              <a:moveTo>
                <a:pt x="0" y="7448"/>
              </a:moveTo>
              <a:lnTo>
                <a:pt x="2237854" y="7448"/>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59130">
          <a:off x="1582835" y="2283628"/>
          <a:ext cx="3180858" cy="14897"/>
        </a:xfrm>
        <a:custGeom>
          <a:avLst/>
          <a:gdLst/>
          <a:ahLst/>
          <a:cxnLst/>
          <a:rect l="0" t="0" r="0" b="0"/>
          <a:pathLst>
            <a:path>
              <a:moveTo>
                <a:pt x="0" y="7448"/>
              </a:moveTo>
              <a:lnTo>
                <a:pt x="3180858" y="7448"/>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25274">
          <a:off x="1525757" y="2008839"/>
          <a:ext cx="3492175" cy="14897"/>
        </a:xfrm>
        <a:custGeom>
          <a:avLst/>
          <a:gdLst/>
          <a:ahLst/>
          <a:cxnLst/>
          <a:rect l="0" t="0" r="0" b="0"/>
          <a:pathLst>
            <a:path>
              <a:moveTo>
                <a:pt x="0" y="7448"/>
              </a:moveTo>
              <a:lnTo>
                <a:pt x="3492175" y="7448"/>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063782">
          <a:off x="1434461" y="1733909"/>
          <a:ext cx="3583289" cy="14897"/>
        </a:xfrm>
        <a:custGeom>
          <a:avLst/>
          <a:gdLst/>
          <a:ahLst/>
          <a:cxnLst/>
          <a:rect l="0" t="0" r="0" b="0"/>
          <a:pathLst>
            <a:path>
              <a:moveTo>
                <a:pt x="0" y="7448"/>
              </a:moveTo>
              <a:lnTo>
                <a:pt x="3583289" y="7448"/>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41748">
          <a:off x="1296530" y="1442136"/>
          <a:ext cx="3608779" cy="14897"/>
        </a:xfrm>
        <a:custGeom>
          <a:avLst/>
          <a:gdLst/>
          <a:ahLst/>
          <a:cxnLst/>
          <a:rect l="0" t="0" r="0" b="0"/>
          <a:pathLst>
            <a:path>
              <a:moveTo>
                <a:pt x="0" y="7448"/>
              </a:moveTo>
              <a:lnTo>
                <a:pt x="3608779" y="7448"/>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0" y="1068296"/>
          <a:ext cx="2998456" cy="326487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448743" y="-10418"/>
          <a:ext cx="4932013" cy="444993"/>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Equip people for the mission </a:t>
          </a:r>
          <a:br>
            <a:rPr lang="es-ES" sz="1800" b="1" kern="1200" dirty="0"/>
          </a:br>
          <a:r>
            <a:rPr lang="en" sz="1600" b="1" kern="1200" dirty="0"/>
            <a:t>(1 Cor. 2:4)</a:t>
          </a:r>
          <a:endParaRPr lang="es-ES" sz="1600" kern="1200" dirty="0"/>
        </a:p>
      </dsp:txBody>
      <dsp:txXfrm>
        <a:off x="2470466" y="11305"/>
        <a:ext cx="4888567" cy="401547"/>
      </dsp:txXfrm>
    </dsp:sp>
    <dsp:sp modelId="{C7AA73A0-19B9-4965-AF30-9CAF57453C85}">
      <dsp:nvSpPr>
        <dsp:cNvPr id="0" name=""/>
        <dsp:cNvSpPr/>
      </dsp:nvSpPr>
      <dsp:spPr>
        <a:xfrm>
          <a:off x="2832106" y="525960"/>
          <a:ext cx="4932013" cy="444993"/>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reveals to us the deep things of God </a:t>
          </a:r>
          <a:br>
            <a:rPr lang="es-ES" sz="1800" b="1" kern="1200" dirty="0"/>
          </a:br>
          <a:r>
            <a:rPr lang="en" sz="1600" b="1" kern="1200" dirty="0"/>
            <a:t>(1 Cor. 2:10)</a:t>
          </a:r>
          <a:endParaRPr lang="es-ES" sz="1600" kern="1200" dirty="0"/>
        </a:p>
      </dsp:txBody>
      <dsp:txXfrm>
        <a:off x="2853829" y="547683"/>
        <a:ext cx="4888567" cy="401547"/>
      </dsp:txXfrm>
    </dsp:sp>
    <dsp:sp modelId="{0D801C42-31A2-4EF3-AF3B-6399C4737A95}">
      <dsp:nvSpPr>
        <dsp:cNvPr id="0" name=""/>
        <dsp:cNvSpPr/>
      </dsp:nvSpPr>
      <dsp:spPr>
        <a:xfrm>
          <a:off x="3130311" y="1042465"/>
          <a:ext cx="4932013" cy="444993"/>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teaches us </a:t>
          </a:r>
          <a:r>
            <a:rPr lang="en" sz="1600" b="1" kern="1200" dirty="0"/>
            <a:t>(1 Cor. 2:13)</a:t>
          </a:r>
          <a:endParaRPr lang="es-ES" sz="1800" kern="1200" dirty="0"/>
        </a:p>
      </dsp:txBody>
      <dsp:txXfrm>
        <a:off x="3152034" y="1064188"/>
        <a:ext cx="4888567" cy="401547"/>
      </dsp:txXfrm>
    </dsp:sp>
    <dsp:sp modelId="{9DF2EB2B-50AD-40C5-ACB1-9C6D4A8DA127}">
      <dsp:nvSpPr>
        <dsp:cNvPr id="0" name=""/>
        <dsp:cNvSpPr/>
      </dsp:nvSpPr>
      <dsp:spPr>
        <a:xfrm>
          <a:off x="3334294" y="1573091"/>
          <a:ext cx="4932013" cy="444993"/>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dwells in us </a:t>
          </a:r>
          <a:r>
            <a:rPr lang="en" sz="1600" b="1" kern="1200" dirty="0"/>
            <a:t>(1 Cor. 3:16)</a:t>
          </a:r>
          <a:endParaRPr lang="es-ES" sz="1800" kern="1200" dirty="0"/>
        </a:p>
      </dsp:txBody>
      <dsp:txXfrm>
        <a:off x="3356017" y="1594814"/>
        <a:ext cx="4888567" cy="401547"/>
      </dsp:txXfrm>
    </dsp:sp>
    <dsp:sp modelId="{1B15EB88-DE13-4A66-B4C1-998A3321B252}">
      <dsp:nvSpPr>
        <dsp:cNvPr id="0" name=""/>
        <dsp:cNvSpPr/>
      </dsp:nvSpPr>
      <dsp:spPr>
        <a:xfrm>
          <a:off x="3413541" y="2130625"/>
          <a:ext cx="4932013" cy="444993"/>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Cooperate with Christ for our justification                                                </a:t>
          </a:r>
          <a:r>
            <a:rPr lang="en" sz="1600" b="1" kern="1200" dirty="0"/>
            <a:t>(1 Cor. 6:11)</a:t>
          </a:r>
          <a:endParaRPr lang="es-ES" sz="1800" kern="1200" dirty="0"/>
        </a:p>
      </dsp:txBody>
      <dsp:txXfrm>
        <a:off x="3435264" y="2152348"/>
        <a:ext cx="4888567" cy="401547"/>
      </dsp:txXfrm>
    </dsp:sp>
    <dsp:sp modelId="{9900CF7D-14E8-4663-A088-E43D6B7FB1F6}">
      <dsp:nvSpPr>
        <dsp:cNvPr id="0" name=""/>
        <dsp:cNvSpPr/>
      </dsp:nvSpPr>
      <dsp:spPr>
        <a:xfrm>
          <a:off x="3413541" y="2687281"/>
          <a:ext cx="4932013" cy="444993"/>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bestows spiritual gifts </a:t>
          </a:r>
          <a:r>
            <a:rPr lang="en" sz="1600" b="1" kern="1200" dirty="0"/>
            <a:t>(1 Cor. 12:7-11)</a:t>
          </a:r>
          <a:endParaRPr lang="es-ES" sz="1800" kern="1200" dirty="0"/>
        </a:p>
      </dsp:txBody>
      <dsp:txXfrm>
        <a:off x="3435264" y="2709004"/>
        <a:ext cx="4888567" cy="401547"/>
      </dsp:txXfrm>
    </dsp:sp>
    <dsp:sp modelId="{13B4C596-3721-4459-9567-3EA26BF4FCD2}">
      <dsp:nvSpPr>
        <dsp:cNvPr id="0" name=""/>
        <dsp:cNvSpPr/>
      </dsp:nvSpPr>
      <dsp:spPr>
        <a:xfrm>
          <a:off x="3334294" y="3234877"/>
          <a:ext cx="4932013" cy="444993"/>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seals us for salvation </a:t>
          </a:r>
          <a:r>
            <a:rPr lang="en" sz="1600" b="1" kern="1200" dirty="0"/>
            <a:t>(2 Cor. 1:22)</a:t>
          </a:r>
          <a:endParaRPr lang="es-ES" sz="1800" kern="1200" dirty="0"/>
        </a:p>
      </dsp:txBody>
      <dsp:txXfrm>
        <a:off x="3356017" y="3256600"/>
        <a:ext cx="4888567" cy="401547"/>
      </dsp:txXfrm>
    </dsp:sp>
    <dsp:sp modelId="{24943E46-412F-46CD-8749-4A3BB8E9AA85}">
      <dsp:nvSpPr>
        <dsp:cNvPr id="0" name=""/>
        <dsp:cNvSpPr/>
      </dsp:nvSpPr>
      <dsp:spPr>
        <a:xfrm>
          <a:off x="3130311" y="3765503"/>
          <a:ext cx="4932013" cy="444993"/>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Imprint the law on our hearts </a:t>
          </a:r>
          <a:r>
            <a:rPr lang="en" sz="1600" b="1" kern="1200" dirty="0"/>
            <a:t>(2 Cor. 3:3)</a:t>
          </a:r>
          <a:endParaRPr lang="es-ES" sz="1800" kern="1200" dirty="0"/>
        </a:p>
      </dsp:txBody>
      <dsp:txXfrm>
        <a:off x="3152034" y="3787226"/>
        <a:ext cx="4888567" cy="401547"/>
      </dsp:txXfrm>
    </dsp:sp>
    <dsp:sp modelId="{A3F120AB-64B0-4964-BE0B-95767E62F9BE}">
      <dsp:nvSpPr>
        <dsp:cNvPr id="0" name=""/>
        <dsp:cNvSpPr/>
      </dsp:nvSpPr>
      <dsp:spPr>
        <a:xfrm>
          <a:off x="2832106" y="4282008"/>
          <a:ext cx="4932013" cy="444993"/>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gives us new life in Christ </a:t>
          </a:r>
          <a:r>
            <a:rPr lang="en" sz="1600" b="1" kern="1200" dirty="0"/>
            <a:t>(2 Cor. 3:6)</a:t>
          </a:r>
          <a:endParaRPr lang="es-ES" sz="1800" kern="1200" dirty="0"/>
        </a:p>
      </dsp:txBody>
      <dsp:txXfrm>
        <a:off x="2853829" y="4303731"/>
        <a:ext cx="4888567" cy="401547"/>
      </dsp:txXfrm>
    </dsp:sp>
    <dsp:sp modelId="{CE6FBBC4-F657-4897-8DE9-FCDDA9D2647A}">
      <dsp:nvSpPr>
        <dsp:cNvPr id="0" name=""/>
        <dsp:cNvSpPr/>
      </dsp:nvSpPr>
      <dsp:spPr>
        <a:xfrm>
          <a:off x="2448743" y="4828324"/>
          <a:ext cx="4932013" cy="444993"/>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He gives us freedom from sin </a:t>
          </a:r>
          <a:r>
            <a:rPr lang="en" sz="1600" b="1" kern="1200" dirty="0"/>
            <a:t>(2 Cor. 3:17)</a:t>
          </a:r>
          <a:endParaRPr lang="es-ES" sz="1800" kern="1200" dirty="0"/>
        </a:p>
      </dsp:txBody>
      <dsp:txXfrm>
        <a:off x="2470466" y="4850047"/>
        <a:ext cx="4888567" cy="40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724472"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678752" y="845706"/>
          <a:ext cx="91440" cy="312110"/>
        </a:xfrm>
        <a:custGeom>
          <a:avLst/>
          <a:gdLst/>
          <a:ahLst/>
          <a:cxnLst/>
          <a:rect l="0" t="0" r="0" b="0"/>
          <a:pathLst>
            <a:path>
              <a:moveTo>
                <a:pt x="45720" y="0"/>
              </a:moveTo>
              <a:lnTo>
                <a:pt x="4572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412834"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789558"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743838" y="845706"/>
          <a:ext cx="91440" cy="312110"/>
        </a:xfrm>
        <a:custGeom>
          <a:avLst/>
          <a:gdLst/>
          <a:ahLst/>
          <a:cxnLst/>
          <a:rect l="0" t="0" r="0" b="0"/>
          <a:pathLst>
            <a:path>
              <a:moveTo>
                <a:pt x="45720" y="0"/>
              </a:moveTo>
              <a:lnTo>
                <a:pt x="4572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477919"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54643"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808923" y="845706"/>
          <a:ext cx="91440" cy="312110"/>
        </a:xfrm>
        <a:custGeom>
          <a:avLst/>
          <a:gdLst/>
          <a:ahLst/>
          <a:cxnLst/>
          <a:rect l="0" t="0" r="0" b="0"/>
          <a:pathLst>
            <a:path>
              <a:moveTo>
                <a:pt x="45720" y="0"/>
              </a:moveTo>
              <a:lnTo>
                <a:pt x="4572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43005"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74645" y="164250"/>
          <a:ext cx="1959995" cy="681455"/>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993885" y="277528"/>
          <a:ext cx="1959995" cy="681455"/>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n" sz="2000" b="1" kern="1200" dirty="0">
              <a:solidFill>
                <a:schemeClr val="accent3">
                  <a:lumMod val="50000"/>
                </a:schemeClr>
              </a:solidFill>
            </a:rPr>
            <a:t>GRACE</a:t>
          </a:r>
          <a:endParaRPr lang="es-ES" sz="2000" kern="1200" dirty="0">
            <a:solidFill>
              <a:schemeClr val="accent3">
                <a:lumMod val="50000"/>
              </a:schemeClr>
            </a:solidFill>
          </a:endParaRPr>
        </a:p>
      </dsp:txBody>
      <dsp:txXfrm>
        <a:off x="1013844" y="297487"/>
        <a:ext cx="1920077" cy="641537"/>
      </dsp:txXfrm>
    </dsp:sp>
    <dsp:sp modelId="{4DDC96C1-DE7F-4317-AFD3-2F9EF80CD704}">
      <dsp:nvSpPr>
        <dsp:cNvPr id="0" name=""/>
        <dsp:cNvSpPr/>
      </dsp:nvSpPr>
      <dsp:spPr>
        <a:xfrm>
          <a:off x="6426"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566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Father               (1 Cor. 1:3)</a:t>
          </a:r>
          <a:endParaRPr lang="es-ES" sz="1800" kern="1200" dirty="0"/>
        </a:p>
      </dsp:txBody>
      <dsp:txXfrm>
        <a:off x="157097" y="1302526"/>
        <a:ext cx="1010294" cy="1092918"/>
      </dsp:txXfrm>
    </dsp:sp>
    <dsp:sp modelId="{2FB6D634-DC48-42A7-AEC8-4B8B3FFEF0D6}">
      <dsp:nvSpPr>
        <dsp:cNvPr id="0" name=""/>
        <dsp:cNvSpPr/>
      </dsp:nvSpPr>
      <dsp:spPr>
        <a:xfrm>
          <a:off x="1318064"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437304"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Son                      (1 Cor. 1:3</a:t>
          </a:r>
          <a:r>
            <a:rPr lang="en" sz="1800" b="1" kern="1200" dirty="0"/>
            <a:t>)</a:t>
          </a:r>
          <a:endParaRPr lang="es-ES" sz="1800" kern="1200" dirty="0"/>
        </a:p>
      </dsp:txBody>
      <dsp:txXfrm>
        <a:off x="1468736" y="1302526"/>
        <a:ext cx="1010294" cy="1092918"/>
      </dsp:txXfrm>
    </dsp:sp>
    <dsp:sp modelId="{B2511572-0AE8-4DD6-AADE-EF8FBC460391}">
      <dsp:nvSpPr>
        <dsp:cNvPr id="0" name=""/>
        <dsp:cNvSpPr/>
      </dsp:nvSpPr>
      <dsp:spPr>
        <a:xfrm>
          <a:off x="2629702"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748942"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Spirit                 (Heb. 10:29 )</a:t>
          </a:r>
          <a:endParaRPr lang="es-ES" sz="1600" kern="1200" dirty="0"/>
        </a:p>
      </dsp:txBody>
      <dsp:txXfrm>
        <a:off x="2780374" y="1302526"/>
        <a:ext cx="1010294" cy="1092918"/>
      </dsp:txXfrm>
    </dsp:sp>
    <dsp:sp modelId="{D7B9E488-15FF-4AF7-B7AA-CA7D72FF3080}">
      <dsp:nvSpPr>
        <dsp:cNvPr id="0" name=""/>
        <dsp:cNvSpPr/>
      </dsp:nvSpPr>
      <dsp:spPr>
        <a:xfrm>
          <a:off x="4809560" y="164250"/>
          <a:ext cx="1959995" cy="681455"/>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928800" y="277528"/>
          <a:ext cx="1959995" cy="681455"/>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n" sz="2000" b="1" kern="1200" dirty="0">
              <a:solidFill>
                <a:schemeClr val="accent6">
                  <a:lumMod val="50000"/>
                </a:schemeClr>
              </a:solidFill>
            </a:rPr>
            <a:t>LOVE</a:t>
          </a:r>
          <a:endParaRPr lang="es-ES" sz="2000" kern="1200" dirty="0">
            <a:solidFill>
              <a:schemeClr val="accent6">
                <a:lumMod val="50000"/>
              </a:schemeClr>
            </a:solidFill>
          </a:endParaRPr>
        </a:p>
      </dsp:txBody>
      <dsp:txXfrm>
        <a:off x="4948759" y="297487"/>
        <a:ext cx="1920077" cy="641537"/>
      </dsp:txXfrm>
    </dsp:sp>
    <dsp:sp modelId="{49B59797-3481-4C40-A1C4-6DB32CCEA93E}">
      <dsp:nvSpPr>
        <dsp:cNvPr id="0" name=""/>
        <dsp:cNvSpPr/>
      </dsp:nvSpPr>
      <dsp:spPr>
        <a:xfrm>
          <a:off x="3941340"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4060580"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Father               (1 John 2:15)</a:t>
          </a:r>
          <a:endParaRPr lang="es-ES" sz="1600" kern="1200" dirty="0"/>
        </a:p>
      </dsp:txBody>
      <dsp:txXfrm>
        <a:off x="4092012" y="1302526"/>
        <a:ext cx="1010294" cy="1092918"/>
      </dsp:txXfrm>
    </dsp:sp>
    <dsp:sp modelId="{A9326056-F283-4110-A4D1-E602548DD7D2}">
      <dsp:nvSpPr>
        <dsp:cNvPr id="0" name=""/>
        <dsp:cNvSpPr/>
      </dsp:nvSpPr>
      <dsp:spPr>
        <a:xfrm>
          <a:off x="5252978"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372218"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Son (Rom. 8:35)</a:t>
          </a:r>
          <a:endParaRPr lang="es-ES" sz="1600" kern="1200" dirty="0"/>
        </a:p>
      </dsp:txBody>
      <dsp:txXfrm>
        <a:off x="5403650" y="1302526"/>
        <a:ext cx="1010294" cy="1092918"/>
      </dsp:txXfrm>
    </dsp:sp>
    <dsp:sp modelId="{89A42EA8-30C8-4ACE-BF5C-1AB092E41134}">
      <dsp:nvSpPr>
        <dsp:cNvPr id="0" name=""/>
        <dsp:cNvSpPr/>
      </dsp:nvSpPr>
      <dsp:spPr>
        <a:xfrm>
          <a:off x="6564617"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683856"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Spirit (Rom. 15:30)</a:t>
          </a:r>
          <a:endParaRPr lang="es-ES" sz="1600" kern="1200" dirty="0"/>
        </a:p>
      </dsp:txBody>
      <dsp:txXfrm>
        <a:off x="6715288" y="1302526"/>
        <a:ext cx="1010294" cy="1092918"/>
      </dsp:txXfrm>
    </dsp:sp>
    <dsp:sp modelId="{8E9AF133-1296-427E-A71C-AE536D27D610}">
      <dsp:nvSpPr>
        <dsp:cNvPr id="0" name=""/>
        <dsp:cNvSpPr/>
      </dsp:nvSpPr>
      <dsp:spPr>
        <a:xfrm>
          <a:off x="8744475" y="164250"/>
          <a:ext cx="1959995" cy="681455"/>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863714" y="277528"/>
          <a:ext cx="1959995" cy="681455"/>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s-ES" sz="2000" b="1" kern="1200" dirty="0">
              <a:solidFill>
                <a:schemeClr val="tx2">
                  <a:lumMod val="50000"/>
                </a:schemeClr>
              </a:solidFill>
            </a:rPr>
            <a:t>FELLOWSHIP</a:t>
          </a:r>
          <a:endParaRPr lang="es-ES" sz="2000" kern="1200" dirty="0">
            <a:solidFill>
              <a:schemeClr val="tx2">
                <a:lumMod val="50000"/>
              </a:schemeClr>
            </a:solidFill>
          </a:endParaRPr>
        </a:p>
      </dsp:txBody>
      <dsp:txXfrm>
        <a:off x="8883673" y="297487"/>
        <a:ext cx="1920077" cy="641537"/>
      </dsp:txXfrm>
    </dsp:sp>
    <dsp:sp modelId="{26C6689F-91F7-469C-A068-D0613E0DC1AF}">
      <dsp:nvSpPr>
        <dsp:cNvPr id="0" name=""/>
        <dsp:cNvSpPr/>
      </dsp:nvSpPr>
      <dsp:spPr>
        <a:xfrm>
          <a:off x="7876255"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799549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Father    (1 John 1:3)</a:t>
          </a:r>
          <a:endParaRPr lang="es-ES" sz="1600" kern="1200" dirty="0"/>
        </a:p>
      </dsp:txBody>
      <dsp:txXfrm>
        <a:off x="8026927" y="1302526"/>
        <a:ext cx="1010294" cy="1092918"/>
      </dsp:txXfrm>
    </dsp:sp>
    <dsp:sp modelId="{37283C6F-FF8D-44B1-8133-781BD7F8DED8}">
      <dsp:nvSpPr>
        <dsp:cNvPr id="0" name=""/>
        <dsp:cNvSpPr/>
      </dsp:nvSpPr>
      <dsp:spPr>
        <a:xfrm>
          <a:off x="9187893"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307133"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Son                      (1 John 1:3)</a:t>
          </a:r>
          <a:endParaRPr lang="es-ES" sz="1600" kern="1200" dirty="0"/>
        </a:p>
      </dsp:txBody>
      <dsp:txXfrm>
        <a:off x="9338565" y="1302526"/>
        <a:ext cx="1010294" cy="1092918"/>
      </dsp:txXfrm>
    </dsp:sp>
    <dsp:sp modelId="{7DE1F87E-F234-4575-ADE9-B2731336F3AB}">
      <dsp:nvSpPr>
        <dsp:cNvPr id="0" name=""/>
        <dsp:cNvSpPr/>
      </dsp:nvSpPr>
      <dsp:spPr>
        <a:xfrm>
          <a:off x="10499531"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618771"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From the Spirit                  (Phil. 2:1)</a:t>
          </a:r>
          <a:endParaRPr lang="es-ES" sz="1600" kern="1200" dirty="0"/>
        </a:p>
      </dsp:txBody>
      <dsp:txXfrm>
        <a:off x="10650203" y="1302526"/>
        <a:ext cx="1010294" cy="1092918"/>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930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860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451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6683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7689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1047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197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8329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9262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2830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24/08/2026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24/08/2026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89418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3.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0" y="-13594"/>
            <a:ext cx="9846808" cy="769441"/>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pPr algn="ctr"/>
            <a:r>
              <a:rPr lang="en" sz="4400" b="1" spc="300" dirty="0">
                <a:ln/>
                <a:solidFill>
                  <a:schemeClr val="accent2">
                    <a:lumMod val="75000"/>
                  </a:schemeClr>
                </a:solidFill>
                <a:effectLst>
                  <a:outerShdw blurRad="50800" dist="38100" dir="3600000" algn="ctr" rotWithShape="0">
                    <a:schemeClr val="accent1">
                      <a:lumMod val="75000"/>
                      <a:alpha val="98000"/>
                    </a:schemeClr>
                  </a:outerShdw>
                </a:effectLst>
              </a:rPr>
              <a:t>GRACE, LOVE AND FELLOWSHIP</a:t>
            </a:r>
          </a:p>
        </p:txBody>
      </p:sp>
      <p:sp>
        <p:nvSpPr>
          <p:cNvPr id="6" name="CuadroTexto 5">
            <a:extLst>
              <a:ext uri="{FF2B5EF4-FFF2-40B4-BE49-F238E27FC236}">
                <a16:creationId xmlns:a16="http://schemas.microsoft.com/office/drawing/2014/main" id="{831B6FAD-226A-EFE9-C91D-E1BA8506D565}"/>
              </a:ext>
            </a:extLst>
          </p:cNvPr>
          <p:cNvSpPr txBox="1"/>
          <p:nvPr/>
        </p:nvSpPr>
        <p:spPr>
          <a:xfrm>
            <a:off x="7248854" y="6370618"/>
            <a:ext cx="4257319" cy="338554"/>
          </a:xfrm>
          <a:prstGeom prst="rect">
            <a:avLst/>
          </a:prstGeom>
          <a:noFill/>
        </p:spPr>
        <p:txBody>
          <a:bodyPr wrap="none" rtlCol="0">
            <a:spAutoFit/>
          </a:bodyPr>
          <a:lstStyle/>
          <a:p>
            <a:pPr algn="r"/>
            <a:r>
              <a:rPr lang="en" sz="1600" b="1" dirty="0">
                <a:solidFill>
                  <a:srgbClr val="E1FFE1"/>
                </a:solidFill>
                <a:effectLst>
                  <a:outerShdw blurRad="38100" dist="38100" dir="2700000" algn="tl">
                    <a:srgbClr val="000000"/>
                  </a:outerShdw>
                </a:effectLst>
              </a:rPr>
              <a:t>Lesson 13 for September 26, 2026</a:t>
            </a: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344025" y="193910"/>
            <a:ext cx="2722044" cy="2923877"/>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“The grace of the Lord Jesus Christ and the love of God and the fellowship of the Holy Spirit be with you all”</a:t>
            </a:r>
            <a:endParaRPr kumimoji="0" lang="es-E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(2 Corinthians 13:14, </a:t>
            </a:r>
            <a:r>
              <a:rPr kumimoji="0" lang="es-ES" sz="11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ESV</a:t>
            </a:r>
            <a:r>
              <a:rPr kumimoji="0" lang="es-ES" sz="1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endParaRPr kumimoji="0" lang="es-ES" sz="1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69774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1224537609"/>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6980"/>
            <a:ext cx="6772275" cy="1938992"/>
          </a:xfrm>
          <a:prstGeom prst="rect">
            <a:avLst/>
          </a:prstGeom>
          <a:noFill/>
        </p:spPr>
        <p:txBody>
          <a:bodyPr wrap="square" rtlCol="0">
            <a:spAutoFit/>
          </a:bodyPr>
          <a:lstStyle/>
          <a:p>
            <a:pPr>
              <a:spcBef>
                <a:spcPts val="600"/>
              </a:spcBef>
            </a:pPr>
            <a:r>
              <a:rPr lang="en" sz="2000" b="1" dirty="0"/>
              <a:t>The most common formula in the closings of Paul's letters, used with slight variations in 13 of his 14 epistles, is: “The grace of our Lord Jesus Christ be with you” (Rom. 16:24; 1 Cor. 16:23; Gal. 6:18; Eph. 6:24; Phil. 4:23; Col. 4:18; 1 Thess. 5:28; 2 Thess. 3:18; 1 Tim. 6:21; 2 Tim. 4:22; </a:t>
            </a:r>
            <a:r>
              <a:rPr lang="en" sz="2000" b="1" dirty="0" err="1"/>
              <a:t>Tit </a:t>
            </a:r>
            <a:r>
              <a:rPr lang="en" sz="2000" b="1" dirty="0"/>
              <a:t>. 3:15 ; Philem. 1:25; Heb. 13:25).</a:t>
            </a:r>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9075" y="378441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1955972"/>
            <a:ext cx="677227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However, in the second letter to the Corinthians, he makes an important exception. His farewell includes the grace, love, and fellowship of all the persons of the Godhead: the Son, the Father, and the Holy Spirit</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Cor. 13:14).</a:t>
            </a: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5">
                <a:shade val="45000"/>
                <a:satMod val="135000"/>
              </a:schemeClr>
              <a:prstClr val="white"/>
            </a:duotone>
            <a:lum/>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“THE GRACE OF THE LORD JESUS CHRIST”</a:t>
            </a:r>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646331"/>
          </a:xfrm>
          <a:prstGeom prst="rect">
            <a:avLst/>
          </a:prstGeom>
          <a:noFill/>
        </p:spPr>
        <p:txBody>
          <a:bodyPr wrap="square">
            <a:spAutoFit/>
          </a:bodyPr>
          <a:lstStyle/>
          <a:p>
            <a:pPr algn="ctr"/>
            <a:r>
              <a:rPr lang="en"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a:t>
            </a:r>
            <a:r>
              <a:rPr lang="en-US"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For you know the grace of our Lord Jesus Christ, that though he was rich, yet for your sake he became poor, so that you through his poverty might become rich</a:t>
            </a:r>
            <a:r>
              <a:rPr lang="en"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 </a:t>
            </a:r>
            <a:r>
              <a:rPr lang="en"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(2 Corinthians 8:9)</a:t>
            </a: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07886"/>
          </a:xfrm>
          <a:prstGeom prst="rect">
            <a:avLst/>
          </a:prstGeom>
          <a:noFill/>
        </p:spPr>
        <p:txBody>
          <a:bodyPr wrap="square" rtlCol="0">
            <a:spAutoFit/>
          </a:bodyPr>
          <a:lstStyle/>
          <a:p>
            <a:pPr>
              <a:spcBef>
                <a:spcPts val="600"/>
              </a:spcBef>
            </a:pPr>
            <a:r>
              <a:rPr lang="en" sz="2000" b="1" dirty="0"/>
              <a:t>Paul begins and ends his second letter to the Corinthians with a reference to the grace of Jesus.                                            (2 Cor. 1:2; 13:14). What does this grace consist of?</a:t>
            </a:r>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3304564714"/>
              </p:ext>
            </p:extLst>
          </p:nvPr>
        </p:nvGraphicFramePr>
        <p:xfrm>
          <a:off x="219074" y="2033384"/>
          <a:ext cx="11972925"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400110"/>
          </a:xfrm>
          <a:prstGeom prst="rect">
            <a:avLst/>
          </a:prstGeom>
          <a:noFill/>
        </p:spPr>
        <p:txBody>
          <a:bodyPr wrap="square" rtlCol="0">
            <a:spAutoFit/>
          </a:bodyPr>
          <a:lstStyle/>
          <a:p>
            <a:pPr algn="ctr">
              <a:spcBef>
                <a:spcPts val="600"/>
              </a:spcBef>
            </a:pPr>
            <a:r>
              <a:rPr lang="en" sz="2000" b="1" dirty="0"/>
              <a:t>What happens to those of us who receive his grace?</a:t>
            </a:r>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1320785000"/>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6115050" y="3186395"/>
            <a:ext cx="6076949" cy="1631216"/>
          </a:xfrm>
          <a:prstGeom prst="rect">
            <a:avLst/>
          </a:prstGeom>
          <a:noFill/>
        </p:spPr>
        <p:txBody>
          <a:bodyPr wrap="square">
            <a:spAutoFit/>
          </a:bodyPr>
          <a:lstStyle/>
          <a:p>
            <a:pPr>
              <a:spcBef>
                <a:spcPts val="600"/>
              </a:spcBef>
            </a:pPr>
            <a:r>
              <a:rPr lang="en" sz="2000" b="1" dirty="0"/>
              <a:t>Paul taught the Corinthians (and us, of course) that love builds up (1 Cor. 8:1); that nothing has value without love (1 Cor. 13:1-3); and that everything should be done with that love that comes from God. (1 Cor. 16:14).</a:t>
            </a:r>
          </a:p>
        </p:txBody>
      </p:sp>
      <p:sp>
        <p:nvSpPr>
          <p:cNvPr id="3" name="CuadroTexto 2">
            <a:extLst>
              <a:ext uri="{FF2B5EF4-FFF2-40B4-BE49-F238E27FC236}">
                <a16:creationId xmlns:a16="http://schemas.microsoft.com/office/drawing/2014/main" id="{EB7E4B1B-7B74-6FB3-67A8-AEAE970745EE}"/>
              </a:ext>
            </a:extLst>
          </p:cNvPr>
          <p:cNvSpPr txBox="1"/>
          <p:nvPr/>
        </p:nvSpPr>
        <p:spPr>
          <a:xfrm>
            <a:off x="0" y="0"/>
            <a:ext cx="6234734"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“THE LOVE OF GOD” (1)</a:t>
            </a:r>
          </a:p>
        </p:txBody>
      </p:sp>
      <p:sp>
        <p:nvSpPr>
          <p:cNvPr id="4" name="CuadroTexto 3">
            <a:extLst>
              <a:ext uri="{FF2B5EF4-FFF2-40B4-BE49-F238E27FC236}">
                <a16:creationId xmlns:a16="http://schemas.microsoft.com/office/drawing/2014/main" id="{F19AD22E-B5E5-E807-8C5A-0C55C4DAE343}"/>
              </a:ext>
            </a:extLst>
          </p:cNvPr>
          <p:cNvSpPr txBox="1"/>
          <p:nvPr/>
        </p:nvSpPr>
        <p:spPr>
          <a:xfrm>
            <a:off x="468382" y="639129"/>
            <a:ext cx="5297970" cy="646331"/>
          </a:xfrm>
          <a:prstGeom prst="rect">
            <a:avLst/>
          </a:prstGeom>
          <a:noFill/>
        </p:spPr>
        <p:txBody>
          <a:bodyPr wrap="square">
            <a:spAutoFit/>
          </a:bodyPr>
          <a:lstStyle/>
          <a:p>
            <a:pPr algn="ctr"/>
            <a:r>
              <a:rPr lang="en"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a:t>
            </a:r>
            <a:r>
              <a:rPr lang="en-US"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Whoever does not love does not know God, because God is love</a:t>
            </a:r>
            <a:r>
              <a:rPr lang="en"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 sz="1400"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(1 John 4:8)</a:t>
            </a: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611321"/>
            <a:ext cx="6115051" cy="1631216"/>
          </a:xfrm>
          <a:prstGeom prst="rect">
            <a:avLst/>
          </a:prstGeom>
          <a:noFill/>
        </p:spPr>
        <p:txBody>
          <a:bodyPr wrap="square" rtlCol="0">
            <a:spAutoFit/>
          </a:bodyPr>
          <a:lstStyle/>
          <a:p>
            <a:pPr>
              <a:spcBef>
                <a:spcPts val="600"/>
              </a:spcBef>
            </a:pPr>
            <a:r>
              <a:rPr lang="en" sz="2000" b="1" dirty="0"/>
              <a:t>The Bible emphatically declares that God is love                     (1 John 4:8). He has poured out that love on all of His creation. We can see it in our own hearts; in the relationship between parents and children; in beautiful flowers; in melodious birds; …</a:t>
            </a:r>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55612" y="3498490"/>
            <a:ext cx="2420868"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6096001" y="5817885"/>
            <a:ext cx="60960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This example leads us to behave towards others with the same love that God has shown us</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John 3:16)</a:t>
            </a:r>
          </a:p>
        </p:txBody>
      </p:sp>
      <p:sp>
        <p:nvSpPr>
          <p:cNvPr id="9" name="CuadroTexto 8">
            <a:extLst>
              <a:ext uri="{FF2B5EF4-FFF2-40B4-BE49-F238E27FC236}">
                <a16:creationId xmlns:a16="http://schemas.microsoft.com/office/drawing/2014/main" id="{D806EF79-38FA-E7D1-EB0E-18BE1629B619}"/>
              </a:ext>
            </a:extLst>
          </p:cNvPr>
          <p:cNvSpPr txBox="1"/>
          <p:nvPr/>
        </p:nvSpPr>
        <p:spPr>
          <a:xfrm>
            <a:off x="6115050" y="4817611"/>
            <a:ext cx="607694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without a doubt, the greatest expression of God's love can be seen in the offering of Jesus as a sacrifice for our sins (Jn. 3:16).</a:t>
            </a: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29817"/>
            <a:ext cx="12191999" cy="769441"/>
          </a:xfrm>
          <a:prstGeom prst="rect">
            <a:avLst/>
          </a:prstGeom>
          <a:noFill/>
        </p:spPr>
        <p:txBody>
          <a:bodyPr wrap="square">
            <a:spAutoFit/>
          </a:bodyPr>
          <a:lstStyle/>
          <a:p>
            <a:pPr algn="ctr"/>
            <a:r>
              <a:rPr lang="e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“THE LOVE OF GOD” (2)</a:t>
            </a:r>
          </a:p>
        </p:txBody>
      </p:sp>
      <p:sp>
        <p:nvSpPr>
          <p:cNvPr id="4" name="CuadroTexto 3">
            <a:extLst>
              <a:ext uri="{FF2B5EF4-FFF2-40B4-BE49-F238E27FC236}">
                <a16:creationId xmlns:a16="http://schemas.microsoft.com/office/drawing/2014/main" id="{E0B2F1B8-D55C-72B4-B985-4964EFEAED57}"/>
              </a:ext>
            </a:extLst>
          </p:cNvPr>
          <p:cNvSpPr txBox="1"/>
          <p:nvPr/>
        </p:nvSpPr>
        <p:spPr>
          <a:xfrm>
            <a:off x="488273" y="632989"/>
            <a:ext cx="10746464" cy="646331"/>
          </a:xfrm>
          <a:prstGeom prst="rect">
            <a:avLst/>
          </a:prstGeom>
          <a:noFill/>
        </p:spPr>
        <p:txBody>
          <a:bodyPr wrap="square">
            <a:spAutoFit/>
          </a:bodyPr>
          <a:lstStyle/>
          <a:p>
            <a:pPr algn="ctr"/>
            <a:r>
              <a:rPr lang="en"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a:t>
            </a:r>
            <a:r>
              <a:rPr lang="en-US"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Finally, brothers and sisters, farewell. Put things in order, listen to my appeal, agree with one another, live in peace; and the God of love and peace will be with you</a:t>
            </a:r>
            <a:r>
              <a:rPr lang="en"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 </a:t>
            </a:r>
            <a:r>
              <a:rPr lang="en" sz="1400"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(2 Corinthians 13:11)</a:t>
            </a: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900" y="1524000"/>
            <a:ext cx="5753100" cy="400110"/>
          </a:xfrm>
          <a:prstGeom prst="rect">
            <a:avLst/>
          </a:prstGeom>
          <a:noFill/>
        </p:spPr>
        <p:txBody>
          <a:bodyPr wrap="square" rtlCol="0">
            <a:spAutoFit/>
          </a:bodyPr>
          <a:lstStyle/>
          <a:p>
            <a:pPr>
              <a:spcBef>
                <a:spcPts val="600"/>
              </a:spcBef>
            </a:pPr>
            <a:r>
              <a:rPr lang="en" sz="2000" b="1" dirty="0"/>
              <a:t>Paul presents God in a multifaceted way:</a:t>
            </a:r>
          </a:p>
        </p:txBody>
      </p:sp>
      <p:graphicFrame>
        <p:nvGraphicFramePr>
          <p:cNvPr id="2" name="Diagrama 1">
            <a:extLst>
              <a:ext uri="{FF2B5EF4-FFF2-40B4-BE49-F238E27FC236}">
                <a16:creationId xmlns:a16="http://schemas.microsoft.com/office/drawing/2014/main" id="{B62C2CAA-F145-54BB-3F67-801B474063DB}"/>
              </a:ext>
            </a:extLst>
          </p:cNvPr>
          <p:cNvGraphicFramePr/>
          <p:nvPr>
            <p:extLst>
              <p:ext uri="{D42A27DB-BD31-4B8C-83A1-F6EECF244321}">
                <p14:modId xmlns:p14="http://schemas.microsoft.com/office/powerpoint/2010/main" val="508687256"/>
              </p:ext>
            </p:extLst>
          </p:nvPr>
        </p:nvGraphicFramePr>
        <p:xfrm>
          <a:off x="333375" y="1939785"/>
          <a:ext cx="6186695" cy="2414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210338" y="4463401"/>
            <a:ext cx="3826566" cy="1323439"/>
          </a:xfrm>
          <a:prstGeom prst="rect">
            <a:avLst/>
          </a:prstGeom>
          <a:noFill/>
        </p:spPr>
        <p:txBody>
          <a:bodyPr wrap="square" rtlCol="0">
            <a:spAutoFit/>
          </a:bodyPr>
          <a:lstStyle/>
          <a:p>
            <a:pPr>
              <a:spcBef>
                <a:spcPts val="600"/>
              </a:spcBef>
            </a:pPr>
            <a:r>
              <a:rPr lang="en" sz="2000" b="1" dirty="0"/>
              <a:t>God not only possesses all these characteristics, but He is the source from which they all emanate to us.</a:t>
            </a:r>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2911316241"/>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210338" y="5708159"/>
            <a:ext cx="382656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As we saw, God is love, but He is also the God of love, that is to say:</a:t>
            </a: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spc="300" dirty="0">
                <a:ln/>
                <a:solidFill>
                  <a:schemeClr val="accent4"/>
                </a:solidFill>
                <a:effectLst>
                  <a:outerShdw blurRad="38100" dist="38100" dir="2700000" algn="tl">
                    <a:srgbClr val="000000">
                      <a:alpha val="43137"/>
                    </a:srgbClr>
                  </a:outerShdw>
                </a:effectLst>
              </a:rPr>
              <a:t>“THE </a:t>
            </a:r>
            <a:r>
              <a:rPr lang="es-ES" sz="4400" b="1" spc="300" dirty="0">
                <a:ln/>
                <a:solidFill>
                  <a:schemeClr val="accent4"/>
                </a:solidFill>
                <a:effectLst>
                  <a:outerShdw blurRad="38100" dist="38100" dir="2700000" algn="tl">
                    <a:srgbClr val="000000">
                      <a:alpha val="43137"/>
                    </a:srgbClr>
                  </a:outerShdw>
                </a:effectLst>
              </a:rPr>
              <a:t>FELLOWSHIP</a:t>
            </a:r>
            <a:r>
              <a:rPr lang="en" sz="4400" b="1" spc="300" dirty="0">
                <a:ln/>
                <a:solidFill>
                  <a:schemeClr val="accent4"/>
                </a:solidFill>
                <a:effectLst>
                  <a:outerShdw blurRad="38100" dist="38100" dir="2700000" algn="tl">
                    <a:srgbClr val="000000">
                      <a:alpha val="43137"/>
                    </a:srgbClr>
                  </a:outerShdw>
                </a:effectLst>
              </a:rPr>
              <a:t> OF THE HOLY SPIRIT”</a:t>
            </a:r>
          </a:p>
        </p:txBody>
      </p:sp>
      <p:sp>
        <p:nvSpPr>
          <p:cNvPr id="4" name="CuadroTexto 3">
            <a:extLst>
              <a:ext uri="{FF2B5EF4-FFF2-40B4-BE49-F238E27FC236}">
                <a16:creationId xmlns:a16="http://schemas.microsoft.com/office/drawing/2014/main" id="{0C6A9C02-C830-2CA8-3B48-BF8B063FA985}"/>
              </a:ext>
            </a:extLst>
          </p:cNvPr>
          <p:cNvSpPr txBox="1"/>
          <p:nvPr/>
        </p:nvSpPr>
        <p:spPr>
          <a:xfrm>
            <a:off x="1176337" y="676572"/>
            <a:ext cx="9839325" cy="646331"/>
          </a:xfrm>
          <a:prstGeom prst="rect">
            <a:avLst/>
          </a:prstGeom>
          <a:noFill/>
        </p:spPr>
        <p:txBody>
          <a:bodyPr wrap="square">
            <a:spAutoFit/>
          </a:bodyPr>
          <a:lstStyle/>
          <a:p>
            <a:pPr algn="ct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May the grace of the Lord Jesus Christ, and the love of God, and the fellowship of the Holy Spirit be with you all</a:t>
            </a: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(2 Corinthians 13:14)</a:t>
            </a:r>
          </a:p>
        </p:txBody>
      </p:sp>
      <p:sp>
        <p:nvSpPr>
          <p:cNvPr id="5" name="CuadroTexto 4">
            <a:extLst>
              <a:ext uri="{FF2B5EF4-FFF2-40B4-BE49-F238E27FC236}">
                <a16:creationId xmlns:a16="http://schemas.microsoft.com/office/drawing/2014/main" id="{227AEF74-5AAB-78E8-4296-4C8B0DDEFA25}"/>
              </a:ext>
            </a:extLst>
          </p:cNvPr>
          <p:cNvSpPr txBox="1"/>
          <p:nvPr/>
        </p:nvSpPr>
        <p:spPr>
          <a:xfrm>
            <a:off x="16153" y="1396318"/>
            <a:ext cx="3819000" cy="3170099"/>
          </a:xfrm>
          <a:prstGeom prst="rect">
            <a:avLst/>
          </a:prstGeom>
          <a:noFill/>
        </p:spPr>
        <p:txBody>
          <a:bodyPr wrap="square" rtlCol="0">
            <a:spAutoFit/>
          </a:bodyPr>
          <a:lstStyle/>
          <a:p>
            <a:pPr>
              <a:spcBef>
                <a:spcPts val="600"/>
              </a:spcBef>
            </a:pPr>
            <a:r>
              <a:rPr lang="en" sz="2000" b="1" dirty="0"/>
              <a:t>Paul desires that they be with us: the grace of a Person (the Lord Jesus Christ); the love of a Person (God); and the fellowship… of a power or of a Person? (2 Cor. 13:14).                                For the sake of consistency,                  Paul is speaking of a Person                  (the Holy Spirit), and not of a power.</a:t>
            </a:r>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266720188"/>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16153" y="4566417"/>
            <a:ext cx="3750778"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his more than 40 references to the Holy Spirit in the letters to the Corinthians, Paul presents him with personal qualities, and not as a mere force emanating </a:t>
            </a:r>
            <a:b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from God:</a:t>
            </a: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accent3">
                    <a:lumMod val="75000"/>
                  </a:schemeClr>
                </a:solidFill>
                <a:effectLst>
                  <a:outerShdw blurRad="50800" dist="50800" dir="5400000" algn="ctr" rotWithShape="0">
                    <a:schemeClr val="bg1"/>
                  </a:outerShdw>
                </a:effectLst>
              </a:rPr>
              <a:t>“BE WITH YOU ALL”</a:t>
            </a: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699998"/>
            <a:ext cx="12191999" cy="584775"/>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pPr algn="ctr"/>
            <a:r>
              <a:rPr lang="en" sz="1600" b="1" dirty="0">
                <a:solidFill>
                  <a:schemeClr val="tx2"/>
                </a:solidFill>
                <a:latin typeface="Comic Sans MS" panose="030F0702030302020204" pitchFamily="66" charset="0"/>
              </a:rPr>
              <a:t>“</a:t>
            </a:r>
            <a:r>
              <a:rPr lang="en-US" sz="1600" b="1" dirty="0">
                <a:solidFill>
                  <a:schemeClr val="tx2"/>
                </a:solidFill>
                <a:latin typeface="Comic Sans MS" panose="030F0702030302020204" pitchFamily="66" charset="0"/>
              </a:rPr>
              <a:t>who have been chosen according to the foreknowledge of God the Father, through the sanctifying work of the Spirit, to be obedient to Jesus Christ and sprinkled with his blood: Grace and peace be yours in abundance</a:t>
            </a:r>
            <a:r>
              <a:rPr lang="en" sz="1600" b="1" dirty="0">
                <a:solidFill>
                  <a:schemeClr val="tx2"/>
                </a:solidFill>
                <a:latin typeface="Comic Sans MS" panose="030F0702030302020204" pitchFamily="66" charset="0"/>
              </a:rPr>
              <a:t>.” </a:t>
            </a:r>
            <a:r>
              <a:rPr lang="en" sz="1200" b="1" dirty="0">
                <a:solidFill>
                  <a:schemeClr val="tx2"/>
                </a:solidFill>
                <a:latin typeface="Comic Sans MS" panose="030F0702030302020204" pitchFamily="66" charset="0"/>
              </a:rPr>
              <a:t>(1 Peter 1:2 </a:t>
            </a:r>
            <a:r>
              <a:rPr lang="en" sz="1050" b="1" dirty="0">
                <a:solidFill>
                  <a:schemeClr val="tx2"/>
                </a:solidFill>
                <a:latin typeface="Comic Sans MS" panose="030F0702030302020204" pitchFamily="66" charset="0"/>
              </a:rPr>
              <a:t>NIV</a:t>
            </a:r>
            <a:r>
              <a:rPr lang="en" sz="1200" b="1" dirty="0">
                <a:solidFill>
                  <a:schemeClr val="tx2"/>
                </a:solidFill>
                <a:latin typeface="Comic Sans MS" panose="030F0702030302020204" pitchFamily="66" charset="0"/>
              </a:rPr>
              <a:t>)</a:t>
            </a:r>
          </a:p>
        </p:txBody>
      </p:sp>
      <p:sp>
        <p:nvSpPr>
          <p:cNvPr id="7" name="CuadroTexto 6">
            <a:extLst>
              <a:ext uri="{FF2B5EF4-FFF2-40B4-BE49-F238E27FC236}">
                <a16:creationId xmlns:a16="http://schemas.microsoft.com/office/drawing/2014/main" id="{13318067-454A-3D7A-974D-D3F5E33E49D1}"/>
              </a:ext>
            </a:extLst>
          </p:cNvPr>
          <p:cNvSpPr txBox="1"/>
          <p:nvPr/>
        </p:nvSpPr>
        <p:spPr>
          <a:xfrm>
            <a:off x="155712" y="1492984"/>
            <a:ext cx="8391940" cy="1323439"/>
          </a:xfrm>
          <a:prstGeom prst="rect">
            <a:avLst/>
          </a:prstGeom>
          <a:noFill/>
        </p:spPr>
        <p:txBody>
          <a:bodyPr wrap="square" rtlCol="0">
            <a:spAutoFit/>
          </a:bodyPr>
          <a:lstStyle/>
          <a:p>
            <a:pPr>
              <a:spcBef>
                <a:spcPts val="600"/>
              </a:spcBef>
            </a:pPr>
            <a:r>
              <a:rPr lang="en" sz="2000" b="1" dirty="0"/>
              <a:t>Although we are accustomed to referring to the Trinity (three divine Persons, one God) in the order “Father, Son, Spirit” (Mt. 28:19), Paul presents it as “Son, Father, Spirit” (2 Cor. 13:14), and Peter as “Father, Spirit, Son” (1 Pet. 1:2).</a:t>
            </a:r>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4092816109"/>
              </p:ext>
            </p:extLst>
          </p:nvPr>
        </p:nvGraphicFramePr>
        <p:xfrm>
          <a:off x="367749" y="369847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130570"/>
            <a:ext cx="11442424" cy="707886"/>
          </a:xfrm>
          <a:prstGeom prst="rect">
            <a:avLst/>
          </a:prstGeom>
          <a:noFill/>
        </p:spPr>
        <p:txBody>
          <a:bodyPr wrap="square" rtlCol="0">
            <a:spAutoFit/>
          </a:bodyPr>
          <a:lstStyle/>
          <a:p>
            <a:pPr>
              <a:spcBef>
                <a:spcPts val="600"/>
              </a:spcBef>
            </a:pPr>
            <a:r>
              <a:rPr lang="en" sz="2000" b="1" dirty="0"/>
              <a:t>Paul concludes his letter, therefore, wishing that the grace, love, and fellowship of the whole Godhead may be with us all (2 Cor . 13:14)</a:t>
            </a:r>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16"/>
          <a:stretch>
            <a:fillRect/>
          </a:stretch>
        </p:blipFill>
        <p:spPr>
          <a:xfrm>
            <a:off x="8700597" y="1589016"/>
            <a:ext cx="3338456" cy="2089884"/>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155712" y="2818004"/>
            <a:ext cx="839194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There is no hierarchy among them; each one simply assumes a different role in the plan of salvation, but all share the same characteristics and purposes.</a:t>
            </a: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126974" y="1569379"/>
            <a:ext cx="10045147" cy="5247590"/>
          </a:xfrm>
          <a:prstGeom prst="rect">
            <a:avLst/>
          </a:prstGeom>
          <a:noFill/>
        </p:spPr>
        <p:txBody>
          <a:bodyPr wrap="square">
            <a:spAutoFit/>
          </a:bodyPr>
          <a:lstStyle/>
          <a:p>
            <a:pPr>
              <a:spcBef>
                <a:spcPts val="600"/>
              </a:spcBef>
            </a:pPr>
            <a:r>
              <a:rPr lang="en" sz="2500" b="1" dirty="0">
                <a:latin typeface="Constantia" panose="02030602050306030303" pitchFamily="18" charset="0"/>
              </a:rPr>
              <a:t>“</a:t>
            </a:r>
            <a:r>
              <a:rPr lang="en-US" sz="2500" b="1" dirty="0">
                <a:latin typeface="Constantia" panose="02030602050306030303" pitchFamily="18" charset="0"/>
              </a:rPr>
              <a:t>The Father cannot be described by the things of earth. The Father is all the fullness of the Godhead bodily, and is invisible to mortal sight.</a:t>
            </a:r>
            <a:endParaRPr lang="en" sz="2500" b="1" dirty="0">
              <a:latin typeface="Constantia" panose="02030602050306030303" pitchFamily="18" charset="0"/>
            </a:endParaRPr>
          </a:p>
          <a:p>
            <a:pPr>
              <a:spcBef>
                <a:spcPts val="600"/>
              </a:spcBef>
            </a:pPr>
            <a:r>
              <a:rPr lang="en-US" sz="2500" b="1" dirty="0">
                <a:latin typeface="Constantia" panose="02030602050306030303" pitchFamily="18" charset="0"/>
              </a:rPr>
              <a:t>The Son is all the fullness of the Godhead manifested</a:t>
            </a:r>
            <a:r>
              <a:rPr lang="en" sz="2500" b="1" dirty="0">
                <a:latin typeface="Constantia" panose="02030602050306030303" pitchFamily="18" charset="0"/>
              </a:rPr>
              <a:t>. […]</a:t>
            </a:r>
          </a:p>
          <a:p>
            <a:pPr>
              <a:spcBef>
                <a:spcPts val="600"/>
              </a:spcBef>
            </a:pPr>
            <a:r>
              <a:rPr lang="en-US" sz="2500" b="1" dirty="0">
                <a:latin typeface="Constantia" panose="02030602050306030303" pitchFamily="18" charset="0"/>
              </a:rPr>
              <a:t>The Comforter that Christ promised to send after He ascended to heaven, is the Spirit in all the fullness of the Godhead, making manifest the power of divine grace to all who receive and believe in Christ as a personal Saviour. There are three living persons of the heavenly trio; in the name of these three great powers --the Father, the Son, and the Holy Spirit--those who receive Christ by living faith are baptized, and these powers will co-operate with the obedient subjects of heaven in their efforts to live the new life in Christ</a:t>
            </a:r>
            <a:r>
              <a:rPr lang="en" sz="2500" b="1" dirty="0">
                <a:latin typeface="Constantia" panose="02030602050306030303" pitchFamily="18" charset="0"/>
              </a:rPr>
              <a:t>.”</a:t>
            </a: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algn="ctr"/>
            <a:r>
              <a:rPr lang="en" sz="2000" b="1" dirty="0"/>
              <a:t>EGW (Evangelism, p. 615)</a:t>
            </a: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681</TotalTime>
  <Words>1516</Words>
  <Application>Microsoft Office PowerPoint</Application>
  <PresentationFormat>Panorámica</PresentationFormat>
  <Paragraphs>77</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Comic Sans MS</vt:lpstr>
      <vt:lpstr>Aptos Display</vt:lpstr>
      <vt:lpstr>Arial</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95</cp:revision>
  <dcterms:created xsi:type="dcterms:W3CDTF">2026-08-20T16:22:51Z</dcterms:created>
  <dcterms:modified xsi:type="dcterms:W3CDTF">2026-08-24T08:25:05Z</dcterms:modified>
</cp:coreProperties>
</file>