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n" sz="2000" b="1" noProof="0" dirty="0">
              <a:effectLst>
                <a:outerShdw blurRad="38100" dist="38100" dir="2700000" algn="tl">
                  <a:srgbClr val="000000">
                    <a:alpha val="43137"/>
                  </a:srgbClr>
                </a:outerShdw>
              </a:effectLst>
            </a:rPr>
            <a:t>God reveals his message to Jesus</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 sz="2000" b="1" noProof="0" dirty="0">
              <a:effectLst>
                <a:outerShdw blurRad="38100" dist="38100" dir="2700000" algn="tl">
                  <a:srgbClr val="000000">
                    <a:alpha val="43137"/>
                  </a:srgbClr>
                </a:outerShdw>
              </a:effectLst>
            </a:rPr>
            <a:t>Jesus reveals the message to an angel</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n" sz="2000" b="1" noProof="0" dirty="0">
              <a:effectLst>
                <a:outerShdw blurRad="38100" dist="38100" dir="2700000" algn="tl">
                  <a:srgbClr val="000000">
                    <a:alpha val="43137"/>
                  </a:srgbClr>
                </a:outerShdw>
              </a:effectLst>
            </a:rPr>
            <a:t>The angel reveals the message to John, the prophet</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n" sz="2000" b="1" noProof="0" dirty="0">
              <a:effectLst>
                <a:outerShdw blurRad="38100" dist="38100" dir="2700000" algn="tl">
                  <a:srgbClr val="000000">
                    <a:alpha val="43137"/>
                  </a:srgbClr>
                </a:outerShdw>
              </a:effectLst>
            </a:rPr>
            <a:t>John puts the received message into writing</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 sz="1800" b="1" noProof="0" dirty="0">
              <a:solidFill>
                <a:srgbClr val="3399FF"/>
              </a:solidFill>
            </a:rPr>
            <a:t>Through visions and dreams (Numbers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 sz="1800" b="1" noProof="0" dirty="0">
              <a:solidFill>
                <a:srgbClr val="CC0099"/>
              </a:solidFill>
            </a:rPr>
            <a:t>Through personal experiences (1 John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 sz="1800" b="1" noProof="0" dirty="0">
              <a:solidFill>
                <a:srgbClr val="009900"/>
              </a:solidFill>
            </a:rPr>
            <a:t>Through historical research (Lk .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n" sz="1800" b="1" noProof="0" dirty="0">
              <a:solidFill>
                <a:srgbClr val="C46200"/>
              </a:solidFill>
            </a:rPr>
            <a:t>Through divine impressions (2P.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dirty="0">
              <a:solidFill>
                <a:schemeClr val="bg1"/>
              </a:solidFill>
              <a:effectLst>
                <a:outerShdw blurRad="38100" dist="38100" dir="2700000" algn="tl">
                  <a:srgbClr val="000000">
                    <a:alpha val="43137"/>
                  </a:srgbClr>
                </a:outerShdw>
              </a:effectLst>
            </a:rPr>
            <a:t>To Adam and Eve </a:t>
          </a:r>
          <a:br>
            <a:rPr lang="en" sz="1800" b="1" noProof="0" dirty="0">
              <a:solidFill>
                <a:schemeClr val="bg1"/>
              </a:solidFill>
              <a:effectLst>
                <a:outerShdw blurRad="38100" dist="38100" dir="2700000" algn="tl">
                  <a:srgbClr val="000000">
                    <a:alpha val="43137"/>
                  </a:srgbClr>
                </a:outerShdw>
              </a:effectLst>
            </a:rPr>
          </a:br>
          <a:r>
            <a:rPr lang="en" sz="1800" b="1" noProof="0" dirty="0">
              <a:solidFill>
                <a:schemeClr val="bg1"/>
              </a:solidFill>
              <a:effectLst>
                <a:outerShdw blurRad="38100" dist="38100" dir="2700000" algn="tl">
                  <a:srgbClr val="000000">
                    <a:alpha val="43137"/>
                  </a:srgbClr>
                </a:outerShdw>
              </a:effectLst>
            </a:rPr>
            <a:t>(Gen.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dirty="0">
              <a:effectLst>
                <a:outerShdw blurRad="38100" dist="38100" dir="2700000" algn="tl">
                  <a:srgbClr val="000000">
                    <a:alpha val="43137"/>
                  </a:srgbClr>
                </a:outerShdw>
              </a:effectLst>
            </a:rPr>
            <a:t>When giving the 10 commandments (Deut .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dirty="0">
              <a:effectLst>
                <a:outerShdw blurRad="38100" dist="38100" dir="2700000" algn="tl">
                  <a:srgbClr val="000000">
                    <a:alpha val="43137"/>
                  </a:srgbClr>
                </a:outerShdw>
              </a:effectLst>
            </a:rPr>
            <a:t>At the baptism of Jesus (Mt.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 sz="1800" b="1" noProof="0" dirty="0">
              <a:effectLst>
                <a:outerShdw blurRad="38100" dist="38100" dir="2700000" algn="tl">
                  <a:srgbClr val="000000">
                    <a:alpha val="43137"/>
                  </a:srgbClr>
                </a:outerShdw>
              </a:effectLst>
            </a:rPr>
            <a:t>In the transfiguration </a:t>
          </a:r>
          <a:br>
            <a:rPr lang="en" sz="1800" b="1" noProof="0" dirty="0">
              <a:effectLst>
                <a:outerShdw blurRad="38100" dist="38100" dir="2700000" algn="tl">
                  <a:srgbClr val="000000">
                    <a:alpha val="43137"/>
                  </a:srgbClr>
                </a:outerShdw>
              </a:effectLst>
            </a:rPr>
          </a:br>
          <a:r>
            <a:rPr lang="en" sz="1800" b="1" noProof="0" dirty="0">
              <a:effectLst>
                <a:outerShdw blurRad="38100" dist="38100" dir="2700000" algn="tl">
                  <a:srgbClr val="000000">
                    <a:alpha val="43137"/>
                  </a:srgbClr>
                </a:outerShdw>
              </a:effectLst>
            </a:rPr>
            <a:t>(Mark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To remember the events (Ex.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To instruct us (Eccl.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To invite us to repentance (Jer.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To give us examples to imitate or reject (1 Cor. 10:11)</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So that we may know the future (Rev.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God reveals his message to Jesus</a:t>
          </a:r>
          <a:endParaRPr lang="es-ES" sz="2000" kern="120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Jesus reveals the message to an angel</a:t>
          </a:r>
          <a:endParaRPr lang="es-ES" sz="2000"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The angel reveals the message to John, the prophet</a:t>
          </a:r>
          <a:endParaRPr lang="es-ES" sz="2000"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John puts the received message into writing</a:t>
          </a:r>
          <a:endParaRPr lang="es-ES" sz="2000"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3399FF"/>
              </a:solidFill>
            </a:rPr>
            <a:t>Through visions and dreams (Numbers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C0099"/>
              </a:solidFill>
            </a:rPr>
            <a:t>Through personal experiences (1 John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009900"/>
              </a:solidFill>
            </a:rPr>
            <a:t>Through historical research (Lk .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46200"/>
              </a:solidFill>
            </a:rPr>
            <a:t>Through divine impressions (2P.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solidFill>
                <a:schemeClr val="bg1"/>
              </a:solidFill>
              <a:effectLst>
                <a:outerShdw blurRad="38100" dist="38100" dir="2700000" algn="tl">
                  <a:srgbClr val="000000">
                    <a:alpha val="43137"/>
                  </a:srgbClr>
                </a:outerShdw>
              </a:effectLst>
            </a:rPr>
            <a:t>To Adam and Eve </a:t>
          </a:r>
          <a:br>
            <a:rPr lang="en" sz="1800" b="1" kern="1200" noProof="0" dirty="0">
              <a:solidFill>
                <a:schemeClr val="bg1"/>
              </a:solidFill>
              <a:effectLst>
                <a:outerShdw blurRad="38100" dist="38100" dir="2700000" algn="tl">
                  <a:srgbClr val="000000">
                    <a:alpha val="43137"/>
                  </a:srgbClr>
                </a:outerShdw>
              </a:effectLst>
            </a:rPr>
          </a:br>
          <a:r>
            <a:rPr lang="en" sz="1800" b="1" kern="1200" noProof="0" dirty="0">
              <a:solidFill>
                <a:schemeClr val="bg1"/>
              </a:solidFill>
              <a:effectLst>
                <a:outerShdw blurRad="38100" dist="38100" dir="2700000" algn="tl">
                  <a:srgbClr val="000000">
                    <a:alpha val="43137"/>
                  </a:srgbClr>
                </a:outerShdw>
              </a:effectLst>
            </a:rPr>
            <a:t>(Gen.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When giving the 10 commandments (Deut .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At the baptism of Jesus (Mt. 3:17)</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In the transfiguration </a:t>
          </a:r>
          <a:br>
            <a:rPr lang="en" sz="1800" b="1" kern="1200" noProof="0" dirty="0">
              <a:effectLst>
                <a:outerShdw blurRad="38100" dist="38100" dir="2700000" algn="tl">
                  <a:srgbClr val="000000">
                    <a:alpha val="43137"/>
                  </a:srgbClr>
                </a:outerShdw>
              </a:effectLst>
            </a:rPr>
          </a:br>
          <a:r>
            <a:rPr lang="en" sz="1800" b="1" kern="1200" noProof="0" dirty="0">
              <a:effectLst>
                <a:outerShdw blurRad="38100" dist="38100" dir="2700000" algn="tl">
                  <a:srgbClr val="000000">
                    <a:alpha val="43137"/>
                  </a:srgbClr>
                </a:outerShdw>
              </a:effectLst>
            </a:rPr>
            <a:t>(Mark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To remember the events (Ex. 17:14)</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To instruct us (Eccl.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To invite us to repentance (Jer.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To give us examples to imitate or reject (1 Cor. 10:11)</a:t>
          </a:r>
          <a:endParaRPr lang="es-ES" sz="20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So that we may know the future (Rev.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REVELATION</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AND</a:t>
            </a:r>
          </a:p>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INSPIRATION</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en-US" sz="1600" b="1" dirty="0">
                <a:solidFill>
                  <a:schemeClr val="accent1">
                    <a:lumMod val="50000"/>
                  </a:schemeClr>
                </a:solidFill>
              </a:rPr>
              <a:t>Lesson 5 for October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78565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“The Revelation of Jesus Christ, which God gave Him to show His servants—things which must shortly take place. And He sent and signified it by His angel to His servant John, who bore witness to the word of God, and to the testimony of Jesus Christ, to all things that he saw” </a:t>
            </a:r>
            <a:r>
              <a:rPr kumimoji="0" lang="en"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(Revelation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FA46B9"/>
                </a:solidFill>
              </a:rPr>
              <a:t>Revelation and </a:t>
            </a:r>
            <a:r>
              <a:rPr lang="es-ES" sz="2000" b="1" dirty="0" err="1">
                <a:solidFill>
                  <a:srgbClr val="FA46B9"/>
                </a:solidFill>
              </a:rPr>
              <a:t>inspiration</a:t>
            </a:r>
            <a:r>
              <a:rPr lang="es-ES" sz="2000" b="1" dirty="0">
                <a:solidFill>
                  <a:srgbClr val="FA46B9"/>
                </a:solidFill>
              </a:rPr>
              <a:t>:</a:t>
            </a:r>
          </a:p>
          <a:p>
            <a:pPr lvl="1">
              <a:spcBef>
                <a:spcPts val="600"/>
              </a:spcBef>
            </a:pPr>
            <a:r>
              <a:rPr lang="es-ES" sz="2000" b="1" dirty="0"/>
              <a:t>General and </a:t>
            </a:r>
            <a:r>
              <a:rPr lang="es-ES" sz="2000" b="1" dirty="0" err="1"/>
              <a:t>special</a:t>
            </a:r>
            <a:r>
              <a:rPr lang="es-ES" sz="2000" b="1" dirty="0"/>
              <a:t> </a:t>
            </a:r>
            <a:r>
              <a:rPr lang="es-ES" sz="2000" b="1" dirty="0" err="1"/>
              <a:t>revelation</a:t>
            </a:r>
            <a:endParaRPr lang="es-ES" sz="2000" b="1" dirty="0"/>
          </a:p>
          <a:p>
            <a:pPr lvl="1">
              <a:spcBef>
                <a:spcPts val="600"/>
              </a:spcBef>
            </a:pPr>
            <a:r>
              <a:rPr lang="es-ES" sz="2000" b="1" dirty="0"/>
              <a:t>The </a:t>
            </a:r>
            <a:r>
              <a:rPr lang="es-ES" sz="2000" b="1" dirty="0" err="1"/>
              <a:t>process</a:t>
            </a:r>
            <a:r>
              <a:rPr lang="es-ES" sz="2000" b="1" dirty="0"/>
              <a:t> </a:t>
            </a:r>
            <a:r>
              <a:rPr lang="es-ES" sz="2000" b="1" dirty="0" err="1"/>
              <a:t>of</a:t>
            </a:r>
            <a:r>
              <a:rPr lang="es-ES" sz="2000" b="1" dirty="0"/>
              <a:t> </a:t>
            </a:r>
            <a:r>
              <a:rPr lang="es-ES" sz="2000" b="1" dirty="0" err="1"/>
              <a:t>inspiration</a:t>
            </a:r>
            <a:endParaRPr lang="es-ES" sz="2000" b="1" dirty="0"/>
          </a:p>
          <a:p>
            <a:pPr>
              <a:spcBef>
                <a:spcPts val="1800"/>
              </a:spcBef>
            </a:pPr>
            <a:r>
              <a:rPr lang="es-ES" sz="2000" b="1" dirty="0" err="1">
                <a:solidFill>
                  <a:srgbClr val="3E5EF9"/>
                </a:solidFill>
              </a:rPr>
              <a:t>Types</a:t>
            </a:r>
            <a:r>
              <a:rPr lang="es-ES" sz="2000" b="1" dirty="0">
                <a:solidFill>
                  <a:srgbClr val="3E5EF9"/>
                </a:solidFill>
              </a:rPr>
              <a:t> </a:t>
            </a:r>
            <a:r>
              <a:rPr lang="es-ES" sz="2000" b="1" dirty="0" err="1">
                <a:solidFill>
                  <a:srgbClr val="3E5EF9"/>
                </a:solidFill>
              </a:rPr>
              <a:t>of</a:t>
            </a:r>
            <a:r>
              <a:rPr lang="es-ES" sz="2000" b="1" dirty="0">
                <a:solidFill>
                  <a:srgbClr val="3E5EF9"/>
                </a:solidFill>
              </a:rPr>
              <a:t> </a:t>
            </a:r>
            <a:r>
              <a:rPr lang="es-ES" sz="2000" b="1" dirty="0" err="1">
                <a:solidFill>
                  <a:srgbClr val="3E5EF9"/>
                </a:solidFill>
              </a:rPr>
              <a:t>prophetic</a:t>
            </a:r>
            <a:r>
              <a:rPr lang="es-ES" sz="2000" b="1" dirty="0">
                <a:solidFill>
                  <a:srgbClr val="3E5EF9"/>
                </a:solidFill>
              </a:rPr>
              <a:t> </a:t>
            </a:r>
            <a:r>
              <a:rPr lang="es-ES" sz="2000" b="1" dirty="0" err="1">
                <a:solidFill>
                  <a:srgbClr val="3E5EF9"/>
                </a:solidFill>
              </a:rPr>
              <a:t>communication</a:t>
            </a:r>
            <a:r>
              <a:rPr lang="es-ES" sz="2000" b="1" dirty="0">
                <a:solidFill>
                  <a:srgbClr val="3E5EF9"/>
                </a:solidFill>
              </a:rPr>
              <a:t>:</a:t>
            </a:r>
          </a:p>
          <a:p>
            <a:pPr lvl="1">
              <a:spcBef>
                <a:spcPts val="600"/>
              </a:spcBef>
            </a:pPr>
            <a:r>
              <a:rPr lang="es-ES" sz="2000" b="1" dirty="0"/>
              <a:t>Oral </a:t>
            </a:r>
            <a:r>
              <a:rPr lang="es-ES" sz="2000" b="1" dirty="0" err="1"/>
              <a:t>messages</a:t>
            </a:r>
            <a:endParaRPr lang="es-ES" sz="2000" b="1" dirty="0"/>
          </a:p>
          <a:p>
            <a:pPr lvl="1">
              <a:spcBef>
                <a:spcPts val="600"/>
              </a:spcBef>
            </a:pPr>
            <a:r>
              <a:rPr lang="es-ES" sz="2000" b="1" dirty="0" err="1"/>
              <a:t>Written</a:t>
            </a:r>
            <a:r>
              <a:rPr lang="es-ES" sz="2000" b="1" dirty="0"/>
              <a:t> </a:t>
            </a:r>
            <a:r>
              <a:rPr lang="es-ES" sz="2000" b="1" dirty="0" err="1"/>
              <a:t>messages</a:t>
            </a:r>
            <a:endParaRPr lang="es-ES" sz="2000" b="1" dirty="0"/>
          </a:p>
          <a:p>
            <a:pPr lvl="1">
              <a:spcBef>
                <a:spcPts val="600"/>
              </a:spcBef>
            </a:pPr>
            <a:r>
              <a:rPr lang="es-ES" sz="2000" b="1" dirty="0"/>
              <a:t>Drama, symbols, parables</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en-US" sz="2000" b="1" dirty="0"/>
              <a:t>Revelation 1:1-2 contains an example of how God reveals his message to us through the prophet:</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773148859"/>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n-US" sz="2000" b="1" dirty="0"/>
              <a:t>But this is not the only way God has revealed himself to the prophets, nor the only way the divine message was conveyed through them. We will study the various ways God revealed himself to the prophets and inspired them.</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604378"/>
            <a:ext cx="6049929" cy="2862322"/>
          </a:xfrm>
          <a:prstGeom prst="rect">
            <a:avLst/>
          </a:prstGeom>
          <a:noFill/>
        </p:spPr>
        <p:txBody>
          <a:bodyPr wrap="square">
            <a:spAutoFit/>
          </a:bodyPr>
          <a:lstStyle/>
          <a:p>
            <a:pPr algn="ct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REVELATION AND </a:t>
            </a:r>
            <a:r>
              <a:rPr lang="es-ES" sz="60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INSPIRATION</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spc="300" dirty="0">
                <a:ln/>
                <a:solidFill>
                  <a:schemeClr val="tx2">
                    <a:lumMod val="50000"/>
                    <a:lumOff val="50000"/>
                  </a:schemeClr>
                </a:solidFill>
              </a:rPr>
              <a:t>GENERAL </a:t>
            </a:r>
            <a:r>
              <a:rPr lang="es-ES" sz="4400" b="1" spc="300" dirty="0">
                <a:ln/>
                <a:solidFill>
                  <a:schemeClr val="accent3">
                    <a:lumMod val="75000"/>
                  </a:schemeClr>
                </a:solidFill>
              </a:rPr>
              <a:t>AND</a:t>
            </a:r>
            <a:r>
              <a:rPr lang="es-ES" sz="4400" b="1" spc="300" dirty="0">
                <a:ln/>
                <a:solidFill>
                  <a:schemeClr val="accent6">
                    <a:lumMod val="75000"/>
                  </a:schemeClr>
                </a:solidFill>
              </a:rPr>
              <a:t> </a:t>
            </a:r>
            <a:r>
              <a:rPr lang="es-ES" sz="4400" b="1" spc="300" dirty="0">
                <a:ln/>
                <a:solidFill>
                  <a:schemeClr val="accent4"/>
                </a:solidFill>
              </a:rPr>
              <a:t>SPECIAL </a:t>
            </a:r>
            <a:r>
              <a:rPr lang="es-ES" sz="4400" b="1" spc="300" dirty="0">
                <a:ln/>
                <a:solidFill>
                  <a:schemeClr val="accent3">
                    <a:lumMod val="75000"/>
                  </a:schemeClr>
                </a:solidFill>
              </a:rPr>
              <a:t>REVELATION</a:t>
            </a: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en-US" b="1" dirty="0">
                <a:effectLst>
                  <a:outerShdw blurRad="38100" dist="38100" dir="2700000" algn="tl">
                    <a:srgbClr val="000000">
                      <a:alpha val="43137"/>
                    </a:srgbClr>
                  </a:outerShdw>
                </a:effectLst>
                <a:latin typeface="Comic Sans MS" panose="030F0702030302020204" pitchFamily="66" charset="0"/>
              </a:rPr>
              <a:t>The heavens declare the glory of God; the skies proclaim the work of his hands</a:t>
            </a:r>
            <a:r>
              <a:rPr lang="es-ES" b="1" dirty="0">
                <a:effectLst>
                  <a:outerShdw blurRad="38100" dist="38100" dir="2700000" algn="tl">
                    <a:srgbClr val="000000">
                      <a:alpha val="43137"/>
                    </a:srgbClr>
                  </a:outerShdw>
                </a:effectLst>
                <a:latin typeface="Comic Sans MS" panose="030F0702030302020204" pitchFamily="66" charset="0"/>
              </a:rPr>
              <a:t>”</a:t>
            </a:r>
          </a:p>
          <a:p>
            <a:pPr algn="ctr"/>
            <a:r>
              <a:rPr lang="es-ES" sz="1400" b="1" dirty="0">
                <a:effectLst>
                  <a:outerShdw blurRad="38100" dist="38100" dir="2700000" algn="tl">
                    <a:srgbClr val="000000">
                      <a:alpha val="43137"/>
                    </a:srgbClr>
                  </a:outerShdw>
                </a:effectLst>
                <a:latin typeface="Comic Sans MS" panose="030F0702030302020204" pitchFamily="66" charset="0"/>
              </a:rPr>
              <a:t>(Psalm 19:1 </a:t>
            </a:r>
            <a:r>
              <a:rPr lang="es-ES" sz="1100" b="1" dirty="0" err="1">
                <a:effectLst>
                  <a:outerShdw blurRad="38100" dist="38100" dir="2700000" algn="tl">
                    <a:srgbClr val="000000">
                      <a:alpha val="43137"/>
                    </a:srgbClr>
                  </a:outerShdw>
                </a:effectLst>
                <a:latin typeface="Comic Sans MS" panose="030F0702030302020204" pitchFamily="66" charset="0"/>
              </a:rPr>
              <a:t>NVI</a:t>
            </a:r>
            <a:r>
              <a:rPr lang="es-ES" sz="1400" b="1" dirty="0">
                <a:effectLst>
                  <a:outerShdw blurRad="38100" dist="38100" dir="2700000" algn="tl">
                    <a:srgbClr val="000000">
                      <a:alpha val="43137"/>
                    </a:srgbClr>
                  </a:outerShdw>
                </a:effectLst>
                <a:latin typeface="Comic Sans MS" panose="030F0702030302020204" pitchFamily="66" charset="0"/>
              </a:rPr>
              <a:t>)</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b="1" dirty="0">
                <a:effectLst>
                  <a:outerShdw blurRad="38100" dist="38100" dir="2700000" algn="tl">
                    <a:srgbClr val="000000">
                      <a:alpha val="43137"/>
                    </a:srgbClr>
                  </a:outerShdw>
                </a:effectLst>
                <a:latin typeface="Comic Sans MS" panose="030F0702030302020204" pitchFamily="66" charset="0"/>
              </a:rPr>
              <a:t>“When there is a prophet among you, I the Lord, reveal myself to them in visions, I speak to them in dreams” </a:t>
            </a:r>
            <a:r>
              <a:rPr lang="en-US" sz="1400" b="1" dirty="0">
                <a:effectLst>
                  <a:outerShdw blurRad="38100" dist="38100" dir="2700000" algn="tl">
                    <a:srgbClr val="000000">
                      <a:alpha val="43137"/>
                    </a:srgbClr>
                  </a:outerShdw>
                </a:effectLst>
                <a:latin typeface="Comic Sans MS" panose="030F0702030302020204" pitchFamily="66" charset="0"/>
              </a:rPr>
              <a:t>(Numbers 12:6 </a:t>
            </a:r>
            <a:r>
              <a:rPr lang="en-US" sz="1100" b="1" dirty="0">
                <a:effectLst>
                  <a:outerShdw blurRad="38100" dist="38100" dir="2700000" algn="tl">
                    <a:srgbClr val="000000">
                      <a:alpha val="43137"/>
                    </a:srgbClr>
                  </a:outerShdw>
                </a:effectLst>
                <a:latin typeface="Comic Sans MS" panose="030F0702030302020204" pitchFamily="66" charset="0"/>
              </a:rPr>
              <a:t>NVI</a:t>
            </a:r>
            <a:r>
              <a:rPr lang="en-US" sz="1400" b="1" dirty="0">
                <a:effectLst>
                  <a:outerShdw blurRad="38100" dist="38100" dir="2700000" algn="tl">
                    <a:srgbClr val="000000">
                      <a:alpha val="43137"/>
                    </a:srgbClr>
                  </a:outerShdw>
                </a:effectLst>
                <a:latin typeface="Comic Sans MS" panose="030F0702030302020204" pitchFamily="66" charset="0"/>
              </a:rPr>
              <a:t>)</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323439"/>
          </a:xfrm>
          <a:prstGeom prst="rect">
            <a:avLst/>
          </a:prstGeom>
          <a:noFill/>
        </p:spPr>
        <p:txBody>
          <a:bodyPr wrap="square" rtlCol="0">
            <a:spAutoFit/>
          </a:bodyPr>
          <a:lstStyle/>
          <a:p>
            <a:pPr>
              <a:spcBef>
                <a:spcPts val="600"/>
              </a:spcBef>
            </a:pPr>
            <a:r>
              <a:rPr lang="en-US" sz="2000" b="1" dirty="0"/>
              <a:t>Paul says that those who deny the existence of God “are without excuse,” for nature reveals “His invisible attributes are clearly seen, […] even His eternal power and Godhead”</a:t>
            </a:r>
            <a:br>
              <a:rPr lang="en-US" sz="2000" b="1" dirty="0"/>
            </a:br>
            <a:r>
              <a:rPr lang="en-US" sz="2000" b="1" dirty="0"/>
              <a:t>(Rom. 1:20; Ps.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938992"/>
          </a:xfrm>
          <a:prstGeom prst="rect">
            <a:avLst/>
          </a:prstGeom>
          <a:noFill/>
        </p:spPr>
        <p:txBody>
          <a:bodyPr wrap="square">
            <a:spAutoFit/>
          </a:bodyPr>
          <a:lstStyle/>
          <a:p>
            <a:pPr>
              <a:spcBef>
                <a:spcPts val="600"/>
              </a:spcBef>
            </a:pPr>
            <a:r>
              <a:rPr lang="en-US" sz="2000" b="1" dirty="0"/>
              <a:t>For this reason, God has used more direct methods to make himself known: special revelation through the prophets and Jesus Christ, as recorded in the Bible, the Word of God (Heb.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n-US" sz="2000" b="1" dirty="0"/>
              <a:t>But nature, since the fall of Adam and Eve, also has consequences of sin (predation, earthquakes, …)</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65845"/>
            <a:ext cx="7421470" cy="1631216"/>
          </a:xfrm>
          <a:prstGeom prst="rect">
            <a:avLst/>
          </a:prstGeom>
          <a:noFill/>
        </p:spPr>
        <p:txBody>
          <a:bodyPr wrap="square">
            <a:spAutoFit/>
          </a:bodyPr>
          <a:lstStyle/>
          <a:p>
            <a:pPr lvl="0">
              <a:spcBef>
                <a:spcPts val="600"/>
              </a:spcBef>
              <a:defRPr/>
            </a:pPr>
            <a:r>
              <a:rPr lang="en-US" sz="2000" b="1" dirty="0">
                <a:solidFill>
                  <a:prstClr val="black"/>
                </a:solidFill>
              </a:rPr>
              <a:t>We can see how God foresaw the entrance of sin in the regenerative power He implemented in living beings. When we are injured, mechanisms are set in motion that close the wound and regenerate the tissue. And those mechanisms were already there before the injury occurred!</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es-ES" sz="4400" b="1" dirty="0">
                <a:ln w="19050">
                  <a:solidFill>
                    <a:srgbClr val="996600"/>
                  </a:solidFill>
                  <a:prstDash val="solid"/>
                </a:ln>
                <a:solidFill>
                  <a:schemeClr val="bg1"/>
                </a:solidFill>
                <a:effectLst>
                  <a:outerShdw dist="38100" dir="2700000" algn="bl" rotWithShape="0">
                    <a:srgbClr val="7E5400"/>
                  </a:outerShdw>
                </a:effectLst>
              </a:rPr>
              <a:t>THE PROCESS </a:t>
            </a:r>
            <a:r>
              <a:rPr lang="es-ES" sz="4400" b="1" dirty="0" err="1">
                <a:ln w="19050">
                  <a:solidFill>
                    <a:srgbClr val="996600"/>
                  </a:solidFill>
                  <a:prstDash val="solid"/>
                </a:ln>
                <a:solidFill>
                  <a:schemeClr val="bg1"/>
                </a:solidFill>
                <a:effectLst>
                  <a:outerShdw dist="38100" dir="2700000" algn="bl" rotWithShape="0">
                    <a:srgbClr val="7E5400"/>
                  </a:outerShdw>
                </a:effectLst>
              </a:rPr>
              <a:t>OF</a:t>
            </a:r>
            <a:r>
              <a:rPr lang="es-ES" sz="4400" b="1" dirty="0">
                <a:ln w="19050">
                  <a:solidFill>
                    <a:srgbClr val="996600"/>
                  </a:solidFill>
                  <a:prstDash val="solid"/>
                </a:ln>
                <a:solidFill>
                  <a:schemeClr val="bg1"/>
                </a:solidFill>
                <a:effectLst>
                  <a:outerShdw dist="38100" dir="2700000" algn="bl" rotWithShape="0">
                    <a:srgbClr val="7E5400"/>
                  </a:outerShdw>
                </a:effectLst>
              </a:rPr>
              <a:t> </a:t>
            </a:r>
            <a:r>
              <a:rPr lang="es-ES" sz="4400" b="1" dirty="0" err="1">
                <a:ln w="19050">
                  <a:solidFill>
                    <a:srgbClr val="996600"/>
                  </a:solidFill>
                  <a:prstDash val="solid"/>
                </a:ln>
                <a:solidFill>
                  <a:schemeClr val="bg1"/>
                </a:solidFill>
                <a:effectLst>
                  <a:outerShdw dist="38100" dir="2700000" algn="bl" rotWithShape="0">
                    <a:srgbClr val="7E5400"/>
                  </a:outerShdw>
                </a:effectLst>
              </a:rPr>
              <a:t>INSPIRATION</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“All Scripture is God-breathed and is useful for teaching, rebuking, correcting and training in righteousness” </a:t>
            </a:r>
            <a:r>
              <a:rPr lang="en-US" sz="1400" b="1" dirty="0">
                <a:solidFill>
                  <a:schemeClr val="accent3">
                    <a:lumMod val="75000"/>
                  </a:schemeClr>
                </a:solidFill>
                <a:latin typeface="Comic Sans MS" panose="030F0702030302020204" pitchFamily="66" charset="0"/>
              </a:rPr>
              <a:t>(2 Timothy 3:16 </a:t>
            </a:r>
            <a:r>
              <a:rPr lang="en-US" sz="1100" b="1" dirty="0">
                <a:solidFill>
                  <a:schemeClr val="accent3">
                    <a:lumMod val="75000"/>
                  </a:schemeClr>
                </a:solidFill>
                <a:latin typeface="Comic Sans MS" panose="030F0702030302020204" pitchFamily="66" charset="0"/>
              </a:rPr>
              <a:t>NVI</a:t>
            </a:r>
            <a:r>
              <a:rPr lang="en-US" sz="1400" b="1" dirty="0">
                <a:solidFill>
                  <a:schemeClr val="accent3">
                    <a:lumMod val="75000"/>
                  </a:schemeClr>
                </a:solidFill>
                <a:latin typeface="Comic Sans MS" panose="030F0702030302020204" pitchFamily="66" charset="0"/>
              </a:rPr>
              <a:t>)</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pPr>
              <a:spcBef>
                <a:spcPts val="600"/>
              </a:spcBef>
            </a:pPr>
            <a:r>
              <a:rPr lang="en-US" sz="2000" b="1" dirty="0"/>
              <a:t>For centuries, God's works and messages were transmitted orally, until God inspired Moses to record these deeds and sayings in writing.</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483622104"/>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n-US" sz="2000" b="1" dirty="0"/>
              <a:t>From that moment on, the messages that God wanted to preserve were written by “inspired” people, that is, guided by the Holy Spirit </a:t>
            </a:r>
            <a:br>
              <a:rPr lang="en-US" sz="2000" b="1" dirty="0"/>
            </a:br>
            <a:r>
              <a:rPr lang="en-US" sz="2000" b="1" dirty="0"/>
              <a:t>(2 Peter 1:21). This makes the Bible a unique book, containing the complete divine revelation.</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spcBef>
                <a:spcPts val="600"/>
              </a:spcBef>
              <a:defRPr/>
            </a:pPr>
            <a:r>
              <a:rPr lang="en-US" sz="2000" b="1" dirty="0">
                <a:solidFill>
                  <a:prstClr val="black"/>
                </a:solidFill>
              </a:rPr>
              <a:t>What was this inspiration process like?</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TYPES</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 </a:t>
            </a: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OF</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 </a:t>
            </a: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PROPHETIC</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 </a:t>
            </a: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COMMUNICATION</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ORAL </a:t>
            </a:r>
            <a:r>
              <a:rPr lang="es-ES" sz="440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MESSAGES</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138773"/>
          </a:xfrm>
          <a:prstGeom prst="rect">
            <a:avLst/>
          </a:prstGeom>
          <a:noFill/>
        </p:spPr>
        <p:txBody>
          <a:bodyPr wrap="square">
            <a:spAutoFit/>
          </a:bodyPr>
          <a:lstStyle/>
          <a:p>
            <a:pPr algn="ct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“He stationed the Levites in the temple of the LORD with cymbals, harps and lyres in the way prescribed by David and Gad the king’s seer and Nathan the prophet; this was commanded by the LORD through his prophets. So the Levites stood ready with David’s instruments, and the priests with their trumpets.”</a:t>
            </a:r>
          </a:p>
          <a:p>
            <a:pPr algn="ct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(2 Chronicles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707886"/>
          </a:xfrm>
          <a:prstGeom prst="rect">
            <a:avLst/>
          </a:prstGeom>
          <a:noFill/>
        </p:spPr>
        <p:txBody>
          <a:bodyPr wrap="square" rtlCol="0">
            <a:spAutoFit/>
          </a:bodyPr>
          <a:lstStyle/>
          <a:p>
            <a:pPr>
              <a:spcBef>
                <a:spcPts val="600"/>
              </a:spcBef>
            </a:pPr>
            <a:r>
              <a:rPr lang="en-US" sz="2000" b="1" dirty="0"/>
              <a:t>For their part, the prophets orally transmitted the words conveyed by God, clearly stating: “Thus says Jehovah” (Jg. 6:8). These messages—as in the case of Noah—were not always recorded in writing.</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325520014"/>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n-US" sz="2000" b="1" dirty="0"/>
              <a:t>God has spoken directly to men on four occasions:</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en-US" sz="2000" b="1" dirty="0"/>
              <a:t>We only know the words of many prophets through the writings of others, yet they held the same authority as those who left their messages in written form. Among them are Nathan, Elijah, Elisha, and John the Baptist.</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err="1">
                <a:ln w="22225">
                  <a:noFill/>
                  <a:prstDash val="solid"/>
                </a:ln>
                <a:solidFill>
                  <a:srgbClr val="FFFFAF"/>
                </a:solidFill>
                <a:effectLst>
                  <a:outerShdw blurRad="50800" dist="50800" dir="5400000" algn="ctr" rotWithShape="0">
                    <a:schemeClr val="tx1"/>
                  </a:outerShdw>
                </a:effectLst>
              </a:rPr>
              <a:t>WRITTEN</a:t>
            </a:r>
            <a:r>
              <a:rPr lang="es-ES" sz="4400" b="1" spc="600" dirty="0">
                <a:ln w="22225">
                  <a:noFill/>
                  <a:prstDash val="solid"/>
                </a:ln>
                <a:solidFill>
                  <a:srgbClr val="FFFFAF"/>
                </a:solidFill>
                <a:effectLst>
                  <a:outerShdw blurRad="50800" dist="50800" dir="5400000" algn="ctr" rotWithShape="0">
                    <a:schemeClr val="tx1"/>
                  </a:outerShdw>
                </a:effectLst>
              </a:rPr>
              <a:t> </a:t>
            </a:r>
            <a:r>
              <a:rPr lang="es-ES" sz="4400" b="1" spc="600" dirty="0" err="1">
                <a:ln w="22225">
                  <a:noFill/>
                  <a:prstDash val="solid"/>
                </a:ln>
                <a:solidFill>
                  <a:srgbClr val="FFFFAF"/>
                </a:solidFill>
                <a:effectLst>
                  <a:outerShdw blurRad="50800" dist="50800" dir="5400000" algn="ctr" rotWithShape="0">
                    <a:schemeClr val="tx1"/>
                  </a:outerShdw>
                </a:effectLst>
              </a:rPr>
              <a:t>MESSAGES</a:t>
            </a:r>
            <a:endParaRPr lang="es-ES" sz="44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“Then the Lord said to Moses, ‘Write this for a memorial in the book’ ” </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(Exodus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US" sz="2000" b="1" dirty="0"/>
              <a:t>What were some of the reasons why God decided to leave His message in writing?</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6876360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en-US" sz="2000" b="1" dirty="0"/>
              <a:t>In the Bible, the prophets expressed their own human reactions, as well as those of other people. It contains poetry, historical accounts, and written sermons. Sometimes it includes quotations from non-biblical authors or decrees from pagan kings.</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spcBef>
                <a:spcPts val="600"/>
              </a:spcBef>
              <a:defRPr/>
            </a:pPr>
            <a:r>
              <a:rPr lang="en-US" sz="2000" b="1" dirty="0">
                <a:solidFill>
                  <a:prstClr val="black"/>
                </a:solidFill>
              </a:rPr>
              <a:t>However, there are no degrees of inspiration within the Bible. Whether it records sermons, events, or prophecies, it was all inspired by God and faithfully transmits His messages to us throughout time (2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a:ln/>
                <a:solidFill>
                  <a:schemeClr val="accent1">
                    <a:lumMod val="75000"/>
                  </a:schemeClr>
                </a:solidFill>
              </a:rPr>
              <a:t>DRAMA, SYMBOLS, PARABLES</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“I have also spoken by the prophets, and have multiplied visions; I have given symbols through the witness of the prophets” </a:t>
            </a:r>
            <a:r>
              <a:rPr lang="en-US" sz="1400" b="1" dirty="0">
                <a:solidFill>
                  <a:schemeClr val="accent3">
                    <a:lumMod val="75000"/>
                  </a:schemeClr>
                </a:solidFill>
                <a:latin typeface="Comic Sans MS" panose="030F0702030302020204" pitchFamily="66" charset="0"/>
              </a:rPr>
              <a:t>(Hosea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323439"/>
          </a:xfrm>
          <a:prstGeom prst="rect">
            <a:avLst/>
          </a:prstGeom>
          <a:noFill/>
        </p:spPr>
        <p:txBody>
          <a:bodyPr wrap="square" rtlCol="0">
            <a:spAutoFit/>
          </a:bodyPr>
          <a:lstStyle/>
          <a:p>
            <a:pPr>
              <a:spcBef>
                <a:spcPts val="600"/>
              </a:spcBef>
            </a:pPr>
            <a:r>
              <a:rPr lang="en-US" sz="2000" b="1" dirty="0"/>
              <a:t>In addition to historical accounts, proverbial sayings, poems, or speeches, the Bible contains many messages conveyed through drama, symbols, and parables.</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DRAMA</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607130"/>
            <a:ext cx="6211874"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3"/>
                </a:solidFill>
              </a:rPr>
              <a:t>Ezekiel 4:1-8</a:t>
            </a:r>
            <a:r>
              <a:rPr lang="es-ES" sz="2000" b="1" dirty="0"/>
              <a:t>. </a:t>
            </a:r>
            <a:r>
              <a:rPr lang="en-US" sz="2000" b="1" dirty="0"/>
              <a:t>God asked Ezekiel to make a model of Jerusalem to represent the siege and fall of the city</a:t>
            </a:r>
            <a:r>
              <a:rPr lang="es-ES" sz="2000"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467149"/>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 Kings 20:37-42</a:t>
            </a:r>
            <a:r>
              <a:rPr lang="es-ES" sz="2000" b="1" dirty="0"/>
              <a:t>. </a:t>
            </a:r>
            <a:r>
              <a:rPr lang="en-US" sz="2000" b="1" dirty="0"/>
              <a:t>A prophet asks another to strike him and pretends to be wounded in battle to rebuke Ahab's sin</a:t>
            </a:r>
            <a:r>
              <a:rPr lang="es-ES" sz="2000" b="1" dirty="0"/>
              <a:t>.</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383251"/>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CC9900">
                    <a:lumMod val="75000"/>
                  </a:srgbClr>
                </a:solidFill>
              </a:rPr>
              <a:t>Hosea</a:t>
            </a: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 1:2-9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God commanded Hosea to marry an adulterous woman to represent the unfaithfulness of Israel</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0099CC"/>
                </a:solidFill>
              </a:rPr>
              <a:t>Jeremiah</a:t>
            </a: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 13:1-11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At God's command, Jeremiah bought a belt and hid it. Later, God told him to return for it to show the moral condition of Jerusalem</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a:t>DRAMA, SYMBOLS, PARABLES</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SYMBOLS</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2F3195"/>
                </a:solidFill>
              </a:rPr>
              <a:t>Exodus 25:8</a:t>
            </a:r>
            <a:r>
              <a:rPr lang="es-ES" sz="2000" b="1" dirty="0"/>
              <a:t>. </a:t>
            </a:r>
            <a:r>
              <a:rPr lang="en-US" sz="2000" b="1" dirty="0"/>
              <a:t>The priests, the sanctuary, and its services are symbols to explain in detail the Plan of Redemption</a:t>
            </a:r>
            <a:r>
              <a:rPr lang="es-ES" sz="2000" b="1" dirty="0"/>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PARABLES</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1">
                    <a:lumMod val="75000"/>
                  </a:schemeClr>
                </a:solidFill>
              </a:rPr>
              <a:t>Isaiah 5:1-7</a:t>
            </a:r>
            <a:r>
              <a:rPr lang="es-ES" sz="2000" b="1" dirty="0"/>
              <a:t>. </a:t>
            </a:r>
            <a:r>
              <a:rPr lang="en-US" sz="2000" b="1" dirty="0"/>
              <a:t>The prophets used parables to call the people to reflect on their spiritual condition</a:t>
            </a:r>
            <a:r>
              <a:rPr lang="es-ES" sz="2000" b="1" dirty="0"/>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BEA60B"/>
                </a:solidFill>
              </a:rPr>
              <a:t>John</a:t>
            </a:r>
            <a:r>
              <a:rPr kumimoji="0" lang="es-ES" sz="2000" b="1" i="0" u="none" strike="noStrike" kern="1200" cap="none" spc="0" normalizeH="0" baseline="0" noProof="0" dirty="0">
                <a:ln>
                  <a:noFill/>
                </a:ln>
                <a:solidFill>
                  <a:srgbClr val="BEA60B"/>
                </a:solidFill>
                <a:effectLst/>
                <a:uLnTx/>
                <a:uFillTx/>
                <a:latin typeface="Aptos" panose="02110004020202020204"/>
                <a:ea typeface="+mn-ea"/>
                <a:cs typeface="+mn-cs"/>
              </a:rPr>
              <a:t> 15:1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Jesus used symbols to explain his own mission, such as the light, the vine, the good shepherd</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CC0000"/>
                </a:solidFill>
              </a:rPr>
              <a:t>Revelation</a:t>
            </a:r>
            <a:r>
              <a:rPr kumimoji="0" lang="es-ES" sz="2000" b="1" i="0" u="none" strike="noStrike" kern="1200" cap="none" spc="0" normalizeH="0" baseline="0" noProof="0" dirty="0">
                <a:ln>
                  <a:noFill/>
                </a:ln>
                <a:solidFill>
                  <a:srgbClr val="CC0000"/>
                </a:solidFill>
                <a:effectLst/>
                <a:uLnTx/>
                <a:uFillTx/>
                <a:latin typeface="Aptos" panose="02110004020202020204"/>
                <a:ea typeface="+mn-ea"/>
                <a:cs typeface="+mn-cs"/>
              </a:rPr>
              <a:t> 13:2</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Daniel and Revelation use symbols (such as beasts, horns, …) to represent historical realities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339933"/>
                </a:solidFill>
              </a:rPr>
              <a:t>Matthew</a:t>
            </a: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 13:5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Jesus made abundant use of parables to teach spiritual truths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111835"/>
            <a:ext cx="9044299" cy="4154984"/>
          </a:xfrm>
          <a:prstGeom prst="rect">
            <a:avLst/>
          </a:prstGeom>
          <a:noFill/>
        </p:spPr>
        <p:txBody>
          <a:bodyPr wrap="square">
            <a:spAutoFit/>
          </a:bodyPr>
          <a:lstStyle/>
          <a:p>
            <a:pPr>
              <a:spcBef>
                <a:spcPts val="600"/>
              </a:spcBef>
            </a:pPr>
            <a:r>
              <a:rPr lang="en-US" sz="2400" b="1" dirty="0">
                <a:latin typeface="Constantia" panose="02030602050306030303" pitchFamily="18" charset="0"/>
              </a:rPr>
              <a:t>“The Bible unfolds truth with a simplicity and a perfect adaptation to the needs and longings of the human heart, that has astonished and charmed the most highly cultivated minds, while it enables the humblest and uncultured to discern the way of salvation. […] Thus the plan of redemption is laid open to us, so that every soul may see the steps he is to take in repentance toward God and faith toward our Lord Jesus Christ, in order to be saved in God's appointed way. […] The more [p. 108] he searches the Bible, the deeper is his conviction that it is the word of the living God, and human reason bows before the majesty of divine revelation.”</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en-US" sz="2000" b="1" dirty="0"/>
              <a:t>She pointed out that not all of the human experiences and communications she conveyed were inspired. It is important to keep this distinction in mind when reading and engaging with her writings and experiences, especially her correspondence and diaries.</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3200" dirty="0" err="1">
                <a:ln w="6600">
                  <a:solidFill>
                    <a:srgbClr val="78BEFD"/>
                  </a:solidFill>
                  <a:prstDash val="solid"/>
                </a:ln>
                <a:effectLst>
                  <a:outerShdw dist="38100" dir="2700000" algn="tl" rotWithShape="0">
                    <a:srgbClr val="78BEFD"/>
                  </a:outerShdw>
                </a:effectLst>
              </a:rPr>
              <a:t>APPENDIX</a:t>
            </a:r>
            <a:r>
              <a:rPr lang="es-ES" sz="3200" dirty="0">
                <a:ln w="6600">
                  <a:solidFill>
                    <a:srgbClr val="78BEFD"/>
                  </a:solidFill>
                  <a:prstDash val="solid"/>
                </a:ln>
                <a:effectLst>
                  <a:outerShdw dist="38100" dir="2700000" algn="tl" rotWithShape="0">
                    <a:srgbClr val="78BEFD"/>
                  </a:outerShdw>
                </a:effectLst>
              </a:rPr>
              <a:t>:</a:t>
            </a:r>
            <a:r>
              <a:rPr lang="es-ES" sz="3200" dirty="0"/>
              <a:t> </a:t>
            </a:r>
            <a:r>
              <a:rPr lang="en-US" sz="3200" dirty="0"/>
              <a:t>REVELATION AND INSPIRATION IN ELLEN G. WHITE</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24660"/>
            <a:ext cx="8046373" cy="1938992"/>
          </a:xfrm>
          <a:prstGeom prst="rect">
            <a:avLst/>
          </a:prstGeom>
          <a:noFill/>
        </p:spPr>
        <p:txBody>
          <a:bodyPr wrap="square">
            <a:spAutoFit/>
          </a:bodyPr>
          <a:lstStyle/>
          <a:p>
            <a:pPr lvl="0">
              <a:spcBef>
                <a:spcPts val="600"/>
              </a:spcBef>
              <a:defRPr/>
            </a:pPr>
            <a:r>
              <a:rPr lang="en-US" sz="2000" b="1" dirty="0">
                <a:solidFill>
                  <a:prstClr val="black"/>
                </a:solidFill>
              </a:rPr>
              <a:t>She recognized that the process of inspiration involved an interaction between the divine and the human. God communicated his messages, but then the prophet conveyed the divine instruction using his own words. She understood the divine inspiration of human thoughts as a union between divine revelation and human experience.</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631216"/>
          </a:xfrm>
          <a:prstGeom prst="rect">
            <a:avLst/>
          </a:prstGeom>
          <a:noFill/>
        </p:spPr>
        <p:txBody>
          <a:bodyPr wrap="square">
            <a:spAutoFit/>
          </a:bodyPr>
          <a:lstStyle/>
          <a:p>
            <a:pPr>
              <a:spcBef>
                <a:spcPts val="600"/>
              </a:spcBef>
            </a:pPr>
            <a:r>
              <a:rPr lang="en-US" sz="2000" b="1" dirty="0"/>
              <a:t>Ellen White was divinely inspired. Her writings, her life, and her ministry are those of a true prophet. She possessed the same inspiration as the prophets of the Bible, although she never considered her writings to be equal to those of Scripture. She always regarded the Bible as the authoritative and infallible revelation of God.</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564</TotalTime>
  <Words>1510</Words>
  <Application>Microsoft Office PowerPoint</Application>
  <PresentationFormat>Panorámica</PresentationFormat>
  <Paragraphs>80</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Arial</vt:lpstr>
      <vt:lpstr>Comic Sans MS</vt:lpstr>
      <vt:lpstr>Constantia</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78</cp:revision>
  <dcterms:created xsi:type="dcterms:W3CDTF">2026-10-10T16:05:30Z</dcterms:created>
  <dcterms:modified xsi:type="dcterms:W3CDTF">2026-10-17T06:52:32Z</dcterms:modified>
</cp:coreProperties>
</file>