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7" r:id="rId3"/>
    <p:sldId id="302" r:id="rId4"/>
    <p:sldId id="258" r:id="rId5"/>
    <p:sldId id="259" r:id="rId6"/>
    <p:sldId id="300" r:id="rId7"/>
    <p:sldId id="301" r:id="rId8"/>
    <p:sldId id="298" r:id="rId9"/>
    <p:sldId id="263" r:id="rId10"/>
    <p:sldId id="264" r:id="rId11"/>
    <p:sldId id="299" r:id="rId12"/>
    <p:sldId id="297" r:id="rId13"/>
    <p:sldId id="294" r:id="rId14"/>
    <p:sldId id="295" r:id="rId15"/>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en-US" sz="1600" b="1" noProof="0" dirty="0">
              <a:solidFill>
                <a:schemeClr val="accent2">
                  <a:lumMod val="20000"/>
                  <a:lumOff val="80000"/>
                </a:schemeClr>
              </a:solidFill>
              <a:effectLst>
                <a:glow rad="101600">
                  <a:schemeClr val="tx1"/>
                </a:glow>
                <a:outerShdw blurRad="38100" dist="38100" dir="2700000" algn="tl">
                  <a:srgbClr val="000000">
                    <a:alpha val="43137"/>
                  </a:srgbClr>
                </a:outerShdw>
              </a:effectLst>
            </a:rPr>
            <a:t>Persecuted like David</a:t>
          </a:r>
          <a:endParaRPr lang="en-US" sz="1600" noProof="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en-US" sz="1600" b="1" noProof="0" dirty="0">
              <a:solidFill>
                <a:schemeClr val="accent4">
                  <a:lumMod val="20000"/>
                  <a:lumOff val="80000"/>
                </a:schemeClr>
              </a:solidFill>
              <a:effectLst>
                <a:glow rad="101600">
                  <a:schemeClr val="tx1"/>
                </a:glow>
                <a:outerShdw blurRad="38100" dist="38100" dir="2700000" algn="tl">
                  <a:srgbClr val="000000">
                    <a:alpha val="43137"/>
                  </a:srgbClr>
                </a:outerShdw>
              </a:effectLst>
            </a:rPr>
            <a:t>In a palace like Solomon</a:t>
          </a:r>
          <a:endParaRPr lang="en-US" sz="1600" noProof="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en-US" sz="1600" b="1" noProof="0" dirty="0">
              <a:solidFill>
                <a:schemeClr val="accent5">
                  <a:lumMod val="20000"/>
                  <a:lumOff val="80000"/>
                </a:schemeClr>
              </a:solidFill>
              <a:effectLst>
                <a:glow rad="101600">
                  <a:schemeClr val="tx1"/>
                </a:glow>
                <a:outerShdw blurRad="38100" dist="38100" dir="2700000" algn="tl">
                  <a:srgbClr val="000000">
                    <a:alpha val="43137"/>
                  </a:srgbClr>
                </a:outerShdw>
              </a:effectLst>
            </a:rPr>
            <a:t>Abroad as Daniel</a:t>
          </a:r>
          <a:endParaRPr lang="en-US" sz="1600" noProof="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en-US" sz="1600" b="1" noProof="0" dirty="0">
              <a:solidFill>
                <a:schemeClr val="accent3">
                  <a:lumMod val="20000"/>
                  <a:lumOff val="80000"/>
                </a:schemeClr>
              </a:solidFill>
              <a:effectLst>
                <a:glow rad="101600">
                  <a:schemeClr val="tx1"/>
                </a:glow>
                <a:outerShdw blurRad="38100" dist="38100" dir="2700000" algn="tl">
                  <a:srgbClr val="000000">
                    <a:alpha val="43137"/>
                  </a:srgbClr>
                </a:outerShdw>
              </a:effectLst>
            </a:rPr>
            <a:t>In jail like Pablo</a:t>
          </a:r>
          <a:endParaRPr lang="en-US" sz="1600" noProof="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en-US" sz="1600" b="1" noProof="0" dirty="0">
              <a:solidFill>
                <a:srgbClr val="E5F5FF"/>
              </a:solidFill>
              <a:effectLst>
                <a:glow rad="101600">
                  <a:schemeClr val="tx1"/>
                </a:glow>
                <a:outerShdw blurRad="38100" dist="38100" dir="2700000" algn="tl">
                  <a:srgbClr val="000000">
                    <a:alpha val="43137"/>
                  </a:srgbClr>
                </a:outerShdw>
              </a:effectLst>
            </a:rPr>
            <a:t>In exile as John</a:t>
          </a:r>
          <a:endParaRPr lang="en-US" sz="1600" noProof="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accent3">
                  <a:lumMod val="40000"/>
                  <a:lumOff val="60000"/>
                </a:schemeClr>
              </a:solidFill>
              <a:effectLst>
                <a:outerShdw blurRad="38100" dist="38100" dir="2700000" algn="tl">
                  <a:srgbClr val="000000"/>
                </a:outerShdw>
              </a:effectLst>
            </a:rPr>
            <a:t>Historical accounts (Gen. 37:2)</a:t>
          </a: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bg1"/>
              </a:solidFill>
              <a:effectLst>
                <a:outerShdw blurRad="38100" dist="38100" dir="2700000" algn="tl">
                  <a:srgbClr val="000000"/>
                </a:outerShdw>
              </a:effectLst>
            </a:rPr>
            <a:t>Genealogies (Gen. 5:1)</a:t>
          </a: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accent3">
                  <a:lumMod val="40000"/>
                  <a:lumOff val="60000"/>
                </a:schemeClr>
              </a:solidFill>
              <a:effectLst>
                <a:outerShdw blurRad="38100" dist="38100" dir="2700000" algn="tl">
                  <a:srgbClr val="000000"/>
                </a:outerShdw>
              </a:effectLst>
            </a:rPr>
            <a:t>Prophecies (Is. 13:1)</a:t>
          </a: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bg1"/>
              </a:solidFill>
              <a:effectLst>
                <a:outerShdw blurRad="38100" dist="38100" dir="2700000" algn="tl">
                  <a:srgbClr val="000000"/>
                </a:outerShdw>
              </a:effectLst>
            </a:rPr>
            <a:t>Apocalyptic visions (Rev. 12:1)</a:t>
          </a: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accent3">
                  <a:lumMod val="40000"/>
                  <a:lumOff val="60000"/>
                </a:schemeClr>
              </a:solidFill>
              <a:effectLst>
                <a:outerShdw blurRad="38100" dist="38100" dir="2700000" algn="tl">
                  <a:srgbClr val="000000"/>
                </a:outerShdw>
              </a:effectLst>
            </a:rPr>
            <a:t>Poetry (much of Isaiah)</a:t>
          </a: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bg1"/>
              </a:solidFill>
              <a:effectLst>
                <a:outerShdw blurRad="38100" dist="38100" dir="2700000" algn="tl">
                  <a:srgbClr val="000000"/>
                </a:outerShdw>
              </a:effectLst>
            </a:rPr>
            <a:t>Songs (Song of Songs 1:1)</a:t>
          </a: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accent3">
                  <a:lumMod val="40000"/>
                  <a:lumOff val="60000"/>
                </a:schemeClr>
              </a:solidFill>
              <a:effectLst>
                <a:outerShdw blurRad="38100" dist="38100" dir="2700000" algn="tl">
                  <a:srgbClr val="000000"/>
                </a:outerShdw>
              </a:effectLst>
            </a:rPr>
            <a:t>Parallels (Is. 17:7)</a:t>
          </a: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bg1"/>
              </a:solidFill>
              <a:effectLst>
                <a:outerShdw blurRad="38100" dist="38100" dir="2700000" algn="tl">
                  <a:srgbClr val="000000"/>
                </a:outerShdw>
              </a:effectLst>
            </a:rPr>
            <a:t>Parables (Luke 18:1)</a:t>
          </a: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dirty="0">
              <a:solidFill>
                <a:schemeClr val="accent3">
                  <a:lumMod val="40000"/>
                  <a:lumOff val="60000"/>
                </a:schemeClr>
              </a:solidFill>
              <a:effectLst>
                <a:outerShdw blurRad="38100" dist="38100" dir="2700000" algn="tl">
                  <a:srgbClr val="000000"/>
                </a:outerShdw>
              </a:effectLst>
            </a:rPr>
            <a:t>Letters (2 Thessalonians 3:17)</a:t>
          </a: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en-US" sz="1800" b="1" noProof="0" dirty="0"/>
            <a:t>God chose to use imperfect people—“earthen vessels”—to deliver His message (2 Corinthians 4:7). How did this imperfection affect the message? Is the Bible 100% reliable?</a:t>
          </a:r>
          <a:endParaRPr lang="en-US" sz="1800" noProof="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en-US" sz="1800" b="1" noProof="0" dirty="0">
              <a:solidFill>
                <a:schemeClr val="accent2">
                  <a:lumMod val="50000"/>
                </a:schemeClr>
              </a:solidFill>
            </a:rPr>
            <a:t>Archaic words</a:t>
          </a: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en-US" sz="1800" b="1" noProof="0" dirty="0">
              <a:solidFill>
                <a:srgbClr val="8D8A00"/>
              </a:solidFill>
            </a:rPr>
            <a:t>Mistakes made by copyists</a:t>
          </a: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spcAft>
              <a:spcPts val="0"/>
            </a:spcAft>
            <a:buNone/>
          </a:pPr>
          <a:r>
            <a:rPr lang="en-US" sz="1800" b="1" noProof="0" dirty="0">
              <a:solidFill>
                <a:schemeClr val="accent4">
                  <a:lumMod val="50000"/>
                </a:schemeClr>
              </a:solidFill>
            </a:rPr>
            <a:t>Mistakes made by the writers themselves</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en-US" sz="1800" b="1" noProof="0" dirty="0"/>
            <a:t>Words in Hebrew, Aramaic, or Greek whose meaning we do not know, or which were used with a different meaning in the time of the prophet</a:t>
          </a: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en-US" sz="1800" b="1" noProof="0" dirty="0"/>
            <a:t>Examples: </a:t>
          </a:r>
          <a:r>
            <a:rPr lang="en-US" sz="1800" b="1" i="1" u="none" noProof="0" dirty="0"/>
            <a:t>Gopher</a:t>
          </a:r>
          <a:r>
            <a:rPr lang="en-US" sz="1800" b="1" noProof="0" dirty="0"/>
            <a:t> (גֹּ</a:t>
          </a:r>
          <a:r>
            <a:rPr lang="en-US" sz="1800" b="1" noProof="0" dirty="0" err="1"/>
            <a:t>פֶר</a:t>
          </a:r>
          <a:r>
            <a:rPr lang="en-US" sz="1800" b="1" noProof="0" dirty="0"/>
            <a:t>) (Gen. 6:14); </a:t>
          </a:r>
          <a:r>
            <a:rPr lang="en-US" sz="1800" b="1" i="1" u="none" noProof="0" dirty="0"/>
            <a:t>Selah</a:t>
          </a:r>
          <a:r>
            <a:rPr lang="en-US" sz="1800" b="1" noProof="0" dirty="0"/>
            <a:t> (</a:t>
          </a:r>
          <a:r>
            <a:rPr lang="en-US" sz="1800" b="1" noProof="0" dirty="0" err="1"/>
            <a:t>סֶלָה</a:t>
          </a:r>
          <a:r>
            <a:rPr lang="en-US" sz="1800" b="1" noProof="0" dirty="0"/>
            <a:t>) (used in several psalms)</a:t>
          </a: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en-US" sz="1800" b="1" noProof="0" dirty="0"/>
            <a:t>When copying texts, or writing them from dictation, the copyist can make mistakes (more common in the New Testament)</a:t>
          </a: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en-US" sz="1800" b="1" noProof="0" dirty="0"/>
            <a:t>Example: the “Johannine Comma” (1 John 5:7-8). It is a comment by a copyist that was later incorporated into the text by another copyist</a:t>
          </a:r>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spcAft>
              <a:spcPct val="15000"/>
            </a:spcAft>
            <a:buClr>
              <a:schemeClr val="accent4">
                <a:lumMod val="50000"/>
              </a:schemeClr>
            </a:buClr>
            <a:buFont typeface="Wingdings" panose="05000000000000000000" pitchFamily="2" charset="2"/>
            <a:buChar char=""/>
          </a:pPr>
          <a:r>
            <a:rPr lang="en-US" sz="1800" b="1" noProof="0" dirty="0"/>
            <a:t>When quoting a text from memory, or recounting an event they did not witness, the biblical authors could have made minor, insignificant errors</a:t>
          </a: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spcAft>
              <a:spcPct val="15000"/>
            </a:spcAft>
            <a:buClr>
              <a:schemeClr val="accent4">
                <a:lumMod val="50000"/>
              </a:schemeClr>
            </a:buClr>
            <a:buFont typeface="Wingdings" panose="05000000000000000000" pitchFamily="2" charset="2"/>
            <a:buChar char=""/>
          </a:pPr>
          <a:r>
            <a:rPr lang="en-US" sz="1800" b="1" noProof="0" dirty="0"/>
            <a:t>Example: Matthew's quote in which he calls Zechariah, murdered by Joash, “son of Berechiah” (who is the author of the book of Zechariah) (Mt. 23:35; see Lk. 11:51; 2Ch. 24:22)</a:t>
          </a: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en-US" sz="1800" b="1" noProof="0" dirty="0">
              <a:solidFill>
                <a:schemeClr val="accent5">
                  <a:lumMod val="50000"/>
                </a:schemeClr>
              </a:solidFill>
            </a:rPr>
            <a:t>Translator errors</a:t>
          </a: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en-US" sz="1800" b="1" noProof="0" dirty="0"/>
            <a:t>Bible translators, especially those translating into modern language, can be influenced by the translator's ideas</a:t>
          </a: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en-US" sz="1800" b="1" noProof="0" dirty="0"/>
            <a:t>Example: Some modern versions (MSG, </a:t>
          </a:r>
          <a:r>
            <a:rPr lang="en-US" sz="1800" b="1" noProof="0" dirty="0" err="1"/>
            <a:t>NMB</a:t>
          </a:r>
          <a:r>
            <a:rPr lang="en-US" sz="1800" b="1" noProof="0" dirty="0"/>
            <a:t>) translate the text referring to the Lord's Day (Rev. 1:10) as “Sunday,” even though this expression began to be used after the apostle's death</a:t>
          </a: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rPr>
            <a:t>Persecuted like David</a:t>
          </a:r>
          <a:endParaRPr lang="en-US" sz="1600"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rPr>
            <a:t>In a palace like Solomon</a:t>
          </a:r>
          <a:endParaRPr lang="en-US" sz="1600"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rPr>
            <a:t>Abroad as Daniel</a:t>
          </a:r>
          <a:endParaRPr lang="en-US" sz="1600"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rPr>
            <a:t>In jail like Pablo</a:t>
          </a:r>
          <a:endParaRPr lang="en-US" sz="1600"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b="1" kern="1200" noProof="0" dirty="0">
              <a:solidFill>
                <a:srgbClr val="E5F5FF"/>
              </a:solidFill>
              <a:effectLst>
                <a:glow rad="101600">
                  <a:schemeClr val="tx1"/>
                </a:glow>
                <a:outerShdw blurRad="38100" dist="38100" dir="2700000" algn="tl">
                  <a:srgbClr val="000000">
                    <a:alpha val="43137"/>
                  </a:srgbClr>
                </a:outerShdw>
              </a:effectLst>
            </a:rPr>
            <a:t>In exile as John</a:t>
          </a:r>
          <a:endParaRPr lang="en-US" sz="1600" kern="1200" noProof="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2043"/>
          <a:ext cx="5728825" cy="309406"/>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accent3">
                  <a:lumMod val="40000"/>
                  <a:lumOff val="60000"/>
                </a:schemeClr>
              </a:solidFill>
              <a:effectLst>
                <a:outerShdw blurRad="38100" dist="38100" dir="2700000" algn="tl">
                  <a:srgbClr val="000000"/>
                </a:outerShdw>
              </a:effectLst>
            </a:rPr>
            <a:t>Historical accounts (Gen. 37:2)</a:t>
          </a:r>
        </a:p>
      </dsp:txBody>
      <dsp:txXfrm>
        <a:off x="15104" y="17147"/>
        <a:ext cx="5698617" cy="279198"/>
      </dsp:txXfrm>
    </dsp:sp>
    <dsp:sp modelId="{9CDF292F-7AA4-4C9A-BCA8-216E1731C09F}">
      <dsp:nvSpPr>
        <dsp:cNvPr id="0" name=""/>
        <dsp:cNvSpPr/>
      </dsp:nvSpPr>
      <dsp:spPr>
        <a:xfrm>
          <a:off x="0" y="320647"/>
          <a:ext cx="5728825" cy="309406"/>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bg1"/>
              </a:solidFill>
              <a:effectLst>
                <a:outerShdw blurRad="38100" dist="38100" dir="2700000" algn="tl">
                  <a:srgbClr val="000000"/>
                </a:outerShdw>
              </a:effectLst>
            </a:rPr>
            <a:t>Genealogies (Gen. 5:1)</a:t>
          </a:r>
        </a:p>
      </dsp:txBody>
      <dsp:txXfrm>
        <a:off x="15104" y="335751"/>
        <a:ext cx="5698617" cy="279198"/>
      </dsp:txXfrm>
    </dsp:sp>
    <dsp:sp modelId="{6A23640A-FE65-4547-8FF1-69CD1665EE7B}">
      <dsp:nvSpPr>
        <dsp:cNvPr id="0" name=""/>
        <dsp:cNvSpPr/>
      </dsp:nvSpPr>
      <dsp:spPr>
        <a:xfrm>
          <a:off x="0" y="639250"/>
          <a:ext cx="5728825" cy="309406"/>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accent3">
                  <a:lumMod val="40000"/>
                  <a:lumOff val="60000"/>
                </a:schemeClr>
              </a:solidFill>
              <a:effectLst>
                <a:outerShdw blurRad="38100" dist="38100" dir="2700000" algn="tl">
                  <a:srgbClr val="000000"/>
                </a:outerShdw>
              </a:effectLst>
            </a:rPr>
            <a:t>Prophecies (Is. 13:1)</a:t>
          </a:r>
        </a:p>
      </dsp:txBody>
      <dsp:txXfrm>
        <a:off x="15104" y="654354"/>
        <a:ext cx="5698617" cy="279198"/>
      </dsp:txXfrm>
    </dsp:sp>
    <dsp:sp modelId="{8D141A1E-82A6-4D75-8D19-3E1D03942BA4}">
      <dsp:nvSpPr>
        <dsp:cNvPr id="0" name=""/>
        <dsp:cNvSpPr/>
      </dsp:nvSpPr>
      <dsp:spPr>
        <a:xfrm>
          <a:off x="0" y="957854"/>
          <a:ext cx="5728825" cy="309406"/>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bg1"/>
              </a:solidFill>
              <a:effectLst>
                <a:outerShdw blurRad="38100" dist="38100" dir="2700000" algn="tl">
                  <a:srgbClr val="000000"/>
                </a:outerShdw>
              </a:effectLst>
            </a:rPr>
            <a:t>Apocalyptic visions (Rev. 12:1)</a:t>
          </a:r>
        </a:p>
      </dsp:txBody>
      <dsp:txXfrm>
        <a:off x="15104" y="972958"/>
        <a:ext cx="5698617" cy="279198"/>
      </dsp:txXfrm>
    </dsp:sp>
    <dsp:sp modelId="{C40C0A74-EA93-4224-9CBB-D814D4DBD921}">
      <dsp:nvSpPr>
        <dsp:cNvPr id="0" name=""/>
        <dsp:cNvSpPr/>
      </dsp:nvSpPr>
      <dsp:spPr>
        <a:xfrm>
          <a:off x="0" y="1276457"/>
          <a:ext cx="5728825" cy="309406"/>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accent3">
                  <a:lumMod val="40000"/>
                  <a:lumOff val="60000"/>
                </a:schemeClr>
              </a:solidFill>
              <a:effectLst>
                <a:outerShdw blurRad="38100" dist="38100" dir="2700000" algn="tl">
                  <a:srgbClr val="000000"/>
                </a:outerShdw>
              </a:effectLst>
            </a:rPr>
            <a:t>Poetry (much of Isaiah)</a:t>
          </a:r>
        </a:p>
      </dsp:txBody>
      <dsp:txXfrm>
        <a:off x="15104" y="1291561"/>
        <a:ext cx="5698617" cy="279198"/>
      </dsp:txXfrm>
    </dsp:sp>
    <dsp:sp modelId="{4776BF43-960A-49BB-8E45-4FA356F856D0}">
      <dsp:nvSpPr>
        <dsp:cNvPr id="0" name=""/>
        <dsp:cNvSpPr/>
      </dsp:nvSpPr>
      <dsp:spPr>
        <a:xfrm>
          <a:off x="0" y="1595061"/>
          <a:ext cx="5728825" cy="309406"/>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bg1"/>
              </a:solidFill>
              <a:effectLst>
                <a:outerShdw blurRad="38100" dist="38100" dir="2700000" algn="tl">
                  <a:srgbClr val="000000"/>
                </a:outerShdw>
              </a:effectLst>
            </a:rPr>
            <a:t>Songs (Song of Songs 1:1)</a:t>
          </a:r>
        </a:p>
      </dsp:txBody>
      <dsp:txXfrm>
        <a:off x="15104" y="1610165"/>
        <a:ext cx="5698617" cy="279198"/>
      </dsp:txXfrm>
    </dsp:sp>
    <dsp:sp modelId="{76E3323B-82A1-4772-9243-1FCC891EC0A8}">
      <dsp:nvSpPr>
        <dsp:cNvPr id="0" name=""/>
        <dsp:cNvSpPr/>
      </dsp:nvSpPr>
      <dsp:spPr>
        <a:xfrm>
          <a:off x="0" y="1913664"/>
          <a:ext cx="5728825" cy="309406"/>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accent3">
                  <a:lumMod val="40000"/>
                  <a:lumOff val="60000"/>
                </a:schemeClr>
              </a:solidFill>
              <a:effectLst>
                <a:outerShdw blurRad="38100" dist="38100" dir="2700000" algn="tl">
                  <a:srgbClr val="000000"/>
                </a:outerShdw>
              </a:effectLst>
            </a:rPr>
            <a:t>Parallels (Is. 17:7)</a:t>
          </a:r>
        </a:p>
      </dsp:txBody>
      <dsp:txXfrm>
        <a:off x="15104" y="1928768"/>
        <a:ext cx="5698617" cy="279198"/>
      </dsp:txXfrm>
    </dsp:sp>
    <dsp:sp modelId="{6148C81F-F04F-44BC-8D7A-3C655EE8E6C9}">
      <dsp:nvSpPr>
        <dsp:cNvPr id="0" name=""/>
        <dsp:cNvSpPr/>
      </dsp:nvSpPr>
      <dsp:spPr>
        <a:xfrm>
          <a:off x="0" y="2232268"/>
          <a:ext cx="5728825" cy="309406"/>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bg1"/>
              </a:solidFill>
              <a:effectLst>
                <a:outerShdw blurRad="38100" dist="38100" dir="2700000" algn="tl">
                  <a:srgbClr val="000000"/>
                </a:outerShdw>
              </a:effectLst>
            </a:rPr>
            <a:t>Parables (Luke 18:1)</a:t>
          </a:r>
        </a:p>
      </dsp:txBody>
      <dsp:txXfrm>
        <a:off x="15104" y="2247372"/>
        <a:ext cx="5698617" cy="279198"/>
      </dsp:txXfrm>
    </dsp:sp>
    <dsp:sp modelId="{09AFF0BC-71D2-476B-913E-E29D5F954ED2}">
      <dsp:nvSpPr>
        <dsp:cNvPr id="0" name=""/>
        <dsp:cNvSpPr/>
      </dsp:nvSpPr>
      <dsp:spPr>
        <a:xfrm>
          <a:off x="0" y="2550871"/>
          <a:ext cx="5728825" cy="309406"/>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solidFill>
                <a:schemeClr val="accent3">
                  <a:lumMod val="40000"/>
                  <a:lumOff val="60000"/>
                </a:schemeClr>
              </a:solidFill>
              <a:effectLst>
                <a:outerShdw blurRad="38100" dist="38100" dir="2700000" algn="tl">
                  <a:srgbClr val="000000"/>
                </a:outerShdw>
              </a:effectLst>
            </a:rPr>
            <a:t>Letters (2 Thessalonians 3:17)</a:t>
          </a:r>
        </a:p>
      </dsp:txBody>
      <dsp:txXfrm>
        <a:off x="15104" y="2565975"/>
        <a:ext cx="5698617" cy="2791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noProof="0" dirty="0"/>
            <a:t>God chose to use imperfect people—“earthen vessels”—to deliver His message (2 Corinthians 4:7). How did this imperfection affect the message? Is the Bible 100% reliable?</a:t>
          </a:r>
          <a:endParaRPr lang="en-US" sz="1800" kern="1200" noProof="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noProof="0" dirty="0">
              <a:solidFill>
                <a:schemeClr val="accent2">
                  <a:lumMod val="50000"/>
                </a:schemeClr>
              </a:solidFill>
            </a:rPr>
            <a:t>Archaic words</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n-US" sz="1800" b="1" kern="1200" noProof="0" dirty="0"/>
            <a:t>Words in Hebrew, Aramaic, or Greek whose meaning we do not know, or which were used with a different meaning in the time of the prophet</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n-US" sz="1800" b="1" kern="1200" noProof="0" dirty="0"/>
            <a:t>Examples: </a:t>
          </a:r>
          <a:r>
            <a:rPr lang="en-US" sz="1800" b="1" i="1" u="none" kern="1200" noProof="0" dirty="0"/>
            <a:t>Gopher</a:t>
          </a:r>
          <a:r>
            <a:rPr lang="en-US" sz="1800" b="1" kern="1200" noProof="0" dirty="0"/>
            <a:t> (גֹּ</a:t>
          </a:r>
          <a:r>
            <a:rPr lang="en-US" sz="1800" b="1" kern="1200" noProof="0" dirty="0" err="1"/>
            <a:t>פֶר</a:t>
          </a:r>
          <a:r>
            <a:rPr lang="en-US" sz="1800" b="1" kern="1200" noProof="0" dirty="0"/>
            <a:t>) (Gen. 6:14); </a:t>
          </a:r>
          <a:r>
            <a:rPr lang="en-US" sz="1800" b="1" i="1" u="none" kern="1200" noProof="0" dirty="0"/>
            <a:t>Selah</a:t>
          </a:r>
          <a:r>
            <a:rPr lang="en-US" sz="1800" b="1" kern="1200" noProof="0" dirty="0"/>
            <a:t> (</a:t>
          </a:r>
          <a:r>
            <a:rPr lang="en-US" sz="1800" b="1" kern="1200" noProof="0" dirty="0" err="1"/>
            <a:t>סֶלָה</a:t>
          </a:r>
          <a:r>
            <a:rPr lang="en-US" sz="1800" b="1" kern="1200" noProof="0" dirty="0"/>
            <a:t>) (used in several psalms)</a:t>
          </a: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noProof="0" dirty="0">
              <a:solidFill>
                <a:srgbClr val="8D8A00"/>
              </a:solidFill>
            </a:rPr>
            <a:t>Mistakes made by copyists</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n-US" sz="1800" b="1" kern="1200" noProof="0" dirty="0"/>
            <a:t>When copying texts, or writing them from dictation, the copyist can make mistakes (more common in the New Testament)</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n-US" sz="1800" b="1" kern="1200" noProof="0" dirty="0"/>
            <a:t>Example: the “Johannine Comma” (1 John 5:7-8). It is a comment by a copyist that was later incorporated into the text by another copyist</a:t>
          </a:r>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ts val="0"/>
            </a:spcAft>
            <a:buNone/>
          </a:pPr>
          <a:r>
            <a:rPr lang="en-US" sz="1800" b="1" kern="1200" noProof="0" dirty="0">
              <a:solidFill>
                <a:schemeClr val="accent4">
                  <a:lumMod val="50000"/>
                </a:schemeClr>
              </a:solidFill>
            </a:rPr>
            <a:t>Mistakes made by the writers themselves</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n-US" sz="1800" b="1" kern="1200" noProof="0" dirty="0"/>
            <a:t>When quoting a text from memory, or recounting an event they did not witness, the biblical authors could have made minor, insignificant errors</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n-US" sz="1800" b="1" kern="1200" noProof="0" dirty="0"/>
            <a:t>Example: Matthew's quote in which he calls Zechariah, murdered by Joash, “son of Berechiah” (who is the author of the book of Zechariah) (Mt. 23:35; see Lk. 11:51; 2Ch. 24:22)</a:t>
          </a:r>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noProof="0" dirty="0">
              <a:solidFill>
                <a:schemeClr val="accent5">
                  <a:lumMod val="50000"/>
                </a:schemeClr>
              </a:solidFill>
            </a:rPr>
            <a:t>Translator errors</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n-US" sz="1800" b="1" kern="1200" noProof="0" dirty="0"/>
            <a:t>Bible translators, especially those translating into modern language, can be influenced by the translator's ideas</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n-US" sz="1800" b="1" kern="1200" noProof="0" dirty="0"/>
            <a:t>Example: Some modern versions (MSG, </a:t>
          </a:r>
          <a:r>
            <a:rPr lang="en-US" sz="1800" b="1" kern="1200" noProof="0" dirty="0" err="1"/>
            <a:t>NMB</a:t>
          </a:r>
          <a:r>
            <a:rPr lang="en-US" sz="1800" b="1" kern="1200" noProof="0" dirty="0"/>
            <a:t>) translate the text referring to the Lord's Day (Rev. 1:10) as “Sunday,” even though this expression began to be used after the apostle's death</a:t>
          </a:r>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97859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412989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en-US" sz="5400" b="1" spc="300" noProof="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THE PROPHETIC WRITINGS</a:t>
            </a: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984001" y="6452119"/>
            <a:ext cx="3004990" cy="338554"/>
          </a:xfrm>
          <a:prstGeom prst="rect">
            <a:avLst/>
          </a:prstGeom>
          <a:noFill/>
        </p:spPr>
        <p:txBody>
          <a:bodyPr wrap="none" rtlCol="0">
            <a:spAutoFit/>
          </a:bodyPr>
          <a:lstStyle/>
          <a:p>
            <a:pPr algn="r"/>
            <a:r>
              <a:rPr lang="en-US" sz="1600" b="1" noProof="0" dirty="0">
                <a:solidFill>
                  <a:schemeClr val="accent6">
                    <a:lumMod val="50000"/>
                  </a:schemeClr>
                </a:solidFill>
              </a:rPr>
              <a:t>Lesson 6 for November 7,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“For whatever things were written before were written for our learning, that we through the patience and comfort of the Scriptures might have hope” </a:t>
            </a:r>
            <a:r>
              <a:rPr kumimoji="0" lang="en-US" sz="18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(Romans 15:4)</a:t>
            </a:r>
            <a:endPar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02976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2322"/>
          </a:xfrm>
          <a:prstGeom prst="rect">
            <a:avLst/>
          </a:prstGeom>
          <a:noFill/>
        </p:spPr>
        <p:txBody>
          <a:bodyPr wrap="square" rtlCol="0">
            <a:spAutoFit/>
          </a:bodyPr>
          <a:lstStyle/>
          <a:p>
            <a:r>
              <a:rPr lang="en-US" sz="2000" b="1" noProof="0" dirty="0">
                <a:solidFill>
                  <a:srgbClr val="9C00AC"/>
                </a:solidFill>
              </a:rPr>
              <a:t>The prophetic writings:</a:t>
            </a:r>
          </a:p>
          <a:p>
            <a:pPr lvl="1"/>
            <a:r>
              <a:rPr lang="en-US" sz="2000" b="1" noProof="0" dirty="0"/>
              <a:t>Where and why were they written?</a:t>
            </a:r>
          </a:p>
          <a:p>
            <a:pPr lvl="1"/>
            <a:r>
              <a:rPr lang="en-US" sz="2000" b="1" noProof="0" dirty="0"/>
              <a:t>In what styles were they written?</a:t>
            </a:r>
          </a:p>
          <a:p>
            <a:pPr>
              <a:spcBef>
                <a:spcPts val="1200"/>
              </a:spcBef>
            </a:pPr>
            <a:r>
              <a:rPr lang="en-US" sz="2000" b="1" noProof="0" dirty="0">
                <a:solidFill>
                  <a:srgbClr val="002FA4"/>
                </a:solidFill>
              </a:rPr>
              <a:t>Use of secretaries and external material:</a:t>
            </a:r>
          </a:p>
          <a:p>
            <a:pPr lvl="1"/>
            <a:r>
              <a:rPr lang="en-US" sz="2000" b="1" noProof="0" dirty="0"/>
              <a:t>Why were literary assistants used?</a:t>
            </a:r>
          </a:p>
          <a:p>
            <a:pPr lvl="1"/>
            <a:r>
              <a:rPr lang="en-US" sz="2000" b="1" noProof="0" dirty="0"/>
              <a:t>What external material did the prophets use?</a:t>
            </a:r>
          </a:p>
          <a:p>
            <a:pPr>
              <a:spcBef>
                <a:spcPts val="1200"/>
              </a:spcBef>
            </a:pPr>
            <a:r>
              <a:rPr lang="en-US" sz="2000" b="1" noProof="0" dirty="0">
                <a:solidFill>
                  <a:srgbClr val="A80020"/>
                </a:solidFill>
              </a:rPr>
              <a:t>Humanity mixed with the message:</a:t>
            </a:r>
          </a:p>
          <a:p>
            <a:pPr lvl="1"/>
            <a:r>
              <a:rPr lang="en-US" sz="2000" b="1" noProof="0" dirty="0"/>
              <a:t>Imperfections in the Bible?</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07886"/>
          </a:xfrm>
          <a:prstGeom prst="rect">
            <a:avLst/>
          </a:prstGeom>
          <a:noFill/>
        </p:spPr>
        <p:txBody>
          <a:bodyPr wrap="square" rtlCol="0">
            <a:spAutoFit/>
          </a:bodyPr>
          <a:lstStyle/>
          <a:p>
            <a:pPr>
              <a:spcBef>
                <a:spcPts val="600"/>
              </a:spcBef>
            </a:pPr>
            <a:r>
              <a:rPr lang="en-US" sz="2000" b="1" noProof="0" dirty="0"/>
              <a:t>Although it is the Word of God, God did not write the Bible. He used human beings inspired by Him to do so.</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lvl="0">
              <a:spcBef>
                <a:spcPts val="600"/>
              </a:spcBef>
              <a:defRPr/>
            </a:pPr>
            <a:r>
              <a:rPr lang="en-US" sz="2000" b="1" noProof="0" dirty="0">
                <a:solidFill>
                  <a:prstClr val="black"/>
                </a:solidFill>
              </a:rPr>
              <a:t>He gave them some freedom to decide what words to use; the writing style; and other details with which to convey the divine message.</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015663"/>
          </a:xfrm>
          <a:prstGeom prst="rect">
            <a:avLst/>
          </a:prstGeom>
          <a:noFill/>
        </p:spPr>
        <p:txBody>
          <a:bodyPr wrap="square">
            <a:spAutoFit/>
          </a:bodyPr>
          <a:lstStyle/>
          <a:p>
            <a:pPr lvl="0">
              <a:spcBef>
                <a:spcPts val="600"/>
              </a:spcBef>
              <a:defRPr/>
            </a:pPr>
            <a:r>
              <a:rPr lang="en-US" sz="2000" b="1" noProof="0" dirty="0">
                <a:solidFill>
                  <a:prstClr val="black"/>
                </a:solidFill>
              </a:rPr>
              <a:t>Nor did he dictate the words they should write. He simply told them to write what he showed them, or what he put into their minds.</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7200" b="1" noProof="0" dirty="0">
                <a:ln/>
                <a:solidFill>
                  <a:srgbClr val="8D42C6"/>
                </a:solidFill>
              </a:rPr>
              <a:t>THE PROPHETIC WRITINGS</a:t>
            </a: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en-US" sz="4400" b="1" noProof="0" dirty="0">
                <a:ln w="6600">
                  <a:solidFill>
                    <a:schemeClr val="accent2"/>
                  </a:solidFill>
                  <a:prstDash val="solid"/>
                </a:ln>
                <a:solidFill>
                  <a:srgbClr val="FFFFFF"/>
                </a:solidFill>
                <a:effectLst>
                  <a:outerShdw dist="38100" dir="2700000" algn="tl" rotWithShape="0">
                    <a:schemeClr val="accent2"/>
                  </a:outerShdw>
                </a:effectLst>
              </a:rPr>
              <a:t>WHERE AND WHY WERE THEY WRITTEN?</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en-US"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“Go now, write it on a tablet for them, inscribe it on a scroll, that for the days to come it may be an everlasting witness.” </a:t>
            </a:r>
            <a:r>
              <a:rPr lang="en-US" sz="14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(Isaiah 30:8 </a:t>
            </a:r>
            <a:r>
              <a:rPr lang="en-US" sz="11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NVI</a:t>
            </a:r>
            <a:r>
              <a:rPr lang="en-US" sz="14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t>
            </a:r>
            <a:endParaRPr lang="en-US"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en-US" sz="2000" b="1" noProof="0" dirty="0"/>
              <a:t>Moses was the first person inspired by God to write the Bible. In the desert of Midian, he wrote Job and Genesis. During the Exodus, he received the express command to record the events in writing (Exodus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en-US" sz="2000" b="1" noProof="0" dirty="0"/>
              <a:t>God chose both the people and the message they were to record with the intention that nothing would be lost of what He wanted to reveal to us for our salvation (2 Tim.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1058314397"/>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en-US" sz="2000" b="1" noProof="0" dirty="0"/>
              <a:t>The biblical authors wrote under various circumstances:</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spcBef>
                <a:spcPts val="600"/>
              </a:spcBef>
              <a:defRPr/>
            </a:pPr>
            <a:r>
              <a:rPr lang="en-US" sz="2000" b="1" noProof="0" dirty="0">
                <a:solidFill>
                  <a:prstClr val="black"/>
                </a:solidFill>
              </a:rPr>
              <a:t>Other prophets who received the express command to write a book were Isaiah (Isaiah 30:8); Jeremiah (Jeremiah 36:2); Habakkuk (Habakkuk 2:2); and John (Revelation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en-US" sz="3200" b="1" noProof="0"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IN WHAT STYLES WERE THEY WRITTEN?</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n-US" b="1" noProof="0"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“Solomon’s Song of Songs” </a:t>
            </a:r>
            <a:r>
              <a:rPr lang="en-US" sz="1400" b="1" noProof="0"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(Song of Songs 1:1)</a:t>
            </a:r>
            <a:endParaRPr lang="en-US" b="1" noProof="0"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0FB77A8C-914D-19AF-4F4D-9D508823472C}"/>
              </a:ext>
            </a:extLst>
          </p:cNvPr>
          <p:cNvSpPr txBox="1"/>
          <p:nvPr/>
        </p:nvSpPr>
        <p:spPr>
          <a:xfrm>
            <a:off x="21722" y="1219200"/>
            <a:ext cx="7884027" cy="707886"/>
          </a:xfrm>
          <a:prstGeom prst="rect">
            <a:avLst/>
          </a:prstGeom>
          <a:noFill/>
        </p:spPr>
        <p:txBody>
          <a:bodyPr wrap="square" rtlCol="0">
            <a:spAutoFit/>
          </a:bodyPr>
          <a:lstStyle/>
          <a:p>
            <a:pPr>
              <a:spcBef>
                <a:spcPts val="600"/>
              </a:spcBef>
            </a:pPr>
            <a:r>
              <a:rPr lang="en-US" sz="2000" b="1" noProof="0" dirty="0"/>
              <a:t>Written over 1,500 years by more than 40 different authors, the Bible contains a wide variety of styles. Among others:</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290742266"/>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0" y="4881622"/>
            <a:ext cx="7990752" cy="1323439"/>
          </a:xfrm>
          <a:prstGeom prst="rect">
            <a:avLst/>
          </a:prstGeom>
          <a:noFill/>
        </p:spPr>
        <p:txBody>
          <a:bodyPr wrap="square" rtlCol="0">
            <a:spAutoFit/>
          </a:bodyPr>
          <a:lstStyle/>
          <a:p>
            <a:pPr>
              <a:spcBef>
                <a:spcPts val="600"/>
              </a:spcBef>
            </a:pPr>
            <a:r>
              <a:rPr lang="en-US" sz="2000" b="1" noProof="0" dirty="0"/>
              <a:t>The Bible makes no distinction regarding the authority of different styles. All of them are useful for conveying divine thought, since each person perceives the message better in one style than another.</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1" y="6159046"/>
            <a:ext cx="7990753" cy="707886"/>
          </a:xfrm>
          <a:prstGeom prst="rect">
            <a:avLst/>
          </a:prstGeom>
          <a:noFill/>
        </p:spPr>
        <p:txBody>
          <a:bodyPr wrap="square">
            <a:spAutoFit/>
          </a:bodyPr>
          <a:lstStyle/>
          <a:p>
            <a:pPr lvl="0">
              <a:spcBef>
                <a:spcPts val="600"/>
              </a:spcBef>
              <a:defRPr/>
            </a:pPr>
            <a:r>
              <a:rPr lang="en-US" sz="2000" b="1" noProof="0" dirty="0">
                <a:solidFill>
                  <a:prstClr val="black"/>
                </a:solidFill>
              </a:rPr>
              <a:t>Peter also makes it clear that the writings of the New Testament have the same authority as those of the Old Testament (2P. 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7200" b="1" noProof="0" dirty="0">
                <a:ln/>
                <a:solidFill>
                  <a:schemeClr val="accent4">
                    <a:lumMod val="75000"/>
                  </a:schemeClr>
                </a:solidFill>
              </a:rPr>
              <a:t>USE OF SECRETARIES AND EXTERNAL MATERIAL</a:t>
            </a: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en-US" sz="4000" b="1" noProof="0" dirty="0">
                <a:ln w="12700">
                  <a:noFill/>
                  <a:prstDash val="solid"/>
                </a:ln>
                <a:solidFill>
                  <a:srgbClr val="FFFFFF"/>
                </a:solidFill>
                <a:effectLst>
                  <a:outerShdw blurRad="38100" dist="22860" dir="5400000" algn="tl" rotWithShape="0">
                    <a:srgbClr val="000000"/>
                  </a:outerShdw>
                </a:effectLst>
              </a:rPr>
              <a:t>WHY WERE LITERARY ASSISTANTS USED?</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1081088" y="619395"/>
            <a:ext cx="10029825" cy="646331"/>
          </a:xfrm>
          <a:prstGeom prst="rect">
            <a:avLst/>
          </a:prstGeom>
          <a:noFill/>
        </p:spPr>
        <p:txBody>
          <a:bodyPr wrap="square">
            <a:spAutoFit/>
          </a:bodyPr>
          <a:lstStyle/>
          <a:p>
            <a:pPr algn="ctr"/>
            <a:r>
              <a:rPr lang="en-US" b="1" noProof="0"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“So Jeremiah called Baruch son of Neriah, and while Jeremiah dictated all the words the Lord had spoken to him, Baruch wrote them on the scroll.” </a:t>
            </a:r>
            <a:r>
              <a:rPr lang="en-US" sz="1400" b="1" noProof="0"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(Jeremiah 36:4 </a:t>
            </a:r>
            <a:r>
              <a:rPr lang="en-US" sz="1100" b="1" noProof="0"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NVI</a:t>
            </a:r>
            <a:r>
              <a:rPr lang="en-US" sz="1400" b="1" noProof="0"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a:t>
            </a:r>
            <a:endParaRPr lang="en-US" b="1" noProof="0"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631216"/>
          </a:xfrm>
          <a:prstGeom prst="rect">
            <a:avLst/>
          </a:prstGeom>
          <a:noFill/>
        </p:spPr>
        <p:txBody>
          <a:bodyPr wrap="square" rtlCol="0">
            <a:spAutoFit/>
          </a:bodyPr>
          <a:lstStyle/>
          <a:p>
            <a:pPr>
              <a:spcBef>
                <a:spcPts val="600"/>
              </a:spcBef>
            </a:pPr>
            <a:r>
              <a:rPr lang="en-US" sz="2000" b="1" noProof="0" dirty="0"/>
              <a:t>Jeremiah was a priest and, as such, knew how to read and write. However, he used an assistant—Baruch—to write the messages God asked him to write (Jer. 36:1-4). Although sanctioned by God, this was misinterpreted in his own time (Jer.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860370"/>
            <a:ext cx="8063372" cy="1938992"/>
          </a:xfrm>
          <a:prstGeom prst="rect">
            <a:avLst/>
          </a:prstGeom>
          <a:noFill/>
        </p:spPr>
        <p:txBody>
          <a:bodyPr wrap="square">
            <a:spAutoFit/>
          </a:bodyPr>
          <a:lstStyle/>
          <a:p>
            <a:pPr>
              <a:spcBef>
                <a:spcPts val="600"/>
              </a:spcBef>
            </a:pPr>
            <a:r>
              <a:rPr lang="en-US" sz="2000" b="1" noProof="0" dirty="0"/>
              <a:t>Peter wrote his letters in a beautiful Greek style, something difficult to attribute to this Aramaic-speaking fisherman. The use of assistants helped him to convey his message accurately in a language he did not master. But the fact that the assistants chose the words that best expressed Peter's ideas does not in any way diminish the divine inspiration of his epistles.</a:t>
            </a: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3007342"/>
            <a:ext cx="7233091" cy="1323439"/>
          </a:xfrm>
          <a:prstGeom prst="rect">
            <a:avLst/>
          </a:prstGeom>
          <a:noFill/>
        </p:spPr>
        <p:txBody>
          <a:bodyPr wrap="square">
            <a:spAutoFit/>
          </a:bodyPr>
          <a:lstStyle/>
          <a:p>
            <a:pPr lvl="0">
              <a:spcBef>
                <a:spcPts val="600"/>
              </a:spcBef>
              <a:defRPr/>
            </a:pPr>
            <a:r>
              <a:rPr lang="en-US" sz="2000" b="1" noProof="0" dirty="0">
                <a:solidFill>
                  <a:prstClr val="black"/>
                </a:solidFill>
              </a:rPr>
              <a:t>Paul, who was fluent in Greek, used assistants to write his letters (Rom. 16:22). To prevent others from writing forged letters in his name, he had to sign the ones he dictated in his own handwriting (2 Thess.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646331"/>
          </a:xfrm>
          <a:prstGeom prst="rect">
            <a:avLst/>
          </a:prstGeom>
          <a:noFill/>
        </p:spPr>
        <p:txBody>
          <a:bodyPr wrap="square">
            <a:spAutoFit/>
          </a:bodyPr>
          <a:lstStyle/>
          <a:p>
            <a:pPr algn="ctr"/>
            <a:r>
              <a:rPr lang="en-US" sz="36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WHAT EXTERNAL MATERIAL DID THE PROPHETS USE?</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593486"/>
            <a:ext cx="10568538" cy="861774"/>
          </a:xfrm>
          <a:prstGeom prst="rect">
            <a:avLst/>
          </a:prstGeom>
          <a:noFill/>
        </p:spPr>
        <p:txBody>
          <a:bodyPr wrap="square">
            <a:spAutoFit/>
          </a:bodyPr>
          <a:lstStyle/>
          <a:p>
            <a:pPr algn="ctr"/>
            <a:r>
              <a:rPr lang="en-US"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“With this in mind, since I myself have carefully investigated everything from the beginning, I too decided to write an orderly account for you, most excellent Theophilus” </a:t>
            </a:r>
            <a:r>
              <a:rPr lang="en-US" sz="1400"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(Luke 1:3 </a:t>
            </a:r>
            <a:r>
              <a:rPr lang="en-US" sz="1100"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NVI</a:t>
            </a:r>
            <a:r>
              <a:rPr lang="en-US" sz="1400"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a:t>
            </a:r>
            <a:endParaRPr lang="en-US"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015663"/>
          </a:xfrm>
          <a:prstGeom prst="rect">
            <a:avLst/>
          </a:prstGeom>
          <a:noFill/>
        </p:spPr>
        <p:txBody>
          <a:bodyPr wrap="square" rtlCol="0">
            <a:spAutoFit/>
          </a:bodyPr>
          <a:lstStyle/>
          <a:p>
            <a:pPr>
              <a:spcBef>
                <a:spcPts val="600"/>
              </a:spcBef>
            </a:pPr>
            <a:r>
              <a:rPr lang="en-US" sz="2000" b="1" noProof="0" dirty="0"/>
              <a:t>Ezra used historical records and copied decrees and correspondence from Persian kings when writing the books of Chronicles and Ezra. Nehemiah, for his part, included in his book a genealogical record copied from another existing one.</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628126"/>
            <a:ext cx="5464727" cy="1323439"/>
          </a:xfrm>
          <a:prstGeom prst="rect">
            <a:avLst/>
          </a:prstGeom>
          <a:noFill/>
        </p:spPr>
        <p:txBody>
          <a:bodyPr wrap="square">
            <a:spAutoFit/>
          </a:bodyPr>
          <a:lstStyle/>
          <a:p>
            <a:pPr>
              <a:spcBef>
                <a:spcPts val="600"/>
              </a:spcBef>
            </a:pPr>
            <a:r>
              <a:rPr lang="en-US" sz="2000" b="1" noProof="0" dirty="0"/>
              <a:t>Since Luke was not a witness to the events he recounts, he wrote his gospel and part of the book of Acts based on historical records and interviews with eyewitnesses (Lk.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0" y="5266070"/>
            <a:ext cx="6098848" cy="1323439"/>
          </a:xfrm>
          <a:prstGeom prst="rect">
            <a:avLst/>
          </a:prstGeom>
          <a:noFill/>
        </p:spPr>
        <p:txBody>
          <a:bodyPr wrap="square">
            <a:spAutoFit/>
          </a:bodyPr>
          <a:lstStyle/>
          <a:p>
            <a:pPr>
              <a:spcBef>
                <a:spcPts val="600"/>
              </a:spcBef>
            </a:pPr>
            <a:r>
              <a:rPr lang="en-US" sz="2000" b="1" noProof="0" dirty="0"/>
              <a:t>They were all guided by the Holy Spirit in using this external material. They recognized that they were describing the truth and, therefore, conveying what God wanted to express.</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00986"/>
            <a:ext cx="7760253" cy="1015663"/>
          </a:xfrm>
          <a:prstGeom prst="rect">
            <a:avLst/>
          </a:prstGeom>
          <a:noFill/>
        </p:spPr>
        <p:txBody>
          <a:bodyPr wrap="square">
            <a:spAutoFit/>
          </a:bodyPr>
          <a:lstStyle/>
          <a:p>
            <a:pPr>
              <a:spcBef>
                <a:spcPts val="600"/>
              </a:spcBef>
            </a:pPr>
            <a:r>
              <a:rPr lang="en-US" sz="2000" b="1" noProof="0" dirty="0"/>
              <a:t>Paul quotes from </a:t>
            </a:r>
            <a:r>
              <a:rPr lang="en-US" sz="2000" b="1" noProof="0" dirty="0" err="1"/>
              <a:t>Epimenides</a:t>
            </a:r>
            <a:r>
              <a:rPr lang="en-US" sz="2000" b="1" noProof="0" dirty="0"/>
              <a:t> and Aratus, classical Greek authors       (Acts 17:28; Titus 1:12). Jude, for his part, draws quotations from a non-canonical book containing prophecies of Enoch (Jude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1200" b="1" noProof="0" dirty="0" err="1"/>
                <a:t>Epimenides</a:t>
              </a:r>
              <a:endParaRPr lang="en-US" sz="1200" b="1" noProof="0"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1200" b="1" noProof="0"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1200" b="1" noProof="0" dirty="0"/>
                <a:t>Book of Enoch</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7200" b="1" noProof="0" dirty="0">
                <a:ln/>
                <a:solidFill>
                  <a:schemeClr val="accent3">
                    <a:lumMod val="50000"/>
                  </a:schemeClr>
                </a:solidFill>
              </a:rPr>
              <a:t>HUMANITY MIXED WITH THE MESSAGE</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4252447608"/>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en-US" sz="4400" b="1" spc="50" noProof="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IMPERFECTIONS IN THE BIBLE?</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en-US"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“But we have this treasure in jars of clay to show that this all-surpassing power is from God and not from us.” </a:t>
            </a:r>
            <a:r>
              <a:rPr lang="en-US" sz="1400"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(2 Corinthians 4:7 </a:t>
            </a:r>
            <a:r>
              <a:rPr lang="en-US" sz="1100"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NVI</a:t>
            </a:r>
            <a:r>
              <a:rPr lang="en-US" sz="1400"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t>
            </a:r>
            <a:endParaRPr lang="en-US"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en-US" b="1" noProof="0" dirty="0"/>
              <a:t>These imperfections or discrepancies are very few and can generally be understood through in-depth study. We can trust that divine truths have been faithfully transmitted to us through the centuries, just as they are recorded in the pages of the Bible.</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25"/>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601260"/>
          </a:xfrm>
          <a:prstGeom prst="rect">
            <a:avLst/>
          </a:prstGeom>
          <a:solidFill>
            <a:schemeClr val="bg1">
              <a:alpha val="51000"/>
            </a:schemeClr>
          </a:solidFill>
        </p:spPr>
        <p:txBody>
          <a:bodyPr wrap="square">
            <a:spAutoFit/>
          </a:bodyPr>
          <a:lstStyle/>
          <a:p>
            <a:pPr>
              <a:spcBef>
                <a:spcPts val="600"/>
              </a:spcBef>
            </a:pPr>
            <a:r>
              <a:rPr lang="en-US" sz="2400" b="1" noProof="0" dirty="0">
                <a:latin typeface="Constantia" panose="02030602050306030303" pitchFamily="18" charset="0"/>
              </a:rPr>
              <a:t>“God has been pleased to communicate His truth to the world by human agencies, and He Himself, by His Holy Spirit, qualified men and enabled them to do this work. He guided the mind in the selection of what to speak and what to write. The treasure was entrusted to earthen vessels, yet it is, nonetheless, from Heaven. The testimony is conveyed through the imperfect expression of human language, yet it is the testimony of God; and the obedient, believing child of God beholds in it the glory of a divine power, full of grace and truth.</a:t>
            </a:r>
          </a:p>
          <a:p>
            <a:pPr>
              <a:spcBef>
                <a:spcPts val="600"/>
              </a:spcBef>
            </a:pPr>
            <a:r>
              <a:rPr lang="en-US" sz="2400" b="1" noProof="0" dirty="0">
                <a:latin typeface="Constantia" panose="02030602050306030303" pitchFamily="18" charset="0"/>
              </a:rPr>
              <a:t>In His word, God has committed to men the knowledge necessary for salvation. The Holy Scriptures are to be accepted as an authoritative, infallible revelation of His will.”</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8748692" y="6519446"/>
            <a:ext cx="3288849" cy="338554"/>
          </a:xfrm>
          <a:prstGeom prst="rect">
            <a:avLst/>
          </a:prstGeom>
          <a:noFill/>
        </p:spPr>
        <p:txBody>
          <a:bodyPr wrap="none" rtlCol="0">
            <a:spAutoFit/>
          </a:bodyPr>
          <a:lstStyle/>
          <a:p>
            <a:pPr algn="r"/>
            <a:r>
              <a:rPr lang="en-US" sz="1600" b="1" noProof="0" dirty="0" err="1">
                <a:solidFill>
                  <a:srgbClr val="E6DCD9"/>
                </a:solidFill>
                <a:effectLst>
                  <a:outerShdw blurRad="38100" dist="38100" dir="2700000" algn="tl">
                    <a:srgbClr val="000000">
                      <a:alpha val="43137"/>
                    </a:srgbClr>
                  </a:outerShdw>
                </a:effectLst>
              </a:rPr>
              <a:t>EGW</a:t>
            </a:r>
            <a:r>
              <a:rPr lang="en-US" sz="1600" b="1" noProof="0" dirty="0">
                <a:solidFill>
                  <a:srgbClr val="E6DCD9"/>
                </a:solidFill>
                <a:effectLst>
                  <a:outerShdw blurRad="38100" dist="38100" dir="2700000" algn="tl">
                    <a:srgbClr val="000000">
                      <a:alpha val="43137"/>
                    </a:srgbClr>
                  </a:outerShdw>
                </a:effectLst>
              </a:rPr>
              <a:t> (The Great Controversy, p. 6)</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en-US" sz="3200" noProof="0" dirty="0">
                <a:effectLst>
                  <a:outerShdw dist="38100" dir="2700000" algn="tl" rotWithShape="0">
                    <a:srgbClr val="29FFFF"/>
                  </a:outerShdw>
                </a:effectLst>
              </a:rPr>
              <a:t>APPENDIX: </a:t>
            </a:r>
            <a:r>
              <a:rPr lang="en-US" sz="3200" noProof="0" dirty="0">
                <a:effectLst>
                  <a:outerShdw dist="38100" dir="2700000" algn="tl" rotWithShape="0">
                    <a:srgbClr val="FFCC00"/>
                  </a:outerShdw>
                </a:effectLst>
              </a:rPr>
              <a:t>INFALLIBILITY OF THE WRITINGS OF ELLEN G. WHITE</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631216"/>
          </a:xfrm>
          <a:prstGeom prst="rect">
            <a:avLst/>
          </a:prstGeom>
          <a:noFill/>
        </p:spPr>
        <p:txBody>
          <a:bodyPr wrap="square" rtlCol="0">
            <a:spAutoFit/>
          </a:bodyPr>
          <a:lstStyle/>
          <a:p>
            <a:pPr>
              <a:spcBef>
                <a:spcPts val="600"/>
              </a:spcBef>
            </a:pPr>
            <a:r>
              <a:rPr lang="en-US" sz="2000" b="1" noProof="0" dirty="0"/>
              <a:t>When God commanded Ellen to write her messages, she responded, “I can’t write.” But God strengthened her, and she began to write. Over time, she used writing assistants who corrected her spelling mistakes and improved the phrasing of some sentences.</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43825" y="823164"/>
            <a:ext cx="2162177" cy="2588081"/>
            <a:chOff x="9725024" y="1120237"/>
            <a:chExt cx="2162177"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9978165"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725024" y="2538767"/>
              <a:ext cx="2162177" cy="1169551"/>
            </a:xfrm>
            <a:prstGeom prst="rect">
              <a:avLst/>
            </a:prstGeom>
            <a:noFill/>
          </p:spPr>
          <p:txBody>
            <a:bodyPr wrap="square" rtlCol="0">
              <a:spAutoFit/>
            </a:bodyPr>
            <a:lstStyle/>
            <a:p>
              <a:pPr algn="ctr"/>
              <a:r>
                <a:rPr lang="en-US" sz="1400" b="1" noProof="0" dirty="0"/>
                <a:t>Mary Ann “Marian” Davis (1847-1904), literary assistant. Photo courtesy of “Ellen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en-US" sz="1400" b="1" noProof="0" dirty="0"/>
                <a:t>Sarah E. Peck, 1880s. Photo courtesy of “Center for Adventist Research .”</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7" y="3369389"/>
            <a:ext cx="7372350" cy="1015663"/>
          </a:xfrm>
          <a:prstGeom prst="rect">
            <a:avLst/>
          </a:prstGeom>
          <a:noFill/>
        </p:spPr>
        <p:txBody>
          <a:bodyPr wrap="square">
            <a:spAutoFit/>
          </a:bodyPr>
          <a:lstStyle/>
          <a:p>
            <a:pPr>
              <a:spcBef>
                <a:spcPts val="600"/>
              </a:spcBef>
            </a:pPr>
            <a:r>
              <a:rPr lang="en-US" sz="2000" b="1" noProof="0" dirty="0"/>
              <a:t>Regarding her infallibility as a prophet, Ellen declared: “Concerning infallibility, I never claimed to have it. Only God is infallible” </a:t>
            </a:r>
            <a:r>
              <a:rPr lang="en-US" sz="1600" b="1" noProof="0" dirty="0"/>
              <a:t>(Selected Messages, vol. 1, p. 42)</a:t>
            </a:r>
            <a:r>
              <a:rPr lang="en-US" sz="2000" b="1" noProof="0" dirty="0"/>
              <a:t>.</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1015663"/>
          </a:xfrm>
          <a:prstGeom prst="rect">
            <a:avLst/>
          </a:prstGeom>
          <a:noFill/>
        </p:spPr>
        <p:txBody>
          <a:bodyPr wrap="square">
            <a:spAutoFit/>
          </a:bodyPr>
          <a:lstStyle/>
          <a:p>
            <a:pPr lvl="0">
              <a:spcBef>
                <a:spcPts val="600"/>
              </a:spcBef>
              <a:defRPr/>
            </a:pPr>
            <a:r>
              <a:rPr lang="en-US" sz="2000" b="1" noProof="0" dirty="0">
                <a:solidFill>
                  <a:prstClr val="black"/>
                </a:solidFill>
              </a:rPr>
              <a:t>They never altered the meaning of the message, nor did they add anything of their own. The final texts were always reviewed by Ellen.</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393883"/>
            <a:ext cx="7143748" cy="2246769"/>
          </a:xfrm>
          <a:prstGeom prst="rect">
            <a:avLst/>
          </a:prstGeom>
          <a:noFill/>
        </p:spPr>
        <p:txBody>
          <a:bodyPr wrap="square">
            <a:spAutoFit/>
          </a:bodyPr>
          <a:lstStyle/>
          <a:p>
            <a:pPr lvl="0">
              <a:spcBef>
                <a:spcPts val="600"/>
              </a:spcBef>
              <a:defRPr/>
            </a:pPr>
            <a:r>
              <a:rPr lang="en-US" sz="2000" b="1" noProof="0" dirty="0">
                <a:solidFill>
                  <a:prstClr val="black"/>
                </a:solidFill>
              </a:rPr>
              <a:t>Regarding the infallibility of her writings, she herself wrote: “There are times when common things must be stated, common thoughts must occupy the mind, common letters must be written, and information that has been passed from one worker to another must be given. Such words, such information, are not given under the special inspiration of the Spirit of God” </a:t>
            </a:r>
            <a:r>
              <a:rPr lang="en-US" sz="1600" b="1" noProof="0" dirty="0">
                <a:solidFill>
                  <a:prstClr val="black"/>
                </a:solidFill>
              </a:rPr>
              <a:t>(Selected Messages, vol. 3, p. 64)</a:t>
            </a:r>
            <a:r>
              <a:rPr lang="en-US" sz="2000" b="1" noProof="0" dirty="0">
                <a:solidFill>
                  <a:prstClr val="black"/>
                </a:solidFill>
              </a:rPr>
              <a:t>.</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583</TotalTime>
  <Words>1691</Words>
  <Application>Microsoft Office PowerPoint</Application>
  <PresentationFormat>Panorámica</PresentationFormat>
  <Paragraphs>82</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13</vt:i4>
      </vt:variant>
    </vt:vector>
  </HeadingPairs>
  <TitlesOfParts>
    <vt:vector size="21" baseType="lpstr">
      <vt:lpstr>Comic Sans MS</vt:lpstr>
      <vt:lpstr>Aptos</vt:lpstr>
      <vt:lpstr>Arial</vt:lpstr>
      <vt:lpstr>Wingdings</vt:lpstr>
      <vt:lpstr>Constantia</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89</cp:revision>
  <dcterms:created xsi:type="dcterms:W3CDTF">2026-10-17T14:52:34Z</dcterms:created>
  <dcterms:modified xsi:type="dcterms:W3CDTF">2026-10-27T08:10:22Z</dcterms:modified>
</cp:coreProperties>
</file>