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57" r:id="rId3"/>
    <p:sldId id="258" r:id="rId4"/>
    <p:sldId id="264" r:id="rId5"/>
    <p:sldId id="265" r:id="rId6"/>
    <p:sldId id="267" r:id="rId7"/>
    <p:sldId id="263" r:id="rId8"/>
    <p:sldId id="268" r:id="rId9"/>
    <p:sldId id="270" r:id="rId1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7F1C"/>
    <a:srgbClr val="8F952B"/>
    <a:srgbClr val="A94861"/>
    <a:srgbClr val="2D4DA1"/>
    <a:srgbClr val="F88936"/>
    <a:srgbClr val="F775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94660"/>
  </p:normalViewPr>
  <p:slideViewPr>
    <p:cSldViewPr snapToGrid="0">
      <p:cViewPr varScale="1">
        <p:scale>
          <a:sx n="101" d="100"/>
          <a:sy n="101" d="100"/>
        </p:scale>
        <p:origin x="84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8622F6-5BB6-57ED-73ED-5352B59B8D4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74FA8C3-29C5-D79C-9F71-A9BB96697B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4C329B-D6DE-AAEE-158B-A7E4F7E06896}"/>
              </a:ext>
            </a:extLst>
          </p:cNvPr>
          <p:cNvSpPr>
            <a:spLocks noGrp="1"/>
          </p:cNvSpPr>
          <p:nvPr>
            <p:ph type="dt" sz="half" idx="10"/>
          </p:nvPr>
        </p:nvSpPr>
        <p:spPr/>
        <p:txBody>
          <a:bodyPr/>
          <a:lstStyle/>
          <a:p>
            <a:fld id="{0DC5D7AF-13CF-4EE7-B87E-27E15A0A2CBF}" type="datetimeFigureOut">
              <a:rPr lang="es-ES" smtClean="0"/>
              <a:t>02/05/2026</a:t>
            </a:fld>
            <a:endParaRPr lang="es-ES"/>
          </a:p>
        </p:txBody>
      </p:sp>
      <p:sp>
        <p:nvSpPr>
          <p:cNvPr id="5" name="Marcador de pie de página 4">
            <a:extLst>
              <a:ext uri="{FF2B5EF4-FFF2-40B4-BE49-F238E27FC236}">
                <a16:creationId xmlns:a16="http://schemas.microsoft.com/office/drawing/2014/main" id="{0277D76D-D8B6-99AA-F99B-C6B96FCF676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A566132-5458-A0F9-D2D7-BFD8A86106DA}"/>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400675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518344-1C88-F38A-4F4C-3F2093EE2C9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9F02E84-CCD0-793A-5DD8-7C9190BD997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F984120-4002-D144-5CDD-1D4966287A3E}"/>
              </a:ext>
            </a:extLst>
          </p:cNvPr>
          <p:cNvSpPr>
            <a:spLocks noGrp="1"/>
          </p:cNvSpPr>
          <p:nvPr>
            <p:ph type="dt" sz="half" idx="10"/>
          </p:nvPr>
        </p:nvSpPr>
        <p:spPr/>
        <p:txBody>
          <a:bodyPr/>
          <a:lstStyle/>
          <a:p>
            <a:fld id="{0DC5D7AF-13CF-4EE7-B87E-27E15A0A2CBF}" type="datetimeFigureOut">
              <a:rPr lang="es-ES" smtClean="0"/>
              <a:t>02/05/2026</a:t>
            </a:fld>
            <a:endParaRPr lang="es-ES"/>
          </a:p>
        </p:txBody>
      </p:sp>
      <p:sp>
        <p:nvSpPr>
          <p:cNvPr id="5" name="Marcador de pie de página 4">
            <a:extLst>
              <a:ext uri="{FF2B5EF4-FFF2-40B4-BE49-F238E27FC236}">
                <a16:creationId xmlns:a16="http://schemas.microsoft.com/office/drawing/2014/main" id="{FD63058F-1A7F-B01A-3DB0-3B64627140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1255FD4-1F6D-03FD-7360-E75C4185FFA9}"/>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368841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524B9E1-C78D-FF2D-499F-71898D62C89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B184D10-FB66-46D2-946A-E63317561D4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0ED24A1-1A8B-FFC9-0E1C-680994B83203}"/>
              </a:ext>
            </a:extLst>
          </p:cNvPr>
          <p:cNvSpPr>
            <a:spLocks noGrp="1"/>
          </p:cNvSpPr>
          <p:nvPr>
            <p:ph type="dt" sz="half" idx="10"/>
          </p:nvPr>
        </p:nvSpPr>
        <p:spPr/>
        <p:txBody>
          <a:bodyPr/>
          <a:lstStyle/>
          <a:p>
            <a:fld id="{0DC5D7AF-13CF-4EE7-B87E-27E15A0A2CBF}" type="datetimeFigureOut">
              <a:rPr lang="es-ES" smtClean="0"/>
              <a:t>02/05/2026</a:t>
            </a:fld>
            <a:endParaRPr lang="es-ES"/>
          </a:p>
        </p:txBody>
      </p:sp>
      <p:sp>
        <p:nvSpPr>
          <p:cNvPr id="5" name="Marcador de pie de página 4">
            <a:extLst>
              <a:ext uri="{FF2B5EF4-FFF2-40B4-BE49-F238E27FC236}">
                <a16:creationId xmlns:a16="http://schemas.microsoft.com/office/drawing/2014/main" id="{A17603EA-7362-4FE1-2645-6E42ABA2871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2C4571F-2B2B-79AE-04F5-3F62473FAB0B}"/>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251830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03B3C1-965F-8994-E933-2E31599D758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9CF727C-96F5-7BBA-816D-55F2C74B051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132E7CB-BE81-59CC-0AA2-02C6958196A3}"/>
              </a:ext>
            </a:extLst>
          </p:cNvPr>
          <p:cNvSpPr>
            <a:spLocks noGrp="1"/>
          </p:cNvSpPr>
          <p:nvPr>
            <p:ph type="dt" sz="half" idx="10"/>
          </p:nvPr>
        </p:nvSpPr>
        <p:spPr/>
        <p:txBody>
          <a:bodyPr/>
          <a:lstStyle/>
          <a:p>
            <a:fld id="{0DC5D7AF-13CF-4EE7-B87E-27E15A0A2CBF}" type="datetimeFigureOut">
              <a:rPr lang="es-ES" smtClean="0"/>
              <a:t>02/05/2026</a:t>
            </a:fld>
            <a:endParaRPr lang="es-ES"/>
          </a:p>
        </p:txBody>
      </p:sp>
      <p:sp>
        <p:nvSpPr>
          <p:cNvPr id="5" name="Marcador de pie de página 4">
            <a:extLst>
              <a:ext uri="{FF2B5EF4-FFF2-40B4-BE49-F238E27FC236}">
                <a16:creationId xmlns:a16="http://schemas.microsoft.com/office/drawing/2014/main" id="{57214DEF-8F8C-69AA-6B4E-050E3C4E36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D87C1E-487E-F63C-8EF4-E9CDB8CC5178}"/>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114567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7590C9-8BB0-8EAF-F413-5D4E7784BC6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26E5A5A-AF51-C626-DA8C-E0A57295BE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9E81198-EE7F-C885-48ED-483D4B16A650}"/>
              </a:ext>
            </a:extLst>
          </p:cNvPr>
          <p:cNvSpPr>
            <a:spLocks noGrp="1"/>
          </p:cNvSpPr>
          <p:nvPr>
            <p:ph type="dt" sz="half" idx="10"/>
          </p:nvPr>
        </p:nvSpPr>
        <p:spPr/>
        <p:txBody>
          <a:bodyPr/>
          <a:lstStyle/>
          <a:p>
            <a:fld id="{0DC5D7AF-13CF-4EE7-B87E-27E15A0A2CBF}" type="datetimeFigureOut">
              <a:rPr lang="es-ES" smtClean="0"/>
              <a:t>02/05/2026</a:t>
            </a:fld>
            <a:endParaRPr lang="es-ES"/>
          </a:p>
        </p:txBody>
      </p:sp>
      <p:sp>
        <p:nvSpPr>
          <p:cNvPr id="5" name="Marcador de pie de página 4">
            <a:extLst>
              <a:ext uri="{FF2B5EF4-FFF2-40B4-BE49-F238E27FC236}">
                <a16:creationId xmlns:a16="http://schemas.microsoft.com/office/drawing/2014/main" id="{ACF05044-295A-EB74-A9B5-D25D4F1E5C2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FB9AB20-22D0-53CC-E813-6EDD8AD0617D}"/>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120754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A0013D-8BEF-15DC-F280-4E83C66CAB3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349DB07-1C76-5868-6AB9-EF722F65374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EA120C7-F368-3979-1E8A-1777A3E9BB7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564A233-1B8B-2737-E71D-EEE04547C2C9}"/>
              </a:ext>
            </a:extLst>
          </p:cNvPr>
          <p:cNvSpPr>
            <a:spLocks noGrp="1"/>
          </p:cNvSpPr>
          <p:nvPr>
            <p:ph type="dt" sz="half" idx="10"/>
          </p:nvPr>
        </p:nvSpPr>
        <p:spPr/>
        <p:txBody>
          <a:bodyPr/>
          <a:lstStyle/>
          <a:p>
            <a:fld id="{0DC5D7AF-13CF-4EE7-B87E-27E15A0A2CBF}" type="datetimeFigureOut">
              <a:rPr lang="es-ES" smtClean="0"/>
              <a:t>02/05/2026</a:t>
            </a:fld>
            <a:endParaRPr lang="es-ES"/>
          </a:p>
        </p:txBody>
      </p:sp>
      <p:sp>
        <p:nvSpPr>
          <p:cNvPr id="6" name="Marcador de pie de página 5">
            <a:extLst>
              <a:ext uri="{FF2B5EF4-FFF2-40B4-BE49-F238E27FC236}">
                <a16:creationId xmlns:a16="http://schemas.microsoft.com/office/drawing/2014/main" id="{9D81B2BA-C856-1D05-B9E4-F9BCA387A08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CE09A73-3A7B-3900-2DBD-F2C5B2463BF3}"/>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403653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B80742-2484-7469-3D75-0F5AF88C506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800C80-EA52-D154-5941-B2DDF0B53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7E5219C-C077-DA30-92DB-32D0907AE80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043D65A-FC0A-725D-534E-F4171AF510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F7EEC84-8FB8-52C4-8562-0A13933DB7F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1DC113B-D091-78E7-1B18-1B44F8B8939D}"/>
              </a:ext>
            </a:extLst>
          </p:cNvPr>
          <p:cNvSpPr>
            <a:spLocks noGrp="1"/>
          </p:cNvSpPr>
          <p:nvPr>
            <p:ph type="dt" sz="half" idx="10"/>
          </p:nvPr>
        </p:nvSpPr>
        <p:spPr/>
        <p:txBody>
          <a:bodyPr/>
          <a:lstStyle/>
          <a:p>
            <a:fld id="{0DC5D7AF-13CF-4EE7-B87E-27E15A0A2CBF}" type="datetimeFigureOut">
              <a:rPr lang="es-ES" smtClean="0"/>
              <a:t>02/05/2026</a:t>
            </a:fld>
            <a:endParaRPr lang="es-ES"/>
          </a:p>
        </p:txBody>
      </p:sp>
      <p:sp>
        <p:nvSpPr>
          <p:cNvPr id="8" name="Marcador de pie de página 7">
            <a:extLst>
              <a:ext uri="{FF2B5EF4-FFF2-40B4-BE49-F238E27FC236}">
                <a16:creationId xmlns:a16="http://schemas.microsoft.com/office/drawing/2014/main" id="{7D100736-97F4-332D-9A59-B38B09CCE6F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103F2FA-FFD1-7AD1-646B-FEA9AC2BDA7A}"/>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208567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CAB166-373A-F464-7E4B-0E6652C6893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23A8B7B-B374-D36B-894A-677D1F089E25}"/>
              </a:ext>
            </a:extLst>
          </p:cNvPr>
          <p:cNvSpPr>
            <a:spLocks noGrp="1"/>
          </p:cNvSpPr>
          <p:nvPr>
            <p:ph type="dt" sz="half" idx="10"/>
          </p:nvPr>
        </p:nvSpPr>
        <p:spPr/>
        <p:txBody>
          <a:bodyPr/>
          <a:lstStyle/>
          <a:p>
            <a:fld id="{0DC5D7AF-13CF-4EE7-B87E-27E15A0A2CBF}" type="datetimeFigureOut">
              <a:rPr lang="es-ES" smtClean="0"/>
              <a:t>02/05/2026</a:t>
            </a:fld>
            <a:endParaRPr lang="es-ES"/>
          </a:p>
        </p:txBody>
      </p:sp>
      <p:sp>
        <p:nvSpPr>
          <p:cNvPr id="4" name="Marcador de pie de página 3">
            <a:extLst>
              <a:ext uri="{FF2B5EF4-FFF2-40B4-BE49-F238E27FC236}">
                <a16:creationId xmlns:a16="http://schemas.microsoft.com/office/drawing/2014/main" id="{3D478F7B-A4A7-B99C-6E57-DA9AE5AF810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0232EC2-66B2-E2BF-DF8B-59B63ED44A25}"/>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258605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2651BFD-966B-3C8F-8E53-661F921DF8A7}"/>
              </a:ext>
            </a:extLst>
          </p:cNvPr>
          <p:cNvSpPr>
            <a:spLocks noGrp="1"/>
          </p:cNvSpPr>
          <p:nvPr>
            <p:ph type="dt" sz="half" idx="10"/>
          </p:nvPr>
        </p:nvSpPr>
        <p:spPr/>
        <p:txBody>
          <a:bodyPr/>
          <a:lstStyle/>
          <a:p>
            <a:fld id="{0DC5D7AF-13CF-4EE7-B87E-27E15A0A2CBF}" type="datetimeFigureOut">
              <a:rPr lang="es-ES" smtClean="0"/>
              <a:t>02/05/2026</a:t>
            </a:fld>
            <a:endParaRPr lang="es-ES"/>
          </a:p>
        </p:txBody>
      </p:sp>
      <p:sp>
        <p:nvSpPr>
          <p:cNvPr id="3" name="Marcador de pie de página 2">
            <a:extLst>
              <a:ext uri="{FF2B5EF4-FFF2-40B4-BE49-F238E27FC236}">
                <a16:creationId xmlns:a16="http://schemas.microsoft.com/office/drawing/2014/main" id="{40B26F6A-99E1-1221-5783-F18C0FDE90E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7443269-CED3-6FD5-7AC6-43645CA8B959}"/>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33969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633180-909E-2F1C-4882-BF9694CC6BB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9E6B7AF-1F47-3365-CF4E-99DCC1DF19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B326F6-86ED-F6D2-4C4A-05170E697C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D822789-18FF-3F11-E69A-BCBB809BE3C1}"/>
              </a:ext>
            </a:extLst>
          </p:cNvPr>
          <p:cNvSpPr>
            <a:spLocks noGrp="1"/>
          </p:cNvSpPr>
          <p:nvPr>
            <p:ph type="dt" sz="half" idx="10"/>
          </p:nvPr>
        </p:nvSpPr>
        <p:spPr/>
        <p:txBody>
          <a:bodyPr/>
          <a:lstStyle/>
          <a:p>
            <a:fld id="{0DC5D7AF-13CF-4EE7-B87E-27E15A0A2CBF}" type="datetimeFigureOut">
              <a:rPr lang="es-ES" smtClean="0"/>
              <a:t>02/05/2026</a:t>
            </a:fld>
            <a:endParaRPr lang="es-ES"/>
          </a:p>
        </p:txBody>
      </p:sp>
      <p:sp>
        <p:nvSpPr>
          <p:cNvPr id="6" name="Marcador de pie de página 5">
            <a:extLst>
              <a:ext uri="{FF2B5EF4-FFF2-40B4-BE49-F238E27FC236}">
                <a16:creationId xmlns:a16="http://schemas.microsoft.com/office/drawing/2014/main" id="{A75238D6-E434-0134-8D25-853094F526E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8725950-02CC-D532-6C0C-723D066B4528}"/>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44083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EC3B0D-1F66-AB8C-E27B-A31A85CDD0A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9A5C767-09D0-3AF7-F791-2DC3E85A29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682FC1D-7F02-689A-A701-F001ECFDCF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D7F7F94-77F6-8048-D4B7-6FD3D04AECEC}"/>
              </a:ext>
            </a:extLst>
          </p:cNvPr>
          <p:cNvSpPr>
            <a:spLocks noGrp="1"/>
          </p:cNvSpPr>
          <p:nvPr>
            <p:ph type="dt" sz="half" idx="10"/>
          </p:nvPr>
        </p:nvSpPr>
        <p:spPr/>
        <p:txBody>
          <a:bodyPr/>
          <a:lstStyle/>
          <a:p>
            <a:fld id="{0DC5D7AF-13CF-4EE7-B87E-27E15A0A2CBF}" type="datetimeFigureOut">
              <a:rPr lang="es-ES" smtClean="0"/>
              <a:t>02/05/2026</a:t>
            </a:fld>
            <a:endParaRPr lang="es-ES"/>
          </a:p>
        </p:txBody>
      </p:sp>
      <p:sp>
        <p:nvSpPr>
          <p:cNvPr id="6" name="Marcador de pie de página 5">
            <a:extLst>
              <a:ext uri="{FF2B5EF4-FFF2-40B4-BE49-F238E27FC236}">
                <a16:creationId xmlns:a16="http://schemas.microsoft.com/office/drawing/2014/main" id="{FC008F7C-5D42-32D8-C217-55B8962BA50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1B33F8B-1F2A-BDF6-B792-4F741E7ECB00}"/>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38667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94CF9C3-D1B6-30C9-3C7C-0AC65CDC64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216CE7-18D2-862F-D0E8-F66F7A9648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804D437-1230-6454-E35C-EE1CD64AAE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DC5D7AF-13CF-4EE7-B87E-27E15A0A2CBF}" type="datetimeFigureOut">
              <a:rPr lang="es-ES" smtClean="0"/>
              <a:t>02/05/2026</a:t>
            </a:fld>
            <a:endParaRPr lang="es-ES"/>
          </a:p>
        </p:txBody>
      </p:sp>
      <p:sp>
        <p:nvSpPr>
          <p:cNvPr id="5" name="Marcador de pie de página 4">
            <a:extLst>
              <a:ext uri="{FF2B5EF4-FFF2-40B4-BE49-F238E27FC236}">
                <a16:creationId xmlns:a16="http://schemas.microsoft.com/office/drawing/2014/main" id="{DF355DFF-ACDB-7053-85DD-9C653E90F9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8ADD5D8-0E77-1A6D-CC70-E643B3C9F2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5C53F51-3374-4B64-A0A6-9C98436C83CD}" type="slidenum">
              <a:rPr lang="es-ES" smtClean="0"/>
              <a:t>‹Nº›</a:t>
            </a:fld>
            <a:endParaRPr lang="es-ES"/>
          </a:p>
        </p:txBody>
      </p:sp>
    </p:spTree>
    <p:extLst>
      <p:ext uri="{BB962C8B-B14F-4D97-AF65-F5344CB8AC3E}">
        <p14:creationId xmlns:p14="http://schemas.microsoft.com/office/powerpoint/2010/main" val="365726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4185DF8-AA2D-B414-4F0C-E593E15EBDA1}"/>
              </a:ext>
            </a:extLst>
          </p:cNvPr>
          <p:cNvSpPr txBox="1"/>
          <p:nvPr/>
        </p:nvSpPr>
        <p:spPr>
          <a:xfrm>
            <a:off x="257175" y="314325"/>
            <a:ext cx="3276600" cy="2554545"/>
          </a:xfrm>
          <a:prstGeom prst="rect">
            <a:avLst/>
          </a:prstGeom>
          <a:noFill/>
        </p:spPr>
        <p:txBody>
          <a:bodyPr wrap="square" rtlCol="0">
            <a:spAutoFit/>
            <a:scene3d>
              <a:camera prst="orthographicFront"/>
              <a:lightRig rig="brightRoom" dir="t"/>
            </a:scene3d>
            <a:sp3d extrusionH="57150" contourW="19050">
              <a:bevelT w="38100" h="38100" prst="angle"/>
              <a:contourClr>
                <a:srgbClr val="F77510"/>
              </a:contourClr>
            </a:sp3d>
          </a:bodyPr>
          <a:lstStyle/>
          <a:p>
            <a:pPr algn="ctr"/>
            <a:r>
              <a:rPr lang="en-US" sz="8000" b="1" noProof="0"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SEE JESUS</a:t>
            </a:r>
          </a:p>
        </p:txBody>
      </p:sp>
      <p:sp>
        <p:nvSpPr>
          <p:cNvPr id="3" name="CuadroTexto 2">
            <a:extLst>
              <a:ext uri="{FF2B5EF4-FFF2-40B4-BE49-F238E27FC236}">
                <a16:creationId xmlns:a16="http://schemas.microsoft.com/office/drawing/2014/main" id="{A5108331-990B-F221-B6A6-5C26D9286D2F}"/>
              </a:ext>
            </a:extLst>
          </p:cNvPr>
          <p:cNvSpPr txBox="1"/>
          <p:nvPr/>
        </p:nvSpPr>
        <p:spPr>
          <a:xfrm>
            <a:off x="7820025" y="6067425"/>
            <a:ext cx="4229100" cy="646331"/>
          </a:xfrm>
          <a:prstGeom prst="rect">
            <a:avLst/>
          </a:prstGeom>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b="1" noProof="0" dirty="0"/>
              <a:t>Vision of Elena G. White register on </a:t>
            </a:r>
            <a:r>
              <a:rPr lang="en-US" b="1" i="1" noProof="0" dirty="0"/>
              <a:t>Early Writings</a:t>
            </a:r>
            <a:r>
              <a:rPr lang="en-US" b="1" noProof="0" dirty="0"/>
              <a:t>, pp. 79-81</a:t>
            </a:r>
          </a:p>
        </p:txBody>
      </p:sp>
    </p:spTree>
    <p:extLst>
      <p:ext uri="{BB962C8B-B14F-4D97-AF65-F5344CB8AC3E}">
        <p14:creationId xmlns:p14="http://schemas.microsoft.com/office/powerpoint/2010/main" val="288712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DE6D76B-75F9-EED7-D569-786DD12206D2}"/>
              </a:ext>
            </a:extLst>
          </p:cNvPr>
          <p:cNvSpPr txBox="1"/>
          <p:nvPr/>
        </p:nvSpPr>
        <p:spPr>
          <a:xfrm>
            <a:off x="4962525" y="67310"/>
            <a:ext cx="7215750" cy="707886"/>
          </a:xfrm>
          <a:prstGeom prst="rect">
            <a:avLst/>
          </a:prstGeom>
          <a:noFill/>
        </p:spPr>
        <p:txBody>
          <a:bodyPr wrap="square">
            <a:spAutoFit/>
          </a:bodyPr>
          <a:lstStyle/>
          <a:p>
            <a:r>
              <a:rPr lang="en-US" sz="2000" b="1" dirty="0"/>
              <a:t>I seemed to be sitting in abject despair, with my face in my hands, reflecting like this</a:t>
            </a:r>
            <a:r>
              <a:rPr lang="es-ES" sz="2000" b="1" dirty="0">
                <a:effectLst/>
              </a:rPr>
              <a:t>:</a:t>
            </a:r>
            <a:endParaRPr lang="es-ES" sz="2000" b="1" dirty="0"/>
          </a:p>
        </p:txBody>
      </p:sp>
      <p:pic>
        <p:nvPicPr>
          <p:cNvPr id="7" name="Imagen 6">
            <a:extLst>
              <a:ext uri="{FF2B5EF4-FFF2-40B4-BE49-F238E27FC236}">
                <a16:creationId xmlns:a16="http://schemas.microsoft.com/office/drawing/2014/main" id="{2D1DECF4-071F-B432-B676-ACA5D4894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699" y="3590925"/>
            <a:ext cx="5578259" cy="3181351"/>
          </a:xfrm>
          <a:prstGeom prst="roundRect">
            <a:avLst>
              <a:gd name="adj" fmla="val 351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a:extLst>
              <a:ext uri="{FF2B5EF4-FFF2-40B4-BE49-F238E27FC236}">
                <a16:creationId xmlns:a16="http://schemas.microsoft.com/office/drawing/2014/main" id="{747C51A9-6A4A-777F-824F-81CC2848B77A}"/>
              </a:ext>
            </a:extLst>
          </p:cNvPr>
          <p:cNvPicPr>
            <a:picLocks noChangeAspect="1"/>
          </p:cNvPicPr>
          <p:nvPr/>
        </p:nvPicPr>
        <p:blipFill rotWithShape="1">
          <a:blip r:embed="rId4">
            <a:extLst>
              <a:ext uri="{28A0092B-C50C-407E-A947-70E740481C1C}">
                <a14:useLocalDpi xmlns:a14="http://schemas.microsoft.com/office/drawing/2010/main" val="0"/>
              </a:ext>
            </a:extLst>
          </a:blip>
          <a:srcRect l="17308" t="275" r="8964" b="497"/>
          <a:stretch>
            <a:fillRect/>
          </a:stretch>
        </p:blipFill>
        <p:spPr>
          <a:xfrm>
            <a:off x="266699" y="85724"/>
            <a:ext cx="4514851" cy="3391473"/>
          </a:xfrm>
          <a:prstGeom prst="roundRect">
            <a:avLst>
              <a:gd name="adj" fmla="val 315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CuadroTexto 10">
            <a:extLst>
              <a:ext uri="{FF2B5EF4-FFF2-40B4-BE49-F238E27FC236}">
                <a16:creationId xmlns:a16="http://schemas.microsoft.com/office/drawing/2014/main" id="{BA8A3A6B-A310-243F-2A60-A8096C402017}"/>
              </a:ext>
            </a:extLst>
          </p:cNvPr>
          <p:cNvSpPr txBox="1"/>
          <p:nvPr/>
        </p:nvSpPr>
        <p:spPr>
          <a:xfrm>
            <a:off x="4962525" y="1953161"/>
            <a:ext cx="7215750" cy="1631216"/>
          </a:xfrm>
          <a:prstGeom prst="rect">
            <a:avLst/>
          </a:prstGeom>
          <a:noFill/>
        </p:spPr>
        <p:txBody>
          <a:bodyPr wrap="square">
            <a:spAutoFit/>
          </a:bodyPr>
          <a:lstStyle/>
          <a:p>
            <a:r>
              <a:rPr lang="en-US" sz="2000" b="1" dirty="0"/>
              <a:t>Just then the door opened, and a person of beautiful form and countenance entered. He looked upon me pityingly and said: “Do you wish to see Jesus? He is here and you can see Him if you desire to do so. Take everything you possess and follow me.”</a:t>
            </a:r>
            <a:endParaRPr lang="es-ES" sz="2000" b="1" dirty="0"/>
          </a:p>
        </p:txBody>
      </p:sp>
      <p:pic>
        <p:nvPicPr>
          <p:cNvPr id="13" name="Imagen 12">
            <a:extLst>
              <a:ext uri="{FF2B5EF4-FFF2-40B4-BE49-F238E27FC236}">
                <a16:creationId xmlns:a16="http://schemas.microsoft.com/office/drawing/2014/main" id="{2D3E64D6-63D3-B07A-FB14-3BE194E25F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7041" y="3590924"/>
            <a:ext cx="5578260" cy="3181352"/>
          </a:xfrm>
          <a:prstGeom prst="roundRect">
            <a:avLst>
              <a:gd name="adj" fmla="val 382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4B0A73A5-811F-7F6C-A1D0-ED7DF891C878}"/>
              </a:ext>
            </a:extLst>
          </p:cNvPr>
          <p:cNvSpPr txBox="1"/>
          <p:nvPr/>
        </p:nvSpPr>
        <p:spPr>
          <a:xfrm>
            <a:off x="4962525" y="702459"/>
            <a:ext cx="7215750" cy="1323439"/>
          </a:xfrm>
          <a:prstGeom prst="rect">
            <a:avLst/>
          </a:prstGeom>
          <a:noFill/>
        </p:spPr>
        <p:txBody>
          <a:bodyPr wrap="square">
            <a:spAutoFit/>
          </a:bodyPr>
          <a:lstStyle/>
          <a:p>
            <a:pPr lvl="0">
              <a:defRPr/>
            </a:pPr>
            <a:r>
              <a:rPr lang="en-US" sz="2000" b="1" dirty="0">
                <a:solidFill>
                  <a:prstClr val="black"/>
                </a:solidFill>
              </a:rPr>
              <a:t>If Jesus were upon earth, I would go to Him, throw myself at His feet, and tell Him  all my sufferings. He would not turn away from me, He would have mercy upon me, and I should love and serve Him always</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52152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outVertical)">
                                      <p:cBhvr>
                                        <p:cTn id="25" dur="500"/>
                                        <p:tgtEl>
                                          <p:spTgt spid="1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66F61FF-1B11-E74A-34F6-B0756E4FAA8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5570534-534B-AE8F-52ED-B004424BE567}"/>
              </a:ext>
            </a:extLst>
          </p:cNvPr>
          <p:cNvSpPr txBox="1"/>
          <p:nvPr/>
        </p:nvSpPr>
        <p:spPr>
          <a:xfrm>
            <a:off x="160125" y="86475"/>
            <a:ext cx="6593100" cy="1015663"/>
          </a:xfrm>
          <a:prstGeom prst="rect">
            <a:avLst/>
          </a:prstGeom>
          <a:noFill/>
        </p:spPr>
        <p:txBody>
          <a:bodyPr wrap="square">
            <a:spAutoFit/>
          </a:bodyPr>
          <a:lstStyle/>
          <a:p>
            <a:r>
              <a:rPr lang="en-US" sz="2000" b="1" dirty="0"/>
              <a:t>I heard this with unspeakable joy, and gladly gathered up all my little possessions, every treasured trinket, and followed my guide</a:t>
            </a:r>
            <a:r>
              <a:rPr lang="es-ES" sz="2000" b="1" dirty="0">
                <a:effectLst/>
              </a:rPr>
              <a:t>. </a:t>
            </a:r>
            <a:endParaRPr lang="es-ES" sz="2000" b="1" dirty="0"/>
          </a:p>
        </p:txBody>
      </p:sp>
      <p:sp>
        <p:nvSpPr>
          <p:cNvPr id="4" name="CuadroTexto 3">
            <a:extLst>
              <a:ext uri="{FF2B5EF4-FFF2-40B4-BE49-F238E27FC236}">
                <a16:creationId xmlns:a16="http://schemas.microsoft.com/office/drawing/2014/main" id="{1ADCB49B-952D-8059-85EA-8E61FD0E2042}"/>
              </a:ext>
            </a:extLst>
          </p:cNvPr>
          <p:cNvSpPr txBox="1"/>
          <p:nvPr/>
        </p:nvSpPr>
        <p:spPr>
          <a:xfrm>
            <a:off x="292894" y="4461213"/>
            <a:ext cx="4955465" cy="707886"/>
          </a:xfrm>
          <a:prstGeom prst="rect">
            <a:avLst/>
          </a:prstGeom>
          <a:noFill/>
        </p:spPr>
        <p:txBody>
          <a:bodyPr wrap="square">
            <a:spAutoFit/>
          </a:bodyPr>
          <a:lstStyle/>
          <a:p>
            <a:r>
              <a:rPr lang="en-US" sz="2000" b="1" dirty="0"/>
              <a:t>He led me to a steep and apparently frail stairway</a:t>
            </a:r>
            <a:r>
              <a:rPr lang="es-ES" sz="2000" b="1" dirty="0">
                <a:effectLst/>
              </a:rPr>
              <a:t>.</a:t>
            </a:r>
            <a:endParaRPr lang="es-ES" sz="2000" b="1" dirty="0"/>
          </a:p>
        </p:txBody>
      </p:sp>
      <p:pic>
        <p:nvPicPr>
          <p:cNvPr id="6" name="Imagen 5">
            <a:extLst>
              <a:ext uri="{FF2B5EF4-FFF2-40B4-BE49-F238E27FC236}">
                <a16:creationId xmlns:a16="http://schemas.microsoft.com/office/drawing/2014/main" id="{D14ECBF7-916F-0BDA-BDE2-FC27C9B0D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8951" y="134689"/>
            <a:ext cx="5192924" cy="2902877"/>
          </a:xfrm>
          <a:prstGeom prst="rect">
            <a:avLst/>
          </a:prstGeom>
          <a:ln w="19050" cap="sq">
            <a:solidFill>
              <a:srgbClr val="2D4DA1"/>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EDC0DE40-4DE3-A979-BA7D-A9B450092E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125" y="1193780"/>
            <a:ext cx="5622830" cy="3206770"/>
          </a:xfrm>
          <a:prstGeom prst="rect">
            <a:avLst/>
          </a:prstGeom>
          <a:ln w="19050" cap="sq">
            <a:solidFill>
              <a:srgbClr val="2D4DA1"/>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A48410FC-EF64-0AF2-8B95-A836F1A0E4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1064" y="3191589"/>
            <a:ext cx="6170811" cy="3531722"/>
          </a:xfrm>
          <a:prstGeom prst="rect">
            <a:avLst/>
          </a:prstGeom>
          <a:ln w="19050" cap="sq">
            <a:solidFill>
              <a:srgbClr val="2D4DA1"/>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09BA3DAB-0AA1-CD0F-17A9-77E878CED620}"/>
              </a:ext>
            </a:extLst>
          </p:cNvPr>
          <p:cNvSpPr txBox="1"/>
          <p:nvPr/>
        </p:nvSpPr>
        <p:spPr>
          <a:xfrm>
            <a:off x="292894" y="5178624"/>
            <a:ext cx="5568170" cy="1631216"/>
          </a:xfrm>
          <a:prstGeom prst="rect">
            <a:avLst/>
          </a:prstGeom>
          <a:noFill/>
        </p:spPr>
        <p:txBody>
          <a:bodyPr wrap="square">
            <a:spAutoFit/>
          </a:bodyPr>
          <a:lstStyle/>
          <a:p>
            <a:pPr lvl="0">
              <a:defRPr/>
            </a:pPr>
            <a:r>
              <a:rPr lang="en-US" sz="2000" b="1" dirty="0">
                <a:solidFill>
                  <a:prstClr val="black"/>
                </a:solidFill>
              </a:rPr>
              <a:t>As I commenced to ascend the steps, he cautioned me to keep my eyes fixed upward, lest I should grow dizzy and fall. Many others who were climbing up the steep ascent fell before gaining the top</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16598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 calcmode="lin" valueType="num">
                                      <p:cBhvr>
                                        <p:cTn id="21" dur="500" fill="hold"/>
                                        <p:tgtEl>
                                          <p:spTgt spid="8"/>
                                        </p:tgtEl>
                                        <p:attrNameLst>
                                          <p:attrName>style.rotation</p:attrName>
                                        </p:attrNameLst>
                                      </p:cBhvr>
                                      <p:tavLst>
                                        <p:tav tm="0">
                                          <p:val>
                                            <p:fltVal val="90"/>
                                          </p:val>
                                        </p:tav>
                                        <p:tav tm="100000">
                                          <p:val>
                                            <p:fltVal val="0"/>
                                          </p:val>
                                        </p:tav>
                                      </p:tavLst>
                                    </p:anim>
                                    <p:animEffect transition="in" filter="fade">
                                      <p:cBhvr>
                                        <p:cTn id="22" dur="500"/>
                                        <p:tgtEl>
                                          <p:spTgt spid="8"/>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 calcmode="lin" valueType="num">
                                      <p:cBhvr>
                                        <p:cTn id="33" dur="500" fill="hold"/>
                                        <p:tgtEl>
                                          <p:spTgt spid="10"/>
                                        </p:tgtEl>
                                        <p:attrNameLst>
                                          <p:attrName>style.rotation</p:attrName>
                                        </p:attrNameLst>
                                      </p:cBhvr>
                                      <p:tavLst>
                                        <p:tav tm="0">
                                          <p:val>
                                            <p:fltVal val="90"/>
                                          </p:val>
                                        </p:tav>
                                        <p:tav tm="100000">
                                          <p:val>
                                            <p:fltVal val="0"/>
                                          </p:val>
                                        </p:tav>
                                      </p:tavLst>
                                    </p:anim>
                                    <p:animEffect transition="in" filter="fade">
                                      <p:cBhvr>
                                        <p:cTn id="34" dur="500"/>
                                        <p:tgtEl>
                                          <p:spTgt spid="10"/>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CF0BB97-E015-42EE-0E35-D858F5AC83C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3F0AF91-4741-CD81-0B15-2D380FC82182}"/>
              </a:ext>
            </a:extLst>
          </p:cNvPr>
          <p:cNvSpPr txBox="1"/>
          <p:nvPr/>
        </p:nvSpPr>
        <p:spPr>
          <a:xfrm>
            <a:off x="611563" y="165498"/>
            <a:ext cx="4760538" cy="707886"/>
          </a:xfrm>
          <a:prstGeom prst="rect">
            <a:avLst/>
          </a:prstGeom>
          <a:noFill/>
        </p:spPr>
        <p:txBody>
          <a:bodyPr wrap="square">
            <a:spAutoFit/>
          </a:bodyPr>
          <a:lstStyle/>
          <a:p>
            <a:r>
              <a:rPr lang="en-US" sz="2000" b="1" dirty="0"/>
              <a:t>Finally, we reached the last step and stood before the door</a:t>
            </a:r>
            <a:r>
              <a:rPr lang="es-ES" sz="2000" b="1" dirty="0">
                <a:effectLst/>
              </a:rPr>
              <a:t>.</a:t>
            </a:r>
          </a:p>
        </p:txBody>
      </p:sp>
      <p:pic>
        <p:nvPicPr>
          <p:cNvPr id="4" name="Imagen 3">
            <a:extLst>
              <a:ext uri="{FF2B5EF4-FFF2-40B4-BE49-F238E27FC236}">
                <a16:creationId xmlns:a16="http://schemas.microsoft.com/office/drawing/2014/main" id="{682DDEF0-8A1D-D485-FADB-0D7996BEF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7452" y="46457"/>
            <a:ext cx="5826944" cy="3334918"/>
          </a:xfrm>
          <a:prstGeom prst="roundRect">
            <a:avLst>
              <a:gd name="adj" fmla="val 820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a:extLst>
              <a:ext uri="{FF2B5EF4-FFF2-40B4-BE49-F238E27FC236}">
                <a16:creationId xmlns:a16="http://schemas.microsoft.com/office/drawing/2014/main" id="{8FD1AAE7-A3D9-6366-634F-EE2E91E4FA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827" y="3457573"/>
            <a:ext cx="5826947" cy="3334919"/>
          </a:xfrm>
          <a:prstGeom prst="roundRect">
            <a:avLst>
              <a:gd name="adj" fmla="val 966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a:extLst>
              <a:ext uri="{FF2B5EF4-FFF2-40B4-BE49-F238E27FC236}">
                <a16:creationId xmlns:a16="http://schemas.microsoft.com/office/drawing/2014/main" id="{FFE07572-32E8-3C62-4D53-136AE7820C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7452" y="3457575"/>
            <a:ext cx="5826944" cy="3334918"/>
          </a:xfrm>
          <a:prstGeom prst="roundRect">
            <a:avLst>
              <a:gd name="adj" fmla="val 762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uadroTexto 4">
            <a:extLst>
              <a:ext uri="{FF2B5EF4-FFF2-40B4-BE49-F238E27FC236}">
                <a16:creationId xmlns:a16="http://schemas.microsoft.com/office/drawing/2014/main" id="{5C0217DE-01C0-E433-B29D-C23A9F87D2E4}"/>
              </a:ext>
            </a:extLst>
          </p:cNvPr>
          <p:cNvSpPr txBox="1"/>
          <p:nvPr/>
        </p:nvSpPr>
        <p:spPr>
          <a:xfrm>
            <a:off x="611563" y="1100056"/>
            <a:ext cx="4760538" cy="1015663"/>
          </a:xfrm>
          <a:prstGeom prst="rect">
            <a:avLst/>
          </a:prstGeom>
          <a:noFill/>
        </p:spPr>
        <p:txBody>
          <a:bodyPr wrap="square">
            <a:spAutoFit/>
          </a:bodyPr>
          <a:lstStyle/>
          <a:p>
            <a:r>
              <a:rPr lang="en-US" sz="2000" b="1" dirty="0">
                <a:solidFill>
                  <a:prstClr val="black"/>
                </a:solidFill>
              </a:rPr>
              <a:t>Here my guide directed me to leave all the things that I had brought with me. I cheerfully laid them down</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endParaRPr lang="es-ES" dirty="0"/>
          </a:p>
        </p:txBody>
      </p:sp>
      <p:sp>
        <p:nvSpPr>
          <p:cNvPr id="9" name="CuadroTexto 8">
            <a:extLst>
              <a:ext uri="{FF2B5EF4-FFF2-40B4-BE49-F238E27FC236}">
                <a16:creationId xmlns:a16="http://schemas.microsoft.com/office/drawing/2014/main" id="{B2996A8F-8F6E-6DF3-34DC-0734FE72E6C8}"/>
              </a:ext>
            </a:extLst>
          </p:cNvPr>
          <p:cNvSpPr txBox="1"/>
          <p:nvPr/>
        </p:nvSpPr>
        <p:spPr>
          <a:xfrm>
            <a:off x="611563" y="2342390"/>
            <a:ext cx="4760538" cy="707886"/>
          </a:xfrm>
          <a:prstGeom prst="rect">
            <a:avLst/>
          </a:prstGeom>
          <a:noFill/>
        </p:spPr>
        <p:txBody>
          <a:bodyPr wrap="square">
            <a:spAutoFit/>
          </a:bodyPr>
          <a:lstStyle/>
          <a:p>
            <a:r>
              <a:rPr lang="en-US" sz="2000" b="1" dirty="0">
                <a:solidFill>
                  <a:prstClr val="black"/>
                </a:solidFill>
              </a:rPr>
              <a:t>He then opened the door and bade me enter</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endParaRPr lang="es-ES" dirty="0"/>
          </a:p>
        </p:txBody>
      </p:sp>
    </p:spTree>
    <p:extLst>
      <p:ext uri="{BB962C8B-B14F-4D97-AF65-F5344CB8AC3E}">
        <p14:creationId xmlns:p14="http://schemas.microsoft.com/office/powerpoint/2010/main" val="277209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52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anim calcmode="lin" valueType="num">
                                      <p:cBhvr>
                                        <p:cTn id="23" dur="500" fill="hold"/>
                                        <p:tgtEl>
                                          <p:spTgt spid="6"/>
                                        </p:tgtEl>
                                        <p:attrNameLst>
                                          <p:attrName>ppt_x</p:attrName>
                                        </p:attrNameLst>
                                      </p:cBhvr>
                                      <p:tavLst>
                                        <p:tav tm="0">
                                          <p:val>
                                            <p:fltVal val="0.5"/>
                                          </p:val>
                                        </p:tav>
                                        <p:tav tm="100000">
                                          <p:val>
                                            <p:strVal val="#ppt_x"/>
                                          </p:val>
                                        </p:tav>
                                      </p:tavLst>
                                    </p:anim>
                                    <p:anim calcmode="lin" valueType="num">
                                      <p:cBhvr>
                                        <p:cTn id="24" dur="500" fill="hold"/>
                                        <p:tgtEl>
                                          <p:spTgt spid="6"/>
                                        </p:tgtEl>
                                        <p:attrNameLst>
                                          <p:attrName>ppt_y</p:attrName>
                                        </p:attrNameLst>
                                      </p:cBhvr>
                                      <p:tavLst>
                                        <p:tav tm="0">
                                          <p:val>
                                            <p:fltVal val="0.5"/>
                                          </p:val>
                                        </p:tav>
                                        <p:tav tm="100000">
                                          <p:val>
                                            <p:strVal val="#ppt_y"/>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anim calcmode="lin" valueType="num">
                                      <p:cBhvr>
                                        <p:cTn id="36" dur="500" fill="hold"/>
                                        <p:tgtEl>
                                          <p:spTgt spid="8"/>
                                        </p:tgtEl>
                                        <p:attrNameLst>
                                          <p:attrName>ppt_x</p:attrName>
                                        </p:attrNameLst>
                                      </p:cBhvr>
                                      <p:tavLst>
                                        <p:tav tm="0">
                                          <p:val>
                                            <p:fltVal val="0.5"/>
                                          </p:val>
                                        </p:tav>
                                        <p:tav tm="100000">
                                          <p:val>
                                            <p:strVal val="#ppt_x"/>
                                          </p:val>
                                        </p:tav>
                                      </p:tavLst>
                                    </p:anim>
                                    <p:anim calcmode="lin" valueType="num">
                                      <p:cBhvr>
                                        <p:cTn id="37" dur="500" fill="hold"/>
                                        <p:tgtEl>
                                          <p:spTgt spid="8"/>
                                        </p:tgtEl>
                                        <p:attrNameLst>
                                          <p:attrName>ppt_y</p:attrName>
                                        </p:attrNameLst>
                                      </p:cBhvr>
                                      <p:tavLst>
                                        <p:tav tm="0">
                                          <p:val>
                                            <p:fltVal val="0.5"/>
                                          </p:val>
                                        </p:tav>
                                        <p:tav tm="100000">
                                          <p:val>
                                            <p:strVal val="#ppt_y"/>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FB0FF99-63AB-2008-B01B-67A638A424F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950B05E-AF8B-970D-60BB-8BB85B8E81A7}"/>
              </a:ext>
            </a:extLst>
          </p:cNvPr>
          <p:cNvSpPr txBox="1"/>
          <p:nvPr/>
        </p:nvSpPr>
        <p:spPr>
          <a:xfrm>
            <a:off x="232663" y="209550"/>
            <a:ext cx="5301361" cy="2708434"/>
          </a:xfrm>
          <a:prstGeom prst="rect">
            <a:avLst/>
          </a:prstGeom>
          <a:noFill/>
        </p:spPr>
        <p:txBody>
          <a:bodyPr wrap="square">
            <a:spAutoFit/>
          </a:bodyPr>
          <a:lstStyle/>
          <a:p>
            <a:pPr>
              <a:spcBef>
                <a:spcPts val="1200"/>
              </a:spcBef>
            </a:pPr>
            <a:r>
              <a:rPr lang="en-US" sz="2000" b="1" dirty="0"/>
              <a:t>In a moment I stood before Jesus. There was no mistaking that beautiful countenance. Such a radiant expression of benevolence and majesty could belong to no other</a:t>
            </a:r>
            <a:r>
              <a:rPr lang="es-ES" sz="2000" b="1" dirty="0">
                <a:effectLst/>
              </a:rPr>
              <a:t>.</a:t>
            </a:r>
          </a:p>
          <a:p>
            <a:pPr>
              <a:spcBef>
                <a:spcPts val="1200"/>
              </a:spcBef>
            </a:pPr>
            <a:r>
              <a:rPr lang="en-US" sz="2000" b="1" dirty="0"/>
              <a:t>As His gaze rested upon me, I knew at once that He was acquainted with every circumstance of my life and all my inner thoughts and feelings</a:t>
            </a:r>
            <a:r>
              <a:rPr lang="es-ES" sz="2000" b="1" dirty="0">
                <a:effectLst/>
              </a:rPr>
              <a:t>.</a:t>
            </a:r>
            <a:endParaRPr lang="es-ES" sz="2000" b="1" dirty="0"/>
          </a:p>
        </p:txBody>
      </p:sp>
      <p:sp>
        <p:nvSpPr>
          <p:cNvPr id="6" name="CuadroTexto 5">
            <a:extLst>
              <a:ext uri="{FF2B5EF4-FFF2-40B4-BE49-F238E27FC236}">
                <a16:creationId xmlns:a16="http://schemas.microsoft.com/office/drawing/2014/main" id="{206FBE42-0DB7-8B99-572F-65DF2D43DD53}"/>
              </a:ext>
            </a:extLst>
          </p:cNvPr>
          <p:cNvSpPr txBox="1"/>
          <p:nvPr/>
        </p:nvSpPr>
        <p:spPr>
          <a:xfrm>
            <a:off x="6242967" y="4143375"/>
            <a:ext cx="5301362" cy="2400657"/>
          </a:xfrm>
          <a:prstGeom prst="rect">
            <a:avLst/>
          </a:prstGeom>
          <a:noFill/>
        </p:spPr>
        <p:txBody>
          <a:bodyPr wrap="square">
            <a:spAutoFit/>
          </a:bodyPr>
          <a:lstStyle/>
          <a:p>
            <a:pPr>
              <a:spcBef>
                <a:spcPts val="1200"/>
              </a:spcBef>
            </a:pPr>
            <a:r>
              <a:rPr lang="en-US" sz="2000" b="1" dirty="0"/>
              <a:t>I tried to shield myself from His gaze, feeling unable to endure His searching eyes, but He drew near with a smile, and, laying His hand upon my head, said: “Fear not.”</a:t>
            </a:r>
            <a:endParaRPr lang="es-ES" sz="2000" b="1" dirty="0"/>
          </a:p>
          <a:p>
            <a:pPr>
              <a:spcBef>
                <a:spcPts val="1200"/>
              </a:spcBef>
            </a:pPr>
            <a:r>
              <a:rPr lang="en-US" sz="2000" b="1" dirty="0"/>
              <a:t>The sound of His sweet voice thrilled my heart with a happiness it had never before experienced</a:t>
            </a:r>
            <a:r>
              <a:rPr lang="es-ES" sz="2000" b="1" dirty="0"/>
              <a:t>.</a:t>
            </a:r>
          </a:p>
        </p:txBody>
      </p:sp>
      <p:pic>
        <p:nvPicPr>
          <p:cNvPr id="8" name="Imagen 7">
            <a:extLst>
              <a:ext uri="{FF2B5EF4-FFF2-40B4-BE49-F238E27FC236}">
                <a16:creationId xmlns:a16="http://schemas.microsoft.com/office/drawing/2014/main" id="{B7096364-4A19-FF83-97FF-10737BFFD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9622" y="123825"/>
            <a:ext cx="6279715" cy="3581400"/>
          </a:xfrm>
          <a:prstGeom prst="rect">
            <a:avLst/>
          </a:prstGeom>
          <a:ln w="38100" cap="sq">
            <a:solidFill>
              <a:srgbClr val="A94861"/>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194A7C91-89E8-7960-97BF-75C6BE552EE3}"/>
              </a:ext>
            </a:extLst>
          </p:cNvPr>
          <p:cNvPicPr>
            <a:picLocks noChangeAspect="1"/>
          </p:cNvPicPr>
          <p:nvPr/>
        </p:nvPicPr>
        <p:blipFill rotWithShape="1">
          <a:blip r:embed="rId4">
            <a:extLst>
              <a:ext uri="{28A0092B-C50C-407E-A947-70E740481C1C}">
                <a14:useLocalDpi xmlns:a14="http://schemas.microsoft.com/office/drawing/2010/main" val="0"/>
              </a:ext>
            </a:extLst>
          </a:blip>
          <a:srcRect l="7790" r="7790"/>
          <a:stretch>
            <a:fillRect/>
          </a:stretch>
        </p:blipFill>
        <p:spPr>
          <a:xfrm>
            <a:off x="232664" y="3140124"/>
            <a:ext cx="5301362" cy="3594051"/>
          </a:xfrm>
          <a:prstGeom prst="rect">
            <a:avLst/>
          </a:prstGeom>
          <a:ln w="38100" cap="sq">
            <a:solidFill>
              <a:srgbClr val="A9486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3926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ou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32"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plus(out)">
                                      <p:cBhvr>
                                        <p:cTn id="16" dur="500"/>
                                        <p:tgtEl>
                                          <p:spTgt spid="1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23EB129-DE2C-7650-2A84-40033B21FE48}"/>
              </a:ext>
            </a:extLst>
          </p:cNvPr>
          <p:cNvPicPr>
            <a:picLocks noChangeAspect="1"/>
          </p:cNvPicPr>
          <p:nvPr/>
        </p:nvPicPr>
        <p:blipFill rotWithShape="1">
          <a:blip r:embed="rId3">
            <a:extLst>
              <a:ext uri="{28A0092B-C50C-407E-A947-70E740481C1C}">
                <a14:useLocalDpi xmlns:a14="http://schemas.microsoft.com/office/drawing/2010/main" val="0"/>
              </a:ext>
            </a:extLst>
          </a:blip>
          <a:srcRect l="7056" r="7056"/>
          <a:stretch>
            <a:fillRect/>
          </a:stretch>
        </p:blipFill>
        <p:spPr>
          <a:xfrm>
            <a:off x="6246795" y="2863516"/>
            <a:ext cx="5796486" cy="3766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CuadroTexto 2">
            <a:extLst>
              <a:ext uri="{FF2B5EF4-FFF2-40B4-BE49-F238E27FC236}">
                <a16:creationId xmlns:a16="http://schemas.microsoft.com/office/drawing/2014/main" id="{64903210-EACD-AFBB-9057-E0821110AC84}"/>
              </a:ext>
            </a:extLst>
          </p:cNvPr>
          <p:cNvSpPr txBox="1"/>
          <p:nvPr/>
        </p:nvSpPr>
        <p:spPr>
          <a:xfrm>
            <a:off x="6467476" y="759050"/>
            <a:ext cx="5194406" cy="1200329"/>
          </a:xfrm>
          <a:prstGeom prst="rect">
            <a:avLst/>
          </a:prstGeom>
          <a:noFill/>
        </p:spPr>
        <p:txBody>
          <a:bodyPr wrap="square">
            <a:spAutoFit/>
          </a:bodyPr>
          <a:lstStyle/>
          <a:p>
            <a:r>
              <a:rPr lang="en-US" sz="2400" b="1" dirty="0"/>
              <a:t>I was too joyful to utter a word, but, overcome with ineffable happiness, sank prostrate at His feet</a:t>
            </a:r>
            <a:r>
              <a:rPr lang="es-ES" sz="2400" b="1" dirty="0"/>
              <a:t>.</a:t>
            </a:r>
          </a:p>
        </p:txBody>
      </p:sp>
      <p:pic>
        <p:nvPicPr>
          <p:cNvPr id="5" name="Imagen 4">
            <a:extLst>
              <a:ext uri="{FF2B5EF4-FFF2-40B4-BE49-F238E27FC236}">
                <a16:creationId xmlns:a16="http://schemas.microsoft.com/office/drawing/2014/main" id="{67D0A2F8-F9AF-6180-577B-4D1FF41CBE15}"/>
              </a:ext>
            </a:extLst>
          </p:cNvPr>
          <p:cNvPicPr>
            <a:picLocks noChangeAspect="1"/>
          </p:cNvPicPr>
          <p:nvPr/>
        </p:nvPicPr>
        <p:blipFill rotWithShape="1">
          <a:blip r:embed="rId4">
            <a:extLst>
              <a:ext uri="{28A0092B-C50C-407E-A947-70E740481C1C}">
                <a14:useLocalDpi xmlns:a14="http://schemas.microsoft.com/office/drawing/2010/main" val="0"/>
              </a:ext>
            </a:extLst>
          </a:blip>
          <a:srcRect l="6224" r="6224"/>
          <a:stretch>
            <a:fillRect/>
          </a:stretch>
        </p:blipFill>
        <p:spPr>
          <a:xfrm>
            <a:off x="167969" y="227646"/>
            <a:ext cx="5908781" cy="3766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AF68561E-AB06-B28A-D0BF-A9BE990A034D}"/>
              </a:ext>
            </a:extLst>
          </p:cNvPr>
          <p:cNvSpPr txBox="1"/>
          <p:nvPr/>
        </p:nvSpPr>
        <p:spPr>
          <a:xfrm>
            <a:off x="723714" y="4407754"/>
            <a:ext cx="4797290" cy="1938992"/>
          </a:xfrm>
          <a:prstGeom prst="rect">
            <a:avLst/>
          </a:prstGeom>
          <a:noFill/>
        </p:spPr>
        <p:txBody>
          <a:bodyPr wrap="square">
            <a:spAutoFit/>
          </a:bodyPr>
          <a:lstStyle/>
          <a:p>
            <a:pPr lvl="0">
              <a:defRPr/>
            </a:pPr>
            <a:r>
              <a:rPr lang="en-US" sz="2400" b="1" dirty="0">
                <a:solidFill>
                  <a:prstClr val="black"/>
                </a:solidFill>
              </a:rPr>
              <a:t>While I was lying helpless there, scenes of beauty and glory passed before me, and I seemed to have reached the safety and peace of heaven</a:t>
            </a:r>
            <a:r>
              <a:rPr kumimoji="0" lang="es-ES" sz="2400" b="1"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385251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6" dur="1000" fill="hold"/>
                                        <p:tgtEl>
                                          <p:spTgt spid="7"/>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7"/>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2484BF3-764F-F1C5-7E84-3EBB74AA63B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2095BDC-85A7-7A74-F495-D523F7B5CA5E}"/>
              </a:ext>
            </a:extLst>
          </p:cNvPr>
          <p:cNvSpPr txBox="1"/>
          <p:nvPr/>
        </p:nvSpPr>
        <p:spPr>
          <a:xfrm>
            <a:off x="190500" y="200025"/>
            <a:ext cx="5860947" cy="1631216"/>
          </a:xfrm>
          <a:prstGeom prst="rect">
            <a:avLst/>
          </a:prstGeom>
          <a:noFill/>
        </p:spPr>
        <p:txBody>
          <a:bodyPr wrap="square">
            <a:spAutoFit/>
          </a:bodyPr>
          <a:lstStyle/>
          <a:p>
            <a:r>
              <a:rPr lang="en-US" sz="2000" b="1" dirty="0"/>
              <a:t>At length  my strength returned, and I arose. The loving eyes of Jesus were still upon me, and His smile filled my soul with gladness. His presence filled me with holy reverence and an inexpressible love</a:t>
            </a:r>
            <a:r>
              <a:rPr lang="es-ES" sz="2000" b="1" dirty="0">
                <a:effectLst/>
              </a:rPr>
              <a:t>. </a:t>
            </a:r>
            <a:endParaRPr lang="es-ES" sz="2000" b="1" dirty="0"/>
          </a:p>
        </p:txBody>
      </p:sp>
      <p:pic>
        <p:nvPicPr>
          <p:cNvPr id="2" name="Imagen 1">
            <a:extLst>
              <a:ext uri="{FF2B5EF4-FFF2-40B4-BE49-F238E27FC236}">
                <a16:creationId xmlns:a16="http://schemas.microsoft.com/office/drawing/2014/main" id="{BF6BEF85-F086-622F-5B47-CEABFA251CEE}"/>
              </a:ext>
            </a:extLst>
          </p:cNvPr>
          <p:cNvPicPr>
            <a:picLocks noChangeAspect="1"/>
          </p:cNvPicPr>
          <p:nvPr/>
        </p:nvPicPr>
        <p:blipFill>
          <a:blip r:embed="rId3">
            <a:extLst>
              <a:ext uri="{28A0092B-C50C-407E-A947-70E740481C1C}">
                <a14:useLocalDpi xmlns:a14="http://schemas.microsoft.com/office/drawing/2010/main" val="0"/>
              </a:ext>
            </a:extLst>
          </a:blip>
          <a:srcRect t="7821"/>
          <a:stretch>
            <a:fillRect/>
          </a:stretch>
        </p:blipFill>
        <p:spPr>
          <a:xfrm>
            <a:off x="6166213" y="133350"/>
            <a:ext cx="5860947" cy="3092022"/>
          </a:xfrm>
          <a:prstGeom prst="rect">
            <a:avLst/>
          </a:prstGeom>
          <a:ln w="19050" cap="sq">
            <a:solidFill>
              <a:srgbClr val="8F952B"/>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54699A6E-A319-4201-B7DA-4F54E1DE12AF}"/>
              </a:ext>
            </a:extLst>
          </p:cNvPr>
          <p:cNvSpPr txBox="1"/>
          <p:nvPr/>
        </p:nvSpPr>
        <p:spPr>
          <a:xfrm>
            <a:off x="190500" y="1775355"/>
            <a:ext cx="6034081" cy="707886"/>
          </a:xfrm>
          <a:prstGeom prst="rect">
            <a:avLst/>
          </a:prstGeom>
          <a:noFill/>
        </p:spPr>
        <p:txBody>
          <a:bodyPr wrap="square">
            <a:spAutoFit/>
          </a:bodyPr>
          <a:lstStyle/>
          <a:p>
            <a:r>
              <a:rPr lang="en-US" sz="2000" b="1" dirty="0"/>
              <a:t>My guide now opened the door, and we both passed out</a:t>
            </a:r>
            <a:r>
              <a:rPr lang="es-ES" sz="2000" b="1" dirty="0"/>
              <a:t>. </a:t>
            </a:r>
          </a:p>
        </p:txBody>
      </p:sp>
      <p:pic>
        <p:nvPicPr>
          <p:cNvPr id="7" name="Imagen 6">
            <a:extLst>
              <a:ext uri="{FF2B5EF4-FFF2-40B4-BE49-F238E27FC236}">
                <a16:creationId xmlns:a16="http://schemas.microsoft.com/office/drawing/2014/main" id="{9220740C-53A5-0490-4513-6035FF6516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464" y="3360746"/>
            <a:ext cx="5860947" cy="3354379"/>
          </a:xfrm>
          <a:prstGeom prst="rect">
            <a:avLst/>
          </a:prstGeom>
          <a:ln w="19050" cap="sq">
            <a:solidFill>
              <a:srgbClr val="8F952B"/>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8937C049-1951-72C1-80EA-56DF6BC351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6213" y="3360746"/>
            <a:ext cx="5860948" cy="3354379"/>
          </a:xfrm>
          <a:prstGeom prst="rect">
            <a:avLst/>
          </a:prstGeom>
          <a:ln w="19050" cap="sq">
            <a:solidFill>
              <a:srgbClr val="8F952B"/>
            </a:soli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9E3A5BD7-9125-3FAF-2529-F549154B03BD}"/>
              </a:ext>
            </a:extLst>
          </p:cNvPr>
          <p:cNvSpPr txBox="1"/>
          <p:nvPr/>
        </p:nvSpPr>
        <p:spPr>
          <a:xfrm>
            <a:off x="190500" y="2427356"/>
            <a:ext cx="5881650" cy="707886"/>
          </a:xfrm>
          <a:prstGeom prst="rect">
            <a:avLst/>
          </a:prstGeom>
          <a:noFill/>
        </p:spPr>
        <p:txBody>
          <a:bodyPr wrap="square">
            <a:spAutoFit/>
          </a:bodyPr>
          <a:lstStyle/>
          <a:p>
            <a:r>
              <a:rPr lang="en-US" sz="2000" b="1" dirty="0">
                <a:solidFill>
                  <a:prstClr val="black"/>
                </a:solidFill>
              </a:rPr>
              <a:t>He bade me take up again all the things I had left without</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endParaRPr lang="es-ES" dirty="0"/>
          </a:p>
        </p:txBody>
      </p:sp>
    </p:spTree>
    <p:extLst>
      <p:ext uri="{BB962C8B-B14F-4D97-AF65-F5344CB8AC3E}">
        <p14:creationId xmlns:p14="http://schemas.microsoft.com/office/powerpoint/2010/main" val="113530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downLef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trips(downRight)">
                                      <p:cBhvr>
                                        <p:cTn id="25" dur="500"/>
                                        <p:tgtEl>
                                          <p:spTgt spid="9"/>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DA93A87-F74C-A8A0-4A64-F5C105E2B4DE}"/>
              </a:ext>
            </a:extLst>
          </p:cNvPr>
          <p:cNvSpPr txBox="1"/>
          <p:nvPr/>
        </p:nvSpPr>
        <p:spPr>
          <a:xfrm>
            <a:off x="263193" y="139641"/>
            <a:ext cx="11665613" cy="1569660"/>
          </a:xfrm>
          <a:prstGeom prst="rect">
            <a:avLst/>
          </a:prstGeom>
          <a:noFill/>
        </p:spPr>
        <p:txBody>
          <a:bodyPr wrap="square">
            <a:spAutoFit/>
          </a:bodyPr>
          <a:lstStyle/>
          <a:p>
            <a:pPr algn="ctr"/>
            <a:r>
              <a:rPr lang="en-US" sz="2400" b="1" dirty="0">
                <a:solidFill>
                  <a:prstClr val="black"/>
                </a:solidFill>
              </a:rPr>
              <a:t>This done, he handed me a green cord coiled up closely. This he directed me to place next my heart, and when I wished to see Jesus, take from my bosom and stretch it to the utmost. He cautioned me not to let it remain coiled for any length of time, lest it should become knotted and difficult to straighten</a:t>
            </a:r>
            <a:r>
              <a:rPr kumimoji="0" lang="es-ES" sz="2400" b="1" i="0" u="none" strike="noStrike" kern="1200" cap="none" spc="0" normalizeH="0" baseline="0" noProof="0" dirty="0">
                <a:ln>
                  <a:noFill/>
                </a:ln>
                <a:solidFill>
                  <a:prstClr val="black"/>
                </a:solidFill>
                <a:effectLst/>
                <a:uLnTx/>
                <a:uFillTx/>
                <a:latin typeface="Aptos" panose="02110004020202020204"/>
                <a:ea typeface="+mn-ea"/>
                <a:cs typeface="+mn-cs"/>
              </a:rPr>
              <a:t>. </a:t>
            </a:r>
            <a:endParaRPr lang="es-ES" sz="2400" b="1" dirty="0"/>
          </a:p>
        </p:txBody>
      </p:sp>
      <p:pic>
        <p:nvPicPr>
          <p:cNvPr id="7" name="Imagen 6">
            <a:extLst>
              <a:ext uri="{FF2B5EF4-FFF2-40B4-BE49-F238E27FC236}">
                <a16:creationId xmlns:a16="http://schemas.microsoft.com/office/drawing/2014/main" id="{57094E61-354E-46F1-F02B-23581341E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0970" y="1855306"/>
            <a:ext cx="8510057" cy="4757175"/>
          </a:xfrm>
          <a:prstGeom prst="rect">
            <a:avLst/>
          </a:prstGeom>
          <a:ln w="127000" cap="rnd">
            <a:solidFill>
              <a:srgbClr val="1A7F1C"/>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6830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ppt_y+#ppt_h/2"/>
                                          </p:val>
                                        </p:tav>
                                        <p:tav tm="100000">
                                          <p:val>
                                            <p:strVal val="#ppt_y"/>
                                          </p:val>
                                        </p:tav>
                                      </p:tavLst>
                                    </p:anim>
                                    <p:anim calcmode="lin" valueType="num">
                                      <p:cBhvr>
                                        <p:cTn id="9" dur="500" fill="hold"/>
                                        <p:tgtEl>
                                          <p:spTgt spid="7"/>
                                        </p:tgtEl>
                                        <p:attrNameLst>
                                          <p:attrName>ppt_w</p:attrName>
                                        </p:attrNameLst>
                                      </p:cBhvr>
                                      <p:tavLst>
                                        <p:tav tm="0">
                                          <p:val>
                                            <p:strVal val="#ppt_w"/>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A2F77D3-5C19-4E96-FC2A-0E01747E9C7D}"/>
            </a:ext>
          </a:extLst>
        </p:cNvPr>
        <p:cNvGrpSpPr/>
        <p:nvPr/>
      </p:nvGrpSpPr>
      <p:grpSpPr>
        <a:xfrm>
          <a:off x="0" y="0"/>
          <a:ext cx="0" cy="0"/>
          <a:chOff x="0" y="0"/>
          <a:chExt cx="0" cy="0"/>
        </a:xfrm>
      </p:grpSpPr>
      <p:pic>
        <p:nvPicPr>
          <p:cNvPr id="13" name="Imagen 12">
            <a:extLst>
              <a:ext uri="{FF2B5EF4-FFF2-40B4-BE49-F238E27FC236}">
                <a16:creationId xmlns:a16="http://schemas.microsoft.com/office/drawing/2014/main" id="{6181309D-15B0-76F7-E635-06BF3699C7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10" y="120200"/>
            <a:ext cx="6054416" cy="3452909"/>
          </a:xfrm>
          <a:prstGeom prst="roundRect">
            <a:avLst>
              <a:gd name="adj" fmla="val 470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4606875D-B544-E52B-4A20-62C755BDC58F}"/>
              </a:ext>
            </a:extLst>
          </p:cNvPr>
          <p:cNvSpPr txBox="1"/>
          <p:nvPr/>
        </p:nvSpPr>
        <p:spPr>
          <a:xfrm>
            <a:off x="192172" y="4565749"/>
            <a:ext cx="6085071" cy="1569660"/>
          </a:xfrm>
          <a:prstGeom prst="rect">
            <a:avLst/>
          </a:prstGeom>
          <a:noFill/>
        </p:spPr>
        <p:txBody>
          <a:bodyPr wrap="square">
            <a:spAutoFit/>
          </a:bodyPr>
          <a:lstStyle/>
          <a:p>
            <a:pPr algn="ctr"/>
            <a:r>
              <a:rPr lang="en-US" sz="2400" b="1" dirty="0">
                <a:solidFill>
                  <a:prstClr val="black"/>
                </a:solidFill>
              </a:rPr>
              <a:t>This dream gave me hope. The green cord represented faith to my mind, and the beauty and simplicity of trusting in God began to dawn upon my benighted soul</a:t>
            </a:r>
            <a:r>
              <a:rPr kumimoji="0" lang="es-ES" sz="2400" b="1" i="0" u="none" strike="noStrike" kern="1200" cap="none" spc="0" normalizeH="0" baseline="0" noProof="0" dirty="0">
                <a:ln>
                  <a:noFill/>
                </a:ln>
                <a:solidFill>
                  <a:prstClr val="black"/>
                </a:solidFill>
                <a:effectLst/>
                <a:uLnTx/>
                <a:uFillTx/>
                <a:latin typeface="Aptos" panose="02110004020202020204"/>
                <a:ea typeface="+mn-ea"/>
                <a:cs typeface="+mn-cs"/>
              </a:rPr>
              <a:t>. </a:t>
            </a:r>
            <a:endParaRPr lang="es-ES" sz="2400" b="1" dirty="0"/>
          </a:p>
        </p:txBody>
      </p:sp>
      <p:pic>
        <p:nvPicPr>
          <p:cNvPr id="16" name="Imagen 15">
            <a:extLst>
              <a:ext uri="{FF2B5EF4-FFF2-40B4-BE49-F238E27FC236}">
                <a16:creationId xmlns:a16="http://schemas.microsoft.com/office/drawing/2014/main" id="{23EA3050-6A0B-C6FB-1948-EC33A5694B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7449" y="3418638"/>
            <a:ext cx="5800725" cy="3319912"/>
          </a:xfrm>
          <a:prstGeom prst="roundRect">
            <a:avLst>
              <a:gd name="adj" fmla="val 411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CuadroTexto 8">
            <a:extLst>
              <a:ext uri="{FF2B5EF4-FFF2-40B4-BE49-F238E27FC236}">
                <a16:creationId xmlns:a16="http://schemas.microsoft.com/office/drawing/2014/main" id="{865C0B81-719F-702E-FD5C-00AA6D3716B0}"/>
              </a:ext>
            </a:extLst>
          </p:cNvPr>
          <p:cNvSpPr txBox="1"/>
          <p:nvPr/>
        </p:nvSpPr>
        <p:spPr>
          <a:xfrm>
            <a:off x="6776153" y="584234"/>
            <a:ext cx="4917206" cy="1938992"/>
          </a:xfrm>
          <a:prstGeom prst="rect">
            <a:avLst/>
          </a:prstGeom>
          <a:noFill/>
        </p:spPr>
        <p:txBody>
          <a:bodyPr wrap="square">
            <a:spAutoFit/>
          </a:bodyPr>
          <a:lstStyle/>
          <a:p>
            <a:r>
              <a:rPr lang="en-US" sz="2400" b="1" dirty="0">
                <a:solidFill>
                  <a:prstClr val="black"/>
                </a:solidFill>
              </a:rPr>
              <a:t>I placed the cord near my heart and joyfully descended the narrow stairs, praising the Lord and joyfully telling all whom I met where they could find Jesus</a:t>
            </a:r>
            <a:r>
              <a:rPr kumimoji="0" lang="es-ES" sz="2400" b="1" i="0" u="none" strike="noStrike" kern="1200" cap="none" spc="0" normalizeH="0" baseline="0" noProof="0" dirty="0">
                <a:ln>
                  <a:noFill/>
                </a:ln>
                <a:solidFill>
                  <a:prstClr val="black"/>
                </a:solidFill>
                <a:effectLst/>
                <a:uLnTx/>
                <a:uFillTx/>
                <a:latin typeface="Aptos" panose="02110004020202020204"/>
                <a:ea typeface="+mn-ea"/>
                <a:cs typeface="+mn-cs"/>
              </a:rPr>
              <a:t>. </a:t>
            </a:r>
            <a:endParaRPr lang="es-ES" sz="2400" b="1" dirty="0"/>
          </a:p>
        </p:txBody>
      </p:sp>
    </p:spTree>
    <p:extLst>
      <p:ext uri="{BB962C8B-B14F-4D97-AF65-F5344CB8AC3E}">
        <p14:creationId xmlns:p14="http://schemas.microsoft.com/office/powerpoint/2010/main" val="300869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 calcmode="lin" valueType="num">
                                      <p:cBhvr>
                                        <p:cTn id="21" dur="500" fill="hold"/>
                                        <p:tgtEl>
                                          <p:spTgt spid="16"/>
                                        </p:tgtEl>
                                        <p:attrNameLst>
                                          <p:attrName>style.rotation</p:attrName>
                                        </p:attrNameLst>
                                      </p:cBhvr>
                                      <p:tavLst>
                                        <p:tav tm="0">
                                          <p:val>
                                            <p:fltVal val="360"/>
                                          </p:val>
                                        </p:tav>
                                        <p:tav tm="100000">
                                          <p:val>
                                            <p:fltVal val="0"/>
                                          </p:val>
                                        </p:tav>
                                      </p:tavLst>
                                    </p:anim>
                                    <p:animEffect transition="in" filter="fade">
                                      <p:cBhvr>
                                        <p:cTn id="22" dur="500"/>
                                        <p:tgtEl>
                                          <p:spTgt spid="16"/>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281</TotalTime>
  <Words>628</Words>
  <Application>Microsoft Office PowerPoint</Application>
  <PresentationFormat>Panorámica</PresentationFormat>
  <Paragraphs>23</Paragraphs>
  <Slides>9</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9</vt:i4>
      </vt:variant>
    </vt:vector>
  </HeadingPairs>
  <TitlesOfParts>
    <vt:vector size="13" baseType="lpstr">
      <vt:lpstr>Aptos</vt:lpstr>
      <vt:lpstr>Aptos Display</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Isabel Laveda</dc:creator>
  <cp:lastModifiedBy>Sergio</cp:lastModifiedBy>
  <cp:revision>48</cp:revision>
  <dcterms:created xsi:type="dcterms:W3CDTF">2026-04-25T14:27:34Z</dcterms:created>
  <dcterms:modified xsi:type="dcterms:W3CDTF">2026-05-02T14:03:35Z</dcterms:modified>
</cp:coreProperties>
</file>