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86924" autoAdjust="0"/>
  </p:normalViewPr>
  <p:slideViewPr>
    <p:cSldViewPr snapToGrid="0">
      <p:cViewPr varScale="1">
        <p:scale>
          <a:sx n="92" d="100"/>
          <a:sy n="92" d="100"/>
        </p:scale>
        <p:origin x="15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Ko koya na dokadoka, viavialevu: nai totogi kei na lewa me vakasuka na ka e tauri vakatawadodonu</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(Lako Yani 11:4-5, 2)</a:t>
          </a: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Kivua ka talairawarawa ki na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vakaro ni Kalou: lako sivia na </a:t>
          </a:r>
          <a:r>
            <a:rPr lang="en-US"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totogi, ka me sereki                  ( Lako Yani 11:7-8)</a:t>
          </a: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r>
            <a:rPr lang="en" sz="1800" b="1" dirty="0"/>
            <a:t>Enai ka 10 ni sigame ra vakarautaka e da na lami ka sega na kena ca na veivuvale yadua, se kumuni vata e rua na vuvale (Lako Yani. 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r>
            <a:rPr lang="en" sz="1800" b="1" dirty="0"/>
            <a:t>Ena </a:t>
          </a:r>
          <a:r>
            <a:rPr lang="en-US" sz="1800" b="1" dirty="0"/>
            <a:t>I</a:t>
          </a:r>
          <a:r>
            <a:rPr lang="en" sz="1800" b="1" dirty="0"/>
            <a:t> ka 14 ni siga, ena yakavi, me ra vakamatea kina na lami  (Lako Yani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r>
            <a:rPr lang="en" sz="1800" b="1" dirty="0"/>
            <a:t>Me ra boroya na duru ruarua kei na ulu ni katuba ni vuvale era kania ena dra (LY.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r>
            <a:rPr lang="en" sz="1800" b="1" dirty="0"/>
            <a:t>Me ra kania na lewena sa tavu, kei na madrai sega ni vakaleveni  kei na co gaga (Lako Yani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r>
            <a:rPr lang="en" sz="1800" b="1" dirty="0"/>
            <a:t>Me ra kania vakatotolo ni ra sa vakaisulutaki tu k vakarau me lako (Lako Yani 12:11)</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r>
            <a:rPr lang="en" sz="1800" b="1" dirty="0"/>
            <a:t>Ni ra biuti Ijipita, me ra kana madrai sega ni vakaleveni tiko ka 7 na siga (Lako Yani 12:15)</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rPr lang="en" dirty="0"/>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rPr lang="en" dirty="0"/>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rPr lang="en" dirty="0"/>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Ko koya na dokadoka, viavialevu: nai totogi kei na lewa me vakasuka na ka e tauri vakatawadodonu</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(Lako Yani 11:4-5, 2)</a:t>
          </a: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Kivua ka talairawarawa ki na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vakaro ni Kalou: lako sivia na </a:t>
          </a:r>
          <a:r>
            <a:rPr lang="en-US"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totogi, ka me sereki                  ( Lako Yani 11:7-8)</a:t>
          </a: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rtl="0">
            <a:lnSpc>
              <a:spcPct val="90000"/>
            </a:lnSpc>
            <a:spcBef>
              <a:spcPct val="0"/>
            </a:spcBef>
            <a:spcAft>
              <a:spcPct val="35000"/>
            </a:spcAft>
            <a:buNone/>
          </a:pPr>
          <a:r>
            <a:rPr lang="en" sz="1800" b="1" kern="1200" dirty="0"/>
            <a:t>Enai ka 10 ni sigame ra vakarautaka e da na lami ka sega na kena ca na veivuvale yadua, se kumuni vata e rua na vuvale (Lako Yani. 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Ena </a:t>
          </a:r>
          <a:r>
            <a:rPr lang="en-US" sz="1800" b="1" kern="1200" dirty="0"/>
            <a:t>I</a:t>
          </a:r>
          <a:r>
            <a:rPr lang="en" sz="1800" b="1" kern="1200" dirty="0"/>
            <a:t> ka 14 ni siga, ena yakavi, me ra vakamatea kina na lami  (Lako Yani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Me ra boroya na duru ruarua kei na ulu ni katuba ni vuvale era kania ena dra (LY.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Me ra kania na lewena sa tavu, kei na madrai sega ni vakaleveni  kei na co gaga (Lako Yani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Me ra kania vakatotolo ni ra sa vakaisulutaki tu k vakarau me lako (Lako Yani 12:11)</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 sz="1800" b="1" kern="1200" dirty="0"/>
            <a:t>Ni ra biuti Ijipita, me ra kana madrai sega ni vakaleveni tiko ka 7 na siga (Lako Yani 12:15)</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 sz="6500" kern="1200" dirty="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01/08/2025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D67AC414-95AB-44D3-A5E1-C4611433AF15}" type="slidenum">
              <a:rPr lang="es-ES" smtClean="0"/>
              <a:t>2</a:t>
            </a:fld>
            <a:endParaRPr lang="es-ES"/>
          </a:p>
        </p:txBody>
      </p:sp>
    </p:spTree>
    <p:extLst>
      <p:ext uri="{BB962C8B-B14F-4D97-AF65-F5344CB8AC3E}">
        <p14:creationId xmlns:p14="http://schemas.microsoft.com/office/powerpoint/2010/main" val="106798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sz="1200" b="1" spc="600" dirty="0">
                <a:ln w="22225">
                  <a:noFill/>
                  <a:prstDash val="solid"/>
                </a:ln>
                <a:solidFill>
                  <a:schemeClr val="accent6"/>
                </a:solidFill>
              </a:rPr>
              <a:t>THE WARNING</a:t>
            </a:r>
          </a:p>
          <a:p>
            <a:endParaRPr lang="en" sz="1200" b="1" spc="600" dirty="0">
              <a:ln w="22225">
                <a:noFill/>
                <a:prstDash val="solid"/>
              </a:ln>
              <a:solidFill>
                <a:schemeClr val="accent6"/>
              </a:solidFill>
            </a:endParaRPr>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22225">
                  <a:solidFill>
                    <a:schemeClr val="accent2"/>
                  </a:solidFill>
                  <a:prstDash val="solid"/>
                </a:ln>
                <a:solidFill>
                  <a:schemeClr val="accent2">
                    <a:lumMod val="40000"/>
                    <a:lumOff val="60000"/>
                  </a:schemeClr>
                </a:solidFill>
              </a:rPr>
              <a:t>THE PREPARATION</a:t>
            </a:r>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BLOOD AND THE YEAST</a:t>
            </a:r>
          </a:p>
        </p:txBody>
      </p:sp>
      <p:sp>
        <p:nvSpPr>
          <p:cNvPr id="4" name="Slide Number Placeholder 3"/>
          <p:cNvSpPr>
            <a:spLocks noGrp="1"/>
          </p:cNvSpPr>
          <p:nvPr>
            <p:ph type="sldNum" sz="quarter" idx="5"/>
          </p:nvPr>
        </p:nvSpPr>
        <p:spPr/>
        <p:txBody>
          <a:bodyPr/>
          <a:lstStyle/>
          <a:p>
            <a:fld id="{D67AC414-95AB-44D3-A5E1-C4611433AF15}" type="slidenum">
              <a:rPr lang="es-ES" smtClean="0"/>
              <a:t>6</a:t>
            </a:fld>
            <a:endParaRPr lang="es-ES"/>
          </a:p>
        </p:txBody>
      </p:sp>
    </p:spTree>
    <p:extLst>
      <p:ext uri="{BB962C8B-B14F-4D97-AF65-F5344CB8AC3E}">
        <p14:creationId xmlns:p14="http://schemas.microsoft.com/office/powerpoint/2010/main" val="374210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REMEMBER AND TEACH</a:t>
            </a:r>
          </a:p>
        </p:txBody>
      </p:sp>
      <p:sp>
        <p:nvSpPr>
          <p:cNvPr id="4" name="Slide Number Placeholder 3"/>
          <p:cNvSpPr>
            <a:spLocks noGrp="1"/>
          </p:cNvSpPr>
          <p:nvPr>
            <p:ph type="sldNum" sz="quarter" idx="5"/>
          </p:nvPr>
        </p:nvSpPr>
        <p:spPr/>
        <p:txBody>
          <a:bodyPr/>
          <a:lstStyle/>
          <a:p>
            <a:fld id="{D67AC414-95AB-44D3-A5E1-C4611433AF15}" type="slidenum">
              <a:rPr lang="es-ES" smtClean="0"/>
              <a:t>7</a:t>
            </a:fld>
            <a:endParaRPr lang="es-ES"/>
          </a:p>
        </p:txBody>
      </p:sp>
    </p:spTree>
    <p:extLst>
      <p:ext uri="{BB962C8B-B14F-4D97-AF65-F5344CB8AC3E}">
        <p14:creationId xmlns:p14="http://schemas.microsoft.com/office/powerpoint/2010/main" val="288376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0"/>
                <a:solidFill>
                  <a:schemeClr val="accent4">
                    <a:lumMod val="40000"/>
                    <a:lumOff val="60000"/>
                  </a:schemeClr>
                </a:solidFill>
                <a:effectLst>
                  <a:innerShdw blurRad="63500" dist="50800" dir="13500000">
                    <a:srgbClr val="000000">
                      <a:alpha val="50000"/>
                    </a:srgbClr>
                  </a:innerShdw>
                </a:effectLst>
              </a:rPr>
              <a:t>THE TENTH PLAGUE</a:t>
            </a:r>
          </a:p>
        </p:txBody>
      </p:sp>
      <p:sp>
        <p:nvSpPr>
          <p:cNvPr id="4" name="Slide Number Placeholder 3"/>
          <p:cNvSpPr>
            <a:spLocks noGrp="1"/>
          </p:cNvSpPr>
          <p:nvPr>
            <p:ph type="sldNum" sz="quarter" idx="5"/>
          </p:nvPr>
        </p:nvSpPr>
        <p:spPr/>
        <p:txBody>
          <a:bodyPr/>
          <a:lstStyle/>
          <a:p>
            <a:fld id="{D67AC414-95AB-44D3-A5E1-C4611433AF15}" type="slidenum">
              <a:rPr lang="es-ES" smtClean="0"/>
              <a:t>8</a:t>
            </a:fld>
            <a:endParaRPr lang="es-ES"/>
          </a:p>
        </p:txBody>
      </p:sp>
    </p:spTree>
    <p:extLst>
      <p:ext uri="{BB962C8B-B14F-4D97-AF65-F5344CB8AC3E}">
        <p14:creationId xmlns:p14="http://schemas.microsoft.com/office/powerpoint/2010/main" val="136481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They were required to separate themselves and their children from the Egyptians, and gather them into their own houses, for if any of the Israelites were found in the houses of the Egyptians, they would fall by the hand of the destroying angel. They were also directed to keep the feast of the </a:t>
            </a:r>
            <a:r>
              <a:rPr lang="en-US" sz="1200" b="1" dirty="0" err="1">
                <a:latin typeface="Constantia" panose="02030602050306030303" pitchFamily="18" charset="0"/>
              </a:rPr>
              <a:t>passover</a:t>
            </a:r>
            <a:r>
              <a:rPr lang="en-US" sz="1200" b="1" dirty="0">
                <a:latin typeface="Constantia" panose="02030602050306030303" pitchFamily="18" charset="0"/>
              </a:rPr>
              <a:t> for an ordinance, that when their children should inquire what such service meant, they should relate to them their wonderful preservation in Egypt. That when the destroying angel went forth in the night to slay the first-born of man, and the first-born of beast, he passed over their houses, and not one of the Hebrews was slain that had the token of blood upon their door-posts. […] They [some Egyptians] entreated to be permitted to come to the houses of the Israelites with their families, upon that fearful night when the angel of God should slay the first-born of the Egyptians. They were convinced that their gods whom they had worshiped were without knowledge, and had no power to save or to destroy. The Israelites welcomed the believing Egyptians to their houses</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D67AC414-95AB-44D3-A5E1-C4611433AF15}" type="slidenum">
              <a:rPr lang="es-ES" smtClean="0"/>
              <a:t>9</a:t>
            </a:fld>
            <a:endParaRPr lang="es-ES"/>
          </a:p>
        </p:txBody>
      </p:sp>
    </p:spTree>
    <p:extLst>
      <p:ext uri="{BB962C8B-B14F-4D97-AF65-F5344CB8AC3E}">
        <p14:creationId xmlns:p14="http://schemas.microsoft.com/office/powerpoint/2010/main" val="152835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01/08/2025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01/08/2025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8.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3.jpeg"/><Relationship Id="rId4" Type="http://schemas.openxmlformats.org/officeDocument/2006/relationships/image" Target="../media/image29.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Imagen 8" descr="Personas sentadas en una mesa&#10;&#10;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10;&#10;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183172"/>
            <a:ext cx="6931364" cy="1107996"/>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contourClr>
            </a:sp3d>
          </a:bodyPr>
          <a:lstStyle/>
          <a:p>
            <a:pPr algn="ctr"/>
            <a:r>
              <a:rPr lang="en" sz="6600" b="1" spc="1000" dirty="0">
                <a:ln/>
                <a:solidFill>
                  <a:srgbClr val="FE0000"/>
                </a:solidFill>
                <a:effectLst>
                  <a:reflection blurRad="6350" stA="55000" endA="300" endPos="35000" dir="5400000" sy="-100000" algn="bl" rotWithShape="0"/>
                </a:effectLst>
              </a:rPr>
              <a:t>LAKO SIVIA</a:t>
            </a: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rtlCol="0">
            <a:spAutoFit/>
          </a:bodyPr>
          <a:lstStyle/>
          <a:p>
            <a:pPr algn="ctr"/>
            <a:r>
              <a:rPr lang="en" sz="1600" b="1" dirty="0">
                <a:solidFill>
                  <a:srgbClr val="C1D6E5"/>
                </a:solidFill>
              </a:rPr>
              <a:t>LesonI 5 , Okosita 2, 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10;&#10;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112105"/>
            <a:ext cx="5806251" cy="67710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Ia</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ni</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sa</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tarogi</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kemuni</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luvemuni</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 cava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na</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I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balebale</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kumimoji="0" lang="en-US" sz="33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ni</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cakacaka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oqo</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vei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kemuni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Dou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qai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kaya,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Oqo</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soro</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lako</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sivia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I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Jiova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ko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koya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ka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lako</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sivita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nodra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veivale</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Isireli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mai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Ijipita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sa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yaviti</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Ijipita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ka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vakabula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noda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veivale</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ra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sa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cuva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na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tamata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ka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ra</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 </a:t>
            </a:r>
            <a:r>
              <a:rPr lang="en-US" sz="3300" b="1" dirty="0" err="1">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lotu</a:t>
            </a:r>
            <a:r>
              <a:rPr lang="en-US" sz="3300" b="1" dirty="0">
                <a:ln w="12700" cmpd="sng">
                  <a:noFill/>
                  <a:prstDash val="solid"/>
                </a:ln>
                <a:gradFill flip="none" rotWithShape="1">
                  <a:gsLst>
                    <a:gs pos="10000">
                      <a:srgbClr val="156082"/>
                    </a:gs>
                    <a:gs pos="74000">
                      <a:srgbClr val="C00000"/>
                    </a:gs>
                  </a:gsLst>
                  <a:lin ang="10800000" scaled="1"/>
                  <a:tileRect/>
                </a:gradFill>
                <a:latin typeface="Comic Sans MS" panose="030F0702030302020204" pitchFamily="66" charset="0"/>
              </a:rPr>
              <a:t>.</a:t>
            </a:r>
            <a:r>
              <a:rPr kumimoji="0" lang="en-U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a:t>
            </a:r>
            <a:endParaRPr kumimoji="0" lang="es-ES" sz="33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err="1">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Lako</a:t>
            </a:r>
            <a:r>
              <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rPr>
              <a:t> Yani 12:26, 27</a:t>
            </a: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6" y="4048125"/>
            <a:ext cx="5736534" cy="2554545"/>
          </a:xfrm>
          <a:prstGeom prst="rect">
            <a:avLst/>
          </a:prstGeom>
          <a:noFill/>
        </p:spPr>
        <p:txBody>
          <a:bodyPr wrap="square" rtlCol="0">
            <a:spAutoFit/>
          </a:bodyPr>
          <a:lstStyle/>
          <a:p>
            <a:pPr>
              <a:spcBef>
                <a:spcPts val="1800"/>
              </a:spcBef>
            </a:pPr>
            <a:r>
              <a:rPr lang="en" sz="2000" b="1" dirty="0">
                <a:solidFill>
                  <a:srgbClr val="CDECF7"/>
                </a:solidFill>
                <a:effectLst>
                  <a:outerShdw blurRad="38100" dist="63500" dir="2700000" algn="tl">
                    <a:srgbClr val="286AB3"/>
                  </a:outerShdw>
                </a:effectLst>
              </a:rPr>
              <a:t>Na </a:t>
            </a:r>
            <a:r>
              <a:rPr lang="en-US" sz="2000" b="1" dirty="0">
                <a:solidFill>
                  <a:srgbClr val="CDECF7"/>
                </a:solidFill>
                <a:effectLst>
                  <a:outerShdw blurRad="38100" dist="63500" dir="2700000" algn="tl">
                    <a:srgbClr val="286AB3"/>
                  </a:outerShdw>
                </a:effectLst>
              </a:rPr>
              <a:t>I</a:t>
            </a:r>
            <a:r>
              <a:rPr lang="en" sz="2000" b="1" dirty="0">
                <a:solidFill>
                  <a:srgbClr val="CDECF7"/>
                </a:solidFill>
                <a:effectLst>
                  <a:outerShdw blurRad="38100" dist="63500" dir="2700000" algn="tl">
                    <a:srgbClr val="286AB3"/>
                  </a:outerShdw>
                </a:effectLst>
              </a:rPr>
              <a:t> Vakaro (Lako Yani 11)</a:t>
            </a:r>
          </a:p>
          <a:p>
            <a:pPr>
              <a:spcBef>
                <a:spcPts val="1800"/>
              </a:spcBef>
            </a:pPr>
            <a:r>
              <a:rPr lang="en" sz="2000" b="1" dirty="0">
                <a:solidFill>
                  <a:srgbClr val="FFF4C5"/>
                </a:solidFill>
                <a:effectLst>
                  <a:outerShdw blurRad="38100" dist="63500" dir="2700000" algn="tl">
                    <a:srgbClr val="6C580E"/>
                  </a:outerShdw>
                </a:effectLst>
              </a:rPr>
              <a:t>Na Vakavaka rau (Lako Yani 12:1-16)</a:t>
            </a:r>
          </a:p>
          <a:p>
            <a:pPr>
              <a:spcBef>
                <a:spcPts val="1800"/>
              </a:spcBef>
            </a:pPr>
            <a:r>
              <a:rPr lang="en" sz="2000" b="1" dirty="0">
                <a:solidFill>
                  <a:srgbClr val="FFD1FF"/>
                </a:solidFill>
                <a:effectLst>
                  <a:outerShdw blurRad="38100" dist="63500" dir="2700000" algn="tl">
                    <a:srgbClr val="751167"/>
                  </a:outerShdw>
                </a:effectLst>
              </a:rPr>
              <a:t>Na Dra kei na Leveni (Lako Yani 12:17-23)</a:t>
            </a:r>
          </a:p>
          <a:p>
            <a:pPr>
              <a:spcBef>
                <a:spcPts val="1800"/>
              </a:spcBef>
            </a:pPr>
            <a:r>
              <a:rPr lang="en" sz="2000" b="1" dirty="0">
                <a:solidFill>
                  <a:srgbClr val="CDFBD7"/>
                </a:solidFill>
                <a:effectLst>
                  <a:outerShdw blurRad="38100" dist="63500" dir="2700000" algn="tl">
                    <a:srgbClr val="0E792E"/>
                  </a:outerShdw>
                </a:effectLst>
              </a:rPr>
              <a:t>Vakabauta ka Vakatavuvulitaka (LY 12:24-28)</a:t>
            </a:r>
          </a:p>
          <a:p>
            <a:pPr>
              <a:spcBef>
                <a:spcPts val="1800"/>
              </a:spcBef>
            </a:pPr>
            <a:r>
              <a:rPr lang="en" sz="2000" b="1" dirty="0">
                <a:solidFill>
                  <a:srgbClr val="F6D1FF"/>
                </a:solidFill>
                <a:effectLst>
                  <a:outerShdw blurRad="38100" dist="63500" dir="2700000" algn="tl">
                    <a:srgbClr val="891CA8"/>
                  </a:outerShdw>
                </a:effectLst>
              </a:rPr>
              <a:t>Nai Katini ni Mate ca (Lako Yani 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138734"/>
            <a:ext cx="8381172" cy="1015663"/>
          </a:xfrm>
          <a:prstGeom prst="rect">
            <a:avLst/>
          </a:prstGeom>
          <a:noFill/>
        </p:spPr>
        <p:txBody>
          <a:bodyPr wrap="square" rtlCol="0">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Nai katini ni mate ca e tara na na nodra veivuvale taucoko na Ijipita ka talaidredre ki na </a:t>
            </a:r>
            <a:r>
              <a:rPr lang="en-US" sz="2000" b="1" dirty="0">
                <a:solidFill>
                  <a:schemeClr val="bg1"/>
                </a:solidFill>
                <a:effectLst>
                  <a:glow rad="101600">
                    <a:srgbClr val="720300"/>
                  </a:glow>
                  <a:outerShdw blurRad="38100" dist="38100" dir="2700000" algn="tl">
                    <a:srgbClr val="000000">
                      <a:alpha val="43137"/>
                    </a:srgbClr>
                  </a:outerShdw>
                </a:effectLst>
              </a:rPr>
              <a:t>I</a:t>
            </a:r>
            <a:r>
              <a:rPr lang="en" sz="2000" b="1" dirty="0">
                <a:solidFill>
                  <a:schemeClr val="bg1"/>
                </a:solidFill>
                <a:effectLst>
                  <a:glow rad="101600">
                    <a:srgbClr val="720300"/>
                  </a:glow>
                  <a:outerShdw blurRad="38100" dist="38100" dir="2700000" algn="tl">
                    <a:srgbClr val="000000">
                      <a:alpha val="43137"/>
                    </a:srgbClr>
                  </a:outerShdw>
                </a:effectLst>
              </a:rPr>
              <a:t> vakaro ni Kalou. E sega ni ka e yaco vakasauri ka ni sa kacivaki oti ena vica vata na siga ni se bera ni yaco. </a:t>
            </a:r>
          </a:p>
        </p:txBody>
      </p:sp>
      <p:pic>
        <p:nvPicPr>
          <p:cNvPr id="5" name="Imagen 4" descr="Imagen que contiene comida, puesto, perro, gato&#10;&#10;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10;&#10;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10;&#10;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10;&#10;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846894"/>
            <a:ext cx="8381172" cy="1323439"/>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Na lami duadua ga e sa lewai. O koya duaduaga me a mate. Na nona duaduaga ena vakavuna me Lako sivia  na Dauveivakarusai. Na cava na vuna? O KARISITO DUADUAGA E VEIVAKABULAI. Oqo na ka me na nanumi ena veitabagauna … me yacova na nona lesu mai.</a:t>
            </a: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1155937"/>
            <a:ext cx="8381172" cy="707886"/>
          </a:xfrm>
          <a:prstGeom prst="rect">
            <a:avLst/>
          </a:prstGeom>
          <a:noFill/>
        </p:spPr>
        <p:txBody>
          <a:bodyPr wrap="square">
            <a:spAutoFit/>
          </a:bodyPr>
          <a:lstStyle/>
          <a:p>
            <a:pPr>
              <a:spcBef>
                <a:spcPts val="600"/>
              </a:spcBef>
            </a:pPr>
            <a:r>
              <a:rPr lang="en" sz="2000" b="1" dirty="0">
                <a:solidFill>
                  <a:schemeClr val="bg1"/>
                </a:solidFill>
                <a:effectLst>
                  <a:glow rad="101600">
                    <a:srgbClr val="720300"/>
                  </a:glow>
                  <a:outerShdw blurRad="38100" dist="38100" dir="2700000" algn="tl">
                    <a:srgbClr val="000000">
                      <a:alpha val="43137"/>
                    </a:srgbClr>
                  </a:outerShdw>
                </a:effectLst>
              </a:rPr>
              <a:t>E a vakatovolei na vakabauta. E sega ni dodonu me dua me mate ena bogi ko ya. E a sa soli na gauna me ra vakabula n nodra ulumatua.</a:t>
            </a: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167551"/>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r>
              <a:rPr lang="en" sz="5400" b="1" spc="600" dirty="0">
                <a:ln w="22225">
                  <a:noFill/>
                  <a:prstDash val="solid"/>
                </a:ln>
                <a:solidFill>
                  <a:schemeClr val="accent6"/>
                </a:solidFill>
              </a:rPr>
              <a:t>NA IVAKARO</a:t>
            </a: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576992"/>
            <a:ext cx="12192000" cy="923330"/>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 sa kaya vei Mosese ko Jiova, sa vo tale e dua na ca levu, ka’u na vakayacora vei Fero, kei Ijipita; sa oti ena qai laivi kemudou ko koya mo dou lako tani eke: ia ni sa laivi kemudou mo dou lako, ena qai vakasavi kemudou tani ‘sara eke ko koya’”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(Lako Yani 11:1)</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631216"/>
          </a:xfrm>
          <a:prstGeom prst="rect">
            <a:avLst/>
          </a:prstGeom>
          <a:noFill/>
        </p:spPr>
        <p:txBody>
          <a:bodyPr wrap="square" rtlCol="0">
            <a:spAutoFit/>
          </a:bodyPr>
          <a:lstStyle/>
          <a:p>
            <a:pPr>
              <a:spcBef>
                <a:spcPts val="600"/>
              </a:spcBef>
            </a:pPr>
            <a:r>
              <a:rPr lang="en" sz="2000" b="1" dirty="0"/>
              <a:t>Ni oti e tolu na siga ni butobuto, sa cudruvi Mosese ko Fero ka vakatalai koya me kakua ni lesu tale yani ki na vale ni tui  (Lako Yani 10:28).</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2542865128"/>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10;&#10;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10;&#10;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461383"/>
            <a:ext cx="9166226" cy="1323439"/>
          </a:xfrm>
          <a:prstGeom prst="rect">
            <a:avLst/>
          </a:prstGeom>
          <a:noFill/>
        </p:spPr>
        <p:txBody>
          <a:bodyPr wrap="square">
            <a:spAutoFit/>
          </a:bodyPr>
          <a:lstStyle/>
          <a:p>
            <a:pPr>
              <a:spcBef>
                <a:spcPts val="600"/>
              </a:spcBef>
            </a:pPr>
            <a:r>
              <a:rPr lang="en" sz="2000" b="1" dirty="0"/>
              <a:t>Ia ko Mosese ga salako tani e matai Fero ena cudru. Sa cudruva na lomakauka –uwa nei Fero kei na veika ena kauta mai na nona vakatulewa. Dina ga ni ra dokai Mosese, e vuqa na kai Ijipita era sega ni via rogoca na nona </a:t>
            </a:r>
            <a:r>
              <a:rPr lang="en-US" sz="2000" b="1" dirty="0"/>
              <a:t>I</a:t>
            </a:r>
            <a:r>
              <a:rPr lang="en" sz="2000" b="1" dirty="0"/>
              <a:t> vakaro (Lako Yani 11:3).</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5788959" y="1525731"/>
            <a:ext cx="6403041" cy="400110"/>
          </a:xfrm>
          <a:prstGeom prst="rect">
            <a:avLst/>
          </a:prstGeom>
          <a:noFill/>
        </p:spPr>
        <p:txBody>
          <a:bodyPr wrap="square">
            <a:spAutoFit/>
          </a:bodyPr>
          <a:lstStyle/>
          <a:p>
            <a:pPr>
              <a:spcBef>
                <a:spcPts val="600"/>
              </a:spcBef>
            </a:pPr>
            <a:r>
              <a:rPr lang="en" sz="2000" b="1" dirty="0"/>
              <a:t>Na gauna ni lewa ni Kalou sa yaco mai (L/Yani. 12:12):</a:t>
            </a:r>
          </a:p>
        </p:txBody>
      </p:sp>
      <p:sp>
        <p:nvSpPr>
          <p:cNvPr id="8" name="CuadroTexto 7">
            <a:extLst>
              <a:ext uri="{FF2B5EF4-FFF2-40B4-BE49-F238E27FC236}">
                <a16:creationId xmlns:a16="http://schemas.microsoft.com/office/drawing/2014/main" id="{AD40536C-E542-7F37-689D-E66762BD4DE4}"/>
              </a:ext>
            </a:extLst>
          </p:cNvPr>
          <p:cNvSpPr txBox="1"/>
          <p:nvPr/>
        </p:nvSpPr>
        <p:spPr>
          <a:xfrm>
            <a:off x="2821303" y="3214614"/>
            <a:ext cx="4003676" cy="2246769"/>
          </a:xfrm>
          <a:prstGeom prst="rect">
            <a:avLst/>
          </a:prstGeom>
          <a:noFill/>
        </p:spPr>
        <p:txBody>
          <a:bodyPr wrap="square">
            <a:spAutoFit/>
          </a:bodyPr>
          <a:lstStyle/>
          <a:p>
            <a:pPr>
              <a:spcBef>
                <a:spcPts val="600"/>
              </a:spcBef>
            </a:pPr>
            <a:r>
              <a:rPr lang="en-US" sz="2000" b="1" dirty="0"/>
              <a:t>I</a:t>
            </a:r>
            <a:r>
              <a:rPr lang="en" sz="2000" b="1" dirty="0"/>
              <a:t>a e sega ni vakarorogo ki na lewa oya o Mosese, ni sa na mate kina na ulumatua nei Fero.  Ena nona </a:t>
            </a:r>
            <a:r>
              <a:rPr lang="en-US" sz="2000" b="1" dirty="0"/>
              <a:t>I</a:t>
            </a:r>
            <a:r>
              <a:rPr lang="en" sz="2000" b="1" dirty="0"/>
              <a:t> tavi vaka “kalou”nei Fero (Lako Yani 7:1), me vakasalataka ena ka e vakarau cakava na Kalou (Emosi 3:7).</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169881"/>
            <a:ext cx="12192000"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rPr>
              <a:t>NA VAKAVAKARAU</a:t>
            </a:r>
          </a:p>
        </p:txBody>
      </p:sp>
      <p:sp>
        <p:nvSpPr>
          <p:cNvPr id="5" name="CuadroTexto 4">
            <a:extLst>
              <a:ext uri="{FF2B5EF4-FFF2-40B4-BE49-F238E27FC236}">
                <a16:creationId xmlns:a16="http://schemas.microsoft.com/office/drawing/2014/main" id="{78E3159F-3C5B-2CD1-9E28-132F1D114A7E}"/>
              </a:ext>
            </a:extLst>
          </p:cNvPr>
          <p:cNvSpPr txBox="1"/>
          <p:nvPr/>
        </p:nvSpPr>
        <p:spPr>
          <a:xfrm>
            <a:off x="0" y="508754"/>
            <a:ext cx="12192000"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“Drau vosa vei ira na </a:t>
            </a:r>
            <a:r>
              <a:rPr lang="en-US" b="1" dirty="0">
                <a:solidFill>
                  <a:schemeClr val="accent1">
                    <a:lumMod val="75000"/>
                  </a:schemeClr>
                </a:solidFill>
                <a:latin typeface="Comic Sans MS" panose="030F0702030302020204" pitchFamily="66" charset="0"/>
              </a:rPr>
              <a:t>I</a:t>
            </a:r>
            <a:r>
              <a:rPr lang="en" b="1" dirty="0">
                <a:solidFill>
                  <a:schemeClr val="accent1">
                    <a:lumMod val="75000"/>
                  </a:schemeClr>
                </a:solidFill>
                <a:latin typeface="Comic Sans MS" panose="030F0702030302020204" pitchFamily="66" charset="0"/>
              </a:rPr>
              <a:t> soqosoqo taucoko ni Isireli, ka kaya, E na kena </a:t>
            </a:r>
            <a:r>
              <a:rPr lang="en-US" b="1" dirty="0">
                <a:solidFill>
                  <a:schemeClr val="accent1">
                    <a:lumMod val="75000"/>
                  </a:schemeClr>
                </a:solidFill>
                <a:latin typeface="Comic Sans MS" panose="030F0702030302020204" pitchFamily="66" charset="0"/>
              </a:rPr>
              <a:t>I</a:t>
            </a:r>
            <a:r>
              <a:rPr lang="en" b="1" dirty="0">
                <a:solidFill>
                  <a:schemeClr val="accent1">
                    <a:lumMod val="75000"/>
                  </a:schemeClr>
                </a:solidFill>
                <a:latin typeface="Comic Sans MS" panose="030F0702030302020204" pitchFamily="66" charset="0"/>
              </a:rPr>
              <a:t> katini ni siga ni vula oqo me taura e dua na lami na tamata yadua, me vaka na veivale ni nodra qase, e dua na lami ki na dua na vale </a:t>
            </a:r>
            <a:r>
              <a:rPr lang="en" sz="1400" b="1" dirty="0">
                <a:solidFill>
                  <a:schemeClr val="accent1">
                    <a:lumMod val="75000"/>
                  </a:schemeClr>
                </a:solidFill>
                <a:latin typeface="Comic Sans MS" panose="030F0702030302020204" pitchFamily="66" charset="0"/>
              </a:rPr>
              <a:t>(Lako Yani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5" y="1324755"/>
            <a:ext cx="2813121" cy="2554545"/>
          </a:xfrm>
          <a:prstGeom prst="rect">
            <a:avLst/>
          </a:prstGeom>
          <a:noFill/>
        </p:spPr>
        <p:txBody>
          <a:bodyPr wrap="square" rtlCol="0">
            <a:spAutoFit/>
          </a:bodyPr>
          <a:lstStyle/>
          <a:p>
            <a:pPr>
              <a:spcBef>
                <a:spcPts val="600"/>
              </a:spcBef>
            </a:pPr>
            <a:r>
              <a:rPr lang="en" sz="2000" b="1" dirty="0"/>
              <a:t>Sa vakamacalataka vakamatata na Kalou na veika me ra cakava me “lako sivi” (</a:t>
            </a:r>
            <a:r>
              <a:rPr lang="en" sz="2000" b="1" i="1" dirty="0"/>
              <a:t>Pesach</a:t>
            </a:r>
            <a:r>
              <a:rPr lang="en" sz="2000" b="1" dirty="0"/>
              <a:t>,  Passover), ira kina na Dauveiva -karusai, ka sega ni mate na ulumatua:</a:t>
            </a: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740184444"/>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10;&#10;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879300"/>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0" y="5211446"/>
            <a:ext cx="2807770" cy="1631216"/>
          </a:xfrm>
          <a:prstGeom prst="rect">
            <a:avLst/>
          </a:prstGeom>
          <a:noFill/>
        </p:spPr>
        <p:txBody>
          <a:bodyPr wrap="square" rtlCol="0">
            <a:spAutoFit/>
          </a:bodyPr>
          <a:lstStyle/>
          <a:p>
            <a:pPr>
              <a:spcBef>
                <a:spcPts val="600"/>
              </a:spcBef>
            </a:pPr>
            <a:r>
              <a:rPr lang="en" sz="2000" b="1" dirty="0"/>
              <a:t>Na Kalou sa vakarau -taki ira na nona tama ta me ra kila vinaka nona yalololo -ma,  ka lotu vua (LY. 12:27b).</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 DRA KEI NA LEVENI</a:t>
            </a:r>
          </a:p>
        </p:txBody>
      </p:sp>
      <p:sp>
        <p:nvSpPr>
          <p:cNvPr id="5" name="CuadroTexto 4">
            <a:extLst>
              <a:ext uri="{FF2B5EF4-FFF2-40B4-BE49-F238E27FC236}">
                <a16:creationId xmlns:a16="http://schemas.microsoft.com/office/drawing/2014/main" id="{2A901057-2001-B5C1-8AF8-DE90AF65F5C8}"/>
              </a:ext>
            </a:extLst>
          </p:cNvPr>
          <p:cNvSpPr txBox="1"/>
          <p:nvPr/>
        </p:nvSpPr>
        <p:spPr>
          <a:xfrm>
            <a:off x="610540" y="626566"/>
            <a:ext cx="10970920"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“Sa qai kacivi ira kecega na qase ni Isireli ko Mosese, a sa kaya vei ira, Dou la’ki toboka e dua na kemudou lami me rauta na nomudou veivale, ka vakamatea na lami ni lako sivia”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(Lako Yani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819704"/>
            <a:ext cx="4769331" cy="2862322"/>
          </a:xfrm>
          <a:prstGeom prst="rect">
            <a:avLst/>
          </a:prstGeom>
          <a:noFill/>
        </p:spPr>
        <p:txBody>
          <a:bodyPr wrap="square" rtlCol="0">
            <a:spAutoFit/>
          </a:bodyPr>
          <a:lstStyle/>
          <a:p>
            <a:pPr>
              <a:spcBef>
                <a:spcPts val="600"/>
              </a:spcBef>
            </a:pPr>
            <a:r>
              <a:rPr lang="en" sz="2000" b="1" dirty="0"/>
              <a:t>Me ra kauta tani na leveni mai na nodra veivale ka vavia na madrai (sega ni vakaleveni). Ni sa vakarau me ra biubiu, ka me kakua vei ira na leveni ena </a:t>
            </a:r>
            <a:r>
              <a:rPr lang="en-US" sz="2000" b="1" dirty="0"/>
              <a:t>I</a:t>
            </a:r>
            <a:r>
              <a:rPr lang="en" sz="2000" b="1" dirty="0"/>
              <a:t> tekitekivu </a:t>
            </a:r>
            <a:r>
              <a:rPr lang="en-US" sz="2000" b="1" dirty="0"/>
              <a:t>I</a:t>
            </a:r>
            <a:r>
              <a:rPr lang="en" sz="2000" b="1" dirty="0"/>
              <a:t> lakolako  (Lako Yani 12:17–20). Na leveni ai vakatakilakila ni valavala ca, na madrai sega ni vakaleveni e vakatakila na bula vou kei Karisito Jisu (1 Cor. 5:6–8; 2 Cor. 5:17).</a:t>
            </a:r>
          </a:p>
        </p:txBody>
      </p:sp>
      <p:pic>
        <p:nvPicPr>
          <p:cNvPr id="4" name="Imagen 3" descr="Imagen que contiene edificio, exterior, ladrillo, casa&#10;&#10;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pPr>
            <a:r>
              <a:rPr lang="en" sz="2000" b="1" dirty="0"/>
              <a:t>E rua na ka e rau bibi na nodrau itavi ena solevu ni ka 14 ni siga: na dra kei na leveni.</a:t>
            </a: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1" y="4594948"/>
            <a:ext cx="2756169" cy="2246769"/>
          </a:xfrm>
          <a:prstGeom prst="rect">
            <a:avLst/>
          </a:prstGeom>
          <a:noFill/>
        </p:spPr>
        <p:txBody>
          <a:bodyPr wrap="square">
            <a:spAutoFit/>
          </a:bodyPr>
          <a:lstStyle/>
          <a:p>
            <a:pPr>
              <a:spcBef>
                <a:spcPts val="600"/>
              </a:spcBef>
            </a:pPr>
            <a:r>
              <a:rPr lang="en" sz="2000" b="1" dirty="0"/>
              <a:t> Na isopi ka toni ena dra me boro kina na katuba (LY 12:22) e vakatakila na vakasa -vasavataki mai na </a:t>
            </a:r>
            <a:r>
              <a:rPr lang="en-US" sz="2000" b="1" dirty="0"/>
              <a:t>I</a:t>
            </a:r>
            <a:r>
              <a:rPr lang="en" sz="2000" b="1" dirty="0"/>
              <a:t> valavala ca (Same 51:7).</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611231"/>
            <a:ext cx="3757655" cy="2246769"/>
          </a:xfrm>
          <a:prstGeom prst="rect">
            <a:avLst/>
          </a:prstGeom>
          <a:noFill/>
        </p:spPr>
        <p:txBody>
          <a:bodyPr wrap="square">
            <a:spAutoFit/>
          </a:bodyPr>
          <a:lstStyle/>
          <a:p>
            <a:pPr>
              <a:spcBef>
                <a:spcPts val="600"/>
              </a:spcBef>
            </a:pPr>
            <a:r>
              <a:rPr lang="en" sz="2000" b="1" dirty="0"/>
              <a:t>Na dra sai koya na ka e veivakabulai. E vakatakila na dra </a:t>
            </a:r>
            <a:r>
              <a:rPr lang="en-US" sz="2000" b="1" dirty="0"/>
              <a:t>I</a:t>
            </a:r>
            <a:r>
              <a:rPr lang="en" sz="2000" b="1" dirty="0"/>
              <a:t> Jisu—ka vakadavea ena kauveilatai—ka yaco kina ena veilewai, me “lako sivia” na Kalou na noda vakarusai.                                      (1 Joni 1:7 ; 2:1-2).</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4"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r>
              <a:rPr lang="en" sz="4400" b="1" spc="300" dirty="0">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rPr>
              <a:t>VAKABAUTA KA VAKATAVUVULITAKA</a:t>
            </a: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r>
              <a:rPr lang="en" b="1" dirty="0">
                <a:solidFill>
                  <a:schemeClr val="accent5">
                    <a:lumMod val="75000"/>
                  </a:schemeClr>
                </a:solidFill>
                <a:latin typeface="Comic Sans MS" panose="030F0702030302020204" pitchFamily="66" charset="0"/>
              </a:rPr>
              <a:t>“Ia dou vakabauta na ka oqo, mei lesilesi vei iko kei ira na luvemu ka tawa mudu” </a:t>
            </a:r>
            <a:r>
              <a:rPr lang="en" sz="1400" b="1" dirty="0">
                <a:solidFill>
                  <a:schemeClr val="accent5">
                    <a:lumMod val="75000"/>
                  </a:schemeClr>
                </a:solidFill>
                <a:latin typeface="Comic Sans MS" panose="030F0702030302020204" pitchFamily="66" charset="0"/>
              </a:rPr>
              <a:t>(Lako Yani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9" y="1156773"/>
            <a:ext cx="6598561" cy="1015663"/>
          </a:xfrm>
          <a:prstGeom prst="rect">
            <a:avLst/>
          </a:prstGeom>
          <a:noFill/>
        </p:spPr>
        <p:txBody>
          <a:bodyPr wrap="square" rtlCol="0">
            <a:spAutoFit/>
          </a:bodyPr>
          <a:lstStyle/>
          <a:p>
            <a:pPr>
              <a:spcBef>
                <a:spcPts val="600"/>
              </a:spcBef>
            </a:pPr>
            <a:r>
              <a:rPr lang="en" sz="2000" b="1" dirty="0"/>
              <a:t>Ni bera ni kauti ira tani mai Ijipita, na Kalou sa vakatavu -lici ira na Iperiu me ra maroroya na kedra </a:t>
            </a:r>
            <a:r>
              <a:rPr lang="en-US" sz="2000" b="1" dirty="0"/>
              <a:t>I</a:t>
            </a:r>
            <a:r>
              <a:rPr lang="en" sz="2000" b="1" dirty="0"/>
              <a:t> tukutuku ka vakatavulica vei ina luvedra ena veiyabaki (LY. 12:24-27).</a:t>
            </a:r>
          </a:p>
        </p:txBody>
      </p:sp>
      <p:pic>
        <p:nvPicPr>
          <p:cNvPr id="4" name="Imagen 3" descr="Personas sentadas en una mesa&#10;&#10;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659879" y="1382750"/>
            <a:ext cx="5417821" cy="3302816"/>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6000" y="4870757"/>
            <a:ext cx="6096000" cy="1938992"/>
          </a:xfrm>
          <a:prstGeom prst="rect">
            <a:avLst/>
          </a:prstGeom>
          <a:noFill/>
        </p:spPr>
        <p:txBody>
          <a:bodyPr wrap="square">
            <a:spAutoFit/>
          </a:bodyPr>
          <a:lstStyle/>
          <a:p>
            <a:pPr>
              <a:spcBef>
                <a:spcPts val="600"/>
              </a:spcBef>
            </a:pPr>
            <a:r>
              <a:rPr lang="en" sz="2000" b="1" dirty="0"/>
              <a:t>E koto eke na lesoni bibi vei keda vakayadua. Me da vakadewataka sobu na noda vakabauta ki vei ira na luveda. Me da tukuna ki vei ira na veika sa cakava na Kalou, sega walega ena </a:t>
            </a:r>
            <a:r>
              <a:rPr lang="en-US" sz="2000" b="1" dirty="0"/>
              <a:t>I</a:t>
            </a:r>
            <a:r>
              <a:rPr lang="en" sz="2000" b="1" dirty="0"/>
              <a:t> tukutuku ni veitabagauna, ena noda bula saraga. Me da cuva sobu ka lotu (Lako Yani 12:27).</a:t>
            </a:r>
          </a:p>
        </p:txBody>
      </p:sp>
      <p:pic>
        <p:nvPicPr>
          <p:cNvPr id="9" name="Imagen 8" descr="Un grupo de personas sentadas frente a una mesa con una computadora&#10;&#10;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47650" y="4247914"/>
            <a:ext cx="5566032" cy="2527356"/>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36760"/>
            <a:ext cx="6598558" cy="1015663"/>
          </a:xfrm>
          <a:prstGeom prst="rect">
            <a:avLst/>
          </a:prstGeom>
          <a:noFill/>
        </p:spPr>
        <p:txBody>
          <a:bodyPr wrap="square">
            <a:spAutoFit/>
          </a:bodyPr>
          <a:lstStyle/>
          <a:p>
            <a:pPr>
              <a:spcBef>
                <a:spcPts val="600"/>
              </a:spcBef>
            </a:pPr>
            <a:r>
              <a:rPr lang="en" sz="2000" b="1" dirty="0"/>
              <a:t>Na </a:t>
            </a:r>
            <a:r>
              <a:rPr lang="en-US" sz="2000" b="1" dirty="0"/>
              <a:t>I</a:t>
            </a:r>
            <a:r>
              <a:rPr lang="en" sz="2000" b="1" dirty="0"/>
              <a:t> talanoa ni nodra sereki e na vakamacalataki vakamatata, na nodra vakabulai vakatamata yadua (Vakarua 26:5-9).</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8" y="2195186"/>
            <a:ext cx="6598559" cy="1015663"/>
          </a:xfrm>
          <a:prstGeom prst="rect">
            <a:avLst/>
          </a:prstGeom>
          <a:noFill/>
        </p:spPr>
        <p:txBody>
          <a:bodyPr wrap="square">
            <a:spAutoFit/>
          </a:bodyPr>
          <a:lstStyle/>
          <a:p>
            <a:pPr>
              <a:spcBef>
                <a:spcPts val="600"/>
              </a:spcBef>
            </a:pPr>
            <a:r>
              <a:rPr lang="en" sz="2000" b="1" dirty="0"/>
              <a:t>Me tekivu e kea, na Lako S</a:t>
            </a:r>
            <a:r>
              <a:rPr lang="en-US" sz="2000" b="1" dirty="0" err="1"/>
              <a:t>i</a:t>
            </a:r>
            <a:r>
              <a:rPr lang="en" sz="2000" b="1" dirty="0"/>
              <a:t>via e solevu vakavuvale. E dua na gauna me ra vakatavuvulitaka kina na </a:t>
            </a:r>
            <a:r>
              <a:rPr lang="en-US" sz="2000" b="1" dirty="0"/>
              <a:t>I</a:t>
            </a:r>
            <a:r>
              <a:rPr lang="en" sz="2000" b="1" dirty="0"/>
              <a:t> tubutubu ki vei ira na luvedra na kilaka baleta na Kalou.</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4">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accent4">
                    <a:lumMod val="40000"/>
                    <a:lumOff val="60000"/>
                  </a:schemeClr>
                </a:solidFill>
                <a:effectLst>
                  <a:innerShdw blurRad="63500" dist="50800" dir="13500000">
                    <a:srgbClr val="000000">
                      <a:alpha val="50000"/>
                    </a:srgbClr>
                  </a:innerShdw>
                </a:effectLst>
              </a:rPr>
              <a:t>NA IKATINI NI MATE CA</a:t>
            </a:r>
          </a:p>
        </p:txBody>
      </p:sp>
      <p:sp>
        <p:nvSpPr>
          <p:cNvPr id="5" name="CuadroTexto 4">
            <a:extLst>
              <a:ext uri="{FF2B5EF4-FFF2-40B4-BE49-F238E27FC236}">
                <a16:creationId xmlns:a16="http://schemas.microsoft.com/office/drawing/2014/main" id="{E7943FDC-1CDA-6490-7383-6EC275772F0B}"/>
              </a:ext>
            </a:extLst>
          </p:cNvPr>
          <p:cNvSpPr txBox="1"/>
          <p:nvPr/>
        </p:nvSpPr>
        <p:spPr>
          <a:xfrm>
            <a:off x="352421" y="675798"/>
            <a:ext cx="11487155" cy="923330"/>
          </a:xfrm>
          <a:prstGeom prst="rect">
            <a:avLst/>
          </a:prstGeom>
          <a:noFill/>
        </p:spPr>
        <p:txBody>
          <a:bodyPr wrap="square">
            <a:spAutoFit/>
          </a:bodyPr>
          <a:lstStyle/>
          <a:p>
            <a:pPr algn="ct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 sa yaco ena lomaloma ni bogi, sa qai yaviti ira kecega na ulumatua ena vanua ko Ijipita ko Jiova, na ulumatua </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Fero, ko koya sa tiko e nona </a:t>
            </a:r>
            <a:r>
              <a:rPr lang="en-U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tikotiko vakaturaga, kei na nona ulumatua talega na bobula sa tiko ena vale butobuto; kei na ulumatua kecega ni manumanu e yavai va” </a:t>
            </a:r>
            <a:r>
              <a:rPr lang="en"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(Lako Yani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185738" y="1599128"/>
            <a:ext cx="7100880" cy="1631216"/>
          </a:xfrm>
          <a:prstGeom prst="rect">
            <a:avLst/>
          </a:prstGeom>
          <a:noFill/>
        </p:spPr>
        <p:txBody>
          <a:bodyPr wrap="square" rtlCol="0">
            <a:spAutoFit/>
          </a:bodyPr>
          <a:lstStyle/>
          <a:p>
            <a:pPr>
              <a:spcBef>
                <a:spcPts val="600"/>
              </a:spcBef>
            </a:pPr>
            <a:r>
              <a:rPr lang="en" sz="2000" b="1" dirty="0"/>
              <a:t>Ko Feroe a lewa me ra vakamatei na ulumatua kecega ni Iperiu (Lako Yani 1:22). Na Kalou e lewa na vakamatei ni ulumatua ena nona </a:t>
            </a:r>
            <a:r>
              <a:rPr lang="en-US" sz="2000" b="1" dirty="0"/>
              <a:t>I</a:t>
            </a:r>
            <a:r>
              <a:rPr lang="en" sz="2000" b="1" dirty="0"/>
              <a:t> vakaro (Lako Yani 12:29). Ena veivale yadua ka sega </a:t>
            </a:r>
            <a:r>
              <a:rPr lang="en-US" sz="2000" b="1" dirty="0"/>
              <a:t>I</a:t>
            </a:r>
            <a:r>
              <a:rPr lang="en" sz="2000" b="1" dirty="0"/>
              <a:t> boroi ena dra ni lami, sa mate kina e dua na tamata (Lako Yani 12:30).</a:t>
            </a:r>
          </a:p>
        </p:txBody>
      </p:sp>
      <p:pic>
        <p:nvPicPr>
          <p:cNvPr id="4" name="Imagen 3" descr="Imagen que contiene tabla, hombre, frente, grande&#10;&#10;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10;&#10;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2705306" y="5131028"/>
            <a:ext cx="4192523" cy="1631216"/>
          </a:xfrm>
          <a:prstGeom prst="rect">
            <a:avLst/>
          </a:prstGeom>
          <a:noFill/>
        </p:spPr>
        <p:txBody>
          <a:bodyPr wrap="square">
            <a:spAutoFit/>
          </a:bodyPr>
          <a:lstStyle/>
          <a:p>
            <a:pPr>
              <a:spcBef>
                <a:spcPts val="600"/>
              </a:spcBef>
            </a:pPr>
            <a:r>
              <a:rPr lang="en" sz="2000" b="1" dirty="0"/>
              <a:t>Me vaka vei Fero, na noda </a:t>
            </a:r>
            <a:r>
              <a:rPr lang="en-US" sz="2000" b="1" dirty="0"/>
              <a:t>I</a:t>
            </a:r>
            <a:r>
              <a:rPr lang="en" sz="2000" b="1" dirty="0"/>
              <a:t> valavala ca e rawa ni tarai ira yani na tani. Ia mai vei Mosese, na noda yalodina kei na noda tudei ena rawa ni vakabula na lewe vuqa. </a:t>
            </a:r>
          </a:p>
        </p:txBody>
      </p:sp>
      <p:pic>
        <p:nvPicPr>
          <p:cNvPr id="12" name="Imagen 11" descr="Grupo de personas posando delante de una montaña&#10;&#10;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5181779"/>
            <a:ext cx="2401599" cy="1560372"/>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185737" y="4115365"/>
            <a:ext cx="7100881" cy="1015663"/>
          </a:xfrm>
          <a:prstGeom prst="rect">
            <a:avLst/>
          </a:prstGeom>
          <a:noFill/>
        </p:spPr>
        <p:txBody>
          <a:bodyPr wrap="square">
            <a:spAutoFit/>
          </a:bodyPr>
          <a:lstStyle/>
          <a:p>
            <a:pPr>
              <a:spcBef>
                <a:spcPts val="600"/>
              </a:spcBef>
            </a:pPr>
            <a:r>
              <a:rPr lang="en" sz="2000" b="1" dirty="0"/>
              <a:t>E sega ni dua na kalou ni Ijipita e dodoliga me veivuke, e sega talega ni cakava rawa o Fero e dua na ka me tarova na leqa levu sa yaco.</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185737" y="3184222"/>
            <a:ext cx="6830061" cy="1015663"/>
          </a:xfrm>
          <a:prstGeom prst="rect">
            <a:avLst/>
          </a:prstGeom>
          <a:noFill/>
        </p:spPr>
        <p:txBody>
          <a:bodyPr wrap="square">
            <a:spAutoFit/>
          </a:bodyPr>
          <a:lstStyle/>
          <a:p>
            <a:pPr>
              <a:spcBef>
                <a:spcPts val="600"/>
              </a:spcBef>
            </a:pPr>
            <a:r>
              <a:rPr lang="en" sz="2000" b="1" dirty="0"/>
              <a:t>Na lewa ni Kalou sa yaco na kena kaukauwa kece ki vei ira na kalou ni Ijipita, o ira ka matatataki ira tiko ko Fero (Lako Yani 12:12).</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6001643"/>
          </a:xfrm>
          <a:prstGeom prst="rect">
            <a:avLst/>
          </a:prstGeom>
          <a:noFill/>
        </p:spPr>
        <p:txBody>
          <a:bodyPr wrap="square">
            <a:spAutoFit/>
          </a:bodyPr>
          <a:lstStyle/>
          <a:p>
            <a:pPr>
              <a:spcBef>
                <a:spcPts val="600"/>
              </a:spcBef>
            </a:pPr>
            <a:r>
              <a:rPr lang="en" sz="2400" b="1" dirty="0">
                <a:latin typeface="Constantia" panose="02030602050306030303" pitchFamily="18" charset="0"/>
              </a:rPr>
              <a:t>“E namaki ki vei ira me ra tawasei ira kei na luvedra maivei ira na Ijipita, ka soqoni ira ki na nodra dui vuvale, ka ni kevaka e dua na Isireli e kunei ena nona vale na Ijipita, era na bale ena ligana na agilosi dauveivakarusai. Era sa vakaroti talega me ra maroroya na solevu ni lako sivia me </a:t>
            </a:r>
            <a:r>
              <a:rPr lang="en-US" sz="2400" b="1" dirty="0">
                <a:latin typeface="Constantia" panose="02030602050306030303" pitchFamily="18" charset="0"/>
              </a:rPr>
              <a:t>I</a:t>
            </a:r>
            <a:r>
              <a:rPr lang="en" sz="2400" b="1" dirty="0">
                <a:latin typeface="Constantia" panose="02030602050306030303" pitchFamily="18" charset="0"/>
              </a:rPr>
              <a:t> vakavuvuli, ka gauna era na taroga kina na luvedra na kena </a:t>
            </a:r>
            <a:r>
              <a:rPr lang="en-US" sz="2400" b="1" dirty="0">
                <a:latin typeface="Constantia" panose="02030602050306030303" pitchFamily="18" charset="0"/>
              </a:rPr>
              <a:t>I</a:t>
            </a:r>
            <a:r>
              <a:rPr lang="en" sz="2400" b="1" dirty="0">
                <a:latin typeface="Constantia" panose="02030602050306030303" pitchFamily="18" charset="0"/>
              </a:rPr>
              <a:t> balebale, me ra qai tukuna na veika talei e cakava na Kalou me maroroi ira kina mai Ijipita. Ni a lako yani ena bogi na agilosi dauveivakarusai me vakamatea na ulumatua ni tamata, kei na manumanu, e lakosivia na nodra veivale, ka sega ni dua na Iperiu ka boroi ena dra na nona katuba ni vale me  vakamatei </a:t>
            </a:r>
            <a:r>
              <a:rPr lang="en-US" sz="2400" b="1" dirty="0">
                <a:latin typeface="Constantia" panose="02030602050306030303" pitchFamily="18" charset="0"/>
              </a:rPr>
              <a:t> […] O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eso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Ijipita</a:t>
            </a:r>
            <a:r>
              <a:rPr lang="en-US" sz="2400" b="1" dirty="0">
                <a:latin typeface="Constantia" panose="02030602050306030303" pitchFamily="18" charset="0"/>
              </a:rPr>
              <a:t>] era </a:t>
            </a:r>
            <a:r>
              <a:rPr lang="en-US" sz="2400" b="1" dirty="0" err="1">
                <a:latin typeface="Constantia" panose="02030602050306030303" pitchFamily="18" charset="0"/>
              </a:rPr>
              <a:t>vakamamasu</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lako</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vuvale</a:t>
            </a:r>
            <a:r>
              <a:rPr lang="en-US" sz="2400" b="1" dirty="0">
                <a:latin typeface="Constantia" panose="02030602050306030303" pitchFamily="18" charset="0"/>
              </a:rPr>
              <a:t> ki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vale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Isireli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bogi</a:t>
            </a:r>
            <a:r>
              <a:rPr lang="en-US" sz="2400" b="1" dirty="0">
                <a:latin typeface="Constantia" panose="02030602050306030303" pitchFamily="18" charset="0"/>
              </a:rPr>
              <a:t> </a:t>
            </a:r>
            <a:r>
              <a:rPr lang="en-US" sz="2400" b="1" dirty="0" err="1">
                <a:latin typeface="Constantia" panose="02030602050306030303" pitchFamily="18" charset="0"/>
              </a:rPr>
              <a:t>vakarerevaki</a:t>
            </a:r>
            <a:r>
              <a:rPr lang="en-US" sz="2400" b="1" dirty="0">
                <a:latin typeface="Constantia" panose="02030602050306030303" pitchFamily="18" charset="0"/>
              </a:rPr>
              <a:t> ko </a:t>
            </a:r>
            <a:r>
              <a:rPr lang="en-US" sz="2400" b="1" dirty="0" err="1">
                <a:latin typeface="Constantia" panose="02030602050306030303" pitchFamily="18" charset="0"/>
              </a:rPr>
              <a:t>ya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vakamatei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ulumatua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Ijipita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agilosi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Era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kila</a:t>
            </a:r>
            <a:r>
              <a:rPr lang="en-US" sz="2400" b="1" dirty="0">
                <a:latin typeface="Constantia" panose="02030602050306030303" pitchFamily="18" charset="0"/>
              </a:rPr>
              <a:t>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kalou</a:t>
            </a:r>
            <a:r>
              <a:rPr lang="en-US" sz="2400" b="1" dirty="0">
                <a:latin typeface="Constantia" panose="02030602050306030303" pitchFamily="18" charset="0"/>
              </a:rPr>
              <a:t> </a:t>
            </a:r>
            <a:r>
              <a:rPr lang="en-US" sz="2400" b="1" dirty="0" err="1">
                <a:latin typeface="Constantia" panose="02030602050306030303" pitchFamily="18" charset="0"/>
              </a:rPr>
              <a:t>koya</a:t>
            </a:r>
            <a:r>
              <a:rPr lang="en-US" sz="2400" b="1" dirty="0">
                <a:latin typeface="Constantia" panose="02030602050306030303" pitchFamily="18" charset="0"/>
              </a:rPr>
              <a:t> era </a:t>
            </a:r>
            <a:r>
              <a:rPr lang="en-US" sz="2400" b="1" dirty="0" err="1">
                <a:latin typeface="Constantia" panose="02030602050306030303" pitchFamily="18" charset="0"/>
              </a:rPr>
              <a:t>lotu</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e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vuku</a:t>
            </a:r>
            <a:r>
              <a:rPr lang="en-US" sz="2400" b="1" dirty="0">
                <a:latin typeface="Constantia" panose="02030602050306030303" pitchFamily="18" charset="0"/>
              </a:rPr>
              <a:t>, ka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talega</a:t>
            </a:r>
            <a:r>
              <a:rPr lang="en-US" sz="2400" b="1" dirty="0">
                <a:latin typeface="Constantia" panose="02030602050306030303" pitchFamily="18" charset="0"/>
              </a:rPr>
              <a:t> </a:t>
            </a:r>
            <a:r>
              <a:rPr lang="en-US" sz="2400" b="1" dirty="0" err="1">
                <a:latin typeface="Constantia" panose="02030602050306030303" pitchFamily="18" charset="0"/>
              </a:rPr>
              <a:t>vei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me </a:t>
            </a:r>
            <a:r>
              <a:rPr lang="en-US" sz="2400" b="1" dirty="0" err="1">
                <a:latin typeface="Constantia" panose="02030602050306030303" pitchFamily="18" charset="0"/>
              </a:rPr>
              <a:t>veivakabulai</a:t>
            </a:r>
            <a:r>
              <a:rPr lang="en-US" sz="2400" b="1" dirty="0">
                <a:latin typeface="Constantia" panose="02030602050306030303" pitchFamily="18" charset="0"/>
              </a:rPr>
              <a:t> se </a:t>
            </a:r>
            <a:r>
              <a:rPr lang="en-US" sz="2400" b="1" dirty="0" err="1">
                <a:latin typeface="Constantia" panose="02030602050306030303" pitchFamily="18" charset="0"/>
              </a:rPr>
              <a:t>veivakarusai</a:t>
            </a:r>
            <a:r>
              <a:rPr lang="en-US" sz="2400" b="1" dirty="0">
                <a:latin typeface="Constantia" panose="02030602050306030303" pitchFamily="18" charset="0"/>
              </a:rPr>
              <a:t>. O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Isireli</a:t>
            </a:r>
            <a:r>
              <a:rPr lang="en-US" sz="2400" b="1" dirty="0">
                <a:latin typeface="Constantia" panose="02030602050306030303" pitchFamily="18" charset="0"/>
              </a:rPr>
              <a:t> era </a:t>
            </a:r>
            <a:r>
              <a:rPr lang="en-US" sz="2400" b="1" dirty="0" err="1">
                <a:latin typeface="Constantia" panose="02030602050306030303" pitchFamily="18" charset="0"/>
              </a:rPr>
              <a:t>tavaki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kai </a:t>
            </a:r>
            <a:r>
              <a:rPr lang="en-US" sz="2400" b="1" dirty="0" err="1">
                <a:latin typeface="Constantia" panose="02030602050306030303" pitchFamily="18" charset="0"/>
              </a:rPr>
              <a:t>Ijipita</a:t>
            </a:r>
            <a:r>
              <a:rPr lang="en-US" sz="2400" b="1" dirty="0">
                <a:latin typeface="Constantia" panose="02030602050306030303" pitchFamily="18" charset="0"/>
              </a:rPr>
              <a:t> </a:t>
            </a:r>
            <a:r>
              <a:rPr lang="en-US" sz="2400" b="1" dirty="0" err="1">
                <a:latin typeface="Constantia" panose="02030602050306030303" pitchFamily="18" charset="0"/>
              </a:rPr>
              <a:t>vakabauta</a:t>
            </a:r>
            <a:r>
              <a:rPr lang="en-US" sz="2400" b="1" dirty="0">
                <a:latin typeface="Constantia" panose="02030602050306030303" pitchFamily="18" charset="0"/>
              </a:rPr>
              <a:t> ka </a:t>
            </a:r>
            <a:r>
              <a:rPr lang="en-US" sz="2400" b="1" dirty="0" err="1">
                <a:latin typeface="Constantia" panose="02030602050306030303" pitchFamily="18" charset="0"/>
              </a:rPr>
              <a:t>vakacurumi</a:t>
            </a:r>
            <a:r>
              <a:rPr lang="en-US" sz="2400" b="1" dirty="0">
                <a:latin typeface="Constantia" panose="02030602050306030303" pitchFamily="18" charset="0"/>
              </a:rPr>
              <a:t> </a:t>
            </a:r>
            <a:r>
              <a:rPr lang="en-US" sz="2400" b="1" dirty="0" err="1">
                <a:latin typeface="Constantia" panose="02030602050306030303" pitchFamily="18" charset="0"/>
              </a:rPr>
              <a:t>ira</a:t>
            </a:r>
            <a:r>
              <a:rPr lang="en-US" sz="2400" b="1" dirty="0">
                <a:latin typeface="Constantia" panose="02030602050306030303" pitchFamily="18" charset="0"/>
              </a:rPr>
              <a:t> ki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a:t>
            </a:r>
            <a:r>
              <a:rPr lang="en-US" sz="2400" b="1" dirty="0" err="1">
                <a:latin typeface="Constantia" panose="02030602050306030303" pitchFamily="18" charset="0"/>
              </a:rPr>
              <a:t>veivale</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rtlCol="0">
            <a:spAutoFit/>
          </a:bodyPr>
          <a:lstStyle/>
          <a:p>
            <a:pPr algn="r"/>
            <a:r>
              <a:rPr lang="en" sz="1600" b="1" dirty="0">
                <a:solidFill>
                  <a:srgbClr val="D0CFBD"/>
                </a:solidFill>
                <a:effectLst>
                  <a:outerShdw blurRad="38100" dist="38100" dir="2700000" algn="tl">
                    <a:srgbClr val="000000">
                      <a:alpha val="43137"/>
                    </a:srgbClr>
                  </a:outerShdw>
                </a:effectLst>
              </a:rPr>
              <a:t>EGW ( Spiritual Gifts, vol. 3, p.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1087</TotalTime>
  <Words>1910</Words>
  <Application>Microsoft Office PowerPoint</Application>
  <PresentationFormat>Panorámica</PresentationFormat>
  <Paragraphs>66</Paragraphs>
  <Slides>9</Slides>
  <Notes>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96</cp:revision>
  <dcterms:created xsi:type="dcterms:W3CDTF">2025-07-05T15:06:32Z</dcterms:created>
  <dcterms:modified xsi:type="dcterms:W3CDTF">2025-08-01T05:21:18Z</dcterms:modified>
</cp:coreProperties>
</file>