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748" autoAdjust="0"/>
  </p:normalViewPr>
  <p:slideViewPr>
    <p:cSldViewPr snapToGrid="0">
      <p:cViewPr varScale="1">
        <p:scale>
          <a:sx n="26" d="100"/>
          <a:sy n="26" d="100"/>
        </p:scale>
        <p:origin x="72" y="13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2000" b="1" spc="300" dirty="0">
              <a:solidFill>
                <a:schemeClr val="tx1"/>
              </a:solidFill>
            </a:rPr>
            <a:t>Pisalieli, ka liutaka na cakacakataucoko(LY 31:2)</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 sz="2000" b="1" spc="300" dirty="0">
              <a:solidFill>
                <a:schemeClr val="tx1"/>
              </a:solidFill>
            </a:rPr>
            <a:t>Aoliapi, na nona </a:t>
          </a:r>
          <a:r>
            <a:rPr lang="en-US" sz="2000" b="1" spc="300" dirty="0">
              <a:solidFill>
                <a:schemeClr val="tx1"/>
              </a:solidFill>
            </a:rPr>
            <a:t>I</a:t>
          </a:r>
          <a:r>
            <a:rPr lang="en" sz="2000" b="1" spc="300" dirty="0">
              <a:solidFill>
                <a:schemeClr val="tx1"/>
              </a:solidFill>
            </a:rPr>
            <a:t> vukevuke (LY.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2000" b="1" spc="300" dirty="0">
              <a:solidFill>
                <a:schemeClr val="tx1"/>
              </a:solidFill>
            </a:rPr>
            <a:t>Ira tale eso era veivuke ena cakacaka (LY. 31:6b)</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423111" y="123"/>
          <a:ext cx="8766408"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Pisalieli, ka liutaka na cakacakataucoko(LY 31:2)</a:t>
          </a:r>
          <a:endParaRPr lang="es-ES" sz="2000" kern="1200" spc="300" dirty="0">
            <a:solidFill>
              <a:schemeClr val="tx1"/>
            </a:solidFill>
          </a:endParaRPr>
        </a:p>
      </dsp:txBody>
      <dsp:txXfrm rot="10800000">
        <a:off x="495640" y="123"/>
        <a:ext cx="8693879" cy="290118"/>
      </dsp:txXfrm>
    </dsp:sp>
    <dsp:sp modelId="{EF3CCA59-81A0-4CFB-9BD7-693127657E33}">
      <dsp:nvSpPr>
        <dsp:cNvPr id="0" name=""/>
        <dsp:cNvSpPr/>
      </dsp:nvSpPr>
      <dsp:spPr>
        <a:xfrm>
          <a:off x="210186"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423111" y="362772"/>
          <a:ext cx="8766408"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Aoliapi, na nona </a:t>
          </a:r>
          <a:r>
            <a:rPr lang="en-US" sz="2000" b="1" kern="1200" spc="300" dirty="0">
              <a:solidFill>
                <a:schemeClr val="tx1"/>
              </a:solidFill>
            </a:rPr>
            <a:t>I</a:t>
          </a:r>
          <a:r>
            <a:rPr lang="en" sz="2000" b="1" kern="1200" spc="300" dirty="0">
              <a:solidFill>
                <a:schemeClr val="tx1"/>
              </a:solidFill>
            </a:rPr>
            <a:t> vukevuke (LY. 31:6a)</a:t>
          </a:r>
          <a:endParaRPr lang="es-ES" sz="2000" kern="1200" spc="300" dirty="0">
            <a:solidFill>
              <a:schemeClr val="tx1"/>
            </a:solidFill>
          </a:endParaRPr>
        </a:p>
      </dsp:txBody>
      <dsp:txXfrm rot="10800000">
        <a:off x="495640" y="362772"/>
        <a:ext cx="8693879" cy="290118"/>
      </dsp:txXfrm>
    </dsp:sp>
    <dsp:sp modelId="{95EC20E9-3580-42EE-8128-37BE0DCED7C8}">
      <dsp:nvSpPr>
        <dsp:cNvPr id="0" name=""/>
        <dsp:cNvSpPr/>
      </dsp:nvSpPr>
      <dsp:spPr>
        <a:xfrm>
          <a:off x="210186"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423111" y="725420"/>
          <a:ext cx="8766408"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Ira tale eso era veivuke ena cakacaka (LY. 31:6b)</a:t>
          </a:r>
          <a:endParaRPr lang="es-ES" sz="2000" kern="1200" spc="300" dirty="0">
            <a:solidFill>
              <a:schemeClr val="tx1"/>
            </a:solidFill>
          </a:endParaRPr>
        </a:p>
      </dsp:txBody>
      <dsp:txXfrm rot="10800000">
        <a:off x="495640" y="725420"/>
        <a:ext cx="8693879" cy="290118"/>
      </dsp:txXfrm>
    </dsp:sp>
    <dsp:sp modelId="{AD88A7F4-3CC8-4AD8-9946-F05F96607909}">
      <dsp:nvSpPr>
        <dsp:cNvPr id="0" name=""/>
        <dsp:cNvSpPr/>
      </dsp:nvSpPr>
      <dsp:spPr>
        <a:xfrm>
          <a:off x="210186"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357" rtl="0" eaLnBrk="1" latinLnBrk="0" hangingPunct="1">
      <a:defRPr sz="1200" kern="1200">
        <a:solidFill>
          <a:schemeClr val="tx1"/>
        </a:solidFill>
        <a:latin typeface="+mn-lt"/>
        <a:ea typeface="+mn-ea"/>
        <a:cs typeface="+mn-cs"/>
      </a:defRPr>
    </a:lvl1pPr>
    <a:lvl2pPr marL="457178" algn="l" defTabSz="914357" rtl="0" eaLnBrk="1" latinLnBrk="0" hangingPunct="1">
      <a:defRPr sz="1200" kern="1200">
        <a:solidFill>
          <a:schemeClr val="tx1"/>
        </a:solidFill>
        <a:latin typeface="+mn-lt"/>
        <a:ea typeface="+mn-ea"/>
        <a:cs typeface="+mn-cs"/>
      </a:defRPr>
    </a:lvl2pPr>
    <a:lvl3pPr marL="914357" algn="l" defTabSz="914357" rtl="0" eaLnBrk="1" latinLnBrk="0" hangingPunct="1">
      <a:defRPr sz="1200" kern="1200">
        <a:solidFill>
          <a:schemeClr val="tx1"/>
        </a:solidFill>
        <a:latin typeface="+mn-lt"/>
        <a:ea typeface="+mn-ea"/>
        <a:cs typeface="+mn-cs"/>
      </a:defRPr>
    </a:lvl3pPr>
    <a:lvl4pPr marL="1371536" algn="l" defTabSz="914357" rtl="0" eaLnBrk="1" latinLnBrk="0" hangingPunct="1">
      <a:defRPr sz="1200" kern="1200">
        <a:solidFill>
          <a:schemeClr val="tx1"/>
        </a:solidFill>
        <a:latin typeface="+mn-lt"/>
        <a:ea typeface="+mn-ea"/>
        <a:cs typeface="+mn-cs"/>
      </a:defRPr>
    </a:lvl4pPr>
    <a:lvl5pPr marL="1828714" algn="l" defTabSz="914357" rtl="0" eaLnBrk="1" latinLnBrk="0" hangingPunct="1">
      <a:defRPr sz="1200" kern="1200">
        <a:solidFill>
          <a:schemeClr val="tx1"/>
        </a:solidFill>
        <a:latin typeface="+mn-lt"/>
        <a:ea typeface="+mn-ea"/>
        <a:cs typeface="+mn-cs"/>
      </a:defRPr>
    </a:lvl5pPr>
    <a:lvl6pPr marL="2285892" algn="l" defTabSz="914357" rtl="0" eaLnBrk="1" latinLnBrk="0" hangingPunct="1">
      <a:defRPr sz="1200" kern="1200">
        <a:solidFill>
          <a:schemeClr val="tx1"/>
        </a:solidFill>
        <a:latin typeface="+mn-lt"/>
        <a:ea typeface="+mn-ea"/>
        <a:cs typeface="+mn-cs"/>
      </a:defRPr>
    </a:lvl6pPr>
    <a:lvl7pPr marL="2743070" algn="l" defTabSz="914357" rtl="0" eaLnBrk="1" latinLnBrk="0" hangingPunct="1">
      <a:defRPr sz="1200" kern="1200">
        <a:solidFill>
          <a:schemeClr val="tx1"/>
        </a:solidFill>
        <a:latin typeface="+mn-lt"/>
        <a:ea typeface="+mn-ea"/>
        <a:cs typeface="+mn-cs"/>
      </a:defRPr>
    </a:lvl7pPr>
    <a:lvl8pPr marL="3200249" algn="l" defTabSz="914357" rtl="0" eaLnBrk="1" latinLnBrk="0" hangingPunct="1">
      <a:defRPr sz="1200" kern="1200">
        <a:solidFill>
          <a:schemeClr val="tx1"/>
        </a:solidFill>
        <a:latin typeface="+mn-lt"/>
        <a:ea typeface="+mn-ea"/>
        <a:cs typeface="+mn-cs"/>
      </a:defRPr>
    </a:lvl8pPr>
    <a:lvl9pPr marL="3657428" algn="l" defTabSz="9143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n w="9525">
                  <a:solidFill>
                    <a:srgbClr val="A37101"/>
                  </a:solidFill>
                  <a:prstDash val="solid"/>
                </a:ln>
                <a:solidFill>
                  <a:srgbClr val="F1A501"/>
                </a:solidFill>
                <a:effectLst>
                  <a:outerShdw blurRad="12700" dist="38100" dir="2700000" algn="tl" rotWithShape="0">
                    <a:srgbClr val="FFDF97"/>
                  </a:outerShdw>
                </a:effectLst>
              </a:rPr>
              <a:t>THE COVENANT AND THE BLUEPRINT</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1</a:t>
            </a:fld>
            <a:endParaRPr lang="en-US"/>
          </a:p>
        </p:txBody>
      </p:sp>
    </p:spTree>
    <p:extLst>
      <p:ext uri="{BB962C8B-B14F-4D97-AF65-F5344CB8AC3E}">
        <p14:creationId xmlns:p14="http://schemas.microsoft.com/office/powerpoint/2010/main" val="106106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THE PREPARATION OF  THE MODEL</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spcBef>
                <a:spcPts val="600"/>
              </a:spcBef>
              <a:defRPr/>
            </a:pPr>
            <a:r>
              <a:rPr lang="en-US" sz="1200" b="1" dirty="0">
                <a:solidFill>
                  <a:prstClr val="black"/>
                </a:solidFill>
                <a:latin typeface="Constantia" panose="02030602050306030303" pitchFamily="18" charset="0"/>
              </a:rPr>
              <a:t>In the building of the sanctuary as a dwelling place for God, Moses was directed to make all things according to the pattern of things in the heavens. God called him into the mount, and revealed to him the heavenly things, and in their similitude the tabernacle, with all that pertained to it, was fashioned.</a:t>
            </a:r>
          </a:p>
          <a:p>
            <a:pPr lvl="0">
              <a:spcBef>
                <a:spcPts val="600"/>
              </a:spcBef>
              <a:defRPr/>
            </a:pPr>
            <a:r>
              <a:rPr lang="en-US" sz="1200" b="1" dirty="0">
                <a:solidFill>
                  <a:prstClr val="black"/>
                </a:solidFill>
                <a:latin typeface="Constantia" panose="02030602050306030303" pitchFamily="18" charset="0"/>
              </a:rPr>
              <a:t>So to Israel, whom He desired to make His dwelling place, He revealed His glorious ideal of character. […] But this ideal they were, in themselves, powerless to attain. The revelation at Sinai could only impress them with their need and helplessness</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11</a:t>
            </a:fld>
            <a:endParaRPr lang="en-US"/>
          </a:p>
        </p:txBody>
      </p:sp>
    </p:spTree>
    <p:extLst>
      <p:ext uri="{BB962C8B-B14F-4D97-AF65-F5344CB8AC3E}">
        <p14:creationId xmlns:p14="http://schemas.microsoft.com/office/powerpoint/2010/main" val="33354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lako</a:t>
            </a:r>
            <a:r>
              <a:rPr lang="en-US" sz="1200" kern="1200" dirty="0">
                <a:solidFill>
                  <a:schemeClr val="tx1"/>
                </a:solidFill>
                <a:effectLst/>
                <a:latin typeface="+mn-lt"/>
                <a:ea typeface="+mn-ea"/>
                <a:cs typeface="+mn-cs"/>
              </a:rPr>
              <a:t> ko Mosese, ka </a:t>
            </a:r>
            <a:r>
              <a:rPr lang="en-US" sz="1200" kern="1200" dirty="0" err="1">
                <a:solidFill>
                  <a:schemeClr val="tx1"/>
                </a:solidFill>
                <a:effectLst/>
                <a:latin typeface="+mn-lt"/>
                <a:ea typeface="+mn-ea"/>
                <a:cs typeface="+mn-cs"/>
              </a:rPr>
              <a:t>tukuna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kaya, A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kaya 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keimami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cakava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2</a:t>
            </a:fld>
            <a:endParaRPr lang="en-US"/>
          </a:p>
        </p:txBody>
      </p:sp>
    </p:spTree>
    <p:extLst>
      <p:ext uri="{BB962C8B-B14F-4D97-AF65-F5344CB8AC3E}">
        <p14:creationId xmlns:p14="http://schemas.microsoft.com/office/powerpoint/2010/main" val="67745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kumimoji="0" lang="en" sz="1200" b="1" i="0" u="none" strike="noStrike" kern="1200" cap="none" spc="0" normalizeH="0" baseline="0" noProof="0" dirty="0">
                <a:ln>
                  <a:noFill/>
                </a:ln>
                <a:solidFill>
                  <a:prstClr val="black"/>
                </a:solidFill>
                <a:effectLst/>
                <a:uLnTx/>
                <a:uFillTx/>
                <a:latin typeface="Aptos" panose="02110004020202020204"/>
                <a:ea typeface="+mn-ea"/>
                <a:cs typeface="+mn-cs"/>
              </a:rPr>
              <a:t>After loudly proclaiming the Ten Commandments and giving Moses a basic set of laws, God wanted to make a covenant with Israel.</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3</a:t>
            </a:fld>
            <a:endParaRPr lang="en-US"/>
          </a:p>
        </p:txBody>
      </p:sp>
    </p:spTree>
    <p:extLst>
      <p:ext uri="{BB962C8B-B14F-4D97-AF65-F5344CB8AC3E}">
        <p14:creationId xmlns:p14="http://schemas.microsoft.com/office/powerpoint/2010/main" val="372667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kumimoji="0" lang="en" sz="12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THE COVENANT</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4</a:t>
            </a:fld>
            <a:endParaRPr lang="en-US"/>
          </a:p>
        </p:txBody>
      </p:sp>
    </p:spTree>
    <p:extLst>
      <p:ext uri="{BB962C8B-B14F-4D97-AF65-F5344CB8AC3E}">
        <p14:creationId xmlns:p14="http://schemas.microsoft.com/office/powerpoint/2010/main" val="197260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THE BLOOD OF THE COVENANT</a:t>
            </a:r>
          </a:p>
          <a:p>
            <a:r>
              <a:rPr lang="en-US" b="1" dirty="0"/>
              <a:t>6. Half of the blood. </a:t>
            </a:r>
            <a:r>
              <a:rPr lang="en-US" dirty="0"/>
              <a:t>Because blood symbolized the life of the victim (Lev. 17:14) it was an essential part of every sacrifice, and the sprinkling of it upon the altar was a focal point of the usual sacrificial ritual (Lev. 1:5; 3:8). Now, half of the blood was apportioned to the people and half to God, the blood sprinkled on the altar binding God, in symbol, and that sprinkled on the people binding them to the terms of the covenant (Heb. 9:18 22; see also on Gen. 15:9-13, 17). </a:t>
            </a:r>
          </a:p>
          <a:p>
            <a:r>
              <a:rPr lang="en-US" b="1" dirty="0"/>
              <a:t>Behold</a:t>
            </a:r>
            <a:r>
              <a:rPr lang="en-US" dirty="0"/>
              <a:t> </a:t>
            </a:r>
            <a:r>
              <a:rPr lang="en-US" b="1" dirty="0"/>
              <a:t>the</a:t>
            </a:r>
            <a:r>
              <a:rPr lang="en-US" dirty="0"/>
              <a:t> </a:t>
            </a:r>
            <a:r>
              <a:rPr lang="en-US" b="1" dirty="0"/>
              <a:t>blood</a:t>
            </a:r>
            <a:r>
              <a:rPr lang="en-US" dirty="0"/>
              <a:t>. Among the nations of antiquity it was a common custom to seal a covenant with blood (see on Gen. 15:9-13, 17). Sometimes the blood was that of a victim, the two parties solemnly affirming that if they broke the covenant, the victim’s fate would be theirs. Sometimes, among the heathen, it was the blood of the two parties themselves, each of whom drank of the other’s blood and thereby contracted a blood relationship. This was presumed to make the breaking of the covenant of life-and-death matter. Moses chose simply to sprinkle the blood upon the altar and the people (see on v. 6), thus bringing the contracting parties together in solemn covenant union. Applied to the people, the blood also symbolized cleansing from sin and consecration to divine service. Thereafter, God claimed them as His special property; they were His (Isa. 43:1). Made free from sin, we too become servants of God (Rom. 6:22; 1 Peter 2:9, 10). </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5</a:t>
            </a:fld>
            <a:endParaRPr lang="en-US"/>
          </a:p>
        </p:txBody>
      </p:sp>
    </p:spTree>
    <p:extLst>
      <p:ext uri="{BB962C8B-B14F-4D97-AF65-F5344CB8AC3E}">
        <p14:creationId xmlns:p14="http://schemas.microsoft.com/office/powerpoint/2010/main" val="198881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THE FULFILLMENT OF THE COVENANT</a:t>
            </a:r>
          </a:p>
          <a:p>
            <a:r>
              <a:rPr lang="en-US" sz="1200"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vola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veiyalayalati</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wilika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rogoca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kaya, A ka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kaya 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keimami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cakava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talairawarawa</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6</a:t>
            </a:fld>
            <a:endParaRPr lang="en-US"/>
          </a:p>
        </p:txBody>
      </p:sp>
    </p:spTree>
    <p:extLst>
      <p:ext uri="{BB962C8B-B14F-4D97-AF65-F5344CB8AC3E}">
        <p14:creationId xmlns:p14="http://schemas.microsoft.com/office/powerpoint/2010/main" val="194574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THE COVENANT MEAL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a:noFill/>
                </a:ln>
                <a:solidFill>
                  <a:prstClr val="black"/>
                </a:solidFill>
                <a:effectLst/>
                <a:uLnTx/>
                <a:uFillTx/>
                <a:latin typeface="Aptos" panose="02110004020202020204"/>
                <a:ea typeface="+mn-ea"/>
                <a:cs typeface="+mn-cs"/>
              </a:rPr>
              <a:t>Every time we partake of the Lord's Supper, we renew our covenant with God. </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7</a:t>
            </a:fld>
            <a:endParaRPr lang="en-US"/>
          </a:p>
        </p:txBody>
      </p:sp>
    </p:spTree>
    <p:extLst>
      <p:ext uri="{BB962C8B-B14F-4D97-AF65-F5344CB8AC3E}">
        <p14:creationId xmlns:p14="http://schemas.microsoft.com/office/powerpoint/2010/main" val="274468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THE MODEL</a:t>
            </a:r>
          </a:p>
          <a:p>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8</a:t>
            </a:fld>
            <a:endParaRPr lang="en-US"/>
          </a:p>
        </p:txBody>
      </p:sp>
    </p:spTree>
    <p:extLst>
      <p:ext uri="{BB962C8B-B14F-4D97-AF65-F5344CB8AC3E}">
        <p14:creationId xmlns:p14="http://schemas.microsoft.com/office/powerpoint/2010/main" val="119178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THE PURPOSE OF THE MODEL</a:t>
            </a:r>
          </a:p>
          <a:p>
            <a:r>
              <a:rPr lang="en-US" sz="1200" kern="1200" baseline="30000" dirty="0">
                <a:solidFill>
                  <a:schemeClr val="tx1"/>
                </a:solidFill>
                <a:effectLst/>
                <a:latin typeface="+mn-lt"/>
                <a:ea typeface="+mn-ea"/>
                <a:cs typeface="+mn-cs"/>
              </a:rPr>
              <a:t>8</a:t>
            </a:r>
            <a:r>
              <a:rPr lang="en-A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cakava</a:t>
            </a:r>
            <a:r>
              <a:rPr lang="en-US" sz="1200" kern="1200" dirty="0">
                <a:solidFill>
                  <a:schemeClr val="tx1"/>
                </a:solidFill>
                <a:effectLst/>
                <a:latin typeface="+mn-lt"/>
                <a:ea typeface="+mn-ea"/>
                <a:cs typeface="+mn-cs"/>
              </a:rPr>
              <a:t> e dua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vale tabu me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kina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maliwa</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C8C37FD6-66A8-49C0-A203-478BB01A9B10}" type="slidenum">
              <a:rPr lang="en-US" smtClean="0"/>
              <a:t>9</a:t>
            </a:fld>
            <a:endParaRPr lang="en-US"/>
          </a:p>
        </p:txBody>
      </p:sp>
    </p:spTree>
    <p:extLst>
      <p:ext uri="{BB962C8B-B14F-4D97-AF65-F5344CB8AC3E}">
        <p14:creationId xmlns:p14="http://schemas.microsoft.com/office/powerpoint/2010/main" val="128950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9"/>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6"/>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9"/>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6"/>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defTabSz="914400">
              <a:defRPr/>
            </a:pPr>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defTabSz="914400">
              <a:defRPr/>
            </a:pPr>
            <a:fld id="{7B30CD99-E0B5-4FE3-8932-58E013E03F7A}" type="datetimeFigureOut">
              <a:rPr lang="es-ES" smtClean="0">
                <a:solidFill>
                  <a:prstClr val="black">
                    <a:tint val="82000"/>
                  </a:prstClr>
                </a:solidFill>
              </a:rPr>
              <a:pPr defTabSz="914400">
                <a:defRPr/>
              </a:pPr>
              <a:t>02/09/2025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defTabSz="914400">
              <a:defRPr/>
            </a:pPr>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defTabSz="914400">
              <a:defRPr/>
            </a:pPr>
            <a:fld id="{7B2B180C-3D97-4F3B-8375-6BCB23A46C58}" type="slidenum">
              <a:rPr lang="es-ES" smtClean="0">
                <a:solidFill>
                  <a:prstClr val="black">
                    <a:tint val="82000"/>
                  </a:prstClr>
                </a:solidFill>
              </a:rPr>
              <a:pPr defTabSz="914400">
                <a:defRPr/>
              </a:pPr>
              <a:t>‹Nº›</a:t>
            </a:fld>
            <a:endParaRPr lang="es-ES">
              <a:solidFill>
                <a:prstClr val="black">
                  <a:tint val="82000"/>
                </a:prstClr>
              </a:solidFill>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diagramColors" Target="../diagrams/colors1.xml"/><Relationship Id="rId12"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7.jpeg"/><Relationship Id="rId5" Type="http://schemas.openxmlformats.org/officeDocument/2006/relationships/diagramLayout" Target="../diagrams/layout1.xml"/><Relationship Id="rId10" Type="http://schemas.openxmlformats.org/officeDocument/2006/relationships/image" Target="../media/image36.jpeg"/><Relationship Id="rId4" Type="http://schemas.openxmlformats.org/officeDocument/2006/relationships/diagramData" Target="../diagrams/data1.xml"/><Relationship Id="rId9" Type="http://schemas.openxmlformats.org/officeDocument/2006/relationships/image" Target="../media/image35.jpeg"/><Relationship Id="rId1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9.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2" y="11"/>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6"/>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ptos" panose="02110004020202020204"/>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ptos" panose="02110004020202020204"/>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178599" y="4391042"/>
            <a:ext cx="5358384" cy="1938992"/>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4000" b="1" dirty="0">
                <a:ln w="9525">
                  <a:solidFill>
                    <a:srgbClr val="A37101"/>
                  </a:solidFill>
                  <a:prstDash val="solid"/>
                </a:ln>
                <a:solidFill>
                  <a:srgbClr val="F1A501"/>
                </a:solidFill>
                <a:effectLst>
                  <a:outerShdw blurRad="12700" dist="38100" dir="2700000" algn="tl" rotWithShape="0">
                    <a:srgbClr val="FFDF97"/>
                  </a:outerShdw>
                </a:effectLst>
              </a:rPr>
              <a:t>NA VEIYALAYALATI </a:t>
            </a:r>
          </a:p>
          <a:p>
            <a:pPr lvl="0" algn="ctr">
              <a:defRPr/>
            </a:pPr>
            <a:r>
              <a:rPr lang="en-US" sz="4000" b="1" dirty="0">
                <a:ln w="9525">
                  <a:solidFill>
                    <a:srgbClr val="A37101"/>
                  </a:solidFill>
                  <a:prstDash val="solid"/>
                </a:ln>
                <a:solidFill>
                  <a:srgbClr val="F1A501"/>
                </a:solidFill>
                <a:effectLst>
                  <a:outerShdw blurRad="12700" dist="38100" dir="2700000" algn="tl" rotWithShape="0">
                    <a:srgbClr val="FFDF97"/>
                  </a:outerShdw>
                </a:effectLst>
              </a:rPr>
              <a:t>KEI NA KENA  IVAKATAKARAKARA</a:t>
            </a:r>
            <a:endParaRPr lang="en" sz="4000" b="1" dirty="0">
              <a:ln w="9525">
                <a:solidFill>
                  <a:srgbClr val="A37101"/>
                </a:solidFill>
                <a:prstDash val="solid"/>
              </a:ln>
              <a:solidFill>
                <a:srgbClr val="F1A501"/>
              </a:solidFill>
              <a:effectLst>
                <a:outerShdw blurRad="12700" dist="38100" dir="2700000" algn="tl" rotWithShape="0">
                  <a:srgbClr val="FFDF97"/>
                </a:outerShdw>
              </a:effectLst>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16200000">
            <a:off x="8378951" y="3136617"/>
            <a:ext cx="6858002" cy="584775"/>
          </a:xfrm>
          <a:prstGeom prst="rect">
            <a:avLst/>
          </a:prstGeom>
          <a:noFill/>
        </p:spPr>
        <p:txBody>
          <a:bodyPr wrap="square" rtlCol="0">
            <a:spAutoFit/>
          </a:bodyPr>
          <a:lstStyle/>
          <a:p>
            <a:pPr algn="ctr" defTabSz="914400">
              <a:defRPr/>
            </a:pPr>
            <a:r>
              <a:rPr lang="en" sz="32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Lesoni 10 Sepiteba 6, 2025</a:t>
            </a:r>
          </a:p>
        </p:txBody>
      </p:sp>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5162052" y="3272590"/>
            <a:ext cx="6105382" cy="3585411"/>
          </a:xfrm>
          <a:prstGeom prst="rect">
            <a:avLst/>
          </a:prstGeom>
        </p:spPr>
      </p:pic>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6"/>
            <a:ext cx="12192000" cy="769441"/>
          </a:xfrm>
          <a:prstGeom prst="rect">
            <a:avLst/>
          </a:prstGeom>
          <a:noFill/>
        </p:spPr>
        <p:txBody>
          <a:bodyPr wrap="square">
            <a:spAutoFit/>
            <a:scene3d>
              <a:camera prst="orthographicFront"/>
              <a:lightRig rig="flat" dir="t"/>
            </a:scene3d>
            <a:sp3d extrusionH="57150">
              <a:bevelT h="25400" prst="softRound"/>
            </a:sp3d>
          </a:bodyPr>
          <a:lstStyle/>
          <a:p>
            <a:pPr algn="ctr" defTabSz="914400">
              <a:defRPr/>
            </a:pPr>
            <a:r>
              <a:rPr lang="en" sz="4400" b="1" dirty="0">
                <a:ln w="6600">
                  <a:solidFill>
                    <a:srgbClr val="FF5050"/>
                  </a:solidFill>
                  <a:prstDash val="solid"/>
                </a:ln>
                <a:solidFill>
                  <a:srgbClr val="66FFFF"/>
                </a:solidFill>
                <a:effectLst>
                  <a:outerShdw dist="38100" dir="2700000" algn="tl" rotWithShape="0">
                    <a:prstClr val="black"/>
                  </a:outerShdw>
                </a:effectLst>
                <a:latin typeface="Aptos" panose="02110004020202020204"/>
              </a:rPr>
              <a:t>NA KENA TARA NA IVAKATAKARAKARA</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923330"/>
          </a:xfrm>
          <a:prstGeom prst="rect">
            <a:avLst/>
          </a:prstGeom>
          <a:noFill/>
        </p:spPr>
        <p:txBody>
          <a:bodyPr wrap="square">
            <a:spAutoFit/>
          </a:bodyPr>
          <a:lstStyle/>
          <a:p>
            <a:pPr lvl="0" algn="ctr">
              <a:defRPr/>
            </a:pPr>
            <a:r>
              <a:rPr lang="en"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“Raica kaú sa cavuta na yacai Pisalieli na luvei Urei, na luvei Uri, ena mataqali </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a:t>
            </a:r>
            <a:r>
              <a:rPr lang="en"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Juta kau sa vakasinaiti koya talega ena Yalo ni Kalou, ena vuku, kei na yalomatua, kei na daukila ka, kei na cakacaka vakamatai kecega” </a:t>
            </a:r>
            <a:r>
              <a:rPr lang="en" sz="14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(Lako Yani 31:2-3)</a:t>
            </a:r>
            <a:endParaRPr lang="es-E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9" y="2649983"/>
            <a:ext cx="12052701" cy="1015663"/>
          </a:xfrm>
          <a:prstGeom prst="rect">
            <a:avLst/>
          </a:prstGeom>
          <a:noFill/>
        </p:spPr>
        <p:txBody>
          <a:bodyPr wrap="square" rtlCol="0">
            <a:spAutoFit/>
          </a:bodyPr>
          <a:lstStyle/>
          <a:p>
            <a:pPr defTabSz="914400">
              <a:spcBef>
                <a:spcPts val="600"/>
              </a:spcBef>
              <a:defRPr/>
            </a:pPr>
            <a:r>
              <a:rPr lang="en" sz="2000" b="1" dirty="0">
                <a:solidFill>
                  <a:prstClr val="black"/>
                </a:solidFill>
                <a:latin typeface="Aptos" panose="02110004020202020204"/>
              </a:rPr>
              <a:t>Dina ga ni solia vakamatata sara vei Mosese na </a:t>
            </a:r>
            <a:r>
              <a:rPr lang="en-US" sz="2000" b="1" dirty="0">
                <a:solidFill>
                  <a:prstClr val="black"/>
                </a:solidFill>
                <a:latin typeface="Aptos" panose="02110004020202020204"/>
              </a:rPr>
              <a:t>I</a:t>
            </a:r>
            <a:r>
              <a:rPr lang="en" sz="2000" b="1" dirty="0">
                <a:solidFill>
                  <a:prstClr val="black"/>
                </a:solidFill>
                <a:latin typeface="Aptos" panose="02110004020202020204"/>
              </a:rPr>
              <a:t> vakasala ni kena tara, e sega ni tukuni kece vei koya na veika matailalai. Na beseni ni vuluvulu parasa, na jerupi, na nona </a:t>
            </a:r>
            <a:r>
              <a:rPr lang="en-US" sz="2000" b="1" dirty="0">
                <a:solidFill>
                  <a:prstClr val="black"/>
                </a:solidFill>
                <a:latin typeface="Aptos" panose="02110004020202020204"/>
              </a:rPr>
              <a:t>I</a:t>
            </a:r>
            <a:r>
              <a:rPr lang="en" sz="2000" b="1" dirty="0">
                <a:solidFill>
                  <a:prstClr val="black"/>
                </a:solidFill>
                <a:latin typeface="Aptos" panose="02110004020202020204"/>
              </a:rPr>
              <a:t> sala na bete etc, ena vakaevei na kedra </a:t>
            </a:r>
            <a:r>
              <a:rPr lang="en-US" sz="2000" b="1" dirty="0">
                <a:solidFill>
                  <a:prstClr val="black"/>
                </a:solidFill>
                <a:latin typeface="Aptos" panose="02110004020202020204"/>
              </a:rPr>
              <a:t>I</a:t>
            </a:r>
            <a:r>
              <a:rPr lang="en" sz="2000" b="1" dirty="0">
                <a:solidFill>
                  <a:prstClr val="black"/>
                </a:solidFill>
                <a:latin typeface="Aptos" panose="02110004020202020204"/>
              </a:rPr>
              <a:t> rairai? E solia na galala vua naYalo Tabu mecakacaka vata kei na nodra i solisoli na dautara vale.</a:t>
            </a: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388258383"/>
              </p:ext>
            </p:extLst>
          </p:nvPr>
        </p:nvGraphicFramePr>
        <p:xfrm>
          <a:off x="139299" y="4193788"/>
          <a:ext cx="9612631"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215132"/>
            <a:ext cx="10156848" cy="1015663"/>
          </a:xfrm>
          <a:prstGeom prst="rect">
            <a:avLst/>
          </a:prstGeom>
          <a:noFill/>
        </p:spPr>
        <p:txBody>
          <a:bodyPr wrap="square" rtlCol="0">
            <a:spAutoFit/>
          </a:bodyPr>
          <a:lstStyle/>
          <a:p>
            <a:pPr defTabSz="914400">
              <a:spcBef>
                <a:spcPts val="600"/>
              </a:spcBef>
              <a:defRPr/>
            </a:pPr>
            <a:r>
              <a:rPr lang="en" sz="2000" b="1" dirty="0">
                <a:solidFill>
                  <a:prstClr val="black"/>
                </a:solidFill>
                <a:latin typeface="Aptos" panose="02110004020202020204"/>
              </a:rPr>
              <a:t>Ena lomaloma ni </a:t>
            </a:r>
            <a:r>
              <a:rPr lang="en-US" sz="2000" b="1" dirty="0" err="1">
                <a:solidFill>
                  <a:prstClr val="black"/>
                </a:solidFill>
                <a:latin typeface="Aptos" panose="02110004020202020204"/>
              </a:rPr>
              <a:t>i</a:t>
            </a:r>
            <a:r>
              <a:rPr lang="en" sz="2000" b="1" dirty="0">
                <a:solidFill>
                  <a:prstClr val="black"/>
                </a:solidFill>
                <a:latin typeface="Aptos" panose="02110004020202020204"/>
              </a:rPr>
              <a:t>vakasala ni kena tara na valetabu, e cavuti kina na Siga ni Vakacecegu (Lako Yani 31:12-17). Na cava na nona </a:t>
            </a:r>
            <a:r>
              <a:rPr lang="en-US" sz="2000" b="1" dirty="0">
                <a:solidFill>
                  <a:prstClr val="black"/>
                </a:solidFill>
                <a:latin typeface="Aptos" panose="02110004020202020204"/>
              </a:rPr>
              <a:t>I</a:t>
            </a:r>
            <a:r>
              <a:rPr lang="en" sz="2000" b="1" dirty="0">
                <a:solidFill>
                  <a:prstClr val="black"/>
                </a:solidFill>
                <a:latin typeface="Aptos" panose="02110004020202020204"/>
              </a:rPr>
              <a:t> tavi na Siga ni Vakacecegu ena veika kece oqo?</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2179" y="1437001"/>
            <a:ext cx="1800921" cy="121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1930" y="1466797"/>
            <a:ext cx="1804189" cy="121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55114" y="1437001"/>
            <a:ext cx="1800685" cy="121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65574" y="1451395"/>
            <a:ext cx="1795935" cy="121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70021" y="1437001"/>
            <a:ext cx="1800685" cy="121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646764" y="3466940"/>
            <a:ext cx="2543154" cy="238213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Ena veika matailalai oqo, sa solia kina na Yalo Tabu na </a:t>
            </a:r>
            <a:r>
              <a:rPr lang="en-US" sz="2000" b="1" dirty="0">
                <a:solidFill>
                  <a:prstClr val="black"/>
                </a:solidFill>
                <a:latin typeface="Aptos" panose="02110004020202020204"/>
              </a:rPr>
              <a:t>I</a:t>
            </a:r>
            <a:r>
              <a:rPr lang="en" sz="2000" b="1" dirty="0">
                <a:solidFill>
                  <a:prstClr val="black"/>
                </a:solidFill>
                <a:latin typeface="Aptos" panose="02110004020202020204"/>
              </a:rPr>
              <a:t> solisoli talei kivei:</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11249140" cy="707886"/>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Na bula Vakatabui na ki. Me torovi na Kalou Savasava, sa dodonu me da Savasava me vakataki koya. Na Siga ni Vakacecegu ei vakatakilakila ni Savasava oya (LY. 31:13; Isikeli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5" y="259249"/>
            <a:ext cx="7702787" cy="6201698"/>
          </a:xfrm>
          <a:prstGeom prst="rect">
            <a:avLst/>
          </a:prstGeom>
          <a:noFill/>
        </p:spPr>
        <p:txBody>
          <a:bodyPr wrap="square">
            <a:spAutoFit/>
          </a:bodyPr>
          <a:lstStyle/>
          <a:p>
            <a:pPr>
              <a:spcBef>
                <a:spcPts val="600"/>
              </a:spcBef>
              <a:defRPr/>
            </a:pPr>
            <a:r>
              <a:rPr lang="en" sz="2800" b="1" dirty="0">
                <a:solidFill>
                  <a:prstClr val="black"/>
                </a:solidFill>
                <a:latin typeface="Constantia" panose="02030602050306030303" pitchFamily="18" charset="0"/>
              </a:rPr>
              <a:t>“Ena kena tara na valetabu me </a:t>
            </a:r>
            <a:r>
              <a:rPr lang="en-US" sz="2800" b="1" dirty="0" err="1">
                <a:solidFill>
                  <a:prstClr val="black"/>
                </a:solidFill>
                <a:latin typeface="Constantia" panose="02030602050306030303" pitchFamily="18" charset="0"/>
              </a:rPr>
              <a:t>i</a:t>
            </a:r>
            <a:r>
              <a:rPr lang="en" sz="2800" b="1" dirty="0">
                <a:solidFill>
                  <a:prstClr val="black"/>
                </a:solidFill>
                <a:latin typeface="Constantia" panose="02030602050306030303" pitchFamily="18" charset="0"/>
              </a:rPr>
              <a:t>tikotiko ni Kalou, sa vakasalataki ko Mosese me cakava na ka kece me vaka na kena </a:t>
            </a:r>
            <a:r>
              <a:rPr lang="en-US" sz="2800" b="1" dirty="0" err="1">
                <a:solidFill>
                  <a:prstClr val="black"/>
                </a:solidFill>
                <a:latin typeface="Constantia" panose="02030602050306030303" pitchFamily="18" charset="0"/>
              </a:rPr>
              <a:t>i</a:t>
            </a:r>
            <a:r>
              <a:rPr lang="en" sz="2800" b="1" dirty="0">
                <a:solidFill>
                  <a:prstClr val="black"/>
                </a:solidFill>
                <a:latin typeface="Constantia" panose="02030602050306030303" pitchFamily="18" charset="0"/>
              </a:rPr>
              <a:t>vakatakarakara ka tu mai lomalagi.  Na Kalou sa kacivi koya ki na ulunivanua, ka vakaraitaka vua na veika vaka lomalagi, kei na </a:t>
            </a:r>
            <a:r>
              <a:rPr lang="en-US" sz="2800" b="1" dirty="0">
                <a:solidFill>
                  <a:prstClr val="black"/>
                </a:solidFill>
                <a:latin typeface="Constantia" panose="02030602050306030303" pitchFamily="18" charset="0"/>
              </a:rPr>
              <a:t>I</a:t>
            </a:r>
            <a:r>
              <a:rPr lang="en" sz="2800" b="1" dirty="0">
                <a:solidFill>
                  <a:prstClr val="black"/>
                </a:solidFill>
                <a:latin typeface="Constantia" panose="02030602050306030303" pitchFamily="18" charset="0"/>
              </a:rPr>
              <a:t> vakatakarakara ni valetabu</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kei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kena</a:t>
            </a:r>
            <a:r>
              <a:rPr lang="en-US" sz="2800" b="1" dirty="0">
                <a:solidFill>
                  <a:prstClr val="black"/>
                </a:solidFill>
                <a:latin typeface="Constantia" panose="02030602050306030303" pitchFamily="18" charset="0"/>
              </a:rPr>
              <a:t> I yaya </a:t>
            </a:r>
            <a:r>
              <a:rPr lang="en-US" sz="2800" b="1" dirty="0" err="1">
                <a:solidFill>
                  <a:prstClr val="black"/>
                </a:solidFill>
                <a:latin typeface="Constantia" panose="02030602050306030303" pitchFamily="18" charset="0"/>
              </a:rPr>
              <a:t>kecega</a:t>
            </a:r>
            <a:r>
              <a:rPr lang="en-US" sz="2800" b="1" dirty="0">
                <a:solidFill>
                  <a:prstClr val="black"/>
                </a:solidFill>
                <a:latin typeface="Constantia" panose="02030602050306030303" pitchFamily="18" charset="0"/>
              </a:rPr>
              <a:t>.</a:t>
            </a:r>
          </a:p>
          <a:p>
            <a:pPr>
              <a:spcBef>
                <a:spcPts val="600"/>
              </a:spcBef>
              <a:defRPr/>
            </a:pPr>
            <a:r>
              <a:rPr lang="en-US" sz="2800" b="1" dirty="0" err="1">
                <a:solidFill>
                  <a:prstClr val="black"/>
                </a:solidFill>
                <a:latin typeface="Constantia" panose="02030602050306030303" pitchFamily="18" charset="0"/>
              </a:rPr>
              <a:t>Kivei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Isireli</a:t>
            </a:r>
            <a:r>
              <a:rPr lang="en-US" sz="2800" b="1" dirty="0">
                <a:solidFill>
                  <a:prstClr val="black"/>
                </a:solidFill>
                <a:latin typeface="Constantia" panose="02030602050306030303" pitchFamily="18" charset="0"/>
              </a:rPr>
              <a:t>, o </a:t>
            </a:r>
            <a:r>
              <a:rPr lang="en-US" sz="2800" b="1" dirty="0" err="1">
                <a:solidFill>
                  <a:prstClr val="black"/>
                </a:solidFill>
                <a:latin typeface="Constantia" panose="02030602050306030303" pitchFamily="18" charset="0"/>
              </a:rPr>
              <a:t>koya</a:t>
            </a:r>
            <a:r>
              <a:rPr lang="en-US" sz="2800" b="1" dirty="0">
                <a:solidFill>
                  <a:prstClr val="black"/>
                </a:solidFill>
                <a:latin typeface="Constantia" panose="02030602050306030303" pitchFamily="18" charset="0"/>
              </a:rPr>
              <a:t> ka </a:t>
            </a:r>
            <a:r>
              <a:rPr lang="en-US" sz="2800" b="1" dirty="0" err="1">
                <a:solidFill>
                  <a:prstClr val="black"/>
                </a:solidFill>
                <a:latin typeface="Constantia" panose="02030602050306030303" pitchFamily="18" charset="0"/>
              </a:rPr>
              <a:t>vinakata</a:t>
            </a:r>
            <a:r>
              <a:rPr lang="en-US" sz="2800" b="1" dirty="0">
                <a:solidFill>
                  <a:prstClr val="black"/>
                </a:solidFill>
                <a:latin typeface="Constantia" panose="02030602050306030303" pitchFamily="18" charset="0"/>
              </a:rPr>
              <a:t> ko Koya me </a:t>
            </a:r>
            <a:r>
              <a:rPr lang="en-US" sz="2800" b="1" dirty="0" err="1">
                <a:solidFill>
                  <a:prstClr val="black"/>
                </a:solidFill>
                <a:latin typeface="Constantia" panose="02030602050306030303" pitchFamily="18" charset="0"/>
              </a:rPr>
              <a:t>nona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itikotiko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vakatakila</a:t>
            </a:r>
            <a:r>
              <a:rPr lang="en-US" sz="2800" b="1" dirty="0">
                <a:solidFill>
                  <a:prstClr val="black"/>
                </a:solidFill>
                <a:latin typeface="Constantia" panose="02030602050306030303" pitchFamily="18" charset="0"/>
              </a:rPr>
              <a:t> kina na I </a:t>
            </a:r>
            <a:r>
              <a:rPr lang="en-US" sz="2800" b="1" dirty="0" err="1">
                <a:solidFill>
                  <a:prstClr val="black"/>
                </a:solidFill>
                <a:latin typeface="Constantia" panose="02030602050306030303" pitchFamily="18" charset="0"/>
              </a:rPr>
              <a:t>rairai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nona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itovo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lagilagi</a:t>
            </a:r>
            <a:r>
              <a:rPr lang="en-US" sz="2800" b="1" dirty="0">
                <a:solidFill>
                  <a:prstClr val="black"/>
                </a:solidFill>
                <a:latin typeface="Constantia" panose="02030602050306030303" pitchFamily="18" charset="0"/>
              </a:rPr>
              <a:t>. […] </a:t>
            </a:r>
            <a:r>
              <a:rPr lang="en-US" sz="2800" b="1" dirty="0" err="1">
                <a:solidFill>
                  <a:prstClr val="black"/>
                </a:solidFill>
                <a:latin typeface="Constantia" panose="02030602050306030303" pitchFamily="18" charset="0"/>
              </a:rPr>
              <a:t>Ia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ka </a:t>
            </a:r>
            <a:r>
              <a:rPr lang="en-US" sz="2800" b="1" dirty="0" err="1">
                <a:solidFill>
                  <a:prstClr val="black"/>
                </a:solidFill>
                <a:latin typeface="Constantia" panose="02030602050306030303" pitchFamily="18" charset="0"/>
              </a:rPr>
              <a:t>oqo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sega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tiko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vei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ira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kaukauwa</a:t>
            </a:r>
            <a:r>
              <a:rPr lang="en-US" sz="2800" b="1" dirty="0">
                <a:solidFill>
                  <a:prstClr val="black"/>
                </a:solidFill>
                <a:latin typeface="Constantia" panose="02030602050306030303" pitchFamily="18" charset="0"/>
              </a:rPr>
              <a:t> me </a:t>
            </a:r>
            <a:r>
              <a:rPr lang="en-US" sz="2800" b="1" dirty="0" err="1">
                <a:solidFill>
                  <a:prstClr val="black"/>
                </a:solidFill>
                <a:latin typeface="Constantia" panose="02030602050306030303" pitchFamily="18" charset="0"/>
              </a:rPr>
              <a:t>rawata</a:t>
            </a:r>
            <a:r>
              <a:rPr lang="en-US" sz="2800" b="1" dirty="0">
                <a:solidFill>
                  <a:prstClr val="black"/>
                </a:solidFill>
                <a:latin typeface="Constantia" panose="02030602050306030303" pitchFamily="18" charset="0"/>
              </a:rPr>
              <a:t>. Na </a:t>
            </a:r>
            <a:r>
              <a:rPr lang="en-US" sz="2800" b="1" dirty="0" err="1">
                <a:solidFill>
                  <a:prstClr val="black"/>
                </a:solidFill>
                <a:latin typeface="Constantia" panose="02030602050306030303" pitchFamily="18" charset="0"/>
              </a:rPr>
              <a:t>veika</a:t>
            </a:r>
            <a:r>
              <a:rPr lang="en-US" sz="2800" b="1" dirty="0">
                <a:solidFill>
                  <a:prstClr val="black"/>
                </a:solidFill>
                <a:latin typeface="Constantia" panose="02030602050306030303" pitchFamily="18" charset="0"/>
              </a:rPr>
              <a:t> ka </a:t>
            </a:r>
            <a:r>
              <a:rPr lang="en-US" sz="2800" b="1" dirty="0" err="1">
                <a:solidFill>
                  <a:prstClr val="black"/>
                </a:solidFill>
                <a:latin typeface="Constantia" panose="02030602050306030303" pitchFamily="18" charset="0"/>
              </a:rPr>
              <a:t>yaco</a:t>
            </a:r>
            <a:r>
              <a:rPr lang="en-US" sz="2800" b="1" dirty="0">
                <a:solidFill>
                  <a:prstClr val="black"/>
                </a:solidFill>
                <a:latin typeface="Constantia" panose="02030602050306030303" pitchFamily="18" charset="0"/>
              </a:rPr>
              <a:t> e </a:t>
            </a:r>
            <a:r>
              <a:rPr lang="en-US" sz="2800" b="1" dirty="0" err="1">
                <a:solidFill>
                  <a:prstClr val="black"/>
                </a:solidFill>
                <a:latin typeface="Constantia" panose="02030602050306030303" pitchFamily="18" charset="0"/>
              </a:rPr>
              <a:t>Saineai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dodonu</a:t>
            </a:r>
            <a:r>
              <a:rPr lang="en-US" sz="2800" b="1" dirty="0">
                <a:solidFill>
                  <a:prstClr val="black"/>
                </a:solidFill>
                <a:latin typeface="Constantia" panose="02030602050306030303" pitchFamily="18" charset="0"/>
              </a:rPr>
              <a:t> ga me </a:t>
            </a:r>
            <a:r>
              <a:rPr lang="en-US" sz="2800" b="1" dirty="0" err="1">
                <a:solidFill>
                  <a:prstClr val="black"/>
                </a:solidFill>
                <a:latin typeface="Constantia" panose="02030602050306030303" pitchFamily="18" charset="0"/>
              </a:rPr>
              <a:t>vakavuilica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vei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ira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nodra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malumalumu</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kei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tawayaga</a:t>
            </a:r>
            <a:r>
              <a:rPr lang="en" sz="2800" b="1" dirty="0">
                <a:solidFill>
                  <a:prstClr val="black"/>
                </a:solidFill>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487054" y="6429474"/>
            <a:ext cx="2571346" cy="338554"/>
          </a:xfrm>
          <a:prstGeom prst="rect">
            <a:avLst/>
          </a:prstGeom>
          <a:noFill/>
        </p:spPr>
        <p:txBody>
          <a:bodyPr wrap="none" rtlCol="0">
            <a:spAutoFit/>
          </a:bodyPr>
          <a:lstStyle/>
          <a:p>
            <a:pPr algn="r" defTabSz="914400">
              <a:defRPr/>
            </a:pPr>
            <a:r>
              <a:rPr lang="en" sz="1600" b="1" dirty="0">
                <a:solidFill>
                  <a:prstClr val="black"/>
                </a:solidFill>
                <a:latin typeface="Aptos" panose="02110004020202020204"/>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ptos" panose="02110004020202020204"/>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219484"/>
            <a:ext cx="12191980" cy="1384995"/>
          </a:xfrm>
          <a:prstGeom prst="rect">
            <a:avLst/>
          </a:prstGeom>
          <a:noFill/>
        </p:spPr>
        <p:txBody>
          <a:bodyPr wrap="square">
            <a:spAutoFit/>
            <a:scene3d>
              <a:camera prst="orthographicFront"/>
              <a:lightRig rig="threePt" dir="t"/>
            </a:scene3d>
            <a:sp3d extrusionH="57150">
              <a:bevelT w="38100" h="38100"/>
            </a:sp3d>
          </a:bodyPr>
          <a:lstStyle/>
          <a:p>
            <a:pPr algn="ctr" defTabSz="914400">
              <a:defRPr/>
            </a:pPr>
            <a:r>
              <a:rPr lang="es-ES" sz="2800" b="1" dirty="0">
                <a:ln w="12700" cmpd="sng">
                  <a:noFill/>
                  <a:prstDash val="solid"/>
                </a:ln>
                <a:solidFill>
                  <a:srgbClr val="953DA1"/>
                </a:solidFill>
                <a:latin typeface="Comic Sans MS" panose="030F0702030302020204" pitchFamily="66" charset="0"/>
              </a:rPr>
              <a:t>“A </a:t>
            </a:r>
            <a:r>
              <a:rPr lang="es-ES" sz="2800" b="1" dirty="0" err="1">
                <a:ln w="12700" cmpd="sng">
                  <a:noFill/>
                  <a:prstDash val="solid"/>
                </a:ln>
                <a:solidFill>
                  <a:srgbClr val="953DA1"/>
                </a:solidFill>
                <a:latin typeface="Comic Sans MS" panose="030F0702030302020204" pitchFamily="66" charset="0"/>
              </a:rPr>
              <a:t>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lako</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ko</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Mosese</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tukuna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vei</a:t>
            </a:r>
            <a:r>
              <a:rPr lang="es-ES" sz="2800" b="1" dirty="0">
                <a:ln w="12700" cmpd="sng">
                  <a:noFill/>
                  <a:prstDash val="solid"/>
                </a:ln>
                <a:solidFill>
                  <a:srgbClr val="953DA1"/>
                </a:solidFill>
                <a:latin typeface="Comic Sans MS" panose="030F0702030302020204" pitchFamily="66" charset="0"/>
              </a:rPr>
              <a:t> ira </a:t>
            </a:r>
            <a:r>
              <a:rPr lang="es-ES" sz="2800" b="1" dirty="0" err="1">
                <a:ln w="12700" cmpd="sng">
                  <a:noFill/>
                  <a:prstDash val="solid"/>
                </a:ln>
                <a:solidFill>
                  <a:srgbClr val="953DA1"/>
                </a:solidFill>
                <a:latin typeface="Comic Sans MS" panose="030F0702030302020204" pitchFamily="66" charset="0"/>
              </a:rPr>
              <a:t>na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tamata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na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vosa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kecega</a:t>
            </a:r>
            <a:r>
              <a:rPr lang="es-ES" sz="2800" b="1" dirty="0">
                <a:ln w="12700" cmpd="sng">
                  <a:noFill/>
                  <a:prstDash val="solid"/>
                </a:ln>
                <a:solidFill>
                  <a:srgbClr val="953DA1"/>
                </a:solidFill>
                <a:latin typeface="Comic Sans MS" panose="030F0702030302020204" pitchFamily="66" charset="0"/>
              </a:rPr>
              <a:t> i </a:t>
            </a:r>
            <a:r>
              <a:rPr lang="es-ES" sz="2800" b="1" dirty="0" err="1">
                <a:ln w="12700" cmpd="sng">
                  <a:noFill/>
                  <a:prstDash val="solid"/>
                </a:ln>
                <a:solidFill>
                  <a:srgbClr val="953DA1"/>
                </a:solidFill>
                <a:latin typeface="Comic Sans MS" panose="030F0702030302020204" pitchFamily="66" charset="0"/>
              </a:rPr>
              <a:t>Jiova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kei</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na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lewa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kecega</a:t>
            </a:r>
            <a:r>
              <a:rPr lang="es-ES" sz="2800" b="1" dirty="0">
                <a:ln w="12700" cmpd="sng">
                  <a:noFill/>
                  <a:prstDash val="solid"/>
                </a:ln>
                <a:solidFill>
                  <a:srgbClr val="953DA1"/>
                </a:solidFill>
                <a:latin typeface="Comic Sans MS" panose="030F0702030302020204" pitchFamily="66" charset="0"/>
              </a:rPr>
              <a:t>: a </a:t>
            </a:r>
            <a:r>
              <a:rPr lang="es-ES" sz="2800" b="1" dirty="0" err="1">
                <a:ln w="12700" cmpd="sng">
                  <a:noFill/>
                  <a:prstDash val="solid"/>
                </a:ln>
                <a:solidFill>
                  <a:srgbClr val="953DA1"/>
                </a:solidFill>
                <a:latin typeface="Comic Sans MS" panose="030F0702030302020204" pitchFamily="66" charset="0"/>
              </a:rPr>
              <a:t>ra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vosa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na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tamata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kecega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kaya</a:t>
            </a:r>
            <a:r>
              <a:rPr lang="es-ES" sz="2800" b="1" dirty="0">
                <a:ln w="12700" cmpd="sng">
                  <a:noFill/>
                  <a:prstDash val="solid"/>
                </a:ln>
                <a:solidFill>
                  <a:srgbClr val="953DA1"/>
                </a:solidFill>
                <a:latin typeface="Comic Sans MS" panose="030F0702030302020204" pitchFamily="66" charset="0"/>
              </a:rPr>
              <a:t>, A </a:t>
            </a:r>
            <a:r>
              <a:rPr lang="es-ES" sz="2800" b="1" dirty="0" err="1">
                <a:ln w="12700" cmpd="sng">
                  <a:noFill/>
                  <a:prstDash val="solid"/>
                </a:ln>
                <a:solidFill>
                  <a:srgbClr val="953DA1"/>
                </a:solidFill>
                <a:latin typeface="Comic Sans MS" panose="030F0702030302020204" pitchFamily="66" charset="0"/>
              </a:rPr>
              <a:t>vosa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kecega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sa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kaya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ko</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Jiova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keimami</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na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cakava</a:t>
            </a:r>
            <a:r>
              <a:rPr lang="en-US" sz="2800" b="1" dirty="0">
                <a:ln w="12700" cmpd="sng">
                  <a:noFill/>
                  <a:prstDash val="solid"/>
                </a:ln>
                <a:solidFill>
                  <a:srgbClr val="953DA1"/>
                </a:solidFill>
                <a:latin typeface="Comic Sans MS" panose="030F0702030302020204" pitchFamily="66" charset="0"/>
              </a:rPr>
              <a:t>’</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Lako</a:t>
            </a:r>
            <a:r>
              <a:rPr lang="es-ES" sz="2800" b="1" dirty="0">
                <a:ln w="12700" cmpd="sng">
                  <a:noFill/>
                  <a:prstDash val="solid"/>
                </a:ln>
                <a:solidFill>
                  <a:srgbClr val="953DA1"/>
                </a:solidFill>
                <a:latin typeface="Comic Sans MS" panose="030F0702030302020204" pitchFamily="66" charset="0"/>
              </a:rPr>
              <a:t> Yani</a:t>
            </a:r>
            <a:r>
              <a:rPr lang="es-ES" sz="2000" b="1" dirty="0">
                <a:ln w="12700" cmpd="sng">
                  <a:noFill/>
                  <a:prstDash val="solid"/>
                </a:ln>
                <a:solidFill>
                  <a:srgbClr val="953DA1"/>
                </a:solidFill>
                <a:latin typeface="Comic Sans MS" panose="030F0702030302020204" pitchFamily="66" charset="0"/>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4762120" y="3552009"/>
            <a:ext cx="7389876" cy="3293209"/>
          </a:xfrm>
          <a:prstGeom prst="rect">
            <a:avLst/>
          </a:prstGeom>
          <a:noFill/>
        </p:spPr>
        <p:txBody>
          <a:bodyPr wrap="square" rtlCol="0">
            <a:spAutoFit/>
          </a:bodyPr>
          <a:lstStyle/>
          <a:p>
            <a:pPr defTabSz="914400">
              <a:spcBef>
                <a:spcPts val="600"/>
              </a:spcBef>
              <a:defRPr/>
            </a:pPr>
            <a:r>
              <a:rPr lang="en" sz="2400" b="1" dirty="0">
                <a:solidFill>
                  <a:srgbClr val="FFEC00"/>
                </a:solidFill>
                <a:effectLst>
                  <a:outerShdw blurRad="38100" dist="38100" dir="2700000" algn="tl">
                    <a:srgbClr val="000000">
                      <a:alpha val="43137"/>
                    </a:srgbClr>
                  </a:outerShdw>
                </a:effectLst>
                <a:highlight>
                  <a:srgbClr val="4200FF"/>
                </a:highlight>
                <a:latin typeface="Aptos" panose="02110004020202020204"/>
              </a:rPr>
              <a:t>Na veiyalayalati:</a:t>
            </a:r>
          </a:p>
          <a:p>
            <a:pPr marL="457200" lvl="1" defTabSz="914400">
              <a:spcBef>
                <a:spcPts val="600"/>
              </a:spcBef>
              <a:defRPr/>
            </a:pPr>
            <a:r>
              <a:rPr lang="en" sz="2400" b="1" dirty="0">
                <a:solidFill>
                  <a:prstClr val="black"/>
                </a:solidFill>
                <a:latin typeface="Aptos" panose="02110004020202020204"/>
              </a:rPr>
              <a:t>Na dra ni veiyalayalati (Lako Yani 24:1-6, 8)</a:t>
            </a:r>
          </a:p>
          <a:p>
            <a:pPr marL="457200" lvl="1" defTabSz="914400">
              <a:spcBef>
                <a:spcPts val="600"/>
              </a:spcBef>
              <a:defRPr/>
            </a:pPr>
            <a:r>
              <a:rPr lang="en" sz="2400" b="1" dirty="0">
                <a:solidFill>
                  <a:prstClr val="black"/>
                </a:solidFill>
                <a:latin typeface="Aptos" panose="02110004020202020204"/>
              </a:rPr>
              <a:t>Vakayacori na veiyalayalati (Lako Yani 24:7)</a:t>
            </a:r>
          </a:p>
          <a:p>
            <a:pPr marL="457200" lvl="1" defTabSz="914400">
              <a:spcBef>
                <a:spcPts val="600"/>
              </a:spcBef>
              <a:defRPr/>
            </a:pPr>
            <a:r>
              <a:rPr lang="en" sz="2400" b="1" dirty="0">
                <a:solidFill>
                  <a:prstClr val="black"/>
                </a:solidFill>
                <a:latin typeface="Aptos" panose="02110004020202020204"/>
              </a:rPr>
              <a:t>Na Kanavata ni Veiyalayalati (Lko Yani 24:9-18)</a:t>
            </a:r>
          </a:p>
          <a:p>
            <a:pPr defTabSz="914400">
              <a:spcBef>
                <a:spcPts val="1800"/>
              </a:spcBef>
              <a:defRPr/>
            </a:pPr>
            <a:r>
              <a:rPr lang="en" sz="2400" b="1" dirty="0">
                <a:solidFill>
                  <a:srgbClr val="D3FF19"/>
                </a:solidFill>
                <a:effectLst>
                  <a:outerShdw blurRad="38100" dist="38100" dir="2700000" algn="tl">
                    <a:srgbClr val="000000">
                      <a:alpha val="43137"/>
                    </a:srgbClr>
                  </a:outerShdw>
                </a:effectLst>
                <a:highlight>
                  <a:srgbClr val="9100C4"/>
                </a:highlight>
                <a:latin typeface="Aptos" panose="02110004020202020204"/>
              </a:rPr>
              <a:t>Na </a:t>
            </a:r>
            <a:r>
              <a:rPr lang="en-US" sz="2400" b="1" dirty="0" err="1">
                <a:solidFill>
                  <a:srgbClr val="D3FF19"/>
                </a:solidFill>
                <a:effectLst>
                  <a:outerShdw blurRad="38100" dist="38100" dir="2700000" algn="tl">
                    <a:srgbClr val="000000">
                      <a:alpha val="43137"/>
                    </a:srgbClr>
                  </a:outerShdw>
                </a:effectLst>
                <a:highlight>
                  <a:srgbClr val="9100C4"/>
                </a:highlight>
                <a:latin typeface="Aptos" panose="02110004020202020204"/>
              </a:rPr>
              <a:t>i</a:t>
            </a:r>
            <a:r>
              <a:rPr lang="en" sz="2400" b="1" dirty="0">
                <a:solidFill>
                  <a:srgbClr val="D3FF19"/>
                </a:solidFill>
                <a:effectLst>
                  <a:outerShdw blurRad="38100" dist="38100" dir="2700000" algn="tl">
                    <a:srgbClr val="000000">
                      <a:alpha val="43137"/>
                    </a:srgbClr>
                  </a:outerShdw>
                </a:effectLst>
                <a:highlight>
                  <a:srgbClr val="9100C4"/>
                </a:highlight>
                <a:latin typeface="Aptos" panose="02110004020202020204"/>
              </a:rPr>
              <a:t>vakatakarakara:</a:t>
            </a:r>
          </a:p>
          <a:p>
            <a:pPr marL="457200" lvl="1" defTabSz="914400">
              <a:spcBef>
                <a:spcPts val="600"/>
              </a:spcBef>
              <a:defRPr/>
            </a:pPr>
            <a:r>
              <a:rPr lang="en" sz="2400" b="1" dirty="0">
                <a:solidFill>
                  <a:prstClr val="black"/>
                </a:solidFill>
                <a:latin typeface="Aptos" panose="02110004020202020204"/>
              </a:rPr>
              <a:t>Na </a:t>
            </a:r>
            <a:r>
              <a:rPr lang="en-US" sz="2400" b="1" dirty="0" err="1">
                <a:solidFill>
                  <a:prstClr val="black"/>
                </a:solidFill>
                <a:latin typeface="Aptos" panose="02110004020202020204"/>
              </a:rPr>
              <a:t>i</a:t>
            </a:r>
            <a:r>
              <a:rPr lang="en" sz="2400" b="1" dirty="0">
                <a:solidFill>
                  <a:prstClr val="black"/>
                </a:solidFill>
                <a:latin typeface="Aptos" panose="02110004020202020204"/>
              </a:rPr>
              <a:t>naki ni vakatakarakara (Lako Yani 25:1-9)</a:t>
            </a:r>
          </a:p>
          <a:p>
            <a:pPr marL="457200" lvl="1" defTabSz="914400">
              <a:spcBef>
                <a:spcPts val="600"/>
              </a:spcBef>
              <a:defRPr/>
            </a:pPr>
            <a:r>
              <a:rPr lang="en" sz="2400" b="1" dirty="0">
                <a:solidFill>
                  <a:prstClr val="black"/>
                </a:solidFill>
                <a:latin typeface="Aptos" panose="02110004020202020204"/>
              </a:rPr>
              <a:t>Caka ni </a:t>
            </a:r>
            <a:r>
              <a:rPr lang="en-US" sz="2400" b="1" dirty="0" err="1">
                <a:solidFill>
                  <a:prstClr val="black"/>
                </a:solidFill>
                <a:latin typeface="Aptos" panose="02110004020202020204"/>
              </a:rPr>
              <a:t>i</a:t>
            </a:r>
            <a:r>
              <a:rPr lang="en" sz="2400" b="1" dirty="0">
                <a:solidFill>
                  <a:prstClr val="black"/>
                </a:solidFill>
                <a:latin typeface="Aptos" panose="02110004020202020204"/>
              </a:rPr>
              <a:t>vakatakarakara (Lako Yani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316228" y="54132"/>
            <a:ext cx="8059677" cy="1015663"/>
          </a:xfrm>
          <a:prstGeom prst="rect">
            <a:avLst/>
          </a:prstGeom>
          <a:noFill/>
        </p:spPr>
        <p:txBody>
          <a:bodyPr wrap="square" rtlCol="0">
            <a:spAutoFit/>
          </a:bodyPr>
          <a:lstStyle/>
          <a:p>
            <a:pPr defTabSz="914400">
              <a:spcBef>
                <a:spcPts val="600"/>
              </a:spcBef>
              <a:defRPr/>
            </a:pPr>
            <a:r>
              <a:rPr lang="en" sz="2000" b="1" dirty="0">
                <a:solidFill>
                  <a:prstClr val="black"/>
                </a:solidFill>
                <a:latin typeface="Aptos" panose="02110004020202020204"/>
              </a:rPr>
              <a:t>Ni a sa cavuti oti vakadomoilevu na </a:t>
            </a:r>
            <a:r>
              <a:rPr lang="en-US" sz="2000" b="1" dirty="0" err="1">
                <a:solidFill>
                  <a:prstClr val="black"/>
                </a:solidFill>
                <a:latin typeface="Aptos" panose="02110004020202020204"/>
              </a:rPr>
              <a:t>i</a:t>
            </a:r>
            <a:r>
              <a:rPr lang="en" sz="2000" b="1" dirty="0">
                <a:solidFill>
                  <a:prstClr val="black"/>
                </a:solidFill>
                <a:latin typeface="Aptos" panose="02110004020202020204"/>
              </a:rPr>
              <a:t>V</a:t>
            </a:r>
            <a:r>
              <a:rPr lang="en-US" sz="2000" b="1" dirty="0">
                <a:solidFill>
                  <a:prstClr val="black"/>
                </a:solidFill>
                <a:latin typeface="Aptos" panose="02110004020202020204"/>
              </a:rPr>
              <a:t>u</a:t>
            </a:r>
            <a:r>
              <a:rPr lang="en" sz="2000" b="1" dirty="0">
                <a:solidFill>
                  <a:prstClr val="black"/>
                </a:solidFill>
                <a:latin typeface="Aptos" panose="02110004020202020204"/>
              </a:rPr>
              <a:t>nau e Tini, ka soli talega ki vei Mosese na yavu levu ni vei vunau tale eso,sa qai vinakata ka Kalou me cakava e dua na veiyalayalati kei Isireli.</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4" cstate="email">
            <a:extLst>
              <a:ext uri="{28A0092B-C50C-407E-A947-70E740481C1C}">
                <a14:useLocalDpi xmlns:a14="http://schemas.microsoft.com/office/drawing/2010/main"/>
              </a:ext>
            </a:extLst>
          </a:blip>
          <a:srcRect l="10780"/>
          <a:stretch>
            <a:fillRect/>
          </a:stretch>
        </p:blipFill>
        <p:spPr>
          <a:xfrm>
            <a:off x="8375904" y="201643"/>
            <a:ext cx="3816096"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402" y="3896763"/>
            <a:ext cx="3652267" cy="2387206"/>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0829" y="494814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1431" y="6358678"/>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0829" y="4551770"/>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45068" y="6039725"/>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18872" y="4128138"/>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4179818" y="3858370"/>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4179818" y="5524139"/>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9" y="1717712"/>
            <a:ext cx="8059677" cy="1631216"/>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Ni sa volai oti na </a:t>
            </a:r>
            <a:r>
              <a:rPr lang="en-US" sz="2000" b="1" dirty="0">
                <a:solidFill>
                  <a:prstClr val="black"/>
                </a:solidFill>
                <a:latin typeface="Aptos" panose="02110004020202020204"/>
              </a:rPr>
              <a:t>I</a:t>
            </a:r>
            <a:r>
              <a:rPr lang="en" sz="2000" b="1" dirty="0">
                <a:solidFill>
                  <a:prstClr val="black"/>
                </a:solidFill>
                <a:latin typeface="Aptos" panose="02110004020202020204"/>
              </a:rPr>
              <a:t> vunau ena vatu, sa dodonu me rau na vakadonuya na yasana ruarua. Era sa vakadonuya na tamata ena nodra kaya, “a vosa kecega sa kaya ko Jiova keimami na cakava. E vakadonuya vakacava ko jiova? Ena dra: ena kanavata; ena dua na </a:t>
            </a:r>
            <a:r>
              <a:rPr lang="en-US" sz="2000" b="1" dirty="0">
                <a:solidFill>
                  <a:prstClr val="black"/>
                </a:solidFill>
                <a:latin typeface="Aptos" panose="02110004020202020204"/>
              </a:rPr>
              <a:t>I</a:t>
            </a:r>
            <a:r>
              <a:rPr lang="en" sz="2000" b="1" dirty="0">
                <a:solidFill>
                  <a:prstClr val="black"/>
                </a:solidFill>
                <a:latin typeface="Aptos" panose="02110004020202020204"/>
              </a:rPr>
              <a:t> vakatakarakara me rawarawa kina ni ra kila na vosa ni veiyalayalati.</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046577"/>
            <a:ext cx="8059676" cy="707886"/>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E rawarawa sara na veiyalayalati oqo: A na nomu Kalou, au na totaki iko ka vakalougatataki iko; ko na cakava na noqu </a:t>
            </a:r>
            <a:r>
              <a:rPr lang="en-US" sz="2000" b="1" dirty="0">
                <a:solidFill>
                  <a:prstClr val="black"/>
                </a:solidFill>
                <a:latin typeface="Aptos" panose="02110004020202020204"/>
              </a:rPr>
              <a:t>I</a:t>
            </a:r>
            <a:r>
              <a:rPr lang="en" sz="2000" b="1" dirty="0">
                <a:solidFill>
                  <a:prstClr val="black"/>
                </a:solidFill>
                <a:latin typeface="Aptos" panose="02110004020202020204"/>
              </a:rPr>
              <a:t> vunau</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4"/>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ptos" panose="02110004020202020204"/>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3" y="5854156"/>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algn="ctr" defTabSz="914400">
              <a:defRPr/>
            </a:pPr>
            <a:r>
              <a:rPr lang="en" sz="4800" b="1" spc="150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latin typeface="Aptos" panose="02110004020202020204"/>
              </a:rPr>
              <a:t>NA VEIYALAYALATI</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102394"/>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defTabSz="914400">
              <a:defRPr/>
            </a:pPr>
            <a:r>
              <a:rPr lang="en" sz="4400" b="1" spc="300" dirty="0">
                <a:ln/>
                <a:solidFill>
                  <a:srgbClr val="FF0000"/>
                </a:solidFill>
                <a:effectLst>
                  <a:glow rad="127000">
                    <a:srgbClr val="FFFF66"/>
                  </a:glow>
                </a:effectLst>
                <a:latin typeface="Aptos" panose="02110004020202020204"/>
              </a:rPr>
              <a:t>NA DRA NI VEIYALAYALATI</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520515"/>
            <a:ext cx="1066800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A </a:t>
            </a:r>
            <a:r>
              <a:rPr lang="en-US" b="1" dirty="0" err="1">
                <a:solidFill>
                  <a:srgbClr val="2A4111"/>
                </a:solidFill>
                <a:latin typeface="Comic Sans MS" panose="030F0702030302020204" pitchFamily="66" charset="0"/>
              </a:rPr>
              <a:t>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taura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dra</a:t>
            </a:r>
            <a:r>
              <a:rPr lang="en-US" b="1" dirty="0">
                <a:solidFill>
                  <a:srgbClr val="2A4111"/>
                </a:solidFill>
                <a:latin typeface="Comic Sans MS" panose="030F0702030302020204" pitchFamily="66" charset="0"/>
              </a:rPr>
              <a:t> ko Mosese, ka </a:t>
            </a:r>
            <a:r>
              <a:rPr lang="en-US" b="1" dirty="0" err="1">
                <a:solidFill>
                  <a:srgbClr val="2A4111"/>
                </a:solidFill>
                <a:latin typeface="Comic Sans MS" panose="030F0702030302020204" pitchFamily="66" charset="0"/>
              </a:rPr>
              <a:t>kureitaka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vei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ira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tamata</a:t>
            </a:r>
            <a:r>
              <a:rPr lang="en-US" b="1" dirty="0">
                <a:solidFill>
                  <a:srgbClr val="2A4111"/>
                </a:solidFill>
                <a:latin typeface="Comic Sans MS" panose="030F0702030302020204" pitchFamily="66" charset="0"/>
              </a:rPr>
              <a:t>, ka kaya, Raica </a:t>
            </a:r>
            <a:r>
              <a:rPr lang="en-US" b="1" dirty="0" err="1">
                <a:solidFill>
                  <a:srgbClr val="2A4111"/>
                </a:solidFill>
                <a:latin typeface="Comic Sans MS" panose="030F0702030302020204" pitchFamily="66" charset="0"/>
              </a:rPr>
              <a:t>na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dra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veiyalayalti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vei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kemudou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ena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vosa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kecega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oqo</a:t>
            </a:r>
            <a:r>
              <a:rPr lang="en-US" b="1" dirty="0">
                <a:solidFill>
                  <a:srgbClr val="2A4111"/>
                </a:solidFill>
                <a:latin typeface="Comic Sans MS" panose="030F0702030302020204" pitchFamily="66" charset="0"/>
              </a:rPr>
              <a:t> ko </a:t>
            </a:r>
            <a:r>
              <a:rPr lang="en-US" b="1" dirty="0" err="1">
                <a:solidFill>
                  <a:srgbClr val="2A4111"/>
                </a:solidFill>
                <a:latin typeface="Comic Sans MS" panose="030F0702030302020204" pitchFamily="66" charset="0"/>
              </a:rPr>
              <a:t>Jiova</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lang="en" b="1" dirty="0">
                <a:solidFill>
                  <a:srgbClr val="2A4111"/>
                </a:solidFill>
                <a:latin typeface="Comic Sans MS" panose="030F0702030302020204" pitchFamily="66" charset="0"/>
              </a:rPr>
              <a:t>” </a:t>
            </a:r>
            <a:r>
              <a:rPr lang="en" sz="1400" b="1" dirty="0">
                <a:solidFill>
                  <a:srgbClr val="2A4111"/>
                </a:solidFill>
                <a:latin typeface="Comic Sans MS" panose="030F0702030302020204" pitchFamily="66" charset="0"/>
              </a:rPr>
              <a:t>(Lako Yani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338154"/>
            <a:ext cx="5383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Na valavala ni kena</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caka na veiyalayalati</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342900" y="1738264"/>
            <a:ext cx="9873810" cy="3785652"/>
          </a:xfrm>
          <a:prstGeom prst="rect">
            <a:avLst/>
          </a:prstGeom>
          <a:noFill/>
        </p:spPr>
        <p:txBody>
          <a:bodyPr wrap="square" rtlCol="0">
            <a:spAutoFit/>
          </a:bodyPr>
          <a:lstStyle/>
          <a:p>
            <a:pPr marL="447675" indent="-447675" defTabSz="914400">
              <a:buFont typeface="+mj-lt"/>
              <a:buAutoNum type="arabicPeriod"/>
              <a:defRPr/>
            </a:pPr>
            <a:r>
              <a:rPr lang="en" sz="2000" b="1" dirty="0">
                <a:solidFill>
                  <a:srgbClr val="FF66FF">
                    <a:lumMod val="20000"/>
                    <a:lumOff val="80000"/>
                  </a:srgbClr>
                </a:solidFill>
                <a:effectLst>
                  <a:outerShdw blurRad="38100" dist="38100" dir="2700000" algn="tl">
                    <a:srgbClr val="000000">
                      <a:alpha val="43137"/>
                    </a:srgbClr>
                  </a:outerShdw>
                </a:effectLst>
                <a:latin typeface="Aptos" panose="02110004020202020204"/>
              </a:rPr>
              <a:t>E wiliki vei ira na tamata na veiyalayalati (LY. 24:3a)</a:t>
            </a:r>
          </a:p>
          <a:p>
            <a:pPr marL="447675" indent="-447675" defTabSz="914400">
              <a:buFont typeface="+mj-lt"/>
              <a:buAutoNum type="arabicPeriod"/>
              <a:defRPr/>
            </a:pPr>
            <a:r>
              <a:rPr lang="en" sz="2000" b="1" dirty="0">
                <a:solidFill>
                  <a:srgbClr val="FF5050">
                    <a:lumMod val="20000"/>
                    <a:lumOff val="80000"/>
                  </a:srgbClr>
                </a:solidFill>
                <a:effectLst>
                  <a:outerShdw blurRad="38100" dist="38100" dir="2700000" algn="tl">
                    <a:srgbClr val="000000">
                      <a:alpha val="43137"/>
                    </a:srgbClr>
                  </a:outerShdw>
                </a:effectLst>
                <a:latin typeface="Aptos" panose="02110004020202020204"/>
              </a:rPr>
              <a:t>Era vosa na tamata ka vaka io kina (LY. 24:3b)</a:t>
            </a:r>
          </a:p>
          <a:p>
            <a:pPr marL="447675" indent="-447675" defTabSz="914400">
              <a:buFont typeface="+mj-lt"/>
              <a:buAutoNum type="arabicPeriod"/>
              <a:defRPr/>
            </a:pP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Sa volai vakaivola na veiyalayalati (LY. 24:4a)</a:t>
            </a:r>
          </a:p>
          <a:p>
            <a:pPr marL="447675" indent="-447675" defTabSz="914400">
              <a:buFont typeface="+mj-lt"/>
              <a:buAutoNum type="arabicPeriod"/>
              <a:defRPr/>
            </a:pPr>
            <a:r>
              <a:rPr lang="en" sz="20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Sa tara e dua na </a:t>
            </a:r>
            <a:r>
              <a:rPr lang="en-US" sz="2000" b="1" dirty="0" err="1">
                <a:solidFill>
                  <a:srgbClr val="00CC00">
                    <a:lumMod val="20000"/>
                    <a:lumOff val="80000"/>
                  </a:srgbClr>
                </a:solidFill>
                <a:effectLst>
                  <a:outerShdw blurRad="38100" dist="38100" dir="2700000" algn="tl">
                    <a:srgbClr val="000000">
                      <a:alpha val="43137"/>
                    </a:srgbClr>
                  </a:outerShdw>
                </a:effectLst>
                <a:latin typeface="Aptos" panose="02110004020202020204"/>
              </a:rPr>
              <a:t>i</a:t>
            </a:r>
            <a:r>
              <a:rPr lang="en" sz="20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cabocabo ni soro (LY. 24:4b)</a:t>
            </a:r>
          </a:p>
          <a:p>
            <a:pPr marL="447675" indent="-447675" defTabSz="914400">
              <a:buFont typeface="+mj-lt"/>
              <a:buAutoNum type="arabicPeriod"/>
              <a:defRPr/>
            </a:pPr>
            <a:r>
              <a:rPr lang="en" sz="2000" b="1" dirty="0">
                <a:solidFill>
                  <a:srgbClr val="FF9900">
                    <a:lumMod val="20000"/>
                    <a:lumOff val="80000"/>
                  </a:srgbClr>
                </a:solidFill>
                <a:effectLst>
                  <a:outerShdw blurRad="38100" dist="38100" dir="2700000" algn="tl">
                    <a:srgbClr val="000000">
                      <a:alpha val="43137"/>
                    </a:srgbClr>
                  </a:outerShdw>
                </a:effectLst>
                <a:latin typeface="Aptos" panose="02110004020202020204"/>
              </a:rPr>
              <a:t>Sa vakaduri e 12 na duru (LY. 24:4c)</a:t>
            </a:r>
          </a:p>
          <a:p>
            <a:pPr marL="447675" indent="-447675" defTabSz="914400">
              <a:buFont typeface="+mj-lt"/>
              <a:buAutoNum type="arabicPeriod"/>
              <a:defRPr/>
            </a:pPr>
            <a:r>
              <a:rPr lang="en" sz="2000" b="1" dirty="0">
                <a:solidFill>
                  <a:srgbClr val="0099FF">
                    <a:lumMod val="20000"/>
                    <a:lumOff val="80000"/>
                  </a:srgbClr>
                </a:solidFill>
                <a:effectLst>
                  <a:outerShdw blurRad="38100" dist="38100" dir="2700000" algn="tl">
                    <a:srgbClr val="000000">
                      <a:alpha val="43137"/>
                    </a:srgbClr>
                  </a:outerShdw>
                </a:effectLst>
                <a:latin typeface="Aptos" panose="02110004020202020204"/>
              </a:rPr>
              <a:t>Cabori na </a:t>
            </a:r>
            <a:r>
              <a:rPr lang="en-US" sz="2000" b="1" dirty="0" err="1">
                <a:solidFill>
                  <a:srgbClr val="0099FF">
                    <a:lumMod val="20000"/>
                    <a:lumOff val="80000"/>
                  </a:srgbClr>
                </a:solidFill>
                <a:effectLst>
                  <a:outerShdw blurRad="38100" dist="38100" dir="2700000" algn="tl">
                    <a:srgbClr val="000000">
                      <a:alpha val="43137"/>
                    </a:srgbClr>
                  </a:outerShdw>
                </a:effectLst>
                <a:latin typeface="Aptos" panose="02110004020202020204"/>
              </a:rPr>
              <a:t>i</a:t>
            </a:r>
            <a:r>
              <a:rPr lang="en" sz="2000" b="1" dirty="0">
                <a:solidFill>
                  <a:srgbClr val="0099FF">
                    <a:lumMod val="20000"/>
                    <a:lumOff val="80000"/>
                  </a:srgbClr>
                </a:solidFill>
                <a:effectLst>
                  <a:outerShdw blurRad="38100" dist="38100" dir="2700000" algn="tl">
                    <a:srgbClr val="000000">
                      <a:alpha val="43137"/>
                    </a:srgbClr>
                  </a:outerShdw>
                </a:effectLst>
                <a:latin typeface="Aptos" panose="02110004020202020204"/>
              </a:rPr>
              <a:t>sorokama (LY. 24:5)</a:t>
            </a:r>
          </a:p>
          <a:p>
            <a:pPr marL="447675" indent="-447675" defTabSz="914400">
              <a:buFont typeface="+mj-lt"/>
              <a:buAutoNum type="arabicPeriod"/>
              <a:defRPr/>
            </a:pPr>
            <a:r>
              <a:rPr lang="en" sz="2000" b="1" dirty="0">
                <a:solidFill>
                  <a:srgbClr val="E4D2F2"/>
                </a:solidFill>
                <a:effectLst>
                  <a:outerShdw blurRad="38100" dist="38100" dir="2700000" algn="tl">
                    <a:srgbClr val="000000">
                      <a:alpha val="43137"/>
                    </a:srgbClr>
                  </a:outerShdw>
                </a:effectLst>
                <a:latin typeface="Aptos" panose="02110004020202020204"/>
              </a:rPr>
              <a:t>Kureitaki e dua na wase ni dra e dela ni cabocabo ni soro (LY. 24:6)</a:t>
            </a:r>
          </a:p>
          <a:p>
            <a:pPr marL="447675" indent="-447675" defTabSz="914400">
              <a:buFont typeface="+mj-lt"/>
              <a:buAutoNum type="arabicPeriod"/>
              <a:defRPr/>
            </a:pPr>
            <a:r>
              <a:rPr lang="en" sz="2000" b="1" dirty="0">
                <a:solidFill>
                  <a:srgbClr val="E0FFC1"/>
                </a:solidFill>
                <a:effectLst>
                  <a:outerShdw blurRad="38100" dist="38100" dir="2700000" algn="tl">
                    <a:srgbClr val="000000">
                      <a:alpha val="43137"/>
                    </a:srgbClr>
                  </a:outerShdw>
                </a:effectLst>
                <a:latin typeface="Aptos" panose="02110004020202020204"/>
              </a:rPr>
              <a:t>Wiliki tale vakadua na veiyalayalati (LY. 24:7a)</a:t>
            </a:r>
          </a:p>
          <a:p>
            <a:pPr marL="447675" indent="-447675" defTabSz="914400">
              <a:buFont typeface="+mj-lt"/>
              <a:buAutoNum type="arabicPeriod"/>
              <a:defRPr/>
            </a:pPr>
            <a:r>
              <a:rPr lang="en" sz="2000" b="1" dirty="0">
                <a:solidFill>
                  <a:srgbClr val="FFBEAF"/>
                </a:solidFill>
                <a:effectLst>
                  <a:outerShdw blurRad="38100" dist="38100" dir="2700000" algn="tl">
                    <a:srgbClr val="000000">
                      <a:alpha val="43137"/>
                    </a:srgbClr>
                  </a:outerShdw>
                </a:effectLst>
                <a:latin typeface="Aptos" panose="02110004020202020204"/>
              </a:rPr>
              <a:t>Era vosa na tamata ka vaka io tale ki na </a:t>
            </a:r>
            <a:r>
              <a:rPr lang="en-US" sz="2000" b="1" dirty="0">
                <a:solidFill>
                  <a:srgbClr val="FFBEAF"/>
                </a:solidFill>
                <a:effectLst>
                  <a:outerShdw blurRad="38100" dist="38100" dir="2700000" algn="tl">
                    <a:srgbClr val="000000">
                      <a:alpha val="43137"/>
                    </a:srgbClr>
                  </a:outerShdw>
                </a:effectLst>
                <a:latin typeface="Aptos" panose="02110004020202020204"/>
              </a:rPr>
              <a:t>I</a:t>
            </a:r>
            <a:r>
              <a:rPr lang="en" sz="2000" b="1" dirty="0">
                <a:solidFill>
                  <a:srgbClr val="FFBEAF"/>
                </a:solidFill>
                <a:effectLst>
                  <a:outerShdw blurRad="38100" dist="38100" dir="2700000" algn="tl">
                    <a:srgbClr val="000000">
                      <a:alpha val="43137"/>
                    </a:srgbClr>
                  </a:outerShdw>
                </a:effectLst>
                <a:latin typeface="Aptos" panose="02110004020202020204"/>
              </a:rPr>
              <a:t> vunau (LY. 24:7b)</a:t>
            </a:r>
          </a:p>
          <a:p>
            <a:pPr marL="447675" indent="-447675" defTabSz="914400">
              <a:buFont typeface="+mj-lt"/>
              <a:buAutoNum type="arabicPeriod"/>
              <a:defRPr/>
            </a:pPr>
            <a:r>
              <a:rPr lang="en" sz="2000" b="1" dirty="0">
                <a:solidFill>
                  <a:srgbClr val="BDD3FF"/>
                </a:solidFill>
                <a:effectLst>
                  <a:outerShdw blurRad="38100" dist="38100" dir="2700000" algn="tl">
                    <a:srgbClr val="000000">
                      <a:alpha val="43137"/>
                    </a:srgbClr>
                  </a:outerShdw>
                </a:effectLst>
                <a:latin typeface="Aptos" panose="02110004020202020204"/>
              </a:rPr>
              <a:t>Kureitaki e dua tale na </a:t>
            </a:r>
            <a:r>
              <a:rPr lang="en-US" sz="2000" b="1" dirty="0">
                <a:solidFill>
                  <a:srgbClr val="BDD3FF"/>
                </a:solidFill>
                <a:effectLst>
                  <a:outerShdw blurRad="38100" dist="38100" dir="2700000" algn="tl">
                    <a:srgbClr val="000000">
                      <a:alpha val="43137"/>
                    </a:srgbClr>
                  </a:outerShdw>
                </a:effectLst>
                <a:latin typeface="Aptos" panose="02110004020202020204"/>
              </a:rPr>
              <a:t>I</a:t>
            </a:r>
            <a:r>
              <a:rPr lang="en" sz="2000" b="1" dirty="0">
                <a:solidFill>
                  <a:srgbClr val="BDD3FF"/>
                </a:solidFill>
                <a:effectLst>
                  <a:outerShdw blurRad="38100" dist="38100" dir="2700000" algn="tl">
                    <a:srgbClr val="000000">
                      <a:alpha val="43137"/>
                    </a:srgbClr>
                  </a:outerShdw>
                </a:effectLst>
                <a:latin typeface="Aptos" panose="02110004020202020204"/>
              </a:rPr>
              <a:t> wase ni dra vei ira na tamata (LY. 24:8a)</a:t>
            </a:r>
          </a:p>
          <a:p>
            <a:pPr marL="447675" indent="-447675" defTabSz="914400">
              <a:buFont typeface="+mj-lt"/>
              <a:buAutoNum type="arabicPeriod"/>
              <a:defRPr/>
            </a:pPr>
            <a:r>
              <a:rPr lang="en" sz="2000" b="1" dirty="0">
                <a:solidFill>
                  <a:srgbClr val="FFDDAB"/>
                </a:solidFill>
                <a:effectLst>
                  <a:outerShdw blurRad="38100" dist="38100" dir="2700000" algn="tl">
                    <a:srgbClr val="000000">
                      <a:alpha val="43137"/>
                    </a:srgbClr>
                  </a:outerShdw>
                </a:effectLst>
                <a:latin typeface="Aptos" panose="02110004020202020204"/>
              </a:rPr>
              <a:t>E kaya ko Mosese ni oya “na dra ni veiyalayalati” (LY. 24:8b; Maciu 26:28)</a:t>
            </a:r>
          </a:p>
          <a:p>
            <a:pPr marL="447675" indent="-447675" defTabSz="914400">
              <a:buFont typeface="+mj-lt"/>
              <a:buAutoNum type="arabicPeriod"/>
              <a:defRPr/>
            </a:pPr>
            <a:r>
              <a:rPr lang="en" sz="2000" b="1" dirty="0">
                <a:solidFill>
                  <a:srgbClr val="FFFFCC"/>
                </a:solidFill>
                <a:effectLst>
                  <a:outerShdw blurRad="38100" dist="38100" dir="2700000" algn="tl">
                    <a:srgbClr val="000000">
                      <a:alpha val="43137"/>
                    </a:srgbClr>
                  </a:outerShdw>
                </a:effectLst>
                <a:latin typeface="Aptos" panose="02110004020202020204"/>
              </a:rPr>
              <a:t>Kana ka gunu me dregati kina na veiyalayalati (LY.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defTabSz="914400">
              <a:spcBef>
                <a:spcPts val="600"/>
              </a:spcBef>
              <a:defRPr/>
            </a:pPr>
            <a:r>
              <a:rPr lang="en" sz="2000" b="1" dirty="0">
                <a:solidFill>
                  <a:prstClr val="white"/>
                </a:solidFill>
                <a:effectLst>
                  <a:outerShdw blurRad="38100" dist="38100" dir="2700000" algn="tl">
                    <a:srgbClr val="000000">
                      <a:alpha val="43137"/>
                    </a:srgbClr>
                  </a:outerShdw>
                </a:effectLst>
                <a:latin typeface="Aptos" panose="02110004020202020204"/>
              </a:rPr>
              <a:t>Na Kalou sa okati Isireli me dua na matanitu (12 na duru); E vakabibitaka na nodra bula na gone; ka vauci koya ki na bula ni tamata yadua (kureitaka vei ira na Nona dra).</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7449" y="1541305"/>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defTabSz="914400">
              <a:spcBef>
                <a:spcPts val="600"/>
              </a:spcBef>
              <a:defRPr/>
            </a:pPr>
            <a:r>
              <a:rPr lang="en" sz="2000" b="1" dirty="0">
                <a:solidFill>
                  <a:prstClr val="white"/>
                </a:solidFill>
                <a:effectLst>
                  <a:outerShdw blurRad="38100" dist="38100" dir="2700000" algn="tl">
                    <a:srgbClr val="000000">
                      <a:alpha val="43137"/>
                    </a:srgbClr>
                  </a:outerShdw>
                </a:effectLst>
                <a:latin typeface="Aptos" panose="02110004020202020204"/>
              </a:rPr>
              <a:t>Na Kalou e gadreva na veiwekani kei keda, tamata vakabauta vakayadua, vaka </a:t>
            </a:r>
            <a:r>
              <a:rPr lang="en-US" sz="2000" b="1" dirty="0">
                <a:solidFill>
                  <a:prstClr val="white"/>
                </a:solidFill>
                <a:effectLst>
                  <a:outerShdw blurRad="38100" dist="38100" dir="2700000" algn="tl">
                    <a:srgbClr val="000000">
                      <a:alpha val="43137"/>
                    </a:srgbClr>
                  </a:outerShdw>
                </a:effectLst>
                <a:latin typeface="Aptos" panose="02110004020202020204"/>
              </a:rPr>
              <a:t>I</a:t>
            </a:r>
            <a:r>
              <a:rPr lang="en" sz="2000" b="1" dirty="0">
                <a:solidFill>
                  <a:prstClr val="white"/>
                </a:solidFill>
                <a:effectLst>
                  <a:outerShdw blurRad="38100" dist="38100" dir="2700000" algn="tl">
                    <a:srgbClr val="000000">
                      <a:alpha val="43137"/>
                    </a:srgbClr>
                  </a:outerShdw>
                </a:effectLst>
                <a:latin typeface="Aptos" panose="02110004020202020204"/>
              </a:rPr>
              <a:t> kumukumu.</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left)">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left)">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left)">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 calcmode="lin" valueType="num">
                                      <p:cBhvr>
                                        <p:cTn id="59" dur="500" fill="hold"/>
                                        <p:tgtEl>
                                          <p:spTgt spid="9"/>
                                        </p:tgtEl>
                                        <p:attrNameLst>
                                          <p:attrName>style.rotation</p:attrName>
                                        </p:attrNameLst>
                                      </p:cBhvr>
                                      <p:tavLst>
                                        <p:tav tm="0">
                                          <p:val>
                                            <p:fltVal val="360"/>
                                          </p:val>
                                        </p:tav>
                                        <p:tav tm="100000">
                                          <p:val>
                                            <p:fltVal val="0"/>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xEl>
                                              <p:pRg st="5" end="5"/>
                                            </p:txEl>
                                          </p:spTgt>
                                        </p:tgtEl>
                                        <p:attrNameLst>
                                          <p:attrName>style.visibility</p:attrName>
                                        </p:attrNameLst>
                                      </p:cBhvr>
                                      <p:to>
                                        <p:strVal val="visible"/>
                                      </p:to>
                                    </p:set>
                                    <p:animEffect transition="in" filter="wipe(left)">
                                      <p:cBhvr>
                                        <p:cTn id="65" dur="500"/>
                                        <p:tgtEl>
                                          <p:spTgt spid="7">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
                                            <p:txEl>
                                              <p:pRg st="6" end="6"/>
                                            </p:txEl>
                                          </p:spTgt>
                                        </p:tgtEl>
                                        <p:attrNameLst>
                                          <p:attrName>style.visibility</p:attrName>
                                        </p:attrNameLst>
                                      </p:cBhvr>
                                      <p:to>
                                        <p:strVal val="visible"/>
                                      </p:to>
                                    </p:set>
                                    <p:animEffect transition="in" filter="wipe(left)">
                                      <p:cBhvr>
                                        <p:cTn id="70" dur="500"/>
                                        <p:tgtEl>
                                          <p:spTgt spid="7">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animEffect transition="in" filter="wipe(left)">
                                      <p:cBhvr>
                                        <p:cTn id="75" dur="500"/>
                                        <p:tgtEl>
                                          <p:spTgt spid="7">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7">
                                            <p:txEl>
                                              <p:pRg st="8" end="8"/>
                                            </p:txEl>
                                          </p:spTgt>
                                        </p:tgtEl>
                                        <p:attrNameLst>
                                          <p:attrName>style.visibility</p:attrName>
                                        </p:attrNameLst>
                                      </p:cBhvr>
                                      <p:to>
                                        <p:strVal val="visible"/>
                                      </p:to>
                                    </p:set>
                                    <p:animEffect transition="in" filter="wipe(left)">
                                      <p:cBhvr>
                                        <p:cTn id="80" dur="500"/>
                                        <p:tgtEl>
                                          <p:spTgt spid="7">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style.rotation</p:attrName>
                                        </p:attrNameLst>
                                      </p:cBhvr>
                                      <p:tavLst>
                                        <p:tav tm="0">
                                          <p:val>
                                            <p:fltVal val="360"/>
                                          </p:val>
                                        </p:tav>
                                        <p:tav tm="100000">
                                          <p:val>
                                            <p:fltVal val="0"/>
                                          </p:val>
                                        </p:tav>
                                      </p:tavLst>
                                    </p:anim>
                                    <p:animEffect transition="in" filter="fade">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xEl>
                                              <p:pRg st="9" end="9"/>
                                            </p:txEl>
                                          </p:spTgt>
                                        </p:tgtEl>
                                        <p:attrNameLst>
                                          <p:attrName>style.visibility</p:attrName>
                                        </p:attrNameLst>
                                      </p:cBhvr>
                                      <p:to>
                                        <p:strVal val="visible"/>
                                      </p:to>
                                    </p:set>
                                    <p:animEffect transition="in" filter="wipe(left)">
                                      <p:cBhvr>
                                        <p:cTn id="93" dur="500"/>
                                        <p:tgtEl>
                                          <p:spTgt spid="7">
                                            <p:txEl>
                                              <p:pRg st="9" end="9"/>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
                                            <p:txEl>
                                              <p:pRg st="10" end="10"/>
                                            </p:txEl>
                                          </p:spTgt>
                                        </p:tgtEl>
                                        <p:attrNameLst>
                                          <p:attrName>style.visibility</p:attrName>
                                        </p:attrNameLst>
                                      </p:cBhvr>
                                      <p:to>
                                        <p:strVal val="visible"/>
                                      </p:to>
                                    </p:set>
                                    <p:animEffect transition="in" filter="wipe(left)">
                                      <p:cBhvr>
                                        <p:cTn id="98" dur="500"/>
                                        <p:tgtEl>
                                          <p:spTgt spid="7">
                                            <p:txEl>
                                              <p:pRg st="10" end="1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7">
                                            <p:txEl>
                                              <p:pRg st="11" end="11"/>
                                            </p:txEl>
                                          </p:spTgt>
                                        </p:tgtEl>
                                        <p:attrNameLst>
                                          <p:attrName>style.visibility</p:attrName>
                                        </p:attrNameLst>
                                      </p:cBhvr>
                                      <p:to>
                                        <p:strVal val="visible"/>
                                      </p:to>
                                    </p:set>
                                    <p:animEffect transition="in" filter="wipe(left)">
                                      <p:cBhvr>
                                        <p:cTn id="103" dur="500"/>
                                        <p:tgtEl>
                                          <p:spTgt spid="7">
                                            <p:txEl>
                                              <p:pRg st="11" end="1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left)">
                                      <p:cBhvr>
                                        <p:cTn id="108" dur="500"/>
                                        <p:tgtEl>
                                          <p:spTgt spid="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ipe(left)">
                                      <p:cBhvr>
                                        <p:cTn id="1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601" y="2"/>
            <a:ext cx="11772901" cy="769441"/>
          </a:xfrm>
          <a:prstGeom prst="rect">
            <a:avLst/>
          </a:prstGeom>
          <a:noFill/>
        </p:spPr>
        <p:txBody>
          <a:bodyPr wrap="square">
            <a:spAutoFit/>
          </a:bodyPr>
          <a:lstStyle/>
          <a:p>
            <a:pPr algn="ctr" defTabSz="914400">
              <a:defRPr/>
            </a:pPr>
            <a:r>
              <a:rPr lang="en" sz="4400" b="1" dirty="0">
                <a:ln w="10160">
                  <a:solidFill>
                    <a:srgbClr val="FF9900"/>
                  </a:solidFill>
                  <a:prstDash val="solid"/>
                </a:ln>
                <a:solidFill>
                  <a:srgbClr val="FFFFFF"/>
                </a:solidFill>
                <a:effectLst>
                  <a:outerShdw blurRad="38100" dist="22860" dir="5400000" algn="tl" rotWithShape="0">
                    <a:srgbClr val="000000"/>
                  </a:outerShdw>
                </a:effectLst>
                <a:latin typeface="Aptos" panose="02110004020202020204"/>
              </a:rPr>
              <a:t>VAKAYACORI NA VEIYALAYALATI</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4" y="657524"/>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n" b="1" dirty="0">
                <a:solidFill>
                  <a:srgbClr val="037CD8"/>
                </a:solidFill>
                <a:latin typeface="Comic Sans MS" panose="030F0702030302020204" pitchFamily="66" charset="0"/>
              </a:rPr>
              <a:t>“A sa taura na </a:t>
            </a:r>
            <a:r>
              <a:rPr lang="en-US" b="1" dirty="0">
                <a:solidFill>
                  <a:srgbClr val="037CD8"/>
                </a:solidFill>
                <a:latin typeface="Comic Sans MS" panose="030F0702030302020204" pitchFamily="66" charset="0"/>
              </a:rPr>
              <a:t>I</a:t>
            </a:r>
            <a:r>
              <a:rPr lang="en" b="1" dirty="0">
                <a:solidFill>
                  <a:srgbClr val="037CD8"/>
                </a:solidFill>
                <a:latin typeface="Comic Sans MS" panose="030F0702030302020204" pitchFamily="66" charset="0"/>
              </a:rPr>
              <a:t> vola ni veiyalayalati, ka wilika ni ra sa rogoca tiko na tamata: a ra sa kaya, A ka kecega sa kaya ko Jiova keimami na cakava, ka talairawarawa</a:t>
            </a:r>
            <a:r>
              <a:rPr lang="en-US" b="1" dirty="0">
                <a:solidFill>
                  <a:srgbClr val="037CD8"/>
                </a:solidFill>
                <a:latin typeface="Comic Sans MS" panose="030F0702030302020204" pitchFamily="66" charset="0"/>
              </a:rPr>
              <a:t>.’ </a:t>
            </a:r>
            <a:r>
              <a:rPr lang="en" b="1" dirty="0">
                <a:solidFill>
                  <a:srgbClr val="037CD8"/>
                </a:solidFill>
                <a:latin typeface="Comic Sans MS" panose="030F0702030302020204" pitchFamily="66" charset="0"/>
              </a:rPr>
              <a:t>” </a:t>
            </a:r>
            <a:r>
              <a:rPr lang="en" sz="1400" b="1" dirty="0">
                <a:solidFill>
                  <a:srgbClr val="037CD8"/>
                </a:solidFill>
                <a:latin typeface="Comic Sans MS" panose="030F0702030302020204" pitchFamily="66" charset="0"/>
              </a:rPr>
              <a:t>(Exodus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defTabSz="914400">
              <a:spcBef>
                <a:spcPts val="600"/>
              </a:spcBef>
              <a:defRPr/>
            </a:pPr>
            <a:r>
              <a:rPr lang="en" sz="2000" b="1" dirty="0">
                <a:solidFill>
                  <a:prstClr val="black"/>
                </a:solidFill>
                <a:latin typeface="Aptos" panose="02110004020202020204"/>
              </a:rPr>
              <a:t>Era dina vakaoti na tamata ni soli ira ki na maroroi ni veiyalayalati. Na dina oqo  e sega soti ni balavu sara. (Lako Yani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1533467"/>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599" y="3659168"/>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6087" y="3704282"/>
            <a:ext cx="3939769"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811054"/>
            <a:ext cx="3016714" cy="1938992"/>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Ai tovo ni tamata na talaidredre (Rom 7:18), ka sega ni da cakava e dua na ka me veisautaka rawa na lomada  (Roma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8"/>
            <a:ext cx="8958264" cy="1015663"/>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Ia kevaka eda laiva vua, ena veisautaka na keda </a:t>
            </a:r>
            <a:r>
              <a:rPr lang="en-US" sz="2000" b="1" dirty="0">
                <a:solidFill>
                  <a:prstClr val="black"/>
                </a:solidFill>
                <a:latin typeface="Aptos" panose="02110004020202020204"/>
              </a:rPr>
              <a:t>I</a:t>
            </a:r>
            <a:r>
              <a:rPr lang="en" sz="2000" b="1" dirty="0">
                <a:solidFill>
                  <a:prstClr val="black"/>
                </a:solidFill>
                <a:latin typeface="Aptos" panose="02110004020202020204"/>
              </a:rPr>
              <a:t> tuvaki na Kalou  (Isi 36:26-27). E vakasavasavataka, kauta tani, solia, ka vakarautaki keda me rawa ni da talairaarawa. O koya ga e solia vei keda na kaukauwa (2 Cor.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707886"/>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Na cava na ka e tarovi keda mai na noda talairawarawa vua na Kalou dina ga ni da sa vinakata? </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3"/>
            <a:ext cx="8958264" cy="1015663"/>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Na </a:t>
            </a:r>
            <a:r>
              <a:rPr lang="en-US" sz="2000" b="1" dirty="0">
                <a:solidFill>
                  <a:prstClr val="black"/>
                </a:solidFill>
                <a:latin typeface="Aptos" panose="02110004020202020204"/>
              </a:rPr>
              <a:t>I</a:t>
            </a:r>
            <a:r>
              <a:rPr lang="en" sz="2000" b="1" dirty="0">
                <a:solidFill>
                  <a:prstClr val="black"/>
                </a:solidFill>
                <a:latin typeface="Aptos" panose="02110004020202020204"/>
              </a:rPr>
              <a:t> tabatamata ka tarava era soli ira talega ki na maroroi ni veiyalayalati (Josua 24:18b). Sa vakaroti ira vakamatata ko Josua “Kemuni na sega ni qaravi Jiova rawa”  (Josh.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s-ES">
              <a:solidFill>
                <a:prstClr val="white"/>
              </a:solidFill>
              <a:latin typeface="Aptos" panose="02110004020202020204"/>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2" y="-28168"/>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defTabSz="914400">
              <a:defRPr/>
            </a:pPr>
            <a:r>
              <a:rPr lang="en" sz="4400" b="1" spc="300" dirty="0">
                <a:ln/>
                <a:solidFill>
                  <a:srgbClr val="00CC00"/>
                </a:solidFill>
                <a:effectLst>
                  <a:outerShdw blurRad="38100" dist="12700" dir="2700000" algn="tl">
                    <a:srgbClr val="000000">
                      <a:alpha val="43137"/>
                    </a:srgbClr>
                  </a:outerShdw>
                </a:effectLst>
                <a:latin typeface="Aptos" panose="02110004020202020204"/>
              </a:rPr>
              <a:t>NA KANA NI VEIYALAYALATI</a:t>
            </a: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70"/>
            <a:ext cx="9237966" cy="646331"/>
          </a:xfrm>
          <a:prstGeom prst="rect">
            <a:avLst/>
          </a:prstGeom>
          <a:noFill/>
        </p:spPr>
        <p:txBody>
          <a:bodyPr wrap="square">
            <a:spAutoFit/>
            <a:scene3d>
              <a:camera prst="orthographicFront"/>
              <a:lightRig rig="threePt" dir="t"/>
            </a:scene3d>
            <a:sp3d extrusionH="57150">
              <a:bevelT w="38100" h="38100"/>
            </a:sp3d>
          </a:bodyPr>
          <a:lstStyle/>
          <a:p>
            <a:pPr algn="ctr" defTabSz="914400">
              <a:defRPr/>
            </a:pPr>
            <a:r>
              <a:rPr lang="en" b="1" dirty="0">
                <a:solidFill>
                  <a:srgbClr val="FF9900">
                    <a:lumMod val="50000"/>
                  </a:srgbClr>
                </a:solidFill>
                <a:latin typeface="Comic Sans MS" panose="030F0702030302020204" pitchFamily="66" charset="0"/>
              </a:rPr>
              <a:t>“Sa qai cabe ko Mosese, Eroni, Netapi kei Epaiu, ka le 70 na qase ni Isireli […] ara sa raica na Kalou, ka ra kana ka gunu” </a:t>
            </a:r>
            <a:r>
              <a:rPr lang="en" sz="1400" b="1" dirty="0">
                <a:solidFill>
                  <a:srgbClr val="FF9900">
                    <a:lumMod val="50000"/>
                  </a:srgbClr>
                </a:solidFill>
                <a:latin typeface="Comic Sans MS" panose="030F0702030302020204" pitchFamily="66" charset="0"/>
              </a:rPr>
              <a:t>(Lako Yani 24:9, 11b)</a:t>
            </a:r>
            <a:endParaRPr lang="es-ES" b="1" dirty="0">
              <a:solidFill>
                <a:srgbClr val="FF9900">
                  <a:lumMod val="50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4"/>
            <a:ext cx="9346266" cy="1015663"/>
          </a:xfrm>
          <a:prstGeom prst="rect">
            <a:avLst/>
          </a:prstGeom>
          <a:noFill/>
        </p:spPr>
        <p:txBody>
          <a:bodyPr wrap="square" rtlCol="0">
            <a:spAutoFit/>
          </a:bodyPr>
          <a:lstStyle/>
          <a:p>
            <a:pPr defTabSz="914400">
              <a:spcBef>
                <a:spcPts val="600"/>
              </a:spcBef>
              <a:defRPr/>
            </a:pPr>
            <a:r>
              <a:rPr lang="en" sz="2000" b="1" dirty="0">
                <a:solidFill>
                  <a:prstClr val="black"/>
                </a:solidFill>
                <a:latin typeface="Aptos" panose="02110004020202020204"/>
              </a:rPr>
              <a:t>Eda raica ena </a:t>
            </a:r>
            <a:r>
              <a:rPr lang="en-US" sz="2000" b="1" dirty="0" err="1">
                <a:solidFill>
                  <a:prstClr val="black"/>
                </a:solidFill>
                <a:latin typeface="Aptos" panose="02110004020202020204"/>
              </a:rPr>
              <a:t>i</a:t>
            </a:r>
            <a:r>
              <a:rPr lang="en" sz="2000" b="1" dirty="0">
                <a:solidFill>
                  <a:prstClr val="black"/>
                </a:solidFill>
                <a:latin typeface="Aptos" panose="02110004020202020204"/>
              </a:rPr>
              <a:t>vakaraitaki mai vei Jekope kei Lepani, ena gauna makawa mai na tokalau, na dregati ni veiyalayalati e okati kina na nodrau kana vata na yasana e  rua (Vakatekivu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82" y="2477960"/>
            <a:ext cx="3273060" cy="2448734"/>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8"/>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3453588" y="2994441"/>
            <a:ext cx="8647530" cy="707886"/>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E tauyavutaka na veiyalayalati vou o Jisu, ena e dua na kanavata kei ratou na 12 na tisaipeli (Mt.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3363942" y="3740623"/>
            <a:ext cx="5034088" cy="1631216"/>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Eda vakavoutaka na noda veiyalayalati kei na Kalou ena Vakayakavi ni Turaga. Ena kana madrai kei  na gunu waini, eda soevutaka na noda vosoti ka vakabulai ena vukui Jisu (1 Koro.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3453588" y="2087479"/>
            <a:ext cx="8647530" cy="1015663"/>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E Saineai, sa ia na Kalou na “kanavata ni veiyalayalati”kei ira e 74 na tamata: Mosese, Eroni, Netapi, Epaiu kei na 70 na qase, ka ratou matataki ira kece na tamata (LakoYani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235105" y="5436589"/>
            <a:ext cx="8162925" cy="707886"/>
          </a:xfrm>
          <a:prstGeom prst="rect">
            <a:avLst/>
          </a:prstGeom>
          <a:noFill/>
        </p:spPr>
        <p:txBody>
          <a:bodyPr wrap="square">
            <a:spAutoFit/>
          </a:bodyPr>
          <a:lstStyle/>
          <a:p>
            <a:pPr defTabSz="914400">
              <a:spcBef>
                <a:spcPts val="600"/>
              </a:spcBef>
              <a:defRPr/>
            </a:pPr>
            <a:r>
              <a:rPr lang="en" sz="2000" b="1" dirty="0">
                <a:solidFill>
                  <a:prstClr val="black"/>
                </a:solidFill>
                <a:latin typeface="Aptos" panose="02110004020202020204"/>
              </a:rPr>
              <a:t>Dina ga ni ra cata na vakabulai, ia ko Netapi, Epaiu se o Jutasa eratou sega ni vakuai ena “kanavata ni veiyalayalati” oqo. </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4"/>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ptos" panose="02110004020202020204"/>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3" y="5854156"/>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algn="ctr" defTabSz="914400">
              <a:defRPr/>
            </a:pPr>
            <a:r>
              <a:rPr lang="en"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latin typeface="Aptos" panose="02110004020202020204"/>
              </a:rPr>
              <a:t>NA I VAKATAKARAKARA</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3"/>
            <a:ext cx="10015992" cy="769441"/>
          </a:xfrm>
          <a:prstGeom prst="rect">
            <a:avLst/>
          </a:prstGeom>
          <a:noFill/>
          <a:effectLst>
            <a:outerShdw blurRad="50800" dist="25400" dir="5400000" algn="ctr" rotWithShape="0">
              <a:schemeClr val="tx1"/>
            </a:outerShdw>
          </a:effectLst>
        </p:spPr>
        <p:txBody>
          <a:bodyPr wrap="square">
            <a:spAutoFit/>
          </a:bodyPr>
          <a:lstStyle/>
          <a:p>
            <a:pPr algn="ctr" defTabSz="914400">
              <a:defRPr/>
            </a:pPr>
            <a:r>
              <a:rPr lang="en"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latin typeface="Aptos" panose="02110004020202020204"/>
              </a:rPr>
              <a:t>NA INAKI NI IVAKATAKARAKARA</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lang="en"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“ia me ra cakava e dua navaletabu me noqu, meu tiko kina ena kedra maliwa” </a:t>
            </a:r>
            <a:r>
              <a:rPr lang="en" sz="14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(LY.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0" y="1088256"/>
            <a:ext cx="9645318" cy="707886"/>
          </a:xfrm>
          <a:prstGeom prst="rect">
            <a:avLst/>
          </a:prstGeom>
          <a:noFill/>
        </p:spPr>
        <p:txBody>
          <a:bodyPr wrap="square" rtlCol="0">
            <a:spAutoFit/>
          </a:bodyPr>
          <a:lstStyle/>
          <a:p>
            <a:pPr defTabSz="914400">
              <a:spcBef>
                <a:spcPts val="600"/>
              </a:spcBef>
              <a:defRPr/>
            </a:pP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Mei vakadei ni nona na vakayacora nona yasa ni veiyalayalati, sa nakita na Kalou me aki tiko ena kedra maliwa na tamata.</a:t>
            </a:r>
          </a:p>
        </p:txBody>
      </p:sp>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52508" y="3033360"/>
            <a:ext cx="9671571" cy="1015663"/>
          </a:xfrm>
          <a:prstGeom prst="rect">
            <a:avLst/>
          </a:prstGeom>
          <a:noFill/>
        </p:spPr>
        <p:txBody>
          <a:bodyPr wrap="square">
            <a:spAutoFit/>
          </a:bodyPr>
          <a:lstStyle/>
          <a:p>
            <a:pPr defTabSz="914400">
              <a:spcBef>
                <a:spcPts val="600"/>
              </a:spcBef>
              <a:defRPr/>
            </a:pP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E vakaraitaki ki vei Mosese e dua na </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I</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 vakatakarakara ka soli ki vua na </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I</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 vakasala kece ni kena tara. </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E</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ra kerei na tamata me ra vakaitavi ena veika e yaga me na tara kina (Lako Yani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2988789" y="5261912"/>
            <a:ext cx="5963772" cy="1015663"/>
          </a:xfrm>
          <a:prstGeom prst="rect">
            <a:avLst/>
          </a:prstGeom>
          <a:noFill/>
        </p:spPr>
        <p:txBody>
          <a:bodyPr wrap="square">
            <a:spAutoFit/>
          </a:bodyPr>
          <a:lstStyle/>
          <a:p>
            <a:pPr defTabSz="914400">
              <a:spcBef>
                <a:spcPts val="600"/>
              </a:spcBef>
              <a:defRPr/>
            </a:pP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Ni curuma na valetabu e dua na Isireli-e </a:t>
            </a:r>
            <a:r>
              <a:rPr lang="en-US" sz="2000" b="1" dirty="0" err="1">
                <a:solidFill>
                  <a:prstClr val="white"/>
                </a:solidFill>
                <a:effectLst>
                  <a:glow rad="88900">
                    <a:srgbClr val="041D57"/>
                  </a:glow>
                  <a:outerShdw blurRad="38100" dist="38100" dir="2700000" algn="tl">
                    <a:srgbClr val="000000">
                      <a:alpha val="43137"/>
                    </a:srgbClr>
                  </a:outerShdw>
                </a:effectLst>
                <a:latin typeface="Aptos" panose="02110004020202020204"/>
              </a:rPr>
              <a:t>i</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vakataka -rakara- ni nona curu-ki na </a:t>
            </a:r>
            <a:r>
              <a:rPr lang="en-US" sz="2000" b="1" dirty="0" err="1">
                <a:solidFill>
                  <a:prstClr val="white"/>
                </a:solidFill>
                <a:effectLst>
                  <a:glow rad="88900">
                    <a:srgbClr val="041D57"/>
                  </a:glow>
                  <a:outerShdw blurRad="38100" dist="38100" dir="2700000" algn="tl">
                    <a:srgbClr val="000000">
                      <a:alpha val="43137"/>
                    </a:srgbClr>
                  </a:outerShdw>
                </a:effectLst>
                <a:latin typeface="Aptos" panose="02110004020202020204"/>
              </a:rPr>
              <a:t>i</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serau- ni Kalou… yacova ni dresuki nai latilati ni sa mate ko Jisu.</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2792407" y="3951424"/>
            <a:ext cx="6852910" cy="1015663"/>
          </a:xfrm>
          <a:prstGeom prst="rect">
            <a:avLst/>
          </a:prstGeom>
          <a:noFill/>
        </p:spPr>
        <p:txBody>
          <a:bodyPr wrap="square">
            <a:spAutoFit/>
          </a:bodyPr>
          <a:lstStyle/>
          <a:p>
            <a:pPr defTabSz="914400">
              <a:spcBef>
                <a:spcPts val="600"/>
              </a:spcBef>
              <a:defRPr/>
            </a:pP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Na Valetabu kei na vale ni soro ka tara o Solomonierau </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I</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 vakatakarakara ruarua ni valetabu ka tara mai lomalagi (Iperiu 8:1-2; 1Tui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6254" y="1759608"/>
            <a:ext cx="9671571" cy="1323439"/>
          </a:xfrm>
          <a:prstGeom prst="rect">
            <a:avLst/>
          </a:prstGeom>
          <a:noFill/>
        </p:spPr>
        <p:txBody>
          <a:bodyPr wrap="square">
            <a:spAutoFit/>
          </a:bodyPr>
          <a:lstStyle/>
          <a:p>
            <a:pPr defTabSz="914400">
              <a:spcBef>
                <a:spcPts val="600"/>
              </a:spcBef>
              <a:defRPr/>
            </a:pP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Ia na nona na tiko vakatamata na Kalou era na mate kece kina na tamata (Ex. 33:20). Oya na vuna, sa vakaroti ira kina me ra tara e dua na valetabu me vakatakilai kina na nona tiko. Na nona tiko oqo e laurai ena </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I</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 vakatakilakila eso,  me vaka ni Kalou e sega ni tiko ena vale sa caka ena liga (Cakacaka 17:24.</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6" y="4114799"/>
            <a:ext cx="2587328" cy="2605767"/>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1"/>
                                        </p:tgtEl>
                                      </p:cBhvr>
                                    </p:animEffect>
                                  </p:childTnLst>
                                </p:cTn>
                              </p:par>
                              <p:par>
                                <p:cTn id="40" presetID="25"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3"/>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1+#ppt_w/2"/>
                                          </p:val>
                                        </p:tav>
                                        <p:tav tm="100000">
                                          <p:val>
                                            <p:strVal val="#ppt_x"/>
                                          </p:val>
                                        </p:tav>
                                      </p:tavLst>
                                    </p:anim>
                                    <p:anim calcmode="lin" valueType="num">
                                      <p:cBhvr additive="base">
                                        <p:cTn id="59" dur="500" fill="hold"/>
                                        <p:tgtEl>
                                          <p:spTgt spid="15"/>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par>
                                <p:cTn id="71" presetID="53" presetClass="entr" presetSubtype="16"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2175</Words>
  <Application>Microsoft Office PowerPoint</Application>
  <PresentationFormat>Panorámica</PresentationFormat>
  <Paragraphs>94</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41</cp:revision>
  <dcterms:created xsi:type="dcterms:W3CDTF">2025-07-31T02:29:16Z</dcterms:created>
  <dcterms:modified xsi:type="dcterms:W3CDTF">2025-09-02T16:43:04Z</dcterms:modified>
</cp:coreProperties>
</file>