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81" autoAdjust="0"/>
  </p:normalViewPr>
  <p:slideViewPr>
    <p:cSldViewPr snapToGrid="0">
      <p:cViewPr varScale="1">
        <p:scale>
          <a:sx n="95" d="100"/>
          <a:sy n="95" d="100"/>
        </p:scale>
        <p:origin x="1110" y="8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en" b="1" dirty="0">
              <a:effectLst>
                <a:outerShdw blurRad="38100" dist="38100" dir="2700000" algn="tl">
                  <a:srgbClr val="000000">
                    <a:alpha val="43137"/>
                  </a:srgbClr>
                </a:outerShdw>
              </a:effectLst>
            </a:rPr>
            <a:t>Na vanua ka a vakayali</a:t>
          </a: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en" b="1" dirty="0">
              <a:effectLst>
                <a:outerShdw blurRad="38100" dist="38100" dir="2700000" algn="tl">
                  <a:srgbClr val="000000">
                    <a:alpha val="43137"/>
                  </a:srgbClr>
                </a:outerShdw>
              </a:effectLst>
            </a:rPr>
            <a:t>Na vanua ka solia na Kalou</a:t>
          </a: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en" b="1" dirty="0">
              <a:effectLst>
                <a:outerShdw blurRad="38100" dist="38100" dir="2700000" algn="tl">
                  <a:srgbClr val="000000">
                    <a:alpha val="43137"/>
                  </a:srgbClr>
                </a:outerShdw>
              </a:effectLst>
            </a:rPr>
            <a:t>Valuti na vanua</a:t>
          </a: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en" b="1" dirty="0">
              <a:effectLst>
                <a:outerShdw blurRad="38100" dist="38100" dir="2700000" algn="tl">
                  <a:srgbClr val="000000">
                    <a:alpha val="43137"/>
                  </a:srgbClr>
                </a:outerShdw>
              </a:effectLst>
            </a:rPr>
            <a:t>Maroroya na </a:t>
          </a:r>
          <a:r>
            <a:rPr lang="en-GB" b="1" dirty="0">
              <a:effectLst>
                <a:outerShdw blurRad="38100" dist="38100" dir="2700000" algn="tl">
                  <a:srgbClr val="000000">
                    <a:alpha val="43137"/>
                  </a:srgbClr>
                </a:outerShdw>
              </a:effectLst>
            </a:rPr>
            <a:t>I</a:t>
          </a:r>
          <a:r>
            <a:rPr lang="en" b="1" dirty="0">
              <a:effectLst>
                <a:outerShdw blurRad="38100" dist="38100" dir="2700000" algn="tl">
                  <a:srgbClr val="000000">
                    <a:alpha val="43137"/>
                  </a:srgbClr>
                </a:outerShdw>
              </a:effectLst>
            </a:rPr>
            <a:t> solisoli</a:t>
          </a: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s-ES" b="1" dirty="0">
              <a:effectLst>
                <a:outerShdw blurRad="38100" dist="38100" dir="2700000" algn="tl">
                  <a:srgbClr val="000000">
                    <a:alpha val="43137"/>
                  </a:srgbClr>
                </a:outerShdw>
              </a:effectLst>
            </a:rPr>
            <a:t>Na vanua ka rawati lesu</a:t>
          </a:r>
          <a:endParaRPr lang="en"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Na vanua ka a vakayali</a:t>
          </a: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Na vanua ka solia na Kalou</a:t>
          </a: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Valuti na vanua</a:t>
          </a: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Maroroya na </a:t>
          </a:r>
          <a:r>
            <a:rPr lang="en-GB" sz="2100" b="1" kern="1200" dirty="0">
              <a:effectLst>
                <a:outerShdw blurRad="38100" dist="38100" dir="2700000" algn="tl">
                  <a:srgbClr val="000000">
                    <a:alpha val="43137"/>
                  </a:srgbClr>
                </a:outerShdw>
              </a:effectLst>
            </a:rPr>
            <a:t>I</a:t>
          </a:r>
          <a:r>
            <a:rPr lang="en" sz="2100" b="1" kern="1200" dirty="0">
              <a:effectLst>
                <a:outerShdw blurRad="38100" dist="38100" dir="2700000" algn="tl">
                  <a:srgbClr val="000000">
                    <a:alpha val="43137"/>
                  </a:srgbClr>
                </a:outerShdw>
              </a:effectLst>
            </a:rPr>
            <a:t> solisoli</a:t>
          </a: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Na vanua ka rawati lesu</a:t>
          </a:r>
          <a:endParaRPr lang="en" sz="21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28/11/2025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a:solidFill>
                  <a:srgbClr val="FFC000"/>
                </a:solidFill>
                <a:effectLst>
                  <a:outerShdw blurRad="38100" dist="38100" dir="2700000" algn="tl">
                    <a:srgbClr val="000000"/>
                  </a:outerShdw>
                </a:effectLst>
              </a:rPr>
              <a:t>HEIRS OF PROMISES, PRISONERS OF HOPE</a:t>
            </a:r>
          </a:p>
          <a:p>
            <a:endParaRPr lang="en-FJ" dirty="0"/>
          </a:p>
        </p:txBody>
      </p:sp>
      <p:sp>
        <p:nvSpPr>
          <p:cNvPr id="4" name="Slide Number Placeholder 3"/>
          <p:cNvSpPr>
            <a:spLocks noGrp="1"/>
          </p:cNvSpPr>
          <p:nvPr>
            <p:ph type="sldNum" sz="quarter" idx="5"/>
          </p:nvPr>
        </p:nvSpPr>
        <p:spPr/>
        <p:txBody>
          <a:bodyPr/>
          <a:lstStyle/>
          <a:p>
            <a:fld id="{042CEF93-0768-4FF4-9C9A-EF45687FCA9A}" type="slidenum">
              <a:rPr lang="es-ES" smtClean="0"/>
              <a:t>1</a:t>
            </a:fld>
            <a:endParaRPr lang="es-ES"/>
          </a:p>
        </p:txBody>
      </p:sp>
    </p:spTree>
    <p:extLst>
      <p:ext uri="{BB962C8B-B14F-4D97-AF65-F5344CB8AC3E}">
        <p14:creationId xmlns:p14="http://schemas.microsoft.com/office/powerpoint/2010/main" val="332274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042CEF93-0768-4FF4-9C9A-EF45687FCA9A}" type="slidenum">
              <a:rPr lang="es-ES" smtClean="0"/>
              <a:t>2</a:t>
            </a:fld>
            <a:endParaRPr lang="es-ES"/>
          </a:p>
        </p:txBody>
      </p:sp>
    </p:spTree>
    <p:extLst>
      <p:ext uri="{BB962C8B-B14F-4D97-AF65-F5344CB8AC3E}">
        <p14:creationId xmlns:p14="http://schemas.microsoft.com/office/powerpoint/2010/main" val="179522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LAND THAT WAS LOST</a:t>
            </a:r>
          </a:p>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 sz="1200" b="1" spc="600" dirty="0">
                <a:ln w="6600">
                  <a:solidFill>
                    <a:schemeClr val="accent5"/>
                  </a:solidFill>
                  <a:prstDash val="solid"/>
                </a:ln>
                <a:solidFill>
                  <a:srgbClr val="FFFFFF"/>
                </a:solidFill>
                <a:effectLst>
                  <a:outerShdw dist="38100" dir="2700000" algn="tl" rotWithShape="0">
                    <a:schemeClr val="accent5"/>
                  </a:outerShdw>
                </a:effectLst>
              </a:rPr>
              <a:t>THE LAND THAT GOD GIVES</a:t>
            </a:r>
          </a:p>
          <a:p>
            <a:pPr algn="l"/>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3"/>
                </a:solidFill>
              </a:rPr>
              <a:t>CONQUER THE LAND</a:t>
            </a:r>
          </a:p>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a:solidFill>
                  <a:schemeClr val="accent4"/>
                </a:solidFill>
                <a:effectLst>
                  <a:outerShdw blurRad="38100" dist="38100" dir="2700000" algn="tl">
                    <a:srgbClr val="000000">
                      <a:alpha val="43137"/>
                    </a:srgbClr>
                  </a:outerShdw>
                </a:effectLst>
              </a:rPr>
              <a:t>KEEP THE GIFT</a:t>
            </a:r>
          </a:p>
        </p:txBody>
      </p:sp>
      <p:sp>
        <p:nvSpPr>
          <p:cNvPr id="4" name="Slide Number Placeholder 3"/>
          <p:cNvSpPr>
            <a:spLocks noGrp="1"/>
          </p:cNvSpPr>
          <p:nvPr>
            <p:ph type="sldNum" sz="quarter" idx="5"/>
          </p:nvPr>
        </p:nvSpPr>
        <p:spPr/>
        <p:txBody>
          <a:bodyPr/>
          <a:lstStyle/>
          <a:p>
            <a:fld id="{042CEF93-0768-4FF4-9C9A-EF45687FCA9A}" type="slidenum">
              <a:rPr lang="es-ES" smtClean="0"/>
              <a:t>7</a:t>
            </a:fld>
            <a:endParaRPr lang="es-ES"/>
          </a:p>
        </p:txBody>
      </p:sp>
    </p:spTree>
    <p:extLst>
      <p:ext uri="{BB962C8B-B14F-4D97-AF65-F5344CB8AC3E}">
        <p14:creationId xmlns:p14="http://schemas.microsoft.com/office/powerpoint/2010/main" val="318743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RECOVERED LAND</a:t>
            </a:r>
          </a:p>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Constantia" panose="02030602050306030303" pitchFamily="18" charset="0"/>
              </a:rPr>
              <a:t>Through disobedience to God, Adam and Eve had lost Eden, and because of sin the whole earth was cursed. But if God's people followed His instruction, their land would be restored to fertility and beauty. God Himself gave them directions in regard to the culture of the soil, and they were to co-operate with Him in its restoration. Thus the whole land, under God's control, would become an object lesson of spiritual truth. As in obedience to His natural laws the earth should produce its treasures, so in obedience to His moral law the hearts of the people were to reflect the attributes of His character</a:t>
            </a:r>
            <a:r>
              <a:rPr lang="en" sz="1200" b="0" dirty="0">
                <a:latin typeface="Constantia" panose="02030602050306030303" pitchFamily="18" charset="0"/>
              </a:rPr>
              <a:t>.”</a:t>
            </a:r>
            <a:endParaRPr lang="en-FJ" b="0" dirty="0"/>
          </a:p>
        </p:txBody>
      </p:sp>
      <p:sp>
        <p:nvSpPr>
          <p:cNvPr id="4" name="Slide Number Placeholder 3"/>
          <p:cNvSpPr>
            <a:spLocks noGrp="1"/>
          </p:cNvSpPr>
          <p:nvPr>
            <p:ph type="sldNum" sz="quarter" idx="5"/>
          </p:nvPr>
        </p:nvSpPr>
        <p:spPr/>
        <p:txBody>
          <a:bodyPr/>
          <a:lstStyle/>
          <a:p>
            <a:fld id="{042CEF93-0768-4FF4-9C9A-EF45687FCA9A}" type="slidenum">
              <a:rPr lang="es-ES" smtClean="0"/>
              <a:t>9</a:t>
            </a:fld>
            <a:endParaRPr lang="es-ES"/>
          </a:p>
        </p:txBody>
      </p:sp>
    </p:spTree>
    <p:extLst>
      <p:ext uri="{BB962C8B-B14F-4D97-AF65-F5344CB8AC3E}">
        <p14:creationId xmlns:p14="http://schemas.microsoft.com/office/powerpoint/2010/main" val="93025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1939159" y="91941"/>
            <a:ext cx="8313682"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4400" b="1" spc="300" dirty="0">
                <a:ln/>
                <a:solidFill>
                  <a:srgbClr val="FFC000"/>
                </a:solidFill>
                <a:effectLst>
                  <a:outerShdw blurRad="38100" dist="38100" dir="2700000" algn="tl">
                    <a:srgbClr val="000000"/>
                  </a:outerShdw>
                </a:effectLst>
              </a:rPr>
              <a:t>LUVE NI VOSANIYALAYALA, VESUKI KA NUINUI TIKO</a:t>
            </a:r>
          </a:p>
        </p:txBody>
      </p:sp>
      <p:sp>
        <p:nvSpPr>
          <p:cNvPr id="5" name="CuadroTexto 4">
            <a:extLst>
              <a:ext uri="{FF2B5EF4-FFF2-40B4-BE49-F238E27FC236}">
                <a16:creationId xmlns:a16="http://schemas.microsoft.com/office/drawing/2014/main" id="{5DE0AC24-B492-3A35-2E1B-14B0E3564C64}"/>
              </a:ext>
            </a:extLst>
          </p:cNvPr>
          <p:cNvSpPr txBox="1"/>
          <p:nvPr/>
        </p:nvSpPr>
        <p:spPr>
          <a:xfrm>
            <a:off x="7270251" y="6427505"/>
            <a:ext cx="2639505" cy="338554"/>
          </a:xfrm>
          <a:prstGeom prst="rect">
            <a:avLst/>
          </a:prstGeom>
          <a:noFill/>
        </p:spPr>
        <p:txBody>
          <a:bodyPr wrap="none" rtlCol="0">
            <a:spAutoFit/>
          </a:bodyPr>
          <a:lstStyle/>
          <a:p>
            <a:pPr algn="r"/>
            <a:r>
              <a:rPr lang="en" sz="1600" b="1" dirty="0">
                <a:solidFill>
                  <a:srgbClr val="BBE4FA"/>
                </a:solidFill>
                <a:effectLst>
                  <a:outerShdw blurRad="38100" dist="38100" dir="2700000" algn="tl">
                    <a:srgbClr val="000000">
                      <a:alpha val="43137"/>
                    </a:srgbClr>
                  </a:outerShdw>
                </a:effectLst>
              </a:rPr>
              <a:t>Lesoni 9, Noveba 29,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3">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2185214"/>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“Dou lesu mai ki na koro vakabai, oi kemudou sa vesuki ka nuinui tiko: io, ena siga oqo kau sa tukuna ni kau na solia vei iko e rua nai </a:t>
            </a:r>
            <a:r>
              <a:rPr kumimoji="0" lang="es-ES" sz="3600" b="1" i="0" u="none" strike="noStrike" kern="1200" cap="none" spc="0" normalizeH="0" baseline="0" noProof="0"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votavota</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b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br>
            <a:r>
              <a:rPr kumimoji="0" lang="es-ES" sz="24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lang="es-ES" sz="24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Sakaraia</a:t>
            </a:r>
            <a:r>
              <a:rPr kumimoji="0" lang="es-ES" sz="24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9:12)</a:t>
            </a:r>
            <a:endPar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2860354802"/>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n"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n"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n"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n"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706993" y="6040935"/>
            <a:ext cx="429093" cy="461665"/>
          </a:xfrm>
          <a:prstGeom prst="rect">
            <a:avLst/>
          </a:prstGeom>
          <a:noFill/>
        </p:spPr>
        <p:txBody>
          <a:bodyPr wrap="none" rtlCol="0">
            <a:spAutoFit/>
          </a:bodyPr>
          <a:lstStyle/>
          <a:p>
            <a:pPr algn="ctr"/>
            <a:r>
              <a:rPr lang="en"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rtlCol="0">
            <a:spAutoFit/>
          </a:bodyPr>
          <a:lstStyle/>
          <a:p>
            <a:pPr>
              <a:spcBef>
                <a:spcPts val="600"/>
              </a:spcBef>
            </a:pPr>
            <a:r>
              <a:rPr lang="en" sz="2000" b="1" dirty="0"/>
              <a:t>Ai wase levu ni vola </a:t>
            </a:r>
            <a:r>
              <a:rPr lang="en-GB" sz="2000" b="1" dirty="0"/>
              <a:t>I</a:t>
            </a:r>
            <a:r>
              <a:rPr lang="en" sz="2000" b="1" dirty="0"/>
              <a:t> Josua, Wase 13 ki na 21, e baleta nakena wasei na vanua o Kenani ena kedra maliwa na vei yavusa na  Isireli.</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en" sz="2000" b="1" dirty="0"/>
                <a:t>NA 12 NA YAVUSA ISIRELI</a:t>
              </a: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n" sz="1400" b="1" dirty="0">
                  <a:solidFill>
                    <a:srgbClr val="108FD6"/>
                  </a:solidFill>
                </a:rPr>
                <a:t>Mediterranean Sea</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n" sz="1200" b="1" dirty="0"/>
                <a:t>ASERI</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n" sz="1200" b="1" dirty="0"/>
                <a:t>SEPULONI</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n" sz="1200" b="1" dirty="0"/>
                <a:t>ISAKARI</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en" sz="1200" b="1" dirty="0"/>
                <a:t>NAFITALAI</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n" sz="1200" b="1" dirty="0"/>
                <a:t>MANASA</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n" sz="1200" b="1" dirty="0"/>
                <a:t>MANASA</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n" sz="1200" b="1" dirty="0"/>
                <a:t>TANI</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en" sz="1200" b="1" dirty="0"/>
                <a:t>IFIREIMI</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2" y="3749262"/>
              <a:ext cx="602659" cy="307777"/>
            </a:xfrm>
            <a:prstGeom prst="rect">
              <a:avLst/>
            </a:prstGeom>
            <a:noFill/>
          </p:spPr>
          <p:txBody>
            <a:bodyPr wrap="square" rtlCol="0">
              <a:spAutoFit/>
            </a:bodyPr>
            <a:lstStyle/>
            <a:p>
              <a:pPr algn="ctr"/>
              <a:r>
                <a:rPr lang="en" sz="1400" b="1" dirty="0"/>
                <a:t>KATA</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n" sz="1100" b="1" dirty="0"/>
                <a:t>PENIJAMINI</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n" sz="1400" b="1" dirty="0"/>
                <a:t>JUTA</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n" sz="1400" b="1" dirty="0"/>
                <a:t>RUPENI</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n" sz="1200" b="1" dirty="0"/>
                <a:t>SIMIONI</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en" sz="2000" b="1" dirty="0"/>
              <a:t>Na mate nei Jisu sa vakadeitaka oti ni sa lesi oti me noda na vanua ka rau a vakayakia ko Atama kei Ivi. However, we are still "captives of the hope" of receiving it.</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spcBef>
                <a:spcPts val="600"/>
              </a:spcBef>
            </a:pPr>
            <a:r>
              <a:rPr lang="en" sz="2000" b="1" dirty="0"/>
              <a:t>Ena maliwa ni kedra cavuti tiko na veivanua, tamata, kei na yavusa, eda sa raica rawa tiko na vanua ka sa lesi oti me nei Isireli, ia, era se sega tiko ni taukena kece sara.</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en-GB"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NA VANUA KA SA VAKAYALI</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“Sa qai vakatalai koya tani kina na Kalou ko Jiova mai na weere ko Iteni, ka me wereca na qele ka buli mai kina ko koya” </a:t>
            </a:r>
            <a:r>
              <a:rPr lang="en" sz="1400" b="1" dirty="0">
                <a:solidFill>
                  <a:srgbClr val="D5DEFE"/>
                </a:solidFill>
                <a:effectLst>
                  <a:outerShdw blurRad="38100" dist="38100" dir="2700000" algn="tl">
                    <a:srgbClr val="000000">
                      <a:alpha val="43137"/>
                    </a:srgbClr>
                  </a:outerShdw>
                </a:effectLst>
                <a:latin typeface="Comic Sans MS" panose="030F0702030302020204" pitchFamily="66" charset="0"/>
              </a:rPr>
              <a:t>(Vakatekivu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19731" y="2066493"/>
            <a:ext cx="5872944" cy="1015663"/>
          </a:xfrm>
          <a:prstGeom prst="rect">
            <a:avLst/>
          </a:prstGeom>
          <a:noFill/>
        </p:spPr>
        <p:txBody>
          <a:bodyPr wrap="square" rtlCol="0">
            <a:spAutoFit/>
          </a:bodyPr>
          <a:lstStyle/>
          <a:p>
            <a:pPr>
              <a:spcBef>
                <a:spcPts val="600"/>
              </a:spcBef>
            </a:pPr>
            <a:r>
              <a:rPr lang="en" sz="2000" b="1" dirty="0"/>
              <a:t>Ena nodrau sa talaidredre vua na Kalou, erau sa vakatalai tani mai kea  (Vktivu. 3:23). E rau sa vakayalia na nodrau lewa na Vuravura.</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608300" cy="707886"/>
          </a:xfrm>
          <a:prstGeom prst="rect">
            <a:avLst/>
          </a:prstGeom>
          <a:noFill/>
        </p:spPr>
        <p:txBody>
          <a:bodyPr wrap="square">
            <a:spAutoFit/>
          </a:bodyPr>
          <a:lstStyle/>
          <a:p>
            <a:pPr>
              <a:spcBef>
                <a:spcPts val="600"/>
              </a:spcBef>
            </a:pPr>
            <a:r>
              <a:rPr lang="en" sz="2000" b="1" dirty="0"/>
              <a:t>Na Kalou a lesi Atama kei Ivi me rau lewa na vuravura (Vktkivu. 1:27-28), ka biuti rau ena Were ko Iteni (Vakatekivu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spcBef>
                <a:spcPts val="600"/>
              </a:spcBef>
            </a:pPr>
            <a:r>
              <a:rPr lang="en" sz="2000" b="1" dirty="0"/>
              <a:t>Na talaidredre nei Isireli sa vakavuna na veisautaki ni </a:t>
            </a:r>
            <a:r>
              <a:rPr lang="en-GB" sz="2000" b="1" dirty="0"/>
              <a:t>I</a:t>
            </a:r>
            <a:r>
              <a:rPr lang="en" sz="2000" b="1" dirty="0"/>
              <a:t> tuvatuva taumada. Na Kalou sa vakaturi ira cake na kawa nei Eparama mai na veivatu me nodra na vosa ni yalayala: us (Luke 3:8; Ipreiu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523133"/>
            <a:ext cx="6134406" cy="1015663"/>
          </a:xfrm>
          <a:prstGeom prst="rect">
            <a:avLst/>
          </a:prstGeom>
          <a:noFill/>
        </p:spPr>
        <p:txBody>
          <a:bodyPr wrap="square">
            <a:spAutoFit/>
          </a:bodyPr>
          <a:lstStyle/>
          <a:p>
            <a:pPr>
              <a:spcBef>
                <a:spcPts val="600"/>
              </a:spcBef>
            </a:pPr>
            <a:r>
              <a:rPr lang="en" sz="2000" b="1" dirty="0"/>
              <a:t>Na taukeni ni vanua oqo sa na qai roboti vuravura taucoko yani vakamalua, ni ra sa kila na Kalou na  tamata kei na veimatanitu (Aisea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33342" y="3037635"/>
            <a:ext cx="6016652" cy="1631216"/>
          </a:xfrm>
          <a:prstGeom prst="rect">
            <a:avLst/>
          </a:prstGeom>
          <a:noFill/>
        </p:spPr>
        <p:txBody>
          <a:bodyPr wrap="square">
            <a:spAutoFit/>
          </a:bodyPr>
          <a:lstStyle/>
          <a:p>
            <a:pPr>
              <a:spcBef>
                <a:spcPts val="600"/>
              </a:spcBef>
            </a:pPr>
            <a:r>
              <a:rPr lang="en" sz="2000" b="1" dirty="0"/>
              <a:t>Ia na Kalou sa tiko taumada na nona </a:t>
            </a:r>
            <a:r>
              <a:rPr lang="en-GB" sz="2000" b="1" dirty="0"/>
              <a:t>I</a:t>
            </a:r>
            <a:r>
              <a:rPr lang="en" sz="2000" b="1" dirty="0"/>
              <a:t> naki vua na tamata me vakalesui vua na vanua ka sa vakayalia. Ai matai ni kena </a:t>
            </a:r>
            <a:r>
              <a:rPr lang="en-GB" sz="2000" b="1" dirty="0"/>
              <a:t>I</a:t>
            </a:r>
            <a:r>
              <a:rPr lang="en" sz="2000" b="1" dirty="0"/>
              <a:t> wase na nona solia vei Eparama, Aisake kei Jekope e dua na vanua lailai: Kenani (Vakatekivu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en" sz="4400" b="1" spc="600" dirty="0">
                <a:ln w="6600">
                  <a:solidFill>
                    <a:schemeClr val="accent5"/>
                  </a:solidFill>
                  <a:prstDash val="solid"/>
                </a:ln>
                <a:solidFill>
                  <a:srgbClr val="FFFFFF"/>
                </a:solidFill>
                <a:effectLst>
                  <a:outerShdw dist="38100" dir="2700000" algn="tl" rotWithShape="0">
                    <a:schemeClr val="accent5"/>
                  </a:outerShdw>
                </a:effectLst>
              </a:rPr>
              <a:t>NA VANUA KA SOLIA NA KALOU</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6" y="1094554"/>
            <a:ext cx="1202460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sega na ka erau cakava o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Atama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kei Ivi me dodonu kina me nodrau o Iteni,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 sega vakakina na ka e cakava Eparama kei na nona kawa me ra lewa kina na Vanua Yalataki. E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solisoli mai vua na Kalou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236484" y="614235"/>
            <a:ext cx="11719033"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 nei </a:t>
            </a:r>
            <a:r>
              <a:rPr lang="en-GB"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Jiova</a:t>
            </a:r>
            <a:r>
              <a:rPr lang="en"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ko vuravura kei na ka kecega sa sinai kina; A veivanua kei ira era sa tiko kina.” </a:t>
            </a:r>
            <a:r>
              <a:rPr lang="en"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(Same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67396" y="1796011"/>
            <a:ext cx="771369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Eda vakatauvatana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solisoli oqo kei na dua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vale redetaki. E dina ni rawa ni mai bula e Kenani o Isireli, e nona tikoga na Kalou na vanua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(Same 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5851" y="4191715"/>
            <a:ext cx="2914649"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Me vaka mai Iteni, sa tiko na rede me ‘saumi</a:t>
            </a:r>
            <a:r>
              <a:rPr lang="en" sz="2000" b="1" dirty="0">
                <a:solidFill>
                  <a:prstClr val="black"/>
                </a:solidFill>
                <a:latin typeface="Aptos" panose="02110004020202020204"/>
              </a:rPr>
              <a:t>’ :talairawarawa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(VSoro. 20:22). E ka me baleta na veiwekani: lomana na Kalou o na marauta -ka na nona veivakalou -gatataki</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167396" y="2715761"/>
            <a:ext cx="771369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Na </a:t>
            </a:r>
            <a:r>
              <a:rPr lang="en-GB" sz="2000" b="1" dirty="0">
                <a:solidFill>
                  <a:prstClr val="black"/>
                </a:solidFill>
                <a:latin typeface="Aptos" panose="02110004020202020204"/>
              </a:rPr>
              <a:t>I</a:t>
            </a:r>
            <a:r>
              <a:rPr lang="en" sz="2000" b="1" dirty="0">
                <a:solidFill>
                  <a:prstClr val="black"/>
                </a:solidFill>
                <a:latin typeface="Aptos" panose="02110004020202020204"/>
              </a:rPr>
              <a:t>  taukei ni vale e qarava na vakavinakataki ni vale, delavuvu, paipo ni wai, etc. E vakakina na Kalou, e solia na uca, taqomaka na </a:t>
            </a:r>
            <a:r>
              <a:rPr lang="en-GB" sz="2000" b="1" dirty="0">
                <a:solidFill>
                  <a:prstClr val="black"/>
                </a:solidFill>
                <a:latin typeface="Aptos" panose="02110004020202020204"/>
              </a:rPr>
              <a:t>I</a:t>
            </a:r>
            <a:r>
              <a:rPr lang="en" sz="2000" b="1" dirty="0">
                <a:solidFill>
                  <a:prstClr val="black"/>
                </a:solidFill>
                <a:latin typeface="Aptos" panose="02110004020202020204"/>
              </a:rPr>
              <a:t> teitei, etc., me rawa kina vei Isireli me bula ena nuidei ena vanua ka solia ki vua na Kalou.</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774601" y="6092083"/>
            <a:ext cx="4383584" cy="707886"/>
          </a:xfrm>
          <a:prstGeom prst="rect">
            <a:avLst/>
          </a:prstGeom>
          <a:noFill/>
        </p:spPr>
        <p:txBody>
          <a:bodyPr wrap="square">
            <a:spAutoFit/>
          </a:bodyPr>
          <a:lstStyle/>
          <a:p>
            <a:pPr algn="ct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Veisiga sa oti, vakakina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edaidai, e se ka tikoga ni vakabauta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(Ipe. 11:9-13).</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70336"/>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VALUTI NA VANUA</a:t>
            </a: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488789"/>
            <a:ext cx="7103800" cy="861774"/>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“Ia oqo mo vota na vanua oqo me ra taukena na mataqali ciwaciwa, kei na dua na kena wase ni mataqali </a:t>
            </a:r>
            <a:r>
              <a:rPr lang="en-GB" b="1" dirty="0">
                <a:solidFill>
                  <a:schemeClr val="accent5">
                    <a:lumMod val="75000"/>
                  </a:schemeClr>
                </a:solidFill>
                <a:latin typeface="Comic Sans MS" panose="030F0702030302020204" pitchFamily="66" charset="0"/>
              </a:rPr>
              <a:t>I</a:t>
            </a:r>
            <a:r>
              <a:rPr lang="en" b="1" dirty="0">
                <a:solidFill>
                  <a:schemeClr val="accent5">
                    <a:lumMod val="75000"/>
                  </a:schemeClr>
                </a:solidFill>
                <a:latin typeface="Comic Sans MS" panose="030F0702030302020204" pitchFamily="66" charset="0"/>
              </a:rPr>
              <a:t> Manasa” </a:t>
            </a:r>
            <a:r>
              <a:rPr lang="en" sz="1400" b="1" dirty="0">
                <a:solidFill>
                  <a:schemeClr val="accent5">
                    <a:lumMod val="75000"/>
                  </a:schemeClr>
                </a:solidFill>
                <a:latin typeface="Comic Sans MS" panose="030F0702030302020204" pitchFamily="66" charset="0"/>
              </a:rPr>
              <a:t>(Josua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en" sz="2000" b="1" dirty="0"/>
              <a:t>A sa qase ko  Josua ni sa vakaroti koya na Kalou me vota na vanua ki vei ira na yavusa Isireli, ka wili kina na vanua e sega ni kabai (Joshua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43177" y="3212115"/>
            <a:ext cx="4477156" cy="2554545"/>
          </a:xfrm>
          <a:prstGeom prst="rect">
            <a:avLst/>
          </a:prstGeom>
          <a:noFill/>
        </p:spPr>
        <p:txBody>
          <a:bodyPr wrap="square">
            <a:spAutoFit/>
          </a:bodyPr>
          <a:lstStyle/>
          <a:p>
            <a:pPr>
              <a:spcBef>
                <a:spcPts val="600"/>
              </a:spcBef>
            </a:pPr>
            <a:r>
              <a:rPr lang="en" sz="2000" b="1" dirty="0"/>
              <a:t>E dina ni ra valu, e sega ni rawa na qaqa mai na dua na ka e tu vei ira, na Kalou ga (Vrua. 9:5). Vakai Isireli ga, e sega na ka eda cakava me rawati na bula ka taukena na vosaniyalayala. (Efe. 2:8-9; Kal. 3:29). Ia kevaka era a valu… na cava e dodonu me da cakava nikua?</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697376" y="5617952"/>
            <a:ext cx="4665028" cy="1323439"/>
          </a:xfrm>
          <a:prstGeom prst="rect">
            <a:avLst/>
          </a:prstGeom>
          <a:noFill/>
        </p:spPr>
        <p:txBody>
          <a:bodyPr wrap="square">
            <a:spAutoFit/>
          </a:bodyPr>
          <a:lstStyle/>
          <a:p>
            <a:pPr>
              <a:spcBef>
                <a:spcPts val="600"/>
              </a:spcBef>
            </a:pPr>
            <a:r>
              <a:rPr lang="en" sz="2000" b="1" dirty="0"/>
              <a:t>Ni sa vakabulai, e rua na ka e gadreva na Kalou vei ira na nona </a:t>
            </a:r>
            <a:r>
              <a:rPr lang="en-GB" sz="2000" b="1" dirty="0"/>
              <a:t>I</a:t>
            </a:r>
            <a:r>
              <a:rPr lang="en" sz="2000" b="1" dirty="0"/>
              <a:t> voavota: talairawarawa (Fili. 2:12); dauvakavi -navinaka (Ipe.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6" y="2282253"/>
            <a:ext cx="6915141" cy="1015663"/>
          </a:xfrm>
          <a:prstGeom prst="rect">
            <a:avLst/>
          </a:prstGeom>
          <a:noFill/>
        </p:spPr>
        <p:txBody>
          <a:bodyPr wrap="square">
            <a:spAutoFit/>
          </a:bodyPr>
          <a:lstStyle/>
          <a:p>
            <a:pPr>
              <a:spcBef>
                <a:spcPts val="600"/>
              </a:spcBef>
            </a:pPr>
            <a:r>
              <a:rPr lang="en" sz="2000" b="1" dirty="0"/>
              <a:t>Sa nodra na vanua, ia sa vo tiko me ra cakacakataka na kena taukeni. Na Kalou e sega ni tawasea na tamata ena nona cakacaka, e gadreva me da cakava na noda </a:t>
            </a:r>
            <a:r>
              <a:rPr lang="en-GB" sz="2000" b="1" dirty="0"/>
              <a:t>I</a:t>
            </a:r>
            <a:r>
              <a:rPr lang="en" sz="2000" b="1" dirty="0"/>
              <a:t> tavi.</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GB" sz="4400" b="1" spc="600" dirty="0">
                <a:ln/>
                <a:solidFill>
                  <a:schemeClr val="accent4"/>
                </a:solidFill>
                <a:effectLst>
                  <a:outerShdw blurRad="38100" dist="38100" dir="2700000" algn="tl">
                    <a:srgbClr val="000000">
                      <a:alpha val="43137"/>
                    </a:srgbClr>
                  </a:outerShdw>
                </a:effectLst>
              </a:rPr>
              <a:t>M</a:t>
            </a:r>
            <a:r>
              <a:rPr lang="en" sz="4400" b="1" spc="600" dirty="0">
                <a:ln/>
                <a:solidFill>
                  <a:schemeClr val="accent4"/>
                </a:solidFill>
                <a:effectLst>
                  <a:outerShdw blurRad="38100" dist="38100" dir="2700000" algn="tl">
                    <a:srgbClr val="000000">
                      <a:alpha val="43137"/>
                    </a:srgbClr>
                  </a:outerShdw>
                </a:effectLst>
              </a:rPr>
              <a:t>AROROYA NA </a:t>
            </a:r>
            <a:r>
              <a:rPr lang="en-GB" sz="4400" b="1" spc="600" dirty="0">
                <a:ln/>
                <a:solidFill>
                  <a:schemeClr val="accent4"/>
                </a:solidFill>
                <a:effectLst>
                  <a:outerShdw blurRad="38100" dist="38100" dir="2700000" algn="tl">
                    <a:srgbClr val="000000">
                      <a:alpha val="43137"/>
                    </a:srgbClr>
                  </a:outerShdw>
                </a:effectLst>
              </a:rPr>
              <a:t>I</a:t>
            </a:r>
            <a:r>
              <a:rPr lang="en" sz="4400" b="1" spc="600" dirty="0">
                <a:ln/>
                <a:solidFill>
                  <a:schemeClr val="accent4"/>
                </a:solidFill>
                <a:effectLst>
                  <a:outerShdw blurRad="38100" dist="38100" dir="2700000" algn="tl">
                    <a:srgbClr val="000000">
                      <a:alpha val="43137"/>
                    </a:srgbClr>
                  </a:outerShdw>
                </a:effectLst>
              </a:rPr>
              <a:t> SOLISOLI</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 kakua ni volitaki na vanua me takali sara: ni sa noqu ga na vanua; ia koi kemudou dou sa kai tani ka tiko vulagi ga vei au”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(Vunau ni Soro 25:23)  </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727736" y="1359888"/>
            <a:ext cx="6464264" cy="1015663"/>
          </a:xfrm>
          <a:prstGeom prst="rect">
            <a:avLst/>
          </a:prstGeom>
          <a:noFill/>
        </p:spPr>
        <p:txBody>
          <a:bodyPr wrap="square" rtlCol="0">
            <a:spAutoFit/>
          </a:bodyPr>
          <a:lstStyle/>
          <a:p>
            <a:pPr>
              <a:spcBef>
                <a:spcPts val="600"/>
              </a:spcBef>
            </a:pPr>
            <a:r>
              <a:rPr lang="en" sz="2000" b="1" dirty="0"/>
              <a:t>Ni sa ciqomi oti nai votavota, sa vauci talega ena vei lawa na vakayagataki ni qele: na yabaki ni vakacecegu kei na yabaki ni veisereki.</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137443"/>
            <a:ext cx="6682902" cy="1015663"/>
          </a:xfrm>
          <a:prstGeom prst="rect">
            <a:avLst/>
          </a:prstGeom>
          <a:noFill/>
        </p:spPr>
        <p:txBody>
          <a:bodyPr wrap="square">
            <a:spAutoFit/>
          </a:bodyPr>
          <a:lstStyle/>
          <a:p>
            <a:pPr>
              <a:spcBef>
                <a:spcPts val="600"/>
              </a:spcBef>
            </a:pPr>
            <a:r>
              <a:rPr lang="en" sz="2000" b="1" dirty="0"/>
              <a:t>Na jupeli e vakasukai kina na qele ki vei koya na kena </a:t>
            </a:r>
            <a:r>
              <a:rPr lang="en-GB" sz="2000" b="1" dirty="0"/>
              <a:t>I</a:t>
            </a:r>
            <a:r>
              <a:rPr lang="en" sz="2000" b="1" dirty="0"/>
              <a:t> taukei taumada, me tarova na veivakadravudravuataki (social inequalities) ena i tikotiko (Lev.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727736" y="2288945"/>
            <a:ext cx="6464264" cy="1631216"/>
          </a:xfrm>
          <a:prstGeom prst="rect">
            <a:avLst/>
          </a:prstGeom>
          <a:noFill/>
        </p:spPr>
        <p:txBody>
          <a:bodyPr wrap="square">
            <a:spAutoFit/>
          </a:bodyPr>
          <a:lstStyle/>
          <a:p>
            <a:pPr>
              <a:spcBef>
                <a:spcPts val="600"/>
              </a:spcBef>
            </a:pPr>
            <a:r>
              <a:rPr lang="en" sz="2000" b="1" dirty="0"/>
              <a:t>Na yabaki ni Vakacecegu, e </a:t>
            </a:r>
            <a:r>
              <a:rPr lang="en-GB" sz="2000" b="1" dirty="0"/>
              <a:t>I</a:t>
            </a:r>
            <a:r>
              <a:rPr lang="en" sz="2000" b="1" dirty="0"/>
              <a:t> yaloyalo rabailevu ni Siga ni Vakacecegu, e vakaceguya na qele (VSoro. 25:2-5). Na kena sega ni vakamuri na lawa oqo sai koya e dua na vu levu ni nodra kau vakabobula (2 Vgauna.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213730"/>
            <a:ext cx="6682902" cy="1631216"/>
          </a:xfrm>
          <a:prstGeom prst="rect">
            <a:avLst/>
          </a:prstGeom>
          <a:noFill/>
        </p:spPr>
        <p:txBody>
          <a:bodyPr wrap="square">
            <a:spAutoFit/>
          </a:bodyPr>
          <a:lstStyle/>
          <a:p>
            <a:pPr>
              <a:spcBef>
                <a:spcPts val="600"/>
              </a:spcBef>
            </a:pPr>
            <a:r>
              <a:rPr lang="en-US" sz="2000" b="1" dirty="0"/>
              <a:t>Sai </a:t>
            </a:r>
            <a:r>
              <a:rPr lang="en-US" sz="2000" b="1" dirty="0" err="1"/>
              <a:t>koya</a:t>
            </a:r>
            <a:r>
              <a:rPr lang="en-US" sz="2000" b="1" dirty="0"/>
              <a:t> </a:t>
            </a:r>
            <a:r>
              <a:rPr lang="en-US" sz="2000" b="1" dirty="0" err="1"/>
              <a:t>dina</a:t>
            </a:r>
            <a:r>
              <a:rPr lang="en-US" sz="2000" b="1" dirty="0"/>
              <a:t> </a:t>
            </a:r>
            <a:r>
              <a:rPr lang="en-US" sz="2000" b="1" dirty="0" err="1"/>
              <a:t>oqo</a:t>
            </a:r>
            <a:r>
              <a:rPr lang="en-US" sz="2000" b="1" dirty="0"/>
              <a:t> </a:t>
            </a:r>
            <a:r>
              <a:rPr lang="en-US" sz="2000" b="1" dirty="0" err="1"/>
              <a:t>na</a:t>
            </a:r>
            <a:r>
              <a:rPr lang="en-US" sz="2000" b="1" dirty="0"/>
              <a:t> I </a:t>
            </a:r>
            <a:r>
              <a:rPr lang="en-US" sz="2000" b="1" dirty="0" err="1"/>
              <a:t>naki</a:t>
            </a:r>
            <a:r>
              <a:rPr lang="en-US" sz="2000" b="1" dirty="0"/>
              <a:t> </a:t>
            </a:r>
            <a:r>
              <a:rPr lang="en-US" sz="2000" b="1" dirty="0" err="1"/>
              <a:t>ni</a:t>
            </a:r>
            <a:r>
              <a:rPr lang="en-US" sz="2000" b="1" dirty="0"/>
              <a:t> </a:t>
            </a:r>
            <a:r>
              <a:rPr lang="en-US" sz="2000" b="1" dirty="0" err="1"/>
              <a:t>kosipeli</a:t>
            </a:r>
            <a:r>
              <a:rPr lang="en-US" sz="2000" b="1" dirty="0"/>
              <a:t>: me </a:t>
            </a:r>
            <a:r>
              <a:rPr lang="en-US" sz="2000" b="1" dirty="0" err="1"/>
              <a:t>tababokoca</a:t>
            </a:r>
            <a:r>
              <a:rPr lang="en-US" sz="2000" b="1" dirty="0"/>
              <a:t> </a:t>
            </a:r>
            <a:r>
              <a:rPr lang="en-US" sz="2000" b="1" dirty="0" err="1"/>
              <a:t>na</a:t>
            </a:r>
            <a:r>
              <a:rPr lang="en-US" sz="2000" b="1" dirty="0"/>
              <a:t> </a:t>
            </a:r>
            <a:r>
              <a:rPr lang="en-US" sz="2000" b="1" dirty="0" err="1"/>
              <a:t>duidui</a:t>
            </a:r>
            <a:r>
              <a:rPr lang="en-US" sz="2000" b="1" dirty="0"/>
              <a:t> </a:t>
            </a:r>
            <a:r>
              <a:rPr lang="en-US" sz="2000" b="1" dirty="0" err="1"/>
              <a:t>ni</a:t>
            </a:r>
            <a:r>
              <a:rPr lang="en-US" sz="2000" b="1" dirty="0"/>
              <a:t> </a:t>
            </a:r>
            <a:r>
              <a:rPr lang="en-US" sz="2000" b="1" dirty="0" err="1"/>
              <a:t>vutuniyau</a:t>
            </a:r>
            <a:r>
              <a:rPr lang="en-US" sz="2000" b="1" dirty="0"/>
              <a:t> </a:t>
            </a:r>
            <a:r>
              <a:rPr lang="en-US" sz="2000" b="1" dirty="0" err="1"/>
              <a:t>kei</a:t>
            </a:r>
            <a:r>
              <a:rPr lang="en-US" sz="2000" b="1" dirty="0"/>
              <a:t> </a:t>
            </a:r>
            <a:r>
              <a:rPr lang="en-US" sz="2000" b="1" dirty="0" err="1"/>
              <a:t>na</a:t>
            </a:r>
            <a:r>
              <a:rPr lang="en-US" sz="2000" b="1" dirty="0"/>
              <a:t> </a:t>
            </a:r>
            <a:r>
              <a:rPr lang="en-US" sz="2000" b="1" dirty="0" err="1"/>
              <a:t>dravudravua</a:t>
            </a:r>
            <a:r>
              <a:rPr lang="en-US" sz="2000" b="1" dirty="0"/>
              <a:t>, </a:t>
            </a:r>
            <a:r>
              <a:rPr lang="en-US" sz="2000" b="1" dirty="0" err="1"/>
              <a:t>taukei</a:t>
            </a:r>
            <a:r>
              <a:rPr lang="en-US" sz="2000" b="1" dirty="0"/>
              <a:t> </a:t>
            </a:r>
            <a:r>
              <a:rPr lang="en-US" sz="2000" b="1" dirty="0" err="1"/>
              <a:t>ni</a:t>
            </a:r>
            <a:r>
              <a:rPr lang="en-US" sz="2000" b="1" dirty="0"/>
              <a:t> </a:t>
            </a:r>
            <a:r>
              <a:rPr lang="en-US" sz="2000" b="1" dirty="0" err="1"/>
              <a:t>cakacaka</a:t>
            </a:r>
            <a:r>
              <a:rPr lang="en-US" sz="2000" b="1" dirty="0"/>
              <a:t> </a:t>
            </a:r>
            <a:r>
              <a:rPr lang="en-US" sz="2000" b="1" dirty="0" err="1"/>
              <a:t>kei</a:t>
            </a:r>
            <a:r>
              <a:rPr lang="en-US" sz="2000" b="1" dirty="0"/>
              <a:t> </a:t>
            </a:r>
            <a:r>
              <a:rPr lang="en-US" sz="2000" b="1" dirty="0" err="1"/>
              <a:t>na</a:t>
            </a:r>
            <a:r>
              <a:rPr lang="en-US" sz="2000" b="1" dirty="0"/>
              <a:t> </a:t>
            </a:r>
            <a:r>
              <a:rPr lang="en-US" sz="2000" b="1" dirty="0" err="1"/>
              <a:t>tamata</a:t>
            </a:r>
            <a:r>
              <a:rPr lang="en-US" sz="2000" b="1" dirty="0"/>
              <a:t> </a:t>
            </a:r>
            <a:r>
              <a:rPr lang="en-US" sz="2000" b="1" dirty="0" err="1"/>
              <a:t>cakacaka</a:t>
            </a:r>
            <a:r>
              <a:rPr lang="en-US" sz="2000" b="1" dirty="0"/>
              <a:t>, </a:t>
            </a:r>
            <a:r>
              <a:rPr lang="en-US" sz="2000" b="1" dirty="0" err="1"/>
              <a:t>dokai</a:t>
            </a:r>
            <a:r>
              <a:rPr lang="en-US" sz="2000" b="1" dirty="0"/>
              <a:t> </a:t>
            </a:r>
            <a:r>
              <a:rPr lang="en-US" sz="2000" b="1" dirty="0" err="1"/>
              <a:t>kei</a:t>
            </a:r>
            <a:r>
              <a:rPr lang="en-US" sz="2000" b="1" dirty="0"/>
              <a:t> </a:t>
            </a:r>
            <a:r>
              <a:rPr lang="en-US" sz="2000" b="1" dirty="0" err="1"/>
              <a:t>na</a:t>
            </a:r>
            <a:r>
              <a:rPr lang="en-US" sz="2000" b="1" dirty="0"/>
              <a:t> </a:t>
            </a:r>
            <a:r>
              <a:rPr lang="en-US" sz="2000" b="1" dirty="0" err="1"/>
              <a:t>beci</a:t>
            </a:r>
            <a:r>
              <a:rPr lang="en-US" sz="2000" b="1" dirty="0"/>
              <a:t>, </a:t>
            </a:r>
            <a:r>
              <a:rPr lang="en-US" sz="2000" b="1" dirty="0" err="1"/>
              <a:t>biuti</a:t>
            </a:r>
            <a:r>
              <a:rPr lang="en-US" sz="2000" b="1" dirty="0"/>
              <a:t> </a:t>
            </a:r>
            <a:r>
              <a:rPr lang="en-US" sz="2000" b="1" dirty="0" err="1"/>
              <a:t>keda</a:t>
            </a:r>
            <a:r>
              <a:rPr lang="en-US" sz="2000" b="1" dirty="0"/>
              <a:t> </a:t>
            </a:r>
            <a:r>
              <a:rPr lang="en-US" sz="2000" b="1" dirty="0" err="1"/>
              <a:t>ena</a:t>
            </a:r>
            <a:r>
              <a:rPr lang="en-US" sz="2000" b="1" dirty="0"/>
              <a:t> </a:t>
            </a:r>
            <a:r>
              <a:rPr lang="en-US" sz="2000" b="1" dirty="0" err="1"/>
              <a:t>yavu</a:t>
            </a:r>
            <a:r>
              <a:rPr lang="en-US" sz="2000" b="1" dirty="0"/>
              <a:t> </a:t>
            </a:r>
            <a:r>
              <a:rPr lang="en-US" sz="2000" b="1" dirty="0" err="1"/>
              <a:t>tautauvata</a:t>
            </a:r>
            <a:r>
              <a:rPr lang="en-US" sz="2000" b="1" dirty="0"/>
              <a:t> </a:t>
            </a:r>
            <a:r>
              <a:rPr lang="en-US" sz="2000" b="1" dirty="0" err="1"/>
              <a:t>ena</a:t>
            </a:r>
            <a:r>
              <a:rPr lang="en-US" sz="2000" b="1" dirty="0"/>
              <a:t> </a:t>
            </a:r>
            <a:r>
              <a:rPr lang="en-US" sz="2000" b="1" dirty="0" err="1"/>
              <a:t>noda</a:t>
            </a:r>
            <a:r>
              <a:rPr lang="en-US" sz="2000" b="1" dirty="0"/>
              <a:t> </a:t>
            </a:r>
            <a:r>
              <a:rPr lang="en-US" sz="2000" b="1" dirty="0" err="1"/>
              <a:t>gadreva</a:t>
            </a:r>
            <a:r>
              <a:rPr lang="en-US" sz="2000" b="1" dirty="0"/>
              <a:t> </a:t>
            </a:r>
            <a:r>
              <a:rPr lang="en-US" sz="2000" b="1" dirty="0" err="1"/>
              <a:t>na</a:t>
            </a:r>
            <a:r>
              <a:rPr lang="en-US" sz="2000" b="1" dirty="0"/>
              <a:t> </a:t>
            </a:r>
            <a:r>
              <a:rPr lang="en-US" sz="2000" b="1" dirty="0" err="1"/>
              <a:t>loloma</a:t>
            </a:r>
            <a:r>
              <a:rPr lang="en-US" sz="2000" b="1" dirty="0"/>
              <a:t> </a:t>
            </a:r>
            <a:r>
              <a:rPr lang="en-US" sz="2000" b="1" dirty="0" err="1"/>
              <a:t>ni</a:t>
            </a:r>
            <a:r>
              <a:rPr lang="en-US" sz="2000" b="1" dirty="0"/>
              <a:t> Kalou</a:t>
            </a:r>
            <a:r>
              <a:rPr lang="en" sz="2000" b="1" dirty="0"/>
              <a:t>.</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 VANUA SA RAWATI LESU</a:t>
            </a: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 ra na tiko ga ena vanua ka’u a solia vua na noqu tamata ko Jekope, na vanua era sa tiko kina ko ira na nomudou qase; ka ra na tiko kina ko ira, kei ira na luvedra, kei na makubudra ka sega ni mudu: ia ko Tevita na noqu tamata, ena nodra turaga ko koya ka sega ni mudu” </a:t>
            </a:r>
            <a:r>
              <a:rPr lang="en" sz="1400" b="1" dirty="0">
                <a:solidFill>
                  <a:schemeClr val="accent1">
                    <a:lumMod val="75000"/>
                  </a:schemeClr>
                </a:solidFill>
                <a:latin typeface="Comic Sans MS" panose="030F0702030302020204" pitchFamily="66" charset="0"/>
              </a:rPr>
              <a:t>(isikeli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en" sz="2000" b="1" dirty="0"/>
              <a:t>Ena vuku ni talaidredre, sa cavuivuvutaki ko Isireli mai na vanua ka kolotaki ki Papiloni. Ia na Kalou e sega ni biuti ira.</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817871"/>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181225" y="2397452"/>
            <a:ext cx="7381873" cy="1323439"/>
          </a:xfrm>
          <a:prstGeom prst="rect">
            <a:avLst/>
          </a:prstGeom>
          <a:noFill/>
        </p:spPr>
        <p:txBody>
          <a:bodyPr wrap="square">
            <a:spAutoFit/>
          </a:bodyPr>
          <a:lstStyle/>
          <a:p>
            <a:pPr>
              <a:spcBef>
                <a:spcPts val="600"/>
              </a:spcBef>
            </a:pPr>
            <a:r>
              <a:rPr lang="en" sz="2000" b="1" dirty="0"/>
              <a:t>E yalataka ni na kauti ira lesu, solia vei ira na qele me tawamu -du, ka lesi Tevita me nodra tui (Isikeli 37:25). Ia e sega ni tawa -na tawamudu ko Isireli na vanua, ka sa mate oti ko Tevita ena dua na gauna balavu. Na cava na </a:t>
            </a:r>
            <a:r>
              <a:rPr lang="en-GB" sz="2000" b="1" dirty="0"/>
              <a:t>I</a:t>
            </a:r>
            <a:r>
              <a:rPr lang="en" sz="2000" b="1" dirty="0"/>
              <a:t> balebale ni parofisai oqo?</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498288"/>
            <a:ext cx="4053927" cy="2246769"/>
          </a:xfrm>
          <a:prstGeom prst="rect">
            <a:avLst/>
          </a:prstGeom>
          <a:noFill/>
        </p:spPr>
        <p:txBody>
          <a:bodyPr wrap="square">
            <a:spAutoFit/>
          </a:bodyPr>
          <a:lstStyle/>
          <a:p>
            <a:pPr>
              <a:spcBef>
                <a:spcPts val="600"/>
              </a:spcBef>
            </a:pPr>
            <a:r>
              <a:rPr lang="en" sz="2000" b="1" dirty="0"/>
              <a:t>O koya sa vakayacori kina na vosaniyalayala taucokos (Rom. 15:8; 2 Kor. 1:20). Ena vukuna eda sa vakalaougatataki nikua, ka mai muri, nai votavota yalataki (1 Pita 1:3-4). Ena dua na gauna, eda sa na butuka yani na vanua yalataki</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en" sz="2000" b="1" dirty="0"/>
              <a:t>E tukuni eke o Jisu, na Tui dina ka veiliutaki tawamudu. O koya , ena vuku ni nona dra, sa vakadeitaka ki vei keda na </a:t>
            </a:r>
            <a:r>
              <a:rPr lang="en-GB" sz="2000" b="1" dirty="0"/>
              <a:t>I</a:t>
            </a:r>
            <a:r>
              <a:rPr lang="en" sz="2000" b="1" dirty="0"/>
              <a:t> votavota tawamudu.</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060028" y="675186"/>
            <a:ext cx="7932008" cy="5632311"/>
          </a:xfrm>
          <a:prstGeom prst="rect">
            <a:avLst/>
          </a:prstGeom>
          <a:noFill/>
        </p:spPr>
        <p:txBody>
          <a:bodyPr wrap="square">
            <a:spAutoFit/>
          </a:bodyPr>
          <a:lstStyle/>
          <a:p>
            <a:pPr>
              <a:spcBef>
                <a:spcPts val="600"/>
              </a:spcBef>
            </a:pPr>
            <a:r>
              <a:rPr lang="en" sz="2400" b="1" dirty="0">
                <a:latin typeface="Constantia" panose="02030602050306030303" pitchFamily="18" charset="0"/>
              </a:rPr>
              <a:t>“Ena vuku ni talaidredre, erau sa vakayali Iteni kina ko Atama kei Ivi, ka sa cudruvi ko vuravura taucoko ena vuku ni valavala ca. Ia kevaka era muria na </a:t>
            </a:r>
            <a:r>
              <a:rPr lang="en-GB" sz="2400" b="1" dirty="0">
                <a:latin typeface="Constantia" panose="02030602050306030303" pitchFamily="18" charset="0"/>
              </a:rPr>
              <a:t>I</a:t>
            </a:r>
            <a:r>
              <a:rPr lang="en" sz="2400" b="1" dirty="0">
                <a:latin typeface="Constantia" panose="02030602050306030303" pitchFamily="18" charset="0"/>
              </a:rPr>
              <a:t> vakaro ni Kalou ko ira na nona tamata, ena vakalesui tale na nodra vanua me bulabula ka talei. Na Kalou ga vakataki koya e solia vei rau na </a:t>
            </a:r>
            <a:r>
              <a:rPr lang="en-GB" sz="2400" b="1" dirty="0">
                <a:latin typeface="Constantia" panose="02030602050306030303" pitchFamily="18" charset="0"/>
              </a:rPr>
              <a:t>I</a:t>
            </a:r>
            <a:r>
              <a:rPr lang="en" sz="2400" b="1" dirty="0">
                <a:latin typeface="Constantia" panose="02030602050306030303" pitchFamily="18" charset="0"/>
              </a:rPr>
              <a:t> vakaro ni kena teivaki na qele ka me rau cakacaka vata kei koya ena kena maroroi. Sa kena </a:t>
            </a:r>
            <a:r>
              <a:rPr lang="en-GB" sz="2400" b="1" dirty="0">
                <a:latin typeface="Constantia" panose="02030602050306030303" pitchFamily="18" charset="0"/>
              </a:rPr>
              <a:t>I</a:t>
            </a:r>
            <a:r>
              <a:rPr lang="en" sz="2400" b="1" dirty="0">
                <a:latin typeface="Constantia" panose="02030602050306030303" pitchFamily="18" charset="0"/>
              </a:rPr>
              <a:t> balebale, ni qele taucoko, ena veiliutaki ni Kalou, era na yaco me vakatavuvulitaka eso na lesoni ni vei dina vakayalo. Me vaka na kena vuataka o vuravura na vuana talei ena vuku ni talairawara ki na </a:t>
            </a:r>
            <a:r>
              <a:rPr lang="en-GB" sz="2400" b="1" dirty="0">
                <a:latin typeface="Constantia" panose="02030602050306030303" pitchFamily="18" charset="0"/>
              </a:rPr>
              <a:t>I</a:t>
            </a:r>
            <a:r>
              <a:rPr lang="en" sz="2400" b="1" dirty="0">
                <a:latin typeface="Constantia" panose="02030602050306030303" pitchFamily="18" charset="0"/>
              </a:rPr>
              <a:t> vunau ni veika bula (natural laws), ena </a:t>
            </a:r>
            <a:r>
              <a:rPr lang="en-GB" sz="2400" b="1" dirty="0">
                <a:latin typeface="Constantia" panose="02030602050306030303" pitchFamily="18" charset="0"/>
              </a:rPr>
              <a:t>I</a:t>
            </a:r>
            <a:r>
              <a:rPr lang="en" sz="2400" b="1" dirty="0">
                <a:latin typeface="Constantia" panose="02030602050306030303" pitchFamily="18" charset="0"/>
              </a:rPr>
              <a:t> yaloyalo talega ni  nona </a:t>
            </a:r>
            <a:r>
              <a:rPr lang="en-GB" sz="2400" b="1" dirty="0">
                <a:latin typeface="Constantia" panose="02030602050306030303" pitchFamily="18" charset="0"/>
              </a:rPr>
              <a:t>I</a:t>
            </a:r>
            <a:r>
              <a:rPr lang="en" sz="2400" b="1" dirty="0">
                <a:latin typeface="Constantia" panose="02030602050306030303" pitchFamily="18" charset="0"/>
              </a:rPr>
              <a:t> tovo na Kalou na yalo ni tamata ni sa talairawarawa ki na nona </a:t>
            </a:r>
            <a:r>
              <a:rPr lang="en-GB" sz="2400" b="1" dirty="0">
                <a:latin typeface="Constantia" panose="02030602050306030303" pitchFamily="18" charset="0"/>
              </a:rPr>
              <a:t>I</a:t>
            </a:r>
            <a:r>
              <a:rPr lang="en" sz="2400" b="1" dirty="0">
                <a:latin typeface="Constantia" panose="02030602050306030303" pitchFamily="18" charset="0"/>
              </a:rPr>
              <a:t> vunau (moral law).”</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6234789" y="6063461"/>
            <a:ext cx="3757247" cy="338554"/>
          </a:xfrm>
          <a:prstGeom prst="rect">
            <a:avLst/>
          </a:prstGeom>
          <a:noFill/>
        </p:spPr>
        <p:txBody>
          <a:bodyPr wrap="none" rtlCol="0">
            <a:spAutoFit/>
          </a:bodyPr>
          <a:lstStyle/>
          <a:p>
            <a:pPr algn="r"/>
            <a:r>
              <a:rPr lang="en" sz="1600" b="1" dirty="0"/>
              <a:t>EGW (</a:t>
            </a:r>
            <a:r>
              <a:rPr lang="en-US" sz="1600" b="1" dirty="0"/>
              <a:t>Christ's Object Lessons</a:t>
            </a:r>
            <a:r>
              <a:rPr lang="en" sz="1600" b="1" dirty="0"/>
              <a:t>, p. 289)</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761</TotalTime>
  <Words>1641</Words>
  <Application>Microsoft Office PowerPoint</Application>
  <PresentationFormat>Panorámica</PresentationFormat>
  <Paragraphs>81</Paragraphs>
  <Slides>9</Slides>
  <Notes>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2025-10-25T14:24:07Z</dcterms:created>
  <dcterms:modified xsi:type="dcterms:W3CDTF">2025-11-28T10:13:22Z</dcterms:modified>
</cp:coreProperties>
</file>