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5BF"/>
    <a:srgbClr val="B0AEE0"/>
    <a:srgbClr val="736FC7"/>
    <a:srgbClr val="4743AC"/>
    <a:srgbClr val="B6BCD8"/>
    <a:srgbClr val="7A84B8"/>
    <a:srgbClr val="4C578F"/>
    <a:srgbClr val="BEC4E0"/>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53" autoAdjust="0"/>
  </p:normalViewPr>
  <p:slideViewPr>
    <p:cSldViewPr snapToGrid="0">
      <p:cViewPr varScale="1">
        <p:scale>
          <a:sx n="87" d="100"/>
          <a:sy n="87" d="100"/>
        </p:scale>
        <p:origin x="14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n" sz="2000" b="1" dirty="0">
              <a:effectLst>
                <a:outerShdw blurRad="38100" dist="38100" dir="2700000" algn="tl">
                  <a:srgbClr val="000000">
                    <a:alpha val="43137"/>
                  </a:srgbClr>
                </a:outerShdw>
              </a:effectLst>
            </a:rPr>
            <a:t>Vakacegu vei Karisito</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n" sz="2000" b="1" dirty="0">
              <a:effectLst>
                <a:outerShdw blurRad="38100" dist="38100" dir="2700000" algn="tl">
                  <a:srgbClr val="000000">
                    <a:alpha val="43137"/>
                  </a:srgbClr>
                </a:outerShdw>
              </a:effectLst>
            </a:rPr>
            <a:t>Vakacegu ena loloma</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n" sz="2000" b="1" dirty="0">
              <a:effectLst>
                <a:outerShdw blurRad="38100" dist="38100" dir="2700000" algn="tl">
                  <a:srgbClr val="000000">
                    <a:alpha val="43137"/>
                  </a:srgbClr>
                </a:outerShdw>
              </a:effectLst>
            </a:rPr>
            <a:t>Veitokani ena Yalotabu</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n" sz="2000" b="1" dirty="0">
              <a:effectLst>
                <a:outerShdw blurRad="38100" dist="38100" dir="2700000" algn="tl">
                  <a:srgbClr val="000000">
                    <a:alpha val="43137"/>
                  </a:srgbClr>
                </a:outerShdw>
              </a:effectLst>
            </a:rPr>
            <a:t>Loloma dina</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s-ES" sz="2000" b="1" dirty="0">
              <a:effectLst>
                <a:outerShdw blurRad="38100" dist="38100" dir="2700000" algn="tl">
                  <a:srgbClr val="000000">
                    <a:alpha val="43137"/>
                  </a:srgbClr>
                </a:outerShdw>
              </a:effectLst>
            </a:rPr>
            <a:t>Loloma savu</a:t>
          </a: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n" sz="2000" b="1" dirty="0">
              <a:effectLst>
                <a:outerShdw blurRad="38100" dist="38100" dir="2700000" algn="tl">
                  <a:srgbClr val="000000">
                    <a:alpha val="43137"/>
                  </a:srgbClr>
                </a:outerShdw>
              </a:effectLst>
            </a:rPr>
            <a:t>Duavata ena loloma</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Vakauqeti ira me ra vulica ka vakadamurimuri na </a:t>
          </a:r>
          <a:r>
            <a:rPr lang="en-GB" sz="1800" b="1" dirty="0"/>
            <a:t>I</a:t>
          </a:r>
          <a:r>
            <a:rPr lang="en" sz="1800" b="1" dirty="0"/>
            <a:t> vakaraitaki kei Jisu</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Na nodra lomani Karisito e vakaukauwatake cake na nodra vakasama</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Me ra soli ira me lewai ira na Yalotabu</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Me ra vakaraitaka na loloma e lako mai na vu ni lomadra</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Vakaraitaka na kauwai dina ena nodra cakava vakayadua na cakacaka ni loloma.</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 sz="1800" b="1" dirty="0"/>
            <a:t>Loloma e vakaduatataka na vakasama ka liutaki ira ena cakacaka vata</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E biuta na nona </a:t>
          </a:r>
          <a:r>
            <a:rPr lang="en-GB" sz="1800" b="1" dirty="0">
              <a:solidFill>
                <a:schemeClr val="bg1"/>
              </a:solidFill>
              <a:effectLst>
                <a:outerShdw blurRad="38100" dist="38100" dir="2700000" algn="tl">
                  <a:srgbClr val="000000">
                    <a:alpha val="43137"/>
                  </a:srgbClr>
                </a:outerShdw>
              </a:effectLst>
            </a:rPr>
            <a:t>I</a:t>
          </a:r>
          <a:r>
            <a:rPr lang="en" sz="1800" b="1" dirty="0">
              <a:solidFill>
                <a:schemeClr val="bg1"/>
              </a:solidFill>
              <a:effectLst>
                <a:outerShdw blurRad="38100" dist="38100" dir="2700000" algn="tl">
                  <a:srgbClr val="000000">
                    <a:alpha val="43137"/>
                  </a:srgbClr>
                </a:outerShdw>
              </a:effectLst>
            </a:rPr>
            <a:t> tutu va Kalou (Filipai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Yaco me tamata me veiqaravi (Filipai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Yalomalumaklumu ka talairawarawa me mate (Filipai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Vakauqeti ira me ra vulica ka vakadamurimuri na </a:t>
          </a:r>
          <a:r>
            <a:rPr lang="en-GB" sz="1800" b="1" kern="1200" dirty="0"/>
            <a:t>I</a:t>
          </a:r>
          <a:r>
            <a:rPr lang="en" sz="1800" b="1" kern="1200" dirty="0"/>
            <a:t> vakaraitaki kei Jisu</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Vakacegu vei Karisito</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Na nodra lomani Karisito e vakaukauwatake cake na nodra vakasama</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Vakacegu ena loloma</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ra soli ira me lewai ira na Yalotabu</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Veitokani ena Yalotabu</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ra vakaraitaka na loloma e lako mai na vu ni lomadra</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Loloma dina</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Vakaraitaka na kauwai dina ena nodra cakava vakayadua na cakacaka ni loloma.</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Loloma savu</a:t>
          </a: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Loloma e vakaduatataka na vakasama ka liutaki ira ena cakacaka vata</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Duavata ena loloma</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E biuta na nona </a:t>
          </a:r>
          <a:r>
            <a:rPr lang="en-GB" sz="1800" b="1" kern="1200" dirty="0">
              <a:solidFill>
                <a:schemeClr val="bg1"/>
              </a:solidFill>
              <a:effectLst>
                <a:outerShdw blurRad="38100" dist="38100" dir="2700000" algn="tl">
                  <a:srgbClr val="000000">
                    <a:alpha val="43137"/>
                  </a:srgbClr>
                </a:outerShdw>
              </a:effectLst>
            </a:rPr>
            <a:t>I</a:t>
          </a:r>
          <a:r>
            <a:rPr lang="en" sz="1800" b="1" kern="1200" dirty="0">
              <a:solidFill>
                <a:schemeClr val="bg1"/>
              </a:solidFill>
              <a:effectLst>
                <a:outerShdw blurRad="38100" dist="38100" dir="2700000" algn="tl">
                  <a:srgbClr val="000000">
                    <a:alpha val="43137"/>
                  </a:srgbClr>
                </a:outerShdw>
              </a:effectLst>
            </a:rPr>
            <a:t> tutu va Kalou (Filipai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Yaco me tamata me veiqaravi (Filipai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Yalomalumaklumu ka talairawarawa me mate (Filipai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D4D11-36D6-420C-B153-2B31179274F7}" type="datetimeFigureOut">
              <a:rPr lang="en-FJ" smtClean="0"/>
              <a:t>01/23/2026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7FE28-C825-491D-8E2F-45B33E0B65DA}" type="slidenum">
              <a:rPr lang="en-FJ" smtClean="0"/>
              <a:t>‹Nº›</a:t>
            </a:fld>
            <a:endParaRPr lang="en-FJ"/>
          </a:p>
        </p:txBody>
      </p:sp>
    </p:spTree>
    <p:extLst>
      <p:ext uri="{BB962C8B-B14F-4D97-AF65-F5344CB8AC3E}">
        <p14:creationId xmlns:p14="http://schemas.microsoft.com/office/powerpoint/2010/main" val="382707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vakayacora</a:t>
            </a:r>
            <a:r>
              <a:rPr lang="en-US" sz="1200" kern="1200" dirty="0">
                <a:solidFill>
                  <a:schemeClr val="tx1"/>
                </a:solidFill>
                <a:effectLst/>
                <a:latin typeface="+mn-lt"/>
                <a:ea typeface="+mn-ea"/>
                <a:cs typeface="+mn-cs"/>
              </a:rPr>
              <a:t> sara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lomavata</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tautauvata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lomavata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yalovata</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71D7FE28-C825-491D-8E2F-45B33E0B65DA}" type="slidenum">
              <a:rPr lang="en-FJ" smtClean="0"/>
              <a:t>2</a:t>
            </a:fld>
            <a:endParaRPr lang="en-FJ"/>
          </a:p>
        </p:txBody>
      </p:sp>
    </p:spTree>
    <p:extLst>
      <p:ext uri="{BB962C8B-B14F-4D97-AF65-F5344CB8AC3E}">
        <p14:creationId xmlns:p14="http://schemas.microsoft.com/office/powerpoint/2010/main" val="38887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b="1" dirty="0">
                <a:ln/>
                <a:solidFill>
                  <a:schemeClr val="accent6"/>
                </a:solidFill>
              </a:rPr>
              <a:t>THE ORIGIN OF DISUNITY</a:t>
            </a:r>
          </a:p>
        </p:txBody>
      </p:sp>
      <p:sp>
        <p:nvSpPr>
          <p:cNvPr id="4" name="Slide Number Placeholder 3"/>
          <p:cNvSpPr>
            <a:spLocks noGrp="1"/>
          </p:cNvSpPr>
          <p:nvPr>
            <p:ph type="sldNum" sz="quarter" idx="5"/>
          </p:nvPr>
        </p:nvSpPr>
        <p:spPr/>
        <p:txBody>
          <a:bodyPr/>
          <a:lstStyle/>
          <a:p>
            <a:fld id="{71D7FE28-C825-491D-8E2F-45B33E0B65DA}" type="slidenum">
              <a:rPr lang="en-FJ" smtClean="0"/>
              <a:t>4</a:t>
            </a:fld>
            <a:endParaRPr lang="en-FJ"/>
          </a:p>
        </p:txBody>
      </p:sp>
    </p:spTree>
    <p:extLst>
      <p:ext uri="{BB962C8B-B14F-4D97-AF65-F5344CB8AC3E}">
        <p14:creationId xmlns:p14="http://schemas.microsoft.com/office/powerpoint/2010/main" val="44728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6600">
                  <a:solidFill>
                    <a:srgbClr val="10A499"/>
                  </a:solidFill>
                  <a:prstDash val="solid"/>
                </a:ln>
                <a:solidFill>
                  <a:srgbClr val="96F5EE"/>
                </a:solidFill>
                <a:effectLst>
                  <a:outerShdw dist="38100" dir="2700000" algn="tl" rotWithShape="0">
                    <a:schemeClr val="accent2"/>
                  </a:outerShdw>
                </a:effectLst>
              </a:rPr>
              <a:t>UNITY THROUGH HUMILITY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yalomalumalumu</a:t>
            </a:r>
            <a:r>
              <a:rPr lang="en-US" sz="1200" kern="1200" dirty="0">
                <a:solidFill>
                  <a:schemeClr val="tx1"/>
                </a:solidFill>
                <a:effectLst/>
                <a:latin typeface="+mn-lt"/>
                <a:ea typeface="+mn-ea"/>
                <a:cs typeface="+mn-cs"/>
              </a:rPr>
              <a:t> ka dui </a:t>
            </a:r>
            <a:r>
              <a:rPr lang="en-US" sz="1200" kern="1200" dirty="0" err="1">
                <a:solidFill>
                  <a:schemeClr val="tx1"/>
                </a:solidFill>
                <a:effectLst/>
                <a:latin typeface="+mn-lt"/>
                <a:ea typeface="+mn-ea"/>
                <a:cs typeface="+mn-cs"/>
              </a:rPr>
              <a:t>vakasama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uasivi</a:t>
            </a:r>
            <a:r>
              <a:rPr lang="en-US" sz="1200" kern="1200" dirty="0">
                <a:solidFill>
                  <a:schemeClr val="tx1"/>
                </a:solidFill>
                <a:effectLst/>
                <a:latin typeface="+mn-lt"/>
                <a:ea typeface="+mn-ea"/>
                <a:cs typeface="+mn-cs"/>
              </a:rPr>
              <a:t> cake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kadua</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Mo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kakua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nanuma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nomudou</a:t>
            </a:r>
            <a:r>
              <a:rPr lang="en-US" sz="1200" kern="1200" dirty="0">
                <a:solidFill>
                  <a:schemeClr val="tx1"/>
                </a:solidFill>
                <a:effectLst/>
                <a:latin typeface="+mn-lt"/>
                <a:ea typeface="+mn-ea"/>
                <a:cs typeface="+mn-cs"/>
              </a:rPr>
              <a:t> ka ga koi </a:t>
            </a:r>
            <a:r>
              <a:rPr lang="en-US" sz="1200" kern="1200" dirty="0" err="1">
                <a:solidFill>
                  <a:schemeClr val="tx1"/>
                </a:solidFill>
                <a:effectLst/>
                <a:latin typeface="+mn-lt"/>
                <a:ea typeface="+mn-ea"/>
                <a:cs typeface="+mn-cs"/>
              </a:rPr>
              <a:t>kemudou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yadua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dui </a:t>
            </a:r>
            <a:r>
              <a:rPr lang="en-US" sz="1200" kern="1200" dirty="0" err="1">
                <a:solidFill>
                  <a:schemeClr val="tx1"/>
                </a:solidFill>
                <a:effectLst/>
                <a:latin typeface="+mn-lt"/>
                <a:ea typeface="+mn-ea"/>
                <a:cs typeface="+mn-cs"/>
              </a:rPr>
              <a:t>nanuma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nodra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odonu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71D7FE28-C825-491D-8E2F-45B33E0B65DA}" type="slidenum">
              <a:rPr lang="en-FJ" smtClean="0"/>
              <a:t>5</a:t>
            </a:fld>
            <a:endParaRPr lang="en-FJ"/>
          </a:p>
        </p:txBody>
      </p:sp>
    </p:spTree>
    <p:extLst>
      <p:ext uri="{BB962C8B-B14F-4D97-AF65-F5344CB8AC3E}">
        <p14:creationId xmlns:p14="http://schemas.microsoft.com/office/powerpoint/2010/main" val="396840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THINK LIKE JESUS</a:t>
            </a:r>
          </a:p>
        </p:txBody>
      </p:sp>
      <p:sp>
        <p:nvSpPr>
          <p:cNvPr id="4" name="Slide Number Placeholder 3"/>
          <p:cNvSpPr>
            <a:spLocks noGrp="1"/>
          </p:cNvSpPr>
          <p:nvPr>
            <p:ph type="sldNum" sz="quarter" idx="5"/>
          </p:nvPr>
        </p:nvSpPr>
        <p:spPr/>
        <p:txBody>
          <a:bodyPr/>
          <a:lstStyle/>
          <a:p>
            <a:fld id="{71D7FE28-C825-491D-8E2F-45B33E0B65DA}" type="slidenum">
              <a:rPr lang="en-FJ" smtClean="0"/>
              <a:t>6</a:t>
            </a:fld>
            <a:endParaRPr lang="en-FJ"/>
          </a:p>
        </p:txBody>
      </p:sp>
    </p:spTree>
    <p:extLst>
      <p:ext uri="{BB962C8B-B14F-4D97-AF65-F5344CB8AC3E}">
        <p14:creationId xmlns:p14="http://schemas.microsoft.com/office/powerpoint/2010/main" val="415096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onstantia" panose="02030602050306030303" pitchFamily="18" charset="0"/>
              </a:rPr>
              <a:t>Yet we have a work to do to resist temptation. Those who would not fall a prey to Satan’s devices must guard well the avenues of the soul; they must avoid reading, seeing, or hearing that which will suggest impure thoughts. The mind should not be left to wander at random upon every subject that the adversary of souls may suggest</a:t>
            </a:r>
            <a:r>
              <a:rPr lang="en" sz="1200" b="1" dirty="0">
                <a:latin typeface="Constantia" panose="02030602050306030303" pitchFamily="18" charset="0"/>
              </a:rPr>
              <a:t>.”</a:t>
            </a:r>
            <a:endParaRPr lang="en-FJ" dirty="0"/>
          </a:p>
        </p:txBody>
      </p:sp>
      <p:sp>
        <p:nvSpPr>
          <p:cNvPr id="4" name="Slide Number Placeholder 3"/>
          <p:cNvSpPr>
            <a:spLocks noGrp="1"/>
          </p:cNvSpPr>
          <p:nvPr>
            <p:ph type="sldNum" sz="quarter" idx="5"/>
          </p:nvPr>
        </p:nvSpPr>
        <p:spPr/>
        <p:txBody>
          <a:bodyPr/>
          <a:lstStyle/>
          <a:p>
            <a:fld id="{71D7FE28-C825-491D-8E2F-45B33E0B65DA}" type="slidenum">
              <a:rPr lang="en-FJ" smtClean="0"/>
              <a:t>7</a:t>
            </a:fld>
            <a:endParaRPr lang="en-FJ"/>
          </a:p>
        </p:txBody>
      </p:sp>
    </p:spTree>
    <p:extLst>
      <p:ext uri="{BB962C8B-B14F-4D97-AF65-F5344CB8AC3E}">
        <p14:creationId xmlns:p14="http://schemas.microsoft.com/office/powerpoint/2010/main" val="177897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THE ATTITUDE OF JESUS (1)</a:t>
            </a:r>
          </a:p>
        </p:txBody>
      </p:sp>
      <p:sp>
        <p:nvSpPr>
          <p:cNvPr id="4" name="Slide Number Placeholder 3"/>
          <p:cNvSpPr>
            <a:spLocks noGrp="1"/>
          </p:cNvSpPr>
          <p:nvPr>
            <p:ph type="sldNum" sz="quarter" idx="5"/>
          </p:nvPr>
        </p:nvSpPr>
        <p:spPr/>
        <p:txBody>
          <a:bodyPr/>
          <a:lstStyle/>
          <a:p>
            <a:fld id="{71D7FE28-C825-491D-8E2F-45B33E0B65DA}" type="slidenum">
              <a:rPr lang="en-FJ" smtClean="0"/>
              <a:t>8</a:t>
            </a:fld>
            <a:endParaRPr lang="en-FJ"/>
          </a:p>
        </p:txBody>
      </p:sp>
    </p:spTree>
    <p:extLst>
      <p:ext uri="{BB962C8B-B14F-4D97-AF65-F5344CB8AC3E}">
        <p14:creationId xmlns:p14="http://schemas.microsoft.com/office/powerpoint/2010/main" val="254594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THE ATTITUDE OF JESUS (2)</a:t>
            </a:r>
          </a:p>
          <a:p>
            <a:endParaRPr lang="en-FJ" dirty="0"/>
          </a:p>
        </p:txBody>
      </p:sp>
      <p:sp>
        <p:nvSpPr>
          <p:cNvPr id="4" name="Slide Number Placeholder 3"/>
          <p:cNvSpPr>
            <a:spLocks noGrp="1"/>
          </p:cNvSpPr>
          <p:nvPr>
            <p:ph type="sldNum" sz="quarter" idx="5"/>
          </p:nvPr>
        </p:nvSpPr>
        <p:spPr/>
        <p:txBody>
          <a:bodyPr/>
          <a:lstStyle/>
          <a:p>
            <a:fld id="{71D7FE28-C825-491D-8E2F-45B33E0B65DA}" type="slidenum">
              <a:rPr lang="en-FJ" smtClean="0"/>
              <a:t>9</a:t>
            </a:fld>
            <a:endParaRPr lang="en-FJ"/>
          </a:p>
        </p:txBody>
      </p:sp>
    </p:spTree>
    <p:extLst>
      <p:ext uri="{BB962C8B-B14F-4D97-AF65-F5344CB8AC3E}">
        <p14:creationId xmlns:p14="http://schemas.microsoft.com/office/powerpoint/2010/main" val="20785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23/01/2026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23/01/2026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0" Type="http://schemas.openxmlformats.org/officeDocument/2006/relationships/image" Target="../media/image12.jpeg"/><Relationship Id="rId4" Type="http://schemas.openxmlformats.org/officeDocument/2006/relationships/image" Target="../media/image11.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7.jpg"/><Relationship Id="rId5" Type="http://schemas.openxmlformats.org/officeDocument/2006/relationships/diagramLayout" Target="../diagrams/layout2.xml"/><Relationship Id="rId10" Type="http://schemas.openxmlformats.org/officeDocument/2006/relationships/image" Target="../media/image26.jpeg"/><Relationship Id="rId4" Type="http://schemas.openxmlformats.org/officeDocument/2006/relationships/diagramData" Target="../diagrams/data2.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t="6787" r="9089" b="6034"/>
          <a:stretch>
            <a:fillRect/>
          </a:stretch>
        </p:blipFill>
        <p:spPr>
          <a:xfrm>
            <a:off x="3523488" y="10"/>
            <a:ext cx="8668512" cy="6857990"/>
          </a:xfrm>
          <a:prstGeom prst="rect">
            <a:avLst/>
          </a:prstGeom>
        </p:spPr>
      </p:pic>
      <p:sp>
        <p:nvSpPr>
          <p:cNvPr id="41" name="Rectangle 4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B6065132-5AA6-D4FB-DFA9-29B98F2F98C6}"/>
              </a:ext>
            </a:extLst>
          </p:cNvPr>
          <p:cNvSpPr txBox="1"/>
          <p:nvPr/>
        </p:nvSpPr>
        <p:spPr>
          <a:xfrm>
            <a:off x="646247" y="5803716"/>
            <a:ext cx="4023359" cy="1208141"/>
          </a:xfrm>
          <a:prstGeom prst="rect">
            <a:avLst/>
          </a:prstGeom>
        </p:spPr>
        <p:txBody>
          <a:bodyPr vert="horz" lIns="91440" tIns="45720" rIns="91440" bIns="45720" rtlCol="0">
            <a:normAutofit/>
          </a:bodyPr>
          <a:lstStyle/>
          <a:p>
            <a:pPr>
              <a:lnSpc>
                <a:spcPct val="90000"/>
              </a:lnSpc>
              <a:spcBef>
                <a:spcPts val="1000"/>
              </a:spcBef>
            </a:pPr>
            <a:r>
              <a:rPr lang="en-US" sz="2000" b="1" dirty="0" err="1">
                <a:solidFill>
                  <a:schemeClr val="bg1"/>
                </a:solidFill>
              </a:rPr>
              <a:t>LesonI</a:t>
            </a:r>
            <a:r>
              <a:rPr lang="en-US" sz="2000" b="1" dirty="0">
                <a:solidFill>
                  <a:schemeClr val="bg1"/>
                </a:solidFill>
              </a:rPr>
              <a:t> 4 </a:t>
            </a:r>
            <a:r>
              <a:rPr lang="en-US" sz="2000" b="1" dirty="0" err="1">
                <a:solidFill>
                  <a:schemeClr val="bg1"/>
                </a:solidFill>
              </a:rPr>
              <a:t>ni</a:t>
            </a:r>
            <a:r>
              <a:rPr lang="en-US" sz="2000" b="1" dirty="0">
                <a:solidFill>
                  <a:schemeClr val="bg1"/>
                </a:solidFill>
              </a:rPr>
              <a:t>  </a:t>
            </a:r>
            <a:r>
              <a:rPr lang="en-US" sz="2000" b="1" dirty="0" err="1">
                <a:solidFill>
                  <a:schemeClr val="bg1"/>
                </a:solidFill>
              </a:rPr>
              <a:t>Janueri</a:t>
            </a:r>
            <a:r>
              <a:rPr lang="en-US" sz="2000" b="1" dirty="0">
                <a:solidFill>
                  <a:schemeClr val="bg1"/>
                </a:solidFill>
              </a:rPr>
              <a:t> 24, 2026</a:t>
            </a:r>
          </a:p>
        </p:txBody>
      </p:sp>
      <p:sp>
        <p:nvSpPr>
          <p:cNvPr id="4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6415CBA3-9C44-F04E-6668-25186D216C97}"/>
              </a:ext>
            </a:extLst>
          </p:cNvPr>
          <p:cNvSpPr txBox="1"/>
          <p:nvPr/>
        </p:nvSpPr>
        <p:spPr>
          <a:xfrm>
            <a:off x="104878" y="349423"/>
            <a:ext cx="6837220" cy="5104881"/>
          </a:xfrm>
          <a:prstGeom prst="rect">
            <a:avLst/>
          </a:prstGeom>
        </p:spPr>
        <p:txBody>
          <a:bodyPr vert="horz" lIns="91440" tIns="45720" rIns="91440" bIns="45720" rtlCol="0" anchor="b">
            <a:prstTxWarp prst="textStop">
              <a:avLst/>
            </a:prstTxWarp>
            <a:normAutofit/>
          </a:bodyPr>
          <a:lstStyle/>
          <a:p>
            <a:pPr algn="ctr">
              <a:lnSpc>
                <a:spcPct val="90000"/>
              </a:lnSpc>
              <a:spcBef>
                <a:spcPct val="0"/>
              </a:spcBef>
              <a:spcAft>
                <a:spcPts val="600"/>
              </a:spcAft>
            </a:pPr>
            <a:r>
              <a:rPr lang="en-US" sz="5400" b="1" dirty="0">
                <a:ln w="12700">
                  <a:solidFill>
                    <a:schemeClr val="accent3">
                      <a:lumMod val="50000"/>
                    </a:schemeClr>
                  </a:solidFill>
                  <a:prstDash val="solid"/>
                </a:ln>
                <a:solidFill>
                  <a:schemeClr val="bg1"/>
                </a:solidFill>
                <a:effectLst>
                  <a:innerShdw blurRad="177800">
                    <a:schemeClr val="accent3">
                      <a:lumMod val="50000"/>
                    </a:schemeClr>
                  </a:innerShdw>
                </a:effectLst>
                <a:latin typeface="+mj-lt"/>
                <a:ea typeface="+mj-ea"/>
                <a:cs typeface="+mj-cs"/>
              </a:rPr>
              <a:t>DUAVATA  E RAWA ENA YALOMALUMALUMU</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“Na Kalou e vakatara na tamata yadua me bula vakikoya. E sega ni vakatara e dua na tamata me me lewai na na nona vakasama mai vua e dua tale na ka buli. O ira ka gadreva me vakavoui na nodra vakasama me ra kakua ni vakararavitaka vua na tamata, ki vua ga na vakaraitaki mai vua na Kalou. Sai koya oqo n nona veisureti na Kalou, </a:t>
            </a:r>
            <a:r>
              <a:rPr lang="en-US" sz="2800" b="1" dirty="0">
                <a:latin typeface="Constantia" panose="02030602050306030303" pitchFamily="18" charset="0"/>
              </a:rPr>
              <a:t>“Me </a:t>
            </a:r>
            <a:r>
              <a:rPr lang="en-US" sz="2800" b="1" dirty="0" err="1">
                <a:latin typeface="Constantia" panose="02030602050306030303" pitchFamily="18" charset="0"/>
              </a:rPr>
              <a:t>tiko</a:t>
            </a:r>
            <a:r>
              <a:rPr lang="en-US" sz="2800" b="1" dirty="0">
                <a:latin typeface="Constantia" panose="02030602050306030303" pitchFamily="18" charset="0"/>
              </a:rPr>
              <a:t> </a:t>
            </a:r>
            <a:r>
              <a:rPr lang="en-US" sz="2800" b="1" dirty="0" err="1">
                <a:latin typeface="Constantia" panose="02030602050306030303" pitchFamily="18" charset="0"/>
              </a:rPr>
              <a:t>talega</a:t>
            </a:r>
            <a:r>
              <a:rPr lang="en-US" sz="2800" b="1" dirty="0">
                <a:latin typeface="Constantia" panose="02030602050306030303" pitchFamily="18" charset="0"/>
              </a:rPr>
              <a:t> </a:t>
            </a:r>
            <a:r>
              <a:rPr lang="en-US" sz="2800" b="1" dirty="0" err="1">
                <a:latin typeface="Constantia" panose="02030602050306030303" pitchFamily="18" charset="0"/>
              </a:rPr>
              <a:t>vei</a:t>
            </a:r>
            <a:r>
              <a:rPr lang="en-US" sz="2800" b="1" dirty="0">
                <a:latin typeface="Constantia" panose="02030602050306030303" pitchFamily="18" charset="0"/>
              </a:rPr>
              <a:t> </a:t>
            </a:r>
            <a:r>
              <a:rPr lang="en-US" sz="2800" b="1" dirty="0" err="1">
                <a:latin typeface="Constantia" panose="02030602050306030303" pitchFamily="18" charset="0"/>
              </a:rPr>
              <a:t>kemudou</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yalooqo</a:t>
            </a:r>
            <a:r>
              <a:rPr lang="en-US" sz="2800" b="1" dirty="0">
                <a:latin typeface="Constantia" panose="02030602050306030303" pitchFamily="18" charset="0"/>
              </a:rPr>
              <a:t> ka </a:t>
            </a:r>
            <a:r>
              <a:rPr lang="en-US" sz="2800" b="1" dirty="0" err="1">
                <a:latin typeface="Constantia" panose="02030602050306030303" pitchFamily="18" charset="0"/>
              </a:rPr>
              <a:t>tiko</a:t>
            </a:r>
            <a:r>
              <a:rPr lang="en-US" sz="2800" b="1" dirty="0">
                <a:latin typeface="Constantia" panose="02030602050306030303" pitchFamily="18" charset="0"/>
              </a:rPr>
              <a:t> </a:t>
            </a:r>
            <a:r>
              <a:rPr lang="en-US" sz="2800" b="1" dirty="0" err="1">
                <a:latin typeface="Constantia" panose="02030602050306030303" pitchFamily="18" charset="0"/>
              </a:rPr>
              <a:t>vei</a:t>
            </a:r>
            <a:r>
              <a:rPr lang="en-US" sz="2800" b="1" dirty="0">
                <a:latin typeface="Constantia" panose="02030602050306030303" pitchFamily="18" charset="0"/>
              </a:rPr>
              <a:t> </a:t>
            </a:r>
            <a:r>
              <a:rPr lang="en-US" sz="2800" b="1" dirty="0" err="1">
                <a:latin typeface="Constantia" panose="02030602050306030303" pitchFamily="18" charset="0"/>
              </a:rPr>
              <a:t>Karisito</a:t>
            </a:r>
            <a:r>
              <a:rPr lang="en-US" sz="2800" b="1" dirty="0">
                <a:latin typeface="Constantia" panose="02030602050306030303" pitchFamily="18" charset="0"/>
              </a:rPr>
              <a:t> Jisu.” “Ena </a:t>
            </a:r>
            <a:r>
              <a:rPr lang="en-US" sz="2800" b="1" dirty="0" err="1">
                <a:latin typeface="Constantia" panose="02030602050306030303" pitchFamily="18" charset="0"/>
              </a:rPr>
              <a:t>nona</a:t>
            </a:r>
            <a:r>
              <a:rPr lang="en-US" sz="2800" b="1" dirty="0">
                <a:latin typeface="Constantia" panose="02030602050306030303" pitchFamily="18" charset="0"/>
              </a:rPr>
              <a:t> </a:t>
            </a:r>
            <a:r>
              <a:rPr lang="en-US" sz="2800" b="1" dirty="0" err="1">
                <a:latin typeface="Constantia" panose="02030602050306030303" pitchFamily="18" charset="0"/>
              </a:rPr>
              <a:t>veisau</a:t>
            </a:r>
            <a:r>
              <a:rPr lang="en-US" sz="2800" b="1" dirty="0">
                <a:latin typeface="Constantia" panose="02030602050306030303" pitchFamily="18" charset="0"/>
              </a:rPr>
              <a:t> ka </a:t>
            </a:r>
            <a:r>
              <a:rPr lang="en-US" sz="2800" b="1" dirty="0" err="1">
                <a:latin typeface="Constantia" panose="02030602050306030303" pitchFamily="18" charset="0"/>
              </a:rPr>
              <a:t>vakavoui</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tamata</a:t>
            </a:r>
            <a:r>
              <a:rPr lang="en-US" sz="2800" b="1" dirty="0">
                <a:latin typeface="Constantia" panose="02030602050306030303" pitchFamily="18" charset="0"/>
              </a:rPr>
              <a:t>, </a:t>
            </a:r>
            <a:r>
              <a:rPr lang="en-US" sz="2800" b="1" dirty="0" err="1">
                <a:latin typeface="Constantia" panose="02030602050306030303" pitchFamily="18" charset="0"/>
              </a:rPr>
              <a:t>esa</a:t>
            </a:r>
            <a:r>
              <a:rPr lang="en-US" sz="2800" b="1" dirty="0">
                <a:latin typeface="Constantia" panose="02030602050306030303" pitchFamily="18" charset="0"/>
              </a:rPr>
              <a:t> </a:t>
            </a:r>
            <a:r>
              <a:rPr lang="en-US" sz="2800" b="1" dirty="0" err="1">
                <a:latin typeface="Constantia" panose="02030602050306030303" pitchFamily="18" charset="0"/>
              </a:rPr>
              <a:t>tiko</a:t>
            </a:r>
            <a:r>
              <a:rPr lang="en-US" sz="2800" b="1" dirty="0">
                <a:latin typeface="Constantia" panose="02030602050306030303" pitchFamily="18" charset="0"/>
              </a:rPr>
              <a:t> kina </a:t>
            </a:r>
            <a:r>
              <a:rPr lang="en-US" sz="2800" b="1" dirty="0" err="1">
                <a:latin typeface="Constantia" panose="02030602050306030303" pitchFamily="18" charset="0"/>
              </a:rPr>
              <a:t>vua</a:t>
            </a:r>
            <a:r>
              <a:rPr lang="en-US" sz="2800" b="1" dirty="0">
                <a:latin typeface="Constantia" panose="02030602050306030303" pitchFamily="18" charset="0"/>
              </a:rPr>
              <a:t> </a:t>
            </a:r>
            <a:r>
              <a:rPr lang="en-US" sz="2800" b="1" dirty="0" err="1">
                <a:latin typeface="Constantia" panose="02030602050306030303" pitchFamily="18" charset="0"/>
              </a:rPr>
              <a:t>na</a:t>
            </a:r>
            <a:r>
              <a:rPr lang="en-US" sz="2800" b="1" dirty="0">
                <a:latin typeface="Constantia" panose="02030602050306030303" pitchFamily="18" charset="0"/>
              </a:rPr>
              <a:t> </a:t>
            </a:r>
            <a:r>
              <a:rPr lang="en-US" sz="2800" b="1" dirty="0" err="1">
                <a:latin typeface="Constantia" panose="02030602050306030303" pitchFamily="18" charset="0"/>
              </a:rPr>
              <a:t>yalo</a:t>
            </a:r>
            <a:r>
              <a:rPr lang="en-US" sz="2800" b="1" dirty="0">
                <a:latin typeface="Constantia" panose="02030602050306030303" pitchFamily="18" charset="0"/>
              </a:rPr>
              <a:t> I </a:t>
            </a:r>
            <a:r>
              <a:rPr lang="en-US" sz="2800" b="1" dirty="0" err="1">
                <a:latin typeface="Constantia" panose="02030602050306030303" pitchFamily="18" charset="0"/>
              </a:rPr>
              <a:t>Karisito</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991537" y="5801826"/>
            <a:ext cx="3230693" cy="338554"/>
          </a:xfrm>
          <a:prstGeom prst="rect">
            <a:avLst/>
          </a:prstGeom>
          <a:noFill/>
        </p:spPr>
        <p:txBody>
          <a:bodyPr wrap="none" rtlCol="0">
            <a:spAutoFit/>
          </a:bodyPr>
          <a:lstStyle/>
          <a:p>
            <a:pPr algn="r"/>
            <a:r>
              <a:rPr lang="en" sz="1600" b="1" dirty="0"/>
              <a:t>EGW (</a:t>
            </a:r>
            <a:r>
              <a:rPr lang="en-US" sz="1600" b="1" dirty="0"/>
              <a:t>That I May Know Him</a:t>
            </a:r>
            <a:r>
              <a:rPr lang="en" sz="1600" b="1" dirty="0"/>
              <a:t>, May 8)</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373702" y="718710"/>
            <a:ext cx="5958672" cy="532453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“Mo dou vakayacora sara na noqu marau, mo dou lomavata kina, mo dou tautauvata ena loloma, mo dou lomavata mo dou yalovata”</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Filipai 2:2</a:t>
            </a: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 sz="2000" b="1" dirty="0">
                <a:solidFill>
                  <a:srgbClr val="B92F00"/>
                </a:solidFill>
              </a:rPr>
              <a:t>Nai tekitekivu ni tatawasewase (Filipai 2:1-3a)</a:t>
            </a:r>
          </a:p>
          <a:p>
            <a:pPr>
              <a:spcBef>
                <a:spcPts val="3000"/>
              </a:spcBef>
            </a:pPr>
            <a:r>
              <a:rPr lang="en" sz="2000" b="1" dirty="0">
                <a:solidFill>
                  <a:srgbClr val="008496"/>
                </a:solidFill>
              </a:rPr>
              <a:t>Duavata ni da yalomalumalumu (Filipai 2:3b-4)</a:t>
            </a:r>
          </a:p>
          <a:p>
            <a:pPr>
              <a:spcBef>
                <a:spcPts val="3000"/>
              </a:spcBef>
            </a:pPr>
            <a:r>
              <a:rPr lang="en" sz="2000" b="1" dirty="0">
                <a:solidFill>
                  <a:srgbClr val="139E00"/>
                </a:solidFill>
              </a:rPr>
              <a:t>Think like Jesus (Philippians 2:5)</a:t>
            </a:r>
          </a:p>
          <a:p>
            <a:pPr>
              <a:spcBef>
                <a:spcPts val="3000"/>
              </a:spcBef>
            </a:pPr>
            <a:r>
              <a:rPr lang="en" sz="2000" b="1" dirty="0">
                <a:solidFill>
                  <a:srgbClr val="9800B9"/>
                </a:solidFill>
              </a:rPr>
              <a:t>Na </a:t>
            </a:r>
            <a:r>
              <a:rPr lang="en-GB" sz="2000" b="1" dirty="0">
                <a:solidFill>
                  <a:srgbClr val="9800B9"/>
                </a:solidFill>
              </a:rPr>
              <a:t>I</a:t>
            </a:r>
            <a:r>
              <a:rPr lang="en" sz="2000" b="1" dirty="0">
                <a:solidFill>
                  <a:srgbClr val="9800B9"/>
                </a:solidFill>
              </a:rPr>
              <a:t> valavala nei Jisu (Filipai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en" sz="2000" b="1" dirty="0"/>
              <a:t>O Paula e sa qai vakayaloqaqataki ira ga na kai Filipai ni sotavi na bolebole ena bula ni lotu va Karisito. E masuti ira me ra vakaitovotaki ira ena </a:t>
            </a:r>
            <a:r>
              <a:rPr lang="en-GB" sz="2000" b="1" dirty="0"/>
              <a:t>I</a:t>
            </a:r>
            <a:r>
              <a:rPr lang="en" sz="2000" b="1" dirty="0"/>
              <a:t> valavala e kilikili kei ira era lewe ni matanitu vakalomalagi, ka lavetca ke kina na duavata.</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496666" cy="1323439"/>
          </a:xfrm>
          <a:prstGeom prst="rect">
            <a:avLst/>
          </a:prstGeom>
          <a:noFill/>
        </p:spPr>
        <p:txBody>
          <a:bodyPr wrap="square">
            <a:spAutoFit/>
          </a:bodyPr>
          <a:lstStyle/>
          <a:p>
            <a:pPr>
              <a:spcBef>
                <a:spcPts val="600"/>
              </a:spcBef>
            </a:pPr>
            <a:r>
              <a:rPr lang="en" sz="2000" b="1" dirty="0"/>
              <a:t>E tekivutaka tale o Paula e dua na </a:t>
            </a:r>
            <a:r>
              <a:rPr lang="en-GB" sz="2000" b="1" dirty="0"/>
              <a:t>I</a:t>
            </a:r>
            <a:r>
              <a:rPr lang="en" sz="2000" b="1" dirty="0"/>
              <a:t> wase vou ni nona volavola ka solia kina na </a:t>
            </a:r>
            <a:r>
              <a:rPr lang="en-GB" sz="2000" b="1" dirty="0"/>
              <a:t>I</a:t>
            </a:r>
            <a:r>
              <a:rPr lang="en" sz="2000" b="1" dirty="0"/>
              <a:t> dola ni kena kilai ni kena rawati na duavata e taucoko vakaoti: vakadamurimuria na </a:t>
            </a:r>
            <a:r>
              <a:rPr lang="en-GB" sz="2000" b="1" dirty="0"/>
              <a:t>I</a:t>
            </a:r>
            <a:r>
              <a:rPr lang="en" sz="2000" b="1" dirty="0"/>
              <a:t> vakarataki ka cakava ko Jisu</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11017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a:ln/>
                <a:solidFill>
                  <a:schemeClr val="accent6"/>
                </a:solidFill>
              </a:rPr>
              <a:t>NAI TEKIVU NI TATAWASEWASE</a:t>
            </a:r>
            <a:endParaRPr lang="en" sz="44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0" y="494302"/>
            <a:ext cx="8917858"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solidFill>
                <a:latin typeface="Comic Sans MS" panose="030F0702030302020204" pitchFamily="66" charset="0"/>
              </a:rPr>
              <a:t>“Me kakua ni caka e dua na ka ena veileti se na veidokadokai walega”</a:t>
            </a:r>
            <a:br>
              <a:rPr lang="en" b="1" dirty="0">
                <a:solidFill>
                  <a:schemeClr val="tx2"/>
                </a:solidFill>
                <a:latin typeface="Comic Sans MS" panose="030F0702030302020204" pitchFamily="66" charset="0"/>
              </a:rPr>
            </a:br>
            <a:r>
              <a:rPr lang="en" sz="1400" b="1" dirty="0">
                <a:solidFill>
                  <a:schemeClr val="tx2"/>
                </a:solidFill>
                <a:latin typeface="Comic Sans MS" panose="030F0702030302020204" pitchFamily="66" charset="0"/>
              </a:rPr>
              <a:t>(Filipai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062573"/>
            <a:ext cx="8917858" cy="1015663"/>
          </a:xfrm>
          <a:prstGeom prst="rect">
            <a:avLst/>
          </a:prstGeom>
          <a:noFill/>
        </p:spPr>
        <p:txBody>
          <a:bodyPr wrap="square" rtlCol="0">
            <a:spAutoFit/>
          </a:bodyPr>
          <a:lstStyle/>
          <a:p>
            <a:pPr>
              <a:spcBef>
                <a:spcPts val="600"/>
              </a:spcBef>
            </a:pPr>
            <a:r>
              <a:rPr lang="en" sz="2000" b="1" dirty="0"/>
              <a:t>Ni bera ni tara veika mosimosi o Paula, ka vakatakila kina na veika era nanuma na kai Filipai ni vu ni tatawasewase,  na cava na </a:t>
            </a:r>
            <a:r>
              <a:rPr lang="en-GB" sz="2000" b="1" dirty="0"/>
              <a:t>I</a:t>
            </a:r>
            <a:r>
              <a:rPr lang="en" sz="2000" b="1" dirty="0"/>
              <a:t> vakasala taumada me ra rawata kina na duavata, ka vakayacora kina nona marau (Fpai.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2856244877"/>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4876800" y="5223485"/>
            <a:ext cx="7315200" cy="646331"/>
          </a:xfrm>
          <a:prstGeom prst="rect">
            <a:avLst/>
          </a:prstGeom>
          <a:noFill/>
        </p:spPr>
        <p:txBody>
          <a:bodyPr wrap="square" rtlCol="0">
            <a:spAutoFit/>
          </a:bodyPr>
          <a:lstStyle/>
          <a:p>
            <a:pPr>
              <a:spcBef>
                <a:spcPts val="600"/>
              </a:spcBef>
            </a:pPr>
            <a:r>
              <a:rPr lang="en" b="1" dirty="0"/>
              <a:t>Na veika kece oqo e rawa ni ra rawata kevaka era era biuta vakatikitiki na veika e tawasei ira: dokadoka kei na veileti (Fpai.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99116" y="5280995"/>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a:fillRect/>
          </a:stretch>
        </p:blipFill>
        <p:spPr>
          <a:xfrm>
            <a:off x="157363" y="5290079"/>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4913691" y="5930362"/>
            <a:ext cx="7241417" cy="646331"/>
          </a:xfrm>
          <a:prstGeom prst="rect">
            <a:avLst/>
          </a:prstGeom>
          <a:noFill/>
        </p:spPr>
        <p:txBody>
          <a:bodyPr wrap="square">
            <a:spAutoFit/>
          </a:bodyPr>
          <a:lstStyle/>
          <a:p>
            <a:pPr>
              <a:spcBef>
                <a:spcPts val="600"/>
              </a:spcBef>
            </a:pPr>
            <a:r>
              <a:rPr lang="en" b="1" dirty="0"/>
              <a:t>Na leqa ruarua oqo e tiko mai ena gauna ni veisaqasaqa nei Lusefa, ka kunei ena vuqa na leqa levu ni veiwekani (Kala. 5:26; Jem. 3:16).</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rgbClr val="10A499"/>
                  </a:solidFill>
                  <a:prstDash val="solid"/>
                </a:ln>
                <a:solidFill>
                  <a:srgbClr val="96F5EE"/>
                </a:solidFill>
                <a:effectLst>
                  <a:outerShdw dist="38100" dir="2700000" algn="tl" rotWithShape="0">
                    <a:schemeClr val="accent2"/>
                  </a:outerShdw>
                </a:effectLst>
              </a:rPr>
              <a:t>DUAVATA ENA YALOMALUMALUMU</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“…mo dou yalomalumalumu ka dui vakasama ni sa uasivi cake ko koya kadua, mo dou kakua ni nanuma na nomudou ka ga koi kemudou yadua, ia mo dou dui nanuma talega na nodra ka na tamata tani”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(Fpai.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473814"/>
            <a:ext cx="8386057" cy="1015663"/>
          </a:xfrm>
          <a:prstGeom prst="rect">
            <a:avLst/>
          </a:prstGeom>
          <a:noFill/>
        </p:spPr>
        <p:txBody>
          <a:bodyPr wrap="square" rtlCol="0">
            <a:spAutoFit/>
          </a:bodyPr>
          <a:lstStyle/>
          <a:p>
            <a:pPr>
              <a:spcBef>
                <a:spcPts val="600"/>
              </a:spcBef>
            </a:pPr>
            <a:r>
              <a:rPr lang="en-GB" sz="2000" b="1" dirty="0"/>
              <a:t>N</a:t>
            </a:r>
            <a:r>
              <a:rPr lang="en" sz="2000" b="1" dirty="0"/>
              <a:t>a </a:t>
            </a:r>
            <a:r>
              <a:rPr lang="en-GB" sz="2000" b="1" dirty="0"/>
              <a:t>I</a:t>
            </a:r>
            <a:r>
              <a:rPr lang="en" sz="2000" b="1" dirty="0"/>
              <a:t> valavala ni duavata ka laveta ko Paula e sega ni ka e taudaku, e ka ga e loma: yalomalumalumu. Me salavata kei na </a:t>
            </a:r>
            <a:r>
              <a:rPr lang="en-GB" sz="2000" b="1" dirty="0"/>
              <a:t>I</a:t>
            </a:r>
            <a:r>
              <a:rPr lang="en" sz="2000" b="1" dirty="0"/>
              <a:t> vakarau ni nona </a:t>
            </a:r>
            <a:r>
              <a:rPr lang="en-GB" sz="2000" b="1" dirty="0"/>
              <a:t>I</a:t>
            </a:r>
            <a:r>
              <a:rPr lang="en" sz="2000" b="1" dirty="0"/>
              <a:t> tovo ko Jisu,e vakauqeti ira me ra yalomalumalumu (Mac.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771530" y="2459677"/>
            <a:ext cx="5465877" cy="1938992"/>
          </a:xfrm>
          <a:prstGeom prst="rect">
            <a:avLst/>
          </a:prstGeom>
          <a:noFill/>
        </p:spPr>
        <p:txBody>
          <a:bodyPr wrap="square">
            <a:spAutoFit/>
          </a:bodyPr>
          <a:lstStyle/>
          <a:p>
            <a:pPr>
              <a:spcBef>
                <a:spcPts val="600"/>
              </a:spcBef>
            </a:pPr>
            <a:r>
              <a:rPr lang="en" sz="2000" b="1" dirty="0"/>
              <a:t>Mo rawata na yalomalumalumu, e tukuna o Paula, mo okata ni uasivi cake vei iko na wekamu (Fpai. 2:3). E sega li ni da tautauvata kece ena mata ni Kalou? E sega beka ni dodonu me da tautauvata kece me rawa kina na duavata?</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en" sz="2000" b="1" dirty="0"/>
              <a:t>Me rawa ni da vukea na tani, vulica me da dau rogoci ira ka kila na nodra </a:t>
            </a:r>
            <a:r>
              <a:rPr lang="en-GB" sz="2000" b="1" dirty="0"/>
              <a:t>I</a:t>
            </a:r>
            <a:r>
              <a:rPr lang="en" sz="2000" b="1" dirty="0"/>
              <a:t> vakarau ni rai. Oqo e cakacaka dina ni Yalo Tabu.</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3" y="4301987"/>
            <a:ext cx="5465876" cy="1938992"/>
          </a:xfrm>
          <a:prstGeom prst="rect">
            <a:avLst/>
          </a:prstGeom>
          <a:noFill/>
        </p:spPr>
        <p:txBody>
          <a:bodyPr wrap="square">
            <a:spAutoFit/>
          </a:bodyPr>
          <a:lstStyle/>
          <a:p>
            <a:pPr>
              <a:spcBef>
                <a:spcPts val="600"/>
              </a:spcBef>
            </a:pPr>
            <a:r>
              <a:rPr lang="en" sz="2000" b="1" dirty="0"/>
              <a:t>E sega ni kaya ko Paula ni o lailai sobu mai vua na wekamu, ia, oya na </a:t>
            </a:r>
            <a:r>
              <a:rPr lang="en-GB" sz="2000" b="1" dirty="0"/>
              <a:t>I</a:t>
            </a:r>
            <a:r>
              <a:rPr lang="en" sz="2000" b="1" dirty="0"/>
              <a:t> vakarau ni rai me da rai kina. Me vaka ga na nona vinakata e dua na tamata me vinaka vua na nona turaga, e dodonu me da segata talega me da vinaka vua na wekada (Filipai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NA YALO I KARISITO</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1" y="593355"/>
            <a:ext cx="8721210"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“Me tiko ena lomamudou na yalo oqo, ka tiko talega vei Karisito Jisu”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(Filipai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315773"/>
            <a:ext cx="8567365" cy="1323439"/>
          </a:xfrm>
          <a:prstGeom prst="rect">
            <a:avLst/>
          </a:prstGeom>
          <a:noFill/>
        </p:spPr>
        <p:txBody>
          <a:bodyPr wrap="square" rtlCol="0">
            <a:spAutoFit/>
          </a:bodyPr>
          <a:lstStyle/>
          <a:p>
            <a:pPr>
              <a:spcBef>
                <a:spcPts val="600"/>
              </a:spcBef>
            </a:pPr>
            <a:r>
              <a:rPr lang="en" sz="2000" b="1" dirty="0"/>
              <a:t>Era tarai cake vakacava na noda vakasama? Ena gaunaisala ki na lomada, na noda vakanananu. Na veika kece eda wilika, raica, se rogoca era tarai keda cake. O Setani, e vakaosota na noda vakanananu me moica kina na noda </a:t>
            </a:r>
            <a:r>
              <a:rPr lang="en-GB" sz="2000" b="1" dirty="0"/>
              <a:t>I</a:t>
            </a:r>
            <a:r>
              <a:rPr lang="en" sz="2000" b="1" dirty="0"/>
              <a:t> vakarau ni vakasama.</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797164" cy="2246769"/>
          </a:xfrm>
          <a:prstGeom prst="rect">
            <a:avLst/>
          </a:prstGeom>
          <a:noFill/>
        </p:spPr>
        <p:txBody>
          <a:bodyPr wrap="square">
            <a:spAutoFit/>
          </a:bodyPr>
          <a:lstStyle/>
          <a:p>
            <a:pPr>
              <a:spcBef>
                <a:spcPts val="600"/>
              </a:spcBef>
            </a:pPr>
            <a:r>
              <a:rPr lang="en" sz="2000" b="1" dirty="0"/>
              <a:t>Oqo e baleta ni da vakayago na tamata ka sa dau veivakaisini na yaloda (Jere.  17:9). Na Yalo Tabu ena vakavouya tamata vakayago ki na tamata vakayalo, me vakataki Karisito (Roma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en" sz="2000" b="1" dirty="0"/>
              <a:t>De rairai ena gumatua eda na rawata na kena </a:t>
            </a:r>
            <a:r>
              <a:rPr lang="en-GB" sz="2000" b="1" dirty="0"/>
              <a:t>I</a:t>
            </a:r>
            <a:r>
              <a:rPr lang="en" sz="2000" b="1" dirty="0"/>
              <a:t> matai. Ia na veisau ni vakasama, me tiko kina vei keda na yalo </a:t>
            </a:r>
            <a:r>
              <a:rPr lang="en-GB" sz="2000" b="1" dirty="0"/>
              <a:t>I</a:t>
            </a:r>
            <a:r>
              <a:rPr lang="en" sz="2000" b="1" dirty="0"/>
              <a:t> Jisu esa nona cakacaka ga na Yalo Tabu.</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702036"/>
            <a:ext cx="8567364" cy="707886"/>
          </a:xfrm>
          <a:prstGeom prst="rect">
            <a:avLst/>
          </a:prstGeom>
          <a:noFill/>
        </p:spPr>
        <p:txBody>
          <a:bodyPr wrap="square">
            <a:spAutoFit/>
          </a:bodyPr>
          <a:lstStyle/>
          <a:p>
            <a:pPr>
              <a:spcBef>
                <a:spcPts val="600"/>
              </a:spcBef>
            </a:pPr>
            <a:r>
              <a:rPr lang="en" sz="2000" b="1" dirty="0"/>
              <a:t>O Paula e tamata vakavoui. Paula e sureti keda me da yadrava na noda vakanananu, ia me tu e lomada na yalo </a:t>
            </a:r>
            <a:r>
              <a:rPr lang="en-GB" sz="2000" b="1" dirty="0"/>
              <a:t>I</a:t>
            </a:r>
            <a:r>
              <a:rPr lang="en" sz="2000" b="1" dirty="0"/>
              <a:t> Karisito (Filipai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39" y="1916196"/>
            <a:ext cx="9094839" cy="5093702"/>
          </a:xfrm>
          <a:prstGeom prst="rect">
            <a:avLst/>
          </a:prstGeom>
          <a:noFill/>
        </p:spPr>
        <p:txBody>
          <a:bodyPr wrap="square">
            <a:spAutoFit/>
          </a:bodyPr>
          <a:lstStyle/>
          <a:p>
            <a:pPr>
              <a:spcBef>
                <a:spcPts val="600"/>
              </a:spcBef>
            </a:pPr>
            <a:r>
              <a:rPr lang="en" sz="3200" b="1" dirty="0">
                <a:latin typeface="Constantia" panose="02030602050306030303" pitchFamily="18" charset="0"/>
              </a:rPr>
              <a:t>“Sa vo tiko vei keda na cakacaka ni noda vorata na veitemaki. O ira era na sega ni bale ki na </a:t>
            </a:r>
            <a:r>
              <a:rPr lang="en-GB" sz="3200" b="1" dirty="0">
                <a:latin typeface="Constantia" panose="02030602050306030303" pitchFamily="18" charset="0"/>
              </a:rPr>
              <a:t>I</a:t>
            </a:r>
            <a:r>
              <a:rPr lang="en" sz="3200" b="1" dirty="0">
                <a:latin typeface="Constantia" panose="02030602050306030303" pitchFamily="18" charset="0"/>
              </a:rPr>
              <a:t> lawaki nei Setani era na vakatawana vakavinaka na yalodra; era na vakuai ira mai na wilika, raica, se rogoca na veika e vakavurea na vakanananu ca</a:t>
            </a:r>
            <a:r>
              <a:rPr lang="en-US" sz="3200" b="1" dirty="0">
                <a:latin typeface="Constantia" panose="02030602050306030303" pitchFamily="18" charset="0"/>
              </a:rPr>
              <a:t>. E </a:t>
            </a:r>
            <a:r>
              <a:rPr lang="en-US" sz="3200" b="1" dirty="0" err="1">
                <a:latin typeface="Constantia" panose="02030602050306030303" pitchFamily="18" charset="0"/>
              </a:rPr>
              <a:t>sega</a:t>
            </a:r>
            <a:r>
              <a:rPr lang="en-US" sz="3200" b="1" dirty="0">
                <a:latin typeface="Constantia" panose="02030602050306030303" pitchFamily="18" charset="0"/>
              </a:rPr>
              <a:t> </a:t>
            </a:r>
            <a:r>
              <a:rPr lang="en-US" sz="3200" b="1" dirty="0" err="1">
                <a:latin typeface="Constantia" panose="02030602050306030303" pitchFamily="18" charset="0"/>
              </a:rPr>
              <a:t>ni</a:t>
            </a:r>
            <a:r>
              <a:rPr lang="en-US" sz="3200" b="1" dirty="0">
                <a:latin typeface="Constantia" panose="02030602050306030303" pitchFamily="18" charset="0"/>
              </a:rPr>
              <a:t> </a:t>
            </a:r>
            <a:r>
              <a:rPr lang="en-US" sz="3200" b="1" dirty="0" err="1">
                <a:latin typeface="Constantia" panose="02030602050306030303" pitchFamily="18" charset="0"/>
              </a:rPr>
              <a:t>dodonu</a:t>
            </a:r>
            <a:r>
              <a:rPr lang="en-US" sz="3200" b="1" dirty="0">
                <a:latin typeface="Constantia" panose="02030602050306030303" pitchFamily="18" charset="0"/>
              </a:rPr>
              <a:t> me </a:t>
            </a:r>
            <a:r>
              <a:rPr lang="en-US" sz="3200" b="1" dirty="0" err="1">
                <a:latin typeface="Constantia" panose="02030602050306030303" pitchFamily="18" charset="0"/>
              </a:rPr>
              <a:t>na</a:t>
            </a:r>
            <a:r>
              <a:rPr lang="en-US" sz="3200" b="1" dirty="0">
                <a:latin typeface="Constantia" panose="02030602050306030303" pitchFamily="18" charset="0"/>
              </a:rPr>
              <a:t> </a:t>
            </a:r>
            <a:r>
              <a:rPr lang="en-US" sz="3200" b="1" dirty="0" err="1">
                <a:latin typeface="Constantia" panose="02030602050306030303" pitchFamily="18" charset="0"/>
              </a:rPr>
              <a:t>vakaweleweletaki</a:t>
            </a:r>
            <a:r>
              <a:rPr lang="en-US" sz="3200" b="1" dirty="0">
                <a:latin typeface="Constantia" panose="02030602050306030303" pitchFamily="18" charset="0"/>
              </a:rPr>
              <a:t> </a:t>
            </a:r>
            <a:r>
              <a:rPr lang="en-US" sz="3200" b="1" dirty="0" err="1">
                <a:latin typeface="Constantia" panose="02030602050306030303" pitchFamily="18" charset="0"/>
              </a:rPr>
              <a:t>na</a:t>
            </a:r>
            <a:r>
              <a:rPr lang="en-US" sz="3200" b="1" dirty="0">
                <a:latin typeface="Constantia" panose="02030602050306030303" pitchFamily="18" charset="0"/>
              </a:rPr>
              <a:t> </a:t>
            </a:r>
            <a:r>
              <a:rPr lang="en-US" sz="3200" b="1" dirty="0" err="1">
                <a:latin typeface="Constantia" panose="02030602050306030303" pitchFamily="18" charset="0"/>
              </a:rPr>
              <a:t>vakasama</a:t>
            </a:r>
            <a:r>
              <a:rPr lang="en-US" sz="3200" b="1" dirty="0">
                <a:latin typeface="Constantia" panose="02030602050306030303" pitchFamily="18" charset="0"/>
              </a:rPr>
              <a:t> me </a:t>
            </a:r>
            <a:r>
              <a:rPr lang="en-US" sz="3200" b="1" dirty="0" err="1">
                <a:latin typeface="Constantia" panose="02030602050306030303" pitchFamily="18" charset="0"/>
              </a:rPr>
              <a:t>veiciriyaki</a:t>
            </a:r>
            <a:r>
              <a:rPr lang="en-US" sz="3200" b="1" dirty="0">
                <a:latin typeface="Constantia" panose="02030602050306030303" pitchFamily="18" charset="0"/>
              </a:rPr>
              <a:t> </a:t>
            </a:r>
            <a:r>
              <a:rPr lang="en-US" sz="3200" b="1" dirty="0" err="1">
                <a:latin typeface="Constantia" panose="02030602050306030303" pitchFamily="18" charset="0"/>
              </a:rPr>
              <a:t>yani</a:t>
            </a:r>
            <a:r>
              <a:rPr lang="en-US" sz="3200" b="1" dirty="0">
                <a:latin typeface="Constantia" panose="02030602050306030303" pitchFamily="18" charset="0"/>
              </a:rPr>
              <a:t> </a:t>
            </a:r>
            <a:r>
              <a:rPr lang="en-US" sz="3200" b="1" dirty="0" err="1">
                <a:latin typeface="Constantia" panose="02030602050306030303" pitchFamily="18" charset="0"/>
              </a:rPr>
              <a:t>ena</a:t>
            </a:r>
            <a:r>
              <a:rPr lang="en-US" sz="3200" b="1" dirty="0">
                <a:latin typeface="Constantia" panose="02030602050306030303" pitchFamily="18" charset="0"/>
              </a:rPr>
              <a:t> </a:t>
            </a:r>
            <a:r>
              <a:rPr lang="en-US" sz="3200" b="1" dirty="0" err="1">
                <a:latin typeface="Constantia" panose="02030602050306030303" pitchFamily="18" charset="0"/>
              </a:rPr>
              <a:t>vei</a:t>
            </a:r>
            <a:r>
              <a:rPr lang="en-US" sz="3200" b="1" dirty="0">
                <a:latin typeface="Constantia" panose="02030602050306030303" pitchFamily="18" charset="0"/>
              </a:rPr>
              <a:t> </a:t>
            </a:r>
            <a:r>
              <a:rPr lang="en-US" sz="3200" b="1" dirty="0" err="1">
                <a:latin typeface="Constantia" panose="02030602050306030303" pitchFamily="18" charset="0"/>
              </a:rPr>
              <a:t>ulutaga</a:t>
            </a:r>
            <a:r>
              <a:rPr lang="en-US" sz="3200" b="1" dirty="0">
                <a:latin typeface="Constantia" panose="02030602050306030303" pitchFamily="18" charset="0"/>
              </a:rPr>
              <a:t> ka </a:t>
            </a:r>
            <a:r>
              <a:rPr lang="en-US" sz="3200" b="1" dirty="0" err="1">
                <a:latin typeface="Constantia" panose="02030602050306030303" pitchFamily="18" charset="0"/>
              </a:rPr>
              <a:t>vakatubura</a:t>
            </a:r>
            <a:r>
              <a:rPr lang="en-US" sz="3200" b="1" dirty="0">
                <a:latin typeface="Constantia" panose="02030602050306030303" pitchFamily="18" charset="0"/>
              </a:rPr>
              <a:t> kina </a:t>
            </a:r>
            <a:r>
              <a:rPr lang="en-US" sz="3200" b="1" dirty="0" err="1">
                <a:latin typeface="Constantia" panose="02030602050306030303" pitchFamily="18" charset="0"/>
              </a:rPr>
              <a:t>na</a:t>
            </a:r>
            <a:r>
              <a:rPr lang="en-US" sz="3200" b="1" dirty="0">
                <a:latin typeface="Constantia" panose="02030602050306030303" pitchFamily="18" charset="0"/>
              </a:rPr>
              <a:t> </a:t>
            </a:r>
            <a:r>
              <a:rPr lang="en-US" sz="3200" b="1" dirty="0" err="1">
                <a:latin typeface="Constantia" panose="02030602050306030303" pitchFamily="18" charset="0"/>
              </a:rPr>
              <a:t>meca</a:t>
            </a:r>
            <a:r>
              <a:rPr lang="en-US" sz="3200" b="1" dirty="0">
                <a:latin typeface="Constantia" panose="02030602050306030303" pitchFamily="18" charset="0"/>
              </a:rPr>
              <a:t> </a:t>
            </a:r>
            <a:r>
              <a:rPr lang="en-US" sz="3200" b="1" dirty="0" err="1">
                <a:latin typeface="Constantia" panose="02030602050306030303" pitchFamily="18" charset="0"/>
              </a:rPr>
              <a:t>ni</a:t>
            </a:r>
            <a:r>
              <a:rPr lang="en-US" sz="3200" b="1" dirty="0">
                <a:latin typeface="Constantia" panose="02030602050306030303" pitchFamily="18" charset="0"/>
              </a:rPr>
              <a:t> </a:t>
            </a:r>
            <a:r>
              <a:rPr lang="en-US" sz="3200" b="1" dirty="0" err="1">
                <a:latin typeface="Constantia" panose="02030602050306030303" pitchFamily="18" charset="0"/>
              </a:rPr>
              <a:t>yalo</a:t>
            </a:r>
            <a:r>
              <a:rPr lang="en" sz="3200" b="1" dirty="0">
                <a:latin typeface="Constantia" panose="02030602050306030303" pitchFamily="18" charset="0"/>
              </a:rPr>
              <a:t>.”</a:t>
            </a:r>
            <a:endParaRPr lang="en-FJ" sz="3200" dirty="0"/>
          </a:p>
          <a:p>
            <a:pPr>
              <a:spcBef>
                <a:spcPts val="600"/>
              </a:spcBef>
            </a:pP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p.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79532"/>
            <a:ext cx="12192000" cy="830997"/>
          </a:xfrm>
          <a:prstGeom prst="rect">
            <a:avLst/>
          </a:prstGeom>
          <a:noFill/>
        </p:spPr>
        <p:txBody>
          <a:bodyPr wrap="square">
            <a:spAutoFit/>
          </a:bodyPr>
          <a:lstStyle/>
          <a:p>
            <a:pPr algn="ct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NA I TOVO NEI JISU(1)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683942"/>
            <a:ext cx="12192000" cy="584775"/>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“o koya nui sai tovo vata kei na </a:t>
            </a:r>
            <a:r>
              <a:rPr lang="en-GB" b="1" dirty="0" err="1">
                <a:solidFill>
                  <a:srgbClr val="FFFF00"/>
                </a:solidFill>
                <a:effectLst>
                  <a:outerShdw blurRad="38100" dist="38100" dir="2700000" algn="tl">
                    <a:srgbClr val="000000">
                      <a:alpha val="43137"/>
                    </a:srgbClr>
                  </a:outerShdw>
                </a:effectLst>
                <a:latin typeface="Comic Sans MS" panose="030F0702030302020204" pitchFamily="66" charset="0"/>
              </a:rPr>
              <a:t>kalou</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sa sega ni vakasama ni sa butako ni sa vakatauvatani kei na kalou”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(Filipai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en" sz="2000" b="1" dirty="0"/>
              <a:t>O Paula e laveta cake e tolu na </a:t>
            </a:r>
            <a:r>
              <a:rPr lang="en-GB" sz="2000" b="1" dirty="0"/>
              <a:t>I</a:t>
            </a:r>
            <a:r>
              <a:rPr lang="en" sz="2000" b="1" dirty="0"/>
              <a:t> tovo nei Jisu:</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1444849295"/>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07886"/>
          </a:xfrm>
          <a:prstGeom prst="rect">
            <a:avLst/>
          </a:prstGeom>
          <a:noFill/>
        </p:spPr>
        <p:txBody>
          <a:bodyPr wrap="square" rtlCol="0">
            <a:spAutoFit/>
          </a:bodyPr>
          <a:lstStyle/>
          <a:p>
            <a:pPr>
              <a:spcBef>
                <a:spcPts val="600"/>
              </a:spcBef>
            </a:pPr>
            <a:r>
              <a:rPr lang="en" sz="2000" b="1" dirty="0"/>
              <a:t>Na Dauveibuli sa tautauvata kei na ka buli. E ciqoma na veivakacacani ka mate ena kauveilatai me voli keda lesu.</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707886"/>
          </a:xfrm>
          <a:prstGeom prst="rect">
            <a:avLst/>
          </a:prstGeom>
          <a:noFill/>
        </p:spPr>
        <p:txBody>
          <a:bodyPr wrap="square">
            <a:spAutoFit/>
          </a:bodyPr>
          <a:lstStyle/>
          <a:p>
            <a:pPr>
              <a:spcBef>
                <a:spcPts val="600"/>
              </a:spcBef>
            </a:pPr>
            <a:r>
              <a:rPr lang="en" sz="2000" b="1" dirty="0"/>
              <a:t>E noda </a:t>
            </a:r>
            <a:r>
              <a:rPr lang="en-GB" sz="2000" b="1" dirty="0"/>
              <a:t>I</a:t>
            </a:r>
            <a:r>
              <a:rPr lang="en" sz="2000" b="1" dirty="0"/>
              <a:t> vakaraitaki. Sa dodonu me da yalomalumalumu ka sorovaki keda me ra vinaka kina ko ira na wekada.</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355411"/>
            <a:ext cx="7144359" cy="707886"/>
          </a:xfrm>
          <a:prstGeom prst="rect">
            <a:avLst/>
          </a:prstGeom>
          <a:noFill/>
        </p:spPr>
        <p:txBody>
          <a:bodyPr wrap="square">
            <a:spAutoFit/>
          </a:bodyPr>
          <a:lstStyle/>
          <a:p>
            <a:pPr>
              <a:spcBef>
                <a:spcPts val="600"/>
              </a:spcBef>
            </a:pPr>
            <a:r>
              <a:rPr lang="en" sz="2000" b="1" dirty="0"/>
              <a:t>Ni da vakasamataka oqo, Sa vakavuna me da cuva sobu ka vakarokoroko vua na noa </a:t>
            </a:r>
            <a:r>
              <a:rPr lang="en-GB" sz="2000" b="1" dirty="0"/>
              <a:t>I</a:t>
            </a:r>
            <a:r>
              <a:rPr lang="en" sz="2000" b="1" dirty="0"/>
              <a:t> Vakabula talei.</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048260"/>
            <a:ext cx="7144358" cy="1323439"/>
          </a:xfrm>
          <a:prstGeom prst="rect">
            <a:avLst/>
          </a:prstGeom>
          <a:noFill/>
        </p:spPr>
        <p:txBody>
          <a:bodyPr wrap="square">
            <a:spAutoFit/>
          </a:bodyPr>
          <a:lstStyle/>
          <a:p>
            <a:pPr>
              <a:spcBef>
                <a:spcPts val="600"/>
              </a:spcBef>
            </a:pPr>
            <a:r>
              <a:rPr lang="en" sz="2000" b="1" dirty="0"/>
              <a:t>E dina ni tautauvata kei na Kalou na Tamana kei na Yalo Tabu, e ka vakaoti na talairawarawa nei Jisu ki na loma </a:t>
            </a:r>
            <a:r>
              <a:rPr lang="en-GB" sz="2000" b="1" dirty="0"/>
              <a:t>I</a:t>
            </a:r>
            <a:r>
              <a:rPr lang="en" sz="2000" b="1" dirty="0"/>
              <a:t> Tamana ena veigauna kece. E sega ni dua na gauna me bese kina ni vakamalumalumutaki koya.</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64858"/>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GB"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N</a:t>
            </a:r>
            <a:r>
              <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A </a:t>
            </a:r>
            <a:r>
              <a:rPr lang="en-GB"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I</a:t>
            </a:r>
            <a:r>
              <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 TOVO NEI JISU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00599" y="649526"/>
            <a:ext cx="7030706" cy="1940957"/>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“Ia na ka oqo sa sega ni veiletitaki ni sa ka levu na ka ni Kalou ka vuni tu eliu: sa rairai vakatamata na Kalou, sa vakadinadina vei koya na Yalo tabu, sa raici koya na agilosi eso, sa vunautaki ko koya vei ira na veimatanitu, sa vakabauti koya eso na kai vuravura, sa kau cake ki na vanua vakaiukuuku” </a:t>
            </a:r>
            <a:r>
              <a:rPr lang="en" sz="1400" b="1" dirty="0">
                <a:effectLst>
                  <a:outerShdw blurRad="38100" dist="38100" dir="2700000" algn="tl">
                    <a:srgbClr val="000000">
                      <a:alpha val="43137"/>
                    </a:srgbClr>
                  </a:outerShdw>
                </a:effectLst>
                <a:latin typeface="Comic Sans MS" panose="030F0702030302020204" pitchFamily="66" charset="0"/>
              </a:rPr>
              <a:t>(1 Timoci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719284" y="2606679"/>
            <a:ext cx="7472715" cy="707886"/>
          </a:xfrm>
          <a:prstGeom prst="rect">
            <a:avLst/>
          </a:prstGeom>
          <a:noFill/>
        </p:spPr>
        <p:txBody>
          <a:bodyPr wrap="square" rtlCol="0">
            <a:spAutoFit/>
          </a:bodyPr>
          <a:lstStyle/>
          <a:p>
            <a:pPr>
              <a:spcBef>
                <a:spcPts val="600"/>
              </a:spcBef>
            </a:pPr>
            <a:r>
              <a:rPr lang="en" sz="2000" b="1" dirty="0"/>
              <a:t>Na nona kauti koya sobu mai na Karisito me mai tamata ena ulutaga tawamudu ka ra vulica tikoga ko ira era vakabulai.</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719284" y="5545849"/>
            <a:ext cx="7391401" cy="1323439"/>
          </a:xfrm>
          <a:prstGeom prst="rect">
            <a:avLst/>
          </a:prstGeom>
          <a:noFill/>
        </p:spPr>
        <p:txBody>
          <a:bodyPr wrap="square">
            <a:spAutoFit/>
          </a:bodyPr>
          <a:lstStyle/>
          <a:p>
            <a:pPr>
              <a:spcBef>
                <a:spcPts val="600"/>
              </a:spcBef>
            </a:pPr>
            <a:r>
              <a:rPr lang="en" sz="2000" b="1" dirty="0"/>
              <a:t>Na </a:t>
            </a:r>
            <a:r>
              <a:rPr lang="en-GB" sz="2000" b="1" dirty="0"/>
              <a:t>I</a:t>
            </a:r>
            <a:r>
              <a:rPr lang="en" sz="2000" b="1" dirty="0"/>
              <a:t> vakaraitaki oqo e kacivi keda me da biuta na nanumi keda vakai keda kei na gadreva me dau qaravi ka vakaisosomitaka ena yalomalumalumu kei na talairawarawa me dauqaravi ira na tani</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719284" y="4258350"/>
            <a:ext cx="7391400" cy="1323439"/>
          </a:xfrm>
          <a:prstGeom prst="rect">
            <a:avLst/>
          </a:prstGeom>
          <a:noFill/>
        </p:spPr>
        <p:txBody>
          <a:bodyPr wrap="square">
            <a:spAutoFit/>
          </a:bodyPr>
          <a:lstStyle/>
          <a:p>
            <a:pPr>
              <a:spcBef>
                <a:spcPts val="600"/>
              </a:spcBef>
            </a:pPr>
            <a:r>
              <a:rPr lang="en" sz="2000" b="1" dirty="0"/>
              <a:t>O Jisu e lako tani mai na </a:t>
            </a:r>
            <a:r>
              <a:rPr lang="en-GB" sz="2000" b="1" dirty="0"/>
              <a:t>I</a:t>
            </a:r>
            <a:r>
              <a:rPr lang="en" sz="2000" b="1" dirty="0"/>
              <a:t> tutu vaka daunilewa kei vuravura ki na </a:t>
            </a:r>
            <a:r>
              <a:rPr lang="en-GB" sz="2000" b="1" dirty="0"/>
              <a:t>I</a:t>
            </a:r>
            <a:r>
              <a:rPr lang="en" sz="2000" b="1" dirty="0"/>
              <a:t> tutu vaka dauniveqaravi. Erau veibasai vakavinaka kei na veika ka vinakata ko Lusefa, na dauniveiqaravi ka vinakata me daunilewa.</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719284" y="3278626"/>
            <a:ext cx="7391400" cy="1015663"/>
          </a:xfrm>
          <a:prstGeom prst="rect">
            <a:avLst/>
          </a:prstGeom>
          <a:noFill/>
        </p:spPr>
        <p:txBody>
          <a:bodyPr wrap="square">
            <a:spAutoFit/>
          </a:bodyPr>
          <a:lstStyle/>
          <a:p>
            <a:pPr>
              <a:spcBef>
                <a:spcPts val="600"/>
              </a:spcBef>
            </a:pPr>
            <a:r>
              <a:rPr lang="en" sz="2000" b="1" dirty="0"/>
              <a:t>E veivakurabuitaki ni Kalou tawamudu e yaco me mai tamata ka me lewai me mate. Oqo na ka e vakatoka ko Paula me “ka vuni ni Kalou” (1 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1083</TotalTime>
  <Words>1577</Words>
  <Application>Microsoft Office PowerPoint</Application>
  <PresentationFormat>Panorámica</PresentationFormat>
  <Paragraphs>74</Paragraphs>
  <Slides>10</Slides>
  <Notes>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Aptos Display</vt:lpstr>
      <vt:lpstr>Calibri</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75</cp:revision>
  <dcterms:created xsi:type="dcterms:W3CDTF">2025-12-31T11:02:26Z</dcterms:created>
  <dcterms:modified xsi:type="dcterms:W3CDTF">2026-01-23T14:54:43Z</dcterms:modified>
</cp:coreProperties>
</file>