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314" autoAdjust="0"/>
  </p:normalViewPr>
  <p:slideViewPr>
    <p:cSldViewPr snapToGrid="0">
      <p:cViewPr varScale="1">
        <p:scale>
          <a:sx n="34" d="100"/>
          <a:sy n="34" d="100"/>
        </p:scale>
        <p:origin x="78" y="120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rPr>
            <a:t>Valavala ca e na lotu</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n" sz="2000" b="1" dirty="0">
              <a:effectLst>
                <a:outerShdw blurRad="38100" dist="38100" dir="2700000" algn="tl">
                  <a:srgbClr val="000000">
                    <a:alpha val="43137"/>
                  </a:srgbClr>
                </a:outerShdw>
              </a:effectLst>
            </a:rPr>
            <a:t>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valavala ca era vakadonuya </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n" sz="2000" b="1" dirty="0">
              <a:effectLst>
                <a:outerShdw blurRad="38100" dist="38100" dir="2700000" algn="tl">
                  <a:srgbClr val="000000">
                    <a:alpha val="43137"/>
                  </a:srgbClr>
                </a:outerShdw>
              </a:effectLst>
            </a:rPr>
            <a:t>Vakarusai ni valavala ca</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n-GB" sz="2000" b="1" dirty="0">
              <a:effectLst>
                <a:outerShdw blurRad="38100" dist="38100" dir="2700000" algn="tl">
                  <a:srgbClr val="000000">
                    <a:alpha val="43137"/>
                  </a:srgbClr>
                </a:outerShdw>
              </a:effectLst>
            </a:rPr>
            <a:t>W</a:t>
          </a:r>
          <a:r>
            <a:rPr lang="en" sz="2000" b="1" dirty="0">
              <a:effectLst>
                <a:outerShdw blurRad="38100" dist="38100" dir="2700000" algn="tl">
                  <a:srgbClr val="000000">
                    <a:alpha val="43137"/>
                  </a:srgbClr>
                </a:outerShdw>
              </a:effectLst>
            </a:rPr>
            <a:t>ali na leqa e loma ni lotu</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n" sz="2000" b="1" dirty="0">
              <a:effectLst>
                <a:outerShdw blurRad="38100" dist="38100" dir="2700000" algn="tl">
                  <a:srgbClr val="000000">
                    <a:alpha val="43137"/>
                  </a:srgbClr>
                </a:outerShdw>
              </a:effectLst>
            </a:rPr>
            <a:t>Gaunisala me levei kina 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valavala ca ena lotu</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n" sz="2000" b="1" dirty="0">
              <a:effectLst>
                <a:outerShdw blurRad="38100" dist="38100" dir="2700000" algn="tl">
                  <a:srgbClr val="000000">
                    <a:alpha val="43137"/>
                  </a:srgbClr>
                </a:outerShdw>
              </a:effectLst>
            </a:rPr>
            <a:t>Vale ni Yalo Tabu</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n" sz="2000" b="1" dirty="0">
              <a:effectLst>
                <a:outerShdw blurRad="38100" dist="38100" dir="2700000" algn="tl">
                  <a:srgbClr val="000000">
                    <a:alpha val="43137"/>
                  </a:srgbClr>
                </a:outerShdw>
              </a:effectLst>
            </a:rPr>
            <a:t>Vakadonui vakalawa ni veibutakoci</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n" sz="2000" b="1" dirty="0">
              <a:effectLst>
                <a:outerShdw blurRad="38100" dist="38100" dir="2700000" algn="tl">
                  <a:srgbClr val="000000"/>
                </a:outerShdw>
              </a:effectLst>
            </a:rPr>
            <a:t>Kakua ni vakalewa e dua  ke sega na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vakadinadina ni nomu veibeitaki (1 Koro.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n" sz="2000" b="1" dirty="0">
              <a:effectLst>
                <a:outerShdw blurRad="38100" dist="38100" dir="2700000" algn="tl">
                  <a:srgbClr val="000000"/>
                </a:outerShdw>
              </a:effectLst>
            </a:rPr>
            <a:t>Kakua ni tiko vata kei koya sa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valavala ca, kakua ni kana vata kaya kevaka e cakava tikoga ka okati koya tiko me lewe ni lotu, ka sega ni biuta na ca (1 Koro.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n" sz="2000" b="1" dirty="0">
              <a:effectLst>
                <a:outerShdw blurRad="38100" dist="38100" dir="2700000" algn="tl">
                  <a:srgbClr val="000000"/>
                </a:outerShdw>
              </a:effectLst>
            </a:rPr>
            <a:t>Me vakasava na ca ka “soli koya ki vei Setani,” ni maroroya tiko nona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valavala ca, sa soli koya tiko ki na </a:t>
          </a:r>
          <a:r>
            <a:rPr lang="en-GB" sz="2000" b="1" dirty="0">
              <a:effectLst>
                <a:outerShdw blurRad="38100" dist="38100" dir="2700000" algn="tl">
                  <a:srgbClr val="000000"/>
                </a:outerShdw>
              </a:effectLst>
            </a:rPr>
            <a:t>I</a:t>
          </a:r>
          <a:r>
            <a:rPr lang="en" sz="2000" b="1" dirty="0">
              <a:effectLst>
                <a:outerShdw blurRad="38100" dist="38100" dir="2700000" algn="tl">
                  <a:srgbClr val="000000"/>
                </a:outerShdw>
              </a:effectLst>
            </a:rPr>
            <a:t> vau nei Setani (1 Koro.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Valavala ca e na lotu</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valavala ca era vakadonuya </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Vakarusai ni valavala ca</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effectLst>
                <a:outerShdw blurRad="38100" dist="38100" dir="2700000" algn="tl">
                  <a:srgbClr val="000000">
                    <a:alpha val="43137"/>
                  </a:srgbClr>
                </a:outerShdw>
              </a:effectLst>
            </a:rPr>
            <a:t>W</a:t>
          </a:r>
          <a:r>
            <a:rPr lang="en" sz="2000" b="1" kern="1200" dirty="0">
              <a:effectLst>
                <a:outerShdw blurRad="38100" dist="38100" dir="2700000" algn="tl">
                  <a:srgbClr val="000000">
                    <a:alpha val="43137"/>
                  </a:srgbClr>
                </a:outerShdw>
              </a:effectLst>
            </a:rPr>
            <a:t>ali na leqa e loma ni lotu</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Gaunisala me levei kina 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valavala ca ena lotu</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Vale ni Yalo Tabu</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Vakadonui vakalawa ni veibutakoci</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Kakua ni vakalewa e dua  ke sega na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vakadinadina ni nomu veibeitaki (1 Koro.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Kakua ni tiko vata kei koya sa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valavala ca, kakua ni kana vata kaya kevaka e cakava tikoga ka okati koya tiko me lewe ni lotu, ka sega ni biuta na ca (1 Koro.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Me vakasava na ca ka “soli koya ki vei Setani,” ni maroroya tiko nona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valavala ca, sa soli koya tiko ki na </a:t>
          </a:r>
          <a:r>
            <a:rPr lang="en-GB" sz="2000" b="1" kern="1200" dirty="0">
              <a:effectLst>
                <a:outerShdw blurRad="38100" dist="38100" dir="2700000" algn="tl">
                  <a:srgbClr val="000000"/>
                </a:outerShdw>
              </a:effectLst>
            </a:rPr>
            <a:t>I</a:t>
          </a:r>
          <a:r>
            <a:rPr lang="en" sz="2000" b="1" kern="1200" dirty="0">
              <a:effectLst>
                <a:outerShdw blurRad="38100" dist="38100" dir="2700000" algn="tl">
                  <a:srgbClr val="000000"/>
                </a:outerShdw>
              </a:effectLst>
            </a:rPr>
            <a:t> vau nei Setani (1 Koro.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832C99-0EB1-4D77-A835-EA950E2BF292}" type="datetimeFigureOut">
              <a:rPr lang="en-FJ" smtClean="0"/>
              <a:t>07/24/2026</a:t>
            </a:fld>
            <a:endParaRPr lang="en-FJ"/>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J"/>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J"/>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F0995D-FD56-449F-A036-81D6A2BFE6D9}" type="slidenum">
              <a:rPr lang="en-FJ" smtClean="0"/>
              <a:t>‹Nº›</a:t>
            </a:fld>
            <a:endParaRPr lang="en-FJ"/>
          </a:p>
        </p:txBody>
      </p:sp>
    </p:spTree>
    <p:extLst>
      <p:ext uri="{BB962C8B-B14F-4D97-AF65-F5344CB8AC3E}">
        <p14:creationId xmlns:p14="http://schemas.microsoft.com/office/powerpoint/2010/main" val="3831250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0"/>
                <a:solidFill>
                  <a:srgbClr val="686688"/>
                </a:solidFill>
                <a:effectLst>
                  <a:reflection blurRad="6350" stA="53000" endA="300" endPos="35500" dir="5400000" sy="-90000" algn="bl" rotWithShape="0"/>
                </a:effectLst>
              </a:rPr>
              <a:t>SIN IN THE CHURCH</a:t>
            </a:r>
          </a:p>
          <a:p>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1</a:t>
            </a:fld>
            <a:endParaRPr lang="en-FJ"/>
          </a:p>
        </p:txBody>
      </p:sp>
    </p:spTree>
    <p:extLst>
      <p:ext uri="{BB962C8B-B14F-4D97-AF65-F5344CB8AC3E}">
        <p14:creationId xmlns:p14="http://schemas.microsoft.com/office/powerpoint/2010/main" val="3671318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a:ln w="6600">
                  <a:solidFill>
                    <a:schemeClr val="accent2"/>
                  </a:solidFill>
                  <a:prstDash val="solid"/>
                </a:ln>
                <a:solidFill>
                  <a:srgbClr val="FFFFFF"/>
                </a:solidFill>
                <a:effectLst>
                  <a:outerShdw dist="38100" dir="2700000" algn="tl" rotWithShape="0">
                    <a:schemeClr val="accent2"/>
                  </a:outerShdw>
                </a:effectLst>
              </a:rPr>
              <a:t>LAWFUL SEXUALITY</a:t>
            </a:r>
            <a:endParaRPr lang="en" sz="12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Slide Number Placeholder 3"/>
          <p:cNvSpPr>
            <a:spLocks noGrp="1"/>
          </p:cNvSpPr>
          <p:nvPr>
            <p:ph type="sldNum" sz="quarter" idx="5"/>
          </p:nvPr>
        </p:nvSpPr>
        <p:spPr/>
        <p:txBody>
          <a:bodyPr/>
          <a:lstStyle/>
          <a:p>
            <a:fld id="{D4F0995D-FD56-449F-A036-81D6A2BFE6D9}" type="slidenum">
              <a:rPr lang="en-FJ" smtClean="0"/>
              <a:t>11</a:t>
            </a:fld>
            <a:endParaRPr lang="en-FJ"/>
          </a:p>
        </p:txBody>
      </p:sp>
    </p:spTree>
    <p:extLst>
      <p:ext uri="{BB962C8B-B14F-4D97-AF65-F5344CB8AC3E}">
        <p14:creationId xmlns:p14="http://schemas.microsoft.com/office/powerpoint/2010/main" val="3051424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sz="1200" b="1" dirty="0">
                <a:latin typeface="Constantia" panose="02030602050306030303" pitchFamily="18" charset="0"/>
              </a:rPr>
              <a:t>In labor for the erring, let every eye be directed to Christ. […] Let them speak to the erring of the forgiving mercy of the Saviour. Let them encourage the sinner to repent, and believe in Him who can pardon. […]</a:t>
            </a:r>
          </a:p>
          <a:p>
            <a:pPr>
              <a:spcBef>
                <a:spcPts val="600"/>
              </a:spcBef>
            </a:pPr>
            <a:r>
              <a:rPr lang="en-US" sz="1200" b="1" dirty="0">
                <a:latin typeface="Constantia" panose="02030602050306030303" pitchFamily="18" charset="0"/>
              </a:rPr>
              <a:t>Let the repentance of the sinner be accepted by the church with grateful hearts. Let the repenting one be led out from the darkness of unbelief into the light of faith and righteousness. Let his trembling hand be placed in the loving hand of Jesus. Such a remission is ratified in heaven</a:t>
            </a:r>
            <a:r>
              <a:rPr lang="en" sz="1200" b="1" dirty="0">
                <a:latin typeface="Constantia" panose="02030602050306030303" pitchFamily="18" charset="0"/>
              </a:rPr>
              <a:t>.</a:t>
            </a:r>
          </a:p>
          <a:p>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12</a:t>
            </a:fld>
            <a:endParaRPr lang="en-FJ"/>
          </a:p>
        </p:txBody>
      </p:sp>
    </p:spTree>
    <p:extLst>
      <p:ext uri="{BB962C8B-B14F-4D97-AF65-F5344CB8AC3E}">
        <p14:creationId xmlns:p14="http://schemas.microsoft.com/office/powerpoint/2010/main" val="4020778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19. Temple. </a:t>
            </a:r>
            <a:r>
              <a:rPr lang="en-GB" i="1" dirty="0"/>
              <a:t>Gr. Naos </a:t>
            </a:r>
            <a:r>
              <a:rPr lang="en-GB" dirty="0"/>
              <a:t>(see on ch. 3:16). This is the fifth argument against immorality (cf. on ch. 6:13, 14, 15, 18). Since the bodies of the believers are sacred shrines of the Holy Spirit, they must not be polluted by this vice. Because they are the members of Christ (v. 15) and temples of the Holy Spirit, which is given to us by God (see John 14:16, 17), every sin that is committed against our bodies is a sin against our Maker and against the Holy Spirit.</a:t>
            </a:r>
          </a:p>
          <a:p>
            <a:r>
              <a:rPr lang="en-GB" b="1" dirty="0"/>
              <a:t>Not your own. </a:t>
            </a:r>
            <a:r>
              <a:rPr lang="en-GB" dirty="0"/>
              <a:t>This is the sixth argument against the vice of fornication (cf. on vs. 13, 14, 15, 18, 19). Man does not belong to himself; he has no right to use his powers according to the wishes and prompting of his unconverted body. He is the property of God by creation and by redemption. Man is bound to live mentally, physically, and spiritually as God directs, to the glory of His name, and not to the gratification of fleshly desires. The converted man is, indeed, a willing slave of Jesus Christ (see on Rom. 1:1; 6:18), who lives only to please his Master.</a:t>
            </a:r>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2</a:t>
            </a:fld>
            <a:endParaRPr lang="en-FJ"/>
          </a:p>
        </p:txBody>
      </p:sp>
    </p:spTree>
    <p:extLst>
      <p:ext uri="{BB962C8B-B14F-4D97-AF65-F5344CB8AC3E}">
        <p14:creationId xmlns:p14="http://schemas.microsoft.com/office/powerpoint/2010/main" val="2737606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effectLst>
                  <a:outerShdw blurRad="38100" dist="38100" dir="2700000" algn="tl">
                    <a:srgbClr val="000000">
                      <a:alpha val="43137"/>
                    </a:srgbClr>
                  </a:outerShdw>
                </a:effectLst>
              </a:rPr>
              <a:t>How to avoid sin in church</a:t>
            </a:r>
            <a:endParaRPr lang="en-FJ" dirty="0"/>
          </a:p>
          <a:p>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3</a:t>
            </a:fld>
            <a:endParaRPr lang="en-FJ"/>
          </a:p>
        </p:txBody>
      </p:sp>
    </p:spTree>
    <p:extLst>
      <p:ext uri="{BB962C8B-B14F-4D97-AF65-F5344CB8AC3E}">
        <p14:creationId xmlns:p14="http://schemas.microsoft.com/office/powerpoint/2010/main" val="404555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sz="1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SIN IN THE CHURCH</a:t>
            </a:r>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4</a:t>
            </a:fld>
            <a:endParaRPr lang="en-FJ"/>
          </a:p>
        </p:txBody>
      </p:sp>
    </p:spTree>
    <p:extLst>
      <p:ext uri="{BB962C8B-B14F-4D97-AF65-F5344CB8AC3E}">
        <p14:creationId xmlns:p14="http://schemas.microsoft.com/office/powerpoint/2010/main" val="1699482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THE CONSENTED SIN</a:t>
            </a:r>
          </a:p>
          <a:p>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dauyalewa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vosataki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dua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taura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wati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tamana</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5</a:t>
            </a:fld>
            <a:endParaRPr lang="en-FJ"/>
          </a:p>
        </p:txBody>
      </p:sp>
    </p:spTree>
    <p:extLst>
      <p:ext uri="{BB962C8B-B14F-4D97-AF65-F5344CB8AC3E}">
        <p14:creationId xmlns:p14="http://schemas.microsoft.com/office/powerpoint/2010/main" val="4130866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22225">
                  <a:solidFill>
                    <a:schemeClr val="accent2"/>
                  </a:solidFill>
                  <a:prstDash val="solid"/>
                </a:ln>
                <a:solidFill>
                  <a:schemeClr val="accent2">
                    <a:lumMod val="60000"/>
                    <a:lumOff val="40000"/>
                  </a:schemeClr>
                </a:solidFill>
              </a:rPr>
              <a:t>ERADICATION OF SIN</a:t>
            </a:r>
          </a:p>
          <a:p>
            <a:r>
              <a:rPr lang="en-US" sz="1200" kern="1200" baseline="30000" dirty="0">
                <a:solidFill>
                  <a:schemeClr val="tx1"/>
                </a:solidFill>
                <a:effectLst/>
                <a:latin typeface="+mn-lt"/>
                <a:ea typeface="+mn-ea"/>
                <a:cs typeface="+mn-cs"/>
              </a:rPr>
              <a:t>13 </a:t>
            </a:r>
            <a:r>
              <a:rPr lang="en-US" sz="1200" kern="1200" dirty="0">
                <a:solidFill>
                  <a:schemeClr val="tx1"/>
                </a:solidFill>
                <a:effectLst/>
                <a:latin typeface="+mn-lt"/>
                <a:ea typeface="+mn-ea"/>
                <a:cs typeface="+mn-cs"/>
              </a:rPr>
              <a:t>Ia ko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curu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lewa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Kalou. 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biuta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tamatai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valavala</a:t>
            </a:r>
            <a:r>
              <a:rPr lang="en-US" sz="1200" kern="1200" dirty="0">
                <a:solidFill>
                  <a:schemeClr val="tx1"/>
                </a:solidFill>
                <a:effectLst/>
                <a:latin typeface="+mn-lt"/>
                <a:ea typeface="+mn-ea"/>
                <a:cs typeface="+mn-cs"/>
              </a:rPr>
              <a:t> ca ko </a:t>
            </a:r>
            <a:r>
              <a:rPr lang="en-US" sz="1200" kern="1200" dirty="0" err="1">
                <a:solidFill>
                  <a:schemeClr val="tx1"/>
                </a:solidFill>
                <a:effectLst/>
                <a:latin typeface="+mn-lt"/>
                <a:ea typeface="+mn-ea"/>
                <a:cs typeface="+mn-cs"/>
              </a:rPr>
              <a:t>ya</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God will judge those outside. Expel the wicked person from among you</a:t>
            </a:r>
            <a:r>
              <a:rPr lang="en" b="1" dirty="0">
                <a:solidFill>
                  <a:schemeClr val="accent3">
                    <a:lumMod val="75000"/>
                  </a:schemeClr>
                </a:solidFill>
                <a:latin typeface="Comic Sans MS" panose="030F0702030302020204" pitchFamily="66" charset="0"/>
              </a:rPr>
              <a:t>.” </a:t>
            </a:r>
            <a:r>
              <a:rPr lang="en" sz="1050" b="1" dirty="0">
                <a:solidFill>
                  <a:schemeClr val="accent3">
                    <a:lumMod val="75000"/>
                  </a:schemeClr>
                </a:solidFill>
                <a:latin typeface="Comic Sans MS" panose="030F0702030302020204" pitchFamily="66" charset="0"/>
              </a:rPr>
              <a:t>(1 Corinthians 5:13)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Ia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viavialevu</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tagicaka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biu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tani</a:t>
            </a:r>
            <a:r>
              <a:rPr lang="en-US" sz="1200" kern="1200" dirty="0">
                <a:solidFill>
                  <a:schemeClr val="tx1"/>
                </a:solidFill>
                <a:effectLst/>
                <a:latin typeface="+mn-lt"/>
                <a:ea typeface="+mn-ea"/>
                <a:cs typeface="+mn-cs"/>
              </a:rPr>
              <a:t> kina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ko </a:t>
            </a:r>
            <a:r>
              <a:rPr lang="en-US" sz="1200" kern="1200" dirty="0" err="1">
                <a:solidFill>
                  <a:schemeClr val="tx1"/>
                </a:solidFill>
                <a:effectLst/>
                <a:latin typeface="+mn-lt"/>
                <a:ea typeface="+mn-ea"/>
                <a:cs typeface="+mn-cs"/>
              </a:rPr>
              <a:t>koya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kitaka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a:t>
            </a:r>
            <a:endParaRPr lang="es-ES" b="1" dirty="0">
              <a:solidFill>
                <a:schemeClr val="accent3">
                  <a:lumMod val="75000"/>
                </a:schemeClr>
              </a:solidFill>
              <a:latin typeface="Comic Sans MS" panose="030F0702030302020204" pitchFamily="66" charset="0"/>
            </a:endParaRPr>
          </a:p>
          <a:p>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6</a:t>
            </a:fld>
            <a:endParaRPr lang="en-FJ"/>
          </a:p>
        </p:txBody>
      </p:sp>
    </p:spTree>
    <p:extLst>
      <p:ext uri="{BB962C8B-B14F-4D97-AF65-F5344CB8AC3E}">
        <p14:creationId xmlns:p14="http://schemas.microsoft.com/office/powerpoint/2010/main" val="4051381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50" dirty="0">
                <a:ln w="15875">
                  <a:solidFill>
                    <a:schemeClr val="accent1">
                      <a:lumMod val="75000"/>
                    </a:schemeClr>
                  </a:solidFill>
                </a:ln>
                <a:solidFill>
                  <a:srgbClr val="A5CA04"/>
                </a:solidFill>
                <a:effectLst>
                  <a:innerShdw blurRad="63500" dist="50800" dir="13500000">
                    <a:srgbClr val="000000">
                      <a:alpha val="84000"/>
                    </a:srgbClr>
                  </a:innerShdw>
                </a:effectLst>
              </a:rPr>
              <a:t>DEALING WITH INTERNAL PROBLEMS</a:t>
            </a:r>
          </a:p>
        </p:txBody>
      </p:sp>
      <p:sp>
        <p:nvSpPr>
          <p:cNvPr id="4" name="Slide Number Placeholder 3"/>
          <p:cNvSpPr>
            <a:spLocks noGrp="1"/>
          </p:cNvSpPr>
          <p:nvPr>
            <p:ph type="sldNum" sz="quarter" idx="5"/>
          </p:nvPr>
        </p:nvSpPr>
        <p:spPr/>
        <p:txBody>
          <a:bodyPr/>
          <a:lstStyle/>
          <a:p>
            <a:fld id="{D4F0995D-FD56-449F-A036-81D6A2BFE6D9}" type="slidenum">
              <a:rPr lang="en-FJ" smtClean="0"/>
              <a:t>7</a:t>
            </a:fld>
            <a:endParaRPr lang="en-FJ"/>
          </a:p>
        </p:txBody>
      </p:sp>
    </p:spTree>
    <p:extLst>
      <p:ext uri="{BB962C8B-B14F-4D97-AF65-F5344CB8AC3E}">
        <p14:creationId xmlns:p14="http://schemas.microsoft.com/office/powerpoint/2010/main" val="896825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HOW TO AVOID SIN IN CHURCH</a:t>
            </a:r>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9</a:t>
            </a:fld>
            <a:endParaRPr lang="en-FJ"/>
          </a:p>
        </p:txBody>
      </p:sp>
    </p:spTree>
    <p:extLst>
      <p:ext uri="{BB962C8B-B14F-4D97-AF65-F5344CB8AC3E}">
        <p14:creationId xmlns:p14="http://schemas.microsoft.com/office/powerpoint/2010/main" val="3004345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22225">
                  <a:solidFill>
                    <a:srgbClr val="826000"/>
                  </a:solidFill>
                  <a:prstDash val="solid"/>
                </a:ln>
                <a:solidFill>
                  <a:srgbClr val="CC9900"/>
                </a:solidFill>
              </a:rPr>
              <a:t>TEMPLES OF THE HOLY SPIRIT</a:t>
            </a:r>
          </a:p>
          <a:p>
            <a:endParaRPr lang="en-FJ" dirty="0"/>
          </a:p>
        </p:txBody>
      </p:sp>
      <p:sp>
        <p:nvSpPr>
          <p:cNvPr id="4" name="Slide Number Placeholder 3"/>
          <p:cNvSpPr>
            <a:spLocks noGrp="1"/>
          </p:cNvSpPr>
          <p:nvPr>
            <p:ph type="sldNum" sz="quarter" idx="5"/>
          </p:nvPr>
        </p:nvSpPr>
        <p:spPr/>
        <p:txBody>
          <a:bodyPr/>
          <a:lstStyle/>
          <a:p>
            <a:fld id="{D4F0995D-FD56-449F-A036-81D6A2BFE6D9}" type="slidenum">
              <a:rPr lang="en-FJ" smtClean="0"/>
              <a:t>10</a:t>
            </a:fld>
            <a:endParaRPr lang="en-FJ"/>
          </a:p>
        </p:txBody>
      </p:sp>
    </p:spTree>
    <p:extLst>
      <p:ext uri="{BB962C8B-B14F-4D97-AF65-F5344CB8AC3E}">
        <p14:creationId xmlns:p14="http://schemas.microsoft.com/office/powerpoint/2010/main" val="360781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jpe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6.jpeg"/><Relationship Id="rId5" Type="http://schemas.openxmlformats.org/officeDocument/2006/relationships/image" Target="../media/image5.jpeg"/><Relationship Id="rId10" Type="http://schemas.microsoft.com/office/2007/relationships/diagramDrawing" Target="../diagrams/drawing1.xml"/><Relationship Id="rId4" Type="http://schemas.openxmlformats.org/officeDocument/2006/relationships/image" Target="../media/image4.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diagramQuickStyle" Target="../diagrams/quickStyle2.xml"/><Relationship Id="rId12"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image" Target="../media/image15.png"/><Relationship Id="rId5" Type="http://schemas.openxmlformats.org/officeDocument/2006/relationships/diagramData" Target="../diagrams/data2.xml"/><Relationship Id="rId10" Type="http://schemas.openxmlformats.org/officeDocument/2006/relationships/image" Target="../media/image14.png"/><Relationship Id="rId4" Type="http://schemas.openxmlformats.org/officeDocument/2006/relationships/image" Target="../media/image13.jpe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245806" y="-85725"/>
            <a:ext cx="11946194" cy="1569660"/>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r>
              <a:rPr lang="en" sz="4800" b="1" spc="300" dirty="0">
                <a:ln w="0"/>
                <a:solidFill>
                  <a:srgbClr val="686688"/>
                </a:solidFill>
                <a:effectLst>
                  <a:reflection blurRad="6350" stA="53000" endA="300" endPos="35500" dir="5400000" sy="-90000" algn="bl" rotWithShape="0"/>
                </a:effectLst>
              </a:rPr>
              <a:t>VALAVALA CA ENA LOMA NI SOQOSOQO LOTU</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330895" cy="338554"/>
          </a:xfrm>
          <a:prstGeom prst="rect">
            <a:avLst/>
          </a:prstGeom>
          <a:noFill/>
        </p:spPr>
        <p:txBody>
          <a:bodyPr wrap="none" rtlCol="0">
            <a:spAutoFit/>
          </a:bodyPr>
          <a:lstStyle/>
          <a:p>
            <a:r>
              <a:rPr lang="en" sz="1600" b="1" dirty="0">
                <a:solidFill>
                  <a:srgbClr val="FCE4C4"/>
                </a:solidFill>
                <a:effectLst>
                  <a:glow rad="127000">
                    <a:srgbClr val="82502E"/>
                  </a:glow>
                  <a:outerShdw blurRad="38100" dist="38100" dir="2700000" algn="tl">
                    <a:srgbClr val="000000"/>
                  </a:outerShdw>
                </a:effectLst>
              </a:rPr>
              <a:t>Lesoni 4, Jiulai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GB" sz="4000" b="1" dirty="0">
                <a:ln w="22225">
                  <a:solidFill>
                    <a:srgbClr val="826000"/>
                  </a:solidFill>
                  <a:prstDash val="solid"/>
                </a:ln>
                <a:solidFill>
                  <a:srgbClr val="CC9900"/>
                </a:solidFill>
              </a:rPr>
              <a:t>V</a:t>
            </a:r>
            <a:r>
              <a:rPr lang="en" sz="4000" b="1" dirty="0">
                <a:ln w="22225">
                  <a:solidFill>
                    <a:srgbClr val="826000"/>
                  </a:solidFill>
                  <a:prstDash val="solid"/>
                </a:ln>
                <a:solidFill>
                  <a:srgbClr val="CC9900"/>
                </a:solidFill>
              </a:rPr>
              <a:t>ALE NI YALO TABU</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“E vakaevei?Dou sa sega beka ni kila ni sa vale ni Yalo Tabu nayagomudou, o koya sa curumi kemudou, o koya dou sa rawata mai vua na Kalou, ia dou sa sega ni nomudou?” </a:t>
            </a:r>
            <a:r>
              <a:rPr lang="en" sz="1400" b="1" dirty="0">
                <a:solidFill>
                  <a:schemeClr val="accent1">
                    <a:lumMod val="75000"/>
                  </a:schemeClr>
                </a:solidFill>
                <a:latin typeface="Comic Sans MS" panose="030F0702030302020204" pitchFamily="66" charset="0"/>
              </a:rPr>
              <a:t>(1 Koronica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n" sz="2000" b="1" dirty="0"/>
              <a:t>Ni tara oti na veilewai , e lesuva tale na leqa levu: na dauveibutakoci ena loma ni soqosoqo lotu. Na cava na vuna e yaco tiko kina?</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924309" y="3791899"/>
            <a:ext cx="3178219" cy="3017965"/>
          </a:xfrm>
          <a:prstGeom prst="ellipse">
            <a:avLst/>
          </a:prstGeom>
          <a:ln w="635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3" y="4385225"/>
            <a:ext cx="9008636" cy="707886"/>
          </a:xfrm>
          <a:prstGeom prst="rect">
            <a:avLst/>
          </a:prstGeom>
          <a:noFill/>
        </p:spPr>
        <p:txBody>
          <a:bodyPr wrap="square">
            <a:spAutoFit/>
          </a:bodyPr>
          <a:lstStyle/>
          <a:p>
            <a:pPr>
              <a:spcBef>
                <a:spcPts val="600"/>
              </a:spcBef>
            </a:pPr>
            <a:r>
              <a:rPr lang="en-GB" sz="2000" b="1" dirty="0"/>
              <a:t>A</a:t>
            </a:r>
            <a:r>
              <a:rPr lang="en" sz="2000" b="1" dirty="0"/>
              <a:t> nona i le: eda yago </a:t>
            </a:r>
            <a:r>
              <a:rPr lang="en-GB" sz="2000" b="1" dirty="0"/>
              <a:t>I</a:t>
            </a:r>
            <a:r>
              <a:rPr lang="en" sz="2000" b="1" dirty="0"/>
              <a:t> Karisito. E sega ni rawa ni da kauta na yagoda ka sema vata kei na dua e dau volitaki koya se dua na dautagane (1 Koronica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225576"/>
            <a:ext cx="8634572" cy="1631216"/>
          </a:xfrm>
          <a:prstGeom prst="rect">
            <a:avLst/>
          </a:prstGeom>
          <a:noFill/>
        </p:spPr>
        <p:txBody>
          <a:bodyPr wrap="square">
            <a:spAutoFit/>
          </a:bodyPr>
          <a:lstStyle/>
          <a:p>
            <a:pPr>
              <a:spcBef>
                <a:spcPts val="600"/>
              </a:spcBef>
            </a:pPr>
            <a:r>
              <a:rPr lang="en" sz="2000" b="1" dirty="0"/>
              <a:t>Kenai otioti: e liutaki keda ki na dua na vakanananu bibi: na yagoda na vale ni Yalo Tabu, ka sega ni da taukena, ia e nona na Kalou (1 Koro. 6:19). Na Kalou e voli keda ena dra talei ni Luvena, sa dodonu kina me da vakalagilagia na Kalou ena ka e rua qo, na yagoda kei na yaloda (1 Koronica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938992"/>
          </a:xfrm>
          <a:prstGeom prst="rect">
            <a:avLst/>
          </a:prstGeom>
          <a:noFill/>
        </p:spPr>
        <p:txBody>
          <a:bodyPr wrap="square">
            <a:spAutoFit/>
          </a:bodyPr>
          <a:lstStyle/>
          <a:p>
            <a:pPr>
              <a:spcBef>
                <a:spcPts val="600"/>
              </a:spcBef>
            </a:pPr>
            <a:r>
              <a:rPr lang="en" sz="2000" b="1" dirty="0"/>
              <a:t>Tamata lotu va Karisito era kacivi me savasava (1 Cor. 6:11), mai na </a:t>
            </a:r>
            <a:r>
              <a:rPr lang="en-GB" sz="2000" b="1" dirty="0"/>
              <a:t>I</a:t>
            </a:r>
            <a:r>
              <a:rPr lang="en" sz="2000" b="1" dirty="0"/>
              <a:t> valavala ca kecega. Ia eso era veiletitaka, baleta ni sa vosoti oti na nodra </a:t>
            </a:r>
            <a:r>
              <a:rPr lang="en-GB" sz="2000" b="1" dirty="0"/>
              <a:t>I</a:t>
            </a:r>
            <a:r>
              <a:rPr lang="en" sz="2000" b="1" dirty="0"/>
              <a:t> valavala ca, sa rawa ki vei ira me ra cakava na ka ga era vinakata ki na yagodra. Oqo na vuna e kaya kina vakamatata ko Paula ni yagodra e sega ni ka me vakayagataki ena                          dukadukali ni veibutakoci” (1 Koro.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4"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VAKARAU VAKALAWA NI VAKAWATI</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n" sz="2000" b="1" dirty="0"/>
              <a:t>Ena kena saumi e so na lomatarotaro ena soqosoqo lotu e Koronica, sa vukei keda kina o Paula me da kila me da drovaka vakacava na </a:t>
            </a:r>
            <a:r>
              <a:rPr lang="en-GB" sz="2000" b="1" dirty="0"/>
              <a:t>I</a:t>
            </a:r>
            <a:r>
              <a:rPr lang="en" sz="2000" b="1" dirty="0"/>
              <a:t> valavala CA ni dauveibutakoci (1 Koronica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“Ia me kakua ni ia na veibutakoci, me sa bau vakawati na tagane yadua, ka me sa bau vakawati na yalewa yadua.” </a:t>
            </a:r>
            <a:r>
              <a:rPr lang="en" sz="1400" b="1" dirty="0">
                <a:solidFill>
                  <a:schemeClr val="accent2">
                    <a:lumMod val="75000"/>
                  </a:schemeClr>
                </a:solidFill>
                <a:latin typeface="Comic Sans MS" panose="030F0702030302020204" pitchFamily="66" charset="0"/>
              </a:rPr>
              <a:t>(1 Koronica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045960"/>
            <a:ext cx="4674960" cy="1631216"/>
          </a:xfrm>
          <a:prstGeom prst="rect">
            <a:avLst/>
          </a:prstGeom>
          <a:noFill/>
        </p:spPr>
        <p:txBody>
          <a:bodyPr wrap="square">
            <a:spAutoFit/>
          </a:bodyPr>
          <a:lstStyle/>
          <a:p>
            <a:pPr>
              <a:spcBef>
                <a:spcPts val="600"/>
              </a:spcBef>
            </a:pPr>
            <a:r>
              <a:rPr lang="en" sz="2000" b="1" dirty="0"/>
              <a:t>Cauravou se goneyalewa ka tu vei ira na </a:t>
            </a:r>
            <a:r>
              <a:rPr lang="en-GB" sz="2000" b="1" dirty="0"/>
              <a:t>I</a:t>
            </a:r>
            <a:r>
              <a:rPr lang="en" sz="2000" b="1" dirty="0"/>
              <a:t> solisoli me tarovi koya rawa me vakayagataka vakavinaka na galala me qarava na Kalou ka sega ni vakaogai ena ka ni vuravura (1 Cor.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32" y="3104039"/>
            <a:ext cx="83563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Tamata vakawati me qarauna me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kakua ni vakacalai kei na duatani tale ka me kakua talega ni laurai me vakavuna na nona vakacalai vata kei koya e dua na wekana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Koronica.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482963"/>
            <a:ext cx="835637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000" b="1" i="0" u="none" strike="noStrike" kern="1200" cap="none" spc="0" normalizeH="0" baseline="0" noProof="0" dirty="0" err="1">
                <a:ln>
                  <a:noFill/>
                </a:ln>
                <a:solidFill>
                  <a:prstClr val="black"/>
                </a:solidFill>
                <a:effectLst/>
                <a:uLnTx/>
                <a:uFillTx/>
                <a:latin typeface="Aptos" panose="02110004020202020204"/>
                <a:ea typeface="+mn-ea"/>
                <a:cs typeface="+mn-cs"/>
              </a:rPr>
              <a:t>Vakarabailevu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sara: Na tamata vakawati me ra marautaka na</a:t>
            </a:r>
            <a:r>
              <a:rPr lang="en" sz="2000" b="1" dirty="0">
                <a:solidFill>
                  <a:prstClr val="black"/>
                </a:solidFill>
                <a:latin typeface="Aptos" panose="02110004020202020204"/>
              </a:rPr>
              <a:t> watidra; a tamata ka sega ni vakawati ena sega ni rawa ni vakakina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644928"/>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Cauravou se goneyaleawa ka sega vua na </a:t>
            </a:r>
            <a:r>
              <a:rPr lang="en-GB" sz="2000" b="1" dirty="0">
                <a:solidFill>
                  <a:prstClr val="black"/>
                </a:solidFill>
                <a:latin typeface="Aptos" panose="02110004020202020204"/>
              </a:rPr>
              <a:t>I</a:t>
            </a:r>
            <a:r>
              <a:rPr lang="en" sz="2000" b="1" dirty="0">
                <a:solidFill>
                  <a:prstClr val="black"/>
                </a:solidFill>
                <a:latin typeface="Aptos" panose="02110004020202020204"/>
              </a:rPr>
              <a:t> solisoli oqo me tovolea me vakawa -ti ka levea na veitemaki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a:t>
            </a:r>
            <a:r>
              <a:rPr lang="en" sz="2000" b="1" dirty="0">
                <a:solidFill>
                  <a:prstClr val="black"/>
                </a:solidFill>
                <a:latin typeface="Aptos" panose="02110004020202020204"/>
              </a:rPr>
              <a:t>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oro.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141033" y="650336"/>
            <a:ext cx="7794703" cy="5370701"/>
          </a:xfrm>
          <a:prstGeom prst="rect">
            <a:avLst/>
          </a:prstGeom>
          <a:noFill/>
        </p:spPr>
        <p:txBody>
          <a:bodyPr wrap="square">
            <a:spAutoFit/>
          </a:bodyPr>
          <a:lstStyle/>
          <a:p>
            <a:pPr>
              <a:spcBef>
                <a:spcPts val="600"/>
              </a:spcBef>
            </a:pPr>
            <a:r>
              <a:rPr lang="en" sz="2600" b="1" dirty="0">
                <a:latin typeface="Constantia" panose="02030602050306030303" pitchFamily="18" charset="0"/>
              </a:rPr>
              <a:t>“O ira ka cakacaka ena vukudra na </a:t>
            </a:r>
            <a:r>
              <a:rPr lang="en-GB" sz="2600" b="1" dirty="0">
                <a:latin typeface="Constantia" panose="02030602050306030303" pitchFamily="18" charset="0"/>
              </a:rPr>
              <a:t>I</a:t>
            </a:r>
            <a:r>
              <a:rPr lang="en" sz="2600" b="1" dirty="0">
                <a:latin typeface="Constantia" panose="02030602050306030303" pitchFamily="18" charset="0"/>
              </a:rPr>
              <a:t> valavala ca, me vagolei na matadra kece kivei Karisito. […] Me ra vosa ki vei irana ivalavala ca ena loloma dauveivosoti ni </a:t>
            </a:r>
            <a:r>
              <a:rPr lang="en-GB" sz="2600" b="1" dirty="0">
                <a:latin typeface="Constantia" panose="02030602050306030303" pitchFamily="18" charset="0"/>
              </a:rPr>
              <a:t>I</a:t>
            </a:r>
            <a:r>
              <a:rPr lang="en" sz="2600" b="1" dirty="0">
                <a:latin typeface="Constantia" panose="02030602050306030303" pitchFamily="18" charset="0"/>
              </a:rPr>
              <a:t> Vakabula. Me vakayaloqaqataki ira na </a:t>
            </a:r>
            <a:r>
              <a:rPr lang="en-GB" sz="2600" b="1" dirty="0">
                <a:latin typeface="Constantia" panose="02030602050306030303" pitchFamily="18" charset="0"/>
              </a:rPr>
              <a:t>I</a:t>
            </a:r>
            <a:r>
              <a:rPr lang="en" sz="2600" b="1" dirty="0">
                <a:latin typeface="Constantia" panose="02030602050306030303" pitchFamily="18" charset="0"/>
              </a:rPr>
              <a:t> valavalava ca me ra veivutuni, ka vakabauti Koya ka rawa ni vosoti ira. </a:t>
            </a:r>
            <a:r>
              <a:rPr lang="en-US" sz="2600" b="1" dirty="0">
                <a:latin typeface="Constantia" panose="02030602050306030303" pitchFamily="18" charset="0"/>
              </a:rPr>
              <a:t>[…]</a:t>
            </a:r>
          </a:p>
          <a:p>
            <a:pPr>
              <a:spcBef>
                <a:spcPts val="600"/>
              </a:spcBef>
            </a:pPr>
            <a:r>
              <a:rPr lang="en-US" sz="2600" b="1" dirty="0" err="1">
                <a:latin typeface="Constantia" panose="02030602050306030303" pitchFamily="18" charset="0"/>
              </a:rPr>
              <a:t>Laiva</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veivutuni</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valavala</a:t>
            </a:r>
            <a:r>
              <a:rPr lang="en-US" sz="2600" b="1" dirty="0">
                <a:latin typeface="Constantia" panose="02030602050306030303" pitchFamily="18" charset="0"/>
              </a:rPr>
              <a:t> ca me </a:t>
            </a:r>
            <a:r>
              <a:rPr lang="en-US" sz="2600" b="1" dirty="0" err="1">
                <a:latin typeface="Constantia" panose="02030602050306030303" pitchFamily="18" charset="0"/>
              </a:rPr>
              <a:t>ra</a:t>
            </a:r>
            <a:r>
              <a:rPr lang="en-US" sz="2600" b="1" dirty="0">
                <a:latin typeface="Constantia" panose="02030602050306030303" pitchFamily="18" charset="0"/>
              </a:rPr>
              <a:t> </a:t>
            </a:r>
            <a:r>
              <a:rPr lang="en-US" sz="2600" b="1" dirty="0" err="1">
                <a:latin typeface="Constantia" panose="02030602050306030303" pitchFamily="18" charset="0"/>
              </a:rPr>
              <a:t>ciqoma</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lewe</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lotu</a:t>
            </a:r>
            <a:r>
              <a:rPr lang="en-US" sz="2600" b="1" dirty="0">
                <a:latin typeface="Constantia" panose="02030602050306030303" pitchFamily="18" charset="0"/>
              </a:rPr>
              <a:t> </a:t>
            </a:r>
            <a:r>
              <a:rPr lang="en-US" sz="2600" b="1" dirty="0" err="1">
                <a:latin typeface="Constantia" panose="02030602050306030303" pitchFamily="18" charset="0"/>
              </a:rPr>
              <a:t>ena</a:t>
            </a:r>
            <a:r>
              <a:rPr lang="en-US" sz="2600" b="1" dirty="0">
                <a:latin typeface="Constantia" panose="02030602050306030303" pitchFamily="18" charset="0"/>
              </a:rPr>
              <a:t> </a:t>
            </a:r>
            <a:r>
              <a:rPr lang="en-US" sz="2600" b="1" dirty="0" err="1">
                <a:latin typeface="Constantia" panose="02030602050306030303" pitchFamily="18" charset="0"/>
              </a:rPr>
              <a:t>yalovinaka</a:t>
            </a:r>
            <a:r>
              <a:rPr lang="en-US" sz="2600" b="1" dirty="0">
                <a:latin typeface="Constantia" panose="02030602050306030303" pitchFamily="18" charset="0"/>
              </a:rPr>
              <a:t>. </a:t>
            </a:r>
            <a:r>
              <a:rPr lang="en-US" sz="2600" b="1" dirty="0" err="1">
                <a:latin typeface="Constantia" panose="02030602050306030303" pitchFamily="18" charset="0"/>
              </a:rPr>
              <a:t>Laivi</a:t>
            </a:r>
            <a:r>
              <a:rPr lang="en-US" sz="2600" b="1" dirty="0">
                <a:latin typeface="Constantia" panose="02030602050306030303" pitchFamily="18" charset="0"/>
              </a:rPr>
              <a:t> </a:t>
            </a:r>
            <a:r>
              <a:rPr lang="en-US" sz="2600" b="1" dirty="0" err="1">
                <a:latin typeface="Constantia" panose="02030602050306030303" pitchFamily="18" charset="0"/>
              </a:rPr>
              <a:t>koya</a:t>
            </a:r>
            <a:r>
              <a:rPr lang="en-US" sz="2600" b="1" dirty="0">
                <a:latin typeface="Constantia" panose="02030602050306030303" pitchFamily="18" charset="0"/>
              </a:rPr>
              <a:t> ka </a:t>
            </a:r>
            <a:r>
              <a:rPr lang="en-US" sz="2600" b="1" dirty="0" err="1">
                <a:latin typeface="Constantia" panose="02030602050306030303" pitchFamily="18" charset="0"/>
              </a:rPr>
              <a:t>veivutuni</a:t>
            </a:r>
            <a:r>
              <a:rPr lang="en-US" sz="2600" b="1" dirty="0">
                <a:latin typeface="Constantia" panose="02030602050306030303" pitchFamily="18" charset="0"/>
              </a:rPr>
              <a:t> me </a:t>
            </a:r>
            <a:r>
              <a:rPr lang="en-US" sz="2600" b="1" dirty="0" err="1">
                <a:latin typeface="Constantia" panose="02030602050306030303" pitchFamily="18" charset="0"/>
              </a:rPr>
              <a:t>lako</a:t>
            </a:r>
            <a:r>
              <a:rPr lang="en-US" sz="2600" b="1" dirty="0">
                <a:latin typeface="Constantia" panose="02030602050306030303" pitchFamily="18" charset="0"/>
              </a:rPr>
              <a:t> </a:t>
            </a:r>
            <a:r>
              <a:rPr lang="en-US" sz="2600" b="1" dirty="0" err="1">
                <a:latin typeface="Constantia" panose="02030602050306030303" pitchFamily="18" charset="0"/>
              </a:rPr>
              <a:t>tani</a:t>
            </a:r>
            <a:r>
              <a:rPr lang="en-US" sz="2600" b="1" dirty="0">
                <a:latin typeface="Constantia" panose="02030602050306030303" pitchFamily="18" charset="0"/>
              </a:rPr>
              <a:t> </a:t>
            </a:r>
            <a:r>
              <a:rPr lang="en-US" sz="2600" b="1" dirty="0" err="1">
                <a:latin typeface="Constantia" panose="02030602050306030303" pitchFamily="18" charset="0"/>
              </a:rPr>
              <a:t>mai</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butobuto</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tawavakabauta</a:t>
            </a:r>
            <a:r>
              <a:rPr lang="en-US" sz="2600" b="1" dirty="0">
                <a:latin typeface="Constantia" panose="02030602050306030303" pitchFamily="18" charset="0"/>
              </a:rPr>
              <a:t> ki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rarama</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vakabauta</a:t>
            </a:r>
            <a:r>
              <a:rPr lang="en-US" sz="2600" b="1" dirty="0">
                <a:latin typeface="Constantia" panose="02030602050306030303" pitchFamily="18" charset="0"/>
              </a:rPr>
              <a:t> </a:t>
            </a:r>
            <a:r>
              <a:rPr lang="en-US" sz="2600" b="1" dirty="0" err="1">
                <a:latin typeface="Constantia" panose="02030602050306030303" pitchFamily="18" charset="0"/>
              </a:rPr>
              <a:t>kei</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yalododonu</a:t>
            </a:r>
            <a:r>
              <a:rPr lang="en-US" sz="2600" b="1" dirty="0">
                <a:latin typeface="Constantia" panose="02030602050306030303" pitchFamily="18" charset="0"/>
              </a:rPr>
              <a:t>. </a:t>
            </a:r>
            <a:r>
              <a:rPr lang="en-US" sz="2600" b="1" dirty="0" err="1">
                <a:latin typeface="Constantia" panose="02030602050306030303" pitchFamily="18" charset="0"/>
              </a:rPr>
              <a:t>Biuta</a:t>
            </a:r>
            <a:r>
              <a:rPr lang="en-US" sz="2600" b="1" dirty="0">
                <a:latin typeface="Constantia" panose="02030602050306030303" pitchFamily="18" charset="0"/>
              </a:rPr>
              <a:t>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sautaninini</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ligana</a:t>
            </a:r>
            <a:r>
              <a:rPr lang="en-US" sz="2600" b="1" dirty="0">
                <a:latin typeface="Constantia" panose="02030602050306030303" pitchFamily="18" charset="0"/>
              </a:rPr>
              <a:t> ki </a:t>
            </a:r>
            <a:r>
              <a:rPr lang="en-US" sz="2600" b="1" dirty="0" err="1">
                <a:latin typeface="Constantia" panose="02030602050306030303" pitchFamily="18" charset="0"/>
              </a:rPr>
              <a:t>na</a:t>
            </a:r>
            <a:r>
              <a:rPr lang="en-US" sz="2600" b="1" dirty="0">
                <a:latin typeface="Constantia" panose="02030602050306030303" pitchFamily="18" charset="0"/>
              </a:rPr>
              <a:t> </a:t>
            </a:r>
            <a:r>
              <a:rPr lang="en-US" sz="2600" b="1" dirty="0" err="1">
                <a:latin typeface="Constantia" panose="02030602050306030303" pitchFamily="18" charset="0"/>
              </a:rPr>
              <a:t>lomaloma</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liga</a:t>
            </a:r>
            <a:r>
              <a:rPr lang="en-US" sz="2600" b="1" dirty="0">
                <a:latin typeface="Constantia" panose="02030602050306030303" pitchFamily="18" charset="0"/>
              </a:rPr>
              <a:t> </a:t>
            </a:r>
            <a:r>
              <a:rPr lang="en-US" sz="2600" b="1" dirty="0" err="1">
                <a:latin typeface="Constantia" panose="02030602050306030303" pitchFamily="18" charset="0"/>
              </a:rPr>
              <a:t>dauloloma</a:t>
            </a:r>
            <a:r>
              <a:rPr lang="en-US" sz="2600" b="1" dirty="0">
                <a:latin typeface="Constantia" panose="02030602050306030303" pitchFamily="18" charset="0"/>
              </a:rPr>
              <a:t> I Jisu </a:t>
            </a:r>
            <a:r>
              <a:rPr lang="en-US" sz="2600" b="1" dirty="0" err="1">
                <a:latin typeface="Constantia" panose="02030602050306030303" pitchFamily="18" charset="0"/>
              </a:rPr>
              <a:t>Karisito</a:t>
            </a:r>
            <a:r>
              <a:rPr lang="en-US" sz="2600" b="1" dirty="0">
                <a:latin typeface="Constantia" panose="02030602050306030303" pitchFamily="18" charset="0"/>
              </a:rPr>
              <a:t>. Na </a:t>
            </a:r>
            <a:r>
              <a:rPr lang="en-US" sz="2600" b="1" dirty="0" err="1">
                <a:latin typeface="Constantia" panose="02030602050306030303" pitchFamily="18" charset="0"/>
              </a:rPr>
              <a:t>veivosovosoti</a:t>
            </a:r>
            <a:r>
              <a:rPr lang="en-US" sz="2600" b="1" dirty="0">
                <a:latin typeface="Constantia" panose="02030602050306030303" pitchFamily="18" charset="0"/>
              </a:rPr>
              <a:t> </a:t>
            </a:r>
            <a:r>
              <a:rPr lang="en-US" sz="2600" b="1" dirty="0" err="1">
                <a:latin typeface="Constantia" panose="02030602050306030303" pitchFamily="18" charset="0"/>
              </a:rPr>
              <a:t>vakaoqo</a:t>
            </a:r>
            <a:r>
              <a:rPr lang="en-US" sz="2600" b="1" dirty="0">
                <a:latin typeface="Constantia" panose="02030602050306030303" pitchFamily="18" charset="0"/>
              </a:rPr>
              <a:t> e </a:t>
            </a:r>
            <a:r>
              <a:rPr lang="en-US" sz="2600" b="1" dirty="0" err="1">
                <a:latin typeface="Constantia" panose="02030602050306030303" pitchFamily="18" charset="0"/>
              </a:rPr>
              <a:t>vakadoni</a:t>
            </a:r>
            <a:r>
              <a:rPr lang="en-US" sz="2600" b="1" dirty="0">
                <a:latin typeface="Constantia" panose="02030602050306030303" pitchFamily="18" charset="0"/>
              </a:rPr>
              <a:t> </a:t>
            </a:r>
            <a:r>
              <a:rPr lang="en-US" sz="2600" b="1" dirty="0" err="1">
                <a:latin typeface="Constantia" panose="02030602050306030303" pitchFamily="18" charset="0"/>
              </a:rPr>
              <a:t>mai</a:t>
            </a:r>
            <a:r>
              <a:rPr lang="en-US" sz="2600" b="1" dirty="0">
                <a:latin typeface="Constantia" panose="02030602050306030303" pitchFamily="18" charset="0"/>
              </a:rPr>
              <a:t> </a:t>
            </a:r>
            <a:r>
              <a:rPr lang="en-US" sz="2600" b="1" dirty="0" err="1">
                <a:latin typeface="Constantia" panose="02030602050306030303" pitchFamily="18" charset="0"/>
              </a:rPr>
              <a:t>lomalagi</a:t>
            </a:r>
            <a:r>
              <a:rPr lang="en" sz="2600" b="1" dirty="0">
                <a:latin typeface="Constantia" panose="02030602050306030303" pitchFamily="18" charset="0"/>
              </a:rPr>
              <a:t>.</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6684000" y="5947768"/>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“E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vakaevei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Dou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sega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beka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kila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vale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Yalo Tabu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yagomudou</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o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koya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curumi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kemudou</a:t>
            </a:r>
            <a:r>
              <a:rPr lang="en-US" sz="2400" b="1" dirty="0">
                <a:solidFill>
                  <a:srgbClr val="196B24">
                    <a:lumMod val="75000"/>
                  </a:srgbClr>
                </a:solidFill>
                <a:latin typeface="Comic Sans MS" panose="030F0702030302020204" pitchFamily="66" charset="0"/>
              </a:rPr>
              <a:t>, o </a:t>
            </a:r>
            <a:r>
              <a:rPr lang="en-US" sz="2400" b="1" dirty="0" err="1">
                <a:solidFill>
                  <a:srgbClr val="196B24">
                    <a:lumMod val="75000"/>
                  </a:srgbClr>
                </a:solidFill>
                <a:latin typeface="Comic Sans MS" panose="030F0702030302020204" pitchFamily="66" charset="0"/>
              </a:rPr>
              <a:t>koya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dou</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sa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rawata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mai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vua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na</a:t>
            </a:r>
            <a:r>
              <a:rPr lang="en-US" sz="2400" b="1" dirty="0">
                <a:solidFill>
                  <a:srgbClr val="196B24">
                    <a:lumMod val="75000"/>
                  </a:srgbClr>
                </a:solidFill>
                <a:latin typeface="Comic Sans MS" panose="030F0702030302020204" pitchFamily="66" charset="0"/>
              </a:rPr>
              <a:t> Kalou, </a:t>
            </a:r>
            <a:r>
              <a:rPr lang="en-US" sz="2400" b="1" dirty="0" err="1">
                <a:solidFill>
                  <a:srgbClr val="196B24">
                    <a:lumMod val="75000"/>
                  </a:srgbClr>
                </a:solidFill>
                <a:latin typeface="Comic Sans MS" panose="030F0702030302020204" pitchFamily="66" charset="0"/>
              </a:rPr>
              <a:t>ia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dou</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sa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sega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nomudou</a:t>
            </a:r>
            <a:r>
              <a:rPr lang="en-US" sz="2400" b="1" dirty="0">
                <a:solidFill>
                  <a:srgbClr val="196B24">
                    <a:lumMod val="75000"/>
                  </a:srgbClr>
                </a:solidFill>
                <a:latin typeface="Comic Sans MS" panose="030F0702030302020204" pitchFamily="66" charset="0"/>
              </a:rPr>
              <a:t>? Ni </a:t>
            </a:r>
            <a:r>
              <a:rPr lang="en-US" sz="2400" b="1" dirty="0" err="1">
                <a:solidFill>
                  <a:srgbClr val="196B24">
                    <a:lumMod val="75000"/>
                  </a:srgbClr>
                </a:solidFill>
                <a:latin typeface="Comic Sans MS" panose="030F0702030302020204" pitchFamily="66" charset="0"/>
              </a:rPr>
              <a:t>dou</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sa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voli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ena</a:t>
            </a:r>
            <a:r>
              <a:rPr lang="en-US" sz="2400" b="1" dirty="0">
                <a:solidFill>
                  <a:srgbClr val="196B24">
                    <a:lumMod val="75000"/>
                  </a:srgbClr>
                </a:solidFill>
                <a:latin typeface="Comic Sans MS" panose="030F0702030302020204" pitchFamily="66" charset="0"/>
              </a:rPr>
              <a:t> I </a:t>
            </a:r>
            <a:r>
              <a:rPr lang="en-US" sz="2400" b="1" dirty="0" err="1">
                <a:solidFill>
                  <a:srgbClr val="196B24">
                    <a:lumMod val="75000"/>
                  </a:srgbClr>
                </a:solidFill>
                <a:latin typeface="Comic Sans MS" panose="030F0702030302020204" pitchFamily="66" charset="0"/>
              </a:rPr>
              <a:t>voli</a:t>
            </a:r>
            <a:r>
              <a:rPr lang="en-US" sz="2400" b="1" dirty="0">
                <a:solidFill>
                  <a:srgbClr val="196B24">
                    <a:lumMod val="75000"/>
                  </a:srgbClr>
                </a:solidFill>
                <a:latin typeface="Comic Sans MS" panose="030F0702030302020204" pitchFamily="66" charset="0"/>
              </a:rPr>
              <a:t>; o </a:t>
            </a:r>
            <a:r>
              <a:rPr lang="en-US" sz="2400" b="1" dirty="0" err="1">
                <a:solidFill>
                  <a:srgbClr val="196B24">
                    <a:lumMod val="75000"/>
                  </a:srgbClr>
                </a:solidFill>
                <a:latin typeface="Comic Sans MS" panose="030F0702030302020204" pitchFamily="66" charset="0"/>
              </a:rPr>
              <a:t>koya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oqo</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mo</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dou</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qai</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vakarokorokotaka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na</a:t>
            </a:r>
            <a:r>
              <a:rPr lang="en-US" sz="2400" b="1" dirty="0">
                <a:solidFill>
                  <a:srgbClr val="196B24">
                    <a:lumMod val="75000"/>
                  </a:srgbClr>
                </a:solidFill>
                <a:latin typeface="Comic Sans MS" panose="030F0702030302020204" pitchFamily="66" charset="0"/>
              </a:rPr>
              <a:t> Kalou, </a:t>
            </a:r>
            <a:r>
              <a:rPr lang="en-US" sz="2400" b="1" dirty="0" err="1">
                <a:solidFill>
                  <a:srgbClr val="196B24">
                    <a:lumMod val="75000"/>
                  </a:srgbClr>
                </a:solidFill>
                <a:latin typeface="Comic Sans MS" panose="030F0702030302020204" pitchFamily="66" charset="0"/>
              </a:rPr>
              <a:t>ena</a:t>
            </a:r>
            <a:r>
              <a:rPr lang="en-US" sz="2400" b="1" dirty="0">
                <a:solidFill>
                  <a:srgbClr val="196B24">
                    <a:lumMod val="75000"/>
                  </a:srgbClr>
                </a:solidFill>
                <a:latin typeface="Comic Sans MS" panose="030F0702030302020204" pitchFamily="66" charset="0"/>
              </a:rPr>
              <a:t> </a:t>
            </a:r>
            <a:r>
              <a:rPr lang="en-US" sz="2400" b="1" dirty="0" err="1">
                <a:solidFill>
                  <a:srgbClr val="196B24">
                    <a:lumMod val="75000"/>
                  </a:srgbClr>
                </a:solidFill>
                <a:latin typeface="Comic Sans MS" panose="030F0702030302020204" pitchFamily="66" charset="0"/>
              </a:rPr>
              <a:t>yagomudou</a:t>
            </a:r>
            <a:r>
              <a:rPr lang="en-US" sz="2400" b="1" dirty="0">
                <a:solidFill>
                  <a:srgbClr val="196B24">
                    <a:lumMod val="75000"/>
                  </a:srgbClr>
                </a:solidFill>
                <a:latin typeface="Comic Sans MS" panose="030F0702030302020204" pitchFamily="66" charset="0"/>
              </a:rPr>
              <a:t>.</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a:t>
            </a:r>
            <a:r>
              <a:rPr kumimoji="0" lang="en-US" sz="18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Koronica</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 20</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2402698387"/>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en-GB" sz="2000" b="1" dirty="0"/>
              <a:t>Ena</a:t>
            </a:r>
            <a:r>
              <a:rPr lang="en" sz="2000" b="1" dirty="0"/>
              <a:t> Wase 5 ki na 7 ni 1 Koronica e tovolea kina o Paula me tababokoca e dua na </a:t>
            </a:r>
            <a:r>
              <a:rPr lang="en-GB" sz="2000" b="1" dirty="0"/>
              <a:t>I</a:t>
            </a:r>
            <a:r>
              <a:rPr lang="en" sz="2000" b="1" dirty="0"/>
              <a:t> valavala ca ka sa titobu na wakana ena </a:t>
            </a:r>
            <a:r>
              <a:rPr lang="en-GB" sz="2000" b="1" dirty="0"/>
              <a:t>I</a:t>
            </a:r>
            <a:r>
              <a:rPr lang="en" sz="2000" b="1" dirty="0"/>
              <a:t> soqosoqo lotu e Koronica: sexual immorality. </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 vosa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vaka dodonu ka matata ko Paula, ka sega walega ni tukuna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valavala ca, e wasea talega na kena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wali me tababokoci kina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,me tarovi ka kakua ni sikalutu tale kina.</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331418"/>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valavala ca oqo sa qai vakuri cake ga ena so tale me vaka na veivakacacani, butako, ka yaco ena kedra maliwa na veiwekani, ka ra kauta ki na mataveilewai.</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4516244" y="674400"/>
            <a:ext cx="7436428"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NAI VALAVALA CA ENA LOMA NI SOQOSOQ LOTU</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NAI VALAVALA CA ERA VAKADONUYA</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GB" b="1" dirty="0">
                <a:solidFill>
                  <a:srgbClr val="7030A0"/>
                </a:solidFill>
                <a:latin typeface="Comic Sans MS" panose="030F0702030302020204" pitchFamily="66" charset="0"/>
              </a:rPr>
              <a:t>Ia</a:t>
            </a:r>
            <a:r>
              <a:rPr lang="en" b="1" dirty="0">
                <a:solidFill>
                  <a:srgbClr val="7030A0"/>
                </a:solidFill>
                <a:latin typeface="Comic Sans MS" panose="030F0702030302020204" pitchFamily="66" charset="0"/>
              </a:rPr>
              <a:t> dou sa viavialevu, ka sega ni tagicaka, me biu tani vei kemudou ko koya sa kitaka na ka oqo</a:t>
            </a:r>
            <a:r>
              <a:rPr lang="en-US" b="1" dirty="0">
                <a:solidFill>
                  <a:srgbClr val="7030A0"/>
                </a:solidFill>
                <a:latin typeface="Comic Sans MS" panose="030F0702030302020204" pitchFamily="66"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Koronica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713319" cy="707886"/>
          </a:xfrm>
          <a:prstGeom prst="rect">
            <a:avLst/>
          </a:prstGeom>
          <a:noFill/>
        </p:spPr>
        <p:txBody>
          <a:bodyPr wrap="square">
            <a:spAutoFit/>
          </a:bodyPr>
          <a:lstStyle/>
          <a:p>
            <a:pPr>
              <a:spcBef>
                <a:spcPts val="600"/>
              </a:spcBef>
            </a:pPr>
            <a:r>
              <a:rPr lang="en" sz="2000" b="1" dirty="0"/>
              <a:t>Ena </a:t>
            </a:r>
            <a:r>
              <a:rPr lang="en-GB" sz="2000" b="1" dirty="0"/>
              <a:t>I</a:t>
            </a:r>
            <a:r>
              <a:rPr lang="en" sz="2000" b="1" dirty="0"/>
              <a:t> soqosoqo lotu mai Koronica sa tiko kina na “dauyalewa vaka koya sa sega ni vosataki vei ira era sa sega ni lotu” (1 Koro. 5:1).</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n" sz="2000" b="1" dirty="0"/>
              <a:t>Na </a:t>
            </a:r>
            <a:r>
              <a:rPr lang="en-GB" sz="2000" b="1" dirty="0"/>
              <a:t>I</a:t>
            </a:r>
            <a:r>
              <a:rPr lang="en" sz="2000" b="1" dirty="0"/>
              <a:t> soqosoqo lotu qo era lewe levu ga kina na kai matanitu tani. Na nodra lewa e loma e tukuna vei ira ni </a:t>
            </a:r>
            <a:r>
              <a:rPr lang="en-GB" sz="2000" b="1" dirty="0"/>
              <a:t>I</a:t>
            </a:r>
            <a:r>
              <a:rPr lang="en" sz="2000" b="1" dirty="0"/>
              <a:t> valavala ca oqo e rawa ni vosoti tiko ena loma ni lotu. </a:t>
            </a:r>
            <a:r>
              <a:rPr lang="en-GB" sz="2000" b="1" dirty="0"/>
              <a:t>E</a:t>
            </a:r>
            <a:r>
              <a:rPr lang="en" sz="2000" b="1" dirty="0"/>
              <a:t> kuria, nodra sega ni kila na </a:t>
            </a:r>
            <a:r>
              <a:rPr lang="en-GB" sz="2000" b="1" dirty="0"/>
              <a:t>I</a:t>
            </a:r>
            <a:r>
              <a:rPr lang="en" sz="2000" b="1" dirty="0"/>
              <a:t> V</a:t>
            </a:r>
            <a:r>
              <a:rPr lang="en-GB" sz="2000" b="1" dirty="0"/>
              <a:t>o</a:t>
            </a:r>
            <a:r>
              <a:rPr lang="en" sz="2000" b="1" dirty="0"/>
              <a:t>la Tabua (V Soro.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186894"/>
            <a:ext cx="742527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nodra vakawatitaka na wati tamadra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valavalaca vakaitamera ka tiko ena loma ni lotu.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Ia sa qai vakalevutaki cake ga,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 ni sega ni ra vakaraitaka na lewe ni lotu ni ra cata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ia era viavialevu ka vakatara tu ena loma ni lotu (1 Koro. 5:).</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Ke a matata vei ira ni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valavala ca 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tovo oqo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 cava na vuna era viavialevutaka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tu kina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 5:6)? Era vakaitavi tu beka ena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soqosoq lotu na vuvale oqo? Era dokadokataka beka ni dau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veivosoti na lotu oqo?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rPr>
              <a:t>VAKARUSAI NI VALAVALA CA</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196645" y="641405"/>
            <a:ext cx="7580193"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“Ia ko ira sa sega ni curu sa lewa na Kalou. O koyamo dou qai biuta tani vei kemudou na tamata </a:t>
            </a:r>
            <a:r>
              <a:rPr lang="en-GB" b="1" dirty="0">
                <a:solidFill>
                  <a:schemeClr val="accent3">
                    <a:lumMod val="75000"/>
                  </a:schemeClr>
                </a:solidFill>
                <a:latin typeface="Comic Sans MS" panose="030F0702030302020204" pitchFamily="66" charset="0"/>
              </a:rPr>
              <a:t>I</a:t>
            </a:r>
            <a:r>
              <a:rPr lang="en" b="1" dirty="0">
                <a:solidFill>
                  <a:schemeClr val="accent3">
                    <a:lumMod val="75000"/>
                  </a:schemeClr>
                </a:solidFill>
                <a:latin typeface="Comic Sans MS" panose="030F0702030302020204" pitchFamily="66" charset="0"/>
              </a:rPr>
              <a:t> valavala ca ko ya.” </a:t>
            </a:r>
            <a:r>
              <a:rPr lang="en" sz="1400" b="1" dirty="0">
                <a:solidFill>
                  <a:schemeClr val="accent3">
                    <a:lumMod val="75000"/>
                  </a:schemeClr>
                </a:solidFill>
                <a:latin typeface="Comic Sans MS" panose="030F0702030302020204" pitchFamily="66" charset="0"/>
              </a:rPr>
              <a:t>(1 Koro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28243"/>
            <a:ext cx="7519665" cy="1015663"/>
          </a:xfrm>
          <a:prstGeom prst="rect">
            <a:avLst/>
          </a:prstGeom>
          <a:noFill/>
        </p:spPr>
        <p:txBody>
          <a:bodyPr wrap="square" rtlCol="0">
            <a:spAutoFit/>
          </a:bodyPr>
          <a:lstStyle/>
          <a:p>
            <a:pPr>
              <a:spcBef>
                <a:spcPts val="600"/>
              </a:spcBef>
            </a:pPr>
            <a:r>
              <a:rPr lang="en" sz="2000" b="1" dirty="0"/>
              <a:t>Sa “kilai oti tu” na nodra dauveibutakoci (1 Koro. 5:1, ka sa gadrevi vakatotolo me wali na leqa oqome kakua ni rogorogo ca na </a:t>
            </a:r>
            <a:r>
              <a:rPr lang="en-GB" sz="2000" b="1" dirty="0"/>
              <a:t>I</a:t>
            </a:r>
            <a:r>
              <a:rPr lang="en" sz="2000" b="1" dirty="0"/>
              <a:t> soqosoqo lotu. Na cava na ka e dodonu me caka?</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826558840"/>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374638"/>
            <a:ext cx="4729327" cy="2246769"/>
          </a:xfrm>
          <a:prstGeom prst="rect">
            <a:avLst/>
          </a:prstGeom>
          <a:noFill/>
        </p:spPr>
        <p:txBody>
          <a:bodyPr wrap="square" rtlCol="0">
            <a:spAutoFit/>
          </a:bodyPr>
          <a:lstStyle/>
          <a:p>
            <a:pPr>
              <a:spcBef>
                <a:spcPts val="600"/>
              </a:spcBef>
            </a:pPr>
            <a:r>
              <a:rPr lang="en" sz="2000" b="1" dirty="0"/>
              <a:t>Na veivakavulici ena lomani lotu (se mani vakacava na bibi ni valavala ca) e dodonu me gaunisala ni veivakabulai. Me vakamatatataki na nona </a:t>
            </a:r>
            <a:r>
              <a:rPr lang="en-GB" sz="2000" b="1" dirty="0"/>
              <a:t>I</a:t>
            </a:r>
            <a:r>
              <a:rPr lang="en" sz="2000" b="1" dirty="0"/>
              <a:t> valavala ca me rawa ni kila kina, veivutuni, ka “vakabulai ena siga ni lesu mai nei Jisu Karisito” (1 Koronica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3">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QARAVI NI LEQA ENA LOMA GA NI LOTU</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“E dua beka vei kemudou sa doudou, ni rau sa veicudruvi kei na dua tani, me rau laki lewai ena matadra na tawa yalododonu, ka me kakua ga ena matadra na lotu?” </a:t>
            </a:r>
            <a:r>
              <a:rPr lang="en" sz="1400" b="1" dirty="0">
                <a:solidFill>
                  <a:schemeClr val="accent4">
                    <a:lumMod val="50000"/>
                  </a:schemeClr>
                </a:solidFill>
                <a:latin typeface="Comic Sans MS" panose="030F0702030302020204" pitchFamily="66" charset="0"/>
              </a:rPr>
              <a:t>(1 Koronica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683512" y="1340729"/>
            <a:ext cx="7416752" cy="1631216"/>
          </a:xfrm>
          <a:prstGeom prst="rect">
            <a:avLst/>
          </a:prstGeom>
          <a:noFill/>
        </p:spPr>
        <p:txBody>
          <a:bodyPr wrap="square" rtlCol="0">
            <a:spAutoFit/>
          </a:bodyPr>
          <a:lstStyle/>
          <a:p>
            <a:pPr>
              <a:spcBef>
                <a:spcPts val="600"/>
              </a:spcBef>
            </a:pPr>
            <a:r>
              <a:rPr lang="en" sz="2000" b="1" dirty="0"/>
              <a:t>Sa vakamacalataka na gaunisala me wali kina na leqa ena lotu, sa qai cudruvi ira era nodra ni sega ni muria vakadodonu na </a:t>
            </a:r>
            <a:r>
              <a:rPr lang="en-GB" sz="2000" b="1" dirty="0"/>
              <a:t>I</a:t>
            </a:r>
            <a:r>
              <a:rPr lang="en" sz="2000" b="1" dirty="0"/>
              <a:t> dusidusi ni ra kauta na nodra veileti vaka tamata vakabauta ki na veilewai e matadra na tawa lotu (1 Koro 6:1-6). Ia e levu sara na veika e cakava o Paula me valuta na wakatu ni leqa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80225" y="1436488"/>
            <a:ext cx="4503288"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n" sz="2000" b="1" dirty="0"/>
              <a:t>Ai karua, me ra rawata me dauvosota na wekadra vaka lewe ni soqosoqo lotu (1 Koronica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954172"/>
            <a:ext cx="7000873" cy="1015663"/>
          </a:xfrm>
          <a:prstGeom prst="rect">
            <a:avLst/>
          </a:prstGeom>
          <a:noFill/>
        </p:spPr>
        <p:txBody>
          <a:bodyPr wrap="square">
            <a:spAutoFit/>
          </a:bodyPr>
          <a:lstStyle/>
          <a:p>
            <a:pPr>
              <a:spcBef>
                <a:spcPts val="600"/>
              </a:spcBef>
            </a:pPr>
            <a:r>
              <a:rPr lang="en" sz="2000" b="1" dirty="0"/>
              <a:t>Kena </a:t>
            </a:r>
            <a:r>
              <a:rPr lang="en-GB" sz="2000" b="1" dirty="0"/>
              <a:t>I</a:t>
            </a:r>
            <a:r>
              <a:rPr lang="en" sz="2000" b="1" dirty="0"/>
              <a:t> matai, kakua ni kauta na wekana ki na veilewai (1 Cor. 6:7a) ka kena </a:t>
            </a:r>
            <a:r>
              <a:rPr lang="en-GB" sz="2000" b="1" dirty="0"/>
              <a:t>I</a:t>
            </a:r>
            <a:r>
              <a:rPr lang="en" sz="2000" b="1" dirty="0"/>
              <a:t> karua me kakua ni dauveivakacacani kei na  daukovekove ena kedra maliwa (1 Koronica.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5" y="5999787"/>
            <a:ext cx="7181847" cy="707886"/>
          </a:xfrm>
          <a:prstGeom prst="rect">
            <a:avLst/>
          </a:prstGeom>
          <a:noFill/>
        </p:spPr>
        <p:txBody>
          <a:bodyPr wrap="square">
            <a:spAutoFit/>
          </a:bodyPr>
          <a:lstStyle/>
          <a:p>
            <a:pPr>
              <a:spcBef>
                <a:spcPts val="600"/>
              </a:spcBef>
            </a:pPr>
            <a:r>
              <a:rPr lang="en" sz="2000" b="1" dirty="0"/>
              <a:t>Vakavo kevaka e vauci vakalawa na cala e vakayacori (Rom. 13:1-5), na leqa e loma ni lotu me vakatulewa kina na lotu.</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1015663"/>
          </a:xfrm>
          <a:prstGeom prst="rect">
            <a:avLst/>
          </a:prstGeom>
          <a:noFill/>
        </p:spPr>
        <p:txBody>
          <a:bodyPr wrap="square">
            <a:spAutoFit/>
          </a:bodyPr>
          <a:lstStyle/>
          <a:p>
            <a:pPr>
              <a:spcBef>
                <a:spcPts val="600"/>
              </a:spcBef>
            </a:pPr>
            <a:r>
              <a:rPr lang="en" sz="2000" b="1" dirty="0"/>
              <a:t>Kena </a:t>
            </a:r>
            <a:r>
              <a:rPr lang="en-GB" sz="2000" b="1" dirty="0"/>
              <a:t>I</a:t>
            </a:r>
            <a:r>
              <a:rPr lang="en" sz="2000" b="1" dirty="0"/>
              <a:t> katolu, me kakua na tawa lotu e lewa na duidui ena kedrau maliwa na lewe ni lotu, me lewa ga na </a:t>
            </a:r>
            <a:r>
              <a:rPr lang="en-GB" sz="2000" b="1" dirty="0"/>
              <a:t>I</a:t>
            </a:r>
            <a:r>
              <a:rPr lang="en" sz="2000" b="1" dirty="0"/>
              <a:t> soqosoqo lotu (1 Koronica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38050"/>
            <a:ext cx="10186220" cy="4154984"/>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It is our work to know our special failings and sins, which cause darkness and spiritual feebleness, and quenched our first love. Is it worldliness? Is it selfishness? Is it the love of self-esteem? Is it striving to be first? Is it the sin of sensuality that is intensely active? Is it the sin of the Nicolaitans, turning the grace of God into lasciviousness? Is it the misuse and abuse of great light and opportunities and privileges, making boasted claims to wisdom and religious knowledge, while the life and character are inconsistent and immoral? Whatever it is that has been petted and cultivated until it has become strong and overmastering, make determined efforts to overcome, else you will be lost</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4" y="433468"/>
            <a:ext cx="8074645" cy="5991064"/>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ct val="150000"/>
              </a:lnSpc>
            </a:pPr>
            <a:r>
              <a:rPr lang="en" dirty="0">
                <a:pattFill prst="narHorz">
                  <a:fgClr>
                    <a:srgbClr val="FFFF00"/>
                  </a:fgClr>
                  <a:bgClr>
                    <a:schemeClr val="accent6">
                      <a:lumMod val="20000"/>
                      <a:lumOff val="80000"/>
                    </a:schemeClr>
                  </a:bgClr>
                </a:pattFill>
                <a:effectLst>
                  <a:innerShdw blurRad="177800">
                    <a:schemeClr val="accent6">
                      <a:lumMod val="50000"/>
                    </a:schemeClr>
                  </a:innerShdw>
                </a:effectLst>
              </a:rPr>
              <a:t>GAUNISALA ME LEVEI KINA NA I VALAVALA CA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2249</TotalTime>
  <Words>2187</Words>
  <Application>Microsoft Office PowerPoint</Application>
  <PresentationFormat>Panorámica</PresentationFormat>
  <Paragraphs>82</Paragraphs>
  <Slides>12</Slides>
  <Notes>11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Constantia</vt:lpstr>
      <vt:lpstr>Aptos</vt:lpstr>
      <vt:lpstr>Comic Sans MS</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99</cp:revision>
  <dcterms:created xsi:type="dcterms:W3CDTF">2026-06-19T16:27:56Z</dcterms:created>
  <dcterms:modified xsi:type="dcterms:W3CDTF">2026-07-24T16:17:33Z</dcterms:modified>
</cp:coreProperties>
</file>