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804" autoAdjust="0"/>
  </p:normalViewPr>
  <p:slideViewPr>
    <p:cSldViewPr snapToGrid="0">
      <p:cViewPr varScale="1">
        <p:scale>
          <a:sx n="96" d="100"/>
          <a:sy n="96" d="100"/>
        </p:scale>
        <p:origin x="156"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1">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2">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1">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3">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3">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4" qsCatId="3D" csTypeId="urn:microsoft.com/office/officeart/2005/8/colors/colorful1#5"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bg2">
                  <a:lumMod val="50000"/>
                </a:schemeClr>
              </a:solidFill>
            </a:rPr>
            <a:t>Na tucake tale nei Jisu</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 sz="2000" b="1" dirty="0">
              <a:effectLst>
                <a:outerShdw blurRad="38100" dist="38100" dir="2700000" algn="tl">
                  <a:srgbClr val="000000">
                    <a:alpha val="43137"/>
                  </a:srgbClr>
                </a:outerShdw>
              </a:effectLst>
            </a:rPr>
            <a:t>E volai tukutukutaki beka na tucake tale?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Koronica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3">
                  <a:lumMod val="50000"/>
                </a:schemeClr>
              </a:solidFill>
            </a:rPr>
            <a:t>Na veika e vakavurea na tucake tale ni Jisu</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 sz="2000" b="1" dirty="0">
              <a:effectLst>
                <a:outerShdw blurRad="38100" dist="38100" dir="2700000" algn="tl">
                  <a:srgbClr val="000000">
                    <a:alpha val="43137"/>
                  </a:srgbClr>
                </a:outerShdw>
              </a:effectLst>
            </a:rPr>
            <a:t>Vakacava ke a sega ni tucake tale na Karisito?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Koronica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 sz="2000" b="1" dirty="0">
              <a:effectLst>
                <a:outerShdw blurRad="38100" dist="38100" dir="2700000" algn="tl">
                  <a:srgbClr val="000000">
                    <a:alpha val="43137"/>
                  </a:srgbClr>
                </a:outerShdw>
              </a:effectLst>
            </a:rPr>
            <a:t>Na cava na ka e vakadeitaka na tucake tale?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Koronica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 sz="2400" b="1" dirty="0">
              <a:solidFill>
                <a:schemeClr val="accent5">
                  <a:lumMod val="50000"/>
                </a:schemeClr>
              </a:solidFill>
            </a:rPr>
            <a:t>Na noda tucake tale</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Na yago vakacava eda na tucake tale kina?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Koronica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Ena gauna cava eda na tucake tale kina?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Koronica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4" qsCatId="simple" csTypeId="urn:microsoft.com/office/officeart/2005/8/colors/accent1_3#1" csCatId="accent1" phldr="1"/>
      <dgm:spPr/>
      <dgm:t>
        <a:bodyPr/>
        <a:lstStyle/>
        <a:p>
          <a:endParaRPr lang="es-ES"/>
        </a:p>
      </dgm:t>
    </dgm:pt>
    <dgm:pt modelId="{833D643B-47AB-4B8D-949D-3423928DA03C}">
      <dgm:prSet phldrT="[Texto]" phldr="0" custT="1"/>
      <dgm:spPr/>
      <dgm:t>
        <a:bodyPr/>
        <a:lstStyle/>
        <a:p>
          <a:r>
            <a:rPr lang="en" sz="2000" b="1" dirty="0">
              <a:effectLst>
                <a:outerShdw blurRad="38100" dist="38100" dir="2700000" algn="tl">
                  <a:srgbClr val="000000">
                    <a:alpha val="43137"/>
                  </a:srgbClr>
                </a:outerShdw>
              </a:effectLst>
            </a:rPr>
            <a:t>E vunautaki</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effectLst>
                <a:outerShdw blurRad="38100" dist="38100" dir="2700000" algn="tl">
                  <a:srgbClr val="000000">
                    <a:alpha val="43137"/>
                  </a:srgbClr>
                </a:outerShdw>
              </a:effectLst>
            </a:rPr>
            <a:t>E ciqomi</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000" b="1" dirty="0">
              <a:effectLst>
                <a:outerShdw blurRad="38100" dist="38100" dir="2700000" algn="tl">
                  <a:srgbClr val="000000">
                    <a:alpha val="43137"/>
                  </a:srgbClr>
                </a:outerShdw>
              </a:effectLst>
            </a:rPr>
            <a:t>Era vosota kina vakadede</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n" sz="2000" b="1" dirty="0">
              <a:solidFill>
                <a:schemeClr val="tx1"/>
              </a:solidFill>
            </a:rPr>
            <a:t>Rawa kina na vakabulai</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3" qsCatId="3D" csTypeId="urn:microsoft.com/office/officeart/2005/8/colors/colorful4#2" csCatId="colorful" phldr="1"/>
      <dgm:spPr/>
      <dgm:t>
        <a:bodyPr/>
        <a:lstStyle/>
        <a:p>
          <a:endParaRPr lang="es-ES"/>
        </a:p>
      </dgm:t>
    </dgm:pt>
    <dgm:pt modelId="{833D643B-47AB-4B8D-949D-3423928DA03C}">
      <dgm:prSet phldrT="[Texto]" phldr="0" custT="1"/>
      <dgm:spPr/>
      <dgm:t>
        <a:bodyPr/>
        <a:lstStyle/>
        <a:p>
          <a:r>
            <a:rPr lang="en" sz="2000" b="1" dirty="0">
              <a:solidFill>
                <a:schemeClr val="tx1"/>
              </a:solidFill>
              <a:effectLst/>
            </a:rPr>
            <a:t>Karisito e mate ena noda </a:t>
          </a:r>
          <a:r>
            <a:rPr lang="en-GB" sz="2000" b="1" dirty="0">
              <a:solidFill>
                <a:schemeClr val="tx1"/>
              </a:solidFill>
              <a:effectLst/>
            </a:rPr>
            <a:t>I</a:t>
          </a:r>
          <a:r>
            <a:rPr lang="en" sz="2000" b="1" dirty="0">
              <a:solidFill>
                <a:schemeClr val="tx1"/>
              </a:solidFill>
              <a:effectLst/>
            </a:rPr>
            <a:t> valavala ca</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n" sz="2000" b="1" dirty="0">
              <a:solidFill>
                <a:schemeClr val="tx1"/>
              </a:solidFill>
              <a:effectLst/>
            </a:rPr>
            <a:t>Karisito e bulu</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n" sz="2000" b="1" dirty="0">
              <a:effectLst>
                <a:outerShdw blurRad="38100" dist="38100" dir="2700000" algn="tl">
                  <a:srgbClr val="000000">
                    <a:alpha val="43137"/>
                  </a:srgbClr>
                </a:outerShdw>
              </a:effectLst>
            </a:rPr>
            <a:t>E tucake tale ena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katolu ni siga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5" qsCatId="simple" csTypeId="urn:microsoft.com/office/officeart/2005/8/colors/accent0_2#1" csCatId="mainScheme" phldr="1"/>
      <dgm:spPr/>
      <dgm:t>
        <a:bodyPr/>
        <a:lstStyle/>
        <a:p>
          <a:endParaRPr lang="es-ES"/>
        </a:p>
      </dgm:t>
    </dgm:pt>
    <dgm:pt modelId="{833D643B-47AB-4B8D-949D-3423928DA03C}">
      <dgm:prSet phldrT="[Texto]" phldr="0" custT="1"/>
      <dgm:spPr/>
      <dgm:t>
        <a:bodyPr/>
        <a:lstStyle/>
        <a:p>
          <a:r>
            <a:rPr lang="en" sz="2000" b="1" dirty="0">
              <a:solidFill>
                <a:srgbClr val="6B00B4"/>
              </a:solidFill>
            </a:rPr>
            <a:t>Pita kei na lewe 12</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n-GB" sz="2000" b="1" dirty="0">
              <a:solidFill>
                <a:srgbClr val="6B00B4"/>
              </a:solidFill>
            </a:rPr>
            <a:t>S</a:t>
          </a:r>
          <a:r>
            <a:rPr lang="en" sz="2000" b="1" dirty="0">
              <a:solidFill>
                <a:srgbClr val="6B00B4"/>
              </a:solidFill>
            </a:rPr>
            <a:t>ivi na 500 na tamata</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n-GB" sz="2000" b="1" dirty="0">
              <a:solidFill>
                <a:srgbClr val="6B00B4"/>
              </a:solidFill>
            </a:rPr>
            <a:t>S</a:t>
          </a:r>
          <a:r>
            <a:rPr lang="en" sz="2000" b="1">
              <a:solidFill>
                <a:srgbClr val="6B00B4"/>
              </a:solidFill>
            </a:rPr>
            <a:t>ivi na 500 na tamata</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n" sz="2000" b="1" dirty="0">
              <a:solidFill>
                <a:srgbClr val="6B00B4"/>
              </a:solidFill>
            </a:rPr>
            <a:t>Paula “sega ni yaga”</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6" qsCatId="simple" csTypeId="urn:microsoft.com/office/officeart/2005/8/colors/colorful4#3"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n" sz="2000" b="1" dirty="0"/>
            <a:t>Sa ka wale na vunautaki ni kosipeli [vaka na rorogo walega] (1 Koro.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n" sz="2000" b="1" dirty="0"/>
            <a:t>Noda vakabauta e sa ka wale [sega ni vakaibalebale] (1 Koro. 15:14b) [tawayaga] (1 Cor. 15:17a)</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n" sz="2000" b="1" dirty="0"/>
            <a:t>Eda </a:t>
          </a:r>
          <a:r>
            <a:rPr lang="en-GB" sz="2000" b="1" dirty="0"/>
            <a:t>I</a:t>
          </a:r>
          <a:r>
            <a:rPr lang="en" sz="2000" b="1" dirty="0"/>
            <a:t> vakadinadina lasu (1 Koro.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n" sz="2000" b="1" dirty="0"/>
            <a:t>Eda se tiko ga ena noda </a:t>
          </a:r>
          <a:r>
            <a:rPr lang="en-GB" sz="2000" b="1" dirty="0"/>
            <a:t>I</a:t>
          </a:r>
          <a:r>
            <a:rPr lang="en" sz="2000" b="1" dirty="0"/>
            <a:t> valavala ca (1 Koro.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n" sz="2000" b="1" dirty="0">
              <a:solidFill>
                <a:schemeClr val="bg1"/>
              </a:solidFill>
              <a:effectLst>
                <a:outerShdw blurRad="38100" dist="38100" dir="2700000" algn="tl">
                  <a:srgbClr val="000000">
                    <a:alpha val="43137"/>
                  </a:srgbClr>
                </a:outerShdw>
              </a:effectLst>
            </a:rPr>
            <a:t>Ko ira era sa mate era na sega ni bula tale (1 Koronica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custScaleX="102024"/>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2" qsCatId="3D" csTypeId="urn:microsoft.com/office/officeart/2005/8/colors/accent0_1#1" csCatId="mainScheme" phldr="1"/>
      <dgm:spPr/>
      <dgm:t>
        <a:bodyPr/>
        <a:lstStyle/>
        <a:p>
          <a:endParaRPr lang="es-ES"/>
        </a:p>
      </dgm:t>
    </dgm:pt>
    <dgm:pt modelId="{E43E1EF8-035D-4E2C-8DDD-8C63DBBAE97A}">
      <dgm:prSet custT="1"/>
      <dgm:spPr/>
      <dgm:t>
        <a:bodyPr/>
        <a:lstStyle/>
        <a:p>
          <a:r>
            <a:rPr lang="en" sz="1400" b="1" dirty="0"/>
            <a:t>1 Koronica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Koronica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n" sz="2000" b="1" dirty="0"/>
            <a:t>E yaga me vunautaki na kosipeli, e tiko kina na rarawa kei na ka rerevaki.</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n" sz="2000" b="1" dirty="0"/>
            <a:t>E yaga me bulataki na veika e salavata kei na </a:t>
          </a:r>
          <a:r>
            <a:rPr lang="en-GB" sz="2000" b="1" dirty="0"/>
            <a:t>I</a:t>
          </a:r>
          <a:r>
            <a:rPr lang="en" sz="2000" b="1" dirty="0"/>
            <a:t> vakavuvuli vaka </a:t>
          </a:r>
          <a:r>
            <a:rPr lang="en-GB" sz="2000" b="1" dirty="0"/>
            <a:t>I</a:t>
          </a:r>
          <a:r>
            <a:rPr lang="en" sz="2000" b="1" dirty="0"/>
            <a:t> V</a:t>
          </a:r>
          <a:r>
            <a:rPr lang="en-GB" sz="2000" b="1" dirty="0"/>
            <a:t>o</a:t>
          </a:r>
          <a:r>
            <a:rPr lang="en" sz="2000" b="1" dirty="0"/>
            <a:t>la Tabu.</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3" qsCatId="3D" csTypeId="urn:microsoft.com/office/officeart/2005/8/colors/colorful5#2"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n" sz="2000" b="1" dirty="0">
              <a:effectLst>
                <a:outerShdw blurRad="38100" dist="38100" dir="2700000" algn="tl">
                  <a:srgbClr val="000000">
                    <a:alpha val="43137"/>
                  </a:srgbClr>
                </a:outerShdw>
              </a:effectLst>
            </a:rPr>
            <a:t>Veikau</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n" sz="2000" b="1" dirty="0"/>
            <a:t>Sorenikau e teivaki</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Yago vakatamata</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Koro.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n" sz="2000" b="1" dirty="0"/>
            <a:t>Sila e tamusuki</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n" sz="2000" b="1" dirty="0"/>
            <a:t>Yago ni tamata</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n" sz="2000" b="1" dirty="0"/>
            <a:t>Yago ni manumanu</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n" sz="2000" b="1" dirty="0"/>
            <a:t>Yago ni ika</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n" sz="2000" b="1" dirty="0"/>
            <a:t>Yago ni manumanu vuka</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n" sz="2000" b="1" dirty="0">
              <a:effectLst>
                <a:outerShdw blurRad="38100" dist="38100" dir="2700000" algn="tl">
                  <a:srgbClr val="000000">
                    <a:alpha val="43137"/>
                  </a:srgbClr>
                </a:outerShdw>
              </a:effectLst>
            </a:rPr>
            <a:t>Yago vakalomalagi</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Koro.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n" sz="2000" b="1" dirty="0"/>
            <a:t>Nai ukuuku ni matanisiga</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n" sz="2000" b="1" dirty="0"/>
            <a:t>Nai ukuuku ni vula</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n" sz="2000" b="1" dirty="0"/>
            <a:t>Nai ukuuku ni kalokalo</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n" sz="2000" b="1" dirty="0"/>
            <a:t>Nodra dui </a:t>
          </a:r>
          <a:r>
            <a:rPr lang="en-GB" sz="2000" b="1" dirty="0"/>
            <a:t>I</a:t>
          </a:r>
          <a:r>
            <a:rPr lang="en" sz="2000" b="1" dirty="0"/>
            <a:t> ukuuku </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n" sz="2000" b="1" dirty="0"/>
            <a:t>Kalou e solia na yago ki na kau yadua me vaka e vinakata.</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5" qsCatId="3D" csTypeId="urn:microsoft.com/office/officeart/2005/8/colors/colorful5#3"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n" sz="2800" b="1" dirty="0"/>
            <a:t>Yago edaidai</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Yago vuca</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n" sz="2800" b="1" dirty="0"/>
            <a:t>Yago vakaturi cake tale</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Sega ni vuca</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Vakasisilataki</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Vakaiukuukutaki</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Malumalumu</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Kaukauwa</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Vakatamata</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Vakayalo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bg2">
                  <a:lumMod val="50000"/>
                </a:schemeClr>
              </a:solidFill>
            </a:rPr>
            <a:t>Na tucake tale nei Jisu</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volai tukutukutaki beka na tucake tale?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Koronica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3">
                  <a:lumMod val="50000"/>
                </a:schemeClr>
              </a:solidFill>
            </a:rPr>
            <a:t>Na veika e vakavurea na tucake tale ni Jisu</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Vakacava ke a sega ni tucake tale na Karisito?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Koronica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cava na ka e vakadeitaka na tucake tale?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Koronica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 sz="2400" b="1" kern="1200" dirty="0">
              <a:solidFill>
                <a:schemeClr val="accent5">
                  <a:lumMod val="50000"/>
                </a:schemeClr>
              </a:solidFill>
            </a:rPr>
            <a:t>Na noda tucake tale</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yago vakacava eda na tucake tale kina?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Koronica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Ena gauna cava eda na tucake tale kina?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Koronica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024" y="0"/>
          <a:ext cx="1535447"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vunautaki</a:t>
          </a:r>
        </a:p>
      </dsp:txBody>
      <dsp:txXfrm>
        <a:off x="23708" y="17684"/>
        <a:ext cx="1500079" cy="568398"/>
      </dsp:txXfrm>
    </dsp:sp>
    <dsp:sp modelId="{AF37FF43-353A-4927-B701-7D3665336D78}">
      <dsp:nvSpPr>
        <dsp:cNvPr id="0" name=""/>
        <dsp:cNvSpPr/>
      </dsp:nvSpPr>
      <dsp:spPr>
        <a:xfrm>
          <a:off x="1695016" y="111487"/>
          <a:ext cx="325514" cy="380790"/>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5016" y="187645"/>
        <a:ext cx="227860" cy="228474"/>
      </dsp:txXfrm>
    </dsp:sp>
    <dsp:sp modelId="{EAD085D7-2CFB-403A-908B-420116A5AECF}">
      <dsp:nvSpPr>
        <dsp:cNvPr id="0" name=""/>
        <dsp:cNvSpPr/>
      </dsp:nvSpPr>
      <dsp:spPr>
        <a:xfrm>
          <a:off x="2155650" y="0"/>
          <a:ext cx="1535447"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ciqomi</a:t>
          </a:r>
        </a:p>
      </dsp:txBody>
      <dsp:txXfrm>
        <a:off x="2173334" y="17684"/>
        <a:ext cx="1500079" cy="568398"/>
      </dsp:txXfrm>
    </dsp:sp>
    <dsp:sp modelId="{C5E937D9-F6F8-4C40-A5FD-52900AF2D166}">
      <dsp:nvSpPr>
        <dsp:cNvPr id="0" name=""/>
        <dsp:cNvSpPr/>
      </dsp:nvSpPr>
      <dsp:spPr>
        <a:xfrm>
          <a:off x="3844642" y="111487"/>
          <a:ext cx="325514" cy="380790"/>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642" y="187645"/>
        <a:ext cx="227860" cy="228474"/>
      </dsp:txXfrm>
    </dsp:sp>
    <dsp:sp modelId="{513371BA-BC18-4303-A20F-DD0852FD91EA}">
      <dsp:nvSpPr>
        <dsp:cNvPr id="0" name=""/>
        <dsp:cNvSpPr/>
      </dsp:nvSpPr>
      <dsp:spPr>
        <a:xfrm>
          <a:off x="4305277" y="0"/>
          <a:ext cx="1945688"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Era vosota kina vakadede</a:t>
          </a:r>
        </a:p>
      </dsp:txBody>
      <dsp:txXfrm>
        <a:off x="4322961" y="17684"/>
        <a:ext cx="1910320" cy="568398"/>
      </dsp:txXfrm>
    </dsp:sp>
    <dsp:sp modelId="{304BD7EC-1449-4DA1-963A-84B74052439F}">
      <dsp:nvSpPr>
        <dsp:cNvPr id="0" name=""/>
        <dsp:cNvSpPr/>
      </dsp:nvSpPr>
      <dsp:spPr>
        <a:xfrm>
          <a:off x="6404509" y="111487"/>
          <a:ext cx="325514" cy="380790"/>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4509" y="187645"/>
        <a:ext cx="227860" cy="228474"/>
      </dsp:txXfrm>
    </dsp:sp>
    <dsp:sp modelId="{F9596D62-913C-41FA-ADE4-FD54834BAACF}">
      <dsp:nvSpPr>
        <dsp:cNvPr id="0" name=""/>
        <dsp:cNvSpPr/>
      </dsp:nvSpPr>
      <dsp:spPr>
        <a:xfrm>
          <a:off x="6865144" y="0"/>
          <a:ext cx="1682282"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Rawa kina na vakabulai</a:t>
          </a:r>
          <a:endParaRPr lang="es-ES" sz="2000" b="1" kern="1200" dirty="0">
            <a:solidFill>
              <a:schemeClr val="tx1"/>
            </a:solidFill>
          </a:endParaRPr>
        </a:p>
      </dsp:txBody>
      <dsp:txXfrm>
        <a:off x="6882828" y="17684"/>
        <a:ext cx="1646914"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Karisito e mate ena noda </a:t>
          </a:r>
          <a:r>
            <a:rPr lang="en-GB" sz="2000" b="1" kern="1200" dirty="0">
              <a:solidFill>
                <a:schemeClr val="tx1"/>
              </a:solidFill>
              <a:effectLst/>
            </a:rPr>
            <a:t>I</a:t>
          </a:r>
          <a:r>
            <a:rPr lang="en" sz="2000" b="1" kern="1200" dirty="0">
              <a:solidFill>
                <a:schemeClr val="tx1"/>
              </a:solidFill>
              <a:effectLst/>
            </a:rPr>
            <a:t> valavala ca</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Karisito e bulu</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tucake tale ena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katolu ni siga</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Pita kei na lewe 12</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6B00B4"/>
              </a:solidFill>
            </a:rPr>
            <a:t>S</a:t>
          </a:r>
          <a:r>
            <a:rPr lang="en" sz="2000" b="1" kern="1200" dirty="0">
              <a:solidFill>
                <a:srgbClr val="6B00B4"/>
              </a:solidFill>
            </a:rPr>
            <a:t>ivi na 500 na tamata</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6B00B4"/>
              </a:solidFill>
            </a:rPr>
            <a:t>S</a:t>
          </a:r>
          <a:r>
            <a:rPr lang="en" sz="2000" b="1" kern="1200">
              <a:solidFill>
                <a:srgbClr val="6B00B4"/>
              </a:solidFill>
            </a:rPr>
            <a:t>ivi na 500 na tamata</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rgbClr val="6B00B4"/>
              </a:solidFill>
            </a:rPr>
            <a:t>Paula “sega ni yaga”</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54964"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23578"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Sa ka wale na vunautaki ni kosipeli [vaka na rorogo walega] (1 Koro. 15:14a)</a:t>
          </a:r>
          <a:endParaRPr lang="es-ES" sz="2000" kern="1200" dirty="0"/>
        </a:p>
      </dsp:txBody>
      <dsp:txXfrm>
        <a:off x="923578" y="0"/>
        <a:ext cx="10862583" cy="313133"/>
      </dsp:txXfrm>
    </dsp:sp>
    <dsp:sp modelId="{08CB1732-E410-44DE-BAB3-B3DB1EF5E491}">
      <dsp:nvSpPr>
        <dsp:cNvPr id="0" name=""/>
        <dsp:cNvSpPr/>
      </dsp:nvSpPr>
      <dsp:spPr>
        <a:xfrm>
          <a:off x="150529"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813649" y="313133"/>
          <a:ext cx="11082442"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Noda vakabauta e sa ka wale [sega ni vakaibalebale] (1 Koro. 15:14b) [tawayaga] (1 Cor. 15:17a)</a:t>
          </a:r>
          <a:endParaRPr lang="es-ES" sz="2000" kern="1200" dirty="0"/>
        </a:p>
      </dsp:txBody>
      <dsp:txXfrm>
        <a:off x="813649" y="313133"/>
        <a:ext cx="11082442" cy="313133"/>
      </dsp:txXfrm>
    </dsp:sp>
    <dsp:sp modelId="{07C7EC39-99BA-42BB-A972-C76C08FD5A7F}">
      <dsp:nvSpPr>
        <dsp:cNvPr id="0" name=""/>
        <dsp:cNvSpPr/>
      </dsp:nvSpPr>
      <dsp:spPr>
        <a:xfrm>
          <a:off x="356023"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23578"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Eda </a:t>
          </a:r>
          <a:r>
            <a:rPr lang="en-GB" sz="2000" b="1" kern="1200" dirty="0"/>
            <a:t>I</a:t>
          </a:r>
          <a:r>
            <a:rPr lang="en" sz="2000" b="1" kern="1200" dirty="0"/>
            <a:t> vakadinadina lasu (1 Koro. 15:15)</a:t>
          </a:r>
          <a:endParaRPr lang="es-ES" sz="2000" kern="1200" dirty="0"/>
        </a:p>
      </dsp:txBody>
      <dsp:txXfrm>
        <a:off x="923578" y="626267"/>
        <a:ext cx="10862583" cy="313133"/>
      </dsp:txXfrm>
    </dsp:sp>
    <dsp:sp modelId="{01D62694-46A6-4FA3-9691-3354DD0B7495}">
      <dsp:nvSpPr>
        <dsp:cNvPr id="0" name=""/>
        <dsp:cNvSpPr/>
      </dsp:nvSpPr>
      <dsp:spPr>
        <a:xfrm>
          <a:off x="561517"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23578"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t>Eda se tiko ga ena noda </a:t>
          </a:r>
          <a:r>
            <a:rPr lang="en-GB" sz="2000" b="1" kern="1200" dirty="0"/>
            <a:t>I</a:t>
          </a:r>
          <a:r>
            <a:rPr lang="en" sz="2000" b="1" kern="1200" dirty="0"/>
            <a:t> valavala ca (1 Koro. 15:17b)</a:t>
          </a:r>
          <a:endParaRPr lang="es-ES" sz="2000" kern="1200" dirty="0"/>
        </a:p>
      </dsp:txBody>
      <dsp:txXfrm>
        <a:off x="923578" y="939401"/>
        <a:ext cx="10862583" cy="313133"/>
      </dsp:txXfrm>
    </dsp:sp>
    <dsp:sp modelId="{36461A45-8793-413D-9A01-83C1F803C4B6}">
      <dsp:nvSpPr>
        <dsp:cNvPr id="0" name=""/>
        <dsp:cNvSpPr/>
      </dsp:nvSpPr>
      <dsp:spPr>
        <a:xfrm>
          <a:off x="767011"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23578"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bg1"/>
              </a:solidFill>
              <a:effectLst>
                <a:outerShdw blurRad="38100" dist="38100" dir="2700000" algn="tl">
                  <a:srgbClr val="000000">
                    <a:alpha val="43137"/>
                  </a:srgbClr>
                </a:outerShdw>
              </a:effectLst>
            </a:rPr>
            <a:t>Ko ira era sa mate era na sega ni bula tale (1 Koronica 15:18)</a:t>
          </a:r>
          <a:endParaRPr lang="es-ES" sz="2000" kern="1200" dirty="0">
            <a:solidFill>
              <a:schemeClr val="bg1"/>
            </a:solidFill>
            <a:effectLst>
              <a:outerShdw blurRad="38100" dist="38100" dir="2700000" algn="tl">
                <a:srgbClr val="000000">
                  <a:alpha val="43137"/>
                </a:srgbClr>
              </a:outerShdw>
            </a:effectLst>
          </a:endParaRPr>
        </a:p>
      </dsp:txBody>
      <dsp:txXfrm>
        <a:off x="923578"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Koronica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E yaga me vunautaki na kosipeli, e tiko kina na rarawa kei na ka rerevaki.</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Koronica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n" sz="2000" b="1" kern="1200" dirty="0"/>
            <a:t>E yaga me bulataki na veika e salavata kei na </a:t>
          </a:r>
          <a:r>
            <a:rPr lang="en-GB" sz="2000" b="1" kern="1200" dirty="0"/>
            <a:t>I</a:t>
          </a:r>
          <a:r>
            <a:rPr lang="en" sz="2000" b="1" kern="1200" dirty="0"/>
            <a:t> vakavuvuli vaka </a:t>
          </a:r>
          <a:r>
            <a:rPr lang="en-GB" sz="2000" b="1" kern="1200" dirty="0"/>
            <a:t>I</a:t>
          </a:r>
          <a:r>
            <a:rPr lang="en" sz="2000" b="1" kern="1200" dirty="0"/>
            <a:t> V</a:t>
          </a:r>
          <a:r>
            <a:rPr lang="en-GB" sz="2000" b="1" kern="1200" dirty="0"/>
            <a:t>o</a:t>
          </a:r>
          <a:r>
            <a:rPr lang="en" sz="2000" b="1" kern="1200" dirty="0"/>
            <a:t>la Tabu.</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Veikau</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Sorenikau e teivaki</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Sila e tamusuki</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Kalou e solia na yago ki na kau yadua me vaka e vinakata.</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Yago vakatamata</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Koro.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Yago ni tamata</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Yago ni manumanu</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Yago ni ika</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Yago ni manumanu vuka</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Yago vakalomalagi</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Koro.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Nai ukuuku ni matanisiga</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Nai ukuuku ni vula</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Nai ukuuku ni kalokalo</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Nodra dui </a:t>
          </a:r>
          <a:r>
            <a:rPr lang="en-GB" sz="2000" b="1" kern="1200" dirty="0"/>
            <a:t>I</a:t>
          </a:r>
          <a:r>
            <a:rPr lang="en" sz="2000" b="1" kern="1200" dirty="0"/>
            <a:t> ukuuku </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Yago edaidai</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Yago vuca</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Vakasisilataki</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Malumalumu</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Vakatamata</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 sz="2800" b="1" kern="1200" dirty="0"/>
            <a:t>Yago vakaturi cake tale</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Sega ni vuca</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Vakaiukuukutaki</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Kaukauwa</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Vakayalo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4">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4">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6">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5">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21/08/2026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bg2"/>
                </a:solidFill>
              </a:rPr>
              <a:t>THE POWER OF CHRIST'S RESURRECTION</a:t>
            </a:r>
          </a:p>
          <a:p>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1</a:t>
            </a:fld>
            <a:endParaRPr lang="es-ES"/>
          </a:p>
        </p:txBody>
      </p:sp>
    </p:spTree>
    <p:extLst>
      <p:ext uri="{BB962C8B-B14F-4D97-AF65-F5344CB8AC3E}">
        <p14:creationId xmlns:p14="http://schemas.microsoft.com/office/powerpoint/2010/main" val="323419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6600">
                  <a:solidFill>
                    <a:schemeClr val="accent2"/>
                  </a:solidFill>
                  <a:prstDash val="solid"/>
                </a:ln>
                <a:solidFill>
                  <a:srgbClr val="FFFFFF"/>
                </a:solidFill>
                <a:effectLst>
                  <a:outerShdw dist="38100" dir="2700000" algn="tl" rotWithShape="0">
                    <a:schemeClr val="accent2"/>
                  </a:outerShdw>
                </a:effectLst>
              </a:rPr>
              <a:t>WHEN WILL WE BE RESURRECTED?</a:t>
            </a:r>
          </a:p>
          <a:p>
            <a:r>
              <a:rPr lang="en-US" sz="1200" kern="1200" baseline="30000" dirty="0">
                <a:solidFill>
                  <a:schemeClr val="tx1"/>
                </a:solidFill>
                <a:effectLst/>
                <a:latin typeface="+mn-lt"/>
                <a:ea typeface="+mn-ea"/>
                <a:cs typeface="+mn-cs"/>
              </a:rPr>
              <a:t>50</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Ia kau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kaya </a:t>
            </a:r>
            <a:r>
              <a:rPr lang="en-US" sz="1200" kern="1200" dirty="0" err="1">
                <a:solidFill>
                  <a:schemeClr val="tx1"/>
                </a:solidFill>
                <a:effectLst/>
                <a:latin typeface="+mn-lt"/>
                <a:ea typeface="+mn-ea"/>
                <a:cs typeface="+mn-cs"/>
              </a:rPr>
              <a:t>oqo</a:t>
            </a:r>
            <a:r>
              <a:rPr lang="en-US" sz="1200" kern="1200" dirty="0">
                <a:solidFill>
                  <a:schemeClr val="tx1"/>
                </a:solidFill>
                <a:effectLst/>
                <a:latin typeface="+mn-lt"/>
                <a:ea typeface="+mn-ea"/>
                <a:cs typeface="+mn-cs"/>
              </a:rPr>
              <a:t>, oi </a:t>
            </a:r>
            <a:r>
              <a:rPr lang="en-US" sz="1200" kern="1200" dirty="0" err="1">
                <a:solidFill>
                  <a:schemeClr val="tx1"/>
                </a:solidFill>
                <a:effectLst/>
                <a:latin typeface="+mn-lt"/>
                <a:ea typeface="+mn-ea"/>
                <a:cs typeface="+mn-cs"/>
              </a:rPr>
              <a:t>kemudou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veiwekani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dredre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rawata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matanitu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Kalou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yago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vakalewe</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vakadra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yaco</a:t>
            </a:r>
            <a:r>
              <a:rPr lang="en-US" sz="1200" kern="1200" dirty="0">
                <a:solidFill>
                  <a:schemeClr val="tx1"/>
                </a:solidFill>
                <a:effectLst/>
                <a:latin typeface="+mn-lt"/>
                <a:ea typeface="+mn-ea"/>
                <a:cs typeface="+mn-cs"/>
              </a:rPr>
              <a:t> me tawa </a:t>
            </a:r>
            <a:r>
              <a:rPr lang="en-US" sz="1200" kern="1200" dirty="0" err="1">
                <a:solidFill>
                  <a:schemeClr val="tx1"/>
                </a:solidFill>
                <a:effectLst/>
                <a:latin typeface="+mn-lt"/>
                <a:ea typeface="+mn-ea"/>
                <a:cs typeface="+mn-cs"/>
              </a:rPr>
              <a:t>vuca</a:t>
            </a:r>
            <a:r>
              <a:rPr lang="en-US" sz="1200" kern="1200" dirty="0">
                <a:solidFill>
                  <a:schemeClr val="tx1"/>
                </a:solidFill>
                <a:effectLst/>
                <a:latin typeface="+mn-lt"/>
                <a:ea typeface="+mn-ea"/>
                <a:cs typeface="+mn-cs"/>
              </a:rPr>
              <a:t> rawa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vuca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rawarawa</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12</a:t>
            </a:fld>
            <a:endParaRPr lang="es-ES"/>
          </a:p>
        </p:txBody>
      </p:sp>
    </p:spTree>
    <p:extLst>
      <p:ext uri="{BB962C8B-B14F-4D97-AF65-F5344CB8AC3E}">
        <p14:creationId xmlns:p14="http://schemas.microsoft.com/office/powerpoint/2010/main" val="1133376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atin typeface="Constantia" panose="02030602050306030303" pitchFamily="18" charset="0"/>
              </a:rPr>
              <a:t>“</a:t>
            </a:r>
            <a:r>
              <a:rPr lang="en-US" sz="1200" b="1" dirty="0">
                <a:latin typeface="Constantia" panose="02030602050306030303" pitchFamily="18" charset="0"/>
              </a:rPr>
              <a:t>The resurrection of Jesus was a sample of the final resurrection of all who sleep in Him. The risen body of the Saviour, His deportment, the accents of His speech, were all familiar to His followers. In like manner will those who sleep in Jesus rise again. We shall know our friends even as the disciples knew Jesus. Though they may have been deformed, diseased, or disfigured in this mortal life, yet in their resurrected and glorified body their individual identity will be perfectly preserved, and we shall recognize, in the face radiant with the light shining from the face of Jesus, the lineaments of those we love</a:t>
            </a:r>
            <a:r>
              <a:rPr lang="en" sz="1200" b="1" dirty="0">
                <a:latin typeface="Constantia" panose="02030602050306030303" pitchFamily="18" charset="0"/>
              </a:rPr>
              <a:t>.”</a:t>
            </a:r>
          </a:p>
          <a:p>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13</a:t>
            </a:fld>
            <a:endParaRPr lang="es-ES"/>
          </a:p>
        </p:txBody>
      </p:sp>
    </p:spTree>
    <p:extLst>
      <p:ext uri="{BB962C8B-B14F-4D97-AF65-F5344CB8AC3E}">
        <p14:creationId xmlns:p14="http://schemas.microsoft.com/office/powerpoint/2010/main" val="2426240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2</a:t>
            </a:fld>
            <a:endParaRPr lang="es-ES"/>
          </a:p>
        </p:txBody>
      </p:sp>
    </p:spTree>
    <p:extLst>
      <p:ext uri="{BB962C8B-B14F-4D97-AF65-F5344CB8AC3E}">
        <p14:creationId xmlns:p14="http://schemas.microsoft.com/office/powerpoint/2010/main" val="208954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WAS THE RESUREECTION A HISTORICAL EVENT</a:t>
            </a:r>
          </a:p>
          <a:p>
            <a:endParaRPr lang="en-FJ" b="1" i="0" dirty="0"/>
          </a:p>
        </p:txBody>
      </p:sp>
      <p:sp>
        <p:nvSpPr>
          <p:cNvPr id="4" name="Slide Number Placeholder 3"/>
          <p:cNvSpPr>
            <a:spLocks noGrp="1"/>
          </p:cNvSpPr>
          <p:nvPr>
            <p:ph type="sldNum" sz="quarter" idx="5"/>
          </p:nvPr>
        </p:nvSpPr>
        <p:spPr/>
        <p:txBody>
          <a:bodyPr/>
          <a:lstStyle/>
          <a:p>
            <a:fld id="{B254BD61-174B-4C79-8F3B-F7B0A29011C2}" type="slidenum">
              <a:rPr lang="es-ES" smtClean="0"/>
              <a:t>5</a:t>
            </a:fld>
            <a:endParaRPr lang="es-ES"/>
          </a:p>
        </p:txBody>
      </p:sp>
    </p:spTree>
    <p:extLst>
      <p:ext uri="{BB962C8B-B14F-4D97-AF65-F5344CB8AC3E}">
        <p14:creationId xmlns:p14="http://schemas.microsoft.com/office/powerpoint/2010/main" val="1714152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noProof="0" dirty="0">
                <a:solidFill>
                  <a:srgbClr val="207A3E"/>
                </a:solidFill>
              </a:rPr>
              <a:t>THE CONSEQUENCES OF </a:t>
            </a:r>
            <a:r>
              <a:rPr lang="en" b="1" noProof="0" dirty="0">
                <a:solidFill>
                  <a:srgbClr val="7030A0"/>
                </a:solidFill>
              </a:rPr>
              <a:t>JESUS' RESURRECTION</a:t>
            </a:r>
          </a:p>
          <a:p>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6</a:t>
            </a:fld>
            <a:endParaRPr lang="es-ES"/>
          </a:p>
        </p:txBody>
      </p:sp>
    </p:spTree>
    <p:extLst>
      <p:ext uri="{BB962C8B-B14F-4D97-AF65-F5344CB8AC3E}">
        <p14:creationId xmlns:p14="http://schemas.microsoft.com/office/powerpoint/2010/main" val="146166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WHAT IF CHRIST HAD NOT RISEN FROM THE DEAD?</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r>
              <a:rPr lang="en-US" sz="1200" kern="1200" baseline="30000" dirty="0">
                <a:solidFill>
                  <a:schemeClr val="tx1"/>
                </a:solidFill>
                <a:effectLst/>
                <a:latin typeface="+mn-lt"/>
                <a:ea typeface="+mn-ea"/>
                <a:cs typeface="+mn-cs"/>
              </a:rPr>
              <a:t>14 </a:t>
            </a:r>
            <a:r>
              <a:rPr lang="en-US" sz="1200" kern="1200" dirty="0" err="1">
                <a:solidFill>
                  <a:schemeClr val="tx1"/>
                </a:solidFill>
                <a:effectLst/>
                <a:latin typeface="+mn-lt"/>
                <a:ea typeface="+mn-ea"/>
                <a:cs typeface="+mn-cs"/>
              </a:rPr>
              <a:t>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kevaka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a:t>
            </a:r>
            <a:r>
              <a:rPr lang="en-US" sz="1200" kern="1200" dirty="0">
                <a:solidFill>
                  <a:schemeClr val="tx1"/>
                </a:solidFill>
                <a:effectLst/>
                <a:latin typeface="+mn-lt"/>
                <a:ea typeface="+mn-ea"/>
                <a:cs typeface="+mn-cs"/>
              </a:rPr>
              <a:t> cake tale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Karisito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walega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neitou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vunau</a:t>
            </a:r>
            <a:r>
              <a:rPr lang="en-US" sz="1200" kern="1200" dirty="0">
                <a:solidFill>
                  <a:schemeClr val="tx1"/>
                </a:solidFill>
                <a:effectLst/>
                <a:latin typeface="+mn-lt"/>
                <a:ea typeface="+mn-ea"/>
                <a:cs typeface="+mn-cs"/>
              </a:rPr>
              <a:t>, a ka wale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nomudou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vakabauta</a:t>
            </a:r>
            <a:r>
              <a:rPr lang="en-US" sz="1200" kern="1200" dirty="0">
                <a:solidFill>
                  <a:schemeClr val="tx1"/>
                </a:solidFill>
                <a:effectLst/>
                <a:latin typeface="+mn-lt"/>
                <a:ea typeface="+mn-ea"/>
                <a:cs typeface="+mn-cs"/>
              </a:rPr>
              <a:t>. </a:t>
            </a:r>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baseline="30000" dirty="0">
                <a:solidFill>
                  <a:schemeClr val="tx1"/>
                </a:solidFill>
                <a:effectLst/>
                <a:latin typeface="+mn-lt"/>
                <a:ea typeface="+mn-ea"/>
                <a:cs typeface="+mn-cs"/>
              </a:rPr>
              <a:t>20</a:t>
            </a:r>
            <a:r>
              <a:rPr lang="en-A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Ia ka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a:t>
            </a:r>
            <a:r>
              <a:rPr lang="en-US" sz="1200" kern="1200" dirty="0">
                <a:solidFill>
                  <a:schemeClr val="tx1"/>
                </a:solidFill>
                <a:effectLst/>
                <a:latin typeface="+mn-lt"/>
                <a:ea typeface="+mn-ea"/>
                <a:cs typeface="+mn-cs"/>
              </a:rPr>
              <a:t> cake tale </a:t>
            </a:r>
            <a:r>
              <a:rPr lang="en-US" sz="1200" kern="1200" dirty="0" err="1">
                <a:solidFill>
                  <a:schemeClr val="tx1"/>
                </a:solidFill>
                <a:effectLst/>
                <a:latin typeface="+mn-lt"/>
                <a:ea typeface="+mn-ea"/>
                <a:cs typeface="+mn-cs"/>
              </a:rPr>
              <a:t>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mate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Karisito</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yaco</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kedrai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sevu</a:t>
            </a:r>
            <a:r>
              <a:rPr lang="en-US" sz="1200" kern="1200" dirty="0">
                <a:solidFill>
                  <a:schemeClr val="tx1"/>
                </a:solidFill>
                <a:effectLst/>
                <a:latin typeface="+mn-lt"/>
                <a:ea typeface="+mn-ea"/>
                <a:cs typeface="+mn-cs"/>
              </a:rPr>
              <a:t> era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a:t>
            </a:r>
            <a:r>
              <a:rPr lang="en-US" sz="1200"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9525">
                  <a:solidFill>
                    <a:schemeClr val="bg1"/>
                  </a:solidFill>
                  <a:prstDash val="solid"/>
                </a:ln>
                <a:solidFill>
                  <a:srgbClr val="3E58AC"/>
                </a:solidFill>
                <a:effectLst>
                  <a:outerShdw blurRad="12700" dist="38100" dir="2700000" algn="tl" rotWithShape="0">
                    <a:schemeClr val="accent4"/>
                  </a:outerShdw>
                </a:effectLst>
              </a:rPr>
              <a:t>OUR RESURRECTION</a:t>
            </a:r>
          </a:p>
          <a:p>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9</a:t>
            </a:fld>
            <a:endParaRPr lang="es-ES"/>
          </a:p>
        </p:txBody>
      </p:sp>
    </p:spTree>
    <p:extLst>
      <p:ext uri="{BB962C8B-B14F-4D97-AF65-F5344CB8AC3E}">
        <p14:creationId xmlns:p14="http://schemas.microsoft.com/office/powerpoint/2010/main" val="3218930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4">
                    <a:lumMod val="75000"/>
                  </a:schemeClr>
                </a:solidFill>
              </a:rPr>
              <a:t>WITH WHAT BODY WILL WE BE RESURRECTED?</a:t>
            </a:r>
          </a:p>
          <a:p>
            <a:r>
              <a:rPr lang="en-U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So also is the resurrection of the dead. The body is sown in corruption, it is raised in incorruption</a:t>
            </a: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05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Corinthians 15:42)</a:t>
            </a:r>
            <a:endParaRPr lang="en-FJ" dirty="0"/>
          </a:p>
        </p:txBody>
      </p:sp>
      <p:sp>
        <p:nvSpPr>
          <p:cNvPr id="4" name="Slide Number Placeholder 3"/>
          <p:cNvSpPr>
            <a:spLocks noGrp="1"/>
          </p:cNvSpPr>
          <p:nvPr>
            <p:ph type="sldNum" sz="quarter" idx="5"/>
          </p:nvPr>
        </p:nvSpPr>
        <p:spPr/>
        <p:txBody>
          <a:bodyPr/>
          <a:lstStyle/>
          <a:p>
            <a:fld id="{B254BD61-174B-4C79-8F3B-F7B0A29011C2}" type="slidenum">
              <a:rPr lang="es-ES" smtClean="0"/>
              <a:t>10</a:t>
            </a:fld>
            <a:endParaRPr lang="es-ES"/>
          </a:p>
        </p:txBody>
      </p:sp>
    </p:spTree>
    <p:extLst>
      <p:ext uri="{BB962C8B-B14F-4D97-AF65-F5344CB8AC3E}">
        <p14:creationId xmlns:p14="http://schemas.microsoft.com/office/powerpoint/2010/main" val="887016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a:solidFill>
                  <a:schemeClr val="accent4">
                    <a:lumMod val="75000"/>
                  </a:schemeClr>
                </a:solidFill>
              </a:rPr>
              <a:t>WITH WHAT BODY WILL WE BE RESURRECTED?</a:t>
            </a:r>
          </a:p>
        </p:txBody>
      </p:sp>
      <p:sp>
        <p:nvSpPr>
          <p:cNvPr id="4" name="Slide Number Placeholder 3"/>
          <p:cNvSpPr>
            <a:spLocks noGrp="1"/>
          </p:cNvSpPr>
          <p:nvPr>
            <p:ph type="sldNum" sz="quarter" idx="5"/>
          </p:nvPr>
        </p:nvSpPr>
        <p:spPr/>
        <p:txBody>
          <a:bodyPr/>
          <a:lstStyle/>
          <a:p>
            <a:fld id="{B254BD61-174B-4C79-8F3B-F7B0A29011C2}" type="slidenum">
              <a:rPr lang="es-ES" smtClean="0"/>
              <a:t>11</a:t>
            </a:fld>
            <a:endParaRPr lang="es-ES"/>
          </a:p>
        </p:txBody>
      </p:sp>
    </p:spTree>
    <p:extLst>
      <p:ext uri="{BB962C8B-B14F-4D97-AF65-F5344CB8AC3E}">
        <p14:creationId xmlns:p14="http://schemas.microsoft.com/office/powerpoint/2010/main" val="3111584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21/08/2026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21/08/2026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21/08/2026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image" Target="../media/image32.jpeg"/><Relationship Id="rId18" Type="http://schemas.openxmlformats.org/officeDocument/2006/relationships/image" Target="../media/image37.jpeg"/><Relationship Id="rId3" Type="http://schemas.openxmlformats.org/officeDocument/2006/relationships/image" Target="../media/image27.jpeg"/><Relationship Id="rId7" Type="http://schemas.openxmlformats.org/officeDocument/2006/relationships/diagramColors" Target="../diagrams/colors7.xml"/><Relationship Id="rId12" Type="http://schemas.openxmlformats.org/officeDocument/2006/relationships/image" Target="../media/image31.jpeg"/><Relationship Id="rId17" Type="http://schemas.openxmlformats.org/officeDocument/2006/relationships/image" Target="../media/image36.jpeg"/><Relationship Id="rId2" Type="http://schemas.openxmlformats.org/officeDocument/2006/relationships/notesSlide" Target="../notesSlides/notesSlide8.xml"/><Relationship Id="rId16"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QuickStyle" Target="../diagrams/quickStyle7.xml"/><Relationship Id="rId11" Type="http://schemas.openxmlformats.org/officeDocument/2006/relationships/image" Target="../media/image30.jpeg"/><Relationship Id="rId5" Type="http://schemas.openxmlformats.org/officeDocument/2006/relationships/diagramLayout" Target="../diagrams/layout7.xml"/><Relationship Id="rId15" Type="http://schemas.openxmlformats.org/officeDocument/2006/relationships/image" Target="../media/image34.jpeg"/><Relationship Id="rId10" Type="http://schemas.openxmlformats.org/officeDocument/2006/relationships/image" Target="../media/image29.jpeg"/><Relationship Id="rId19" Type="http://schemas.openxmlformats.org/officeDocument/2006/relationships/image" Target="../media/image38.jpeg"/><Relationship Id="rId4" Type="http://schemas.openxmlformats.org/officeDocument/2006/relationships/diagramData" Target="../diagrams/data7.xml"/><Relationship Id="rId9" Type="http://schemas.openxmlformats.org/officeDocument/2006/relationships/image" Target="../media/image28.jpeg"/><Relationship Id="rId14" Type="http://schemas.openxmlformats.org/officeDocument/2006/relationships/image" Target="../media/image33.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9.jpeg"/><Relationship Id="rId7" Type="http://schemas.openxmlformats.org/officeDocument/2006/relationships/diagramQuickStyle" Target="../diagrams/quickStyle8.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8.xml"/><Relationship Id="rId11" Type="http://schemas.openxmlformats.org/officeDocument/2006/relationships/image" Target="../media/image42.jpeg"/><Relationship Id="rId5" Type="http://schemas.openxmlformats.org/officeDocument/2006/relationships/diagramData" Target="../diagrams/data8.xml"/><Relationship Id="rId10" Type="http://schemas.openxmlformats.org/officeDocument/2006/relationships/image" Target="../media/image41.jpeg"/><Relationship Id="rId4" Type="http://schemas.openxmlformats.org/officeDocument/2006/relationships/image" Target="../media/image40.png"/><Relationship Id="rId9" Type="http://schemas.microsoft.com/office/2007/relationships/diagramDrawing" Target="../diagrams/drawing8.xml"/></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18" Type="http://schemas.microsoft.com/office/2007/relationships/diagramDrawing" Target="../diagrams/drawing4.xml"/><Relationship Id="rId3" Type="http://schemas.openxmlformats.org/officeDocument/2006/relationships/image" Target="../media/image8.jpg"/><Relationship Id="rId21"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17" Type="http://schemas.openxmlformats.org/officeDocument/2006/relationships/diagramColors" Target="../diagrams/colors4.xml"/><Relationship Id="rId2" Type="http://schemas.openxmlformats.org/officeDocument/2006/relationships/notesSlide" Target="../notesSlides/notesSlide3.xml"/><Relationship Id="rId16" Type="http://schemas.openxmlformats.org/officeDocument/2006/relationships/diagramQuickStyle" Target="../diagrams/quickStyle4.xml"/><Relationship Id="rId20"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5" Type="http://schemas.openxmlformats.org/officeDocument/2006/relationships/diagramLayout" Target="../diagrams/layout4.xml"/><Relationship Id="rId10" Type="http://schemas.openxmlformats.org/officeDocument/2006/relationships/diagramLayout" Target="../diagrams/layout3.xml"/><Relationship Id="rId19" Type="http://schemas.openxmlformats.org/officeDocument/2006/relationships/image" Target="../media/image9.jpeg"/><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diagramData" Target="../diagrams/data4.xml"/><Relationship Id="rId22"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n" sz="4000" b="1" dirty="0">
                <a:ln/>
                <a:solidFill>
                  <a:schemeClr val="bg2"/>
                </a:solidFill>
              </a:rPr>
              <a:t>NA KAUKAUWA NI TUCAKETALE NEI KARISITO</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2614690" cy="338554"/>
          </a:xfrm>
          <a:prstGeom prst="rect">
            <a:avLst/>
          </a:prstGeom>
          <a:noFill/>
        </p:spPr>
        <p:txBody>
          <a:bodyPr wrap="none" rtlCol="0">
            <a:spAutoFit/>
          </a:bodyPr>
          <a:lstStyle/>
          <a:p>
            <a:r>
              <a:rPr lang="en" sz="1600" b="1" dirty="0">
                <a:solidFill>
                  <a:srgbClr val="FAD5B0"/>
                </a:solidFill>
                <a:effectLst>
                  <a:outerShdw blurRad="38100" dist="38100" dir="2700000" algn="tl">
                    <a:srgbClr val="000000">
                      <a:alpha val="43137"/>
                    </a:srgbClr>
                  </a:outerShdw>
                </a:effectLst>
              </a:rPr>
              <a:t>Lesoni 8, Okosita 22,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GB" sz="4000" b="1" dirty="0">
                <a:ln/>
                <a:solidFill>
                  <a:schemeClr val="accent4">
                    <a:lumMod val="75000"/>
                  </a:schemeClr>
                </a:solidFill>
              </a:rPr>
              <a:t>NA</a:t>
            </a:r>
            <a:r>
              <a:rPr lang="en" sz="4000" b="1" dirty="0">
                <a:ln/>
                <a:solidFill>
                  <a:schemeClr val="accent4">
                    <a:lumMod val="75000"/>
                  </a:schemeClr>
                </a:solidFill>
              </a:rPr>
              <a:t> YAGO CAVA EDA NA VAKATURI CAKE VATA KINA</a:t>
            </a:r>
            <a:r>
              <a:rPr lang="en" sz="4400" b="1" dirty="0">
                <a:ln/>
                <a:solidFill>
                  <a:schemeClr val="accent4">
                    <a:lumMod val="75000"/>
                  </a:schemeClr>
                </a:solidFill>
              </a:rPr>
              <a:t>?</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646331"/>
          </a:xfrm>
          <a:prstGeom prst="rect">
            <a:avLst/>
          </a:prstGeom>
          <a:noFill/>
        </p:spPr>
        <p:txBody>
          <a:bodyPr wrap="square">
            <a:spAutoFit/>
          </a:bodyPr>
          <a:lstStyle/>
          <a:p>
            <a:pPr algn="ctr"/>
            <a:r>
              <a:rPr lang="en"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“Sa vaka talega kina na tucake tale mai na mate. Ni sa tei, sa vuca; ni sa vakaturi cake tale sa sega ni vuca.”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Koronica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781643449"/>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n" sz="2000" b="1" dirty="0"/>
              <a:t>Ai vakatautauvata ni yago vakatucaketaki tale:</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8"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771"/>
            <a:ext cx="5045399" cy="858440"/>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en" sz="2000" b="1" kern="1200" dirty="0">
                <a:solidFill>
                  <a:schemeClr val="tx1"/>
                </a:solidFill>
              </a:rPr>
              <a:t>Na cava na kedrau duidui na yago eda tokara oqo kei na kena ena vakaturi cake tale? (1 Koro.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n" sz="2000" b="1" dirty="0"/>
              <a:t>O Atama e taukena na yago vakavuravura, nai karua ni Atama (Jisu) a yago vakalomalagi. Ena noda vakaturicake tale, ena vakamataliataki na yagoda me vaka na yago </a:t>
            </a:r>
            <a:r>
              <a:rPr lang="en-GB" sz="2000" b="1" dirty="0"/>
              <a:t>I</a:t>
            </a:r>
            <a:r>
              <a:rPr lang="en" sz="2000" b="1" dirty="0"/>
              <a:t> Karisito, sega ni vuca rawa, vakaiukukuku, kaukauwa, vakayalo, vakalomalagi (1 Koro.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3359190044"/>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07886"/>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000" b="1" dirty="0">
                <a:ln/>
                <a:solidFill>
                  <a:schemeClr val="accent4">
                    <a:lumMod val="75000"/>
                  </a:schemeClr>
                </a:solidFill>
              </a:rPr>
              <a:t>NA YAGO CAVA EDA NA VAKATURI CAKE VATA KINA?</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646331"/>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GB"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Sa</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vaka talega kina na tucake tale mai na mate. Ni sa tei, sa vuca; ni sa vakaturi cake tale, sa sega ni vuca.” </a:t>
            </a:r>
            <a:r>
              <a:rPr lang="en"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Koronica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646331"/>
          </a:xfrm>
          <a:prstGeom prst="rect">
            <a:avLst/>
          </a:prstGeom>
          <a:noFill/>
        </p:spPr>
        <p:txBody>
          <a:bodyPr wrap="square">
            <a:spAutoFit/>
          </a:bodyPr>
          <a:lstStyle/>
          <a:p>
            <a:r>
              <a:rPr lang="en" sz="3600" b="1" spc="600" dirty="0">
                <a:ln w="6600">
                  <a:solidFill>
                    <a:schemeClr val="accent2"/>
                  </a:solidFill>
                  <a:prstDash val="solid"/>
                </a:ln>
                <a:solidFill>
                  <a:srgbClr val="FFFFFF"/>
                </a:solidFill>
                <a:effectLst>
                  <a:outerShdw dist="38100" dir="2700000" algn="tl" rotWithShape="0">
                    <a:schemeClr val="accent2"/>
                  </a:outerShdw>
                </a:effectLst>
              </a:rPr>
              <a:t>NA GAUNA CAVA AU NA TUCAKE TALE KINA?</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GB"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Raica</a:t>
            </a: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au sa vakatakila vei kemudou e dua na ka vuni: Eda na sega ni moce kece, ia eda na vakamataliataki kecega</a:t>
            </a:r>
            <a:r>
              <a:rPr lang="en-U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Koronica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341857"/>
            <a:ext cx="8179484" cy="1631216"/>
          </a:xfrm>
          <a:prstGeom prst="rect">
            <a:avLst/>
          </a:prstGeom>
          <a:noFill/>
        </p:spPr>
        <p:txBody>
          <a:bodyPr wrap="square" rtlCol="0">
            <a:spAutoFit/>
          </a:bodyPr>
          <a:lstStyle/>
          <a:p>
            <a:pPr>
              <a:spcBef>
                <a:spcPts val="600"/>
              </a:spcBef>
            </a:pPr>
            <a:r>
              <a:rPr lang="en" sz="2000" b="1" dirty="0"/>
              <a:t>Ni bera ni vakadeitaki na gauna ni tucake tale kei na veika ena yacova na yagoda ena gauna ko ya, sa kaya ko Paula, na “ena dredre sara me rawata na matanitu ni Kalou na yago sa vakalewe ka vakadra” (1 Koro. 15:50). E kena </a:t>
            </a:r>
            <a:r>
              <a:rPr lang="en-GB" sz="2000" b="1" dirty="0"/>
              <a:t>I</a:t>
            </a:r>
            <a:r>
              <a:rPr lang="en" sz="2000" b="1" dirty="0"/>
              <a:t> balebale beka ni na sega na yagoda ni </a:t>
            </a:r>
            <a:r>
              <a:rPr lang="en-GB" sz="2000" b="1" dirty="0" err="1"/>
              <a:t>sa</a:t>
            </a:r>
            <a:r>
              <a:rPr lang="en-GB" sz="2000" b="1" dirty="0"/>
              <a:t> </a:t>
            </a:r>
            <a:r>
              <a:rPr lang="en-GB" sz="2000" b="1" dirty="0" err="1"/>
              <a:t>oti</a:t>
            </a:r>
            <a:r>
              <a:rPr lang="en" sz="2000" b="1" dirty="0"/>
              <a:t> na noda vakaturi cake?</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1015663"/>
          </a:xfrm>
          <a:prstGeom prst="rect">
            <a:avLst/>
          </a:prstGeom>
          <a:noFill/>
        </p:spPr>
        <p:txBody>
          <a:bodyPr wrap="square">
            <a:spAutoFit/>
          </a:bodyPr>
          <a:lstStyle/>
          <a:p>
            <a:pPr>
              <a:spcBef>
                <a:spcPts val="600"/>
              </a:spcBef>
            </a:pPr>
            <a:r>
              <a:rPr lang="en" sz="2000" b="1" dirty="0"/>
              <a:t>Ena Lesu Vakarua Mai, na yago ka vuca rawa, sa na vakamataliataki, me vaka na yago ka vakaturi cake tale kina ko Jisu (1 Koronica 15:51-55; Luke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vosa “vakalewe ka vakadra,” e vakayagataki vakawasoma me tukuni kina na “tamata.” (Maciu 16:17; Kalatia. 1:16; Efeso 6:12; Iperiu 2:14). Paula e vakayagataka 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vakatautauvata eke ni: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lewe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Vuravu -ra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 vuca rawa; lewe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Lomalagi = sega ni vuca rawa. Eda taukena eke na yago vuca rawa ka sega kina ni rawa ni kauta ki lomalagi.</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Ko ira ka moce ni tu vata kei Jisu, ena vaka ga 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sauriva ni mata. E dua ga na sekodi, era vakila na rerevaki ni mate, ia oqo era sa raici Jisu tale ni sa lako mai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Koronica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184297" y="1818402"/>
            <a:ext cx="11823405" cy="3416320"/>
          </a:xfrm>
          <a:prstGeom prst="rect">
            <a:avLst/>
          </a:prstGeom>
          <a:noFill/>
        </p:spPr>
        <p:txBody>
          <a:bodyPr wrap="square">
            <a:spAutoFit/>
          </a:bodyPr>
          <a:lstStyle/>
          <a:p>
            <a:pPr>
              <a:spcBef>
                <a:spcPts val="600"/>
              </a:spcBef>
            </a:pPr>
            <a:r>
              <a:rPr lang="en" sz="2400" b="1" dirty="0">
                <a:latin typeface="Constantia" panose="02030602050306030303" pitchFamily="18" charset="0"/>
              </a:rPr>
              <a:t>“Na tucake tale nei Jisu sa </a:t>
            </a:r>
            <a:r>
              <a:rPr lang="en-GB" sz="2400" b="1" dirty="0">
                <a:latin typeface="Constantia" panose="02030602050306030303" pitchFamily="18" charset="0"/>
              </a:rPr>
              <a:t>I</a:t>
            </a:r>
            <a:r>
              <a:rPr lang="en" sz="2400" b="1" dirty="0">
                <a:latin typeface="Constantia" panose="02030602050306030303" pitchFamily="18" charset="0"/>
              </a:rPr>
              <a:t> vakaraitaki ni nodra na tucake tale e muri sara ko ira ka moce tu vei Jisu. Na yagona na </a:t>
            </a:r>
            <a:r>
              <a:rPr lang="en-GB" sz="2400" b="1" dirty="0">
                <a:latin typeface="Constantia" panose="02030602050306030303" pitchFamily="18" charset="0"/>
              </a:rPr>
              <a:t>I</a:t>
            </a:r>
            <a:r>
              <a:rPr lang="en" sz="2400" b="1" dirty="0">
                <a:latin typeface="Constantia" panose="02030602050306030303" pitchFamily="18" charset="0"/>
              </a:rPr>
              <a:t> Vakabula ka vakaturicake tale, na nona </a:t>
            </a:r>
            <a:r>
              <a:rPr lang="en-GB" sz="2400" b="1" dirty="0">
                <a:latin typeface="Constantia" panose="02030602050306030303" pitchFamily="18" charset="0"/>
              </a:rPr>
              <a:t>I</a:t>
            </a:r>
            <a:r>
              <a:rPr lang="en" sz="2400" b="1" dirty="0">
                <a:latin typeface="Constantia" panose="02030602050306030303" pitchFamily="18" charset="0"/>
              </a:rPr>
              <a:t> valavala, na Nona vosa, e matata vinaka vei ira ka muri Koya. Ena vaka talega kina na </a:t>
            </a:r>
            <a:r>
              <a:rPr lang="en-GB" sz="2400" b="1" dirty="0">
                <a:latin typeface="Constantia" panose="02030602050306030303" pitchFamily="18" charset="0"/>
              </a:rPr>
              <a:t>I</a:t>
            </a:r>
            <a:r>
              <a:rPr lang="en" sz="2400" b="1" dirty="0">
                <a:latin typeface="Constantia" panose="02030602050306030303" pitchFamily="18" charset="0"/>
              </a:rPr>
              <a:t> valaval ni nodra tucake tale ko ira ka muri Koya. Eda na kilai ira na noda </a:t>
            </a:r>
            <a:r>
              <a:rPr lang="en-GB" sz="2400" b="1" dirty="0">
                <a:latin typeface="Constantia" panose="02030602050306030303" pitchFamily="18" charset="0"/>
              </a:rPr>
              <a:t>I</a:t>
            </a:r>
            <a:r>
              <a:rPr lang="en" sz="2400" b="1" dirty="0">
                <a:latin typeface="Constantia" panose="02030602050306030303" pitchFamily="18" charset="0"/>
              </a:rPr>
              <a:t> tokani, me vaka ga na nodratou kilai Jisu ko iratou na tisaipeli. E dina ni ra a malumalumu, tauvimate, mavoa ena bula vakayago qo, ia ena yago ni tucake tale vakaiukuuku, na kedrai </a:t>
            </a:r>
            <a:r>
              <a:rPr lang="en-GB" sz="2400" b="1" dirty="0">
                <a:latin typeface="Constantia" panose="02030602050306030303" pitchFamily="18" charset="0"/>
              </a:rPr>
              <a:t>I</a:t>
            </a:r>
            <a:r>
              <a:rPr lang="en" sz="2400" b="1" dirty="0">
                <a:latin typeface="Constantia" panose="02030602050306030303" pitchFamily="18" charset="0"/>
              </a:rPr>
              <a:t> rairai vakayadua ena taucoko ena kena maroroi, eda na kilai ira, na matadra e serau mai na rarama ka cila mai na mata </a:t>
            </a:r>
            <a:r>
              <a:rPr lang="en-GB" sz="2400" b="1" dirty="0">
                <a:latin typeface="Constantia" panose="02030602050306030303" pitchFamily="18" charset="0"/>
              </a:rPr>
              <a:t>I</a:t>
            </a:r>
            <a:r>
              <a:rPr lang="en" sz="2400" b="1" dirty="0">
                <a:latin typeface="Constantia" panose="02030602050306030303" pitchFamily="18" charset="0"/>
              </a:rPr>
              <a:t> Jisu</a:t>
            </a:r>
            <a:r>
              <a:rPr lang="en-US" sz="2400" b="1" dirty="0">
                <a:latin typeface="Constantia" panose="02030602050306030303" pitchFamily="18" charset="0"/>
              </a:rPr>
              <a:t>, ko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wekada</a:t>
            </a:r>
            <a:r>
              <a:rPr lang="en-US" sz="2400" b="1" dirty="0">
                <a:latin typeface="Constantia" panose="02030602050306030303" pitchFamily="18" charset="0"/>
              </a:rPr>
              <a:t> </a:t>
            </a:r>
            <a:r>
              <a:rPr lang="en-US" sz="2400" b="1" dirty="0" err="1">
                <a:latin typeface="Constantia" panose="02030602050306030303" pitchFamily="18" charset="0"/>
              </a:rPr>
              <a:t>eda</a:t>
            </a:r>
            <a:r>
              <a:rPr lang="en-US" sz="2400" b="1" dirty="0">
                <a:latin typeface="Constantia" panose="02030602050306030303" pitchFamily="18" charset="0"/>
              </a:rPr>
              <a:t> </a:t>
            </a:r>
            <a:r>
              <a:rPr lang="en-US" sz="2400" b="1" dirty="0" err="1">
                <a:latin typeface="Constantia" panose="02030602050306030303" pitchFamily="18" charset="0"/>
              </a:rPr>
              <a:t>sa</a:t>
            </a:r>
            <a:r>
              <a:rPr lang="en-US" sz="2400" b="1" dirty="0">
                <a:latin typeface="Constantia" panose="02030602050306030303" pitchFamily="18" charset="0"/>
              </a:rPr>
              <a:t> </a:t>
            </a:r>
            <a:r>
              <a:rPr lang="en-US" sz="2400" b="1" dirty="0" err="1">
                <a:latin typeface="Constantia" panose="02030602050306030303" pitchFamily="18" charset="0"/>
              </a:rPr>
              <a:t>dau</a:t>
            </a:r>
            <a:r>
              <a:rPr lang="en-US" sz="2400" b="1" dirty="0">
                <a:latin typeface="Constantia" panose="02030602050306030303" pitchFamily="18" charset="0"/>
              </a:rPr>
              <a:t> </a:t>
            </a:r>
            <a:r>
              <a:rPr lang="en-US" sz="2400" b="1" dirty="0" err="1">
                <a:latin typeface="Constantia" panose="02030602050306030303" pitchFamily="18" charset="0"/>
              </a:rPr>
              <a:t>lomana</a:t>
            </a:r>
            <a:r>
              <a:rPr lang="en-US" sz="2400" b="1" dirty="0">
                <a:latin typeface="Constantia" panose="02030602050306030303" pitchFamily="18" charset="0"/>
              </a:rPr>
              <a:t>.</a:t>
            </a:r>
            <a:r>
              <a:rPr lang="en" sz="2400"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“Ia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kevaka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sega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tucake</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tale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mai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Karisito</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qai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ka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walega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neitou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vunau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ka wale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talega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nomudou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vakabauta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 . . . Ia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kevaka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sega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vakaturi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cake tale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Karisito</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sega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yaga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nomudou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vakabauta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sa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tu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vei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kemudou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e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daidai</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nomudou</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I </a:t>
            </a:r>
            <a:r>
              <a:rPr kumimoji="0" lang="en-US"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valavala</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ca!”</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Koronica 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896528226"/>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n" sz="2000" b="1" dirty="0"/>
              <a:t>Me vaka na vuku va Kiriki—yavutaki ena vakasama nei Plato—na yago, buli ga me ca, e vesuki koto kina e dua na yago ka tawamate rawa. Mai na vakasama oqo, sa na cava beka na </a:t>
            </a:r>
            <a:r>
              <a:rPr lang="en-GB" sz="2000" b="1" dirty="0"/>
              <a:t>I</a:t>
            </a:r>
            <a:r>
              <a:rPr lang="en" sz="2000" b="1" dirty="0"/>
              <a:t> balebale ni vakaturicake tale ni yago ki vei rau na kai Kiriki se kai Roma?</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323439"/>
          </a:xfrm>
          <a:prstGeom prst="rect">
            <a:avLst/>
          </a:prstGeom>
          <a:noFill/>
        </p:spPr>
        <p:txBody>
          <a:bodyPr wrap="square">
            <a:spAutoFit/>
          </a:bodyPr>
          <a:lstStyle/>
          <a:p>
            <a:pPr>
              <a:spcBef>
                <a:spcPts val="600"/>
              </a:spcBef>
            </a:pPr>
            <a:r>
              <a:rPr lang="en" sz="2000" b="1" dirty="0"/>
              <a:t>Sai koya oqo na vuna, era sega kina ni duavata kina kei na tucaketale mai na mate e dua na </a:t>
            </a:r>
            <a:r>
              <a:rPr lang="en-GB" sz="2000" b="1" dirty="0"/>
              <a:t>I</a:t>
            </a:r>
            <a:r>
              <a:rPr lang="en" sz="2000" b="1" dirty="0"/>
              <a:t> wase ni lewe ni lotu e Koronica. E tara na </a:t>
            </a:r>
            <a:r>
              <a:rPr lang="en-GB" sz="2000" b="1" dirty="0"/>
              <a:t>I</a:t>
            </a:r>
            <a:r>
              <a:rPr lang="en" sz="2000" b="1" dirty="0"/>
              <a:t> ulutaga oqo o Paula ena Wase 15 ni matai ni nona </a:t>
            </a:r>
            <a:r>
              <a:rPr lang="en-GB" sz="2000" b="1" dirty="0"/>
              <a:t>I</a:t>
            </a:r>
            <a:r>
              <a:rPr lang="en" sz="2000" b="1" dirty="0"/>
              <a:t> vola ki Koronica.</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E sega ni ka lailai oqo. Na tucake tale erau veisemati voleka sara kei na noda vakabulai. Ke sega </a:t>
            </a:r>
            <a:r>
              <a:rPr kumimoji="0" lang="en" sz="2000" b="1" i="0" u="none" strike="noStrike" kern="1200" cap="none" spc="0" normalizeH="0" baseline="0" noProof="0">
                <a:ln>
                  <a:noFill/>
                </a:ln>
                <a:solidFill>
                  <a:prstClr val="black"/>
                </a:solidFill>
                <a:effectLst/>
                <a:uLnTx/>
                <a:uFillTx/>
                <a:latin typeface="Aptos" panose="02110004020202020204"/>
                <a:ea typeface="+mn-ea"/>
                <a:cs typeface="+mn-cs"/>
              </a:rPr>
              <a:t>na tucake tale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na qai cava na betena na vunautaki ni kosipeli?</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3554819"/>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8000" b="1" dirty="0">
                <a:ln w="9525">
                  <a:solidFill>
                    <a:schemeClr val="bg1"/>
                  </a:solidFill>
                  <a:prstDash val="solid"/>
                </a:ln>
                <a:solidFill>
                  <a:srgbClr val="3D9D78"/>
                </a:solidFill>
                <a:effectLst>
                  <a:outerShdw blurRad="12700" dist="38100" dir="2700000" algn="tl" rotWithShape="0">
                    <a:schemeClr val="accent4"/>
                  </a:outerShdw>
                </a:effectLst>
              </a:rPr>
              <a:t>NA TUCAKE TALE  </a:t>
            </a:r>
            <a:r>
              <a:rPr lang="en" sz="8000" b="1" dirty="0">
                <a:ln w="9525">
                  <a:solidFill>
                    <a:schemeClr val="bg1"/>
                  </a:solidFill>
                  <a:prstDash val="solid"/>
                </a:ln>
                <a:solidFill>
                  <a:srgbClr val="CC3C99"/>
                </a:solidFill>
                <a:effectLst>
                  <a:outerShdw blurRad="12700" dist="38100" dir="2700000" algn="tl" rotWithShape="0">
                    <a:schemeClr val="accent4"/>
                  </a:outerShdw>
                </a:effectLst>
              </a:rPr>
              <a:t>NEI JISU</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E VOLAITUKUTUKUTAKI BEKA NA TUCAKE TALE?</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923330"/>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Niu</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 tukuna taumada vei kemudou na veika kau a rawata, ni sa mate na Karisito ena vuku ni noda </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valavala ca me vaka nai V</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la Tabu. </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 sa bulu talega,  ka ni sa tucake talega ena </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katolu ni siga me vaka na </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V</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o</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la Tabu.”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Koronica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154226" y="1609514"/>
            <a:ext cx="9106731" cy="707886"/>
          </a:xfrm>
          <a:prstGeom prst="rect">
            <a:avLst/>
          </a:prstGeom>
          <a:noFill/>
        </p:spPr>
        <p:txBody>
          <a:bodyPr wrap="square" rtlCol="0">
            <a:spAutoFit/>
          </a:bodyPr>
          <a:lstStyle/>
          <a:p>
            <a:pPr>
              <a:spcBef>
                <a:spcPts val="600"/>
              </a:spcBef>
            </a:pPr>
            <a:r>
              <a:rPr lang="en" sz="2000" b="1" dirty="0"/>
              <a:t>Ni bera ni tara na nodra vakatitiqa mai Koronica me baleta na tucake tale, sa vakananumi ira taumada o Paula me baleta na cakacaka ni kosipeli.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2713169997"/>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en" sz="2000" b="1" dirty="0"/>
              <a:t>Na cava na kosipeli ka vunautaki oqo? (1 Koronica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936740523"/>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809076" cy="707886"/>
          </a:xfrm>
          <a:prstGeom prst="rect">
            <a:avLst/>
          </a:prstGeom>
          <a:noFill/>
        </p:spPr>
        <p:txBody>
          <a:bodyPr wrap="square" rtlCol="0">
            <a:spAutoFit/>
          </a:bodyPr>
          <a:lstStyle/>
          <a:p>
            <a:pPr>
              <a:spcBef>
                <a:spcPts val="600"/>
              </a:spcBef>
            </a:pPr>
            <a:r>
              <a:rPr lang="en" sz="2000" b="1" dirty="0"/>
              <a:t>Eda kila vakacava ni a yaco ena dua na gauna na tucake tale? O cei e raici Jisu ni sa oti nona tucake tale? (1 Koro.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4204590737"/>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0" y="5494603"/>
            <a:ext cx="9127822" cy="1323439"/>
          </a:xfrm>
          <a:prstGeom prst="rect">
            <a:avLst/>
          </a:prstGeom>
          <a:noFill/>
        </p:spPr>
        <p:txBody>
          <a:bodyPr wrap="square" rtlCol="0">
            <a:spAutoFit/>
          </a:bodyPr>
          <a:lstStyle/>
          <a:p>
            <a:pPr algn="just">
              <a:spcBef>
                <a:spcPts val="600"/>
              </a:spcBef>
            </a:pPr>
            <a:r>
              <a:rPr lang="en" sz="2000" b="1" dirty="0"/>
              <a:t>O Paula sa vakamatatataka vaka vinaka ni kosipeli sai koya na cakacaka ni Kalou, ka vakayacori tiko me vaka na </a:t>
            </a:r>
            <a:r>
              <a:rPr lang="en-GB" sz="2000" b="1" dirty="0"/>
              <a:t>I</a:t>
            </a:r>
            <a:r>
              <a:rPr lang="en" sz="2000" b="1" dirty="0"/>
              <a:t> V</a:t>
            </a:r>
            <a:r>
              <a:rPr lang="en-GB" sz="2000" b="1" dirty="0"/>
              <a:t>o</a:t>
            </a:r>
            <a:r>
              <a:rPr lang="en" sz="2000" b="1" dirty="0"/>
              <a:t>la Tabu.” Oya na </a:t>
            </a:r>
            <a:r>
              <a:rPr lang="en-GB" sz="2000" b="1" dirty="0"/>
              <a:t>I</a:t>
            </a:r>
            <a:r>
              <a:rPr lang="en" sz="2000" b="1" dirty="0"/>
              <a:t> tuvatuva taumada, ka vakatakilai kina vakamatata na bibi ni tucake tale. Ke dua e vakatitiqataka, me qai taroti ira na </a:t>
            </a:r>
            <a:r>
              <a:rPr lang="en-GB" sz="2000" b="1" dirty="0"/>
              <a:t>I</a:t>
            </a:r>
            <a:r>
              <a:rPr lang="en" sz="2000" b="1" dirty="0"/>
              <a:t> vakadinadina ka ra bula tu ena gauna oya. </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20" cstate="email">
            <a:extLst>
              <a:ext uri="{BEBA8EAE-BF5A-486C-A8C5-ECC9F3942E4B}">
                <a14:imgProps xmlns:a14="http://schemas.microsoft.com/office/drawing/2010/main">
                  <a14:imgLayer r:embed="rId21">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6"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31949" y="190100"/>
            <a:ext cx="6476332" cy="4633576"/>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n" noProof="0" dirty="0">
                <a:solidFill>
                  <a:srgbClr val="207A3E"/>
                </a:solidFill>
              </a:rPr>
              <a:t>NA VEIKA E VAKAVUREA </a:t>
            </a:r>
            <a:r>
              <a:rPr lang="en" noProof="0" dirty="0">
                <a:solidFill>
                  <a:srgbClr val="7030A0"/>
                </a:solidFill>
              </a:rPr>
              <a:t>TUCAKE TALE NEI JISU</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584775"/>
          </a:xfrm>
          <a:prstGeom prst="rect">
            <a:avLst/>
          </a:prstGeom>
          <a:noFill/>
        </p:spPr>
        <p:txBody>
          <a:bodyPr wrap="square">
            <a:spAutoFit/>
          </a:bodyPr>
          <a:lstStyle/>
          <a:p>
            <a:pPr algn="ctr"/>
            <a:r>
              <a:rPr lang="en" sz="32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VAKACAVA KE A SEGA NI TUCAKE TALE NA KARISITO?</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581891" y="643622"/>
            <a:ext cx="8285662" cy="646331"/>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GB"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Ia</a:t>
            </a: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kevaka sa sega ni tucake tale mai na Karisito, sa qai ka walega na neitou vunau, a ka wale talega na nomudou vakabauta.”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Koronica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138223" y="1413064"/>
            <a:ext cx="10037136" cy="1015663"/>
          </a:xfrm>
          <a:prstGeom prst="rect">
            <a:avLst/>
          </a:prstGeom>
          <a:noFill/>
        </p:spPr>
        <p:txBody>
          <a:bodyPr wrap="square" rtlCol="0">
            <a:spAutoFit/>
          </a:bodyPr>
          <a:lstStyle/>
          <a:p>
            <a:pPr>
              <a:spcBef>
                <a:spcPts val="600"/>
              </a:spcBef>
            </a:pPr>
            <a:r>
              <a:rPr lang="en" sz="2000" b="1" dirty="0"/>
              <a:t>Na kena tukuni ni sega ni rawa na tucake tale e vakavurea e dua na veilecayaki ena loma ni lotu va Karisito, baleta “kevaka e sega na tucake tale mai na mate,” o Karisito e sega ni tucake tale” (1 Koronica 15:12-13). Kevaka e sega ni tucake tale na Karisito…</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942345422"/>
              </p:ext>
            </p:extLst>
          </p:nvPr>
        </p:nvGraphicFramePr>
        <p:xfrm>
          <a:off x="175437" y="2436160"/>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349466"/>
            <a:ext cx="6861550" cy="1323439"/>
          </a:xfrm>
          <a:prstGeom prst="rect">
            <a:avLst/>
          </a:prstGeom>
          <a:noFill/>
        </p:spPr>
        <p:txBody>
          <a:bodyPr wrap="square" rtlCol="0">
            <a:spAutoFit/>
          </a:bodyPr>
          <a:lstStyle/>
          <a:p>
            <a:pPr>
              <a:spcBef>
                <a:spcPts val="600"/>
              </a:spcBef>
            </a:pPr>
            <a:r>
              <a:rPr lang="en" sz="2000" b="1" dirty="0"/>
              <a:t>Ni sega na tucake tale, O Jisu sa na okati me dua ga na tamata yalo dodonu e vakamatei, ia e sega talega ni rawa ni veivakabulai. “Ia, ka sa qai tucake tale mai na mate na Karisito” (1 Koronica 15:20a</a:t>
            </a:r>
            <a:r>
              <a:rPr lang="en" sz="1600" b="1" dirty="0"/>
              <a:t>) </a:t>
            </a:r>
            <a:r>
              <a:rPr lang="en" sz="2000" b="1" dirty="0"/>
              <a:t>. E BULA na noda </a:t>
            </a:r>
            <a:r>
              <a:rPr lang="en-GB" sz="2000" b="1" dirty="0"/>
              <a:t>I</a:t>
            </a:r>
            <a:r>
              <a:rPr lang="en" sz="2000" b="1" dirty="0"/>
              <a:t> vakabula. </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593405"/>
            <a:ext cx="686155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Oya na vuna, e vakaibalebale kina na kosipeli; vakatalega kina na noda vakabauta; eda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vakadinadina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yalodina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vosoti noda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valavala ca; ko ira na mate ni ra tu</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vata kei Karisito era na bula tale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n-GB"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N</a:t>
            </a: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 CAVA E VAKADEITAKA NA TUCAKE TALE?</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646331"/>
          </a:xfrm>
          <a:prstGeom prst="rect">
            <a:avLst/>
          </a:prstGeom>
          <a:noFill/>
        </p:spPr>
        <p:txBody>
          <a:bodyPr wrap="square">
            <a:spAutoFit/>
          </a:bodyPr>
          <a:lstStyle/>
          <a:p>
            <a:pPr algn="ct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“Ia ka sa qai tucake tale mai na mate na Karisito, a sa yaco me kedra </a:t>
            </a:r>
            <a:r>
              <a:rPr lang="en-GB" b="1" dirty="0">
                <a:solidFill>
                  <a:schemeClr val="accent4"/>
                </a:solidFill>
                <a:effectLst>
                  <a:outerShdw blurRad="38100" dist="38100" dir="2700000" algn="tl">
                    <a:srgbClr val="000000">
                      <a:alpha val="43137"/>
                    </a:srgbClr>
                  </a:outerShdw>
                </a:effectLst>
                <a:latin typeface="Comic Sans MS" panose="030F0702030302020204" pitchFamily="66" charset="0"/>
              </a:rPr>
              <a:t>I</a:t>
            </a:r>
            <a:r>
              <a:rPr lang="en" b="1" dirty="0">
                <a:solidFill>
                  <a:schemeClr val="accent4"/>
                </a:solidFill>
                <a:effectLst>
                  <a:outerShdw blurRad="38100" dist="38100" dir="2700000" algn="tl">
                    <a:srgbClr val="000000">
                      <a:alpha val="43137"/>
                    </a:srgbClr>
                  </a:outerShdw>
                </a:effectLst>
                <a:latin typeface="Comic Sans MS" panose="030F0702030302020204" pitchFamily="66" charset="0"/>
              </a:rPr>
              <a:t> sevu era sa moce tu” </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 Koronica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n-GB" sz="2000" b="1" dirty="0"/>
              <a:t>Na</a:t>
            </a:r>
            <a:r>
              <a:rPr lang="en" sz="2000" b="1" dirty="0"/>
              <a:t> </a:t>
            </a:r>
            <a:r>
              <a:rPr lang="en-GB" sz="2000" b="1" dirty="0"/>
              <a:t>I</a:t>
            </a:r>
            <a:r>
              <a:rPr lang="en" sz="2000" b="1" dirty="0"/>
              <a:t> matai ni ka e vakadeitaka na tucake tale nei Jisu oya ni o keda kece eda sa ciqoma na </a:t>
            </a:r>
            <a:r>
              <a:rPr lang="en-GB" sz="2000" b="1" dirty="0"/>
              <a:t>I</a:t>
            </a:r>
            <a:r>
              <a:rPr lang="en" sz="2000" b="1" dirty="0"/>
              <a:t> tuvatuva ni veivakabulai– mai vei Atama ka yacova na otioti kei vuravura – kevaka eda mate, eda na bula tale (1 Koro.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729499792"/>
              </p:ext>
            </p:extLst>
          </p:nvPr>
        </p:nvGraphicFramePr>
        <p:xfrm>
          <a:off x="233915" y="5029200"/>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078182" y="2439582"/>
            <a:ext cx="6612161" cy="1323439"/>
          </a:xfrm>
          <a:prstGeom prst="rect">
            <a:avLst/>
          </a:prstGeom>
          <a:noFill/>
        </p:spPr>
        <p:txBody>
          <a:bodyPr wrap="square">
            <a:spAutoFit/>
          </a:bodyPr>
          <a:lstStyle/>
          <a:p>
            <a:pPr>
              <a:spcBef>
                <a:spcPts val="600"/>
              </a:spcBef>
            </a:pPr>
            <a:r>
              <a:rPr lang="en" sz="2000" b="1" dirty="0"/>
              <a:t>Na cava ena yaco ni toi noda tucake tale? Ena nona vakadrukai mate, O Jisu sa qaqa vei ira kece na meca (1 Koro. 15:25-26). Oti, sa solia na ka kece veinTamana, me tiko kina “na Kalou ena ka kecega” (1 Koro.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3979926"/>
            <a:ext cx="62732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Me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kuri ni veivakadeitaki ki na veika e se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bera mai, sa solia kina vei keda o Paula ena gauna oqo e rua na veivakadeitaki ka na tara na noda bula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3479414"/>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n" sz="6000" b="1" dirty="0">
                <a:ln w="9525">
                  <a:solidFill>
                    <a:schemeClr val="bg1"/>
                  </a:solidFill>
                  <a:prstDash val="solid"/>
                </a:ln>
                <a:solidFill>
                  <a:srgbClr val="3E58AC"/>
                </a:solidFill>
                <a:effectLst>
                  <a:outerShdw blurRad="12700" dist="38100" dir="2700000" algn="tl" rotWithShape="0">
                    <a:schemeClr val="accent4"/>
                  </a:outerShdw>
                </a:effectLst>
              </a:rPr>
              <a:t>	NA NODA VAKATURI CAKE TALE</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1910</TotalTime>
  <Words>2151</Words>
  <Application>Microsoft Office PowerPoint</Application>
  <PresentationFormat>Panorámica</PresentationFormat>
  <Paragraphs>122</Paragraphs>
  <Slides>13</Slides>
  <Notes>11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 Display</vt:lpstr>
      <vt:lpstr>Arial</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Isabel Laveda</cp:lastModifiedBy>
  <cp:revision>111</cp:revision>
  <dcterms:created xsi:type="dcterms:W3CDTF">2026-07-19T13:36:46Z</dcterms:created>
  <dcterms:modified xsi:type="dcterms:W3CDTF">2026-08-21T19:28:01Z</dcterms:modified>
</cp:coreProperties>
</file>