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6" autoAdjust="0"/>
    <p:restoredTop sz="94673" autoAdjust="0"/>
  </p:normalViewPr>
  <p:slideViewPr>
    <p:cSldViewPr snapToGrid="0">
      <p:cViewPr varScale="1">
        <p:scale>
          <a:sx n="53" d="100"/>
          <a:sy n="53" d="100"/>
        </p:scale>
        <p:origin x="90"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fr-FR" sz="1800" b="1" dirty="0">
              <a:solidFill>
                <a:schemeClr val="tx1"/>
              </a:solidFill>
            </a:rPr>
            <a:t>Jésus a créé tout ce qui existe  (Jean 1.3).</a:t>
          </a:r>
          <a:endParaRPr lang="es-ES" sz="1800" b="1" dirty="0">
            <a:solidFill>
              <a:schemeClr val="tx1"/>
            </a:solidFill>
          </a:endParaRP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pPr>
            <a:spcAft>
              <a:spcPts val="0"/>
            </a:spcAft>
          </a:pPr>
          <a:r>
            <a:rPr lang="fr-FR" sz="1800" b="1" dirty="0">
              <a:solidFill>
                <a:schemeClr val="tx1"/>
              </a:solidFill>
            </a:rPr>
            <a:t>Il est devenu une créature </a:t>
          </a:r>
          <a:r>
            <a:rPr lang="es-ES" sz="1800" b="1" dirty="0">
              <a:solidFill>
                <a:schemeClr val="tx1"/>
              </a:solidFill>
            </a:rPr>
            <a:t>(Jean. 1.14).</a:t>
          </a: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pPr>
            <a:spcAft>
              <a:spcPts val="0"/>
            </a:spcAft>
          </a:pPr>
          <a:r>
            <a:rPr lang="fr-FR" sz="1800" b="1" dirty="0">
              <a:solidFill>
                <a:schemeClr val="tx1"/>
              </a:solidFill>
            </a:rPr>
            <a:t>Il a traversé des épreuves, des souffrances, la faim et la douleur, comme nous le faisons </a:t>
          </a:r>
          <a:endParaRPr lang="es-ES" sz="1800" b="1" dirty="0">
            <a:solidFill>
              <a:schemeClr val="tx1"/>
            </a:solidFill>
          </a:endParaRPr>
        </a:p>
        <a:p>
          <a:pPr>
            <a:spcAft>
              <a:spcPts val="0"/>
            </a:spcAft>
          </a:pPr>
          <a:r>
            <a:rPr lang="es-ES" sz="1800" b="1" dirty="0">
              <a:solidFill>
                <a:schemeClr val="tx1"/>
              </a:solidFill>
            </a:rPr>
            <a:t>(</a:t>
          </a:r>
          <a:r>
            <a:rPr lang="es-ES" sz="1800" b="1" dirty="0" err="1">
              <a:solidFill>
                <a:schemeClr val="tx1"/>
              </a:solidFill>
            </a:rPr>
            <a:t>Esaïe</a:t>
          </a:r>
          <a:r>
            <a:rPr lang="es-ES" sz="1800" b="1" dirty="0">
              <a:solidFill>
                <a:schemeClr val="tx1"/>
              </a:solidFill>
            </a:rPr>
            <a:t>. 53.3; Marc 11.12)</a:t>
          </a: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fr-FR" sz="1800" b="1" dirty="0">
              <a:solidFill>
                <a:schemeClr val="tx1"/>
              </a:solidFill>
            </a:rPr>
            <a:t>Il a été tenté comme nous (Hébreux 4.15</a:t>
          </a:r>
          <a:r>
            <a:rPr lang="es-ES" sz="1800" b="1" dirty="0">
              <a:solidFill>
                <a:schemeClr val="tx1"/>
              </a:solidFill>
            </a:rPr>
            <a:t>)</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pPr>
            <a:spcAft>
              <a:spcPts val="0"/>
            </a:spcAft>
          </a:pPr>
          <a:r>
            <a:rPr lang="es-ES" sz="1600" b="1" dirty="0">
              <a:solidFill>
                <a:schemeClr val="tx1"/>
              </a:solidFill>
            </a:rPr>
            <a:t>En </a:t>
          </a:r>
          <a:r>
            <a:rPr lang="es-ES" sz="1600" b="1" dirty="0" err="1">
              <a:solidFill>
                <a:schemeClr val="tx1"/>
              </a:solidFill>
            </a:rPr>
            <a:t>tant</a:t>
          </a:r>
          <a:r>
            <a:rPr lang="es-ES" sz="1600" b="1" dirty="0">
              <a:solidFill>
                <a:schemeClr val="tx1"/>
              </a:solidFill>
            </a:rPr>
            <a:t> que juste, </a:t>
          </a:r>
          <a:r>
            <a:rPr lang="fr-FR" sz="1600" b="1" dirty="0">
              <a:solidFill>
                <a:schemeClr val="tx1"/>
              </a:solidFill>
            </a:rPr>
            <a:t>il a volontairement souffert pour nos péchés </a:t>
          </a:r>
          <a:r>
            <a:rPr lang="es-ES" sz="1600" b="1" dirty="0">
              <a:solidFill>
                <a:schemeClr val="tx1"/>
              </a:solidFill>
            </a:rPr>
            <a:t>(1Pierre 3.18; Jean. 10.17-18)</a:t>
          </a: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fr-FR" sz="1600" b="1" dirty="0">
              <a:solidFill>
                <a:schemeClr val="tx1"/>
              </a:solidFill>
            </a:rPr>
            <a:t>En mourant et en ressuscitant d'entre les morts,  il nous a assuré la vie éternelle en sa compagnie (Romains 6.3-4</a:t>
          </a:r>
          <a:r>
            <a:rPr lang="es-ES" sz="1600" b="1" dirty="0">
              <a:solidFill>
                <a:schemeClr val="tx1"/>
              </a:solidFill>
            </a:rPr>
            <a:t>)</a:t>
          </a: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fr-FR" sz="1800" b="1" dirty="0">
              <a:solidFill>
                <a:schemeClr val="tx1"/>
              </a:solidFill>
            </a:rPr>
            <a:t>Et tout cela par amour (1Jean 4.10</a:t>
          </a:r>
          <a:r>
            <a:rPr lang="es-ES" sz="1800" b="1" dirty="0">
              <a:solidFill>
                <a:schemeClr val="tx1"/>
              </a:solidFill>
            </a:rPr>
            <a:t>)</a:t>
          </a: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X="120675" custScaleY="142525" custLinFactNeighborY="61974">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ScaleX="110027" custScaleY="125027" custLinFactNeighborY="69001">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274593" custScaleY="182491" custLinFactNeighborX="928" custLinFactNeighborY="45899">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ScaleX="113398" custScaleY="121011" custLinFactNeighborY="94286">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76100" custScaleY="184581" custLinFactNeighborY="62501">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45147" custScaleY="234269" custLinFactNeighborY="62191">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ScaleY="121011" custLinFactNeighborY="94286">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622272" y="300489"/>
          <a:ext cx="2054625" cy="2054889"/>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409876" y="1852213"/>
          <a:ext cx="2479418" cy="602387"/>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Jésus a créé tout ce qui existe  (Jean 1.3).</a:t>
          </a:r>
          <a:endParaRPr lang="es-ES" sz="1800" b="1" kern="1200" dirty="0">
            <a:solidFill>
              <a:schemeClr val="tx1"/>
            </a:solidFill>
          </a:endParaRPr>
        </a:p>
      </dsp:txBody>
      <dsp:txXfrm>
        <a:off x="409876" y="1852213"/>
        <a:ext cx="2479418" cy="602387"/>
      </dsp:txXfrm>
    </dsp:sp>
    <dsp:sp modelId="{2F41995C-22B0-421C-8230-891191E1E846}">
      <dsp:nvSpPr>
        <dsp:cNvPr id="0" name=""/>
        <dsp:cNvSpPr/>
      </dsp:nvSpPr>
      <dsp:spPr>
        <a:xfrm>
          <a:off x="3201869" y="300489"/>
          <a:ext cx="2054625" cy="2054889"/>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3098860" y="1918891"/>
          <a:ext cx="2260642" cy="528431"/>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ts val="0"/>
            </a:spcAft>
            <a:buNone/>
          </a:pPr>
          <a:r>
            <a:rPr lang="fr-FR" sz="1800" b="1" kern="1200" dirty="0">
              <a:solidFill>
                <a:schemeClr val="tx1"/>
              </a:solidFill>
            </a:rPr>
            <a:t>Il est devenu une créature </a:t>
          </a:r>
          <a:r>
            <a:rPr lang="es-ES" sz="1800" b="1" kern="1200" dirty="0">
              <a:solidFill>
                <a:schemeClr val="tx1"/>
              </a:solidFill>
            </a:rPr>
            <a:t>(Jean. 1.14).</a:t>
          </a:r>
        </a:p>
      </dsp:txBody>
      <dsp:txXfrm>
        <a:off x="3098860" y="1918891"/>
        <a:ext cx="2260642" cy="528431"/>
      </dsp:txXfrm>
    </dsp:sp>
    <dsp:sp modelId="{DBA62EDB-871E-40DE-B429-17C783811F47}">
      <dsp:nvSpPr>
        <dsp:cNvPr id="0" name=""/>
        <dsp:cNvSpPr/>
      </dsp:nvSpPr>
      <dsp:spPr>
        <a:xfrm>
          <a:off x="6739259" y="300489"/>
          <a:ext cx="3301474" cy="205488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588135" y="1699813"/>
          <a:ext cx="5641856" cy="771304"/>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ts val="0"/>
            </a:spcAft>
            <a:buNone/>
          </a:pPr>
          <a:r>
            <a:rPr lang="fr-FR" sz="1800" b="1" kern="1200" dirty="0">
              <a:solidFill>
                <a:schemeClr val="tx1"/>
              </a:solidFill>
            </a:rPr>
            <a:t>Il a traversé des épreuves, des souffrances, la faim et la douleur, comme nous le faisons </a:t>
          </a:r>
          <a:endParaRPr lang="es-ES" sz="1800" b="1" kern="1200" dirty="0">
            <a:solidFill>
              <a:schemeClr val="tx1"/>
            </a:solidFill>
          </a:endParaRPr>
        </a:p>
        <a:p>
          <a:pPr marL="0" lvl="0" indent="0" algn="ctr" defTabSz="800100">
            <a:lnSpc>
              <a:spcPct val="90000"/>
            </a:lnSpc>
            <a:spcBef>
              <a:spcPct val="0"/>
            </a:spcBef>
            <a:spcAft>
              <a:spcPts val="0"/>
            </a:spcAft>
            <a:buNone/>
          </a:pPr>
          <a:r>
            <a:rPr lang="es-ES" sz="1800" b="1" kern="1200" dirty="0">
              <a:solidFill>
                <a:schemeClr val="tx1"/>
              </a:solidFill>
            </a:rPr>
            <a:t>(</a:t>
          </a:r>
          <a:r>
            <a:rPr lang="es-ES" sz="1800" b="1" kern="1200" dirty="0" err="1">
              <a:solidFill>
                <a:schemeClr val="tx1"/>
              </a:solidFill>
            </a:rPr>
            <a:t>Esaïe</a:t>
          </a:r>
          <a:r>
            <a:rPr lang="es-ES" sz="1800" b="1" kern="1200" dirty="0">
              <a:solidFill>
                <a:schemeClr val="tx1"/>
              </a:solidFill>
            </a:rPr>
            <a:t>. 53.3; Marc 11.12)</a:t>
          </a:r>
        </a:p>
      </dsp:txBody>
      <dsp:txXfrm>
        <a:off x="5588135" y="1699813"/>
        <a:ext cx="5641856" cy="771304"/>
      </dsp:txXfrm>
    </dsp:sp>
    <dsp:sp modelId="{89585A44-E233-4086-BB1B-031CB0C559F4}">
      <dsp:nvSpPr>
        <dsp:cNvPr id="0" name=""/>
        <dsp:cNvSpPr/>
      </dsp:nvSpPr>
      <dsp:spPr>
        <a:xfrm>
          <a:off x="141216" y="2576424"/>
          <a:ext cx="2054625" cy="2054889"/>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3576" y="4310181"/>
          <a:ext cx="2329903" cy="511457"/>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Il a été tenté comme nous (Hébreux 4.15</a:t>
          </a:r>
          <a:r>
            <a:rPr lang="es-ES" sz="1800" b="1" kern="1200" dirty="0">
              <a:solidFill>
                <a:schemeClr val="tx1"/>
              </a:solidFill>
            </a:rPr>
            <a:t>)</a:t>
          </a:r>
        </a:p>
      </dsp:txBody>
      <dsp:txXfrm>
        <a:off x="3576" y="4310181"/>
        <a:ext cx="2329903" cy="511457"/>
      </dsp:txXfrm>
    </dsp:sp>
    <dsp:sp modelId="{475ED61E-E34C-49AE-AB8E-3966E0F0933B}">
      <dsp:nvSpPr>
        <dsp:cNvPr id="0" name=""/>
        <dsp:cNvSpPr/>
      </dsp:nvSpPr>
      <dsp:spPr>
        <a:xfrm>
          <a:off x="2880025" y="2576424"/>
          <a:ext cx="2944236" cy="205488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2543046" y="4041500"/>
          <a:ext cx="3618194" cy="780138"/>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ts val="0"/>
            </a:spcAft>
            <a:buNone/>
          </a:pPr>
          <a:r>
            <a:rPr lang="es-ES" sz="1600" b="1" kern="1200" dirty="0">
              <a:solidFill>
                <a:schemeClr val="tx1"/>
              </a:solidFill>
            </a:rPr>
            <a:t>En </a:t>
          </a:r>
          <a:r>
            <a:rPr lang="es-ES" sz="1600" b="1" kern="1200" dirty="0" err="1">
              <a:solidFill>
                <a:schemeClr val="tx1"/>
              </a:solidFill>
            </a:rPr>
            <a:t>tant</a:t>
          </a:r>
          <a:r>
            <a:rPr lang="es-ES" sz="1600" b="1" kern="1200" dirty="0">
              <a:solidFill>
                <a:schemeClr val="tx1"/>
              </a:solidFill>
            </a:rPr>
            <a:t> que juste, </a:t>
          </a:r>
          <a:r>
            <a:rPr lang="fr-FR" sz="1600" b="1" kern="1200" dirty="0">
              <a:solidFill>
                <a:schemeClr val="tx1"/>
              </a:solidFill>
            </a:rPr>
            <a:t>il a volontairement souffert pour nos péchés </a:t>
          </a:r>
          <a:r>
            <a:rPr lang="es-ES" sz="1600" b="1" kern="1200" dirty="0">
              <a:solidFill>
                <a:schemeClr val="tx1"/>
              </a:solidFill>
            </a:rPr>
            <a:t>(1Pierre 3.18; Jean. 10.17-18)</a:t>
          </a:r>
        </a:p>
      </dsp:txBody>
      <dsp:txXfrm>
        <a:off x="2543046" y="4041500"/>
        <a:ext cx="3618194" cy="780138"/>
      </dsp:txXfrm>
    </dsp:sp>
    <dsp:sp modelId="{A5F1CBFD-6BDB-4629-9C06-78B8EDC96FE0}">
      <dsp:nvSpPr>
        <dsp:cNvPr id="0" name=""/>
        <dsp:cNvSpPr/>
      </dsp:nvSpPr>
      <dsp:spPr>
        <a:xfrm>
          <a:off x="6595233" y="2560840"/>
          <a:ext cx="2533373" cy="205488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6370806" y="3919602"/>
          <a:ext cx="2982226" cy="990146"/>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En mourant et en ressuscitant d'entre les morts,  il nous a assuré la vie éternelle en sa compagnie (Romains 6.3-4</a:t>
          </a:r>
          <a:r>
            <a:rPr lang="es-ES" sz="1600" b="1" kern="1200" dirty="0">
              <a:solidFill>
                <a:schemeClr val="tx1"/>
              </a:solidFill>
            </a:rPr>
            <a:t>)</a:t>
          </a:r>
        </a:p>
      </dsp:txBody>
      <dsp:txXfrm>
        <a:off x="6370806" y="3919602"/>
        <a:ext cx="2982226" cy="990146"/>
      </dsp:txXfrm>
    </dsp:sp>
    <dsp:sp modelId="{F408E34B-A19F-437D-8DE7-54BA144AC0B4}">
      <dsp:nvSpPr>
        <dsp:cNvPr id="0" name=""/>
        <dsp:cNvSpPr/>
      </dsp:nvSpPr>
      <dsp:spPr>
        <a:xfrm>
          <a:off x="9562599" y="2576424"/>
          <a:ext cx="2054625" cy="2054889"/>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9562599" y="4310181"/>
          <a:ext cx="2054625" cy="511457"/>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Et tout cela par amour (1Jean 4.10</a:t>
          </a:r>
          <a:r>
            <a:rPr lang="es-ES" sz="1800" b="1" kern="1200" dirty="0">
              <a:solidFill>
                <a:schemeClr val="tx1"/>
              </a:solidFill>
            </a:rPr>
            <a:t>)</a:t>
          </a:r>
        </a:p>
      </dsp:txBody>
      <dsp:txXfrm>
        <a:off x="9562599" y="4310181"/>
        <a:ext cx="2054625" cy="51145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02/04/2024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1305082" y="-30512"/>
            <a:ext cx="8813740" cy="1569660"/>
          </a:xfrm>
          <a:prstGeom prst="rect">
            <a:avLst/>
          </a:prstGeom>
          <a:noFill/>
        </p:spPr>
        <p:txBody>
          <a:bodyPr wrap="square" rtlCol="0">
            <a:spAutoFit/>
            <a:scene3d>
              <a:camera prst="orthographicFront"/>
              <a:lightRig rig="threePt" dir="t"/>
            </a:scene3d>
            <a:sp3d extrusionH="57150">
              <a:bevelT w="38100" h="38100"/>
            </a:sp3d>
          </a:bodyPr>
          <a:lstStyle/>
          <a:p>
            <a:pPr algn="ctr"/>
            <a:r>
              <a:rPr kumimoji="0" lang="fr-CH" sz="4800" b="1" i="0" u="none" strike="noStrike" kern="1200" cap="none" spc="0" normalizeH="0" baseline="0" noProof="0" dirty="0">
                <a:ln w="0"/>
                <a:gradFill>
                  <a:gsLst>
                    <a:gs pos="0">
                      <a:srgbClr val="D91934">
                        <a:lumMod val="50000"/>
                      </a:srgbClr>
                    </a:gs>
                    <a:gs pos="39000">
                      <a:srgbClr val="D91934"/>
                    </a:gs>
                    <a:gs pos="82000">
                      <a:srgbClr val="F3B26B"/>
                    </a:gs>
                  </a:gsLst>
                  <a:lin ang="5400000"/>
                </a:gradFill>
                <a:effectLst>
                  <a:reflection blurRad="6350" stA="53000" endA="300" endPos="35500" dir="5400000" sy="-90000" algn="bl" rotWithShape="0"/>
                </a:effectLst>
                <a:uLnTx/>
                <a:uFillTx/>
                <a:latin typeface="Aptos" panose="02110004020202020204"/>
                <a:ea typeface="+mn-ea"/>
                <a:cs typeface="+mn-cs"/>
              </a:rPr>
              <a:t>LA GUERRE DERRIÈRE </a:t>
            </a:r>
            <a:br>
              <a:rPr kumimoji="0" lang="fr-CH" sz="4800" b="1" i="0" u="none" strike="noStrike" kern="1200" cap="none" spc="0" normalizeH="0" baseline="0" noProof="0" dirty="0">
                <a:ln w="0"/>
                <a:gradFill>
                  <a:gsLst>
                    <a:gs pos="0">
                      <a:srgbClr val="D91934">
                        <a:lumMod val="50000"/>
                      </a:srgbClr>
                    </a:gs>
                    <a:gs pos="39000">
                      <a:srgbClr val="D91934"/>
                    </a:gs>
                    <a:gs pos="82000">
                      <a:srgbClr val="F3B26B"/>
                    </a:gs>
                  </a:gsLst>
                  <a:lin ang="5400000"/>
                </a:gradFill>
                <a:effectLst>
                  <a:reflection blurRad="6350" stA="53000" endA="300" endPos="35500" dir="5400000" sy="-90000" algn="bl" rotWithShape="0"/>
                </a:effectLst>
                <a:uLnTx/>
                <a:uFillTx/>
                <a:latin typeface="Aptos" panose="02110004020202020204"/>
                <a:ea typeface="+mn-ea"/>
                <a:cs typeface="+mn-cs"/>
              </a:rPr>
            </a:br>
            <a:r>
              <a:rPr kumimoji="0" lang="fr-CH" sz="4800" b="1" i="0" u="none" strike="noStrike" kern="1200" cap="none" spc="0" normalizeH="0" baseline="0" noProof="0" dirty="0">
                <a:ln w="0"/>
                <a:gradFill>
                  <a:gsLst>
                    <a:gs pos="0">
                      <a:srgbClr val="D91934">
                        <a:lumMod val="50000"/>
                      </a:srgbClr>
                    </a:gs>
                    <a:gs pos="39000">
                      <a:srgbClr val="D91934"/>
                    </a:gs>
                    <a:gs pos="82000">
                      <a:srgbClr val="F3B26B"/>
                    </a:gs>
                  </a:gsLst>
                  <a:lin ang="5400000"/>
                </a:gradFill>
                <a:effectLst>
                  <a:reflection blurRad="6350" stA="53000" endA="300" endPos="35500" dir="5400000" sy="-90000" algn="bl" rotWithShape="0"/>
                </a:effectLst>
                <a:uLnTx/>
                <a:uFillTx/>
                <a:latin typeface="Aptos" panose="02110004020202020204"/>
                <a:ea typeface="+mn-ea"/>
                <a:cs typeface="+mn-cs"/>
              </a:rPr>
              <a:t>	TOUTES LES GUERRES</a:t>
            </a:r>
            <a:endParaRPr lang="es-ES"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fr-FR" sz="1600" b="1" dirty="0">
                <a:solidFill>
                  <a:srgbClr val="99C1DF"/>
                </a:solidFill>
              </a:rPr>
              <a:t>Leçon 1 pour le 6 avril 2024 </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69441"/>
          </a:xfrm>
          <a:prstGeom prst="rect">
            <a:avLst/>
          </a:prstGeom>
          <a:noFill/>
        </p:spPr>
        <p:txBody>
          <a:bodyPr wrap="square">
            <a:spAutoFit/>
          </a:bodyPr>
          <a:lstStyle/>
          <a:p>
            <a:pPr algn="ctr"/>
            <a:r>
              <a:rPr lang="es-ES" sz="4400" b="1" spc="300" dirty="0">
                <a:ln w="0"/>
                <a:solidFill>
                  <a:schemeClr val="bg1"/>
                </a:solidFill>
                <a:effectLst>
                  <a:innerShdw blurRad="63500" dist="50800" dir="13500000">
                    <a:srgbClr val="000000">
                      <a:alpha val="50000"/>
                    </a:srgbClr>
                  </a:innerShdw>
                </a:effectLst>
              </a:rPr>
              <a:t>LE CONFLIT AUJOURD'HUI</a:t>
            </a: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00372"/>
            <a:ext cx="9686925" cy="646331"/>
          </a:xfrm>
          <a:prstGeom prst="rect">
            <a:avLst/>
          </a:prstGeom>
          <a:noFill/>
        </p:spPr>
        <p:txBody>
          <a:bodyPr wrap="square">
            <a:spAutoFit/>
          </a:bodyPr>
          <a:lstStyle/>
          <a:p>
            <a:pPr algn="ctr"/>
            <a:r>
              <a:rPr lang="fr-FR"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C'est pour cela aussi qu'il peut sauver parfaitement ceux qui s'approchent de Dieu par lui, puisqu'il est toujours vivant pour intercéder en leur faveur. »</a:t>
            </a:r>
            <a:r>
              <a:rPr lang="es-E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Hébreux</a:t>
            </a:r>
            <a:r>
              <a:rPr lang="es-ES"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7:25)</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rtlCol="0">
            <a:spAutoFit/>
          </a:bodyPr>
          <a:lstStyle/>
          <a:p>
            <a:pPr>
              <a:spcBef>
                <a:spcPts val="600"/>
              </a:spcBef>
            </a:pPr>
            <a:r>
              <a:rPr lang="fr-FR" sz="2000" b="1" dirty="0"/>
              <a:t>Aujourd'hui, Jésus intercède pour nous dans le sanctuaire </a:t>
            </a:r>
            <a:br>
              <a:rPr lang="fr-FR" sz="2000" b="1" dirty="0"/>
            </a:br>
            <a:r>
              <a:rPr lang="fr-FR" sz="2000" b="1" dirty="0"/>
              <a:t>céleste (Hébreux 9.24 ; 7.25</a:t>
            </a:r>
            <a:r>
              <a:rPr lang="es-ES" sz="2000" b="1" dirty="0"/>
              <a:t>).</a:t>
            </a: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43986" y="3764639"/>
            <a:ext cx="4931443" cy="1938992"/>
          </a:xfrm>
          <a:prstGeom prst="rect">
            <a:avLst/>
          </a:prstGeom>
          <a:noFill/>
        </p:spPr>
        <p:txBody>
          <a:bodyPr wrap="square">
            <a:spAutoFit/>
          </a:bodyPr>
          <a:lstStyle/>
          <a:p>
            <a:pPr>
              <a:spcBef>
                <a:spcPts val="600"/>
              </a:spcBef>
            </a:pPr>
            <a:r>
              <a:rPr lang="fr-FR" sz="2000" b="1" dirty="0"/>
              <a:t>Jésus veut que nous comptions sur lui pour tous les besoins de notre vie (Jean 14.13-14). Là où il y a de la peur, </a:t>
            </a:r>
            <a:br>
              <a:rPr lang="fr-FR" sz="2000" b="1" dirty="0"/>
            </a:br>
            <a:r>
              <a:rPr lang="fr-FR" sz="2000" b="1" dirty="0"/>
              <a:t>il apporte la paix ; là où il y a de la culpabilité, il apporte le pardon ; là où il y a de la faiblesse, il apporte la force</a:t>
            </a:r>
            <a:r>
              <a:rPr lang="es-ES" sz="2000" b="1" dirty="0"/>
              <a:t>.</a:t>
            </a: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707886"/>
          </a:xfrm>
          <a:prstGeom prst="rect">
            <a:avLst/>
          </a:prstGeom>
          <a:noFill/>
        </p:spPr>
        <p:txBody>
          <a:bodyPr wrap="square">
            <a:spAutoFit/>
          </a:bodyPr>
          <a:lstStyle/>
          <a:p>
            <a:pPr>
              <a:spcBef>
                <a:spcPts val="600"/>
              </a:spcBef>
            </a:pPr>
            <a:r>
              <a:rPr lang="fr-FR" sz="2000" b="1" dirty="0"/>
              <a:t>C'est pourquoi nous sommes invités à nous approcher </a:t>
            </a:r>
            <a:br>
              <a:rPr lang="fr-FR" sz="2000" b="1" dirty="0"/>
            </a:br>
            <a:r>
              <a:rPr lang="fr-FR" sz="2000" b="1" dirty="0"/>
              <a:t>avec confiance de Dieu par Jésus (Hébreux 4.15-16</a:t>
            </a:r>
            <a:r>
              <a:rPr lang="es-ES" sz="2000" b="1" dirty="0"/>
              <a:t>).</a:t>
            </a: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1015663"/>
          </a:xfrm>
          <a:prstGeom prst="rect">
            <a:avLst/>
          </a:prstGeom>
          <a:noFill/>
        </p:spPr>
        <p:txBody>
          <a:bodyPr wrap="square">
            <a:spAutoFit/>
          </a:bodyPr>
          <a:lstStyle/>
          <a:p>
            <a:pPr>
              <a:spcBef>
                <a:spcPts val="600"/>
              </a:spcBef>
            </a:pPr>
            <a:r>
              <a:rPr lang="fr-FR" sz="2000" b="1" dirty="0"/>
              <a:t>En vertu de son sang versé sur la croix, Jésus nous présente </a:t>
            </a:r>
            <a:br>
              <a:rPr lang="fr-FR" sz="2000" b="1" dirty="0"/>
            </a:br>
            <a:r>
              <a:rPr lang="fr-FR" sz="2000" b="1" dirty="0"/>
              <a:t>au Père - et à tous les habitants de l'univers - comme des justes, des personnes parfaites, dignes d'une place au ciel</a:t>
            </a:r>
            <a:r>
              <a:rPr lang="es-ES" sz="2000" b="1" dirty="0"/>
              <a:t>.</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67042" y="5697935"/>
            <a:ext cx="4885331" cy="1015663"/>
          </a:xfrm>
          <a:prstGeom prst="rect">
            <a:avLst/>
          </a:prstGeom>
          <a:noFill/>
        </p:spPr>
        <p:txBody>
          <a:bodyPr wrap="square">
            <a:spAutoFit/>
          </a:bodyPr>
          <a:lstStyle/>
          <a:p>
            <a:pPr>
              <a:spcBef>
                <a:spcPts val="600"/>
              </a:spcBef>
            </a:pPr>
            <a:r>
              <a:rPr lang="fr-FR" sz="2000" b="1" dirty="0"/>
              <a:t>Le plus grand désir de Jésus est de vivre avec nous pour l'éternité (Jean 17.14). Est-ce aussi ton plus grand désir</a:t>
            </a:r>
            <a:r>
              <a:rPr lang="es-ES" sz="2000" b="1" dirty="0"/>
              <a:t>?</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480657"/>
            <a:ext cx="9179243" cy="5262979"/>
          </a:xfrm>
          <a:prstGeom prst="rect">
            <a:avLst/>
          </a:prstGeom>
          <a:noFill/>
        </p:spPr>
        <p:txBody>
          <a:bodyPr wrap="square">
            <a:spAutoFit/>
          </a:bodyPr>
          <a:lstStyle/>
          <a:p>
            <a:pPr>
              <a:spcBef>
                <a:spcPts val="600"/>
              </a:spcBef>
            </a:pPr>
            <a:r>
              <a:rPr lang="fr-FR" sz="2800" b="1">
                <a:latin typeface="Constantia" panose="02030602050306030303" pitchFamily="18" charset="0"/>
              </a:rPr>
              <a:t>«  </a:t>
            </a:r>
            <a:r>
              <a:rPr lang="fr-FR" sz="2800" b="1" dirty="0">
                <a:latin typeface="Constantia" panose="02030602050306030303" pitchFamily="18" charset="0"/>
              </a:rPr>
              <a:t>Lorsque les tentations vous assaillent, lorsque les soucis, les perplexités et les ténèbres semblent envelopper votre âme, regardez l'endroit où vous avez vu la lumière pour la dernière fois. Reposez-vous dans l'amour du Christ et sous sa protection. Lorsque le péché lutte pour dominer le cœur, lorsque la culpabilité opprime l'âme et pèse sur la conscience, lorsque l'incrédulité obscurcit l'esprit, rappelez-vous que la grâce du Christ est suffisante pour vaincre le péché et dissiper les ténèbres. Lorsque nous entrons en communion  avec le Sauveur, nous entrons dans </a:t>
            </a:r>
            <a:br>
              <a:rPr lang="fr-FR" sz="2800" b="1" dirty="0">
                <a:latin typeface="Constantia" panose="02030602050306030303" pitchFamily="18" charset="0"/>
              </a:rPr>
            </a:br>
            <a:r>
              <a:rPr lang="fr-FR" sz="2800" b="1" dirty="0">
                <a:latin typeface="Constantia" panose="02030602050306030303" pitchFamily="18" charset="0"/>
              </a:rPr>
              <a:t>la région de la paix. »</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432586" y="6417205"/>
            <a:ext cx="4627869" cy="338554"/>
          </a:xfrm>
          <a:prstGeom prst="rect">
            <a:avLst/>
          </a:prstGeom>
          <a:noFill/>
        </p:spPr>
        <p:txBody>
          <a:bodyPr wrap="none" rtlCol="0">
            <a:spAutoFit/>
          </a:bodyPr>
          <a:lstStyle/>
          <a:p>
            <a:pPr algn="r"/>
            <a:r>
              <a:rPr lang="es-ES" sz="1600" b="1" dirty="0"/>
              <a:t>(</a:t>
            </a:r>
            <a:r>
              <a:rPr lang="fr-FR" sz="1600" b="1" dirty="0"/>
              <a:t>E. G. White, Le ministère de la guérison, p. 193.</a:t>
            </a:r>
            <a:r>
              <a:rPr lang="es-ES" sz="1600" b="1" dirty="0"/>
              <a:t>)</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51518BC-7885-658F-0AE1-38256832C8DE}"/>
              </a:ext>
            </a:extLst>
          </p:cNvPr>
          <p:cNvSpPr txBox="1"/>
          <p:nvPr/>
        </p:nvSpPr>
        <p:spPr>
          <a:xfrm>
            <a:off x="6821423" y="3263823"/>
            <a:ext cx="5138929" cy="3354765"/>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Il y eut alors une guerre dans </a:t>
            </a:r>
            <a:b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le ciel. Michel et ses anges combattirent le dragon. </a:t>
            </a:r>
            <a:b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Le dragon combattit,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lui et ses anges, </a:t>
            </a:r>
            <a:b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mais il ne fut pas le plus fort, </a:t>
            </a:r>
            <a:b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et il ne se trouva plus </a:t>
            </a:r>
            <a:b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de place pour eux dans le ciel. »</a:t>
            </a:r>
            <a:br>
              <a:rPr kumimoji="0" lang="fr-F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F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(Apocalypse 12.7- 8)</a:t>
            </a: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8102476" y="4155517"/>
            <a:ext cx="397815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sz="2400" b="1" dirty="0">
                <a:solidFill>
                  <a:srgbClr val="D1460F"/>
                </a:solidFill>
                <a:effectLst>
                  <a:reflection blurRad="6350" stA="55000" endA="300" endPos="45500" dir="5400000" sy="-100000" algn="bl" rotWithShape="0"/>
                </a:effectLst>
              </a:rPr>
              <a:t>Le </a:t>
            </a:r>
            <a:r>
              <a:rPr lang="es-ES" sz="2400" b="1" dirty="0" err="1">
                <a:solidFill>
                  <a:srgbClr val="D1460F"/>
                </a:solidFill>
                <a:effectLst>
                  <a:reflection blurRad="6350" stA="55000" endA="300" endPos="45500" dir="5400000" sy="-100000" algn="bl" rotWithShape="0"/>
                </a:effectLst>
              </a:rPr>
              <a:t>début</a:t>
            </a:r>
            <a:r>
              <a:rPr lang="es-ES" sz="2400" b="1" dirty="0">
                <a:solidFill>
                  <a:srgbClr val="D1460F"/>
                </a:solidFill>
                <a:effectLst>
                  <a:reflection blurRad="6350" stA="55000" endA="300" endPos="45500" dir="5400000" sy="-100000" algn="bl" rotWithShape="0"/>
                </a:effectLst>
              </a:rPr>
              <a:t> du </a:t>
            </a:r>
            <a:r>
              <a:rPr lang="es-ES" sz="2400" b="1" dirty="0" err="1">
                <a:solidFill>
                  <a:srgbClr val="D1460F"/>
                </a:solidFill>
                <a:effectLst>
                  <a:reflection blurRad="6350" stA="55000" endA="300" endPos="45500" dir="5400000" sy="-100000" algn="bl" rotWithShape="0"/>
                </a:effectLst>
              </a:rPr>
              <a:t>conflit</a:t>
            </a:r>
            <a:endParaRPr lang="es-ES" sz="2400" b="1" dirty="0">
              <a:solidFill>
                <a:srgbClr val="D1460F"/>
              </a:solidFill>
              <a:effectLst>
                <a:reflection blurRad="6350" stA="55000" endA="300" endPos="45500" dir="5400000" sy="-100000" algn="bl" rotWithShape="0"/>
              </a:effectLst>
            </a:endParaRPr>
          </a:p>
          <a:p>
            <a:pPr>
              <a:spcBef>
                <a:spcPts val="1200"/>
              </a:spcBef>
            </a:pPr>
            <a:r>
              <a:rPr lang="es-ES" sz="2400" b="1" dirty="0">
                <a:solidFill>
                  <a:srgbClr val="0FD21A"/>
                </a:solidFill>
                <a:effectLst>
                  <a:reflection blurRad="6350" stA="55000" endA="300" endPos="45500" dir="5400000" sy="-100000" algn="bl" rotWithShape="0"/>
                </a:effectLst>
              </a:rPr>
              <a:t>La </a:t>
            </a:r>
            <a:r>
              <a:rPr lang="es-ES" sz="2400" b="1" dirty="0" err="1">
                <a:solidFill>
                  <a:srgbClr val="0FD21A"/>
                </a:solidFill>
                <a:effectLst>
                  <a:reflection blurRad="6350" stA="55000" endA="300" endPos="45500" dir="5400000" sy="-100000" algn="bl" rotWithShape="0"/>
                </a:effectLst>
              </a:rPr>
              <a:t>rébellion</a:t>
            </a:r>
            <a:r>
              <a:rPr lang="es-ES" sz="2400" b="1" dirty="0">
                <a:solidFill>
                  <a:srgbClr val="0FD21A"/>
                </a:solidFill>
                <a:effectLst>
                  <a:reflection blurRad="6350" stA="55000" endA="300" endPos="45500" dir="5400000" sy="-100000" algn="bl" rotWithShape="0"/>
                </a:effectLst>
              </a:rPr>
              <a:t> </a:t>
            </a:r>
            <a:r>
              <a:rPr lang="es-ES" sz="2400" b="1" dirty="0" err="1">
                <a:solidFill>
                  <a:srgbClr val="0FD21A"/>
                </a:solidFill>
                <a:effectLst>
                  <a:reflection blurRad="6350" stA="55000" endA="300" endPos="45500" dir="5400000" sy="-100000" algn="bl" rotWithShape="0"/>
                </a:effectLst>
              </a:rPr>
              <a:t>au</a:t>
            </a:r>
            <a:r>
              <a:rPr lang="es-ES" sz="2400" b="1" dirty="0">
                <a:solidFill>
                  <a:srgbClr val="0FD21A"/>
                </a:solidFill>
                <a:effectLst>
                  <a:reflection blurRad="6350" stA="55000" endA="300" endPos="45500" dir="5400000" sy="-100000" algn="bl" rotWithShape="0"/>
                </a:effectLst>
              </a:rPr>
              <a:t> </a:t>
            </a:r>
            <a:r>
              <a:rPr lang="es-ES" sz="2400" b="1" dirty="0" err="1">
                <a:solidFill>
                  <a:srgbClr val="0FD21A"/>
                </a:solidFill>
                <a:effectLst>
                  <a:reflection blurRad="6350" stA="55000" endA="300" endPos="45500" dir="5400000" sy="-100000" algn="bl" rotWithShape="0"/>
                </a:effectLst>
              </a:rPr>
              <a:t>ciel</a:t>
            </a:r>
            <a:endParaRPr lang="es-ES" sz="2400" b="1" dirty="0">
              <a:solidFill>
                <a:srgbClr val="0FD21A"/>
              </a:solidFill>
              <a:effectLst>
                <a:reflection blurRad="6350" stA="55000" endA="300" endPos="45500" dir="5400000" sy="-100000" algn="bl" rotWithShape="0"/>
              </a:effectLst>
            </a:endParaRPr>
          </a:p>
          <a:p>
            <a:pPr>
              <a:spcBef>
                <a:spcPts val="1200"/>
              </a:spcBef>
            </a:pPr>
            <a:r>
              <a:rPr lang="es-ES" sz="2400" b="1" dirty="0" err="1">
                <a:solidFill>
                  <a:srgbClr val="0791C1"/>
                </a:solidFill>
                <a:effectLst>
                  <a:reflection blurRad="6350" stA="55000" endA="300" endPos="45500" dir="5400000" sy="-100000" algn="bl" rotWithShape="0"/>
                </a:effectLst>
              </a:rPr>
              <a:t>Rébellion</a:t>
            </a:r>
            <a:r>
              <a:rPr lang="es-ES" sz="2400" b="1" dirty="0">
                <a:solidFill>
                  <a:srgbClr val="0791C1"/>
                </a:solidFill>
                <a:effectLst>
                  <a:reflection blurRad="6350" stA="55000" endA="300" endPos="45500" dir="5400000" sy="-100000" algn="bl" rotWithShape="0"/>
                </a:effectLst>
              </a:rPr>
              <a:t> sur </a:t>
            </a:r>
            <a:r>
              <a:rPr lang="es-ES" sz="2400" b="1" dirty="0" err="1">
                <a:solidFill>
                  <a:srgbClr val="0791C1"/>
                </a:solidFill>
                <a:effectLst>
                  <a:reflection blurRad="6350" stA="55000" endA="300" endPos="45500" dir="5400000" sy="-100000" algn="bl" rotWithShape="0"/>
                </a:effectLst>
              </a:rPr>
              <a:t>terre</a:t>
            </a:r>
            <a:endParaRPr lang="es-ES" sz="2400" b="1" dirty="0">
              <a:solidFill>
                <a:srgbClr val="0791C1"/>
              </a:solidFill>
              <a:effectLst>
                <a:reflection blurRad="6350" stA="55000" endA="300" endPos="45500" dir="5400000" sy="-100000" algn="bl" rotWithShape="0"/>
              </a:effectLst>
            </a:endParaRPr>
          </a:p>
          <a:p>
            <a:pPr>
              <a:spcBef>
                <a:spcPts val="1200"/>
              </a:spcBef>
            </a:pPr>
            <a:r>
              <a:rPr lang="es-ES" sz="2400" b="1" dirty="0" err="1">
                <a:solidFill>
                  <a:srgbClr val="CC0D83"/>
                </a:solidFill>
                <a:effectLst>
                  <a:reflection blurRad="6350" stA="55000" endA="300" endPos="45500" dir="5400000" sy="-100000" algn="bl" rotWithShape="0"/>
                </a:effectLst>
              </a:rPr>
              <a:t>L'amour</a:t>
            </a:r>
            <a:r>
              <a:rPr lang="es-ES" sz="2400" b="1" dirty="0">
                <a:solidFill>
                  <a:srgbClr val="CC0D83"/>
                </a:solidFill>
                <a:effectLst>
                  <a:reflection blurRad="6350" stA="55000" endA="300" endPos="45500" dir="5400000" sy="-100000" algn="bl" rotWithShape="0"/>
                </a:effectLst>
              </a:rPr>
              <a:t> </a:t>
            </a:r>
            <a:r>
              <a:rPr lang="es-ES" sz="2400" b="1" dirty="0" err="1">
                <a:solidFill>
                  <a:srgbClr val="CC0D83"/>
                </a:solidFill>
                <a:effectLst>
                  <a:reflection blurRad="6350" stA="55000" endA="300" endPos="45500" dir="5400000" sy="-100000" algn="bl" rotWithShape="0"/>
                </a:effectLst>
              </a:rPr>
              <a:t>contre-attaque</a:t>
            </a:r>
            <a:endParaRPr lang="es-ES" sz="2400" b="1" dirty="0">
              <a:solidFill>
                <a:srgbClr val="CC0D83"/>
              </a:solidFill>
              <a:effectLst>
                <a:reflection blurRad="6350" stA="55000" endA="300" endPos="45500" dir="5400000" sy="-100000" algn="bl" rotWithShape="0"/>
              </a:effectLst>
            </a:endParaRPr>
          </a:p>
          <a:p>
            <a:pPr>
              <a:spcBef>
                <a:spcPts val="1200"/>
              </a:spcBef>
            </a:pPr>
            <a:r>
              <a:rPr lang="es-ES" sz="2400" b="1" dirty="0">
                <a:solidFill>
                  <a:srgbClr val="6106B1"/>
                </a:solidFill>
                <a:effectLst>
                  <a:reflection blurRad="6350" stA="55000" endA="300" endPos="45500" dir="5400000" sy="-100000" algn="bl" rotWithShape="0"/>
                </a:effectLst>
              </a:rPr>
              <a:t>Le </a:t>
            </a:r>
            <a:r>
              <a:rPr lang="es-ES" sz="2400" b="1" dirty="0" err="1">
                <a:solidFill>
                  <a:srgbClr val="6106B1"/>
                </a:solidFill>
                <a:effectLst>
                  <a:reflection blurRad="6350" stA="55000" endA="300" endPos="45500" dir="5400000" sy="-100000" algn="bl" rotWithShape="0"/>
                </a:effectLst>
              </a:rPr>
              <a:t>conflit</a:t>
            </a:r>
            <a:r>
              <a:rPr lang="es-ES" sz="2400" b="1" dirty="0">
                <a:solidFill>
                  <a:srgbClr val="6106B1"/>
                </a:solidFill>
                <a:effectLst>
                  <a:reflection blurRad="6350" stA="55000" endA="300" endPos="45500" dir="5400000" sy="-100000" algn="bl" rotWithShape="0"/>
                </a:effectLst>
              </a:rPr>
              <a:t> </a:t>
            </a:r>
            <a:r>
              <a:rPr lang="es-ES" sz="2400" b="1" dirty="0" err="1">
                <a:solidFill>
                  <a:srgbClr val="6106B1"/>
                </a:solidFill>
                <a:effectLst>
                  <a:reflection blurRad="6350" stA="55000" endA="300" endPos="45500" dir="5400000" sy="-100000" algn="bl" rotWithShape="0"/>
                </a:effectLst>
              </a:rPr>
              <a:t>aujourd'hui</a:t>
            </a:r>
            <a:endParaRPr lang="es-ES" sz="2400" b="1" dirty="0">
              <a:solidFill>
                <a:srgbClr val="6106B1"/>
              </a:solidFill>
              <a:effectLst>
                <a:reflection blurRad="6350" stA="55000" endA="300" endPos="45500" dir="5400000" sy="-100000" algn="bl" rotWithShape="0"/>
              </a:effectLst>
            </a:endParaRP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9625"/>
            <a:ext cx="4878864" cy="1323439"/>
          </a:xfrm>
          <a:prstGeom prst="rect">
            <a:avLst/>
          </a:prstGeom>
          <a:noFill/>
        </p:spPr>
        <p:txBody>
          <a:bodyPr wrap="square" rtlCol="0">
            <a:spAutoFit/>
          </a:bodyPr>
          <a:lstStyle/>
          <a:p>
            <a:pPr>
              <a:spcBef>
                <a:spcPts val="600"/>
              </a:spcBef>
            </a:pPr>
            <a:r>
              <a:rPr lang="fr-FR" sz="2000" b="1" dirty="0"/>
              <a:t>Nous vivons un conflit aux dimensions galactiques. Même si nous n'en sommes pas conscients, ou si nous ne croyons pas que c'est possible, le conflit est réel</a:t>
            </a:r>
            <a:r>
              <a:rPr lang="es-ES" sz="2000" b="1" dirty="0"/>
              <a:t>.</a:t>
            </a: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051713"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51713"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051713"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051713"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51713"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929641"/>
            <a:ext cx="4878864" cy="1323439"/>
          </a:xfrm>
          <a:prstGeom prst="rect">
            <a:avLst/>
          </a:prstGeom>
          <a:noFill/>
        </p:spPr>
        <p:txBody>
          <a:bodyPr wrap="square">
            <a:spAutoFit/>
          </a:bodyPr>
          <a:lstStyle/>
          <a:p>
            <a:pPr>
              <a:spcBef>
                <a:spcPts val="600"/>
              </a:spcBef>
            </a:pPr>
            <a:r>
              <a:rPr lang="fr-FR" sz="2000" b="1" dirty="0"/>
              <a:t>L'enjeu était le règne même de Dieu, </a:t>
            </a:r>
            <a:br>
              <a:rPr lang="fr-FR" sz="2000" b="1" dirty="0"/>
            </a:br>
            <a:r>
              <a:rPr lang="fr-FR" sz="2000" b="1" dirty="0"/>
              <a:t>l'allégeance des anges et des mondes non déchus. Aujourd'hui, c'est votre loyauté et la mienne qui sont en jeu</a:t>
            </a:r>
            <a:r>
              <a:rPr lang="es-ES" sz="2000" b="1" dirty="0"/>
              <a:t>.</a:t>
            </a: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311197"/>
            <a:ext cx="4878864" cy="1631216"/>
          </a:xfrm>
          <a:prstGeom prst="rect">
            <a:avLst/>
          </a:prstGeom>
          <a:noFill/>
        </p:spPr>
        <p:txBody>
          <a:bodyPr wrap="square">
            <a:spAutoFit/>
          </a:bodyPr>
          <a:lstStyle/>
          <a:p>
            <a:pPr>
              <a:spcBef>
                <a:spcPts val="600"/>
              </a:spcBef>
            </a:pPr>
            <a:r>
              <a:rPr lang="fr-FR" sz="2000" b="1" dirty="0"/>
              <a:t>Les forces en présence sont spirituelles, </a:t>
            </a:r>
            <a:br>
              <a:rPr lang="fr-FR" sz="2000" b="1" dirty="0"/>
            </a:br>
            <a:r>
              <a:rPr lang="fr-FR" sz="2000" b="1" dirty="0"/>
              <a:t>invisibles pour nous (</a:t>
            </a:r>
            <a:r>
              <a:rPr lang="fr-FR" sz="2000" b="1" dirty="0" err="1"/>
              <a:t>Ephesiens</a:t>
            </a:r>
            <a:r>
              <a:rPr lang="fr-FR" sz="2000" b="1" dirty="0"/>
              <a:t> 6.12). </a:t>
            </a:r>
            <a:br>
              <a:rPr lang="fr-FR" sz="2000" b="1" dirty="0"/>
            </a:br>
            <a:r>
              <a:rPr lang="fr-FR" sz="2000" b="1" dirty="0"/>
              <a:t>Pourtant, nous pouvons ressentir les effets de la guerre. Désastres, immoralité, mort</a:t>
            </a:r>
            <a:r>
              <a:rPr lang="es-ES" sz="2000" b="1" dirty="0"/>
              <a:t>…</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3"/>
                </a:solidFill>
                <a:effectLst>
                  <a:outerShdw blurRad="38100" dist="38100" dir="2700000" algn="tl">
                    <a:schemeClr val="bg1">
                      <a:alpha val="43000"/>
                    </a:schemeClr>
                  </a:outerShdw>
                </a:effectLst>
              </a:rPr>
              <a:t>LE DÉBUT DU CONFLIT</a:t>
            </a:r>
          </a:p>
        </p:txBody>
      </p:sp>
      <p:sp>
        <p:nvSpPr>
          <p:cNvPr id="4" name="CuadroTexto 3">
            <a:extLst>
              <a:ext uri="{FF2B5EF4-FFF2-40B4-BE49-F238E27FC236}">
                <a16:creationId xmlns:a16="http://schemas.microsoft.com/office/drawing/2014/main" id="{4991F3F2-E990-5C64-C5FE-815F0E7FCCAA}"/>
              </a:ext>
            </a:extLst>
          </p:cNvPr>
          <p:cNvSpPr txBox="1"/>
          <p:nvPr/>
        </p:nvSpPr>
        <p:spPr>
          <a:xfrm>
            <a:off x="2142563" y="564861"/>
            <a:ext cx="8318173" cy="646331"/>
          </a:xfrm>
          <a:prstGeom prst="rect">
            <a:avLst/>
          </a:prstGeom>
          <a:noFill/>
        </p:spPr>
        <p:txBody>
          <a:bodyPr wrap="square">
            <a:spAutoFit/>
          </a:bodyPr>
          <a:lstStyle/>
          <a:p>
            <a:pPr algn="ctr"/>
            <a:r>
              <a:rPr lang="fr-FR" b="1" dirty="0">
                <a:solidFill>
                  <a:srgbClr val="FFFF00"/>
                </a:solidFill>
                <a:effectLst>
                  <a:glow rad="127000">
                    <a:srgbClr val="614E82"/>
                  </a:glow>
                </a:effectLst>
                <a:latin typeface="Comic Sans MS" panose="030F0702030302020204" pitchFamily="66" charset="0"/>
              </a:rPr>
              <a:t>« Tu as eu une conduite irréprochable depuis le jour où tu as été créé, </a:t>
            </a:r>
            <a:r>
              <a:rPr lang="fr-FR" b="1" dirty="0">
                <a:solidFill>
                  <a:srgbClr val="FF8181"/>
                </a:solidFill>
                <a:effectLst>
                  <a:glow rad="127000">
                    <a:srgbClr val="614E82"/>
                  </a:glow>
                </a:effectLst>
                <a:latin typeface="Comic Sans MS" panose="030F0702030302020204" pitchFamily="66" charset="0"/>
              </a:rPr>
              <a:t>jusqu'à ce que le mal apparaisse en toi </a:t>
            </a:r>
            <a:r>
              <a:rPr lang="es-ES" b="1" dirty="0">
                <a:solidFill>
                  <a:srgbClr val="FFFF00"/>
                </a:solidFill>
                <a:effectLst>
                  <a:glow rad="127000">
                    <a:srgbClr val="614E82"/>
                  </a:glow>
                </a:effectLst>
                <a:latin typeface="Comic Sans MS" panose="030F0702030302020204" pitchFamily="66" charset="0"/>
              </a:rPr>
              <a:t>» </a:t>
            </a:r>
            <a:r>
              <a:rPr lang="es-ES" sz="1400" b="1" dirty="0">
                <a:solidFill>
                  <a:srgbClr val="FFFF00"/>
                </a:solidFill>
                <a:effectLst>
                  <a:glow rad="127000">
                    <a:srgbClr val="614E82"/>
                  </a:glow>
                </a:effectLst>
                <a:latin typeface="Comic Sans MS" panose="030F0702030302020204" pitchFamily="66" charset="0"/>
              </a:rPr>
              <a:t>(</a:t>
            </a:r>
            <a:r>
              <a:rPr lang="es-ES" sz="1400" b="1" dirty="0" err="1">
                <a:solidFill>
                  <a:srgbClr val="FFFF00"/>
                </a:solidFill>
                <a:effectLst>
                  <a:glow rad="127000">
                    <a:srgbClr val="614E82"/>
                  </a:glow>
                </a:effectLst>
                <a:latin typeface="Comic Sans MS" panose="030F0702030302020204" pitchFamily="66" charset="0"/>
              </a:rPr>
              <a:t>Ezéchiel</a:t>
            </a:r>
            <a:r>
              <a:rPr lang="es-ES" sz="1400" b="1" dirty="0">
                <a:solidFill>
                  <a:srgbClr val="FFFF00"/>
                </a:solidFill>
                <a:effectLst>
                  <a:glow rad="127000">
                    <a:srgbClr val="614E82"/>
                  </a:glow>
                </a:effectLst>
                <a:latin typeface="Comic Sans MS" panose="030F0702030302020204" pitchFamily="66" charset="0"/>
              </a:rPr>
              <a:t> 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6933273" cy="1015663"/>
          </a:xfrm>
          <a:prstGeom prst="rect">
            <a:avLst/>
          </a:prstGeom>
          <a:noFill/>
        </p:spPr>
        <p:txBody>
          <a:bodyPr wrap="square" rtlCol="0">
            <a:spAutoFit/>
          </a:bodyPr>
          <a:lstStyle/>
          <a:p>
            <a:pPr>
              <a:spcBef>
                <a:spcPts val="600"/>
              </a:spcBef>
            </a:pPr>
            <a:r>
              <a:rPr lang="fr-FR" sz="2000" b="1" dirty="0"/>
              <a:t>Le fait qu'il y ait eu un être en Eden qui ait incité Eve à se méfier de Dieu implique qu'il y a eu une rébellion contre Dieu avant que l'humanité n'existe (Genèse 3.1</a:t>
            </a:r>
            <a:r>
              <a:rPr lang="es-ES" sz="2000" b="1" dirty="0"/>
              <a:t>).</a:t>
            </a: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59678" y="1354653"/>
            <a:ext cx="2126628" cy="18218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362542"/>
            <a:ext cx="2431908" cy="18218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41753" y="4152900"/>
            <a:ext cx="2043873" cy="2561756"/>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600339" y="3429000"/>
            <a:ext cx="2459429" cy="3285656"/>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133901"/>
            <a:ext cx="9238981" cy="707886"/>
          </a:xfrm>
          <a:prstGeom prst="rect">
            <a:avLst/>
          </a:prstGeom>
          <a:noFill/>
        </p:spPr>
        <p:txBody>
          <a:bodyPr wrap="square">
            <a:spAutoFit/>
          </a:bodyPr>
          <a:lstStyle/>
          <a:p>
            <a:pPr>
              <a:spcBef>
                <a:spcPts val="600"/>
              </a:spcBef>
            </a:pPr>
            <a:r>
              <a:rPr lang="fr-FR" sz="2000" b="1" dirty="0"/>
              <a:t>La première question que nous devons nous poser est la suivante : </a:t>
            </a:r>
            <a:br>
              <a:rPr lang="fr-FR" sz="2000" b="1" dirty="0"/>
            </a:br>
            <a:r>
              <a:rPr lang="fr-FR" sz="2000" b="1" dirty="0"/>
              <a:t>Dieu a-t-il créé le diable, c'est-à-dire a-t-il créé un être mauvais</a:t>
            </a:r>
            <a:r>
              <a:rPr lang="es-ES" sz="2000" b="1" dirty="0"/>
              <a:t>? </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250435" y="3698953"/>
            <a:ext cx="7066993" cy="1631216"/>
          </a:xfrm>
          <a:prstGeom prst="rect">
            <a:avLst/>
          </a:prstGeom>
          <a:noFill/>
        </p:spPr>
        <p:txBody>
          <a:bodyPr wrap="square">
            <a:spAutoFit/>
          </a:bodyPr>
          <a:lstStyle/>
          <a:p>
            <a:pPr>
              <a:spcBef>
                <a:spcPts val="600"/>
              </a:spcBef>
            </a:pPr>
            <a:r>
              <a:rPr lang="fr-FR" sz="2000" b="1" dirty="0"/>
              <a:t>La Bible nous dit que le diable est un ange appelé Lucifer (Esaïe 14.12). Cet ange a été créé parfait et beau (Ezéchiel 28.12). Il a été élevé à la plus haute position à laquelle un ange pouvait aspirer : celle de chérubin protecteur (Ezéchiel 28.13-14</a:t>
            </a:r>
            <a:r>
              <a:rPr lang="es-ES" sz="2000" b="1" dirty="0"/>
              <a:t>).</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226655"/>
            <a:ext cx="6802827" cy="1015663"/>
          </a:xfrm>
          <a:prstGeom prst="rect">
            <a:avLst/>
          </a:prstGeom>
          <a:noFill/>
        </p:spPr>
        <p:txBody>
          <a:bodyPr wrap="square">
            <a:spAutoFit/>
          </a:bodyPr>
          <a:lstStyle/>
          <a:p>
            <a:pPr>
              <a:spcBef>
                <a:spcPts val="600"/>
              </a:spcBef>
            </a:pPr>
            <a:r>
              <a:rPr lang="fr-FR" sz="2000" b="1" dirty="0"/>
              <a:t>Jésus appelle « ennemi » cet être qui sème la méfiance entre Dieu et ses créatures, qu'il identifie comme étant </a:t>
            </a:r>
            <a:br>
              <a:rPr lang="fr-FR" sz="2000" b="1" dirty="0"/>
            </a:br>
            <a:r>
              <a:rPr lang="fr-FR" sz="2000" b="1" dirty="0"/>
              <a:t>le diable (Matthieu 13.39</a:t>
            </a:r>
            <a:r>
              <a:rPr lang="es-ES" sz="2000" b="1" dirty="0"/>
              <a:t>).</a:t>
            </a: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250435" y="5246279"/>
            <a:ext cx="7471161" cy="1631216"/>
          </a:xfrm>
          <a:prstGeom prst="rect">
            <a:avLst/>
          </a:prstGeom>
          <a:noFill/>
        </p:spPr>
        <p:txBody>
          <a:bodyPr wrap="square">
            <a:spAutoFit/>
          </a:bodyPr>
          <a:lstStyle/>
          <a:p>
            <a:pPr>
              <a:spcBef>
                <a:spcPts val="600"/>
              </a:spcBef>
            </a:pPr>
            <a:r>
              <a:rPr lang="fr-FR" sz="2000" b="1" dirty="0"/>
              <a:t>Si Lucifer était parfait, comment est-il devenu le diable ? Comment le conflit entre Dieu et lui a-t-il commencé ? Dieu lui a accordé, comme à tous ses être créés, la liberté de choix et, inexplicablement, Lucifer a décidé de se rebeller et a aspiré à occuper le trône de Dieu (Ezéchiel 28.15 ; Esaïe 14.13-14</a:t>
            </a:r>
            <a:r>
              <a:rPr lang="es-ES" sz="2000" b="1" dirty="0"/>
              <a:t>).</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RÉBELLION AU CIEL</a:t>
            </a: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646331"/>
          </a:xfrm>
          <a:prstGeom prst="rect">
            <a:avLst/>
          </a:prstGeom>
          <a:noFill/>
        </p:spPr>
        <p:txBody>
          <a:bodyPr wrap="square">
            <a:spAutoFit/>
          </a:bodyPr>
          <a:lstStyle/>
          <a:p>
            <a:pPr algn="ctr"/>
            <a:r>
              <a:rPr lang="fr-FR"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Sa queue entraînait le tiers des étoiles du ciel; </a:t>
            </a:r>
            <a:br>
              <a:rPr lang="fr-FR"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br>
            <a:r>
              <a:rPr lang="fr-FR"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il les jeta sur la terre. »</a:t>
            </a:r>
            <a:r>
              <a:rPr lang="es-E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Apocalypse</a:t>
            </a:r>
            <a:r>
              <a:rPr lang="es-ES"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12.4a)</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71452" y="1307809"/>
            <a:ext cx="5165316" cy="1938992"/>
          </a:xfrm>
          <a:prstGeom prst="rect">
            <a:avLst/>
          </a:prstGeom>
          <a:noFill/>
        </p:spPr>
        <p:txBody>
          <a:bodyPr wrap="square" rtlCol="0">
            <a:spAutoFit/>
          </a:bodyPr>
          <a:lstStyle/>
          <a:p>
            <a:pPr>
              <a:spcBef>
                <a:spcPts val="600"/>
              </a:spcBef>
            </a:pPr>
            <a:r>
              <a:rPr lang="fr-FR" sz="2000" b="1" dirty="0"/>
              <a:t>Dans son désir d'usurper le trône du Ciel, Lucifer a semé le doute chez les anges quant à la justice du gouvernement divin. </a:t>
            </a:r>
            <a:br>
              <a:rPr lang="fr-FR" sz="2000" b="1" dirty="0"/>
            </a:br>
            <a:r>
              <a:rPr lang="fr-FR" sz="2000" b="1" dirty="0"/>
              <a:t>N'étaient-ils pas tous libres ? Pourquoi se soumettre à des lois dures et, peut-être, injustes ou capricieuses</a:t>
            </a:r>
            <a:r>
              <a:rPr lang="es-ES" sz="2000" b="1" dirty="0"/>
              <a:t>?</a:t>
            </a: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592152" cy="1015663"/>
          </a:xfrm>
          <a:prstGeom prst="rect">
            <a:avLst/>
          </a:prstGeom>
          <a:noFill/>
        </p:spPr>
        <p:txBody>
          <a:bodyPr wrap="square">
            <a:spAutoFit/>
          </a:bodyPr>
          <a:lstStyle/>
          <a:p>
            <a:pPr>
              <a:spcBef>
                <a:spcPts val="600"/>
              </a:spcBef>
            </a:pPr>
            <a:r>
              <a:rPr lang="fr-FR" sz="2000" b="1" dirty="0"/>
              <a:t>La rébellion devient un conflit ouvert, une guerre où chaque ange doit prendre sa décision. 1/3 des anges suivirent Satan, tandis que les autres restèrent fidèles à Dieu (Apocalypse 12.4a</a:t>
            </a:r>
            <a:r>
              <a:rPr lang="es-ES" sz="2000" b="1" dirty="0"/>
              <a:t>).</a:t>
            </a: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6" y="4665311"/>
            <a:ext cx="3219828" cy="2130769"/>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201357"/>
            <a:ext cx="4933174" cy="1323439"/>
          </a:xfrm>
          <a:prstGeom prst="rect">
            <a:avLst/>
          </a:prstGeom>
          <a:noFill/>
        </p:spPr>
        <p:txBody>
          <a:bodyPr wrap="square">
            <a:spAutoFit/>
          </a:bodyPr>
          <a:lstStyle/>
          <a:p>
            <a:pPr>
              <a:spcBef>
                <a:spcPts val="600"/>
              </a:spcBef>
            </a:pPr>
            <a:r>
              <a:rPr lang="fr-FR" sz="2000" b="1" dirty="0"/>
              <a:t>Lucifer est devenu Satan, l'accusateur (Apocalypse 12.10 ; Job 1.6, 9-10). </a:t>
            </a:r>
            <a:br>
              <a:rPr lang="fr-FR" sz="2000" b="1" dirty="0"/>
            </a:br>
            <a:r>
              <a:rPr lang="fr-FR" sz="2000" b="1" dirty="0"/>
              <a:t>Il a rejeté tous les appels aimants de Dieu pour qu'il change d'attitude</a:t>
            </a:r>
            <a:r>
              <a:rPr lang="es-ES" sz="2000" b="1" dirty="0"/>
              <a:t>.</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362104" y="5533939"/>
            <a:ext cx="8835992" cy="1323439"/>
          </a:xfrm>
          <a:prstGeom prst="rect">
            <a:avLst/>
          </a:prstGeom>
          <a:noFill/>
        </p:spPr>
        <p:txBody>
          <a:bodyPr wrap="square">
            <a:spAutoFit/>
          </a:bodyPr>
          <a:lstStyle/>
          <a:p>
            <a:pPr>
              <a:spcBef>
                <a:spcPts val="600"/>
              </a:spcBef>
            </a:pPr>
            <a:r>
              <a:rPr lang="fr-FR" sz="2000" b="1" dirty="0"/>
              <a:t>Aujourd'hui, la guerre continue. Satan est toujours actif. Il essaie d'entraîner chaque personne dans la rébellion contre Dieu. Il n'y a que deux camps. Ceux qui veulent obéir à la loi de Dieu ou ceux qui la rejettent. Le choix nous appartient (Deutéronome 30.11, 16, 19 ; Josué 24.15</a:t>
            </a:r>
            <a:r>
              <a:rPr lang="es-ES" sz="2000" b="1" dirty="0"/>
              <a:t>).</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293044" y="1642363"/>
            <a:ext cx="10517154" cy="4401205"/>
          </a:xfrm>
          <a:prstGeom prst="rect">
            <a:avLst/>
          </a:prstGeom>
          <a:noFill/>
        </p:spPr>
        <p:txBody>
          <a:bodyPr wrap="square">
            <a:spAutoFit/>
          </a:bodyPr>
          <a:lstStyle/>
          <a:p>
            <a:pPr>
              <a:spcBef>
                <a:spcPts val="600"/>
              </a:spcBef>
            </a:pPr>
            <a:r>
              <a:rPr lang="fr-FR" sz="2800" b="1" dirty="0">
                <a:latin typeface="Constantia" panose="02030602050306030303" pitchFamily="18" charset="0"/>
              </a:rPr>
              <a:t>« Le grand Dieu aurait pu immédiatement expulser du ciel </a:t>
            </a:r>
            <a:br>
              <a:rPr lang="fr-FR" sz="2800" b="1" dirty="0">
                <a:latin typeface="Constantia" panose="02030602050306030303" pitchFamily="18" charset="0"/>
              </a:rPr>
            </a:br>
            <a:r>
              <a:rPr lang="fr-FR" sz="2800" b="1" dirty="0">
                <a:latin typeface="Constantia" panose="02030602050306030303" pitchFamily="18" charset="0"/>
              </a:rPr>
              <a:t>ce grand trompeur, mais ce n'était pas son but</a:t>
            </a:r>
            <a:r>
              <a:rPr lang="es-ES" sz="2800" b="1" dirty="0">
                <a:latin typeface="Constantia" panose="02030602050306030303" pitchFamily="18" charset="0"/>
              </a:rPr>
              <a:t>. </a:t>
            </a:r>
            <a:r>
              <a:rPr lang="fr-FR" sz="2800" b="1" dirty="0">
                <a:latin typeface="Constantia" panose="02030602050306030303" pitchFamily="18" charset="0"/>
              </a:rPr>
              <a:t>Il allait donner aux rebelles une chance équitable de mesurer leur force contre son propre Fils et ses anges loyaux. Dans cette bataille, chaque ange choisirait son propre camp et le ferait savoir à tous</a:t>
            </a:r>
            <a:r>
              <a:rPr lang="es-ES" sz="2800" b="1" dirty="0">
                <a:latin typeface="Constantia" panose="02030602050306030303" pitchFamily="18" charset="0"/>
              </a:rPr>
              <a:t>. […] </a:t>
            </a:r>
            <a:r>
              <a:rPr lang="fr-FR" sz="2800" b="1" dirty="0">
                <a:latin typeface="Constantia" panose="02030602050306030303" pitchFamily="18" charset="0"/>
              </a:rPr>
              <a:t>Si Dieu avait exercé son pouvoir pour punir ce chef rebelle, les anges subversifs n'auraient pas été démasqués ; c'est pourquoi Dieu prit une autre voie, car il voulait se manifester définitivement à toute l'armée céleste. Il a voulu manifester à toute l'armée céleste sa justice et son jugement. »</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516708" y="6395085"/>
            <a:ext cx="4563044" cy="338554"/>
          </a:xfrm>
          <a:prstGeom prst="rect">
            <a:avLst/>
          </a:prstGeom>
          <a:noFill/>
        </p:spPr>
        <p:txBody>
          <a:bodyPr wrap="none" rtlCol="0">
            <a:spAutoFit/>
          </a:bodyPr>
          <a:lstStyle/>
          <a:p>
            <a:pPr algn="r"/>
            <a:r>
              <a:rPr lang="es-ES" sz="1600" b="1" dirty="0"/>
              <a:t>(</a:t>
            </a:r>
            <a:r>
              <a:rPr lang="fr-FR" sz="1600" b="1" dirty="0"/>
              <a:t>E. G. White, L'histoire de la rédemption, p. 17.</a:t>
            </a:r>
            <a:r>
              <a:rPr lang="es-ES" sz="1600" b="1" dirty="0"/>
              <a:t>)</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95636" y="1371294"/>
            <a:ext cx="3900107"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r>
              <a:rPr lang="es-ES"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RÉBELLION SUR TERRE</a:t>
            </a: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646331"/>
          </a:xfrm>
          <a:prstGeom prst="rect">
            <a:avLst/>
          </a:prstGeom>
          <a:noFill/>
        </p:spPr>
        <p:txBody>
          <a:bodyPr wrap="square">
            <a:spAutoFit/>
          </a:bodyPr>
          <a:lstStyle/>
          <a:p>
            <a:pPr algn="ctr"/>
            <a:r>
              <a:rPr lang="fr-FR" b="1" dirty="0">
                <a:solidFill>
                  <a:schemeClr val="accent1">
                    <a:lumMod val="50000"/>
                  </a:schemeClr>
                </a:solidFill>
                <a:latin typeface="Comic Sans MS" panose="030F0702030302020204" pitchFamily="66" charset="0"/>
              </a:rPr>
              <a:t>«Il reprit (Dieu) : Qui t'a dit que tu étais nu ? Aurais-tu mangé de l'arbre </a:t>
            </a:r>
            <a:br>
              <a:rPr lang="fr-FR" b="1" dirty="0">
                <a:solidFill>
                  <a:schemeClr val="accent1">
                    <a:lumMod val="50000"/>
                  </a:schemeClr>
                </a:solidFill>
                <a:latin typeface="Comic Sans MS" panose="030F0702030302020204" pitchFamily="66" charset="0"/>
              </a:rPr>
            </a:br>
            <a:r>
              <a:rPr lang="fr-FR" b="1" dirty="0">
                <a:solidFill>
                  <a:schemeClr val="accent1">
                    <a:lumMod val="50000"/>
                  </a:schemeClr>
                </a:solidFill>
                <a:latin typeface="Comic Sans MS" panose="030F0702030302020204" pitchFamily="66" charset="0"/>
              </a:rPr>
              <a:t>dont je t'avais défendu de manger ?»</a:t>
            </a:r>
            <a:r>
              <a:rPr lang="es-ES" b="1" dirty="0">
                <a:solidFill>
                  <a:schemeClr val="accent1">
                    <a:lumMod val="50000"/>
                  </a:schemeClr>
                </a:solidFill>
                <a:latin typeface="Comic Sans MS" panose="030F0702030302020204" pitchFamily="66" charset="0"/>
              </a:rPr>
              <a:t> </a:t>
            </a:r>
            <a:r>
              <a:rPr lang="es-ES" sz="1400" b="1" dirty="0">
                <a:solidFill>
                  <a:schemeClr val="accent1">
                    <a:lumMod val="50000"/>
                  </a:schemeClr>
                </a:solidFill>
                <a:latin typeface="Comic Sans MS" panose="030F0702030302020204" pitchFamily="66" charset="0"/>
              </a:rPr>
              <a:t>(</a:t>
            </a:r>
            <a:r>
              <a:rPr lang="es-ES" sz="1400" b="1" dirty="0" err="1">
                <a:solidFill>
                  <a:schemeClr val="accent1">
                    <a:lumMod val="50000"/>
                  </a:schemeClr>
                </a:solidFill>
                <a:latin typeface="Comic Sans MS" panose="030F0702030302020204" pitchFamily="66" charset="0"/>
              </a:rPr>
              <a:t>Genèse</a:t>
            </a:r>
            <a:r>
              <a:rPr lang="es-ES" sz="1400" b="1" dirty="0">
                <a:solidFill>
                  <a:schemeClr val="accent1">
                    <a:lumMod val="50000"/>
                  </a:schemeClr>
                </a:solidFill>
                <a:latin typeface="Comic Sans MS" panose="030F0702030302020204" pitchFamily="66" charset="0"/>
              </a:rPr>
              <a:t> 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3" y="1294328"/>
            <a:ext cx="7825065" cy="1015663"/>
          </a:xfrm>
          <a:prstGeom prst="rect">
            <a:avLst/>
          </a:prstGeom>
          <a:noFill/>
        </p:spPr>
        <p:txBody>
          <a:bodyPr wrap="square" rtlCol="0">
            <a:spAutoFit/>
          </a:bodyPr>
          <a:lstStyle/>
          <a:p>
            <a:pPr>
              <a:spcBef>
                <a:spcPts val="600"/>
              </a:spcBef>
            </a:pPr>
            <a:r>
              <a:rPr lang="fr-FR" sz="2000" b="1" dirty="0"/>
              <a:t>Dieu a créé les anges dans un environnement parfait et sans péché. De même, Dieu a créé l'homme dans un environnement parfait et sans péché (Genèse 1.31</a:t>
            </a:r>
            <a:r>
              <a:rPr lang="es-ES" sz="2000" b="1" dirty="0"/>
              <a:t>).</a:t>
            </a: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30" y="3545788"/>
            <a:ext cx="6826718" cy="1938992"/>
          </a:xfrm>
          <a:prstGeom prst="rect">
            <a:avLst/>
          </a:prstGeom>
          <a:noFill/>
        </p:spPr>
        <p:txBody>
          <a:bodyPr wrap="square">
            <a:spAutoFit/>
          </a:bodyPr>
          <a:lstStyle/>
          <a:p>
            <a:pPr>
              <a:spcBef>
                <a:spcPts val="600"/>
              </a:spcBef>
            </a:pPr>
            <a:r>
              <a:rPr lang="fr-FR" sz="2000" b="1" dirty="0"/>
              <a:t>C'était le seul point sur lequel Satan pouvait les faire douter. Sournoisement, il a atteint son but. Adam et Eve ont douté de Dieu, lui ont désobéi et se sont détournés de la source de la vie (Genèse 3.6, 9-13, 19). Adam a ouvert la porte au péché, et c'est ainsi que la mort a atteint tous les hommes (Romains 5.12</a:t>
            </a:r>
            <a:r>
              <a:rPr lang="es-ES" sz="2000" b="1" dirty="0"/>
              <a:t>).</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07886"/>
          </a:xfrm>
          <a:prstGeom prst="rect">
            <a:avLst/>
          </a:prstGeom>
          <a:noFill/>
        </p:spPr>
        <p:txBody>
          <a:bodyPr wrap="square">
            <a:spAutoFit/>
          </a:bodyPr>
          <a:lstStyle/>
          <a:p>
            <a:pPr>
              <a:spcBef>
                <a:spcPts val="600"/>
              </a:spcBef>
            </a:pPr>
            <a:r>
              <a:rPr lang="fr-FR" sz="2000" b="1" dirty="0"/>
              <a:t>Depuis lors, nous vivons dans un monde marqué par la douleur, la maladie et la mort. Sommes-nous tous en train de payer pour le péché d'Adam</a:t>
            </a:r>
            <a:r>
              <a:rPr lang="es-ES" sz="2000" b="1" dirty="0"/>
              <a:t>?</a:t>
            </a: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66170"/>
            <a:ext cx="7993235" cy="1323439"/>
          </a:xfrm>
          <a:prstGeom prst="rect">
            <a:avLst/>
          </a:prstGeom>
          <a:noFill/>
        </p:spPr>
        <p:txBody>
          <a:bodyPr wrap="square">
            <a:spAutoFit/>
          </a:bodyPr>
          <a:lstStyle/>
          <a:p>
            <a:pPr>
              <a:spcBef>
                <a:spcPts val="600"/>
              </a:spcBef>
            </a:pPr>
            <a:r>
              <a:rPr lang="fr-FR" sz="2000" b="1" dirty="0"/>
              <a:t>Comme pour les anges, Dieu nous a créés avec le pouvoir de choisir librement. Pour permettre à Adam et Eve d'exercer cette liberté, il leur a donné un ordre simple: « de l'arbre de la connaissance du bien et du mal, tu ne mangeras pas.» (Genèse 2.17</a:t>
            </a:r>
            <a:r>
              <a:rPr lang="es-ES" sz="2000" b="1" dirty="0"/>
              <a:t>).</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pPr>
              <a:spcBef>
                <a:spcPts val="600"/>
              </a:spcBef>
            </a:pPr>
            <a:r>
              <a:rPr lang="fr-FR" sz="2000" b="1" dirty="0"/>
              <a:t>Nous payons chacun pour notre propre péché:  « Car tous ont péché et ne sont pas à la hauteur de la gloire de Dieu. » (Romains 3.23</a:t>
            </a:r>
            <a:r>
              <a:rPr lang="es-ES" sz="2000" b="1" dirty="0"/>
              <a:t>).</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L'AMOUR CONTRE-ATTAQUE </a:t>
            </a: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r>
              <a:rPr lang="fr-FR" b="1" dirty="0">
                <a:solidFill>
                  <a:srgbClr val="D2ECB6"/>
                </a:solidFill>
                <a:effectLst>
                  <a:outerShdw blurRad="38100" dist="38100" dir="2700000" algn="tl">
                    <a:srgbClr val="000000">
                      <a:alpha val="43137"/>
                    </a:srgbClr>
                  </a:outerShdw>
                </a:effectLst>
                <a:latin typeface="Comic Sans MS" panose="030F0702030302020204" pitchFamily="66" charset="0"/>
              </a:rPr>
              <a:t>«Et cet amour consiste, non point en ce que nous avons aimé Dieu, mais en ce qu'il nous a aimés et a envoyé son Fils comme victime expiatoire pour nos péchés.»</a:t>
            </a:r>
            <a:r>
              <a:rPr lang="es-E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(1Jean. 4:10)</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3291840" y="1381462"/>
            <a:ext cx="8797491" cy="707886"/>
          </a:xfrm>
          <a:prstGeom prst="rect">
            <a:avLst/>
          </a:prstGeom>
          <a:noFill/>
        </p:spPr>
        <p:txBody>
          <a:bodyPr wrap="square" rtlCol="0">
            <a:spAutoFit/>
          </a:bodyPr>
          <a:lstStyle/>
          <a:p>
            <a:pPr>
              <a:spcBef>
                <a:spcPts val="600"/>
              </a:spcBef>
            </a:pPr>
            <a:r>
              <a:rPr lang="fr-FR" sz="2000" b="1" dirty="0"/>
              <a:t>Avant même d'annoncer les conséquences de la désobéissance, Dieu a fait savoir à Adam et Eve qu'il existait un plan de rédemption (Genèse 3.15</a:t>
            </a:r>
            <a:r>
              <a:rPr lang="es-ES" sz="2000" b="1" dirty="0"/>
              <a:t>).</a:t>
            </a: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2213" y="1157420"/>
            <a:ext cx="2825818" cy="275516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239351" cy="1323439"/>
          </a:xfrm>
          <a:prstGeom prst="rect">
            <a:avLst/>
          </a:prstGeom>
          <a:noFill/>
        </p:spPr>
        <p:txBody>
          <a:bodyPr wrap="square">
            <a:spAutoFit/>
          </a:bodyPr>
          <a:lstStyle/>
          <a:p>
            <a:pPr>
              <a:spcBef>
                <a:spcPts val="600"/>
              </a:spcBef>
            </a:pPr>
            <a:r>
              <a:rPr lang="fr-FR" sz="2000" b="1" dirty="0"/>
              <a:t>Il n'y a rien en nous qui nous rende dignes de l'amour de Dieu. Pourtant, avec chaque goutte de sang que Jésus a versée sur le Calvaire, Dieu nous dit : « Je t'aime »</a:t>
            </a:r>
            <a:r>
              <a:rPr lang="es-ES" sz="2000" b="1" dirty="0"/>
              <a:t>.</a:t>
            </a: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97947"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845459"/>
            <a:ext cx="4160520" cy="1631216"/>
          </a:xfrm>
          <a:prstGeom prst="rect">
            <a:avLst/>
          </a:prstGeom>
          <a:noFill/>
        </p:spPr>
        <p:txBody>
          <a:bodyPr wrap="square">
            <a:spAutoFit/>
          </a:bodyPr>
          <a:lstStyle/>
          <a:p>
            <a:pPr>
              <a:spcBef>
                <a:spcPts val="600"/>
              </a:spcBef>
            </a:pPr>
            <a:r>
              <a:rPr lang="fr-FR" sz="2000" b="1" dirty="0"/>
              <a:t>La mort n'est pas nécessairement  le destin éternel du pécheur. Jésus a montré son amour en payant de sa vie le prix du péché (Romains 5.8</a:t>
            </a:r>
            <a:r>
              <a:rPr lang="es-ES" sz="2000" b="1" dirty="0"/>
              <a:t>).</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291839" y="2060773"/>
            <a:ext cx="8713271" cy="1015663"/>
          </a:xfrm>
          <a:prstGeom prst="rect">
            <a:avLst/>
          </a:prstGeom>
          <a:noFill/>
        </p:spPr>
        <p:txBody>
          <a:bodyPr wrap="square">
            <a:spAutoFit/>
          </a:bodyPr>
          <a:lstStyle/>
          <a:p>
            <a:pPr>
              <a:spcBef>
                <a:spcPts val="600"/>
              </a:spcBef>
            </a:pPr>
            <a:r>
              <a:rPr lang="fr-FR" sz="2000" b="1" dirty="0"/>
              <a:t>L'humanité s'est volontairement séparée du Créateur. Mais loin d'abandonner ses enfants ingrats, Dieu a révélé son véritable </a:t>
            </a:r>
            <a:br>
              <a:rPr lang="fr-FR" sz="2000" b="1" dirty="0"/>
            </a:br>
            <a:r>
              <a:rPr lang="fr-FR" sz="2000" b="1" dirty="0"/>
              <a:t>caractère en les aimant au-delà de toute imagination (Jean 3.16</a:t>
            </a:r>
            <a:r>
              <a:rPr lang="es-ES" sz="2000" b="1" dirty="0"/>
              <a:t>).</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2057246" cy="400110"/>
          </a:xfrm>
          <a:prstGeom prst="rect">
            <a:avLst/>
          </a:prstGeom>
          <a:noFill/>
        </p:spPr>
        <p:txBody>
          <a:bodyPr wrap="square" rtlCol="0">
            <a:spAutoFit/>
          </a:bodyPr>
          <a:lstStyle/>
          <a:p>
            <a:pPr algn="ctr">
              <a:spcBef>
                <a:spcPts val="600"/>
              </a:spcBef>
            </a:pPr>
            <a:r>
              <a:rPr lang="fr-FR" sz="2000" b="1" dirty="0"/>
              <a:t>Comment Jésus nous a-t-il montré son amour</a:t>
            </a:r>
            <a:r>
              <a:rPr lang="es-ES" sz="2000" b="1" dirty="0"/>
              <a:t>?</a:t>
            </a: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1777468165"/>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L'AMOUR CONTRE-ATTAQUE</a:t>
            </a: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646331"/>
          </a:xfrm>
          <a:prstGeom prst="rect">
            <a:avLst/>
          </a:prstGeom>
          <a:noFill/>
        </p:spPr>
        <p:txBody>
          <a:bodyPr wrap="square">
            <a:spAutoFit/>
          </a:bodyPr>
          <a:lstStyle/>
          <a:p>
            <a:pPr algn="ctr"/>
            <a:r>
              <a:rPr lang="fr-FR" b="1" dirty="0">
                <a:solidFill>
                  <a:srgbClr val="D2ECB6"/>
                </a:solidFill>
                <a:effectLst>
                  <a:outerShdw blurRad="38100" dist="38100" dir="2700000" algn="tl">
                    <a:srgbClr val="000000">
                      <a:alpha val="43137"/>
                    </a:srgbClr>
                  </a:outerShdw>
                </a:effectLst>
                <a:latin typeface="Comic Sans MS" panose="030F0702030302020204" pitchFamily="66" charset="0"/>
              </a:rPr>
              <a:t>« Et cet amour, ce n'est pas que, nous, nous ayons aimé Dieu, mais que lui nous a aimés et qu'il a envoyé son Fils comme l'expiation pour nos péchés. »</a:t>
            </a:r>
            <a:r>
              <a:rPr lang="es-E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(1 Jean. 4.10)</a:t>
            </a: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952</TotalTime>
  <Words>1665</Words>
  <Application>Microsoft Office PowerPoint</Application>
  <PresentationFormat>Panorámica</PresentationFormat>
  <Paragraphs>65</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Comic Sans MS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92</cp:revision>
  <dcterms:created xsi:type="dcterms:W3CDTF">2024-03-24T10:47:51Z</dcterms:created>
  <dcterms:modified xsi:type="dcterms:W3CDTF">2024-04-02T08:09:37Z</dcterms:modified>
</cp:coreProperties>
</file>