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77" r:id="rId5"/>
    <p:sldId id="257" r:id="rId6"/>
    <p:sldId id="279" r:id="rId7"/>
    <p:sldId id="258" r:id="rId8"/>
    <p:sldId id="259" r:id="rId9"/>
    <p:sldId id="280" r:id="rId10"/>
    <p:sldId id="260" r:id="rId11"/>
    <p:sldId id="270" r:id="rId12"/>
    <p:sldId id="281" r:id="rId13"/>
    <p:sldId id="275" r:id="rId14"/>
    <p:sldId id="282" r:id="rId15"/>
    <p:sldId id="262" r:id="rId16"/>
    <p:sldId id="283" r:id="rId17"/>
    <p:sldId id="284" r:id="rId18"/>
    <p:sldId id="276" r:id="rId19"/>
    <p:sldId id="285" r:id="rId20"/>
    <p:sldId id="264" r:id="rId21"/>
    <p:sldId id="272" r:id="rId22"/>
    <p:sldId id="288" r:id="rId23"/>
  </p:sldIdLst>
  <p:sldSz cx="12192000" cy="6858000"/>
  <p:notesSz cx="6858000" cy="9144000"/>
  <p:embeddedFontLst>
    <p:embeddedFont>
      <p:font typeface="Brush Script MT" panose="03060802040406070304" pitchFamily="66" charset="0"/>
      <p:italic r:id="rId24"/>
    </p:embeddedFont>
    <p:embeddedFont>
      <p:font typeface="Comic Sans MS" panose="030F0702030302020204" pitchFamily="66"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a:srgbClr val="0000FF"/>
    <a:srgbClr val="C5EDF7"/>
    <a:srgbClr val="0C469E"/>
    <a:srgbClr val="E3F9E7"/>
    <a:srgbClr val="110593"/>
    <a:srgbClr val="5D0C88"/>
    <a:srgbClr val="05A9A9"/>
    <a:srgbClr val="00B047"/>
    <a:srgbClr val="20C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3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fr-CH" sz="2000" b="1" dirty="0">
              <a:effectLst>
                <a:outerShdw blurRad="38100" dist="38100" dir="2700000" algn="tl">
                  <a:srgbClr val="000000">
                    <a:alpha val="43137"/>
                  </a:srgbClr>
                </a:outerShdw>
              </a:effectLst>
            </a:rPr>
            <a:t>Ils croyaient au salut en Jésus.</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endParaRPr lang="fr-CH" sz="2000" b="1" dirty="0">
            <a:effectLst>
              <a:outerShdw blurRad="38100" dist="38100" dir="2700000" algn="tl">
                <a:srgbClr val="000000">
                  <a:alpha val="43137"/>
                </a:srgbClr>
              </a:outerShdw>
            </a:effectLst>
          </a:endParaRPr>
        </a:p>
        <a:p>
          <a:r>
            <a:rPr lang="fr-CH" sz="2000" b="1" dirty="0">
              <a:effectLst>
                <a:outerShdw blurRad="38100" dist="38100" dir="2700000" algn="tl">
                  <a:srgbClr val="000000">
                    <a:alpha val="43137"/>
                  </a:srgbClr>
                </a:outerShdw>
              </a:effectLst>
            </a:rPr>
            <a:t>Ceux qui avaient le don guérissaient les malades.</a:t>
          </a:r>
        </a:p>
        <a:p>
          <a:endParaRPr lang="es-ES" sz="2000" b="1" dirty="0">
            <a:effectLst>
              <a:outerShdw blurRad="38100" dist="38100" dir="2700000" algn="tl">
                <a:srgbClr val="000000">
                  <a:alpha val="43137"/>
                </a:srgbClr>
              </a:outerShdw>
            </a:effectLst>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fr-CH" sz="2000" b="1" dirty="0">
              <a:effectLst>
                <a:outerShdw blurRad="38100" dist="38100" dir="2700000" algn="tl">
                  <a:srgbClr val="000000">
                    <a:alpha val="43137"/>
                  </a:srgbClr>
                </a:outerShdw>
              </a:effectLst>
            </a:rPr>
            <a:t>Ils avaient tout en commun.</a:t>
          </a:r>
          <a:endParaRPr lang="es-E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fr-CH" sz="1800" b="1" noProof="0" dirty="0">
              <a:effectLst>
                <a:outerShdw blurRad="38100" dist="38100" dir="2700000" algn="tl">
                  <a:srgbClr val="000000">
                    <a:alpha val="43137"/>
                  </a:srgbClr>
                </a:outerShdw>
              </a:effectLst>
            </a:rPr>
            <a:t>Ils partageaient ce qu'ils avaient avec ceux qui étaient dans le besoin.</a:t>
          </a: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fr-CH" sz="2000" b="1" dirty="0">
              <a:effectLst>
                <a:outerShdw blurRad="38100" dist="38100" dir="2700000" algn="tl">
                  <a:srgbClr val="000000">
                    <a:alpha val="43137"/>
                  </a:srgbClr>
                </a:outerShdw>
              </a:effectLst>
            </a:rPr>
            <a:t>Ils organisaient des réunions publiques.</a:t>
          </a:r>
          <a:endParaRPr lang="es-ES" sz="2000" b="1" dirty="0">
            <a:effectLst>
              <a:outerShdw blurRad="38100" dist="38100" dir="2700000" algn="tl">
                <a:srgbClr val="000000">
                  <a:alpha val="43137"/>
                </a:srgbClr>
              </a:outerShdw>
            </a:effectLst>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fr-CH" sz="1800" b="1" dirty="0">
              <a:effectLst>
                <a:outerShdw blurRad="38100" dist="38100" dir="2700000" algn="tl">
                  <a:srgbClr val="000000">
                    <a:alpha val="43137"/>
                  </a:srgbClr>
                </a:outerShdw>
              </a:effectLst>
            </a:rPr>
            <a:t>Ils tenaient des réunions dans les maisons où ils célébraient la Cène.</a:t>
          </a:r>
          <a:endParaRPr lang="es-ES" sz="18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fr-CH" sz="2000" b="1" dirty="0">
              <a:effectLst>
                <a:outerShdw blurRad="38100" dist="38100" dir="2700000" algn="tl">
                  <a:srgbClr val="000000">
                    <a:alpha val="43137"/>
                  </a:srgbClr>
                </a:outerShdw>
              </a:effectLst>
            </a:rPr>
            <a:t>Ils vivaient dans la joie et la simplicité de cœur.</a:t>
          </a:r>
          <a:endParaRPr lang="es-E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fr-CH" sz="2000" b="1" dirty="0">
              <a:effectLst>
                <a:outerShdw blurRad="38100" dist="38100" dir="2700000" algn="tl">
                  <a:srgbClr val="000000">
                    <a:alpha val="43137"/>
                  </a:srgbClr>
                </a:outerShdw>
              </a:effectLst>
            </a:rPr>
            <a:t>Ils louaient Dieu.</a:t>
          </a:r>
          <a:endParaRPr lang="es-ES" sz="2000" b="1" dirty="0">
            <a:effectLst>
              <a:outerShdw blurRad="38100" dist="38100" dir="2700000" algn="tl">
                <a:srgbClr val="000000">
                  <a:alpha val="43137"/>
                </a:srgbClr>
              </a:outerShdw>
            </a:effectLst>
          </a:endParaRP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croyaient au salut en Jésus.</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endParaRPr lang="fr-CH"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Ceux qui avaient le don guérissaient les malades.</a:t>
          </a:r>
        </a:p>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avaient tout en commun.</a:t>
          </a:r>
          <a:endParaRPr lang="es-E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68580" rIns="128016" bIns="68580" numCol="1" spcCol="1270" anchor="ctr" anchorCtr="0">
          <a:noAutofit/>
        </a:bodyPr>
        <a:lstStyle/>
        <a:p>
          <a:pPr marL="0" lvl="0" indent="0" algn="ctr" defTabSz="800100">
            <a:lnSpc>
              <a:spcPct val="90000"/>
            </a:lnSpc>
            <a:spcBef>
              <a:spcPct val="0"/>
            </a:spcBef>
            <a:spcAft>
              <a:spcPct val="35000"/>
            </a:spcAft>
            <a:buNone/>
          </a:pPr>
          <a:r>
            <a:rPr lang="fr-CH" sz="1800" b="1" kern="1200" noProof="0" dirty="0">
              <a:effectLst>
                <a:outerShdw blurRad="38100" dist="38100" dir="2700000" algn="tl">
                  <a:srgbClr val="000000">
                    <a:alpha val="43137"/>
                  </a:srgbClr>
                </a:outerShdw>
              </a:effectLst>
            </a:rPr>
            <a:t>Ils partageaient ce qu'ils avaient avec ceux qui étaient dans le besoin.</a:t>
          </a: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organisaient des réunions publiques.</a:t>
          </a:r>
          <a:endParaRPr lang="es-ES" sz="2000" b="1" kern="1200" dirty="0">
            <a:effectLst>
              <a:outerShdw blurRad="38100" dist="38100" dir="2700000" algn="tl">
                <a:srgbClr val="000000">
                  <a:alpha val="43137"/>
                </a:srgbClr>
              </a:outerShdw>
            </a:effectLst>
          </a:endParaRP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68580" rIns="128016" bIns="68580" numCol="1" spcCol="1270" anchor="ctr" anchorCtr="0">
          <a:noAutofit/>
        </a:bodyPr>
        <a:lstStyle/>
        <a:p>
          <a:pPr marL="0" lvl="0" indent="0" algn="ctr" defTabSz="800100">
            <a:lnSpc>
              <a:spcPct val="90000"/>
            </a:lnSpc>
            <a:spcBef>
              <a:spcPct val="0"/>
            </a:spcBef>
            <a:spcAft>
              <a:spcPct val="35000"/>
            </a:spcAft>
            <a:buNone/>
          </a:pPr>
          <a:r>
            <a:rPr lang="fr-CH" sz="1800" b="1" kern="1200" dirty="0">
              <a:effectLst>
                <a:outerShdw blurRad="38100" dist="38100" dir="2700000" algn="tl">
                  <a:srgbClr val="000000">
                    <a:alpha val="43137"/>
                  </a:srgbClr>
                </a:outerShdw>
              </a:effectLst>
            </a:rPr>
            <a:t>Ils tenaient des réunions dans les maisons où ils célébraient la Cène.</a:t>
          </a:r>
          <a:endParaRPr lang="es-ES" sz="18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vivaient dans la joie et la simplicité de cœur.</a:t>
          </a:r>
          <a:endParaRPr lang="es-E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Ils louaient Dieu.</a:t>
          </a:r>
          <a:endParaRPr lang="es-ES" sz="2000" b="1" kern="1200" dirty="0">
            <a:effectLst>
              <a:outerShdw blurRad="38100" dist="38100" dir="2700000" algn="tl">
                <a:srgbClr val="000000">
                  <a:alpha val="43137"/>
                </a:srgbClr>
              </a:outerShdw>
            </a:effectLst>
          </a:endParaRP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08/04/2024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08/04/2024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08/04/2024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fr-CH" sz="5400" b="1" spc="50" dirty="0">
                <a:ln w="0"/>
                <a:solidFill>
                  <a:schemeClr val="bg2"/>
                </a:solidFill>
                <a:effectLst>
                  <a:innerShdw blurRad="63500" dist="50800" dir="13500000">
                    <a:srgbClr val="000000">
                      <a:alpha val="50000"/>
                    </a:srgbClr>
                  </a:innerShdw>
                </a:effectLst>
              </a:rPr>
              <a:t>La question centrale </a:t>
            </a:r>
            <a:r>
              <a:rPr lang="es-ES" sz="5400" b="1" spc="50" dirty="0">
                <a:ln w="0"/>
                <a:solidFill>
                  <a:schemeClr val="bg2"/>
                </a:solidFill>
                <a:effectLst>
                  <a:innerShdw blurRad="63500" dist="50800" dir="13500000">
                    <a:srgbClr val="000000">
                      <a:alpha val="50000"/>
                    </a:srgbClr>
                  </a:innerShdw>
                </a:effectLst>
              </a:rPr>
              <a:t>:</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1754326"/>
          </a:xfrm>
          <a:prstGeom prst="rect">
            <a:avLst/>
          </a:prstGeom>
          <a:noFill/>
        </p:spPr>
        <p:txBody>
          <a:bodyPr wrap="square" rtlCol="0">
            <a:spAutoFit/>
          </a:bodyPr>
          <a:lstStyle/>
          <a:p>
            <a:pPr algn="ctr"/>
            <a:r>
              <a:rPr lang="fr-CH" sz="5400" b="1" spc="50" dirty="0">
                <a:ln w="0"/>
                <a:solidFill>
                  <a:srgbClr val="9E4066"/>
                </a:solidFill>
                <a:effectLst>
                  <a:innerShdw blurRad="63500" dist="50800" dir="13500000">
                    <a:srgbClr val="000000">
                      <a:alpha val="50000"/>
                    </a:srgbClr>
                  </a:innerShdw>
                </a:effectLst>
              </a:rPr>
              <a:t>l’amour ou l’égoïsme ?</a:t>
            </a: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584775"/>
          </a:xfrm>
          <a:prstGeom prst="rect">
            <a:avLst/>
          </a:prstGeom>
          <a:noFill/>
        </p:spPr>
        <p:txBody>
          <a:bodyPr wrap="square" rtlCol="0">
            <a:spAutoFit/>
          </a:bodyPr>
          <a:lstStyle/>
          <a:p>
            <a:pPr algn="ctr"/>
            <a:r>
              <a:rPr lang="fr-CH" sz="1600" b="1" dirty="0">
                <a:solidFill>
                  <a:schemeClr val="accent1">
                    <a:lumMod val="75000"/>
                  </a:schemeClr>
                </a:solidFill>
              </a:rPr>
              <a:t>leçon pour le sabbat 13 avril 2024</a:t>
            </a:r>
            <a:endParaRPr lang="es-ES" sz="1600" b="1" dirty="0">
              <a:solidFill>
                <a:schemeClr val="accent1">
                  <a:lumMod val="75000"/>
                </a:schemeClr>
              </a:solidFill>
            </a:endParaRP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4985980"/>
          </a:xfrm>
          <a:prstGeom prst="rect">
            <a:avLst/>
          </a:prstGeom>
          <a:noFill/>
        </p:spPr>
        <p:txBody>
          <a:bodyPr wrap="square">
            <a:spAutoFit/>
          </a:bodyPr>
          <a:lstStyle/>
          <a:p>
            <a:pPr algn="ctr">
              <a:spcBef>
                <a:spcPts val="600"/>
              </a:spcBef>
            </a:pPr>
            <a:r>
              <a:rPr lang="fr-CH" sz="2800" b="1" dirty="0">
                <a:solidFill>
                  <a:schemeClr val="bg2">
                    <a:lumMod val="25000"/>
                  </a:schemeClr>
                </a:solidFill>
                <a:latin typeface="Constantia" panose="02030602050306030303" pitchFamily="18" charset="0"/>
              </a:rPr>
              <a:t>« Le fait que Dieu laisse les méchants persécuter les justes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a été un sujet de perplexité pour les chrétiens faibles en la foi. Certains même sont tentés d’abandonner leur confiance en Dieu qui permet que les méchants prospèrent et que les justes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soient victimes de leur despotisme. </a:t>
            </a:r>
          </a:p>
          <a:p>
            <a:pPr algn="ctr">
              <a:spcBef>
                <a:spcPts val="600"/>
              </a:spcBef>
            </a:pPr>
            <a:r>
              <a:rPr lang="fr-CH" sz="2800" b="1" dirty="0">
                <a:solidFill>
                  <a:schemeClr val="accent1">
                    <a:lumMod val="60000"/>
                    <a:lumOff val="40000"/>
                  </a:schemeClr>
                </a:solidFill>
                <a:latin typeface="Constantia" panose="02030602050306030303" pitchFamily="18" charset="0"/>
              </a:rPr>
              <a:t>Comment un Etre juste et miséricordieux, dont la puissance est infinie, peut-il tolérer pareille injustice, pareille oppression? Cette question ne doit pas nous préoccuper.</a:t>
            </a:r>
          </a:p>
          <a:p>
            <a:pPr algn="ctr">
              <a:spcBef>
                <a:spcPts val="600"/>
              </a:spcBef>
            </a:pPr>
            <a:r>
              <a:rPr lang="fr-CH" sz="2800" b="1" dirty="0">
                <a:solidFill>
                  <a:schemeClr val="bg2">
                    <a:lumMod val="25000"/>
                  </a:schemeClr>
                </a:solidFill>
                <a:latin typeface="Constantia" panose="02030602050306030303" pitchFamily="18" charset="0"/>
              </a:rPr>
              <a:t>Dieu nous a donné des preuves suffisantes de son amour;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et, même si nous ne comprenons pas ses voies, </a:t>
            </a:r>
            <a:br>
              <a:rPr lang="fr-CH" sz="2800" b="1" dirty="0">
                <a:solidFill>
                  <a:schemeClr val="bg2">
                    <a:lumMod val="25000"/>
                  </a:schemeClr>
                </a:solidFill>
                <a:latin typeface="Constantia" panose="02030602050306030303" pitchFamily="18" charset="0"/>
              </a:rPr>
            </a:br>
            <a:r>
              <a:rPr lang="fr-CH" sz="2800" b="1" dirty="0">
                <a:solidFill>
                  <a:schemeClr val="bg2">
                    <a:lumMod val="25000"/>
                  </a:schemeClr>
                </a:solidFill>
                <a:latin typeface="Constantia" panose="02030602050306030303" pitchFamily="18" charset="0"/>
              </a:rPr>
              <a:t>nous n’avons aucune raison de douter de sa bonté. » </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359507" y="5869960"/>
            <a:ext cx="12191999" cy="369332"/>
          </a:xfrm>
          <a:prstGeom prst="rect">
            <a:avLst/>
          </a:prstGeom>
          <a:noFill/>
        </p:spPr>
        <p:txBody>
          <a:bodyPr wrap="square" rtlCol="0">
            <a:spAutoFit/>
          </a:bodyPr>
          <a:lstStyle/>
          <a:p>
            <a:pPr algn="ctr"/>
            <a:r>
              <a:rPr lang="fr-CH" dirty="0"/>
              <a:t>(E. G. White, </a:t>
            </a:r>
            <a:r>
              <a:rPr lang="fr-CH" i="1" dirty="0"/>
              <a:t>La tragédie des siècles</a:t>
            </a:r>
            <a:r>
              <a:rPr lang="fr-CH" dirty="0"/>
              <a:t>, p. 40.)</a:t>
            </a:r>
            <a:endParaRPr lang="es-ES" dirty="0"/>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440CCF-9F4F-A363-8BFF-28B376A7514F}"/>
              </a:ext>
            </a:extLst>
          </p:cNvPr>
          <p:cNvSpPr txBox="1"/>
          <p:nvPr/>
        </p:nvSpPr>
        <p:spPr>
          <a:xfrm>
            <a:off x="3668785" y="324147"/>
            <a:ext cx="6358855" cy="473078"/>
          </a:xfrm>
          <a:prstGeom prst="rect">
            <a:avLst/>
          </a:prstGeom>
          <a:noFill/>
        </p:spPr>
        <p:txBody>
          <a:bodyPr wrap="square" rtlCol="0">
            <a:spAutoFit/>
          </a:bodyPr>
          <a:lstStyle/>
          <a:p>
            <a:pPr algn="ctr">
              <a:lnSpc>
                <a:spcPct val="107000"/>
              </a:lnSpc>
              <a:spcAft>
                <a:spcPts val="800"/>
              </a:spcAft>
            </a:pPr>
            <a:r>
              <a:rPr lang="fr-CH" sz="2400" b="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Des chrétiens préservés providentiellement </a:t>
            </a:r>
            <a:endParaRPr lang="fr-CH" dirty="0"/>
          </a:p>
        </p:txBody>
      </p:sp>
      <p:sp>
        <p:nvSpPr>
          <p:cNvPr id="4" name="ZoneTexte 3">
            <a:extLst>
              <a:ext uri="{FF2B5EF4-FFF2-40B4-BE49-F238E27FC236}">
                <a16:creationId xmlns:a16="http://schemas.microsoft.com/office/drawing/2014/main" id="{BCEE9816-7552-7F6D-E3F9-273396847DFD}"/>
              </a:ext>
            </a:extLst>
          </p:cNvPr>
          <p:cNvSpPr txBox="1"/>
          <p:nvPr/>
        </p:nvSpPr>
        <p:spPr>
          <a:xfrm>
            <a:off x="2910980" y="1115736"/>
            <a:ext cx="8816829" cy="1827423"/>
          </a:xfrm>
          <a:prstGeom prst="rect">
            <a:avLst/>
          </a:prstGeom>
          <a:noFill/>
        </p:spPr>
        <p:txBody>
          <a:bodyPr wrap="square" rtlCol="0">
            <a:spAutoFit/>
          </a:bodyPr>
          <a:lstStyle/>
          <a:p>
            <a:pPr indent="449580" algn="just">
              <a:lnSpc>
                <a:spcPct val="107000"/>
              </a:lnSpc>
              <a:spcAft>
                <a:spcPts val="800"/>
              </a:spcAft>
            </a:pP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ruine de Jérusalem symbolisait la ruine finale qui va fondre sur le monde, mais les prophéties qui l'annonçaient — et qui n'ont reçu alors qu'un accomplissement partiel — s'adressent particulièrement aux derniers temps.</a:t>
            </a:r>
          </a:p>
          <a:p>
            <a:pPr indent="449580" algn="just">
              <a:lnSpc>
                <a:spcPct val="107000"/>
              </a:lnSpc>
              <a:spcAft>
                <a:spcPts val="800"/>
              </a:spcAft>
            </a:pP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Nous sommes à la veille d'événements graves et solennels, à la veille d'une crise telle que le monde n'en a jamais vue de semblable... </a:t>
            </a:r>
            <a:endParaRPr lang="fr-CH" dirty="0">
              <a:solidFill>
                <a:schemeClr val="accent1">
                  <a:lumMod val="60000"/>
                  <a:lumOff val="40000"/>
                </a:schemeClr>
              </a:solidFill>
              <a:effectLst>
                <a:outerShdw blurRad="38100" dist="38100" dir="2700000" algn="tl">
                  <a:srgbClr val="000000">
                    <a:alpha val="43137"/>
                  </a:srgbClr>
                </a:outerShdw>
              </a:effectLst>
            </a:endParaRPr>
          </a:p>
        </p:txBody>
      </p:sp>
      <p:sp>
        <p:nvSpPr>
          <p:cNvPr id="5" name="ZoneTexte 4">
            <a:extLst>
              <a:ext uri="{FF2B5EF4-FFF2-40B4-BE49-F238E27FC236}">
                <a16:creationId xmlns:a16="http://schemas.microsoft.com/office/drawing/2014/main" id="{55D0C6D0-AA07-2CB6-C247-6D49E4423C75}"/>
              </a:ext>
            </a:extLst>
          </p:cNvPr>
          <p:cNvSpPr txBox="1"/>
          <p:nvPr/>
        </p:nvSpPr>
        <p:spPr>
          <a:xfrm>
            <a:off x="2692867" y="3498209"/>
            <a:ext cx="8137321" cy="2156744"/>
          </a:xfrm>
          <a:prstGeom prst="rect">
            <a:avLst/>
          </a:prstGeom>
          <a:noFill/>
        </p:spPr>
        <p:txBody>
          <a:bodyPr wrap="square" rtlCol="0">
            <a:spAutoFit/>
          </a:bodyPr>
          <a:lstStyle/>
          <a:p>
            <a:pPr indent="449580" algn="ctr">
              <a:lnSpc>
                <a:spcPct val="107000"/>
              </a:lnSpc>
              <a:spcAft>
                <a:spcPts val="800"/>
              </a:spcAft>
            </a:pP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majesté divine prend soin du destin des nations aussi bien </a:t>
            </a:r>
            <a:b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 de tout ce qui touche à son Eglise. </a:t>
            </a:r>
          </a:p>
          <a:p>
            <a:pPr indent="449580" algn="ctr">
              <a:lnSpc>
                <a:spcPct val="107000"/>
              </a:lnSpc>
              <a:spcAft>
                <a:spcPts val="800"/>
              </a:spcAft>
            </a:pP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tous ceux qui travaillent à l'accomplissement de ses desseins, </a:t>
            </a:r>
            <a:b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 divin Maître déclare comme à Cyrus : </a:t>
            </a:r>
            <a:b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fr-CH" sz="2000" kern="100" dirty="0">
                <a:solidFill>
                  <a:srgbClr val="33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rgbClr val="33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CH" sz="20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Je t'ai oint, avant que tu m'aies connu » (Esaïe 45.5). »</a:t>
            </a:r>
            <a:endParaRPr lang="fr-CH" dirty="0"/>
          </a:p>
        </p:txBody>
      </p:sp>
      <p:sp>
        <p:nvSpPr>
          <p:cNvPr id="6" name="Bulle narrative : rectangle à coins arrondis 5">
            <a:extLst>
              <a:ext uri="{FF2B5EF4-FFF2-40B4-BE49-F238E27FC236}">
                <a16:creationId xmlns:a16="http://schemas.microsoft.com/office/drawing/2014/main" id="{D75EAC72-F052-4258-E9EE-20040A2900AC}"/>
              </a:ext>
            </a:extLst>
          </p:cNvPr>
          <p:cNvSpPr/>
          <p:nvPr/>
        </p:nvSpPr>
        <p:spPr>
          <a:xfrm>
            <a:off x="533540" y="5557104"/>
            <a:ext cx="2377440" cy="1143952"/>
          </a:xfrm>
          <a:prstGeom prst="wedgeRoundRectCallout">
            <a:avLst>
              <a:gd name="adj1" fmla="val 51979"/>
              <a:gd name="adj2" fmla="val -94048"/>
              <a:gd name="adj3" fmla="val 16667"/>
            </a:avLst>
          </a:prstGeom>
          <a:solidFill>
            <a:srgbClr val="E3F9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ES"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 G. White, </a:t>
            </a:r>
            <a:br>
              <a:rPr lang="es-ES"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Heureux ceux qui, p. 99. </a:t>
            </a:r>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2201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9833"/>
            <a:ext cx="5986914" cy="2585323"/>
          </a:xfrm>
          <a:prstGeom prst="rect">
            <a:avLst/>
          </a:prstGeom>
          <a:noFill/>
        </p:spPr>
        <p:txBody>
          <a:bodyPr wrap="square">
            <a:spAutoFit/>
          </a:bodyPr>
          <a:lstStyle/>
          <a:p>
            <a:pPr algn="ctr"/>
            <a:r>
              <a:rPr lang="fr-CH"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Les leçons des premiers chrétiens </a:t>
            </a:r>
            <a:endPar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endParaRP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B0957C6-ADF4-BFDB-B034-E85B691B24B7}"/>
              </a:ext>
            </a:extLst>
          </p:cNvPr>
          <p:cNvSpPr txBox="1"/>
          <p:nvPr/>
        </p:nvSpPr>
        <p:spPr>
          <a:xfrm>
            <a:off x="662730" y="369116"/>
            <a:ext cx="7617204" cy="1857881"/>
          </a:xfrm>
          <a:prstGeom prst="rect">
            <a:avLst/>
          </a:prstGeom>
          <a:noFill/>
        </p:spPr>
        <p:txBody>
          <a:bodyPr wrap="square" rtlCol="0">
            <a:spAutoFit/>
          </a:bodyPr>
          <a:lstStyle/>
          <a:p>
            <a:pPr indent="449580" algn="just">
              <a:lnSpc>
                <a:spcPct val="107000"/>
              </a:lnSpc>
              <a:spcAft>
                <a:spcPts val="800"/>
              </a:spcAft>
            </a:pPr>
            <a: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 En regardant à travers de longs siècles de ténèbres et de superstitions, le vieil exilé (Jean) apercevait des multitudes qui subissaient le martyre pour l'amour de la vérité. Mais il savait que celui qui avait soutenu ses premiers témoins n'abandonnerait pas ses disciples pendant les siècles de persécution qu'ils devraient affronter avant la fin des temps. </a:t>
            </a:r>
            <a:endParaRPr lang="fr-CH" dirty="0">
              <a:solidFill>
                <a:schemeClr val="accent1">
                  <a:lumMod val="60000"/>
                  <a:lumOff val="40000"/>
                </a:schemeClr>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8EA41937-C97D-2DE3-CA8C-18014206BAFE}"/>
              </a:ext>
            </a:extLst>
          </p:cNvPr>
          <p:cNvSpPr txBox="1"/>
          <p:nvPr/>
        </p:nvSpPr>
        <p:spPr>
          <a:xfrm>
            <a:off x="4412609" y="2360055"/>
            <a:ext cx="7105475" cy="1561518"/>
          </a:xfrm>
          <a:prstGeom prst="rect">
            <a:avLst/>
          </a:prstGeom>
          <a:noFill/>
        </p:spPr>
        <p:txBody>
          <a:bodyPr wrap="square" rtlCol="0">
            <a:spAutoFit/>
          </a:bodyPr>
          <a:lstStyle/>
          <a:p>
            <a:pPr indent="449580" algn="just">
              <a:lnSpc>
                <a:spcPct val="107000"/>
              </a:lnSpc>
              <a:spcAft>
                <a:spcPts val="800"/>
              </a:spcAft>
            </a:pPr>
            <a:r>
              <a:rPr lang="fr-CH" sz="1800" b="1"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 Ne crains pas ce que tu vas souffrir, déclare le Seigneur. Voici, le diable jettera quelques-uns de vous en prison, afin que vous soyez éprouvés, et vous aurez une tribulation. [...] Sois fidèle jusqu'à la mort, et je te donnerai la couronne de vie. » </a:t>
            </a:r>
            <a:r>
              <a:rPr lang="fr-CH" sz="1600" b="1" kern="100" dirty="0">
                <a:solidFill>
                  <a:srgbClr val="0000FF"/>
                </a:solidFill>
                <a:effectLst/>
                <a:latin typeface="Arial" panose="020B0604020202020204" pitchFamily="34" charset="0"/>
                <a:ea typeface="Arial" panose="020B0604020202020204" pitchFamily="34" charset="0"/>
                <a:cs typeface="Arial" panose="020B0604020202020204" pitchFamily="34" charset="0"/>
              </a:rPr>
              <a:t>(Apocalypse 2.10.) </a:t>
            </a:r>
            <a:endParaRPr lang="fr-CH" sz="1600" dirty="0">
              <a:solidFill>
                <a:srgbClr val="0000FF"/>
              </a:solidFill>
            </a:endParaRPr>
          </a:p>
        </p:txBody>
      </p:sp>
      <p:sp>
        <p:nvSpPr>
          <p:cNvPr id="4" name="ZoneTexte 3">
            <a:extLst>
              <a:ext uri="{FF2B5EF4-FFF2-40B4-BE49-F238E27FC236}">
                <a16:creationId xmlns:a16="http://schemas.microsoft.com/office/drawing/2014/main" id="{6E336E13-CE4F-D981-7034-28B6D8257DC7}"/>
              </a:ext>
            </a:extLst>
          </p:cNvPr>
          <p:cNvSpPr txBox="1"/>
          <p:nvPr/>
        </p:nvSpPr>
        <p:spPr>
          <a:xfrm>
            <a:off x="2634142" y="4177717"/>
            <a:ext cx="8883942" cy="2751651"/>
          </a:xfrm>
          <a:prstGeom prst="rect">
            <a:avLst/>
          </a:prstGeom>
          <a:noFill/>
        </p:spPr>
        <p:txBody>
          <a:bodyPr wrap="square" rtlCol="0">
            <a:spAutoFit/>
          </a:bodyPr>
          <a:lstStyle/>
          <a:p>
            <a:pPr indent="449580" algn="just">
              <a:lnSpc>
                <a:spcPct val="107000"/>
              </a:lnSpc>
              <a:spcAft>
                <a:spcPts val="800"/>
              </a:spcAft>
            </a:pPr>
            <a:r>
              <a:rPr lang="fr-CH"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 Jean entendit la promesse faite à tous les fidèles qui luttent contre le mal : </a:t>
            </a:r>
          </a:p>
          <a:p>
            <a:pPr indent="449580" algn="just">
              <a:lnSpc>
                <a:spcPct val="107000"/>
              </a:lnSpc>
              <a:spcAft>
                <a:spcPts val="800"/>
              </a:spcAft>
            </a:pPr>
            <a:r>
              <a:rPr lang="fr-CH" sz="18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a:t>
            </a:r>
            <a:r>
              <a:rPr lang="fr-CH" b="1" kern="100" dirty="0">
                <a:solidFill>
                  <a:srgbClr val="80340D"/>
                </a:solidFill>
                <a:latin typeface="Arial" panose="020B0604020202020204" pitchFamily="34" charset="0"/>
                <a:cs typeface="Arial" panose="020B0604020202020204" pitchFamily="34" charset="0"/>
              </a:rPr>
              <a:t> A celui qui vaincra, je donnerai à manger de l'arbre de vie, qui est dans </a:t>
            </a:r>
            <a:br>
              <a:rPr lang="fr-CH" b="1" kern="100" dirty="0">
                <a:solidFill>
                  <a:srgbClr val="80340D"/>
                </a:solidFill>
                <a:latin typeface="Arial" panose="020B0604020202020204" pitchFamily="34" charset="0"/>
                <a:cs typeface="Arial" panose="020B0604020202020204" pitchFamily="34" charset="0"/>
              </a:rPr>
            </a:br>
            <a:r>
              <a:rPr lang="fr-CH" b="1" kern="100" dirty="0">
                <a:solidFill>
                  <a:srgbClr val="80340D"/>
                </a:solidFill>
                <a:latin typeface="Arial" panose="020B0604020202020204" pitchFamily="34" charset="0"/>
                <a:cs typeface="Arial" panose="020B0604020202020204" pitchFamily="34" charset="0"/>
              </a:rPr>
              <a:t>le paradis de Dieu. [...] Celui qui vaincra sera revêtu ainsi de vêtements blancs ; je n'effacerai point son nom du livre de vie, et je confesserai son nom devant mon Père et devant ses anges. [...] </a:t>
            </a:r>
          </a:p>
          <a:p>
            <a:pPr indent="449580" algn="just">
              <a:lnSpc>
                <a:spcPct val="107000"/>
              </a:lnSpc>
              <a:spcAft>
                <a:spcPts val="800"/>
              </a:spcAft>
            </a:pPr>
            <a:r>
              <a:rPr lang="fr-CH" b="1" kern="100" dirty="0">
                <a:solidFill>
                  <a:srgbClr val="80340D"/>
                </a:solidFill>
                <a:latin typeface="Arial" panose="020B0604020202020204" pitchFamily="34" charset="0"/>
                <a:cs typeface="Arial" panose="020B0604020202020204" pitchFamily="34" charset="0"/>
              </a:rPr>
              <a:t>Celui qui vaincra, je le ferai asseoir avec moi sur mon trône, comme moi j'ai vaincu et me suis assis avec mon Père sur son trône. » </a:t>
            </a:r>
            <a:r>
              <a:rPr lang="fr-CH" b="1" kern="100" dirty="0">
                <a:solidFill>
                  <a:srgbClr val="0000FF"/>
                </a:solidFill>
                <a:latin typeface="Arial" panose="020B0604020202020204" pitchFamily="34" charset="0"/>
                <a:cs typeface="Arial" panose="020B0604020202020204" pitchFamily="34" charset="0"/>
              </a:rPr>
              <a:t>(</a:t>
            </a:r>
            <a:r>
              <a:rPr lang="fr-CH" sz="1600" b="1" kern="100" dirty="0">
                <a:solidFill>
                  <a:srgbClr val="0000FF"/>
                </a:solidFill>
                <a:latin typeface="Arial" panose="020B0604020202020204" pitchFamily="34" charset="0"/>
                <a:cs typeface="Arial" panose="020B0604020202020204" pitchFamily="34" charset="0"/>
              </a:rPr>
              <a:t>Apocalypse 2.7 ; 3.5.) </a:t>
            </a:r>
            <a:r>
              <a:rPr lang="fr-CH" b="1" kern="100" dirty="0">
                <a:solidFill>
                  <a:srgbClr val="80340D"/>
                </a:solidFill>
                <a:latin typeface="Arial" panose="020B0604020202020204" pitchFamily="34" charset="0"/>
                <a:cs typeface="Arial" panose="020B0604020202020204" pitchFamily="34" charset="0"/>
              </a:rPr>
              <a:t>»</a:t>
            </a:r>
          </a:p>
          <a:p>
            <a:endParaRPr lang="fr-CH" dirty="0"/>
          </a:p>
        </p:txBody>
      </p:sp>
      <p:sp>
        <p:nvSpPr>
          <p:cNvPr id="5" name="Bulle narrative : rectangle à coins arrondis 4">
            <a:extLst>
              <a:ext uri="{FF2B5EF4-FFF2-40B4-BE49-F238E27FC236}">
                <a16:creationId xmlns:a16="http://schemas.microsoft.com/office/drawing/2014/main" id="{E1FB54CE-D698-0DE3-F9A0-1705FF90DA47}"/>
              </a:ext>
            </a:extLst>
          </p:cNvPr>
          <p:cNvSpPr/>
          <p:nvPr/>
        </p:nvSpPr>
        <p:spPr>
          <a:xfrm>
            <a:off x="256702" y="3271988"/>
            <a:ext cx="2377440" cy="1359016"/>
          </a:xfrm>
          <a:prstGeom prst="wedgeRoundRectCallout">
            <a:avLst>
              <a:gd name="adj1" fmla="val 66019"/>
              <a:gd name="adj2" fmla="val -58145"/>
              <a:gd name="adj3" fmla="val 16667"/>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ES"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 G. White, </a:t>
            </a:r>
            <a:br>
              <a:rPr lang="es-ES"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Conquérants pacifiques, </a:t>
            </a:r>
            <a:br>
              <a:rPr lang="fr-CH" sz="1800" i="1"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523. </a:t>
            </a:r>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9058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684" y="101622"/>
            <a:ext cx="1648003" cy="20124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07886"/>
          </a:xfrm>
          <a:prstGeom prst="rect">
            <a:avLst/>
          </a:prstGeom>
          <a:noFill/>
        </p:spPr>
        <p:txBody>
          <a:bodyPr wrap="square">
            <a:spAutoFit/>
          </a:bodyPr>
          <a:lstStyle/>
          <a:p>
            <a:pPr algn="ctr"/>
            <a:r>
              <a:rPr lang="fr-CH" sz="40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Fidélité dans la persécution</a:t>
            </a: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2" y="589447"/>
            <a:ext cx="8517087" cy="646331"/>
          </a:xfrm>
          <a:prstGeom prst="rect">
            <a:avLst/>
          </a:prstGeom>
          <a:noFill/>
        </p:spPr>
        <p:txBody>
          <a:bodyPr wrap="square">
            <a:spAutoFit/>
          </a:bodyPr>
          <a:lstStyle/>
          <a:p>
            <a:pPr algn="ctr"/>
            <a:r>
              <a:rPr lang="fr-CH"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Saul, lui, ravageait l'Eglise ; il pénétrait dans les maisons, en arrachait hommes et femmes et les faisait jeter en prison. » </a:t>
            </a:r>
            <a:r>
              <a:rPr lang="fr-CH" sz="16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(Actes 8.3)</a:t>
            </a:r>
            <a:endParaRPr lang="es-ES" sz="16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fr-CH" sz="2000" b="1" dirty="0"/>
              <a:t>Les débuts sont en effet prometteurs : les conversions se comptent par milliers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2.41 ; 4.4)</a:t>
            </a:r>
            <a:r>
              <a:rPr lang="fr-CH" sz="2000" b="1" dirty="0"/>
              <a:t> ; les croyants prêchent  avec puissance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4.31 ; 5.42).</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35662" y="2215072"/>
            <a:ext cx="1179756" cy="157350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09191" y="2196148"/>
            <a:ext cx="1260029" cy="1636401"/>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8426" y="2253748"/>
            <a:ext cx="2290782" cy="1534824"/>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76802" y="4820361"/>
            <a:ext cx="2172835" cy="1557882"/>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8862" y="3928294"/>
            <a:ext cx="10730048" cy="1015663"/>
          </a:xfrm>
          <a:prstGeom prst="rect">
            <a:avLst/>
          </a:prstGeom>
          <a:noFill/>
        </p:spPr>
        <p:txBody>
          <a:bodyPr wrap="square">
            <a:spAutoFit/>
          </a:bodyPr>
          <a:lstStyle/>
          <a:p>
            <a:pPr>
              <a:spcBef>
                <a:spcPts val="600"/>
              </a:spcBef>
            </a:pPr>
            <a:r>
              <a:rPr lang="fr-CH" sz="2000" b="1" dirty="0"/>
              <a:t>A cause de la persécution suscitée par Saul, les disciples ont été dispersés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8.1). </a:t>
            </a:r>
            <a:b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br>
            <a:r>
              <a:rPr lang="fr-CH" sz="2000" b="1" dirty="0"/>
              <a:t>Mais loin de s'éteindre, la lumière, grâce à la fidélité des croyants, brille beaucoup plus fort dans le monde connu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8.4 ; 11.19-21 ; Romains 15.19 ; Colossiens 1.23).</a:t>
            </a:r>
            <a:endParaRPr lang="es-ES" sz="1600" b="1" kern="10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09850E4C-6815-FFDE-D86D-3C04A886721A}"/>
              </a:ext>
            </a:extLst>
          </p:cNvPr>
          <p:cNvSpPr txBox="1"/>
          <p:nvPr/>
        </p:nvSpPr>
        <p:spPr>
          <a:xfrm>
            <a:off x="6262993" y="2105561"/>
            <a:ext cx="4462944" cy="1323439"/>
          </a:xfrm>
          <a:prstGeom prst="rect">
            <a:avLst/>
          </a:prstGeom>
          <a:noFill/>
        </p:spPr>
        <p:txBody>
          <a:bodyPr wrap="square">
            <a:spAutoFit/>
          </a:bodyPr>
          <a:lstStyle/>
          <a:p>
            <a:pPr>
              <a:spcBef>
                <a:spcPts val="600"/>
              </a:spcBef>
            </a:pPr>
            <a:r>
              <a:rPr lang="fr-CH" sz="2000" b="1" dirty="0"/>
              <a:t>Mais l'ennemi s'agite. </a:t>
            </a:r>
            <a:br>
              <a:rPr lang="fr-CH" sz="2000" b="1" dirty="0"/>
            </a:br>
            <a:r>
              <a:rPr lang="fr-CH" sz="2000" b="1" dirty="0"/>
              <a:t>D'abord les menaces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4.17-18), </a:t>
            </a:r>
            <a:r>
              <a:rPr lang="fr-CH" sz="2000" b="1" dirty="0"/>
              <a:t>puis les châtiments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5.40) </a:t>
            </a:r>
            <a:b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br>
            <a:r>
              <a:rPr lang="fr-CH" sz="2000" b="1" dirty="0"/>
              <a:t>et enfin la mort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7.59).</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3684" y="5039702"/>
            <a:ext cx="8403087" cy="1646605"/>
          </a:xfrm>
          <a:prstGeom prst="rect">
            <a:avLst/>
          </a:prstGeom>
          <a:noFill/>
        </p:spPr>
        <p:txBody>
          <a:bodyPr wrap="square">
            <a:spAutoFit/>
          </a:bodyPr>
          <a:lstStyle/>
          <a:p>
            <a:pPr>
              <a:spcBef>
                <a:spcPts val="600"/>
              </a:spcBef>
            </a:pPr>
            <a:r>
              <a:rPr lang="fr-CH" sz="2000" b="1" dirty="0"/>
              <a:t>Jésus a donné à son église une mission et le pouvoir de la mener à bien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1.8). </a:t>
            </a:r>
            <a:r>
              <a:rPr lang="fr-CH" sz="2000" b="1" dirty="0"/>
              <a:t>Aucune puissance, physique ou spirituelle, ne peut arrêter l'avancée de l’évangile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(Matthieu 16.18). </a:t>
            </a:r>
          </a:p>
          <a:p>
            <a:pPr algn="ctr">
              <a:spcBef>
                <a:spcPts val="600"/>
              </a:spcBef>
            </a:pPr>
            <a:r>
              <a:rPr lang="fr-CH" sz="2000" b="1" kern="100" dirty="0">
                <a:solidFill>
                  <a:srgbClr val="80340D"/>
                </a:solidFill>
                <a:latin typeface="Arial" panose="020B0604020202020204" pitchFamily="34" charset="0"/>
                <a:ea typeface="Arial" panose="020B0604020202020204" pitchFamily="34" charset="0"/>
                <a:cs typeface="Arial" panose="020B0604020202020204" pitchFamily="34" charset="0"/>
              </a:rPr>
              <a:t>« Si Dieu est pour nous, personne ne peut être contre nous. » </a:t>
            </a:r>
            <a:br>
              <a:rPr lang="fr-CH" sz="2000" dirty="0">
                <a:solidFill>
                  <a:srgbClr val="80340D"/>
                </a:solidFill>
                <a:latin typeface="Arial" panose="020B0604020202020204" pitchFamily="34" charset="0"/>
                <a:ea typeface="Arial" panose="020B0604020202020204" pitchFamily="34" charset="0"/>
              </a:rPr>
            </a:b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(Romains 8.31).</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15DB1DD-F063-913C-0AD2-557580C4C4D3}"/>
              </a:ext>
            </a:extLst>
          </p:cNvPr>
          <p:cNvSpPr txBox="1"/>
          <p:nvPr/>
        </p:nvSpPr>
        <p:spPr>
          <a:xfrm>
            <a:off x="1409350" y="1333850"/>
            <a:ext cx="8246378" cy="4932761"/>
          </a:xfrm>
          <a:prstGeom prst="rect">
            <a:avLst/>
          </a:prstGeom>
          <a:noFill/>
        </p:spPr>
        <p:txBody>
          <a:bodyPr wrap="square" rtlCol="0">
            <a:spAutoFit/>
          </a:bodyPr>
          <a:lstStyle/>
          <a:p>
            <a:pPr algn="ctr">
              <a:lnSpc>
                <a:spcPct val="107000"/>
              </a:lnSpc>
              <a:spcAft>
                <a:spcPts val="800"/>
              </a:spcAft>
            </a:pPr>
            <a:r>
              <a:rPr lang="fr-CH" sz="2000" b="1" kern="0" dirty="0">
                <a:solidFill>
                  <a:srgbClr val="336600"/>
                </a:solidFill>
                <a:effectLst/>
                <a:latin typeface="Arial" panose="020B0604020202020204" pitchFamily="34" charset="0"/>
                <a:ea typeface="Arial" panose="020B0604020202020204" pitchFamily="34" charset="0"/>
                <a:cs typeface="Arial" panose="020B0604020202020204" pitchFamily="34" charset="0"/>
              </a:rPr>
              <a:t>La leçon de cette semaine met en évidence </a:t>
            </a:r>
            <a:br>
              <a:rPr lang="fr-CH" sz="2000" b="1" kern="0" dirty="0">
                <a:solidFill>
                  <a:srgbClr val="336600"/>
                </a:solidFill>
                <a:effectLst/>
                <a:latin typeface="Arial" panose="020B0604020202020204" pitchFamily="34" charset="0"/>
                <a:ea typeface="Arial" panose="020B0604020202020204" pitchFamily="34" charset="0"/>
                <a:cs typeface="Arial" panose="020B0604020202020204" pitchFamily="34" charset="0"/>
              </a:rPr>
            </a:br>
            <a:r>
              <a:rPr lang="fr-CH" sz="2000" b="1" kern="0" dirty="0">
                <a:solidFill>
                  <a:srgbClr val="336600"/>
                </a:solidFill>
                <a:effectLst/>
                <a:latin typeface="Arial" panose="020B0604020202020204" pitchFamily="34" charset="0"/>
                <a:ea typeface="Arial" panose="020B0604020202020204" pitchFamily="34" charset="0"/>
                <a:cs typeface="Arial" panose="020B0604020202020204" pitchFamily="34" charset="0"/>
              </a:rPr>
              <a:t>trois thèmes principaux :</a:t>
            </a:r>
            <a:endParaRPr lang="fr-CH" sz="1800" b="1" kern="100" dirty="0">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fr-CH" sz="2000" kern="0" dirty="0">
                <a:solidFill>
                  <a:srgbClr val="336600"/>
                </a:solidFill>
                <a:effectLst/>
                <a:latin typeface="Arial" panose="020B0604020202020204" pitchFamily="34" charset="0"/>
                <a:ea typeface="Arial" panose="020B0604020202020204" pitchFamily="34" charset="0"/>
                <a:cs typeface="Arial" panose="020B0604020202020204" pitchFamily="34" charset="0"/>
              </a:rPr>
              <a:t> </a:t>
            </a:r>
            <a:endParaRPr lang="fr-CH" sz="1800" kern="100" dirty="0">
              <a:effectLst/>
              <a:latin typeface="Arial" panose="020B0604020202020204" pitchFamily="34" charset="0"/>
              <a:ea typeface="Arial" panose="020B0604020202020204" pitchFamily="34" charset="0"/>
              <a:cs typeface="Arial" panose="020B0604020202020204" pitchFamily="34" charset="0"/>
            </a:endParaRPr>
          </a:p>
          <a:p>
            <a:pPr algn="ctr">
              <a:lnSpc>
                <a:spcPct val="107000"/>
              </a:lnSpc>
              <a:spcAft>
                <a:spcPts val="800"/>
              </a:spcAft>
            </a:pPr>
            <a:r>
              <a:rPr lang="fr-CH" sz="2000" b="1" kern="0" dirty="0">
                <a:solidFill>
                  <a:srgbClr val="0000FF"/>
                </a:solidFill>
                <a:effectLst/>
                <a:latin typeface="Arial" panose="020B0604020202020204" pitchFamily="34" charset="0"/>
                <a:ea typeface="Arial" panose="020B0604020202020204" pitchFamily="34" charset="0"/>
                <a:cs typeface="Arial" panose="020B0604020202020204" pitchFamily="34" charset="0"/>
              </a:rPr>
              <a:t>« 1.</a:t>
            </a:r>
            <a:r>
              <a:rPr lang="fr-CH" sz="2000" kern="0" dirty="0">
                <a:solidFill>
                  <a:srgbClr val="336600"/>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bg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mal et le conflit cosmique étaient nés dans un paradis parfait. </a:t>
            </a:r>
            <a:br>
              <a:rPr lang="fr-CH" sz="1800" kern="0" dirty="0">
                <a:solidFill>
                  <a:schemeClr val="bg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bg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Ils se sont ensuite répandus sur la terre, prenant racine dans le coeur </a:t>
            </a:r>
            <a:br>
              <a:rPr lang="fr-CH" sz="1800" kern="0" dirty="0">
                <a:solidFill>
                  <a:schemeClr val="bg2">
                    <a:lumMod val="50000"/>
                  </a:schemeClr>
                </a:solidFill>
                <a:latin typeface="Arial" panose="020B0604020202020204" pitchFamily="34" charset="0"/>
                <a:ea typeface="Arial" panose="020B0604020202020204" pitchFamily="34" charset="0"/>
                <a:cs typeface="Arial" panose="020B0604020202020204" pitchFamily="34" charset="0"/>
              </a:rPr>
            </a:br>
            <a:r>
              <a:rPr lang="fr-CH" sz="1800" kern="0" dirty="0">
                <a:solidFill>
                  <a:schemeClr val="bg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l’esprit des agents moraux libres, qui ont été créés à l’image de Dieu.</a:t>
            </a:r>
            <a:br>
              <a:rPr lang="fr-CH" sz="1800" kern="0" dirty="0">
                <a:solidFill>
                  <a:schemeClr val="bg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endParaRPr lang="fr-CH" sz="1800" kern="100" dirty="0">
              <a:solidFill>
                <a:schemeClr val="bg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ctr">
              <a:lnSpc>
                <a:spcPct val="107000"/>
              </a:lnSpc>
              <a:spcAft>
                <a:spcPts val="800"/>
              </a:spcAft>
            </a:pPr>
            <a:r>
              <a:rPr lang="fr-CH" sz="2000" b="1" kern="0" dirty="0">
                <a:solidFill>
                  <a:srgbClr val="0000FF"/>
                </a:solidFill>
                <a:effectLst/>
                <a:latin typeface="Arial" panose="020B0604020202020204" pitchFamily="34" charset="0"/>
                <a:ea typeface="Arial" panose="020B0604020202020204" pitchFamily="34" charset="0"/>
                <a:cs typeface="Arial" panose="020B0604020202020204" pitchFamily="34" charset="0"/>
              </a:rPr>
              <a:t>2.</a:t>
            </a:r>
            <a:r>
              <a:rPr lang="fr-CH" sz="2000" kern="0" dirty="0">
                <a:solidFill>
                  <a:srgbClr val="336600"/>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conséquence ultime du mal et du péché est la rébellion </a:t>
            </a:r>
            <a:br>
              <a:rPr lang="fr-CH" sz="1800" kern="0"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contre Dieu et son royaume.</a:t>
            </a:r>
            <a:br>
              <a:rPr lang="fr-CH" sz="1800" kern="0"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endParaRPr lang="fr-CH" sz="1800" kern="100"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ctr">
              <a:lnSpc>
                <a:spcPct val="107000"/>
              </a:lnSpc>
              <a:spcAft>
                <a:spcPts val="800"/>
              </a:spcAft>
            </a:pPr>
            <a:r>
              <a:rPr lang="fr-CH" sz="2000" b="1" kern="0" dirty="0">
                <a:solidFill>
                  <a:srgbClr val="0000FF"/>
                </a:solidFill>
                <a:effectLst/>
                <a:latin typeface="Arial" panose="020B0604020202020204" pitchFamily="34" charset="0"/>
                <a:ea typeface="Arial" panose="020B0604020202020204" pitchFamily="34" charset="0"/>
                <a:cs typeface="Arial" panose="020B0604020202020204" pitchFamily="34" charset="0"/>
              </a:rPr>
              <a:t>3.</a:t>
            </a:r>
            <a:r>
              <a:rPr lang="fr-CH" sz="2000" kern="0" dirty="0">
                <a:solidFill>
                  <a:srgbClr val="336600"/>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seule voie du salut, et de la fin du conflit cosmique, </a:t>
            </a:r>
            <a:b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est la </a:t>
            </a:r>
            <a:r>
              <a:rPr lang="fr-CH" sz="1800" u="sng"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croix</a:t>
            </a:r>
            <a: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et </a:t>
            </a:r>
            <a:r>
              <a:rPr lang="fr-CH" sz="1800" u="sng"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médiation de Christ</a:t>
            </a:r>
            <a: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b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par sa puissance créatrice et réparatrice. »</a:t>
            </a:r>
            <a:endParaRPr lang="fr-CH" sz="1800" kern="100" dirty="0">
              <a:solidFill>
                <a:srgbClr val="FABE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endParaRPr lang="fr-CH" dirty="0"/>
          </a:p>
        </p:txBody>
      </p:sp>
      <p:sp>
        <p:nvSpPr>
          <p:cNvPr id="3" name="Phylactère : pensées 2">
            <a:extLst>
              <a:ext uri="{FF2B5EF4-FFF2-40B4-BE49-F238E27FC236}">
                <a16:creationId xmlns:a16="http://schemas.microsoft.com/office/drawing/2014/main" id="{68D90F08-FA85-1311-C1A6-3D50BEA17B33}"/>
              </a:ext>
            </a:extLst>
          </p:cNvPr>
          <p:cNvSpPr/>
          <p:nvPr/>
        </p:nvSpPr>
        <p:spPr>
          <a:xfrm>
            <a:off x="9461384" y="248974"/>
            <a:ext cx="2642532" cy="2169751"/>
          </a:xfrm>
          <a:prstGeom prst="cloudCallout">
            <a:avLst>
              <a:gd name="adj1" fmla="val -113451"/>
              <a:gd name="adj2" fmla="val 26577"/>
            </a:avLst>
          </a:prstGeom>
          <a:solidFill>
            <a:srgbClr val="E97132">
              <a:lumMod val="50000"/>
            </a:srgbClr>
          </a:solidFill>
          <a:ln w="12700" cap="flat" cmpd="sng" algn="ctr">
            <a:solidFill>
              <a:srgbClr val="156082">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(Guide d’étude de la Bible, </a:t>
            </a:r>
            <a:b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b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coin du moniteur, </a:t>
            </a:r>
            <a:b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b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p. 14.)</a:t>
            </a:r>
          </a:p>
        </p:txBody>
      </p:sp>
    </p:spTree>
    <p:extLst>
      <p:ext uri="{BB962C8B-B14F-4D97-AF65-F5344CB8AC3E}">
        <p14:creationId xmlns:p14="http://schemas.microsoft.com/office/powerpoint/2010/main" val="386874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7835F5-211B-74DE-2E64-6B75B0884F73}"/>
              </a:ext>
            </a:extLst>
          </p:cNvPr>
          <p:cNvSpPr txBox="1"/>
          <p:nvPr/>
        </p:nvSpPr>
        <p:spPr>
          <a:xfrm>
            <a:off x="520118" y="151002"/>
            <a:ext cx="9622172" cy="865750"/>
          </a:xfrm>
          <a:prstGeom prst="rect">
            <a:avLst/>
          </a:prstGeom>
          <a:noFill/>
        </p:spPr>
        <p:txBody>
          <a:bodyPr wrap="square" rtlCol="0">
            <a:spAutoFit/>
          </a:bodyPr>
          <a:lstStyle/>
          <a:p>
            <a:pPr>
              <a:lnSpc>
                <a:spcPct val="107000"/>
              </a:lnSpc>
              <a:spcAft>
                <a:spcPts val="800"/>
              </a:spcAft>
            </a:pPr>
            <a:r>
              <a:rPr lang="fr-CH" sz="2400" kern="100" dirty="0">
                <a:solidFill>
                  <a:srgbClr val="0000FF"/>
                </a:solidFill>
                <a:effectLst/>
                <a:latin typeface="Arial" panose="020B0604020202020204" pitchFamily="34" charset="0"/>
                <a:ea typeface="Arial" panose="020B0604020202020204" pitchFamily="34" charset="0"/>
                <a:cs typeface="Arial" panose="020B0604020202020204" pitchFamily="34" charset="0"/>
              </a:rPr>
              <a:t>« La persécution qui sévit dans l’Eglise donna une grande impulsion à l'œuvre évangélique. </a:t>
            </a:r>
            <a:endParaRPr lang="fr-CH" sz="2400" dirty="0">
              <a:solidFill>
                <a:srgbClr val="0000FF"/>
              </a:solidFill>
            </a:endParaRPr>
          </a:p>
        </p:txBody>
      </p:sp>
      <p:sp>
        <p:nvSpPr>
          <p:cNvPr id="4" name="ZoneTexte 3">
            <a:extLst>
              <a:ext uri="{FF2B5EF4-FFF2-40B4-BE49-F238E27FC236}">
                <a16:creationId xmlns:a16="http://schemas.microsoft.com/office/drawing/2014/main" id="{0BF09310-C536-F603-6CDC-27AB0E01D828}"/>
              </a:ext>
            </a:extLst>
          </p:cNvPr>
          <p:cNvSpPr txBox="1"/>
          <p:nvPr/>
        </p:nvSpPr>
        <p:spPr>
          <a:xfrm>
            <a:off x="3078760" y="1100267"/>
            <a:ext cx="8456103" cy="2256836"/>
          </a:xfrm>
          <a:prstGeom prst="rect">
            <a:avLst/>
          </a:prstGeom>
          <a:noFill/>
        </p:spPr>
        <p:txBody>
          <a:bodyPr wrap="square" rtlCol="0">
            <a:spAutoFit/>
          </a:bodyPr>
          <a:lstStyle/>
          <a:p>
            <a:pPr>
              <a:lnSpc>
                <a:spcPct val="107000"/>
              </a:lnSpc>
              <a:spcAft>
                <a:spcPts val="800"/>
              </a:spcAft>
            </a:pPr>
            <a:r>
              <a:rPr lang="fr-CH" sz="1800" kern="100" dirty="0">
                <a:solidFill>
                  <a:schemeClr val="accent5">
                    <a:lumMod val="50000"/>
                  </a:schemeClr>
                </a:solidFill>
                <a:effectLst/>
                <a:latin typeface="Arial" panose="020B0604020202020204" pitchFamily="34" charset="0"/>
                <a:ea typeface="Arial" panose="020B0604020202020204" pitchFamily="34" charset="0"/>
                <a:cs typeface="Arial" panose="020B0604020202020204" pitchFamily="34" charset="0"/>
              </a:rPr>
              <a:t>En effet, le ministère de la Parole avait été couronné de succès à Jérusalem ; mais en y prolongeant leur séjour, les disciples risquaient de négliger le mandat que le Sauveur leur avait confié, d'aller par tout le monde. </a:t>
            </a:r>
          </a:p>
          <a:p>
            <a:pPr>
              <a:lnSpc>
                <a:spcPct val="107000"/>
              </a:lnSpc>
              <a:spcAft>
                <a:spcPts val="800"/>
              </a:spcAft>
            </a:pPr>
            <a:r>
              <a:rPr lang="fr-CH" sz="1800" kern="100"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Oubliant que c'est en travaillant avec zèle au service de Dieu qu'on acquiert le plus de force pour résister au mal, ils commencèrent à croire qu'ils n'avaient pas de tâche plus importante que celle de se rendre à Jérusalem pour protéger l’église des assauts de l'ennemi. </a:t>
            </a:r>
            <a:endParaRPr lang="fr-CH" dirty="0">
              <a:solidFill>
                <a:schemeClr val="accent6">
                  <a:lumMod val="50000"/>
                </a:schemeClr>
              </a:solidFill>
            </a:endParaRPr>
          </a:p>
        </p:txBody>
      </p:sp>
      <p:sp>
        <p:nvSpPr>
          <p:cNvPr id="6" name="ZoneTexte 5">
            <a:extLst>
              <a:ext uri="{FF2B5EF4-FFF2-40B4-BE49-F238E27FC236}">
                <a16:creationId xmlns:a16="http://schemas.microsoft.com/office/drawing/2014/main" id="{6C06511E-627F-3916-8CF2-A49791F541AB}"/>
              </a:ext>
            </a:extLst>
          </p:cNvPr>
          <p:cNvSpPr txBox="1"/>
          <p:nvPr/>
        </p:nvSpPr>
        <p:spPr>
          <a:xfrm>
            <a:off x="520118" y="3478192"/>
            <a:ext cx="8321879" cy="1655261"/>
          </a:xfrm>
          <a:prstGeom prst="rect">
            <a:avLst/>
          </a:prstGeom>
          <a:noFill/>
        </p:spPr>
        <p:txBody>
          <a:bodyPr wrap="square" rtlCol="0">
            <a:spAutoFit/>
          </a:bodyPr>
          <a:lstStyle/>
          <a:p>
            <a:pPr>
              <a:lnSpc>
                <a:spcPct val="107000"/>
              </a:lnSpc>
              <a:spcAft>
                <a:spcPts val="800"/>
              </a:spcAft>
            </a:pPr>
            <a:r>
              <a:rPr lang="fr-CH" sz="1800" kern="100" dirty="0">
                <a:solidFill>
                  <a:schemeClr val="accent5">
                    <a:lumMod val="50000"/>
                  </a:schemeClr>
                </a:solidFill>
                <a:effectLst/>
                <a:latin typeface="Arial" panose="020B0604020202020204" pitchFamily="34" charset="0"/>
                <a:ea typeface="Arial" panose="020B0604020202020204" pitchFamily="34" charset="0"/>
                <a:cs typeface="Arial" panose="020B0604020202020204" pitchFamily="34" charset="0"/>
              </a:rPr>
              <a:t>Au lieu d'apprendre aux nouveaux convertis à proclamer l’évangile à ceux qui ne l'avaient pas encore entendu, ils couraient le danger d'être satisfaits du travail qu'ils avaient accompli. </a:t>
            </a:r>
          </a:p>
          <a:p>
            <a:pPr>
              <a:lnSpc>
                <a:spcPct val="107000"/>
              </a:lnSpc>
              <a:spcAft>
                <a:spcPts val="800"/>
              </a:spcAft>
            </a:pPr>
            <a:r>
              <a:rPr lang="fr-CH" sz="1800" kern="100" dirty="0">
                <a:solidFill>
                  <a:schemeClr val="accent6">
                    <a:lumMod val="50000"/>
                  </a:schemeClr>
                </a:solidFill>
                <a:effectLst/>
                <a:latin typeface="Arial" panose="020B0604020202020204" pitchFamily="34" charset="0"/>
                <a:ea typeface="Arial" panose="020B0604020202020204" pitchFamily="34" charset="0"/>
                <a:cs typeface="Arial" panose="020B0604020202020204" pitchFamily="34" charset="0"/>
              </a:rPr>
              <a:t>Afin de disperser ses représentants partout où ils pourraient travailler au salut de leurs semblables, Dieu permit que la persécution sévît contre eux. </a:t>
            </a:r>
          </a:p>
        </p:txBody>
      </p:sp>
      <p:sp>
        <p:nvSpPr>
          <p:cNvPr id="7" name="Phylactère : pensées 6">
            <a:extLst>
              <a:ext uri="{FF2B5EF4-FFF2-40B4-BE49-F238E27FC236}">
                <a16:creationId xmlns:a16="http://schemas.microsoft.com/office/drawing/2014/main" id="{E236534D-AE97-F15B-9116-62D5916534F9}"/>
              </a:ext>
            </a:extLst>
          </p:cNvPr>
          <p:cNvSpPr/>
          <p:nvPr/>
        </p:nvSpPr>
        <p:spPr>
          <a:xfrm>
            <a:off x="9318771" y="4258911"/>
            <a:ext cx="2642532" cy="2169751"/>
          </a:xfrm>
          <a:prstGeom prst="cloudCallout">
            <a:avLst>
              <a:gd name="adj1" fmla="val -56625"/>
              <a:gd name="adj2" fmla="val -63896"/>
            </a:avLst>
          </a:prstGeom>
          <a:solidFill>
            <a:srgbClr val="E97132">
              <a:lumMod val="50000"/>
            </a:srgbClr>
          </a:solidFill>
          <a:ln w="12700" cap="flat" cmpd="sng" algn="ctr">
            <a:solidFill>
              <a:srgbClr val="156082">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 E. G. White, Conquérants pacifiques, </a:t>
            </a:r>
            <a:b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b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p. 92. )</a:t>
            </a:r>
          </a:p>
        </p:txBody>
      </p:sp>
      <p:sp>
        <p:nvSpPr>
          <p:cNvPr id="8" name="ZoneTexte 7">
            <a:extLst>
              <a:ext uri="{FF2B5EF4-FFF2-40B4-BE49-F238E27FC236}">
                <a16:creationId xmlns:a16="http://schemas.microsoft.com/office/drawing/2014/main" id="{F93F4CAA-A91A-E2AD-9531-E58DBC4EBA05}"/>
              </a:ext>
            </a:extLst>
          </p:cNvPr>
          <p:cNvSpPr txBox="1"/>
          <p:nvPr/>
        </p:nvSpPr>
        <p:spPr>
          <a:xfrm>
            <a:off x="2579615" y="5254542"/>
            <a:ext cx="4202884" cy="12651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Chassés de Jérusalem, les chrétiens </a:t>
            </a:r>
            <a:b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allaient de lieu en lieu, </a:t>
            </a:r>
            <a:b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annonçant la bonne nouvelle </a:t>
            </a:r>
            <a:b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br>
            <a:r>
              <a:rPr kumimoji="0" lang="fr-CH" sz="1800" b="0"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de la parole ». </a:t>
            </a:r>
            <a:endParaRPr lang="fr-CH"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465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646331"/>
          </a:xfrm>
          <a:prstGeom prst="rect">
            <a:avLst/>
          </a:prstGeom>
          <a:noFill/>
        </p:spPr>
        <p:txBody>
          <a:bodyPr wrap="square">
            <a:spAutoFit/>
          </a:bodyPr>
          <a:lstStyle/>
          <a:p>
            <a:pPr algn="ctr"/>
            <a:r>
              <a:rPr lang="fr-CH" sz="3600" b="1" spc="300"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Aider les personnes dans le besoin</a:t>
            </a:r>
            <a:endParaRPr lang="es-ES" sz="3600" b="1" spc="300"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617825" y="490105"/>
            <a:ext cx="8523525" cy="646331"/>
          </a:xfrm>
          <a:prstGeom prst="rect">
            <a:avLst/>
          </a:prstGeom>
          <a:noFill/>
        </p:spPr>
        <p:txBody>
          <a:bodyPr wrap="square">
            <a:spAutoFit/>
          </a:bodyPr>
          <a:lstStyle/>
          <a:p>
            <a:pPr algn="ctr"/>
            <a:r>
              <a:rPr lang="fr-CH" b="1" dirty="0">
                <a:solidFill>
                  <a:srgbClr val="C5EDF7"/>
                </a:solidFill>
                <a:effectLst>
                  <a:outerShdw blurRad="38100" dist="38100" dir="2700000" algn="tl">
                    <a:srgbClr val="000000">
                      <a:alpha val="43137"/>
                    </a:srgbClr>
                  </a:outerShdw>
                </a:effectLst>
                <a:latin typeface="Comic Sans MS" panose="030F0702030302020204" pitchFamily="66" charset="0"/>
              </a:rPr>
              <a:t>« Ils vendaient leurs biens et leurs possessions, et ils en partageaient </a:t>
            </a:r>
            <a:br>
              <a:rPr lang="fr-CH" b="1" dirty="0">
                <a:solidFill>
                  <a:srgbClr val="C5EDF7"/>
                </a:solidFill>
                <a:effectLst>
                  <a:outerShdw blurRad="38100" dist="38100" dir="2700000" algn="tl">
                    <a:srgbClr val="000000">
                      <a:alpha val="43137"/>
                    </a:srgbClr>
                  </a:outerShdw>
                </a:effectLst>
                <a:latin typeface="Comic Sans MS" panose="030F0702030302020204" pitchFamily="66" charset="0"/>
              </a:rPr>
            </a:br>
            <a:r>
              <a:rPr lang="fr-CH" b="1" dirty="0">
                <a:solidFill>
                  <a:srgbClr val="C5EDF7"/>
                </a:solidFill>
                <a:effectLst>
                  <a:outerShdw blurRad="38100" dist="38100" dir="2700000" algn="tl">
                    <a:srgbClr val="000000">
                      <a:alpha val="43137"/>
                    </a:srgbClr>
                  </a:outerShdw>
                </a:effectLst>
                <a:latin typeface="Comic Sans MS" panose="030F0702030302020204" pitchFamily="66" charset="0"/>
              </a:rPr>
              <a:t>le produit entre tous, selon les besoins de chacun. » </a:t>
            </a:r>
            <a:r>
              <a:rPr lang="fr-CH" sz="1600" dirty="0">
                <a:solidFill>
                  <a:srgbClr val="C5EDF7"/>
                </a:solidFill>
                <a:effectLst>
                  <a:outerShdw blurRad="38100" dist="38100" dir="2700000" algn="tl">
                    <a:srgbClr val="000000">
                      <a:alpha val="43137"/>
                    </a:srgbClr>
                  </a:outerShdw>
                </a:effectLst>
                <a:latin typeface="Comic Sans MS" panose="030F0702030302020204" pitchFamily="66" charset="0"/>
              </a:rPr>
              <a:t>(Actes 2.45)</a:t>
            </a:r>
            <a:endParaRPr lang="es-ES" sz="1600" dirty="0">
              <a:solidFill>
                <a:srgbClr val="C5EDF7"/>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15498"/>
          </a:xfrm>
          <a:prstGeom prst="rect">
            <a:avLst/>
          </a:prstGeom>
          <a:noFill/>
        </p:spPr>
        <p:txBody>
          <a:bodyPr wrap="square" rtlCol="0">
            <a:spAutoFit/>
          </a:bodyPr>
          <a:lstStyle/>
          <a:p>
            <a:pPr>
              <a:spcBef>
                <a:spcPts val="600"/>
              </a:spcBef>
            </a:pPr>
            <a:r>
              <a:rPr lang="fr-CH" sz="2100" b="1" dirty="0"/>
              <a:t>Quel effet l'Evangile a-t-il eu sur les premiers chrétiens</a:t>
            </a:r>
            <a:r>
              <a:rPr lang="fr-CH" sz="2000" b="1" dirty="0"/>
              <a:t> ?  </a:t>
            </a:r>
            <a:r>
              <a:rPr lang="fr-CH" sz="1600" b="1" kern="100" dirty="0">
                <a:solidFill>
                  <a:srgbClr val="002060"/>
                </a:solidFill>
                <a:latin typeface="Arial" panose="020B0604020202020204" pitchFamily="34" charset="0"/>
                <a:ea typeface="Arial" panose="020B0604020202020204" pitchFamily="34" charset="0"/>
                <a:cs typeface="Arial" panose="020B0604020202020204" pitchFamily="34" charset="0"/>
              </a:rPr>
              <a:t>(Actes 2.42-47)</a:t>
            </a:r>
            <a:endParaRPr lang="es-ES" sz="1600" b="1" kern="100" dirty="0">
              <a:solidFill>
                <a:srgbClr val="002060"/>
              </a:solidFill>
              <a:latin typeface="Arial" panose="020B0604020202020204" pitchFamily="34" charset="0"/>
              <a:ea typeface="Arial" panose="020B0604020202020204" pitchFamily="34" charset="0"/>
              <a:cs typeface="Arial" panose="020B0604020202020204" pitchFamily="34" charset="0"/>
            </a:endParaRP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3541185011"/>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219501" cy="707886"/>
          </a:xfrm>
          <a:prstGeom prst="rect">
            <a:avLst/>
          </a:prstGeom>
          <a:noFill/>
        </p:spPr>
        <p:txBody>
          <a:bodyPr wrap="square" rtlCol="0">
            <a:spAutoFit/>
          </a:bodyPr>
          <a:lstStyle/>
          <a:p>
            <a:pPr algn="ctr">
              <a:spcBef>
                <a:spcPts val="600"/>
              </a:spcBef>
            </a:pPr>
            <a:r>
              <a:rPr lang="fr-CH" sz="2000" b="1" dirty="0"/>
              <a:t>En tant qu'ambassadeurs du Christ, ils ont imité Jésus. En s'occupant des besoins de ceux qui les entouraient,  ils ont gagné la faveur de tout le monde.</a:t>
            </a:r>
            <a:endParaRPr lang="es-ES" sz="2000" b="1" dirty="0"/>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977247" y="165494"/>
            <a:ext cx="1804936" cy="2390644"/>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707886"/>
          </a:xfrm>
          <a:prstGeom prst="rect">
            <a:avLst/>
          </a:prstGeom>
          <a:noFill/>
        </p:spPr>
        <p:txBody>
          <a:bodyPr wrap="square">
            <a:spAutoFit/>
          </a:bodyPr>
          <a:lstStyle/>
          <a:p>
            <a:pPr algn="ctr">
              <a:spcBef>
                <a:spcPts val="600"/>
              </a:spcBef>
            </a:pPr>
            <a:r>
              <a:rPr lang="fr-CH" sz="2000" b="1" dirty="0">
                <a:solidFill>
                  <a:schemeClr val="accent3">
                    <a:lumMod val="75000"/>
                  </a:schemeClr>
                </a:solidFill>
              </a:rPr>
              <a:t>De la même manière, l'église, aujourd’hui,  doit se caractériser par l'amour </a:t>
            </a:r>
            <a:br>
              <a:rPr lang="fr-CH" sz="2000" b="1" dirty="0">
                <a:solidFill>
                  <a:schemeClr val="accent3">
                    <a:lumMod val="75000"/>
                  </a:schemeClr>
                </a:solidFill>
              </a:rPr>
            </a:br>
            <a:r>
              <a:rPr lang="fr-CH" sz="2000" b="1" dirty="0">
                <a:solidFill>
                  <a:schemeClr val="accent3">
                    <a:lumMod val="75000"/>
                  </a:schemeClr>
                </a:solidFill>
              </a:rPr>
              <a:t>des chrétiens les uns pour les  autres et par le souci de leur communauté.</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C30431-649F-71C5-E273-723DD578B4B8}"/>
              </a:ext>
            </a:extLst>
          </p:cNvPr>
          <p:cNvSpPr txBox="1"/>
          <p:nvPr/>
        </p:nvSpPr>
        <p:spPr>
          <a:xfrm>
            <a:off x="3113714" y="429338"/>
            <a:ext cx="8279934" cy="5697970"/>
          </a:xfrm>
          <a:prstGeom prst="rect">
            <a:avLst/>
          </a:prstGeom>
          <a:noFill/>
        </p:spPr>
        <p:txBody>
          <a:bodyPr wrap="square" rtlCol="0">
            <a:spAutoFit/>
          </a:bodyPr>
          <a:lstStyle/>
          <a:p>
            <a:pPr marL="342900" indent="-342900" algn="just">
              <a:lnSpc>
                <a:spcPct val="107000"/>
              </a:lnSpc>
              <a:spcAft>
                <a:spcPts val="800"/>
              </a:spcAft>
              <a:buClr>
                <a:schemeClr val="accent5"/>
              </a:buClr>
              <a:buFont typeface="Wingdings" panose="05000000000000000000" pitchFamily="2" charset="2"/>
              <a:buChar char="q"/>
            </a:pP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Que d'âmes en détresse autour de nous ! Notre tâche est de leur venir en aide et de les soulager dans leurs souffrances et leurs misères. </a:t>
            </a:r>
          </a:p>
          <a:p>
            <a:pPr marL="342900" indent="-342900" algn="just">
              <a:lnSpc>
                <a:spcPct val="107000"/>
              </a:lnSpc>
              <a:spcAft>
                <a:spcPts val="800"/>
              </a:spcAft>
              <a:buClr>
                <a:schemeClr val="accent5"/>
              </a:buClr>
              <a:buFont typeface="Wingdings" panose="05000000000000000000" pitchFamily="2" charset="2"/>
              <a:buChar char="q"/>
            </a:pPr>
            <a:endPar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07000"/>
              </a:lnSpc>
              <a:spcAft>
                <a:spcPts val="800"/>
              </a:spcAft>
              <a:buClr>
                <a:schemeClr val="accent5"/>
              </a:buClr>
              <a:buFont typeface="Wingdings" panose="05000000000000000000" pitchFamily="2" charset="2"/>
              <a:buChar char="q"/>
            </a:pP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pratique de la bienfaisance sera beaucoup plus efficace que </a:t>
            </a:r>
            <a:b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tous les sermons du monde. Nous devons donner du pain à l'affamé, </a:t>
            </a:r>
            <a:b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des habits à celui qui est nu, un abri à celui qui est sans asile. </a:t>
            </a:r>
          </a:p>
          <a:p>
            <a:pPr marL="342900" indent="-342900" algn="just">
              <a:lnSpc>
                <a:spcPct val="107000"/>
              </a:lnSpc>
              <a:spcAft>
                <a:spcPts val="800"/>
              </a:spcAft>
              <a:buClr>
                <a:schemeClr val="accent5"/>
              </a:buClr>
              <a:buFont typeface="Wingdings" panose="05000000000000000000" pitchFamily="2" charset="2"/>
              <a:buChar char="q"/>
            </a:pPr>
            <a:endPar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07000"/>
              </a:lnSpc>
              <a:spcAft>
                <a:spcPts val="800"/>
              </a:spcAft>
              <a:buClr>
                <a:schemeClr val="accent5"/>
              </a:buClr>
              <a:buFont typeface="Wingdings" panose="05000000000000000000" pitchFamily="2" charset="2"/>
              <a:buChar char="q"/>
            </a:pP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nous sommes appelés à faire plus encore. Seul l'amour de Jésus </a:t>
            </a:r>
            <a:b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peut subvenir aux besoins de l'âme. </a:t>
            </a:r>
          </a:p>
          <a:p>
            <a:pPr marL="342900" indent="-342900" algn="just">
              <a:lnSpc>
                <a:spcPct val="107000"/>
              </a:lnSpc>
              <a:spcAft>
                <a:spcPts val="800"/>
              </a:spcAft>
              <a:buClr>
                <a:schemeClr val="accent5"/>
              </a:buClr>
              <a:buFont typeface="Wingdings" panose="05000000000000000000" pitchFamily="2" charset="2"/>
              <a:buChar char="q"/>
            </a:pPr>
            <a:endPar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07000"/>
              </a:lnSpc>
              <a:spcAft>
                <a:spcPts val="800"/>
              </a:spcAft>
              <a:buClr>
                <a:schemeClr val="accent5"/>
              </a:buClr>
              <a:buFont typeface="Wingdings" panose="05000000000000000000" pitchFamily="2" charset="2"/>
              <a:buChar char="q"/>
            </a:pP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Si le Christ demeure en nous, nos cœurs déborderont  d'une divine sympathie, et les sources d'un amour fervent comme le sien seront ouvertes. »</a:t>
            </a:r>
          </a:p>
          <a:p>
            <a:pPr algn="just"/>
            <a:endParaRPr lang="fr-CH" dirty="0"/>
          </a:p>
        </p:txBody>
      </p:sp>
      <p:sp>
        <p:nvSpPr>
          <p:cNvPr id="3" name="Phylactère : pensées 2">
            <a:extLst>
              <a:ext uri="{FF2B5EF4-FFF2-40B4-BE49-F238E27FC236}">
                <a16:creationId xmlns:a16="http://schemas.microsoft.com/office/drawing/2014/main" id="{34E6BDBB-6069-5F75-333B-A23EB81CD066}"/>
              </a:ext>
            </a:extLst>
          </p:cNvPr>
          <p:cNvSpPr/>
          <p:nvPr/>
        </p:nvSpPr>
        <p:spPr>
          <a:xfrm>
            <a:off x="233494" y="4493803"/>
            <a:ext cx="2283203" cy="2169751"/>
          </a:xfrm>
          <a:prstGeom prst="cloudCallout">
            <a:avLst>
              <a:gd name="adj1" fmla="val 53375"/>
              <a:gd name="adj2" fmla="val -89414"/>
            </a:avLst>
          </a:prstGeom>
          <a:solidFill>
            <a:srgbClr val="E97132">
              <a:lumMod val="50000"/>
            </a:srgbClr>
          </a:solidFill>
          <a:ln w="12700" cap="flat" cmpd="sng" algn="ctr">
            <a:solidFill>
              <a:srgbClr val="156082">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 E. G. White, Paraboles </a:t>
            </a:r>
            <a:b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b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de Jésus, </a:t>
            </a:r>
            <a:b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br>
            <a:r>
              <a:rPr kumimoji="0" lang="fr-CH" sz="1600" b="0" i="0" u="none" strike="noStrike" kern="100" cap="none" spc="0" normalizeH="0" baseline="0" noProof="0" dirty="0">
                <a:ln>
                  <a:noFill/>
                </a:ln>
                <a:solidFill>
                  <a:sysClr val="window" lastClr="FFFFFF"/>
                </a:solidFill>
                <a:effectLst/>
                <a:uLnTx/>
                <a:uFillTx/>
                <a:latin typeface="Arial" panose="020B0604020202020204"/>
                <a:ea typeface="Arial" panose="020B0604020202020204" pitchFamily="34" charset="0"/>
                <a:cs typeface="Arial" panose="020B0604020202020204" pitchFamily="34" charset="0"/>
              </a:rPr>
              <a:t>p. 365)</a:t>
            </a:r>
          </a:p>
        </p:txBody>
      </p:sp>
    </p:spTree>
    <p:extLst>
      <p:ext uri="{BB962C8B-B14F-4D97-AF65-F5344CB8AC3E}">
        <p14:creationId xmlns:p14="http://schemas.microsoft.com/office/powerpoint/2010/main" val="28424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561" y="2135271"/>
            <a:ext cx="2772690" cy="369966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486561" y="192441"/>
            <a:ext cx="11629938" cy="769441"/>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fr-CH"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L'amour, notre signe d'identité</a:t>
            </a:r>
          </a:p>
        </p:txBody>
      </p:sp>
      <p:sp>
        <p:nvSpPr>
          <p:cNvPr id="4" name="CuadroTexto 3">
            <a:extLst>
              <a:ext uri="{FF2B5EF4-FFF2-40B4-BE49-F238E27FC236}">
                <a16:creationId xmlns:a16="http://schemas.microsoft.com/office/drawing/2014/main" id="{26820524-EB82-00F3-2C27-F8A8393E43B4}"/>
              </a:ext>
            </a:extLst>
          </p:cNvPr>
          <p:cNvSpPr txBox="1"/>
          <p:nvPr/>
        </p:nvSpPr>
        <p:spPr>
          <a:xfrm>
            <a:off x="2117585" y="1082920"/>
            <a:ext cx="8830048" cy="830997"/>
          </a:xfrm>
          <a:prstGeom prst="rect">
            <a:avLst/>
          </a:prstGeom>
          <a:noFill/>
        </p:spPr>
        <p:txBody>
          <a:bodyPr wrap="square">
            <a:spAutoFit/>
          </a:bodyPr>
          <a:lstStyle/>
          <a:p>
            <a:pPr algn="ctr"/>
            <a:r>
              <a:rPr lang="fr-CH" sz="2400" b="1" dirty="0">
                <a:solidFill>
                  <a:schemeClr val="bg1"/>
                </a:solidFill>
                <a:effectLst>
                  <a:outerShdw blurRad="38100" dist="38100" dir="2700000" algn="tl">
                    <a:srgbClr val="000000">
                      <a:alpha val="43137"/>
                    </a:srgbClr>
                  </a:outerShdw>
                </a:effectLst>
                <a:latin typeface="Comic Sans MS" panose="030F0702030302020204" pitchFamily="66" charset="0"/>
              </a:rPr>
              <a:t>« Si vous avez de l'amour les uns pour les autres, </a:t>
            </a:r>
            <a:br>
              <a:rPr lang="fr-CH" sz="2400"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fr-CH" sz="2400" b="1" dirty="0">
                <a:solidFill>
                  <a:schemeClr val="bg1"/>
                </a:solidFill>
                <a:effectLst>
                  <a:outerShdw blurRad="38100" dist="38100" dir="2700000" algn="tl">
                    <a:srgbClr val="000000">
                      <a:alpha val="43137"/>
                    </a:srgbClr>
                  </a:outerShdw>
                </a:effectLst>
                <a:latin typeface="Comic Sans MS" panose="030F0702030302020204" pitchFamily="66" charset="0"/>
              </a:rPr>
              <a:t>tous sauront que vous êtes mes disciples. »  </a:t>
            </a:r>
            <a:r>
              <a:rPr lang="fr-CH" b="1" dirty="0">
                <a:solidFill>
                  <a:srgbClr val="FFFF00"/>
                </a:solidFill>
                <a:effectLst>
                  <a:outerShdw blurRad="38100" dist="38100" dir="2700000" algn="tl">
                    <a:srgbClr val="000000">
                      <a:alpha val="43137"/>
                    </a:srgbClr>
                  </a:outerShdw>
                </a:effectLst>
                <a:latin typeface="Comic Sans MS" panose="030F0702030302020204" pitchFamily="66" charset="0"/>
              </a:rPr>
              <a:t>(Jean 13.35)</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059A557-21E0-4FF3-9386-63B826EB9A95}"/>
              </a:ext>
            </a:extLst>
          </p:cNvPr>
          <p:cNvSpPr txBox="1"/>
          <p:nvPr/>
        </p:nvSpPr>
        <p:spPr>
          <a:xfrm>
            <a:off x="3917657" y="2180554"/>
            <a:ext cx="8264816" cy="707886"/>
          </a:xfrm>
          <a:prstGeom prst="rect">
            <a:avLst/>
          </a:prstGeom>
          <a:noFill/>
        </p:spPr>
        <p:txBody>
          <a:bodyPr wrap="square" rtlCol="0">
            <a:spAutoFit/>
          </a:bodyPr>
          <a:lstStyle/>
          <a:p>
            <a:pPr algn="ctr">
              <a:spcBef>
                <a:spcPts val="600"/>
              </a:spcBef>
            </a:pPr>
            <a:r>
              <a:rPr lang="fr-CH" sz="2000" b="1" dirty="0"/>
              <a:t>Chacune des parties impliquées dans le conflit cosmique a ses propres caractéristiques : Satan hait et détruit ; Dieu aime et restaure.</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1728132" y="5775080"/>
            <a:ext cx="9397328" cy="1015663"/>
          </a:xfrm>
          <a:prstGeom prst="rect">
            <a:avLst/>
          </a:prstGeom>
          <a:noFill/>
        </p:spPr>
        <p:txBody>
          <a:bodyPr wrap="square">
            <a:spAutoFit/>
          </a:bodyPr>
          <a:lstStyle/>
          <a:p>
            <a:pPr algn="ctr">
              <a:spcBef>
                <a:spcPts val="600"/>
              </a:spcBef>
            </a:pPr>
            <a:r>
              <a:rPr lang="fr-CH" sz="2000" b="1" dirty="0"/>
              <a:t>Ils se sont donnés par amour et des millions de personnes en ont bénéficié. </a:t>
            </a:r>
            <a:br>
              <a:rPr lang="fr-CH" sz="2000" b="1" dirty="0"/>
            </a:br>
            <a:r>
              <a:rPr lang="fr-CH" sz="2000" b="1" dirty="0"/>
              <a:t>Ils n'ont pas focalisé leur attention sur leur personne, mais sur celui </a:t>
            </a:r>
            <a:br>
              <a:rPr lang="fr-CH" sz="2000" b="1" dirty="0"/>
            </a:br>
            <a:r>
              <a:rPr lang="fr-CH" sz="2000" b="1" dirty="0"/>
              <a:t>pour lequel ils étaient prêts à donner leur vie, leur Sauveur : </a:t>
            </a:r>
            <a:r>
              <a:rPr lang="fr-CH" sz="2000" b="1" dirty="0">
                <a:solidFill>
                  <a:srgbClr val="0000FF"/>
                </a:solidFill>
              </a:rPr>
              <a:t>Jésus.</a:t>
            </a:r>
            <a:endParaRPr lang="es-ES" sz="2000" b="1" dirty="0">
              <a:solidFill>
                <a:srgbClr val="0000FF"/>
              </a:solidFill>
            </a:endParaRPr>
          </a:p>
        </p:txBody>
      </p:sp>
      <p:sp>
        <p:nvSpPr>
          <p:cNvPr id="9" name="CuadroTexto 8">
            <a:extLst>
              <a:ext uri="{FF2B5EF4-FFF2-40B4-BE49-F238E27FC236}">
                <a16:creationId xmlns:a16="http://schemas.microsoft.com/office/drawing/2014/main" id="{5EBCE36D-1D3D-5008-464F-43C06FA23B27}"/>
              </a:ext>
            </a:extLst>
          </p:cNvPr>
          <p:cNvSpPr txBox="1"/>
          <p:nvPr/>
        </p:nvSpPr>
        <p:spPr>
          <a:xfrm>
            <a:off x="4320540" y="3836088"/>
            <a:ext cx="6301740" cy="1938992"/>
          </a:xfrm>
          <a:prstGeom prst="rect">
            <a:avLst/>
          </a:prstGeom>
          <a:noFill/>
        </p:spPr>
        <p:txBody>
          <a:bodyPr wrap="square">
            <a:spAutoFit/>
          </a:bodyPr>
          <a:lstStyle/>
          <a:p>
            <a:pPr algn="ctr">
              <a:spcBef>
                <a:spcPts val="600"/>
              </a:spcBef>
            </a:pPr>
            <a:r>
              <a:rPr lang="fr-CH" sz="2000" b="1" dirty="0">
                <a:solidFill>
                  <a:srgbClr val="0000FF"/>
                </a:solidFill>
              </a:rPr>
              <a:t>Les chrétiens des deuxième et troisième siècles </a:t>
            </a:r>
            <a:br>
              <a:rPr lang="fr-CH" sz="2000" b="1" dirty="0">
                <a:solidFill>
                  <a:srgbClr val="0000FF"/>
                </a:solidFill>
              </a:rPr>
            </a:br>
            <a:r>
              <a:rPr lang="fr-CH" sz="2000" b="1" dirty="0">
                <a:solidFill>
                  <a:srgbClr val="0000FF"/>
                </a:solidFill>
              </a:rPr>
              <a:t>ont mis en pratique l'amour désintéressé. </a:t>
            </a:r>
            <a:br>
              <a:rPr lang="fr-CH" sz="2000" b="1" dirty="0"/>
            </a:br>
            <a:r>
              <a:rPr lang="fr-CH" sz="2000" b="1" dirty="0">
                <a:solidFill>
                  <a:schemeClr val="accent3">
                    <a:lumMod val="60000"/>
                    <a:lumOff val="40000"/>
                  </a:schemeClr>
                </a:solidFill>
              </a:rPr>
              <a:t>Lors de deux grandes pandémies </a:t>
            </a:r>
            <a:r>
              <a:rPr lang="fr-CH" sz="1600" dirty="0">
                <a:solidFill>
                  <a:schemeClr val="accent3">
                    <a:lumMod val="50000"/>
                  </a:schemeClr>
                </a:solidFill>
                <a:effectLst>
                  <a:outerShdw blurRad="38100" dist="38100" dir="2700000" algn="tl">
                    <a:srgbClr val="000000">
                      <a:alpha val="43137"/>
                    </a:srgbClr>
                  </a:outerShdw>
                </a:effectLst>
              </a:rPr>
              <a:t>(en 160 et 265), </a:t>
            </a:r>
            <a:br>
              <a:rPr lang="fr-CH" sz="1600" dirty="0">
                <a:solidFill>
                  <a:schemeClr val="accent3">
                    <a:lumMod val="50000"/>
                  </a:schemeClr>
                </a:solidFill>
                <a:effectLst>
                  <a:outerShdw blurRad="38100" dist="38100" dir="2700000" algn="tl">
                    <a:srgbClr val="000000">
                      <a:alpha val="43137"/>
                    </a:srgbClr>
                  </a:outerShdw>
                </a:effectLst>
              </a:rPr>
            </a:br>
            <a:r>
              <a:rPr lang="fr-CH" sz="2000" b="1" dirty="0">
                <a:solidFill>
                  <a:schemeClr val="accent3">
                    <a:lumMod val="60000"/>
                    <a:lumOff val="40000"/>
                  </a:schemeClr>
                </a:solidFill>
              </a:rPr>
              <a:t>ils se sont consacrés au soin </a:t>
            </a:r>
            <a:br>
              <a:rPr lang="fr-CH" sz="2000" b="1" dirty="0">
                <a:solidFill>
                  <a:schemeClr val="accent3">
                    <a:lumMod val="60000"/>
                    <a:lumOff val="40000"/>
                  </a:schemeClr>
                </a:solidFill>
              </a:rPr>
            </a:br>
            <a:r>
              <a:rPr lang="fr-CH" sz="2000" b="1" dirty="0">
                <a:solidFill>
                  <a:schemeClr val="accent3">
                    <a:lumMod val="60000"/>
                    <a:lumOff val="40000"/>
                  </a:schemeClr>
                </a:solidFill>
              </a:rPr>
              <a:t>des personnes touchées, sans se soucier </a:t>
            </a:r>
            <a:br>
              <a:rPr lang="fr-CH" sz="2000" b="1" dirty="0">
                <a:solidFill>
                  <a:schemeClr val="accent3">
                    <a:lumMod val="60000"/>
                    <a:lumOff val="40000"/>
                  </a:schemeClr>
                </a:solidFill>
              </a:rPr>
            </a:br>
            <a:r>
              <a:rPr lang="fr-CH" sz="2000" b="1" dirty="0">
                <a:solidFill>
                  <a:schemeClr val="accent3">
                    <a:lumMod val="60000"/>
                    <a:lumOff val="40000"/>
                  </a:schemeClr>
                </a:solidFill>
              </a:rPr>
              <a:t>de leur propre sécurité.</a:t>
            </a:r>
            <a:endParaRPr lang="es-ES" sz="2000" b="1" dirty="0">
              <a:solidFill>
                <a:schemeClr val="accent3">
                  <a:lumMod val="60000"/>
                  <a:lumOff val="40000"/>
                </a:schemeClr>
              </a:solidFill>
            </a:endParaRPr>
          </a:p>
        </p:txBody>
      </p:sp>
      <p:sp>
        <p:nvSpPr>
          <p:cNvPr id="11" name="CuadroTexto 10">
            <a:extLst>
              <a:ext uri="{FF2B5EF4-FFF2-40B4-BE49-F238E27FC236}">
                <a16:creationId xmlns:a16="http://schemas.microsoft.com/office/drawing/2014/main" id="{6FE466F1-7C59-EE02-65FC-B0319E17748E}"/>
              </a:ext>
            </a:extLst>
          </p:cNvPr>
          <p:cNvSpPr txBox="1"/>
          <p:nvPr/>
        </p:nvSpPr>
        <p:spPr>
          <a:xfrm>
            <a:off x="4001550" y="2854641"/>
            <a:ext cx="8180923" cy="1015663"/>
          </a:xfrm>
          <a:prstGeom prst="rect">
            <a:avLst/>
          </a:prstGeom>
          <a:noFill/>
        </p:spPr>
        <p:txBody>
          <a:bodyPr wrap="square">
            <a:spAutoFit/>
          </a:bodyPr>
          <a:lstStyle/>
          <a:p>
            <a:pPr>
              <a:spcBef>
                <a:spcPts val="600"/>
              </a:spcBef>
            </a:pPr>
            <a:r>
              <a:rPr lang="fr-CH" sz="2000" b="1" dirty="0"/>
              <a:t>Les adeptes de l'un ou l'autre camp agissent selon ces modèles. </a:t>
            </a:r>
            <a:br>
              <a:rPr lang="fr-CH" sz="2000" b="1" dirty="0"/>
            </a:br>
            <a:r>
              <a:rPr lang="fr-CH" sz="2000" b="1" dirty="0"/>
              <a:t>Si nous suivons Dieu, nous le montrerons par l'amour que nous portons aux autres </a:t>
            </a:r>
            <a:r>
              <a:rPr lang="fr-CH" sz="1600" dirty="0">
                <a:solidFill>
                  <a:schemeClr val="accent3">
                    <a:lumMod val="50000"/>
                  </a:schemeClr>
                </a:solidFill>
                <a:effectLst>
                  <a:outerShdw blurRad="38100" dist="38100" dir="2700000" algn="tl">
                    <a:srgbClr val="000000">
                      <a:alpha val="43137"/>
                    </a:srgbClr>
                  </a:outerShdw>
                </a:effectLst>
              </a:rPr>
              <a:t>(1Jean. 4.20-21).</a:t>
            </a:r>
            <a:endParaRPr lang="es-ES" sz="1600"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212365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200" b="1" i="0" u="none" strike="noStrike" kern="1200" cap="none" spc="0" normalizeH="0" baseline="0" dirty="0">
                <a:ln>
                  <a:noFill/>
                </a:ln>
                <a:solidFill>
                  <a:srgbClr val="166588"/>
                </a:solidFill>
                <a:effectLst/>
                <a:uLnTx/>
                <a:uFillTx/>
                <a:latin typeface="Comic Sans MS" panose="030F0702030302020204" pitchFamily="66" charset="0"/>
                <a:ea typeface="+mn-ea"/>
                <a:cs typeface="+mn-cs"/>
              </a:rPr>
              <a:t>« N'aie pas peur maintenant, car je suis avec toi. Ne lance pas ces regards inquiets, car ton Dieu, c'est moi. Je viens te rendre courage, j'arrive à ton secours et je te protège, ma main droite tient sa promesse. » </a:t>
            </a:r>
            <a:r>
              <a:rPr kumimoji="0" lang="es-ES" sz="1800" b="1" i="0" u="none" strike="noStrike" kern="1200" cap="none" spc="0" normalizeH="0" baseline="0" noProof="0" dirty="0">
                <a:ln>
                  <a:noFill/>
                </a:ln>
                <a:solidFill>
                  <a:schemeClr val="accent2">
                    <a:lumMod val="50000"/>
                  </a:schemeClr>
                </a:solidFill>
                <a:effectLst/>
                <a:uLnTx/>
                <a:uFillTx/>
                <a:latin typeface="Comic Sans MS" panose="030F0702030302020204" pitchFamily="66" charset="0"/>
                <a:ea typeface="+mn-ea"/>
                <a:cs typeface="+mn-cs"/>
              </a:rPr>
              <a:t>(Esaïe 41.10)</a:t>
            </a:r>
            <a:endParaRPr kumimoji="0" lang="es-ES" sz="2400" b="1" i="0" u="none" strike="noStrike" kern="1200" cap="none" spc="0" normalizeH="0" baseline="0" noProof="0" dirty="0">
              <a:ln>
                <a:noFill/>
              </a:ln>
              <a:solidFill>
                <a:schemeClr val="accent2">
                  <a:lumMod val="50000"/>
                </a:schemeClr>
              </a:solidFill>
              <a:effectLst/>
              <a:uLnTx/>
              <a:uFillTx/>
              <a:latin typeface="Comic Sans MS" panose="030F0702030302020204" pitchFamily="66" charset="0"/>
              <a:ea typeface="+mn-ea"/>
              <a:cs typeface="+mn-cs"/>
            </a:endParaRPr>
          </a:p>
        </p:txBody>
      </p:sp>
      <p:sp>
        <p:nvSpPr>
          <p:cNvPr id="2" name="ZoneTexte 1">
            <a:extLst>
              <a:ext uri="{FF2B5EF4-FFF2-40B4-BE49-F238E27FC236}">
                <a16:creationId xmlns:a16="http://schemas.microsoft.com/office/drawing/2014/main" id="{719A79E7-2237-32B5-C3FB-A3066E611CD3}"/>
              </a:ext>
            </a:extLst>
          </p:cNvPr>
          <p:cNvSpPr txBox="1"/>
          <p:nvPr/>
        </p:nvSpPr>
        <p:spPr>
          <a:xfrm>
            <a:off x="10142197" y="3688080"/>
            <a:ext cx="2049783" cy="2970044"/>
          </a:xfrm>
          <a:prstGeom prst="rect">
            <a:avLst/>
          </a:prstGeom>
          <a:noFill/>
        </p:spPr>
        <p:txBody>
          <a:bodyPr wrap="square" rtlCol="0">
            <a:spAutoFit/>
          </a:bodyPr>
          <a:lstStyle/>
          <a:p>
            <a:r>
              <a:rPr lang="fr-CH" sz="1700" dirty="0">
                <a:solidFill>
                  <a:srgbClr val="FFFF00"/>
                </a:solidFill>
              </a:rPr>
              <a:t>Lecture de la </a:t>
            </a:r>
            <a:br>
              <a:rPr lang="fr-CH" sz="1700" dirty="0">
                <a:solidFill>
                  <a:srgbClr val="FFFF00"/>
                </a:solidFill>
              </a:rPr>
            </a:br>
            <a:r>
              <a:rPr lang="fr-CH" sz="1700" dirty="0">
                <a:solidFill>
                  <a:srgbClr val="FFFF00"/>
                </a:solidFill>
              </a:rPr>
              <a:t>semaine : </a:t>
            </a:r>
            <a:br>
              <a:rPr lang="fr-CH" sz="1700" dirty="0">
                <a:solidFill>
                  <a:srgbClr val="FFFF00"/>
                </a:solidFill>
              </a:rPr>
            </a:br>
            <a:r>
              <a:rPr lang="fr-CH" sz="1700" dirty="0">
                <a:solidFill>
                  <a:schemeClr val="bg1"/>
                </a:solidFill>
              </a:rPr>
              <a:t>Luc 19.41-44 ; </a:t>
            </a:r>
            <a:br>
              <a:rPr lang="fr-CH" sz="1700" dirty="0">
                <a:solidFill>
                  <a:schemeClr val="bg1"/>
                </a:solidFill>
              </a:rPr>
            </a:br>
            <a:r>
              <a:rPr lang="fr-CH" sz="1700" dirty="0">
                <a:solidFill>
                  <a:schemeClr val="bg1"/>
                </a:solidFill>
              </a:rPr>
              <a:t>Matthieu 23.37, 38 ; Hébreux 11.35-38 ; Apocalypse 2.10 ; </a:t>
            </a:r>
          </a:p>
          <a:p>
            <a:r>
              <a:rPr lang="fr-CH" sz="1700" dirty="0">
                <a:solidFill>
                  <a:schemeClr val="bg1"/>
                </a:solidFill>
              </a:rPr>
              <a:t>Actes 2.44-47 ; </a:t>
            </a:r>
            <a:br>
              <a:rPr lang="fr-CH" sz="1700" dirty="0">
                <a:solidFill>
                  <a:schemeClr val="bg1"/>
                </a:solidFill>
              </a:rPr>
            </a:br>
            <a:r>
              <a:rPr lang="fr-CH" sz="1700" dirty="0">
                <a:solidFill>
                  <a:schemeClr val="bg1"/>
                </a:solidFill>
              </a:rPr>
              <a:t>Jean 13.35 ; </a:t>
            </a:r>
            <a:br>
              <a:rPr lang="fr-CH" sz="1700" dirty="0">
                <a:solidFill>
                  <a:schemeClr val="bg1"/>
                </a:solidFill>
              </a:rPr>
            </a:br>
            <a:r>
              <a:rPr lang="fr-CH" sz="1700" dirty="0">
                <a:solidFill>
                  <a:schemeClr val="bg1"/>
                </a:solidFill>
              </a:rPr>
              <a:t>Matthieu 24.9, </a:t>
            </a:r>
            <a:br>
              <a:rPr lang="fr-CH" sz="1700" dirty="0">
                <a:solidFill>
                  <a:schemeClr val="bg1"/>
                </a:solidFill>
              </a:rPr>
            </a:br>
            <a:r>
              <a:rPr lang="fr-CH" sz="1700" dirty="0">
                <a:solidFill>
                  <a:schemeClr val="bg1"/>
                </a:solidFill>
              </a:rPr>
              <a:t>21,22 ; </a:t>
            </a:r>
            <a:br>
              <a:rPr lang="fr-CH" sz="1700" dirty="0">
                <a:solidFill>
                  <a:schemeClr val="bg1"/>
                </a:solidFill>
              </a:rPr>
            </a:br>
            <a:r>
              <a:rPr lang="fr-CH" sz="1700" dirty="0">
                <a:solidFill>
                  <a:schemeClr val="bg1"/>
                </a:solidFill>
              </a:rPr>
              <a:t>Esaïe 41.10. </a:t>
            </a:r>
            <a:endParaRPr lang="fr-CH" dirty="0"/>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2138981" y="900778"/>
            <a:ext cx="9801786" cy="2385268"/>
          </a:xfrm>
          <a:prstGeom prst="rect">
            <a:avLst/>
          </a:prstGeom>
          <a:noFill/>
        </p:spPr>
        <p:txBody>
          <a:bodyPr wrap="square">
            <a:spAutoFit/>
          </a:bodyPr>
          <a:lstStyle/>
          <a:p>
            <a:pPr>
              <a:spcBef>
                <a:spcPts val="600"/>
              </a:spcBef>
            </a:pPr>
            <a:r>
              <a:rPr lang="fr-CH" sz="2400" b="1" dirty="0">
                <a:latin typeface="Constantia" panose="02030602050306030303" pitchFamily="18" charset="0"/>
              </a:rPr>
              <a:t>« Ce n’est ni dans la science, ni dans la condition sociale, ni dans </a:t>
            </a:r>
            <a:br>
              <a:rPr lang="fr-CH" sz="2400" b="1" dirty="0">
                <a:latin typeface="Constantia" panose="02030602050306030303" pitchFamily="18" charset="0"/>
              </a:rPr>
            </a:br>
            <a:r>
              <a:rPr lang="fr-CH" sz="2400" b="1" dirty="0">
                <a:latin typeface="Constantia" panose="02030602050306030303" pitchFamily="18" charset="0"/>
              </a:rPr>
              <a:t>le nombre et la qualité de nos talents, ni dans la volonté de l’homme qu’il faut aller chercher le secret du succès. </a:t>
            </a:r>
            <a:br>
              <a:rPr lang="fr-CH" sz="2400" b="1" dirty="0">
                <a:latin typeface="Constantia" panose="02030602050306030303" pitchFamily="18" charset="0"/>
              </a:rPr>
            </a:br>
            <a:r>
              <a:rPr lang="fr-CH" sz="2400" b="1" dirty="0">
                <a:solidFill>
                  <a:schemeClr val="accent1">
                    <a:lumMod val="60000"/>
                    <a:lumOff val="40000"/>
                  </a:schemeClr>
                </a:solidFill>
                <a:latin typeface="Constantia" panose="02030602050306030303" pitchFamily="18" charset="0"/>
              </a:rPr>
              <a:t>Conscients de notre faiblesse, nous avons à contempler le Christ, qui est à l’origine de toute force et de toute pensée ; en nous soumettant à lui, nous remporterons victoire sur victoire. […] </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2463456" y="6519446"/>
            <a:ext cx="6243248" cy="338554"/>
          </a:xfrm>
          <a:prstGeom prst="rect">
            <a:avLst/>
          </a:prstGeom>
          <a:noFill/>
        </p:spPr>
        <p:txBody>
          <a:bodyPr wrap="none" rtlCol="0">
            <a:spAutoFit/>
          </a:bodyPr>
          <a:lstStyle/>
          <a:p>
            <a:r>
              <a:rPr lang="fr-CH" sz="1600" b="1" dirty="0"/>
              <a:t>(E. G. White, </a:t>
            </a:r>
            <a:r>
              <a:rPr lang="fr-CH" sz="1600" b="1" i="1" dirty="0"/>
              <a:t>Les paraboles de Jésus. </a:t>
            </a:r>
            <a:r>
              <a:rPr lang="fr-CH" sz="1600" b="1" dirty="0"/>
              <a:t>« Le service de Dieu, p. 304.) </a:t>
            </a:r>
            <a:endParaRPr lang="es-ES" sz="1600" b="1" dirty="0"/>
          </a:p>
        </p:txBody>
      </p:sp>
      <p:sp>
        <p:nvSpPr>
          <p:cNvPr id="2" name="ZoneTexte 1">
            <a:extLst>
              <a:ext uri="{FF2B5EF4-FFF2-40B4-BE49-F238E27FC236}">
                <a16:creationId xmlns:a16="http://schemas.microsoft.com/office/drawing/2014/main" id="{8BD14D32-3D39-2E48-71CA-EF23A52CE37D}"/>
              </a:ext>
            </a:extLst>
          </p:cNvPr>
          <p:cNvSpPr txBox="1"/>
          <p:nvPr/>
        </p:nvSpPr>
        <p:spPr>
          <a:xfrm>
            <a:off x="1669409" y="3217432"/>
            <a:ext cx="8825219" cy="868251"/>
          </a:xfrm>
          <a:prstGeom prst="rect">
            <a:avLst/>
          </a:prstGeom>
          <a:noFill/>
        </p:spPr>
        <p:txBody>
          <a:bodyPr wrap="square" rtlCol="0">
            <a:spAutoFit/>
          </a:bodyPr>
          <a:lstStyle/>
          <a:p>
            <a:pPr>
              <a:lnSpc>
                <a:spcPct val="107000"/>
              </a:lnSpc>
              <a:spcAft>
                <a:spcPts val="800"/>
              </a:spcAft>
            </a:pPr>
            <a:r>
              <a:rPr lang="fr-CH" sz="2400" b="1" dirty="0">
                <a:solidFill>
                  <a:schemeClr val="accent3">
                    <a:lumMod val="75000"/>
                  </a:schemeClr>
                </a:solidFill>
                <a:latin typeface="Constantia" panose="02030602050306030303" pitchFamily="18" charset="0"/>
              </a:rPr>
              <a:t>Si court et si effacé que soit notre service, si nous suivons </a:t>
            </a:r>
            <a:br>
              <a:rPr lang="fr-CH" sz="2400" b="1" dirty="0">
                <a:solidFill>
                  <a:schemeClr val="accent3">
                    <a:lumMod val="75000"/>
                  </a:schemeClr>
                </a:solidFill>
                <a:latin typeface="Constantia" panose="02030602050306030303" pitchFamily="18" charset="0"/>
              </a:rPr>
            </a:br>
            <a:r>
              <a:rPr lang="fr-CH" sz="2400" b="1" dirty="0">
                <a:solidFill>
                  <a:schemeClr val="accent3">
                    <a:lumMod val="75000"/>
                  </a:schemeClr>
                </a:solidFill>
                <a:latin typeface="Constantia" panose="02030602050306030303" pitchFamily="18" charset="0"/>
              </a:rPr>
              <a:t>Jésus avec foi, nous ne serons pas frustrés de la récompense. </a:t>
            </a:r>
            <a:endParaRPr lang="fr-CH" dirty="0">
              <a:solidFill>
                <a:schemeClr val="accent3">
                  <a:lumMod val="75000"/>
                </a:schemeClr>
              </a:solidFill>
            </a:endParaRPr>
          </a:p>
        </p:txBody>
      </p:sp>
      <p:sp>
        <p:nvSpPr>
          <p:cNvPr id="5" name="ZoneTexte 4">
            <a:extLst>
              <a:ext uri="{FF2B5EF4-FFF2-40B4-BE49-F238E27FC236}">
                <a16:creationId xmlns:a16="http://schemas.microsoft.com/office/drawing/2014/main" id="{5527E4BA-EF63-AF65-D585-07857F58F5A3}"/>
              </a:ext>
            </a:extLst>
          </p:cNvPr>
          <p:cNvSpPr txBox="1"/>
          <p:nvPr/>
        </p:nvSpPr>
        <p:spPr>
          <a:xfrm>
            <a:off x="924300" y="4103400"/>
            <a:ext cx="9706063" cy="2585323"/>
          </a:xfrm>
          <a:prstGeom prst="rect">
            <a:avLst/>
          </a:prstGeom>
          <a:noFill/>
        </p:spPr>
        <p:txBody>
          <a:bodyPr wrap="square" rtlCol="0">
            <a:spAutoFit/>
          </a:bodyPr>
          <a:lstStyle/>
          <a:p>
            <a:r>
              <a:rPr lang="fr-CH" sz="2400" b="1" dirty="0">
                <a:solidFill>
                  <a:schemeClr val="accent1">
                    <a:lumMod val="60000"/>
                    <a:lumOff val="40000"/>
                  </a:schemeClr>
                </a:solidFill>
                <a:latin typeface="Constantia" panose="02030602050306030303" pitchFamily="18" charset="0"/>
              </a:rPr>
              <a:t>Les portes d’or du ciel ne s’ouvriront jamais devant les orgueilleux, ni devant les hautains, mais elles céderont à la timide poussée du petit enfant. </a:t>
            </a:r>
            <a:br>
              <a:rPr lang="fr-CH" sz="2400" b="1" dirty="0">
                <a:solidFill>
                  <a:schemeClr val="accent1">
                    <a:lumMod val="60000"/>
                    <a:lumOff val="40000"/>
                  </a:schemeClr>
                </a:solidFill>
                <a:latin typeface="Constantia" panose="02030602050306030303" pitchFamily="18" charset="0"/>
              </a:rPr>
            </a:br>
            <a:r>
              <a:rPr lang="fr-CH" sz="2400" b="1" dirty="0">
                <a:latin typeface="Constantia" panose="02030602050306030303" pitchFamily="18" charset="0"/>
              </a:rPr>
              <a:t>Magnifique sera la récompense de la grâce réservée à ceux qui auront travaillé pour Dieu dans la simplicité de la foi </a:t>
            </a:r>
            <a:br>
              <a:rPr lang="fr-CH" sz="2400" b="1" dirty="0">
                <a:latin typeface="Constantia" panose="02030602050306030303" pitchFamily="18" charset="0"/>
              </a:rPr>
            </a:br>
            <a:r>
              <a:rPr lang="fr-CH" sz="2400" b="1" dirty="0">
                <a:latin typeface="Constantia" panose="02030602050306030303" pitchFamily="18" charset="0"/>
              </a:rPr>
              <a:t>et de l’amour </a:t>
            </a:r>
            <a:r>
              <a:rPr lang="fr-CH" dirty="0"/>
              <a:t>! »</a:t>
            </a:r>
          </a:p>
          <a:p>
            <a:endParaRPr lang="fr-CH" dirty="0"/>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C1F5A6F-4A63-4A92-BB21-40C6FB0669C6}"/>
              </a:ext>
            </a:extLst>
          </p:cNvPr>
          <p:cNvSpPr txBox="1"/>
          <p:nvPr/>
        </p:nvSpPr>
        <p:spPr>
          <a:xfrm>
            <a:off x="5029201" y="49695"/>
            <a:ext cx="7107712" cy="942181"/>
          </a:xfrm>
          <a:prstGeom prst="rect">
            <a:avLst/>
          </a:prstGeom>
          <a:noFill/>
        </p:spPr>
        <p:txBody>
          <a:bodyPr wrap="square" rtlCol="0">
            <a:spAutoFit/>
          </a:bodyPr>
          <a:lstStyle/>
          <a:p>
            <a:pPr algn="ctr">
              <a:lnSpc>
                <a:spcPct val="107000"/>
              </a:lnSpc>
              <a:spcAft>
                <a:spcPts val="800"/>
              </a:spcAft>
            </a:pPr>
            <a:r>
              <a:rPr lang="fr-CH" sz="2400" b="1" kern="100" dirty="0">
                <a:solidFill>
                  <a:schemeClr val="bg1"/>
                </a:solidFill>
                <a:latin typeface="Arial" panose="020B0604020202020204" pitchFamily="34" charset="0"/>
                <a:cs typeface="Arial" panose="020B0604020202020204" pitchFamily="34" charset="0"/>
              </a:rPr>
              <a:t>E. G. White  « </a:t>
            </a:r>
            <a:r>
              <a:rPr lang="fr-CH" sz="2800" b="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Levez vos yeux en haut »</a:t>
            </a:r>
          </a:p>
          <a:p>
            <a:pPr algn="ctr">
              <a:lnSpc>
                <a:spcPct val="107000"/>
              </a:lnSpc>
              <a:spcAft>
                <a:spcPts val="800"/>
              </a:spcAft>
            </a:pPr>
            <a:r>
              <a:rPr lang="fr-CH" dirty="0">
                <a:solidFill>
                  <a:schemeClr val="accent2">
                    <a:lumMod val="20000"/>
                    <a:lumOff val="80000"/>
                  </a:schemeClr>
                </a:solidFill>
              </a:rPr>
              <a:t>(L’amour chrétien unit les cœurs, 31 mars, p. 97 ou 102.) </a:t>
            </a:r>
          </a:p>
        </p:txBody>
      </p:sp>
      <p:sp>
        <p:nvSpPr>
          <p:cNvPr id="3" name="ZoneTexte 2">
            <a:extLst>
              <a:ext uri="{FF2B5EF4-FFF2-40B4-BE49-F238E27FC236}">
                <a16:creationId xmlns:a16="http://schemas.microsoft.com/office/drawing/2014/main" id="{B6D8ADF7-A824-5DF2-03C3-46580D519DC9}"/>
              </a:ext>
            </a:extLst>
          </p:cNvPr>
          <p:cNvSpPr txBox="1"/>
          <p:nvPr/>
        </p:nvSpPr>
        <p:spPr>
          <a:xfrm>
            <a:off x="4609678" y="1301273"/>
            <a:ext cx="6946086" cy="3347391"/>
          </a:xfrm>
          <a:prstGeom prst="rect">
            <a:avLst/>
          </a:prstGeom>
          <a:noFill/>
        </p:spPr>
        <p:txBody>
          <a:bodyPr wrap="square" rtlCol="0">
            <a:spAutoFit/>
          </a:bodyPr>
          <a:lstStyle/>
          <a:p>
            <a:pPr marR="434975" algn="ctr">
              <a:lnSpc>
                <a:spcPct val="107000"/>
              </a:lnSpc>
              <a:spcAft>
                <a:spcPts val="800"/>
              </a:spcAft>
            </a:pPr>
            <a:r>
              <a:rPr lang="fr-CH" sz="1800" kern="100" dirty="0">
                <a:effectLst/>
                <a:latin typeface="Arial" panose="020B0604020202020204" pitchFamily="34" charset="0"/>
                <a:ea typeface="Arial" panose="020B0604020202020204" pitchFamily="34" charset="0"/>
                <a:cs typeface="Arial" panose="020B0604020202020204" pitchFamily="34" charset="0"/>
              </a:rPr>
              <a:t>« </a:t>
            </a:r>
            <a:r>
              <a:rPr lang="fr-CH" sz="2000" b="1" kern="100" dirty="0">
                <a:solidFill>
                  <a:schemeClr val="accent1">
                    <a:lumMod val="60000"/>
                    <a:lumOff val="40000"/>
                  </a:schemeClr>
                </a:solidFill>
                <a:effectLst/>
                <a:latin typeface="Arial" panose="020B0604020202020204" pitchFamily="34" charset="0"/>
                <a:ea typeface="Arial" panose="020B0604020202020204" pitchFamily="34" charset="0"/>
                <a:cs typeface="Arial" panose="020B0604020202020204" pitchFamily="34" charset="0"/>
              </a:rPr>
              <a:t>Dieu est amour</a:t>
            </a:r>
            <a:r>
              <a:rPr lang="fr-CH" sz="2000" b="1" kern="100" dirty="0">
                <a:effectLst/>
                <a:latin typeface="Arial" panose="020B0604020202020204" pitchFamily="34" charset="0"/>
                <a:ea typeface="Arial" panose="020B0604020202020204" pitchFamily="34" charset="0"/>
                <a:cs typeface="Arial" panose="020B0604020202020204" pitchFamily="34" charset="0"/>
              </a:rPr>
              <a:t>.</a:t>
            </a:r>
            <a:r>
              <a:rPr lang="fr-CH" sz="2000" kern="100" dirty="0">
                <a:effectLst/>
                <a:latin typeface="Arial" panose="020B0604020202020204" pitchFamily="34" charset="0"/>
                <a:ea typeface="Arial" panose="020B0604020202020204" pitchFamily="34" charset="0"/>
                <a:cs typeface="Arial" panose="020B0604020202020204" pitchFamily="34" charset="0"/>
              </a:rPr>
              <a:t> </a:t>
            </a:r>
            <a:r>
              <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L’amour du Père et du Fils </a:t>
            </a:r>
            <a:br>
              <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est l’apanage de chaque croyant. </a:t>
            </a:r>
          </a:p>
          <a:p>
            <a:pPr marR="1155065" lvl="2" algn="ctr">
              <a:lnSpc>
                <a:spcPct val="107000"/>
              </a:lnSpc>
              <a:spcAft>
                <a:spcPts val="800"/>
              </a:spcAft>
            </a:pPr>
            <a:r>
              <a:rPr lang="fr-CH" sz="2000" b="1" kern="100" dirty="0">
                <a:solidFill>
                  <a:schemeClr val="accent1">
                    <a:lumMod val="60000"/>
                    <a:lumOff val="40000"/>
                  </a:schemeClr>
                </a:solidFill>
                <a:latin typeface="Arial" panose="020B0604020202020204" pitchFamily="34" charset="0"/>
                <a:cs typeface="Arial" panose="020B0604020202020204" pitchFamily="34" charset="0"/>
              </a:rPr>
              <a:t>La Parole de Dieu </a:t>
            </a:r>
            <a:r>
              <a:rPr lang="fr-CH" kern="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 le moyen par lequel l’amour  divin est communiqué à l’homme. </a:t>
            </a:r>
            <a:br>
              <a:rPr lang="fr-CH" kern="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kern="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C’est par sa vérité qu’il atteint l’intelligence. </a:t>
            </a:r>
          </a:p>
          <a:p>
            <a:pPr marR="1155065" lvl="2" algn="ctr">
              <a:lnSpc>
                <a:spcPct val="107000"/>
              </a:lnSpc>
              <a:spcAft>
                <a:spcPts val="800"/>
              </a:spcAft>
            </a:pPr>
            <a:r>
              <a:rPr lang="fr-CH" sz="2000" b="1" kern="100" dirty="0">
                <a:solidFill>
                  <a:schemeClr val="accent1">
                    <a:lumMod val="60000"/>
                    <a:lumOff val="40000"/>
                  </a:schemeClr>
                </a:solidFill>
                <a:latin typeface="Arial" panose="020B0604020202020204" pitchFamily="34" charset="0"/>
                <a:cs typeface="Arial" panose="020B0604020202020204" pitchFamily="34" charset="0"/>
              </a:rPr>
              <a:t>Le Saint-Esprit </a:t>
            </a: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 donné à l’intermédiaire humain qui travaille en collaboration avec </a:t>
            </a:r>
            <a:b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forces divines. Il transforme l’esprit et le caractère, afin que l’homme persévère, </a:t>
            </a:r>
            <a:b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 voyant celui qui est invisible. </a:t>
            </a:r>
            <a:endParaRPr lang="fr-CH" dirty="0"/>
          </a:p>
        </p:txBody>
      </p:sp>
      <p:sp>
        <p:nvSpPr>
          <p:cNvPr id="4" name="ZoneTexte 3">
            <a:extLst>
              <a:ext uri="{FF2B5EF4-FFF2-40B4-BE49-F238E27FC236}">
                <a16:creationId xmlns:a16="http://schemas.microsoft.com/office/drawing/2014/main" id="{E6FFFD2D-97E4-03FB-29A2-A42E42771A1E}"/>
              </a:ext>
            </a:extLst>
          </p:cNvPr>
          <p:cNvSpPr txBox="1"/>
          <p:nvPr/>
        </p:nvSpPr>
        <p:spPr>
          <a:xfrm>
            <a:off x="4932655" y="5569045"/>
            <a:ext cx="6300132" cy="1046440"/>
          </a:xfrm>
          <a:prstGeom prst="rect">
            <a:avLst/>
          </a:prstGeom>
          <a:noFill/>
        </p:spPr>
        <p:txBody>
          <a:bodyPr wrap="square" rtlCol="0">
            <a:spAutoFit/>
          </a:bodyPr>
          <a:lstStyle/>
          <a:p>
            <a:pPr algn="ctr"/>
            <a:r>
              <a:rPr lang="fr-CH" sz="2200" dirty="0">
                <a:solidFill>
                  <a:schemeClr val="bg1"/>
                </a:solidFill>
                <a:effectLst>
                  <a:outerShdw blurRad="38100" dist="38100" dir="2700000" algn="tl">
                    <a:srgbClr val="000000">
                      <a:alpha val="43137"/>
                    </a:srgbClr>
                  </a:outerShdw>
                </a:effectLst>
              </a:rPr>
              <a:t>« En toute humilité et douceur, avec patience, </a:t>
            </a:r>
            <a:br>
              <a:rPr lang="fr-CH" sz="2200" dirty="0">
                <a:solidFill>
                  <a:schemeClr val="bg1"/>
                </a:solidFill>
                <a:effectLst>
                  <a:outerShdw blurRad="38100" dist="38100" dir="2700000" algn="tl">
                    <a:srgbClr val="000000">
                      <a:alpha val="43137"/>
                    </a:srgbClr>
                  </a:outerShdw>
                </a:effectLst>
              </a:rPr>
            </a:br>
            <a:r>
              <a:rPr lang="fr-CH" sz="2200" dirty="0">
                <a:solidFill>
                  <a:schemeClr val="bg1"/>
                </a:solidFill>
                <a:effectLst>
                  <a:outerShdw blurRad="38100" dist="38100" dir="2700000" algn="tl">
                    <a:srgbClr val="000000">
                      <a:alpha val="43137"/>
                    </a:srgbClr>
                  </a:outerShdw>
                </a:effectLst>
              </a:rPr>
              <a:t>vous supportant les uns les autres avec amour ... » </a:t>
            </a:r>
            <a:br>
              <a:rPr lang="fr-CH" sz="2200" dirty="0">
                <a:solidFill>
                  <a:schemeClr val="bg1"/>
                </a:solidFill>
              </a:rPr>
            </a:br>
            <a:r>
              <a:rPr lang="fr-CH" dirty="0">
                <a:solidFill>
                  <a:schemeClr val="bg1"/>
                </a:solidFill>
              </a:rPr>
              <a:t>(Ephésiens 4.2).</a:t>
            </a:r>
          </a:p>
        </p:txBody>
      </p:sp>
      <p:sp>
        <p:nvSpPr>
          <p:cNvPr id="5" name="Rectangle 4">
            <a:extLst>
              <a:ext uri="{FF2B5EF4-FFF2-40B4-BE49-F238E27FC236}">
                <a16:creationId xmlns:a16="http://schemas.microsoft.com/office/drawing/2014/main" id="{09982133-9635-EE0D-56E4-EE6185C64CE8}"/>
              </a:ext>
            </a:extLst>
          </p:cNvPr>
          <p:cNvSpPr/>
          <p:nvPr/>
        </p:nvSpPr>
        <p:spPr>
          <a:xfrm>
            <a:off x="167682" y="5272558"/>
            <a:ext cx="2617463" cy="1152398"/>
          </a:xfrm>
          <a:prstGeom prst="rect">
            <a:avLst/>
          </a:prstGeom>
          <a:solidFill>
            <a:srgbClr val="00FFFF"/>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CH" sz="3200" dirty="0">
                <a:solidFill>
                  <a:schemeClr val="tx1"/>
                </a:solidFill>
                <a:latin typeface="Brush Script MT" panose="03060802040406070304" pitchFamily="66" charset="0"/>
              </a:rPr>
              <a:t>J’ADHERE</a:t>
            </a:r>
          </a:p>
        </p:txBody>
      </p:sp>
      <p:sp>
        <p:nvSpPr>
          <p:cNvPr id="7" name="ZoneTexte 6">
            <a:extLst>
              <a:ext uri="{FF2B5EF4-FFF2-40B4-BE49-F238E27FC236}">
                <a16:creationId xmlns:a16="http://schemas.microsoft.com/office/drawing/2014/main" id="{15F8DFD5-6F0F-0A3E-82F5-84DAD27E07F7}"/>
              </a:ext>
            </a:extLst>
          </p:cNvPr>
          <p:cNvSpPr txBox="1"/>
          <p:nvPr/>
        </p:nvSpPr>
        <p:spPr>
          <a:xfrm>
            <a:off x="4352725" y="4594531"/>
            <a:ext cx="7671593" cy="727059"/>
          </a:xfrm>
          <a:prstGeom prst="rect">
            <a:avLst/>
          </a:prstGeom>
          <a:noFill/>
        </p:spPr>
        <p:txBody>
          <a:bodyPr wrap="square">
            <a:spAutoFit/>
          </a:bodyPr>
          <a:lstStyle/>
          <a:p>
            <a:pPr marL="914400" marR="1155065" lvl="2" indent="0" algn="ctr"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On ne peut jouir de l’amour parfait qu’en croyant la vérité et en recevant le Saint-Esprit. »</a:t>
            </a:r>
          </a:p>
        </p:txBody>
      </p:sp>
    </p:spTree>
    <p:extLst>
      <p:ext uri="{BB962C8B-B14F-4D97-AF65-F5344CB8AC3E}">
        <p14:creationId xmlns:p14="http://schemas.microsoft.com/office/powerpoint/2010/main" val="186423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1F1F130-7D71-7C8F-E50D-A1B8744AD5A6}"/>
              </a:ext>
            </a:extLst>
          </p:cNvPr>
          <p:cNvSpPr txBox="1"/>
          <p:nvPr/>
        </p:nvSpPr>
        <p:spPr>
          <a:xfrm>
            <a:off x="624840" y="411480"/>
            <a:ext cx="9639300" cy="1660326"/>
          </a:xfrm>
          <a:prstGeom prst="rect">
            <a:avLst/>
          </a:prstGeom>
          <a:noFill/>
        </p:spPr>
        <p:txBody>
          <a:bodyPr wrap="square" rtlCol="0">
            <a:spAutoFit/>
          </a:bodyPr>
          <a:lstStyle/>
          <a:p>
            <a:pPr>
              <a:lnSpc>
                <a:spcPct val="107000"/>
              </a:lnSpc>
              <a:spcAft>
                <a:spcPts val="800"/>
              </a:spcAft>
            </a:pPr>
            <a:r>
              <a:rPr lang="fr-CH" sz="2400" b="1" kern="0" dirty="0">
                <a:effectLst/>
                <a:latin typeface="TimesNewRomanPSStd-Bold"/>
                <a:ea typeface="Arial" panose="020B0604020202020204" pitchFamily="34" charset="0"/>
                <a:cs typeface="TimesNewRomanPSStd-Bold"/>
              </a:rPr>
              <a:t>Introduction :</a:t>
            </a:r>
            <a:r>
              <a:rPr lang="fr-CH" sz="1800" b="1" kern="0" dirty="0">
                <a:effectLst/>
                <a:latin typeface="TimesNewRomanPSStd-Bold"/>
                <a:ea typeface="Arial" panose="020B0604020202020204" pitchFamily="34" charset="0"/>
                <a:cs typeface="TimesNewRomanPSStd-Bold"/>
              </a:rPr>
              <a:t> </a:t>
            </a:r>
            <a:r>
              <a:rPr lang="fr-CH" sz="1800" kern="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t>La semaine dernière, nous avons étudié l’origine du grand conflit dans le ciel et sur la terre. Cette semaine, nous nous concentrons sur la façon dont le grand conflit </a:t>
            </a:r>
            <a:br>
              <a:rPr lang="fr-CH" sz="1800" kern="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t>se joue dans la vie et dans l’histoire du peuple de Dieu, en particulier à l’intersection de Juda, le peuple de Dieu dans la dernière partie de l’Ancien Testament et </a:t>
            </a:r>
            <a:r>
              <a:rPr lang="fr-CH" kern="0" dirty="0">
                <a:solidFill>
                  <a:schemeClr val="accent5">
                    <a:lumMod val="75000"/>
                  </a:schemeClr>
                </a:solidFill>
                <a:latin typeface="Arial" panose="020B0604020202020204" pitchFamily="34" charset="0"/>
                <a:ea typeface="Arial" panose="020B0604020202020204" pitchFamily="34" charset="0"/>
                <a:cs typeface="Arial" panose="020B0604020202020204" pitchFamily="34" charset="0"/>
              </a:rPr>
              <a:t>de </a:t>
            </a:r>
            <a:r>
              <a:rPr lang="fr-CH" sz="1800" kern="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t>l’église, le peuple de Dieu dans le Nouveau Testament. </a:t>
            </a:r>
            <a:endParaRPr lang="fr-CH" dirty="0">
              <a:solidFill>
                <a:schemeClr val="accent5">
                  <a:lumMod val="75000"/>
                </a:schemeClr>
              </a:solidFill>
            </a:endParaRPr>
          </a:p>
        </p:txBody>
      </p:sp>
      <p:sp>
        <p:nvSpPr>
          <p:cNvPr id="3" name="ZoneTexte 2">
            <a:extLst>
              <a:ext uri="{FF2B5EF4-FFF2-40B4-BE49-F238E27FC236}">
                <a16:creationId xmlns:a16="http://schemas.microsoft.com/office/drawing/2014/main" id="{B6BC48AD-E325-BDBA-E067-4EB09398A49A}"/>
              </a:ext>
            </a:extLst>
          </p:cNvPr>
          <p:cNvSpPr txBox="1"/>
          <p:nvPr/>
        </p:nvSpPr>
        <p:spPr>
          <a:xfrm>
            <a:off x="457200" y="2590800"/>
            <a:ext cx="2194560" cy="2944589"/>
          </a:xfrm>
          <a:prstGeom prst="rect">
            <a:avLst/>
          </a:prstGeom>
          <a:noFill/>
        </p:spPr>
        <p:txBody>
          <a:bodyPr wrap="square" rtlCol="0">
            <a:spAutoFit/>
          </a:bodyPr>
          <a:lstStyle/>
          <a:p>
            <a:pPr marL="449580" algn="ctr">
              <a:lnSpc>
                <a:spcPct val="107000"/>
              </a:lnSpc>
              <a:spcAft>
                <a:spcPts val="800"/>
              </a:spcAft>
            </a:pPr>
            <a:r>
              <a:rPr lang="fr-CH" sz="2400" b="1" kern="0" dirty="0">
                <a:effectLst/>
                <a:latin typeface="TimesNewRomanPSStd-Bold"/>
                <a:ea typeface="Arial" panose="020B0604020202020204" pitchFamily="34" charset="0"/>
                <a:cs typeface="TimesNewRomanPSStd-Bold"/>
              </a:rPr>
              <a:t>Thèmes </a:t>
            </a:r>
            <a:br>
              <a:rPr lang="fr-CH" sz="2400" b="1" kern="0" dirty="0">
                <a:effectLst/>
                <a:latin typeface="TimesNewRomanPSStd-Bold"/>
                <a:ea typeface="Arial" panose="020B0604020202020204" pitchFamily="34" charset="0"/>
                <a:cs typeface="TimesNewRomanPSStd-Bold"/>
              </a:rPr>
            </a:br>
            <a:r>
              <a:rPr lang="fr-CH" sz="2400" b="1" kern="0" dirty="0">
                <a:effectLst/>
                <a:latin typeface="TimesNewRomanPSStd-Bold"/>
                <a:ea typeface="Arial" panose="020B0604020202020204" pitchFamily="34" charset="0"/>
                <a:cs typeface="TimesNewRomanPSStd-Bold"/>
              </a:rPr>
              <a:t>de la leçon:</a:t>
            </a:r>
            <a:r>
              <a:rPr lang="fr-CH" sz="1800" b="1" kern="0" dirty="0">
                <a:effectLst/>
                <a:latin typeface="TimesNewRomanPSStd-Bold"/>
                <a:ea typeface="Arial" panose="020B0604020202020204" pitchFamily="34" charset="0"/>
                <a:cs typeface="TimesNewRomanPSStd-Bold"/>
              </a:rPr>
              <a:t> </a:t>
            </a:r>
            <a: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t>La leçon de cette semaine met en évidence </a:t>
            </a:r>
            <a:b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br>
            <a: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t>deux </a:t>
            </a:r>
            <a:b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br>
            <a: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t>thèmes principaux : </a:t>
            </a:r>
            <a:endParaRPr lang="fr-CH" dirty="0"/>
          </a:p>
        </p:txBody>
      </p:sp>
      <p:sp>
        <p:nvSpPr>
          <p:cNvPr id="4" name="ZoneTexte 3">
            <a:extLst>
              <a:ext uri="{FF2B5EF4-FFF2-40B4-BE49-F238E27FC236}">
                <a16:creationId xmlns:a16="http://schemas.microsoft.com/office/drawing/2014/main" id="{18DD55A2-B8B6-F1CC-5421-B12374FC1F06}"/>
              </a:ext>
            </a:extLst>
          </p:cNvPr>
          <p:cNvSpPr txBox="1"/>
          <p:nvPr/>
        </p:nvSpPr>
        <p:spPr>
          <a:xfrm>
            <a:off x="2705100" y="2400300"/>
            <a:ext cx="7559040" cy="1363963"/>
          </a:xfrm>
          <a:prstGeom prst="rect">
            <a:avLst/>
          </a:prstGeom>
          <a:noFill/>
        </p:spPr>
        <p:txBody>
          <a:bodyPr wrap="square" rtlCol="0">
            <a:spAutoFit/>
          </a:bodyPr>
          <a:lstStyle/>
          <a:p>
            <a:pPr marL="449580">
              <a:lnSpc>
                <a:spcPct val="107000"/>
              </a:lnSpc>
              <a:spcAft>
                <a:spcPts val="800"/>
              </a:spcAft>
            </a:pPr>
            <a:r>
              <a:rPr lang="fr-CH" sz="2400" b="1" kern="0" dirty="0">
                <a:effectLst/>
                <a:latin typeface="TimesNewRomanPSStd-Bold"/>
                <a:ea typeface="Arial" panose="020B0604020202020204" pitchFamily="34" charset="0"/>
                <a:cs typeface="TimesNewRomanPSStd-Bold"/>
              </a:rPr>
              <a:t>1.</a:t>
            </a:r>
            <a: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 la suite de son rejet de Christ, Juda avait officiellement perdu, </a:t>
            </a:r>
            <a:br>
              <a:rPr lang="fr-CH" sz="1800" kern="0"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en tant  qu’entité politique,</a:t>
            </a:r>
            <a:r>
              <a:rPr lang="fr-CH" sz="1800" kern="0" dirty="0">
                <a:solidFill>
                  <a:schemeClr val="tx2">
                    <a:lumMod val="75000"/>
                    <a:lumOff val="25000"/>
                  </a:schemeClr>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son statut de nation privilégiée </a:t>
            </a:r>
            <a:br>
              <a:rPr lang="fr-CH" sz="1800" kern="0" dirty="0">
                <a:solidFill>
                  <a:schemeClr val="tx2">
                    <a:lumMod val="75000"/>
                    <a:lumOff val="2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en tant que peuple spécial de Dieu et avait subi l’horrible expérience </a:t>
            </a:r>
            <a:br>
              <a:rPr lang="fr-CH" sz="1800" kern="0"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tx2">
                    <a:lumMod val="75000"/>
                    <a:lumOff val="2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de</a:t>
            </a:r>
            <a:r>
              <a:rPr lang="fr-CH" sz="1800" kern="0" dirty="0">
                <a:solidFill>
                  <a:schemeClr val="tx2">
                    <a:lumMod val="75000"/>
                    <a:lumOff val="25000"/>
                  </a:schemeClr>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destruction de Jérusalem. </a:t>
            </a:r>
            <a:endParaRPr lang="fr-CH" dirty="0">
              <a:solidFill>
                <a:schemeClr val="accent5">
                  <a:lumMod val="75000"/>
                </a:schemeClr>
              </a:solidFill>
              <a:effectLst>
                <a:outerShdw blurRad="38100" dist="38100" dir="2700000" algn="tl">
                  <a:srgbClr val="000000">
                    <a:alpha val="43137"/>
                  </a:srgbClr>
                </a:outerShdw>
              </a:effectLst>
            </a:endParaRPr>
          </a:p>
        </p:txBody>
      </p:sp>
      <p:sp>
        <p:nvSpPr>
          <p:cNvPr id="5" name="ZoneTexte 4">
            <a:extLst>
              <a:ext uri="{FF2B5EF4-FFF2-40B4-BE49-F238E27FC236}">
                <a16:creationId xmlns:a16="http://schemas.microsoft.com/office/drawing/2014/main" id="{BC31B97D-13BE-6E1C-6A45-CBC7FDBF2BF3}"/>
              </a:ext>
            </a:extLst>
          </p:cNvPr>
          <p:cNvSpPr txBox="1"/>
          <p:nvPr/>
        </p:nvSpPr>
        <p:spPr>
          <a:xfrm>
            <a:off x="3802380" y="3805958"/>
            <a:ext cx="7353300" cy="2059282"/>
          </a:xfrm>
          <a:prstGeom prst="rect">
            <a:avLst/>
          </a:prstGeom>
          <a:noFill/>
        </p:spPr>
        <p:txBody>
          <a:bodyPr wrap="square" rtlCol="0">
            <a:spAutoFit/>
          </a:bodyPr>
          <a:lstStyle/>
          <a:p>
            <a:pPr marL="449580">
              <a:lnSpc>
                <a:spcPct val="107000"/>
              </a:lnSpc>
              <a:spcAft>
                <a:spcPts val="800"/>
              </a:spcAft>
            </a:pPr>
            <a:r>
              <a:rPr lang="fr-CH" sz="2400" b="1" kern="0" dirty="0">
                <a:effectLst/>
                <a:latin typeface="TimesNewRomanPSStd-Bold"/>
                <a:ea typeface="Arial" panose="020B0604020202020204" pitchFamily="34" charset="0"/>
                <a:cs typeface="TimesNewRomanPSStd-Bold"/>
              </a:rPr>
              <a:t>2.</a:t>
            </a:r>
            <a:r>
              <a:rPr lang="fr-CH" sz="1800" kern="0" dirty="0">
                <a:solidFill>
                  <a:srgbClr val="008000"/>
                </a:solidFill>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Dieu a établi son peuple, </a:t>
            </a:r>
            <a:r>
              <a:rPr lang="fr-CH" sz="1800" u="sng" kern="0" dirty="0">
                <a:solidFill>
                  <a:srgbClr val="0070C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reste d’Israël</a:t>
            </a: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y a incorporé à la </a:t>
            </a:r>
            <a:b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fois </a:t>
            </a:r>
            <a:r>
              <a:rPr lang="fr-CH" sz="1800" u="sng" kern="0" dirty="0">
                <a:solidFill>
                  <a:srgbClr val="0070C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les Juifs</a:t>
            </a:r>
            <a:r>
              <a:rPr lang="fr-CH" sz="1800" kern="0" dirty="0">
                <a:solidFill>
                  <a:srgbClr val="0070C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a:t>
            </a:r>
            <a:r>
              <a:rPr lang="fr-CH" u="sng" kern="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gentils</a:t>
            </a:r>
            <a:r>
              <a:rPr lang="fr-CH" sz="1800" kern="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et l’a sauvé des cataclysmes qui avaient frappé Jérusalem en l’an 70 après Jésus-Christ. </a:t>
            </a:r>
          </a:p>
          <a:p>
            <a:pPr marL="449580">
              <a:lnSpc>
                <a:spcPct val="107000"/>
              </a:lnSpc>
              <a:spcAft>
                <a:spcPts val="800"/>
              </a:spcAft>
            </a:pPr>
            <a:r>
              <a:rPr lang="fr-CH" sz="1800" kern="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Dieu a conduit son église </a:t>
            </a:r>
            <a:r>
              <a:rPr lang="fr-CH" sz="1800" u="sng" kern="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dans sa mission de proclamer l’évangile de Jésus-Christ</a:t>
            </a:r>
            <a:r>
              <a:rPr lang="fr-CH" sz="1800" kern="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appelant toutes les nations à recevoir la bonne nouvelle et à se joindre à son nouveau peuple.</a:t>
            </a:r>
            <a:endParaRPr lang="fr-CH" dirty="0">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F511D768-4EEE-46DB-1890-6EC2E68891A1}"/>
              </a:ext>
            </a:extLst>
          </p:cNvPr>
          <p:cNvSpPr txBox="1"/>
          <p:nvPr/>
        </p:nvSpPr>
        <p:spPr>
          <a:xfrm>
            <a:off x="3036570" y="6082986"/>
            <a:ext cx="4815840" cy="338554"/>
          </a:xfrm>
          <a:prstGeom prst="rect">
            <a:avLst/>
          </a:prstGeom>
          <a:noFill/>
        </p:spPr>
        <p:txBody>
          <a:bodyPr wrap="square" rtlCol="0">
            <a:spAutoFit/>
          </a:bodyPr>
          <a:lstStyle/>
          <a:p>
            <a:r>
              <a:rPr lang="es-ES" sz="1600" i="1"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(Guide d’étude de la Bible</a:t>
            </a:r>
            <a:r>
              <a:rPr lang="es-ES" sz="16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 </a:t>
            </a:r>
            <a:r>
              <a:rPr lang="fr-CH" sz="16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coin du moniteur</a:t>
            </a:r>
            <a:r>
              <a:rPr lang="es-ES" sz="16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 p. 26.) </a:t>
            </a:r>
            <a:endParaRPr lang="fr-CH" dirty="0"/>
          </a:p>
        </p:txBody>
      </p:sp>
    </p:spTree>
    <p:extLst>
      <p:ext uri="{BB962C8B-B14F-4D97-AF65-F5344CB8AC3E}">
        <p14:creationId xmlns:p14="http://schemas.microsoft.com/office/powerpoint/2010/main" val="36595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fr-CH" sz="2000" b="1" dirty="0">
                <a:solidFill>
                  <a:schemeClr val="bg1"/>
                </a:solidFill>
                <a:effectLst>
                  <a:glow rad="127000">
                    <a:srgbClr val="AC2850"/>
                  </a:glow>
                </a:effectLst>
              </a:rPr>
              <a:t>Les leçons de la destruction de Jérusalem  </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A23292"/>
                  </a:glow>
                </a:effectLst>
              </a:rPr>
              <a:t>	</a:t>
            </a:r>
            <a:r>
              <a:rPr lang="fr-CH" sz="2000" b="1" dirty="0">
                <a:solidFill>
                  <a:schemeClr val="bg1"/>
                </a:solidFill>
                <a:effectLst>
                  <a:glow rad="127000">
                    <a:srgbClr val="A23292"/>
                  </a:glow>
                </a:effectLst>
              </a:rPr>
              <a:t>Le rejet de l'amour de Dieu </a:t>
            </a:r>
            <a:endParaRPr lang="es-ES" sz="2000" b="1" dirty="0">
              <a:solidFill>
                <a:schemeClr val="bg1"/>
              </a:solidFill>
              <a:effectLst>
                <a:glow rad="127000">
                  <a:srgbClr val="A23292"/>
                </a:glow>
              </a:effectLst>
            </a:endParaRPr>
          </a:p>
          <a:p>
            <a:pPr>
              <a:spcBef>
                <a:spcPts val="600"/>
              </a:spcBef>
              <a:tabLst>
                <a:tab pos="538163" algn="l"/>
              </a:tabLst>
            </a:pPr>
            <a:r>
              <a:rPr lang="es-ES" sz="2000" b="1" dirty="0">
                <a:solidFill>
                  <a:schemeClr val="bg1"/>
                </a:solidFill>
                <a:effectLst>
                  <a:glow rad="127000">
                    <a:srgbClr val="51A54C"/>
                  </a:glow>
                </a:effectLst>
              </a:rPr>
              <a:t>	</a:t>
            </a:r>
            <a:r>
              <a:rPr lang="fr-CH" sz="2000" b="1" dirty="0">
                <a:solidFill>
                  <a:schemeClr val="bg1"/>
                </a:solidFill>
                <a:effectLst>
                  <a:glow rad="127000">
                    <a:srgbClr val="51A54C"/>
                  </a:glow>
                </a:effectLst>
              </a:rPr>
              <a:t>L'attention que Dieu porte à son peuple</a:t>
            </a:r>
            <a:endParaRPr lang="es-ES" sz="2000" b="1" dirty="0">
              <a:solidFill>
                <a:schemeClr val="bg1"/>
              </a:solidFill>
              <a:effectLst>
                <a:glow rad="127000">
                  <a:srgbClr val="51A54C"/>
                </a:glow>
              </a:effectLst>
            </a:endParaRPr>
          </a:p>
          <a:p>
            <a:pPr>
              <a:spcBef>
                <a:spcPts val="1800"/>
              </a:spcBef>
              <a:tabLst>
                <a:tab pos="538163" algn="l"/>
              </a:tabLst>
            </a:pPr>
            <a:r>
              <a:rPr lang="fr-CH" sz="2000" b="1" dirty="0">
                <a:solidFill>
                  <a:schemeClr val="bg1"/>
                </a:solidFill>
                <a:effectLst>
                  <a:glow rad="127000">
                    <a:srgbClr val="AC2850"/>
                  </a:glow>
                </a:effectLst>
              </a:rPr>
              <a:t>Les leçons des premiers chrétiens </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Fidélité</a:t>
            </a: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dans</a:t>
            </a:r>
            <a:r>
              <a:rPr lang="es-ES" sz="2000" b="1" dirty="0">
                <a:solidFill>
                  <a:schemeClr val="bg1"/>
                </a:solidFill>
                <a:effectLst>
                  <a:glow rad="127000">
                    <a:srgbClr val="C5600D"/>
                  </a:glow>
                </a:effectLst>
              </a:rPr>
              <a:t> la </a:t>
            </a:r>
            <a:r>
              <a:rPr lang="es-ES" sz="2000" b="1" dirty="0" err="1">
                <a:solidFill>
                  <a:schemeClr val="bg1"/>
                </a:solidFill>
                <a:effectLst>
                  <a:glow rad="127000">
                    <a:srgbClr val="C5600D"/>
                  </a:glow>
                </a:effectLst>
              </a:rPr>
              <a:t>persécution</a:t>
            </a:r>
            <a:endParaRPr lang="es-ES" sz="2000" b="1" dirty="0">
              <a:solidFill>
                <a:schemeClr val="bg1"/>
              </a:solidFill>
              <a:effectLst>
                <a:glow rad="127000">
                  <a:srgbClr val="C5600D"/>
                </a:glow>
              </a:effectLst>
            </a:endParaRPr>
          </a:p>
          <a:p>
            <a:pPr>
              <a:spcBef>
                <a:spcPts val="600"/>
              </a:spcBef>
              <a:tabLst>
                <a:tab pos="538163" algn="l"/>
              </a:tabLst>
            </a:pPr>
            <a:r>
              <a:rPr lang="es-ES" sz="2000" b="1" dirty="0">
                <a:solidFill>
                  <a:schemeClr val="bg1"/>
                </a:solidFill>
                <a:effectLst>
                  <a:glow rad="127000">
                    <a:srgbClr val="228F9E"/>
                  </a:glow>
                </a:effectLst>
              </a:rPr>
              <a:t>	</a:t>
            </a:r>
            <a:r>
              <a:rPr lang="fr-CH" sz="2000" b="1" dirty="0">
                <a:solidFill>
                  <a:schemeClr val="bg1"/>
                </a:solidFill>
                <a:effectLst>
                  <a:glow rad="127000">
                    <a:srgbClr val="228F9E"/>
                  </a:glow>
                </a:effectLst>
              </a:rPr>
              <a:t>Aider les personnes dans le besoin</a:t>
            </a:r>
            <a:endParaRPr lang="es-ES" sz="2000" b="1" dirty="0">
              <a:solidFill>
                <a:schemeClr val="bg1"/>
              </a:solidFill>
              <a:effectLst>
                <a:glow rad="127000">
                  <a:srgbClr val="228F9E"/>
                </a:glow>
              </a:effectLst>
            </a:endParaRPr>
          </a:p>
          <a:p>
            <a:pPr>
              <a:spcBef>
                <a:spcPts val="600"/>
              </a:spcBef>
              <a:tabLst>
                <a:tab pos="538163" algn="l"/>
              </a:tabLst>
            </a:pP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L'amour</a:t>
            </a:r>
            <a:r>
              <a:rPr lang="es-ES" sz="2000" b="1" dirty="0">
                <a:solidFill>
                  <a:schemeClr val="bg1"/>
                </a:solidFill>
                <a:effectLst>
                  <a:glow rad="127000">
                    <a:srgbClr val="A68702"/>
                  </a:glow>
                </a:effectLst>
              </a:rPr>
              <a:t>, </a:t>
            </a:r>
            <a:r>
              <a:rPr lang="es-ES" sz="2000" b="1" dirty="0" err="1">
                <a:solidFill>
                  <a:schemeClr val="bg1"/>
                </a:solidFill>
                <a:effectLst>
                  <a:glow rad="127000">
                    <a:srgbClr val="A68702"/>
                  </a:glow>
                </a:effectLst>
              </a:rPr>
              <a:t>notre</a:t>
            </a:r>
            <a:r>
              <a:rPr lang="es-ES" sz="2000" b="1" dirty="0">
                <a:solidFill>
                  <a:schemeClr val="bg1"/>
                </a:solidFill>
                <a:effectLst>
                  <a:glow rad="127000">
                    <a:srgbClr val="A68702"/>
                  </a:glow>
                </a:effectLst>
              </a:rPr>
              <a:t> signe </a:t>
            </a:r>
            <a:r>
              <a:rPr lang="es-ES" sz="2000" b="1" dirty="0" err="1">
                <a:solidFill>
                  <a:schemeClr val="bg1"/>
                </a:solidFill>
                <a:effectLst>
                  <a:glow rad="127000">
                    <a:srgbClr val="A68702"/>
                  </a:glow>
                </a:effectLst>
              </a:rPr>
              <a:t>d'identité</a:t>
            </a:r>
            <a:endParaRPr lang="es-ES" sz="2000" b="1" dirty="0">
              <a:solidFill>
                <a:schemeClr val="bg1"/>
              </a:solidFill>
              <a:effectLst>
                <a:glow rad="127000">
                  <a:srgbClr val="A68702"/>
                </a:glow>
              </a:effectLst>
            </a:endParaRP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0" y="210325"/>
            <a:ext cx="6827609" cy="1015663"/>
          </a:xfrm>
          <a:prstGeom prst="rect">
            <a:avLst/>
          </a:prstGeom>
          <a:noFill/>
        </p:spPr>
        <p:txBody>
          <a:bodyPr wrap="square" rtlCol="0">
            <a:spAutoFit/>
          </a:bodyPr>
          <a:lstStyle/>
          <a:p>
            <a:pPr>
              <a:spcBef>
                <a:spcPts val="600"/>
              </a:spcBef>
            </a:pPr>
            <a:r>
              <a:rPr lang="fr-CH" sz="2000" b="1" dirty="0"/>
              <a:t>L'année 70 a marqué la fin d'Israël en tant que nation. Bien que ce soit Rome qui ait rasé Jérusalem et le temple, d'autres puissances ont été impliquées dans la guerre.</a:t>
            </a:r>
            <a:endParaRPr lang="es-ES" sz="2000" b="1" dirty="0"/>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56241" y="591588"/>
            <a:ext cx="3767168" cy="250102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7342" y="4011433"/>
            <a:ext cx="3598538" cy="2112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09" y="2161909"/>
            <a:ext cx="6687669" cy="1631216"/>
          </a:xfrm>
          <a:prstGeom prst="rect">
            <a:avLst/>
          </a:prstGeom>
          <a:noFill/>
        </p:spPr>
        <p:txBody>
          <a:bodyPr wrap="square">
            <a:spAutoFit/>
          </a:bodyPr>
          <a:lstStyle/>
          <a:p>
            <a:pPr>
              <a:spcBef>
                <a:spcPts val="600"/>
              </a:spcBef>
            </a:pPr>
            <a:r>
              <a:rPr lang="fr-CH" sz="2000" b="1" dirty="0"/>
              <a:t>D'autre part, Dieu a averti à plusieurs reprises des conséquences de son rejet, a retardé l'exécution de la sentence : et a préparé un peuple, l'Eglise, à reprendre le flambeau de la vérité et à illuminer le monde avec le message de l'amour de Dieu.</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335149"/>
            <a:ext cx="6687669" cy="707886"/>
          </a:xfrm>
          <a:prstGeom prst="rect">
            <a:avLst/>
          </a:prstGeom>
          <a:noFill/>
        </p:spPr>
        <p:txBody>
          <a:bodyPr wrap="square">
            <a:spAutoFit/>
          </a:bodyPr>
          <a:lstStyle/>
          <a:p>
            <a:pPr>
              <a:spcBef>
                <a:spcPts val="600"/>
              </a:spcBef>
            </a:pPr>
            <a:r>
              <a:rPr lang="fr-CH" sz="2000" b="1" dirty="0"/>
              <a:t>D'une part, Satan a incité Israël à rejeter le Messie, </a:t>
            </a:r>
            <a:br>
              <a:rPr lang="fr-CH" sz="2000" b="1" dirty="0"/>
            </a:br>
            <a:r>
              <a:rPr lang="fr-CH" sz="2000" b="1" dirty="0"/>
              <a:t>puis s'est arrogé le droit de détruire la nation.</a:t>
            </a:r>
            <a:endParaRPr lang="es-ES" sz="2000" b="1" dirty="0"/>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D1C14C-C79B-3B52-E36B-7E710391EBFD}"/>
              </a:ext>
            </a:extLst>
          </p:cNvPr>
          <p:cNvSpPr txBox="1"/>
          <p:nvPr/>
        </p:nvSpPr>
        <p:spPr>
          <a:xfrm>
            <a:off x="868680" y="211702"/>
            <a:ext cx="10454640" cy="2890215"/>
          </a:xfrm>
          <a:prstGeom prst="rect">
            <a:avLst/>
          </a:prstGeom>
          <a:noFill/>
        </p:spPr>
        <p:txBody>
          <a:bodyPr wrap="square" rtlCol="0">
            <a:spAutoFit/>
          </a:bodyPr>
          <a:lstStyle/>
          <a:p>
            <a:pPr lvl="6" algn="ctr">
              <a:lnSpc>
                <a:spcPct val="107000"/>
              </a:lnSpc>
              <a:spcAft>
                <a:spcPts val="800"/>
              </a:spcAft>
            </a:pPr>
            <a:r>
              <a:rPr lang="fr-CH" sz="2000" kern="100" dirty="0">
                <a:solidFill>
                  <a:srgbClr val="0070C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 Ce temple magnifique, qui faisait la gloire de la nation, </a:t>
            </a:r>
            <a:br>
              <a:rPr lang="fr-CH" sz="2000" kern="100" dirty="0">
                <a:solidFill>
                  <a:srgbClr val="0070C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0070C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allait-il vraiment être réduit à un amas de ruines ? </a:t>
            </a:r>
          </a:p>
          <a:p>
            <a:pPr algn="ctr">
              <a:lnSpc>
                <a:spcPct val="107000"/>
              </a:lnSpc>
              <a:spcAft>
                <a:spcPts val="800"/>
              </a:spcAft>
            </a:pPr>
            <a:r>
              <a:rPr lang="fr-CH" sz="1800" kern="100" dirty="0">
                <a:solidFill>
                  <a:srgbClr val="336600"/>
                </a:solidFill>
                <a:effectLst/>
                <a:latin typeface="Arial" panose="020B0604020202020204" pitchFamily="34" charset="0"/>
                <a:ea typeface="Arial" panose="020B0604020202020204" pitchFamily="34" charset="0"/>
                <a:cs typeface="Arial" panose="020B0604020202020204" pitchFamily="34" charset="0"/>
              </a:rPr>
              <a:t>		</a:t>
            </a:r>
            <a:r>
              <a:rPr lang="fr-CH" sz="2000" kern="10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 disciples attendaient anxieusement que Jésus </a:t>
            </a:r>
            <a:br>
              <a:rPr lang="fr-CH" sz="2000" kern="10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10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leur donnât des explications ultérieures...</a:t>
            </a:r>
          </a:p>
          <a:p>
            <a:pPr lvl="3" algn="just">
              <a:lnSpc>
                <a:spcPct val="107000"/>
              </a:lnSpc>
              <a:spcAft>
                <a:spcPts val="800"/>
              </a:spcAft>
            </a:pPr>
            <a:r>
              <a:rPr lang="fr-CH" kern="100" dirty="0">
                <a:solidFill>
                  <a:srgbClr val="336600"/>
                </a:solidFill>
                <a:effectLst/>
                <a:latin typeface="Arial" panose="020B0604020202020204" pitchFamily="34" charset="0"/>
                <a:ea typeface="Arial" panose="020B0604020202020204" pitchFamily="34" charset="0"/>
                <a:cs typeface="Arial" panose="020B0604020202020204" pitchFamily="34" charset="0"/>
              </a:rPr>
              <a:t>	</a:t>
            </a:r>
            <a:r>
              <a:rPr lang="fr-CH" kern="100" dirty="0">
                <a:solidFill>
                  <a:srgbClr val="3366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Dans sa réponse, Jésus ne considéra pas séparément la destruction de Jérusalem </a:t>
            </a:r>
            <a:br>
              <a:rPr lang="fr-CH" kern="100" dirty="0">
                <a:solidFill>
                  <a:srgbClr val="3366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kern="100" dirty="0">
                <a:solidFill>
                  <a:srgbClr val="3366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et le grand jour de sa venue. </a:t>
            </a:r>
          </a:p>
          <a:p>
            <a:pPr lvl="3" algn="just">
              <a:lnSpc>
                <a:spcPct val="107000"/>
              </a:lnSpc>
              <a:spcAft>
                <a:spcPts val="800"/>
              </a:spcAft>
            </a:pPr>
            <a:r>
              <a:rPr lang="fr-CH" kern="100" dirty="0">
                <a:solidFill>
                  <a:srgbClr val="3366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Il fondit en un même tableau la description de ces deux événements, laissant aux 	disciples le soin d’approfondir le sujet. </a:t>
            </a:r>
            <a:endParaRPr lang="fr-CH" dirty="0"/>
          </a:p>
        </p:txBody>
      </p:sp>
      <p:sp>
        <p:nvSpPr>
          <p:cNvPr id="3" name="ZoneTexte 2">
            <a:extLst>
              <a:ext uri="{FF2B5EF4-FFF2-40B4-BE49-F238E27FC236}">
                <a16:creationId xmlns:a16="http://schemas.microsoft.com/office/drawing/2014/main" id="{EB9C1D3B-F4F1-F43A-24F3-5737C6BA2D64}"/>
              </a:ext>
            </a:extLst>
          </p:cNvPr>
          <p:cNvSpPr txBox="1"/>
          <p:nvPr/>
        </p:nvSpPr>
        <p:spPr>
          <a:xfrm>
            <a:off x="3691890" y="3198166"/>
            <a:ext cx="7604760" cy="2031325"/>
          </a:xfrm>
          <a:prstGeom prst="rect">
            <a:avLst/>
          </a:prstGeom>
          <a:noFill/>
        </p:spPr>
        <p:txBody>
          <a:bodyPr wrap="square" rtlCol="0">
            <a:spAutoFit/>
          </a:bodyPr>
          <a:lstStyle/>
          <a:p>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Ceux-ci n’eussent pas été capables de supporter la vue de l’avenir, </a:t>
            </a:r>
            <a:b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si Jésus le leur avait dévoilé tel qu’il l’apercevait lui-même. </a:t>
            </a:r>
          </a:p>
          <a:p>
            <a:endPar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Alors qu’il faisait allusion à la destruction de Jérusalem, ses paroles prophétiques dépassaient cet événement pour atteindre la conflagration finale qui se produira au jour où le Seigneur, sortant de sa retraite, punira l’iniquité du monde... </a:t>
            </a:r>
            <a:endParaRPr lang="fr-CH" dirty="0">
              <a:solidFill>
                <a:srgbClr val="0C469E"/>
              </a:solidFill>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A35FBE49-BA4A-EE14-85EC-13362F6CB318}"/>
              </a:ext>
            </a:extLst>
          </p:cNvPr>
          <p:cNvSpPr txBox="1"/>
          <p:nvPr/>
        </p:nvSpPr>
        <p:spPr>
          <a:xfrm>
            <a:off x="3691890" y="5325740"/>
            <a:ext cx="7414260" cy="663580"/>
          </a:xfrm>
          <a:prstGeom prst="rect">
            <a:avLst/>
          </a:prstGeom>
          <a:noFill/>
        </p:spPr>
        <p:txBody>
          <a:bodyPr wrap="square" rtlCol="0">
            <a:spAutoFit/>
          </a:bodyPr>
          <a:lstStyle/>
          <a:p>
            <a:pPr algn="just">
              <a:lnSpc>
                <a:spcPct val="107000"/>
              </a:lnSpc>
              <a:spcAft>
                <a:spcPts val="800"/>
              </a:spcAft>
            </a:pPr>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Tout ce discours n’était pas destiné aux disciples seuls, mais à ceux qui vivraient dans la dernière période de l’histoire du monde. »</a:t>
            </a:r>
          </a:p>
        </p:txBody>
      </p:sp>
      <p:sp>
        <p:nvSpPr>
          <p:cNvPr id="9" name="ZoneTexte 8">
            <a:extLst>
              <a:ext uri="{FF2B5EF4-FFF2-40B4-BE49-F238E27FC236}">
                <a16:creationId xmlns:a16="http://schemas.microsoft.com/office/drawing/2014/main" id="{1ED9A796-61FC-1006-7144-71FC7E0899F6}"/>
              </a:ext>
            </a:extLst>
          </p:cNvPr>
          <p:cNvSpPr txBox="1"/>
          <p:nvPr/>
        </p:nvSpPr>
        <p:spPr>
          <a:xfrm>
            <a:off x="5800725" y="6403972"/>
            <a:ext cx="3387090" cy="338554"/>
          </a:xfrm>
          <a:prstGeom prst="rect">
            <a:avLst/>
          </a:prstGeom>
          <a:noFill/>
        </p:spPr>
        <p:txBody>
          <a:bodyPr wrap="square" rtlCol="0">
            <a:spAutoFit/>
          </a:bodyPr>
          <a:lstStyle/>
          <a:p>
            <a:r>
              <a:rPr lang="fr-CH" sz="1600" kern="100" dirty="0">
                <a:solidFill>
                  <a:srgbClr val="FF0000"/>
                </a:solidFill>
                <a:effectLst/>
                <a:latin typeface="Arial" panose="020B0604020202020204" pitchFamily="34" charset="0"/>
                <a:ea typeface="Arial" panose="020B0604020202020204" pitchFamily="34" charset="0"/>
                <a:cs typeface="Arial" panose="020B0604020202020204" pitchFamily="34" charset="0"/>
              </a:rPr>
              <a:t>(E. G. White, </a:t>
            </a:r>
            <a:r>
              <a:rPr lang="fr-CH" sz="1600" i="1" kern="100" dirty="0">
                <a:solidFill>
                  <a:srgbClr val="FF0000"/>
                </a:solidFill>
                <a:effectLst/>
                <a:latin typeface="Arial" panose="020B0604020202020204" pitchFamily="34" charset="0"/>
                <a:ea typeface="Arial" panose="020B0604020202020204" pitchFamily="34" charset="0"/>
                <a:cs typeface="Arial" panose="020B0604020202020204" pitchFamily="34" charset="0"/>
              </a:rPr>
              <a:t>Jésus-Christ,</a:t>
            </a:r>
            <a:r>
              <a:rPr lang="fr-CH" sz="1600" kern="100" dirty="0">
                <a:solidFill>
                  <a:srgbClr val="FF0000"/>
                </a:solidFill>
                <a:effectLst/>
                <a:latin typeface="Arial" panose="020B0604020202020204" pitchFamily="34" charset="0"/>
                <a:ea typeface="Arial" panose="020B0604020202020204" pitchFamily="34" charset="0"/>
                <a:cs typeface="Arial" panose="020B0604020202020204" pitchFamily="34" charset="0"/>
              </a:rPr>
              <a:t> p. 627.) </a:t>
            </a:r>
            <a:endParaRPr lang="fr-CH" dirty="0">
              <a:solidFill>
                <a:srgbClr val="FF0000"/>
              </a:solidFill>
            </a:endParaRPr>
          </a:p>
        </p:txBody>
      </p:sp>
      <p:pic>
        <p:nvPicPr>
          <p:cNvPr id="5" name="Imagen 15" descr="Forma, Círculo&#10;&#10;Descripción generada automáticamente">
            <a:extLst>
              <a:ext uri="{FF2B5EF4-FFF2-40B4-BE49-F238E27FC236}">
                <a16:creationId xmlns:a16="http://schemas.microsoft.com/office/drawing/2014/main" id="{528AA0AB-5640-B636-306D-81A4D450D24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969688" y="3014762"/>
            <a:ext cx="331854" cy="828475"/>
          </a:xfrm>
          <a:prstGeom prst="rect">
            <a:avLst/>
          </a:prstGeom>
          <a:solidFill>
            <a:schemeClr val="accent4"/>
          </a:solidFill>
          <a:effectLst>
            <a:outerShdw blurRad="50800" dist="38100" dir="8100000" algn="tr" rotWithShape="0">
              <a:prstClr val="black">
                <a:alpha val="40000"/>
              </a:prstClr>
            </a:outerShdw>
          </a:effectLst>
        </p:spPr>
      </p:pic>
      <p:pic>
        <p:nvPicPr>
          <p:cNvPr id="6" name="Imagen 15" descr="Forma, Círculo&#10;&#10;Descripción generada automáticamente">
            <a:extLst>
              <a:ext uri="{FF2B5EF4-FFF2-40B4-BE49-F238E27FC236}">
                <a16:creationId xmlns:a16="http://schemas.microsoft.com/office/drawing/2014/main" id="{8CEB5B32-518F-7919-2D11-2C87AFFBBBF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969687" y="3799589"/>
            <a:ext cx="331855" cy="828478"/>
          </a:xfrm>
          <a:prstGeom prst="rect">
            <a:avLst/>
          </a:prstGeom>
          <a:solidFill>
            <a:schemeClr val="accent4"/>
          </a:solidFill>
          <a:effectLst>
            <a:outerShdw blurRad="50800" dist="38100" dir="8100000" algn="tr" rotWithShape="0">
              <a:prstClr val="black">
                <a:alpha val="40000"/>
              </a:prstClr>
            </a:outerShdw>
          </a:effectLst>
        </p:spPr>
      </p:pic>
      <p:pic>
        <p:nvPicPr>
          <p:cNvPr id="7" name="Imagen 15" descr="Forma, Círculo&#10;&#10;Descripción generada automáticamente">
            <a:extLst>
              <a:ext uri="{FF2B5EF4-FFF2-40B4-BE49-F238E27FC236}">
                <a16:creationId xmlns:a16="http://schemas.microsoft.com/office/drawing/2014/main" id="{A8C53682-53D0-3473-6294-FA6A2A1682E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969687" y="5077363"/>
            <a:ext cx="331855" cy="828478"/>
          </a:xfrm>
          <a:prstGeom prst="rect">
            <a:avLst/>
          </a:prstGeom>
          <a:solidFill>
            <a:schemeClr val="accent4"/>
          </a:solidFill>
          <a:effectLst>
            <a:outerShdw blurRad="50800" dist="38100" dir="8100000" algn="tr" rotWithShape="0">
              <a:prstClr val="black">
                <a:alpha val="40000"/>
              </a:prstClr>
            </a:outerShdw>
          </a:effectLst>
        </p:spPr>
      </p:pic>
      <p:pic>
        <p:nvPicPr>
          <p:cNvPr id="8" name="Imagen 11" descr="Icono&#10;&#10;Descripción generada automáticamente">
            <a:extLst>
              <a:ext uri="{FF2B5EF4-FFF2-40B4-BE49-F238E27FC236}">
                <a16:creationId xmlns:a16="http://schemas.microsoft.com/office/drawing/2014/main" id="{14601FCB-6B3A-6AFE-9646-7643AFF550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4985" y="115453"/>
            <a:ext cx="589226" cy="588398"/>
          </a:xfrm>
          <a:prstGeom prst="rect">
            <a:avLst/>
          </a:prstGeom>
        </p:spPr>
      </p:pic>
      <p:pic>
        <p:nvPicPr>
          <p:cNvPr id="10" name="Imagen 9" descr="Icono&#10;&#10;Descripción generada automáticamente">
            <a:extLst>
              <a:ext uri="{FF2B5EF4-FFF2-40B4-BE49-F238E27FC236}">
                <a16:creationId xmlns:a16="http://schemas.microsoft.com/office/drawing/2014/main" id="{8C0FCC0E-0A8C-4AC9-6B10-7605B331E3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13116" y="1602829"/>
            <a:ext cx="607825" cy="606971"/>
          </a:xfrm>
          <a:prstGeom prst="rect">
            <a:avLst/>
          </a:prstGeom>
        </p:spPr>
      </p:pic>
    </p:spTree>
    <p:extLst>
      <p:ext uri="{BB962C8B-B14F-4D97-AF65-F5344CB8AC3E}">
        <p14:creationId xmlns:p14="http://schemas.microsoft.com/office/powerpoint/2010/main" val="8244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9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fr-CH" sz="5400" b="1" dirty="0">
                <a:ln w="13462">
                  <a:solidFill>
                    <a:srgbClr val="7D4837"/>
                  </a:solidFill>
                  <a:prstDash val="solid"/>
                </a:ln>
                <a:solidFill>
                  <a:srgbClr val="FFFF00"/>
                </a:solidFill>
                <a:effectLst>
                  <a:outerShdw dist="38100" dir="2700000" algn="bl" rotWithShape="0">
                    <a:schemeClr val="accent5"/>
                  </a:outerShdw>
                </a:effectLst>
              </a:rPr>
              <a:t>Les leçons de la destruction de Jérusalem</a:t>
            </a:r>
            <a:endParaRPr lang="es-ES" sz="5400" b="1" dirty="0">
              <a:ln w="13462">
                <a:solidFill>
                  <a:srgbClr val="7D4837"/>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646331"/>
          </a:xfrm>
          <a:prstGeom prst="rect">
            <a:avLst/>
          </a:prstGeom>
          <a:noFill/>
        </p:spPr>
        <p:txBody>
          <a:bodyPr wrap="square">
            <a:spAutoFit/>
          </a:bodyPr>
          <a:lstStyle/>
          <a:p>
            <a:pPr algn="ctr"/>
            <a:r>
              <a:rPr lang="fr-CH"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 rejet de l'amour de Dieu</a:t>
            </a:r>
            <a:endParaRPr lang="es-E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167640" y="523402"/>
            <a:ext cx="11767148" cy="923330"/>
          </a:xfrm>
          <a:prstGeom prst="rect">
            <a:avLst/>
          </a:prstGeom>
          <a:noFill/>
        </p:spPr>
        <p:txBody>
          <a:bodyPr wrap="square">
            <a:spAutoFit/>
          </a:bodyPr>
          <a:lstStyle/>
          <a:p>
            <a:pPr algn="ctr"/>
            <a: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t>« Jérusalem, Jérusalem, toi qui tues les prophètes et qui lapides ceux qui te sont envoyés, combien </a:t>
            </a:r>
            <a:b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br>
            <a: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t>de fois j'ai voulu rassembler tes enfants, comme une poule rassemble ses poussins sous ses ailes ! </a:t>
            </a:r>
            <a:b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br>
            <a:r>
              <a:rPr lang="fr-CH" b="1" dirty="0">
                <a:solidFill>
                  <a:srgbClr val="110593"/>
                </a:solidFill>
                <a:effectLst>
                  <a:outerShdw blurRad="38100" dist="38100" dir="2700000" algn="tl">
                    <a:srgbClr val="000000">
                      <a:alpha val="43137"/>
                    </a:srgbClr>
                  </a:outerShdw>
                </a:effectLst>
                <a:latin typeface="Comic Sans MS" panose="030F0702030302020204" pitchFamily="66" charset="0"/>
              </a:rPr>
              <a:t>Mais vous ne l'avez pas voulu. » </a:t>
            </a:r>
            <a:r>
              <a:rPr lang="es-ES" sz="1400" b="1" dirty="0">
                <a:solidFill>
                  <a:schemeClr val="accent5">
                    <a:lumMod val="75000"/>
                  </a:schemeClr>
                </a:solidFill>
                <a:latin typeface="Comic Sans MS" panose="030F0702030302020204" pitchFamily="66" charset="0"/>
              </a:rPr>
              <a:t>(Matthieu 23.37)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2979419" y="1510989"/>
            <a:ext cx="9251749" cy="923330"/>
          </a:xfrm>
          <a:prstGeom prst="rect">
            <a:avLst/>
          </a:prstGeom>
          <a:noFill/>
        </p:spPr>
        <p:txBody>
          <a:bodyPr wrap="square" rtlCol="0">
            <a:spAutoFit/>
          </a:bodyPr>
          <a:lstStyle/>
          <a:p>
            <a:pPr>
              <a:spcBef>
                <a:spcPts val="600"/>
              </a:spcBef>
            </a:pPr>
            <a:r>
              <a:rPr lang="fr-CH" b="1" dirty="0">
                <a:solidFill>
                  <a:schemeClr val="bg1"/>
                </a:solidFill>
                <a:effectLst>
                  <a:glow rad="127000">
                    <a:srgbClr val="1A0613"/>
                  </a:glow>
                  <a:outerShdw blurRad="38100" dist="38100" dir="2700000" algn="tl">
                    <a:srgbClr val="000000">
                      <a:alpha val="43137"/>
                    </a:srgbClr>
                  </a:outerShdw>
                </a:effectLst>
              </a:rPr>
              <a:t>Jésus a pleuré en approchant de Jérusalem </a:t>
            </a:r>
            <a:r>
              <a:rPr lang="fr-CH" b="1" dirty="0">
                <a:solidFill>
                  <a:srgbClr val="FFFF00"/>
                </a:solidFill>
                <a:effectLst>
                  <a:glow rad="127000">
                    <a:srgbClr val="1A0613"/>
                  </a:glow>
                  <a:outerShdw blurRad="38100" dist="38100" dir="2700000" algn="tl">
                    <a:srgbClr val="000000">
                      <a:alpha val="43137"/>
                    </a:srgbClr>
                  </a:outerShdw>
                </a:effectLst>
              </a:rPr>
              <a:t>(Luc 19.41-44). </a:t>
            </a:r>
            <a:r>
              <a:rPr lang="fr-CH" b="1" dirty="0">
                <a:solidFill>
                  <a:schemeClr val="bg1"/>
                </a:solidFill>
                <a:effectLst>
                  <a:glow rad="127000">
                    <a:srgbClr val="1A0613"/>
                  </a:glow>
                  <a:outerShdw blurRad="38100" dist="38100" dir="2700000" algn="tl">
                    <a:srgbClr val="000000">
                      <a:alpha val="43137"/>
                    </a:srgbClr>
                  </a:outerShdw>
                </a:effectLst>
              </a:rPr>
              <a:t>Il savait que </a:t>
            </a:r>
            <a:br>
              <a:rPr lang="fr-CH" b="1" dirty="0">
                <a:solidFill>
                  <a:schemeClr val="bg1"/>
                </a:solidFill>
                <a:effectLst>
                  <a:glow rad="127000">
                    <a:srgbClr val="1A0613"/>
                  </a:glow>
                  <a:outerShdw blurRad="38100" dist="38100" dir="2700000" algn="tl">
                    <a:srgbClr val="000000">
                      <a:alpha val="43137"/>
                    </a:srgbClr>
                  </a:outerShdw>
                </a:effectLst>
              </a:rPr>
            </a:br>
            <a:r>
              <a:rPr lang="fr-CH" b="1" dirty="0">
                <a:solidFill>
                  <a:schemeClr val="bg1"/>
                </a:solidFill>
                <a:effectLst>
                  <a:glow rad="127000">
                    <a:srgbClr val="1A0613"/>
                  </a:glow>
                  <a:outerShdw blurRad="38100" dist="38100" dir="2700000" algn="tl">
                    <a:srgbClr val="000000">
                      <a:alpha val="43137"/>
                    </a:srgbClr>
                  </a:outerShdw>
                </a:effectLst>
              </a:rPr>
              <a:t>ses habitants subiraient les conséquences méritées de leur refus obstiné </a:t>
            </a:r>
            <a:br>
              <a:rPr lang="fr-CH" b="1" dirty="0">
                <a:solidFill>
                  <a:schemeClr val="bg1"/>
                </a:solidFill>
                <a:effectLst>
                  <a:glow rad="127000">
                    <a:srgbClr val="1A0613"/>
                  </a:glow>
                  <a:outerShdw blurRad="38100" dist="38100" dir="2700000" algn="tl">
                    <a:srgbClr val="000000">
                      <a:alpha val="43137"/>
                    </a:srgbClr>
                  </a:outerShdw>
                </a:effectLst>
              </a:rPr>
            </a:br>
            <a:r>
              <a:rPr lang="fr-CH" b="1" dirty="0">
                <a:solidFill>
                  <a:schemeClr val="bg1"/>
                </a:solidFill>
                <a:effectLst>
                  <a:glow rad="127000">
                    <a:srgbClr val="1A0613"/>
                  </a:glow>
                  <a:outerShdw blurRad="38100" dist="38100" dir="2700000" algn="tl">
                    <a:srgbClr val="000000">
                      <a:alpha val="43137"/>
                    </a:srgbClr>
                  </a:outerShdw>
                </a:effectLst>
              </a:rPr>
              <a:t>des appels aimants de Dieu </a:t>
            </a:r>
            <a:r>
              <a:rPr lang="fr-CH" b="1" dirty="0">
                <a:solidFill>
                  <a:srgbClr val="FFFF00"/>
                </a:solidFill>
                <a:effectLst>
                  <a:glow rad="127000">
                    <a:srgbClr val="1A0613"/>
                  </a:glow>
                  <a:outerShdw blurRad="38100" dist="38100" dir="2700000" algn="tl">
                    <a:srgbClr val="000000">
                      <a:alpha val="43137"/>
                    </a:srgbClr>
                  </a:outerShdw>
                </a:effectLst>
              </a:rPr>
              <a:t>(Matthieu 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3307" y="1696953"/>
            <a:ext cx="2213773" cy="1732047"/>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98707" y="4011676"/>
            <a:ext cx="3536081" cy="2652061"/>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55522">
            <a:off x="6816887" y="4642406"/>
            <a:ext cx="1642443" cy="1993094"/>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8" y="3541077"/>
            <a:ext cx="7897342" cy="1200329"/>
          </a:xfrm>
          <a:prstGeom prst="rect">
            <a:avLst/>
          </a:prstGeom>
          <a:noFill/>
        </p:spPr>
        <p:txBody>
          <a:bodyPr wrap="square">
            <a:spAutoFit/>
          </a:bodyPr>
          <a:lstStyle/>
          <a:p>
            <a:pPr>
              <a:spcBef>
                <a:spcPts val="600"/>
              </a:spcBef>
            </a:pPr>
            <a:r>
              <a:rPr lang="fr-CH" b="1" dirty="0">
                <a:solidFill>
                  <a:schemeClr val="bg1"/>
                </a:solidFill>
                <a:effectLst>
                  <a:glow rad="127000">
                    <a:srgbClr val="1A0613"/>
                  </a:glow>
                  <a:outerShdw blurRad="38100" dist="38100" dir="2700000" algn="tl">
                    <a:srgbClr val="000000">
                      <a:alpha val="43137"/>
                    </a:srgbClr>
                  </a:outerShdw>
                </a:effectLst>
              </a:rPr>
              <a:t>L'histoire nous apprend que les Juifs se sont révoltés en 66 contre les abus des Romains. Les différentes factions juives se sont battues entre elles, tandis que les Romains assiégeaient la ville. En 70, tout est terminé. </a:t>
            </a:r>
            <a:br>
              <a:rPr lang="fr-CH" b="1" dirty="0">
                <a:solidFill>
                  <a:schemeClr val="bg1"/>
                </a:solidFill>
                <a:effectLst>
                  <a:glow rad="127000">
                    <a:srgbClr val="1A0613"/>
                  </a:glow>
                  <a:outerShdw blurRad="38100" dist="38100" dir="2700000" algn="tl">
                    <a:srgbClr val="000000">
                      <a:alpha val="43137"/>
                    </a:srgbClr>
                  </a:outerShdw>
                </a:effectLst>
              </a:rPr>
            </a:br>
            <a:r>
              <a:rPr lang="fr-CH" b="1" dirty="0">
                <a:solidFill>
                  <a:schemeClr val="bg1"/>
                </a:solidFill>
                <a:effectLst>
                  <a:glow rad="127000">
                    <a:srgbClr val="1A0613"/>
                  </a:glow>
                  <a:outerShdw blurRad="38100" dist="38100" dir="2700000" algn="tl">
                    <a:srgbClr val="000000">
                      <a:alpha val="43137"/>
                    </a:srgbClr>
                  </a:outerShdw>
                </a:effectLst>
              </a:rPr>
              <a:t>Titus détruisit Jérusalem et le temple. </a:t>
            </a:r>
            <a:r>
              <a:rPr lang="fr-CH" b="1" dirty="0">
                <a:solidFill>
                  <a:schemeClr val="bg2">
                    <a:lumMod val="90000"/>
                  </a:schemeClr>
                </a:solidFill>
                <a:effectLst>
                  <a:glow rad="127000">
                    <a:srgbClr val="1A0613"/>
                  </a:glow>
                  <a:outerShdw blurRad="38100" dist="38100" dir="2700000" algn="tl">
                    <a:srgbClr val="000000">
                      <a:alpha val="43137"/>
                    </a:srgbClr>
                  </a:outerShdw>
                </a:effectLst>
              </a:rPr>
              <a:t>Un million de Juifs ont péri.</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923330"/>
          </a:xfrm>
          <a:prstGeom prst="rect">
            <a:avLst/>
          </a:prstGeom>
          <a:noFill/>
        </p:spPr>
        <p:txBody>
          <a:bodyPr wrap="square">
            <a:spAutoFit/>
          </a:bodyPr>
          <a:lstStyle/>
          <a:p>
            <a:pPr>
              <a:spcBef>
                <a:spcPts val="600"/>
              </a:spcBef>
            </a:pPr>
            <a:r>
              <a:rPr lang="fr-CH" b="1" dirty="0">
                <a:solidFill>
                  <a:schemeClr val="bg1"/>
                </a:solidFill>
                <a:effectLst>
                  <a:glow rad="127000">
                    <a:srgbClr val="1A0613"/>
                  </a:glow>
                  <a:outerShdw blurRad="38100" dist="38100" dir="2700000" algn="tl">
                    <a:srgbClr val="000000">
                      <a:alpha val="43137"/>
                    </a:srgbClr>
                  </a:outerShdw>
                </a:effectLst>
              </a:rPr>
              <a:t>Il a pleuré parce que cette tragédie aurait pu être évitée. Car Dieu nous aime tellement qu'il ne veut pas que quelqu'un meure, mais que tous aient la vie éternelle </a:t>
            </a:r>
            <a:r>
              <a:rPr lang="fr-CH" b="1" dirty="0">
                <a:solidFill>
                  <a:srgbClr val="FFFF00"/>
                </a:solidFill>
                <a:effectLst>
                  <a:glow rad="127000">
                    <a:srgbClr val="1A0613"/>
                  </a:glow>
                  <a:outerShdw blurRad="38100" dist="38100" dir="2700000" algn="tl">
                    <a:srgbClr val="000000">
                      <a:alpha val="43137"/>
                    </a:srgbClr>
                  </a:outerShdw>
                </a:effectLst>
              </a:rPr>
              <a:t>(Jean. 5.39-40 ; Ezéchiel 18.31-32).</a:t>
            </a: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19062" y="4924834"/>
            <a:ext cx="6769648" cy="923330"/>
          </a:xfrm>
          <a:prstGeom prst="rect">
            <a:avLst/>
          </a:prstGeom>
          <a:noFill/>
        </p:spPr>
        <p:txBody>
          <a:bodyPr wrap="square">
            <a:spAutoFit/>
          </a:bodyPr>
          <a:lstStyle/>
          <a:p>
            <a:pPr>
              <a:spcBef>
                <a:spcPts val="600"/>
              </a:spcBef>
            </a:pPr>
            <a:r>
              <a:rPr lang="fr-CH" b="1" dirty="0">
                <a:solidFill>
                  <a:schemeClr val="bg2"/>
                </a:solidFill>
                <a:effectLst>
                  <a:glow rad="127000">
                    <a:srgbClr val="1A0613"/>
                  </a:glow>
                  <a:outerShdw blurRad="38100" dist="38100" dir="2700000" algn="tl">
                    <a:srgbClr val="000000">
                      <a:alpha val="43137"/>
                    </a:srgbClr>
                  </a:outerShdw>
                </a:effectLst>
              </a:rPr>
              <a:t>Mais l'histoire ne nous dit pas comment Satan a incité les Juifs à la rébellion et les Romains à la vengeance. </a:t>
            </a:r>
            <a:br>
              <a:rPr lang="fr-CH" b="1" dirty="0">
                <a:solidFill>
                  <a:schemeClr val="bg2"/>
                </a:solidFill>
                <a:effectLst>
                  <a:glow rad="127000">
                    <a:srgbClr val="1A0613"/>
                  </a:glow>
                  <a:outerShdw blurRad="38100" dist="38100" dir="2700000" algn="tl">
                    <a:srgbClr val="000000">
                      <a:alpha val="43137"/>
                    </a:srgbClr>
                  </a:outerShdw>
                </a:effectLst>
              </a:rPr>
            </a:br>
            <a:r>
              <a:rPr lang="fr-CH" b="1" dirty="0">
                <a:solidFill>
                  <a:schemeClr val="accent3">
                    <a:lumMod val="40000"/>
                    <a:lumOff val="60000"/>
                  </a:schemeClr>
                </a:solidFill>
                <a:effectLst>
                  <a:glow rad="127000">
                    <a:srgbClr val="1A0613"/>
                  </a:glow>
                  <a:outerShdw blurRad="38100" dist="38100" dir="2700000" algn="tl">
                    <a:srgbClr val="000000">
                      <a:alpha val="43137"/>
                    </a:srgbClr>
                  </a:outerShdw>
                </a:effectLst>
              </a:rPr>
              <a:t>La destruction de Jérusalem a été l'œuvre directe du diable. </a:t>
            </a:r>
            <a:endParaRPr lang="es-ES" b="1" dirty="0">
              <a:solidFill>
                <a:schemeClr val="bg1"/>
              </a:solidFill>
              <a:effectLst>
                <a:glow rad="127000">
                  <a:srgbClr val="1A0613"/>
                </a:glow>
                <a:outerShdw blurRad="38100" dist="38100" dir="2700000" algn="tl">
                  <a:srgbClr val="000000">
                    <a:alpha val="43137"/>
                  </a:srgbClr>
                </a:outerShdw>
              </a:effectLst>
            </a:endParaRPr>
          </a:p>
        </p:txBody>
      </p:sp>
      <p:sp>
        <p:nvSpPr>
          <p:cNvPr id="2" name="ZoneTexte 1">
            <a:extLst>
              <a:ext uri="{FF2B5EF4-FFF2-40B4-BE49-F238E27FC236}">
                <a16:creationId xmlns:a16="http://schemas.microsoft.com/office/drawing/2014/main" id="{8EC56C95-9537-EEA1-9E32-E677119CEF8D}"/>
              </a:ext>
            </a:extLst>
          </p:cNvPr>
          <p:cNvSpPr txBox="1"/>
          <p:nvPr/>
        </p:nvSpPr>
        <p:spPr>
          <a:xfrm>
            <a:off x="419063" y="5969803"/>
            <a:ext cx="6918998" cy="646331"/>
          </a:xfrm>
          <a:prstGeom prst="rect">
            <a:avLst/>
          </a:prstGeom>
          <a:noFill/>
        </p:spPr>
        <p:txBody>
          <a:bodyPr wrap="square" rtlCol="0">
            <a:spAutoFit/>
          </a:bodyPr>
          <a:lstStyle/>
          <a:p>
            <a:r>
              <a:rPr kumimoji="0" lang="fr-CH" b="1" i="0" u="none" strike="noStrike" kern="1200" cap="none" spc="0" normalizeH="0" baseline="0" noProof="0" dirty="0">
                <a:ln>
                  <a:noFill/>
                </a:ln>
                <a:solidFill>
                  <a:prstClr val="white"/>
                </a:solidFill>
                <a:effectLst>
                  <a:glow rad="127000">
                    <a:srgbClr val="1A0613"/>
                  </a:glow>
                  <a:outerShdw blurRad="38100" dist="38100" dir="2700000" algn="tl">
                    <a:srgbClr val="000000">
                      <a:alpha val="43137"/>
                    </a:srgbClr>
                  </a:outerShdw>
                </a:effectLst>
                <a:uLnTx/>
                <a:uFillTx/>
                <a:latin typeface="Aptos" panose="02110004020202020204"/>
                <a:ea typeface="+mn-ea"/>
                <a:cs typeface="+mn-cs"/>
              </a:rPr>
              <a:t>En se détournant de la source de vie, Israël a été laissé à la merci </a:t>
            </a:r>
            <a:br>
              <a:rPr kumimoji="0" lang="fr-CH" b="1" i="0" u="none" strike="noStrike" kern="1200" cap="none" spc="0" normalizeH="0" baseline="0" noProof="0" dirty="0">
                <a:ln>
                  <a:noFill/>
                </a:ln>
                <a:solidFill>
                  <a:prstClr val="white"/>
                </a:solidFill>
                <a:effectLst>
                  <a:glow rad="127000">
                    <a:srgbClr val="1A0613"/>
                  </a:glow>
                  <a:outerShdw blurRad="38100" dist="38100" dir="2700000" algn="tl">
                    <a:srgbClr val="000000">
                      <a:alpha val="43137"/>
                    </a:srgbClr>
                  </a:outerShdw>
                </a:effectLst>
                <a:uLnTx/>
                <a:uFillTx/>
                <a:latin typeface="Aptos" panose="02110004020202020204"/>
                <a:ea typeface="+mn-ea"/>
                <a:cs typeface="+mn-cs"/>
              </a:rPr>
            </a:br>
            <a:r>
              <a:rPr kumimoji="0" lang="fr-CH" b="1" i="0" u="none" strike="noStrike" kern="1200" cap="none" spc="0" normalizeH="0" baseline="0" noProof="0" dirty="0">
                <a:ln>
                  <a:noFill/>
                </a:ln>
                <a:solidFill>
                  <a:prstClr val="white"/>
                </a:solidFill>
                <a:effectLst>
                  <a:glow rad="127000">
                    <a:srgbClr val="1A0613"/>
                  </a:glow>
                  <a:outerShdw blurRad="38100" dist="38100" dir="2700000" algn="tl">
                    <a:srgbClr val="000000">
                      <a:alpha val="43137"/>
                    </a:srgbClr>
                  </a:outerShdw>
                </a:effectLst>
                <a:uLnTx/>
                <a:uFillTx/>
                <a:latin typeface="Aptos" panose="02110004020202020204"/>
                <a:ea typeface="+mn-ea"/>
                <a:cs typeface="+mn-cs"/>
              </a:rPr>
              <a:t>d'un ennemi qui ne cherche que la destruction et la mort.</a:t>
            </a:r>
            <a:endParaRPr lang="fr-CH" dirty="0"/>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5D30C30-BA0E-1BE7-2CE6-76702043E2F2}"/>
              </a:ext>
            </a:extLst>
          </p:cNvPr>
          <p:cNvSpPr txBox="1"/>
          <p:nvPr/>
        </p:nvSpPr>
        <p:spPr>
          <a:xfrm>
            <a:off x="1661160" y="224910"/>
            <a:ext cx="9319260" cy="1200329"/>
          </a:xfrm>
          <a:prstGeom prst="rect">
            <a:avLst/>
          </a:prstGeom>
          <a:noFill/>
        </p:spPr>
        <p:txBody>
          <a:bodyPr wrap="square" rtlCol="0">
            <a:spAutoFit/>
          </a:bodyPr>
          <a:lstStyle/>
          <a:p>
            <a:r>
              <a:rPr lang="fr-CH" sz="18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rPr>
              <a:t>« Le péché de nos contemporains est le même que celui qui provoqua la destruction d'Israël. L'ingratitude envers le Seigneur, la négligence des occasions et des bénédictions, l'appropriation pour un usage égoïste des dons de Dieu attirèrent le déplaisir du ciel sur la nation juive. Les mêmes péchés provoqueront aussi la ruine du monde moderne. </a:t>
            </a:r>
            <a:endParaRPr lang="fr-CH" dirty="0">
              <a:solidFill>
                <a:srgbClr val="0C469E"/>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BD664C8E-0BC8-B3B1-175E-D8A47BB3B4AB}"/>
              </a:ext>
            </a:extLst>
          </p:cNvPr>
          <p:cNvSpPr txBox="1"/>
          <p:nvPr/>
        </p:nvSpPr>
        <p:spPr>
          <a:xfrm>
            <a:off x="3368040" y="1635116"/>
            <a:ext cx="7543800" cy="1200329"/>
          </a:xfrm>
          <a:prstGeom prst="rect">
            <a:avLst/>
          </a:prstGeom>
          <a:noFill/>
        </p:spPr>
        <p:txBody>
          <a:bodyPr wrap="square" rtlCol="0">
            <a:spAutoFit/>
          </a:bodyPr>
          <a:lstStyle/>
          <a:p>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Les larmes que Jésus répandit sur le mont des Oliviers en contemplant Jérusalem ne furent pas versées sur elle seulement, mais sur toutes les nations. Car dans le sort de Jérusalem, le Sauveur vit l'image de la destruction de la terre entière. </a:t>
            </a:r>
            <a:r>
              <a:rPr lang="fr-CH"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endParaRPr lang="fr-CH" dirty="0">
              <a:solidFill>
                <a:srgbClr val="0C469E"/>
              </a:solidFill>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7FE699A8-D488-00DB-B568-D052DB04E85B}"/>
              </a:ext>
            </a:extLst>
          </p:cNvPr>
          <p:cNvSpPr txBox="1"/>
          <p:nvPr/>
        </p:nvSpPr>
        <p:spPr>
          <a:xfrm>
            <a:off x="1558290" y="3276153"/>
            <a:ext cx="9075420" cy="461665"/>
          </a:xfrm>
          <a:prstGeom prst="rect">
            <a:avLst/>
          </a:prstGeom>
          <a:noFill/>
        </p:spPr>
        <p:txBody>
          <a:bodyPr wrap="square" rtlCol="0">
            <a:spAutoFit/>
          </a:bodyPr>
          <a:lstStyle/>
          <a:p>
            <a:r>
              <a:rPr lang="fr-CH" sz="2400" b="1" kern="100" dirty="0">
                <a:solidFill>
                  <a:srgbClr val="336600"/>
                </a:solidFill>
                <a:effectLst/>
                <a:latin typeface="Arial" panose="020B0604020202020204" pitchFamily="34" charset="0"/>
                <a:ea typeface="Arial" panose="020B0604020202020204" pitchFamily="34" charset="0"/>
                <a:cs typeface="Arial" panose="020B0604020202020204" pitchFamily="34" charset="0"/>
              </a:rPr>
              <a:t>En ces heures critiques, dans quel état se trouve l’Eglise? ...</a:t>
            </a:r>
            <a:endParaRPr lang="fr-CH" sz="2400" b="1" dirty="0"/>
          </a:p>
        </p:txBody>
      </p:sp>
      <p:sp>
        <p:nvSpPr>
          <p:cNvPr id="5" name="ZoneTexte 4">
            <a:extLst>
              <a:ext uri="{FF2B5EF4-FFF2-40B4-BE49-F238E27FC236}">
                <a16:creationId xmlns:a16="http://schemas.microsoft.com/office/drawing/2014/main" id="{7353FD0E-BDAA-EC87-F0FE-E1E8D811D511}"/>
              </a:ext>
            </a:extLst>
          </p:cNvPr>
          <p:cNvSpPr txBox="1"/>
          <p:nvPr/>
        </p:nvSpPr>
        <p:spPr>
          <a:xfrm>
            <a:off x="830580" y="3947695"/>
            <a:ext cx="10736580" cy="2585323"/>
          </a:xfrm>
          <a:prstGeom prst="rect">
            <a:avLst/>
          </a:prstGeom>
          <a:solidFill>
            <a:srgbClr val="E3F9E7"/>
          </a:solidFill>
        </p:spPr>
        <p:txBody>
          <a:bodyPr wrap="square" rtlCol="0">
            <a:spAutoFit/>
          </a:bodyPr>
          <a:lstStyle/>
          <a:p>
            <a:pPr algn="just"/>
            <a: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L'humanité est en péril, et des multitudes se meurent. Mais combien peu ceux qui se disent chrétiens </a:t>
            </a:r>
            <a:b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ont à cœur le salut des âmes ! La destinée d'un monde oscille sur le plateau de la balance, mais cet état de choses ne semble pas devoir affecter ceux qui prétendent avoir reçu les vérités les plus solennelles jamais confiées à des mortels. </a:t>
            </a:r>
          </a:p>
          <a:p>
            <a:pPr algn="just"/>
            <a:endPar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just"/>
            <a: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fait tristement défaut, l'amour qui poussa le Christ à quitter le ciel et à prendre notre nature, afin que nous soyons touchés au cœur de notre humanité et attirés ainsi vers la divinité. Le peuple de Dieu </a:t>
            </a:r>
            <a:b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semble frappé de stupeur, d'une paralysie spirituelle qui l'empêche de prendre conscience de ses </a:t>
            </a:r>
            <a:b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devoirs actuels. » </a:t>
            </a:r>
            <a:endParaRPr lang="fr-CH" dirty="0">
              <a:solidFill>
                <a:schemeClr val="accent2">
                  <a:lumMod val="75000"/>
                </a:schemeClr>
              </a:solidFill>
              <a:effectLst>
                <a:outerShdw blurRad="38100" dist="38100" dir="2700000" algn="tl">
                  <a:srgbClr val="000000">
                    <a:alpha val="43137"/>
                  </a:srgbClr>
                </a:outerShdw>
              </a:effectLst>
            </a:endParaRPr>
          </a:p>
        </p:txBody>
      </p:sp>
      <p:sp>
        <p:nvSpPr>
          <p:cNvPr id="6" name="Bulle narrative : rectangle à coins arrondis 5">
            <a:extLst>
              <a:ext uri="{FF2B5EF4-FFF2-40B4-BE49-F238E27FC236}">
                <a16:creationId xmlns:a16="http://schemas.microsoft.com/office/drawing/2014/main" id="{3578FFEF-7EF0-E564-3C0C-3BBD97EB2E40}"/>
              </a:ext>
            </a:extLst>
          </p:cNvPr>
          <p:cNvSpPr/>
          <p:nvPr/>
        </p:nvSpPr>
        <p:spPr>
          <a:xfrm>
            <a:off x="350520" y="1865948"/>
            <a:ext cx="2377440" cy="1143952"/>
          </a:xfrm>
          <a:prstGeom prst="wedgeRoundRectCallout">
            <a:avLst>
              <a:gd name="adj1" fmla="val 61859"/>
              <a:gd name="adj2" fmla="val 552"/>
              <a:gd name="adj3" fmla="val 16667"/>
            </a:avLst>
          </a:prstGeom>
          <a:solidFill>
            <a:srgbClr val="E3F9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ES"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br>
              <a:rPr lang="es-ES"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Paraboles de Jésus,</a:t>
            </a:r>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b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0C469E"/>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 262.)</a:t>
            </a:r>
          </a:p>
        </p:txBody>
      </p:sp>
    </p:spTree>
    <p:extLst>
      <p:ext uri="{BB962C8B-B14F-4D97-AF65-F5344CB8AC3E}">
        <p14:creationId xmlns:p14="http://schemas.microsoft.com/office/powerpoint/2010/main" val="371826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07886"/>
          </a:xfrm>
          <a:prstGeom prst="rect">
            <a:avLst/>
          </a:prstGeom>
          <a:noFill/>
        </p:spPr>
        <p:txBody>
          <a:bodyPr wrap="square">
            <a:spAutoFit/>
          </a:bodyPr>
          <a:lstStyle/>
          <a:p>
            <a:pPr algn="ctr"/>
            <a:r>
              <a:rPr lang="fr-CH"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L'attention que Dieu porte à son peuple</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162113" y="645476"/>
            <a:ext cx="11732230" cy="646331"/>
          </a:xfrm>
          <a:prstGeom prst="rect">
            <a:avLst/>
          </a:prstGeom>
          <a:noFill/>
        </p:spPr>
        <p:txBody>
          <a:bodyPr wrap="square">
            <a:spAutoFit/>
          </a:bodyPr>
          <a:lstStyle/>
          <a:p>
            <a:pPr algn="ctr"/>
            <a:r>
              <a:rPr lang="fr-CH" b="1" dirty="0">
                <a:solidFill>
                  <a:srgbClr val="002060"/>
                </a:solidFill>
                <a:latin typeface="Comic Sans MS" panose="030F0702030302020204" pitchFamily="66" charset="0"/>
              </a:rPr>
              <a:t>« N'aie pas peur, car je suis avec toi ; ne jette pas des regards inquiets, car je suis ton Dieu ; </a:t>
            </a:r>
            <a:br>
              <a:rPr lang="fr-CH" b="1" dirty="0">
                <a:solidFill>
                  <a:srgbClr val="002060"/>
                </a:solidFill>
                <a:latin typeface="Comic Sans MS" panose="030F0702030302020204" pitchFamily="66" charset="0"/>
              </a:rPr>
            </a:br>
            <a:r>
              <a:rPr lang="fr-CH" b="1" dirty="0">
                <a:solidFill>
                  <a:srgbClr val="002060"/>
                </a:solidFill>
                <a:latin typeface="Comic Sans MS" panose="030F0702030302020204" pitchFamily="66" charset="0"/>
              </a:rPr>
              <a:t>je te rends fort, je viens à ton secours, je te soutiens de ma main droite victorieuse. » </a:t>
            </a:r>
            <a:r>
              <a:rPr lang="fr-CH" sz="1600" b="1" dirty="0">
                <a:solidFill>
                  <a:schemeClr val="accent3">
                    <a:lumMod val="75000"/>
                  </a:schemeClr>
                </a:solidFill>
                <a:latin typeface="Comic Sans MS" panose="030F0702030302020204" pitchFamily="66" charset="0"/>
              </a:rPr>
              <a:t>(Esaïe 41.10)</a:t>
            </a:r>
            <a:endParaRPr lang="es-ES" sz="1600" b="1" dirty="0">
              <a:solidFill>
                <a:schemeClr val="accent3">
                  <a:lumMod val="75000"/>
                </a:schemeClr>
              </a:solidFill>
              <a:latin typeface="Comic Sans MS" panose="030F0702030302020204" pitchFamily="66" charset="0"/>
            </a:endParaRP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1" y="1392383"/>
            <a:ext cx="9803607" cy="707886"/>
          </a:xfrm>
          <a:prstGeom prst="rect">
            <a:avLst/>
          </a:prstGeom>
          <a:noFill/>
        </p:spPr>
        <p:txBody>
          <a:bodyPr wrap="square" rtlCol="0">
            <a:spAutoFit/>
          </a:bodyPr>
          <a:lstStyle/>
          <a:p>
            <a:pPr>
              <a:spcBef>
                <a:spcPts val="600"/>
              </a:spcBef>
            </a:pPr>
            <a:r>
              <a:rPr lang="fr-CH" sz="2000" b="1" dirty="0"/>
              <a:t>Dans son amour, Dieu a donné une chance à tous ceux qui voulaient être épargnés par la destruction. Il a donné un signe : Jérusalem entourée d'armées (Luc. 21.20). </a:t>
            </a:r>
            <a:endParaRPr lang="es-ES" sz="2000" b="1" dirty="0"/>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734622" y="1937283"/>
            <a:ext cx="2295266" cy="1537771"/>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10392065" y="4343550"/>
            <a:ext cx="1483807" cy="1979027"/>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40473" y="3738722"/>
            <a:ext cx="2406162" cy="2038019"/>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8AB8C218-B9D7-06DE-8B62-E1708B319DA7}"/>
              </a:ext>
            </a:extLst>
          </p:cNvPr>
          <p:cNvSpPr txBox="1"/>
          <p:nvPr/>
        </p:nvSpPr>
        <p:spPr>
          <a:xfrm>
            <a:off x="162112" y="5035604"/>
            <a:ext cx="7419787" cy="1323439"/>
          </a:xfrm>
          <a:prstGeom prst="rect">
            <a:avLst/>
          </a:prstGeom>
          <a:noFill/>
        </p:spPr>
        <p:txBody>
          <a:bodyPr wrap="square">
            <a:spAutoFit/>
          </a:bodyPr>
          <a:lstStyle/>
          <a:p>
            <a:pPr>
              <a:spcBef>
                <a:spcPts val="600"/>
              </a:spcBef>
            </a:pPr>
            <a:r>
              <a:rPr lang="fr-CH" sz="2000" b="1" dirty="0"/>
              <a:t>Dieu est capable et désireux de protéger ses enfants, même dans les moments les plus difficiles </a:t>
            </a:r>
            <a:r>
              <a:rPr lang="fr-CH" sz="2000" b="1" dirty="0">
                <a:solidFill>
                  <a:srgbClr val="7030A0"/>
                </a:solidFill>
              </a:rPr>
              <a:t>(Psaume 46.1 ; Esaïe 41.10). </a:t>
            </a:r>
            <a:r>
              <a:rPr lang="fr-CH" sz="2000" b="1" dirty="0"/>
              <a:t>Cependant, nombreux sont ceux qui ont perdu la vie à cause de leur fidélité à Dieu </a:t>
            </a:r>
            <a:r>
              <a:rPr lang="fr-CH" sz="2000" b="1" dirty="0">
                <a:solidFill>
                  <a:srgbClr val="7030A0"/>
                </a:solidFill>
              </a:rPr>
              <a:t>(Hébreux 11.35-38).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1" y="4343550"/>
            <a:ext cx="6573848" cy="707886"/>
          </a:xfrm>
          <a:prstGeom prst="rect">
            <a:avLst/>
          </a:prstGeom>
          <a:noFill/>
        </p:spPr>
        <p:txBody>
          <a:bodyPr wrap="square">
            <a:spAutoFit/>
          </a:bodyPr>
          <a:lstStyle/>
          <a:p>
            <a:pPr>
              <a:spcBef>
                <a:spcPts val="600"/>
              </a:spcBef>
            </a:pPr>
            <a:r>
              <a:rPr lang="fr-CH" sz="2000" b="1" dirty="0"/>
              <a:t>Quelques mois plus tard, Néron envoie Vespasien pour </a:t>
            </a:r>
            <a:br>
              <a:rPr lang="fr-CH" sz="2000" b="1" dirty="0"/>
            </a:br>
            <a:r>
              <a:rPr lang="fr-CH" sz="2000" b="1" dirty="0"/>
              <a:t>mater la rébellion. De 67 à 70, le siège est permanent.</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62112" y="2152629"/>
            <a:ext cx="7712473" cy="1015663"/>
          </a:xfrm>
          <a:prstGeom prst="rect">
            <a:avLst/>
          </a:prstGeom>
          <a:noFill/>
        </p:spPr>
        <p:txBody>
          <a:bodyPr wrap="square">
            <a:spAutoFit/>
          </a:bodyPr>
          <a:lstStyle/>
          <a:p>
            <a:pPr>
              <a:spcBef>
                <a:spcPts val="600"/>
              </a:spcBef>
            </a:pPr>
            <a:r>
              <a:rPr lang="fr-CH" sz="2000" b="1" dirty="0"/>
              <a:t>Gaius Cestius Gallus accomplit ce signe en 66 : le siège fut levé et le chef zélote Eléazar ben Simon poursuivit les Romains et les vainquit.</a:t>
            </a:r>
            <a:endParaRPr lang="es-ES" sz="2000" b="1" dirty="0"/>
          </a:p>
        </p:txBody>
      </p:sp>
      <p:sp>
        <p:nvSpPr>
          <p:cNvPr id="11" name="CuadroTexto 10">
            <a:extLst>
              <a:ext uri="{FF2B5EF4-FFF2-40B4-BE49-F238E27FC236}">
                <a16:creationId xmlns:a16="http://schemas.microsoft.com/office/drawing/2014/main" id="{C9798145-DFCD-613C-AD3E-837C6D636098}"/>
              </a:ext>
            </a:extLst>
          </p:cNvPr>
          <p:cNvSpPr txBox="1"/>
          <p:nvPr/>
        </p:nvSpPr>
        <p:spPr>
          <a:xfrm>
            <a:off x="968910" y="6426501"/>
            <a:ext cx="10118635" cy="400110"/>
          </a:xfrm>
          <a:prstGeom prst="rect">
            <a:avLst/>
          </a:prstGeom>
          <a:noFill/>
        </p:spPr>
        <p:txBody>
          <a:bodyPr wrap="square">
            <a:spAutoFit/>
          </a:bodyPr>
          <a:lstStyle/>
          <a:p>
            <a:pPr>
              <a:spcBef>
                <a:spcPts val="600"/>
              </a:spcBef>
            </a:pPr>
            <a:r>
              <a:rPr lang="fr-CH" sz="2000" b="1" dirty="0"/>
              <a:t>Pourquoi certains sont-ils protégés et d'autres apparemment abandonnés par Dieu ?</a:t>
            </a:r>
            <a:endParaRPr lang="es-ES" sz="2000" b="1" dirty="0"/>
          </a:p>
        </p:txBody>
      </p:sp>
      <p:sp>
        <p:nvSpPr>
          <p:cNvPr id="2" name="ZoneTexte 1">
            <a:extLst>
              <a:ext uri="{FF2B5EF4-FFF2-40B4-BE49-F238E27FC236}">
                <a16:creationId xmlns:a16="http://schemas.microsoft.com/office/drawing/2014/main" id="{6CF5A135-44CB-97F3-F307-34F09DDA777F}"/>
              </a:ext>
            </a:extLst>
          </p:cNvPr>
          <p:cNvSpPr txBox="1"/>
          <p:nvPr/>
        </p:nvSpPr>
        <p:spPr>
          <a:xfrm>
            <a:off x="402895" y="3610052"/>
            <a:ext cx="7073677" cy="672428"/>
          </a:xfrm>
          <a:prstGeom prst="rect">
            <a:avLst/>
          </a:prstGeom>
          <a:solidFill>
            <a:schemeClr val="accent2">
              <a:lumMod val="60000"/>
              <a:lumOff val="40000"/>
            </a:schemeClr>
          </a:solidFill>
          <a:ln>
            <a:solidFill>
              <a:schemeClr val="accent1"/>
            </a:solidFill>
          </a:ln>
        </p:spPr>
        <p:txBody>
          <a:bodyPr wrap="square" rtlCol="0">
            <a:spAutoFit/>
          </a:bodyPr>
          <a:lstStyle/>
          <a:p>
            <a:pPr>
              <a:lnSpc>
                <a:spcPct val="107000"/>
              </a:lnSpc>
              <a:spcAft>
                <a:spcPts val="800"/>
              </a:spcAft>
            </a:pPr>
            <a:r>
              <a:rPr lang="fr-CH" sz="18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Lorsque vous verrez Jérusalem investie par des armées, </a:t>
            </a:r>
            <a:br>
              <a:rPr lang="fr-CH" sz="18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sachez alors que sa dévastation s'est approchée. »</a:t>
            </a:r>
            <a:r>
              <a:rPr lang="fr-CH" sz="1800" kern="100" dirty="0">
                <a:solidFill>
                  <a:srgbClr val="80340D"/>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1600" kern="1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(Luc. 21.20) </a:t>
            </a:r>
            <a:endParaRPr lang="fr-CH" sz="1600" dirty="0">
              <a:solidFill>
                <a:schemeClr val="accent3">
                  <a:lumMod val="50000"/>
                </a:schemeClr>
              </a:solidFill>
            </a:endParaRPr>
          </a:p>
        </p:txBody>
      </p:sp>
      <p:sp>
        <p:nvSpPr>
          <p:cNvPr id="12" name="CuadroTexto 11">
            <a:extLst>
              <a:ext uri="{FF2B5EF4-FFF2-40B4-BE49-F238E27FC236}">
                <a16:creationId xmlns:a16="http://schemas.microsoft.com/office/drawing/2014/main" id="{D7F083E3-10AE-13CD-226F-1FEAB9E9FE6C}"/>
              </a:ext>
            </a:extLst>
          </p:cNvPr>
          <p:cNvSpPr txBox="1"/>
          <p:nvPr/>
        </p:nvSpPr>
        <p:spPr>
          <a:xfrm>
            <a:off x="1412406" y="2821470"/>
            <a:ext cx="7974875" cy="707886"/>
          </a:xfrm>
          <a:prstGeom prst="rect">
            <a:avLst/>
          </a:prstGeom>
          <a:solidFill>
            <a:schemeClr val="accent2">
              <a:lumMod val="60000"/>
              <a:lumOff val="40000"/>
            </a:schemeClr>
          </a:solidFill>
          <a:ln>
            <a:solidFill>
              <a:schemeClr val="accent1"/>
            </a:solidFill>
          </a:ln>
        </p:spPr>
        <p:txBody>
          <a:bodyPr wrap="square">
            <a:spAutoFit/>
          </a:bodyPr>
          <a:lstStyle/>
          <a:p>
            <a:pPr algn="ctr">
              <a:spcBef>
                <a:spcPts val="600"/>
              </a:spcBef>
            </a:pPr>
            <a:r>
              <a:rPr lang="fr-CH" sz="2000" b="1" dirty="0">
                <a:solidFill>
                  <a:schemeClr val="accent1">
                    <a:lumMod val="60000"/>
                    <a:lumOff val="40000"/>
                  </a:schemeClr>
                </a:solidFill>
              </a:rPr>
              <a:t>Tous ceux qui ont cru aux paroles de Jésus ont profité de ce moment où Jérusalem était laissée sans surveillance pour s'enfuir.</a:t>
            </a:r>
            <a:endParaRPr lang="es-ES" sz="2000" b="1" dirty="0">
              <a:solidFill>
                <a:schemeClr val="accent1">
                  <a:lumMod val="60000"/>
                  <a:lumOff val="40000"/>
                </a:schemeClr>
              </a:solidFill>
            </a:endParaRP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4" grpId="0"/>
      <p:bldP spid="16" grpId="0"/>
      <p:bldP spid="5" grpId="0"/>
      <p:bldP spid="11" grpId="0"/>
      <p:bldP spid="12" grpId="0" animBg="1"/>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750</TotalTime>
  <Words>3366</Words>
  <Application>Microsoft Office PowerPoint</Application>
  <PresentationFormat>Grand écran</PresentationFormat>
  <Paragraphs>132</Paragraphs>
  <Slides>21</Slides>
  <Notes>0</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21</vt:i4>
      </vt:variant>
    </vt:vector>
  </HeadingPairs>
  <TitlesOfParts>
    <vt:vector size="32" baseType="lpstr">
      <vt:lpstr>Aptos Display</vt:lpstr>
      <vt:lpstr>Arial</vt:lpstr>
      <vt:lpstr>Calibri</vt:lpstr>
      <vt:lpstr>Aptos</vt:lpstr>
      <vt:lpstr>TimesNewRomanPSStd-Bold</vt:lpstr>
      <vt:lpstr>Comic Sans MS</vt:lpstr>
      <vt:lpstr>Brush Script MT</vt:lpstr>
      <vt:lpstr>Wingdings</vt:lpstr>
      <vt:lpstr>Constantia</vt:lpstr>
      <vt:lpstr>Tema de Office</vt:lpstr>
      <vt:lpstr>1_Tema de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Daniel Paez</cp:lastModifiedBy>
  <cp:revision>91</cp:revision>
  <dcterms:created xsi:type="dcterms:W3CDTF">2024-03-30T09:19:10Z</dcterms:created>
  <dcterms:modified xsi:type="dcterms:W3CDTF">2024-04-08T20:42:51Z</dcterms:modified>
</cp:coreProperties>
</file>