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82" r:id="rId3"/>
    <p:sldId id="272" r:id="rId4"/>
    <p:sldId id="257" r:id="rId5"/>
    <p:sldId id="258" r:id="rId6"/>
    <p:sldId id="276" r:id="rId7"/>
    <p:sldId id="277" r:id="rId8"/>
    <p:sldId id="260" r:id="rId9"/>
    <p:sldId id="284" r:id="rId10"/>
    <p:sldId id="262" r:id="rId11"/>
    <p:sldId id="285" r:id="rId12"/>
    <p:sldId id="263" r:id="rId13"/>
    <p:sldId id="264" r:id="rId14"/>
    <p:sldId id="27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61FF"/>
    <a:srgbClr val="580080"/>
    <a:srgbClr val="6561FF"/>
    <a:srgbClr val="04008B"/>
    <a:srgbClr val="00B10A"/>
    <a:srgbClr val="61C7FF"/>
    <a:srgbClr val="006097"/>
    <a:srgbClr val="69FFD4"/>
    <a:srgbClr val="00A576"/>
    <a:srgbClr val="57F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ata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fr-FR" sz="2000" b="1" dirty="0">
              <a:effectLst>
                <a:outerShdw blurRad="38100" dist="38100" dir="2700000" algn="tl">
                  <a:srgbClr val="000000">
                    <a:alpha val="43137"/>
                  </a:srgbClr>
                </a:outerShdw>
              </a:effectLst>
            </a:rPr>
            <a:t>La période de persécution est annoncée de trois manières différentes</a:t>
          </a:r>
          <a:endParaRPr lang="es-ES" sz="2000" b="1" dirty="0">
            <a:effectLst>
              <a:outerShdw blurRad="38100" dist="38100" dir="2700000" algn="tl">
                <a:srgbClr val="000000">
                  <a:alpha val="43137"/>
                </a:srgbClr>
              </a:outerShdw>
            </a:effectLst>
          </a:endParaRP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fr-CH" sz="2000" b="1" dirty="0"/>
            <a:t>« Un temps, des temps et la moitié d'un temps » </a:t>
          </a:r>
          <a:br>
            <a:rPr lang="fr-CH" sz="2000" b="1" dirty="0"/>
          </a:br>
          <a:r>
            <a:rPr lang="es-ES" sz="2000" b="1" dirty="0"/>
            <a:t>(Daniel 7.25 ; 12.7 ; </a:t>
          </a:r>
          <a:r>
            <a:rPr lang="es-ES" sz="2000" b="1" dirty="0" err="1"/>
            <a:t>Apoc</a:t>
          </a:r>
          <a:r>
            <a:rPr lang="es-ES" sz="2000" b="1" dirty="0"/>
            <a:t>. 12.14)</a:t>
          </a:r>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es-ES" sz="2000" b="1" dirty="0"/>
            <a:t>1.260 </a:t>
          </a:r>
          <a:r>
            <a:rPr lang="fr-CH" sz="2000" b="1" noProof="0" dirty="0"/>
            <a:t>jours</a:t>
          </a:r>
          <a:br>
            <a:rPr lang="es-ES" sz="2000" b="1" dirty="0"/>
          </a:br>
          <a:r>
            <a:rPr lang="es-ES" sz="2000" b="1" dirty="0"/>
            <a:t>(</a:t>
          </a:r>
          <a:r>
            <a:rPr lang="es-ES" sz="2000" b="1" dirty="0" err="1"/>
            <a:t>Apocalypse</a:t>
          </a:r>
          <a:r>
            <a:rPr lang="es-ES" sz="2000" b="1" dirty="0"/>
            <a:t> 11.3 ; 12.6)</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es-ES" sz="2000" b="1" dirty="0"/>
            <a:t>42 </a:t>
          </a:r>
          <a:r>
            <a:rPr lang="fr-CH" sz="2000" b="1" noProof="0" dirty="0"/>
            <a:t>mois</a:t>
          </a:r>
          <a:r>
            <a:rPr lang="es-ES" sz="2000" b="1" dirty="0"/>
            <a:t> </a:t>
          </a:r>
          <a:br>
            <a:rPr lang="es-ES" sz="2000" b="1" dirty="0"/>
          </a:br>
          <a:r>
            <a:rPr lang="es-ES" sz="2000" b="1" dirty="0"/>
            <a:t>(</a:t>
          </a:r>
          <a:r>
            <a:rPr lang="es-ES" sz="2000" b="1" dirty="0" err="1"/>
            <a:t>Apocalypse</a:t>
          </a:r>
          <a:r>
            <a:rPr lang="es-ES" sz="2000" b="1" dirty="0"/>
            <a:t> 11.2 ; 13.5)</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pt>
    <dgm:pt modelId="{430242CC-23E7-46C0-A5F8-3CBA77ACA4CD}" type="pres">
      <dgm:prSet presAssocID="{13F6B0CE-A89B-4E77-B565-271414125E25}" presName="roof" presStyleLbl="dkBgShp" presStyleIdx="0" presStyleCnt="2"/>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r>
            <a:rPr lang="es-ES" sz="1800" b="1" dirty="0" err="1">
              <a:effectLst>
                <a:outerShdw blurRad="38100" dist="38100" dir="2700000" algn="tl">
                  <a:srgbClr val="000000">
                    <a:alpha val="43137"/>
                  </a:srgbClr>
                </a:outerShdw>
              </a:effectLst>
            </a:rPr>
            <a:t>mois</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es-ES" sz="1800" b="1" dirty="0" err="1">
              <a:effectLst>
                <a:outerShdw blurRad="38100" dist="38100" dir="2700000" algn="tl">
                  <a:srgbClr val="000000">
                    <a:alpha val="43137"/>
                  </a:srgbClr>
                </a:outerShdw>
              </a:effectLst>
            </a:rPr>
            <a:t>jours</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a:effectLst>
                <a:outerShdw blurRad="38100" dist="38100" dir="2700000" algn="tl">
                  <a:srgbClr val="000000">
                    <a:alpha val="43137"/>
                  </a:srgbClr>
                </a:outerShdw>
              </a:effectLst>
            </a:rPr>
            <a:t>1.260 </a:t>
          </a:r>
          <a:r>
            <a:rPr lang="es-ES" sz="1800" b="1" dirty="0" err="1">
              <a:effectLst>
                <a:outerShdw blurRad="38100" dist="38100" dir="2700000" algn="tl">
                  <a:srgbClr val="000000">
                    <a:alpha val="43137"/>
                  </a:srgbClr>
                </a:outerShdw>
              </a:effectLst>
            </a:rPr>
            <a:t>jours</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r>
            <a:rPr lang="es-ES" sz="1800" b="1" dirty="0"/>
            <a:t>1 </a:t>
          </a:r>
          <a:r>
            <a:rPr lang="es-ES" sz="1800" b="1" dirty="0" err="1"/>
            <a:t>an</a:t>
          </a:r>
          <a:endParaRPr lang="es-ES" sz="18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800" b="1" dirty="0"/>
            <a:t>2 </a:t>
          </a:r>
          <a:r>
            <a:rPr lang="es-ES" sz="1800" b="1" dirty="0" err="1"/>
            <a:t>ans</a:t>
          </a:r>
          <a:endParaRPr lang="es-ES" sz="18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800" b="1" dirty="0"/>
            <a:t>½ </a:t>
          </a:r>
          <a:r>
            <a:rPr lang="es-ES" sz="1800" b="1" dirty="0" err="1"/>
            <a:t>année</a:t>
          </a:r>
          <a:endParaRPr lang="es-ES" sz="18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dgm:t>
        <a:bodyPr/>
        <a:lstStyle/>
        <a:p>
          <a:r>
            <a:rPr lang="es-ES" sz="1800" b="1" dirty="0"/>
            <a:t>3 ½ </a:t>
          </a:r>
          <a:r>
            <a:rPr lang="es-ES" sz="1800" b="1" dirty="0" err="1"/>
            <a:t>ans</a:t>
          </a:r>
          <a:endParaRPr lang="es-ES" sz="18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custScaleX="147381">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es-ES" sz="1600" b="1" dirty="0"/>
            <a:t>12 </a:t>
          </a:r>
          <a:r>
            <a:rPr lang="es-ES" sz="1600" b="1" dirty="0" err="1"/>
            <a:t>mois</a:t>
          </a:r>
          <a:endParaRPr lang="es-ES" sz="16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600" b="1" dirty="0"/>
            <a:t>24 </a:t>
          </a:r>
          <a:r>
            <a:rPr lang="es-ES" sz="1600" b="1" dirty="0" err="1"/>
            <a:t>mois</a:t>
          </a:r>
          <a:endParaRPr lang="es-ES" sz="16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600" b="1" dirty="0"/>
            <a:t>6 </a:t>
          </a:r>
          <a:r>
            <a:rPr lang="es-ES" sz="1600" b="1" dirty="0" err="1"/>
            <a:t>mois</a:t>
          </a:r>
          <a:endParaRPr lang="es-ES" sz="16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es-ES" sz="1600" b="1" dirty="0"/>
            <a:t>42 </a:t>
          </a:r>
          <a:r>
            <a:rPr lang="es-ES" sz="1600" b="1" dirty="0" err="1"/>
            <a:t>mois</a:t>
          </a:r>
          <a:endParaRPr lang="es-ES" sz="16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custScaleX="154065">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r>
            <a:rPr lang="es-ES" sz="1800" b="1" dirty="0" err="1">
              <a:effectLst>
                <a:outerShdw blurRad="38100" dist="38100" dir="2700000" algn="tl">
                  <a:srgbClr val="000000">
                    <a:alpha val="43137"/>
                  </a:srgbClr>
                </a:outerShdw>
              </a:effectLst>
            </a:rPr>
            <a:t>mois</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es-ES" sz="1800" b="1" dirty="0" err="1">
              <a:effectLst>
                <a:outerShdw blurRad="38100" dist="38100" dir="2700000" algn="tl">
                  <a:srgbClr val="000000">
                    <a:alpha val="43137"/>
                  </a:srgbClr>
                </a:outerShdw>
              </a:effectLst>
            </a:rPr>
            <a:t>jours</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a:effectLst>
                <a:outerShdw blurRad="38100" dist="38100" dir="2700000" algn="tl">
                  <a:srgbClr val="000000">
                    <a:alpha val="43137"/>
                  </a:srgbClr>
                </a:outerShdw>
              </a:effectLst>
            </a:rPr>
            <a:t>1.260 </a:t>
          </a:r>
          <a:r>
            <a:rPr lang="es-ES" sz="1800" b="1" dirty="0" err="1">
              <a:effectLst>
                <a:outerShdw blurRad="38100" dist="38100" dir="2700000" algn="tl">
                  <a:srgbClr val="000000">
                    <a:alpha val="43137"/>
                  </a:srgbClr>
                </a:outerShdw>
              </a:effectLst>
            </a:rPr>
            <a:t>jours</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es-ES" dirty="0" err="1">
              <a:effectLst>
                <a:outerShdw blurRad="38100" dist="38100" dir="2700000" algn="tl">
                  <a:srgbClr val="000000">
                    <a:alpha val="43137"/>
                  </a:srgbClr>
                </a:outerShdw>
              </a:effectLst>
            </a:rPr>
            <a:t>Année</a:t>
          </a:r>
          <a:r>
            <a:rPr lang="es-ES" dirty="0">
              <a:effectLst>
                <a:outerShdw blurRad="38100" dist="38100" dir="2700000" algn="tl">
                  <a:srgbClr val="000000">
                    <a:alpha val="43137"/>
                  </a:srgbClr>
                </a:outerShdw>
              </a:effectLst>
            </a:rPr>
            <a:t> 538</a:t>
          </a: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es-ES" dirty="0" err="1">
              <a:effectLst>
                <a:outerShdw blurRad="38100" dist="38100" dir="2700000" algn="tl">
                  <a:srgbClr val="000000">
                    <a:alpha val="43137"/>
                  </a:srgbClr>
                </a:outerShdw>
              </a:effectLst>
            </a:rPr>
            <a:t>Année</a:t>
          </a:r>
          <a:r>
            <a:rPr lang="es-ES" dirty="0">
              <a:effectLst>
                <a:outerShdw blurRad="38100" dist="38100" dir="2700000" algn="tl">
                  <a:srgbClr val="000000">
                    <a:alpha val="43137"/>
                  </a:srgbClr>
                </a:outerShdw>
              </a:effectLst>
            </a:rPr>
            <a:t> 1798</a:t>
          </a: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buNone/>
          </a:pPr>
          <a:r>
            <a:rPr lang="fr-CH" sz="1800" b="1" kern="1200" dirty="0">
              <a:solidFill>
                <a:prstClr val="black">
                  <a:hueOff val="0"/>
                  <a:satOff val="0"/>
                  <a:lumOff val="0"/>
                  <a:alphaOff val="0"/>
                </a:prstClr>
              </a:solidFill>
              <a:latin typeface="Aptos" panose="02110004020202020204"/>
              <a:ea typeface="+mn-ea"/>
              <a:cs typeface="+mn-cs"/>
            </a:rPr>
            <a:t>L'Eglise romaine acquiert un pouvoir politique après la défaite de trois tribus adeptes de l'arianisme :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les Hérules, les Vandales et les Ostrogoths.</a:t>
          </a:r>
          <a:endParaRPr lang="es-ES" sz="1800" b="1" kern="1200" dirty="0">
            <a:solidFill>
              <a:prstClr val="black">
                <a:hueOff val="0"/>
                <a:satOff val="0"/>
                <a:lumOff val="0"/>
                <a:alphaOff val="0"/>
              </a:prstClr>
            </a:solidFill>
            <a:latin typeface="Aptos" panose="02110004020202020204"/>
            <a:ea typeface="+mn-ea"/>
            <a:cs typeface="+mn-cs"/>
          </a:endParaRPr>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buNone/>
          </a:pPr>
          <a:r>
            <a:rPr lang="fr-CH" sz="1800" b="1" kern="1200" dirty="0">
              <a:solidFill>
                <a:prstClr val="black">
                  <a:hueOff val="0"/>
                  <a:satOff val="0"/>
                  <a:lumOff val="0"/>
                  <a:alphaOff val="0"/>
                </a:prstClr>
              </a:solidFill>
              <a:latin typeface="Aptos" panose="02110004020202020204"/>
              <a:ea typeface="+mn-ea"/>
              <a:cs typeface="+mn-cs"/>
            </a:rPr>
            <a:t>Le général français Berthier,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sous les ordres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de Napoléon,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fait prisonnier le pape, mettant fin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à la suprématie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de l'Eglise romaine.</a:t>
          </a:r>
          <a:endParaRPr lang="es-ES" sz="1800" b="1" kern="1200" dirty="0">
            <a:solidFill>
              <a:prstClr val="black">
                <a:hueOff val="0"/>
                <a:satOff val="0"/>
                <a:lumOff val="0"/>
                <a:alphaOff val="0"/>
              </a:prstClr>
            </a:solidFill>
            <a:latin typeface="Aptos" panose="02110004020202020204"/>
            <a:ea typeface="+mn-ea"/>
            <a:cs typeface="+mn-cs"/>
          </a:endParaRPr>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r>
            <a:rPr lang="fr-CH" sz="1800" b="1" dirty="0"/>
            <a:t>Ils ont été les premiers à disposer </a:t>
          </a:r>
          <a:br>
            <a:rPr lang="fr-CH" sz="1800" b="1" dirty="0"/>
          </a:br>
          <a:r>
            <a:rPr lang="fr-CH" sz="1800" b="1" dirty="0"/>
            <a:t>de la Bible dans leur propre langue (jusqu'alors, elle n'était disponible </a:t>
          </a:r>
          <a:br>
            <a:rPr lang="fr-CH" sz="1800" b="1" dirty="0"/>
          </a:br>
          <a:r>
            <a:rPr lang="fr-CH" sz="1800" b="1" dirty="0"/>
            <a:t>qu'en latin, en grec ou en hébreu).</a:t>
          </a:r>
          <a:endParaRPr lang="es-ES" sz="1800" b="1" dirty="0"/>
        </a:p>
      </dgm:t>
    </dgm:pt>
    <dgm:pt modelId="{8DF151FC-DAE1-4C32-A23C-F60F26C2604A}" type="parTrans" cxnId="{7D252B10-AAD5-4758-BBDD-909A27F37220}">
      <dgm:prSet/>
      <dgm:spPr/>
      <dgm:t>
        <a:bodyPr/>
        <a:lstStyle/>
        <a:p>
          <a:endParaRPr lang="es-ES" sz="1800" b="1"/>
        </a:p>
      </dgm:t>
    </dgm:pt>
    <dgm:pt modelId="{124CCFA7-22C3-484F-A201-7FE06B5453F0}" type="sibTrans" cxnId="{7D252B10-AAD5-4758-BBDD-909A27F37220}">
      <dgm:prSet/>
      <dgm:spPr/>
      <dgm:t>
        <a:bodyPr/>
        <a:lstStyle/>
        <a:p>
          <a:endParaRPr lang="es-ES" sz="1800" b="1"/>
        </a:p>
      </dgm:t>
    </dgm:pt>
    <dgm:pt modelId="{E1B72E5D-1A2C-48DE-9A33-15835EF51701}">
      <dgm:prSet custT="1"/>
      <dgm:spPr>
        <a:solidFill>
          <a:schemeClr val="accent5">
            <a:lumMod val="20000"/>
            <a:lumOff val="80000"/>
          </a:schemeClr>
        </a:solidFill>
        <a:ln w="28575">
          <a:solidFill>
            <a:schemeClr val="accent5"/>
          </a:solidFill>
        </a:ln>
      </dgm:spPr>
      <dgm:t>
        <a:bodyPr/>
        <a:lstStyle/>
        <a:p>
          <a:r>
            <a:rPr lang="fr-CH" sz="1800" b="1" dirty="0"/>
            <a:t>Comme il s'agissait d'un livre interdit, ils l'ont copié dans des grottes, se cachant des papistes qui les assiégeaient.</a:t>
          </a:r>
          <a:endParaRPr lang="es-ES" sz="1800" b="1" dirty="0"/>
        </a:p>
      </dgm:t>
    </dgm:pt>
    <dgm:pt modelId="{EC1A16A0-2021-4D9E-B6CE-D0890F712AC5}" type="parTrans" cxnId="{D1FBE091-B504-4909-861E-CC7C81AC5381}">
      <dgm:prSet/>
      <dgm:spPr/>
      <dgm:t>
        <a:bodyPr/>
        <a:lstStyle/>
        <a:p>
          <a:endParaRPr lang="es-ES" sz="1800" b="1"/>
        </a:p>
      </dgm:t>
    </dgm:pt>
    <dgm:pt modelId="{D699644E-0F94-4182-94A6-AA2E364ACFE1}" type="sibTrans" cxnId="{D1FBE091-B504-4909-861E-CC7C81AC5381}">
      <dgm:prSet/>
      <dgm:spPr/>
      <dgm:t>
        <a:bodyPr/>
        <a:lstStyle/>
        <a:p>
          <a:endParaRPr lang="es-ES" sz="1800" b="1"/>
        </a:p>
      </dgm:t>
    </dgm:pt>
    <dgm:pt modelId="{979DCE61-6E84-42C5-82FB-03675498466D}">
      <dgm:prSet custT="1"/>
      <dgm:spPr>
        <a:solidFill>
          <a:schemeClr val="tx2">
            <a:lumMod val="20000"/>
            <a:lumOff val="80000"/>
          </a:schemeClr>
        </a:solidFill>
        <a:ln w="28575">
          <a:solidFill>
            <a:schemeClr val="tx2"/>
          </a:solidFill>
        </a:ln>
      </dgm:spPr>
      <dgm:t>
        <a:bodyPr/>
        <a:lstStyle/>
        <a:p>
          <a:r>
            <a:rPr lang="fr-CH" sz="1800" b="1" dirty="0"/>
            <a:t>Ils avaient toujours avec eux des passages de la Bible qu'ils partageaient avec d'autres au moment opportun, leur donnant de l'espoir et de l'encouragement dans le Seigneur.</a:t>
          </a:r>
          <a:endParaRPr lang="es-ES" sz="1800" b="1" dirty="0"/>
        </a:p>
      </dgm:t>
    </dgm:pt>
    <dgm:pt modelId="{D4F2AB2F-330E-4465-B0C3-7CB260E4B355}" type="parTrans" cxnId="{DF97BDDE-BB30-43DC-8300-456D8C6DA379}">
      <dgm:prSet/>
      <dgm:spPr/>
      <dgm:t>
        <a:bodyPr/>
        <a:lstStyle/>
        <a:p>
          <a:endParaRPr lang="es-ES" sz="1800" b="1"/>
        </a:p>
      </dgm:t>
    </dgm:pt>
    <dgm:pt modelId="{F575E95E-2F6D-4A06-AEED-81ADEF1E9ACD}" type="sibTrans" cxnId="{DF97BDDE-BB30-43DC-8300-456D8C6DA379}">
      <dgm:prSet/>
      <dgm:spPr/>
      <dgm:t>
        <a:bodyPr/>
        <a:lstStyle/>
        <a:p>
          <a:endParaRPr lang="es-ES" sz="1800" b="1"/>
        </a:p>
      </dgm:t>
    </dgm:pt>
    <dgm:pt modelId="{382BADA3-6B72-482D-B017-6EC43292741E}">
      <dgm:prSet custT="1"/>
      <dgm:spPr>
        <a:solidFill>
          <a:schemeClr val="accent3">
            <a:lumMod val="20000"/>
            <a:lumOff val="80000"/>
          </a:schemeClr>
        </a:solidFill>
        <a:ln w="28575">
          <a:solidFill>
            <a:schemeClr val="accent3"/>
          </a:solidFill>
        </a:ln>
      </dgm:spPr>
      <dgm:t>
        <a:bodyPr/>
        <a:lstStyle/>
        <a:p>
          <a:r>
            <a:rPr lang="fr-CH" sz="1800" b="1" dirty="0"/>
            <a:t>Ils ont préservé pendant des siècles les vérités bibliques qu'ils connaissaient. Ils étaient connus pour leur fidélité et leur dévouement.</a:t>
          </a:r>
          <a:endParaRPr lang="es-ES" sz="1800" b="1" dirty="0"/>
        </a:p>
      </dgm:t>
    </dgm:pt>
    <dgm:pt modelId="{33EB5990-A135-436C-A2BC-0C1A69DC1CB2}" type="parTrans" cxnId="{7D763D6E-7A62-484F-BC8C-F459BF540C68}">
      <dgm:prSet/>
      <dgm:spPr/>
      <dgm:t>
        <a:bodyPr/>
        <a:lstStyle/>
        <a:p>
          <a:endParaRPr lang="es-ES" sz="1800" b="1"/>
        </a:p>
      </dgm:t>
    </dgm:pt>
    <dgm:pt modelId="{0518E435-9B53-465C-937C-44649C63EA3B}" type="sibTrans" cxnId="{7D763D6E-7A62-484F-BC8C-F459BF540C68}">
      <dgm:prSet/>
      <dgm:spPr/>
      <dgm:t>
        <a:bodyPr/>
        <a:lstStyle/>
        <a:p>
          <a:endParaRPr lang="es-ES" sz="1800" b="1"/>
        </a:p>
      </dgm:t>
    </dgm:pt>
    <dgm:pt modelId="{AABA34E6-2363-43B1-85FA-E2776428F929}">
      <dgm:prSet custT="1"/>
      <dgm:spPr>
        <a:solidFill>
          <a:schemeClr val="accent6">
            <a:lumMod val="20000"/>
            <a:lumOff val="80000"/>
          </a:schemeClr>
        </a:solidFill>
        <a:ln w="28575">
          <a:solidFill>
            <a:schemeClr val="accent6"/>
          </a:solidFill>
        </a:ln>
      </dgm:spPr>
      <dgm:t>
        <a:bodyPr/>
        <a:lstStyle/>
        <a:p>
          <a:r>
            <a:rPr lang="fr-CH" sz="1800" b="1" dirty="0"/>
            <a:t>Des villages entiers ont été convertis tant dans le sud de la France que dans le nord de l'Italie, dans le Piémont.</a:t>
          </a:r>
          <a:endParaRPr lang="es-ES" sz="1800" b="1" dirty="0"/>
        </a:p>
      </dgm:t>
    </dgm:pt>
    <dgm:pt modelId="{46119102-AC16-4EA1-A8BD-97A589EAD21D}" type="parTrans" cxnId="{0496E2E7-7BEA-474E-8C45-F7E958CBF691}">
      <dgm:prSet/>
      <dgm:spPr/>
      <dgm:t>
        <a:bodyPr/>
        <a:lstStyle/>
        <a:p>
          <a:endParaRPr lang="es-ES" sz="1800" b="1"/>
        </a:p>
      </dgm:t>
    </dgm:pt>
    <dgm:pt modelId="{94CE1092-1234-4A34-9DCA-F46DA687224D}" type="sibTrans" cxnId="{0496E2E7-7BEA-474E-8C45-F7E958CBF691}">
      <dgm:prSet/>
      <dgm:spPr/>
      <dgm:t>
        <a:bodyPr/>
        <a:lstStyle/>
        <a:p>
          <a:endParaRPr lang="es-ES" sz="1800" b="1"/>
        </a:p>
      </dgm:t>
    </dgm:pt>
    <dgm:pt modelId="{483B569A-5A48-4A24-8DC0-BDCCBBB743B2}">
      <dgm:prSet custT="1"/>
      <dgm:spPr>
        <a:solidFill>
          <a:srgbClr val="D1D1FF"/>
        </a:solidFill>
        <a:ln w="28575">
          <a:solidFill>
            <a:schemeClr val="accent1"/>
          </a:solidFill>
        </a:ln>
      </dgm:spPr>
      <dgm:t>
        <a:bodyPr/>
        <a:lstStyle/>
        <a:p>
          <a:r>
            <a:rPr lang="fr-CH" sz="1800" b="1" dirty="0"/>
            <a:t>La plupart de ces villages ont été </a:t>
          </a:r>
          <a:br>
            <a:rPr lang="fr-CH" sz="1800" b="1" dirty="0"/>
          </a:br>
          <a:r>
            <a:rPr lang="fr-CH" sz="1800" b="1" dirty="0"/>
            <a:t>rasés par la papauté et leurs </a:t>
          </a:r>
          <a:br>
            <a:rPr lang="fr-CH" sz="1800" b="1" dirty="0"/>
          </a:br>
          <a:r>
            <a:rPr lang="fr-CH" sz="1800" b="1" dirty="0"/>
            <a:t>habitants massacrés.</a:t>
          </a:r>
          <a:endParaRPr lang="es-ES" sz="1800" b="1" dirty="0"/>
        </a:p>
      </dgm:t>
    </dgm:pt>
    <dgm:pt modelId="{600DF6D1-ED49-4B60-9055-4D6A2B603BD0}" type="parTrans" cxnId="{ECCCC360-6705-49A4-B6E6-10828BFDD435}">
      <dgm:prSet/>
      <dgm:spPr/>
      <dgm:t>
        <a:bodyPr/>
        <a:lstStyle/>
        <a:p>
          <a:endParaRPr lang="es-ES" sz="1800" b="1"/>
        </a:p>
      </dgm:t>
    </dgm:pt>
    <dgm:pt modelId="{2EAB9BF4-1D3B-41C2-B47F-31B88F9D576A}" type="sibTrans" cxnId="{ECCCC360-6705-49A4-B6E6-10828BFDD435}">
      <dgm:prSet/>
      <dgm:spPr/>
      <dgm:t>
        <a:bodyPr/>
        <a:lstStyle/>
        <a:p>
          <a:endParaRPr lang="es-ES" sz="1800" b="1"/>
        </a:p>
      </dgm:t>
    </dgm:pt>
    <dgm:pt modelId="{394CA56C-FF5E-4135-BE18-B76CBE454ACF}" type="pres">
      <dgm:prSet presAssocID="{FF054C91-F34C-49A0-B7D8-F82469F93FC7}" presName="Name0" presStyleCnt="0">
        <dgm:presLayoutVars>
          <dgm:dir/>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75682" custLinFactNeighborX="-3198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75682" custLinFactNeighborX="-31987"/>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75682" custLinFactNeighborX="-31987"/>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r>
            <a:rPr lang="fr-FR" sz="2000" b="1" dirty="0">
              <a:effectLst>
                <a:outerShdw blurRad="38100" dist="38100" dir="2700000" algn="tl">
                  <a:srgbClr val="000000">
                    <a:alpha val="43137"/>
                  </a:srgbClr>
                </a:outerShdw>
              </a:effectLst>
            </a:rPr>
            <a:t>Ils ont cru aux promesses du Christ</a:t>
          </a:r>
          <a:endParaRPr lang="es-ES" sz="2000" b="1" dirty="0">
            <a:effectLst>
              <a:outerShdw blurRad="38100" dist="38100" dir="2700000" algn="tl">
                <a:srgbClr val="000000">
                  <a:alpha val="43137"/>
                </a:srgbClr>
              </a:outerShdw>
            </a:effectLst>
          </a:endParaRPr>
        </a:p>
      </dgm:t>
    </dgm:pt>
    <dgm:pt modelId="{55C3EFB2-1EEB-4AF5-A72E-4106211FB6DA}" type="par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5008CD6C-6259-4AD8-B559-11A2E4331BA7}">
      <dgm:prSet custT="1"/>
      <dgm:spPr/>
      <dgm:t>
        <a:bodyPr/>
        <a:lstStyle/>
        <a:p>
          <a:r>
            <a:rPr lang="fr-FR" sz="1800" b="1" dirty="0">
              <a:effectLst>
                <a:outerShdw blurRad="38100" dist="38100" dir="2700000" algn="tl">
                  <a:srgbClr val="000000">
                    <a:alpha val="43137"/>
                  </a:srgbClr>
                </a:outerShdw>
              </a:effectLst>
            </a:rPr>
            <a:t>La force du Christ était suffisante pour surmonter leurs épreuves.</a:t>
          </a:r>
          <a:endParaRPr lang="es-ES" sz="1800" b="1" dirty="0">
            <a:effectLst>
              <a:outerShdw blurRad="38100" dist="38100" dir="2700000" algn="tl">
                <a:srgbClr val="000000">
                  <a:alpha val="43137"/>
                </a:srgbClr>
              </a:outerShdw>
            </a:effectLst>
          </a:endParaRPr>
        </a:p>
      </dgm:t>
    </dgm:pt>
    <dgm:pt modelId="{548A3A44-F92A-4785-812F-556D282C136D}" type="par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EA4541B9-8EA4-4E6D-9A3B-2C8E0F92A527}">
      <dgm:prSet custT="1"/>
      <dgm:spPr/>
      <dgm:t>
        <a:bodyPr/>
        <a:lstStyle/>
        <a:p>
          <a:r>
            <a:rPr lang="fr-FR" sz="2000" b="1" dirty="0">
              <a:effectLst>
                <a:outerShdw blurRad="38100" dist="38100" dir="2700000" algn="tl">
                  <a:srgbClr val="000000">
                    <a:alpha val="43137"/>
                  </a:srgbClr>
                </a:outerShdw>
              </a:effectLst>
            </a:rPr>
            <a:t>Ils ont trouvé la joie de partager les souffrances du Christ.</a:t>
          </a:r>
          <a:endParaRPr lang="es-ES" sz="2000" b="1" dirty="0">
            <a:effectLst>
              <a:outerShdw blurRad="38100" dist="38100" dir="2700000" algn="tl">
                <a:srgbClr val="000000">
                  <a:alpha val="43137"/>
                </a:srgbClr>
              </a:outerShdw>
            </a:effectLst>
          </a:endParaRPr>
        </a:p>
      </dgm:t>
    </dgm:pt>
    <dgm:pt modelId="{9796077A-925C-40FB-A7FC-5F06714011F7}" type="par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50C157A7-7FB4-44DC-9383-2B132FF01231}">
      <dgm:prSet custT="1"/>
      <dgm:spPr/>
      <dgm:t>
        <a:bodyPr/>
        <a:lstStyle/>
        <a:p>
          <a:r>
            <a:rPr lang="fr-FR" sz="2000" b="1" dirty="0">
              <a:effectLst>
                <a:outerShdw blurRad="38100" dist="38100" dir="2700000" algn="tl">
                  <a:srgbClr val="000000">
                    <a:alpha val="43137"/>
                  </a:srgbClr>
                </a:outerShdw>
              </a:effectLst>
            </a:rPr>
            <a:t>Leur fidélité a été un puissant témoignage pour le monde.</a:t>
          </a:r>
          <a:endParaRPr lang="es-ES" sz="2000" b="1" dirty="0">
            <a:effectLst>
              <a:outerShdw blurRad="38100" dist="38100" dir="2700000" algn="tl">
                <a:srgbClr val="000000">
                  <a:alpha val="43137"/>
                </a:srgbClr>
              </a:outerShdw>
            </a:effectLst>
          </a:endParaRPr>
        </a:p>
      </dgm:t>
    </dgm:pt>
    <dgm:pt modelId="{A1B2E2F2-420B-4327-AF3F-14640A034C7E}" type="par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DE093AEE-3B50-435A-9DC1-B53ED7D11262}">
      <dgm:prSet custT="1"/>
      <dgm:spPr/>
      <dgm:t>
        <a:bodyPr/>
        <a:lstStyle/>
        <a:p>
          <a:r>
            <a:rPr lang="fr-FR" sz="2000" b="1" dirty="0">
              <a:effectLst>
                <a:outerShdw blurRad="38100" dist="38100" dir="2700000" algn="tl">
                  <a:srgbClr val="000000">
                    <a:alpha val="43137"/>
                  </a:srgbClr>
                </a:outerShdw>
              </a:effectLst>
            </a:rPr>
            <a:t>Ils ont regardé au-delà du présent, vers un avenir glorieux.</a:t>
          </a:r>
          <a:endParaRPr lang="es-ES" sz="2000" b="1" dirty="0">
            <a:effectLst>
              <a:outerShdw blurRad="38100" dist="38100" dir="2700000" algn="tl">
                <a:srgbClr val="000000">
                  <a:alpha val="43137"/>
                </a:srgbClr>
              </a:outerShdw>
            </a:effectLst>
          </a:endParaRPr>
        </a:p>
      </dgm:t>
    </dgm:pt>
    <dgm:pt modelId="{12A36A7A-62B9-4D5B-807A-BF5924487781}" type="par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E936E8AC-2F06-4E14-B15B-6D6A4A0ADB9A}">
      <dgm:prSet custT="1"/>
      <dgm:spPr/>
      <dgm:t>
        <a:bodyPr/>
        <a:lstStyle/>
        <a:p>
          <a:r>
            <a:rPr lang="fr-FR" sz="2000" b="1" dirty="0">
              <a:effectLst>
                <a:outerShdw blurRad="38100" dist="38100" dir="2700000" algn="tl">
                  <a:srgbClr val="000000">
                    <a:alpha val="43137"/>
                  </a:srgbClr>
                </a:outerShdw>
              </a:effectLst>
            </a:rPr>
            <a:t>Ils savaient que la mort était un ennemi vaincu.</a:t>
          </a:r>
          <a:endParaRPr lang="es-ES" sz="2000" b="1" dirty="0">
            <a:effectLst>
              <a:outerShdw blurRad="38100" dist="38100" dir="2700000" algn="tl">
                <a:srgbClr val="000000">
                  <a:alpha val="43137"/>
                </a:srgbClr>
              </a:outerShdw>
            </a:effectLst>
          </a:endParaRPr>
        </a:p>
      </dgm:t>
    </dgm:pt>
    <dgm:pt modelId="{83786DEF-5B69-4FB1-95DD-C10A813C39D7}" type="par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08E87C0B-8070-4B80-AE1A-CD8F2FE4A17D}">
      <dgm:prSet custT="1"/>
      <dgm:spPr/>
      <dgm:t>
        <a:bodyPr/>
        <a:lstStyle/>
        <a:p>
          <a:r>
            <a:rPr lang="fr-FR" sz="2000" b="1" dirty="0">
              <a:effectLst>
                <a:outerShdw blurRad="38100" dist="38100" dir="2700000" algn="tl">
                  <a:srgbClr val="000000">
                    <a:alpha val="43137"/>
                  </a:srgbClr>
                </a:outerShdw>
              </a:effectLst>
            </a:rPr>
            <a:t>Ils se sont accrochés aux promesses de la Parole de Dieu. </a:t>
          </a:r>
          <a:endParaRPr lang="es-ES" sz="2000" b="1" dirty="0">
            <a:effectLst>
              <a:outerShdw blurRad="38100" dist="38100" dir="2700000" algn="tl">
                <a:srgbClr val="000000">
                  <a:alpha val="43137"/>
                </a:srgbClr>
              </a:outerShdw>
            </a:effectLst>
          </a:endParaRPr>
        </a:p>
      </dgm:t>
    </dgm:pt>
    <dgm:pt modelId="{E7C8435B-1525-4DCC-9456-A12EB74A487C}" type="par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dgm:resizeHandles val="exact"/>
        </dgm:presLayoutVars>
      </dgm:prSet>
      <dgm:spPr/>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198970" custLinFactNeighborX="-200000"/>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2591">
        <dgm:presLayoutVars>
          <dgm:bulletEnabled val="1"/>
        </dgm:presLayoutVars>
      </dgm:prSet>
      <dgm:spPr/>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198970" custLinFactNeighborX="-200000"/>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2591">
        <dgm:presLayoutVars>
          <dgm:bulletEnabled val="1"/>
        </dgm:presLayoutVars>
      </dgm:prSet>
      <dgm:spPr/>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198970" custLinFactNeighborX="-200000"/>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2591">
        <dgm:presLayoutVars>
          <dgm:bulletEnabled val="1"/>
        </dgm:presLayoutVars>
      </dgm:prSet>
      <dgm:spPr/>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198970" custLinFactNeighborX="-200000"/>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2591">
        <dgm:presLayoutVars>
          <dgm:bulletEnabled val="1"/>
        </dgm:presLayoutVars>
      </dgm:prSet>
      <dgm:spPr/>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198970" custLinFactNeighborX="-200000"/>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2591">
        <dgm:presLayoutVars>
          <dgm:bulletEnabled val="1"/>
        </dgm:presLayoutVars>
      </dgm:prSet>
      <dgm:spPr/>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198970" custLinFactNeighborX="-200000"/>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2591">
        <dgm:presLayoutVars>
          <dgm:bulletEnabled val="1"/>
        </dgm:presLayoutVars>
      </dgm:prSet>
      <dgm:spPr/>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198970" custLinFactNeighborX="-200000"/>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2591">
        <dgm:presLayoutVars>
          <dgm:bulletEnabled val="1"/>
        </dgm:presLayoutVars>
      </dgm:prSet>
      <dgm:spPr/>
    </dgm:pt>
  </dgm:ptLst>
  <dgm:cxnLst>
    <dgm:cxn modelId="{AD066244-3178-4C26-A7AD-4C6DF8774067}" type="presOf" srcId="{08E87C0B-8070-4B80-AE1A-CD8F2FE4A17D}" destId="{FA41E1AE-0B05-460C-8091-A2450B3591D2}" srcOrd="0" destOrd="0" presId="urn:microsoft.com/office/officeart/2005/8/layout/vList3"/>
    <dgm:cxn modelId="{16454C4D-F416-4BF6-B08F-880FA98E5927}" type="presOf" srcId="{DE093AEE-3B50-435A-9DC1-B53ED7D11262}" destId="{D211A553-30D8-4D8E-8740-0A2BE8A2FA4A}" srcOrd="0" destOrd="0" presId="urn:microsoft.com/office/officeart/2005/8/layout/vList3"/>
    <dgm:cxn modelId="{8260D94D-BEF2-4491-871B-57FF343FF8F9}" srcId="{C1BA0D4E-395A-490F-9B47-B2E2CFEE457F}" destId="{DE093AEE-3B50-435A-9DC1-B53ED7D11262}" srcOrd="4" destOrd="0" parTransId="{12A36A7A-62B9-4D5B-807A-BF5924487781}" sibTransId="{6E6E2AF4-1484-43C0-BE1F-3D504784DB9A}"/>
    <dgm:cxn modelId="{F861664E-1FE3-4515-B2AC-2B4D3AD5B4F0}" srcId="{C1BA0D4E-395A-490F-9B47-B2E2CFEE457F}" destId="{5008CD6C-6259-4AD8-B559-11A2E4331BA7}" srcOrd="1" destOrd="0" parTransId="{548A3A44-F92A-4785-812F-556D282C136D}" sibTransId="{9ACD1EA4-6BDD-4B84-9C04-219C635CD835}"/>
    <dgm:cxn modelId="{55453670-833A-440A-BAC3-49F54518E4C7}" srcId="{C1BA0D4E-395A-490F-9B47-B2E2CFEE457F}" destId="{E936E8AC-2F06-4E14-B15B-6D6A4A0ADB9A}" srcOrd="5" destOrd="0" parTransId="{83786DEF-5B69-4FB1-95DD-C10A813C39D7}" sibTransId="{3851B4C9-BACA-47DD-A4C9-8821B5A7EE56}"/>
    <dgm:cxn modelId="{86F65652-03AE-4B78-AF30-6A64867380B4}" type="presOf" srcId="{50C157A7-7FB4-44DC-9383-2B132FF01231}" destId="{0C0E7D78-A41A-4E1E-BF60-991BAD15D108}" srcOrd="0" destOrd="0" presId="urn:microsoft.com/office/officeart/2005/8/layout/vList3"/>
    <dgm:cxn modelId="{9545E377-9B8F-41BD-8713-19544D5806C4}" type="presOf" srcId="{5008CD6C-6259-4AD8-B559-11A2E4331BA7}" destId="{D5B1688E-AC07-4656-932A-106AC840F8F0}" srcOrd="0" destOrd="0" presId="urn:microsoft.com/office/officeart/2005/8/layout/vList3"/>
    <dgm:cxn modelId="{930CE181-6B84-4C76-92B7-CECCFD40A792}" type="presOf" srcId="{E936E8AC-2F06-4E14-B15B-6D6A4A0ADB9A}" destId="{F190ED87-3579-4005-A234-CD55DD4A5BE6}" srcOrd="0" destOrd="0" presId="urn:microsoft.com/office/officeart/2005/8/layout/vList3"/>
    <dgm:cxn modelId="{938AE181-95B9-4D17-B19A-271B91427AD9}" srcId="{C1BA0D4E-395A-490F-9B47-B2E2CFEE457F}" destId="{38310134-5622-4F5F-B52B-19BAC7171536}" srcOrd="0" destOrd="0" parTransId="{55C3EFB2-1EEB-4AF5-A72E-4106211FB6DA}" sibTransId="{DCDC42CB-F04E-4A70-9D84-46D3B9CEDFE1}"/>
    <dgm:cxn modelId="{EFA96F94-B691-4E09-B7B9-79BEA0C25D9B}" srcId="{C1BA0D4E-395A-490F-9B47-B2E2CFEE457F}" destId="{EA4541B9-8EA4-4E6D-9A3B-2C8E0F92A527}" srcOrd="2" destOrd="0" parTransId="{9796077A-925C-40FB-A7FC-5F06714011F7}" sibTransId="{AA8B9F03-16FC-4BB5-AB87-30C92923B944}"/>
    <dgm:cxn modelId="{43208596-2576-4E49-98CB-746D8D2A9753}" srcId="{C1BA0D4E-395A-490F-9B47-B2E2CFEE457F}" destId="{08E87C0B-8070-4B80-AE1A-CD8F2FE4A17D}" srcOrd="6" destOrd="0" parTransId="{E7C8435B-1525-4DCC-9456-A12EB74A487C}" sibTransId="{0C04AF4D-F43D-4F98-B9DE-2FD710A6DC9C}"/>
    <dgm:cxn modelId="{05A967B4-0290-41F2-B882-7DA8F1437376}" type="presOf" srcId="{EA4541B9-8EA4-4E6D-9A3B-2C8E0F92A527}" destId="{0C28AFC5-4742-4782-96B6-B9F2524CBFF5}" srcOrd="0" destOrd="0" presId="urn:microsoft.com/office/officeart/2005/8/layout/vList3"/>
    <dgm:cxn modelId="{B2BB7DCE-C863-4373-A6E3-3379F43E54B6}" type="presOf" srcId="{C1BA0D4E-395A-490F-9B47-B2E2CFEE457F}" destId="{B13FF826-58A7-482A-8E64-7FA7A3B2BFB8}" srcOrd="0" destOrd="0" presId="urn:microsoft.com/office/officeart/2005/8/layout/vList3"/>
    <dgm:cxn modelId="{FC934BF0-AD04-4BC7-92B8-884B2870B3DC}" type="presOf" srcId="{38310134-5622-4F5F-B52B-19BAC7171536}" destId="{D8E08F5C-8DD9-4607-915F-DBD2F8301386}" srcOrd="0" destOrd="0" presId="urn:microsoft.com/office/officeart/2005/8/layout/vList3"/>
    <dgm:cxn modelId="{7850F3FF-3DE6-4D2A-AA0A-D86F05EB2CA1}" srcId="{C1BA0D4E-395A-490F-9B47-B2E2CFEE457F}" destId="{50C157A7-7FB4-44DC-9383-2B132FF01231}" srcOrd="3" destOrd="0" parTransId="{A1B2E2F2-420B-4327-AF3F-14640A034C7E}" sibTransId="{06FB886A-A7C1-4154-A201-01BEE0C83437}"/>
    <dgm:cxn modelId="{4D237748-5FA9-4203-A450-C45A1B3291EE}" type="presParOf" srcId="{B13FF826-58A7-482A-8E64-7FA7A3B2BFB8}" destId="{A029623B-C821-462B-885C-5205A16F5117}" srcOrd="0" destOrd="0" presId="urn:microsoft.com/office/officeart/2005/8/layout/vList3"/>
    <dgm:cxn modelId="{B636292F-F41A-4168-AAAD-C97120F68E10}" type="presParOf" srcId="{A029623B-C821-462B-885C-5205A16F5117}" destId="{DAB620C4-3E8A-419D-B6E1-CCC62804A07F}" srcOrd="0" destOrd="0" presId="urn:microsoft.com/office/officeart/2005/8/layout/vList3"/>
    <dgm:cxn modelId="{E637EF7E-4308-48D0-B242-74BD9531B23A}" type="presParOf" srcId="{A029623B-C821-462B-885C-5205A16F5117}" destId="{D8E08F5C-8DD9-4607-915F-DBD2F8301386}" srcOrd="1" destOrd="0" presId="urn:microsoft.com/office/officeart/2005/8/layout/vList3"/>
    <dgm:cxn modelId="{794C3494-B676-4E6F-811F-98F42FBD53CD}" type="presParOf" srcId="{B13FF826-58A7-482A-8E64-7FA7A3B2BFB8}" destId="{38B80482-8781-4ADF-B4A3-357D219A1EE7}" srcOrd="1" destOrd="0" presId="urn:microsoft.com/office/officeart/2005/8/layout/vList3"/>
    <dgm:cxn modelId="{C8665760-E374-4E85-8951-B59D05F856C7}" type="presParOf" srcId="{B13FF826-58A7-482A-8E64-7FA7A3B2BFB8}" destId="{42BC23C5-9DF2-44A3-9A4B-3DC2774BEFA3}" srcOrd="2" destOrd="0" presId="urn:microsoft.com/office/officeart/2005/8/layout/vList3"/>
    <dgm:cxn modelId="{988914B5-0A4D-4991-B872-50D0103FB2C2}" type="presParOf" srcId="{42BC23C5-9DF2-44A3-9A4B-3DC2774BEFA3}" destId="{A3C0C93E-8A07-47E8-A965-51CC0AF43759}" srcOrd="0" destOrd="0" presId="urn:microsoft.com/office/officeart/2005/8/layout/vList3"/>
    <dgm:cxn modelId="{460AA7EB-73F0-4771-92C2-1F26EF844BE8}" type="presParOf" srcId="{42BC23C5-9DF2-44A3-9A4B-3DC2774BEFA3}" destId="{D5B1688E-AC07-4656-932A-106AC840F8F0}" srcOrd="1" destOrd="0" presId="urn:microsoft.com/office/officeart/2005/8/layout/vList3"/>
    <dgm:cxn modelId="{C255C1D7-362A-4B00-97D2-8D82BCB23B98}" type="presParOf" srcId="{B13FF826-58A7-482A-8E64-7FA7A3B2BFB8}" destId="{C0A55D8D-F6E7-4DF6-B96F-283200B3D40D}" srcOrd="3" destOrd="0" presId="urn:microsoft.com/office/officeart/2005/8/layout/vList3"/>
    <dgm:cxn modelId="{BCD00FC1-1DB4-4676-9CAC-39C63B02A268}" type="presParOf" srcId="{B13FF826-58A7-482A-8E64-7FA7A3B2BFB8}" destId="{54D574EA-CD9F-4B11-A2A6-076AEC5252F8}" srcOrd="4" destOrd="0" presId="urn:microsoft.com/office/officeart/2005/8/layout/vList3"/>
    <dgm:cxn modelId="{20505F27-49B7-411E-89F9-092F91ED89D0}" type="presParOf" srcId="{54D574EA-CD9F-4B11-A2A6-076AEC5252F8}" destId="{9D310346-0599-4DCE-8849-20066C8AC77B}" srcOrd="0" destOrd="0" presId="urn:microsoft.com/office/officeart/2005/8/layout/vList3"/>
    <dgm:cxn modelId="{0FC53B14-0B3A-43F5-B003-2308D8C02666}" type="presParOf" srcId="{54D574EA-CD9F-4B11-A2A6-076AEC5252F8}" destId="{0C28AFC5-4742-4782-96B6-B9F2524CBFF5}" srcOrd="1" destOrd="0" presId="urn:microsoft.com/office/officeart/2005/8/layout/vList3"/>
    <dgm:cxn modelId="{1657B063-DD63-4503-A6E0-404639FD44F3}" type="presParOf" srcId="{B13FF826-58A7-482A-8E64-7FA7A3B2BFB8}" destId="{755463BC-BFF8-41C5-A6D0-B226B4B106BB}" srcOrd="5" destOrd="0" presId="urn:microsoft.com/office/officeart/2005/8/layout/vList3"/>
    <dgm:cxn modelId="{3FD4D71C-0DAD-49C2-807E-D5E9B936CD47}" type="presParOf" srcId="{B13FF826-58A7-482A-8E64-7FA7A3B2BFB8}" destId="{64EFAD3A-F575-424E-B2F3-E3D9DAB8EB38}" srcOrd="6" destOrd="0" presId="urn:microsoft.com/office/officeart/2005/8/layout/vList3"/>
    <dgm:cxn modelId="{56A5F0F9-8FE3-4E0F-AE4C-60C0ACF40434}" type="presParOf" srcId="{64EFAD3A-F575-424E-B2F3-E3D9DAB8EB38}" destId="{A738EA41-06E1-4C0F-8B00-CB7489671788}" srcOrd="0" destOrd="0" presId="urn:microsoft.com/office/officeart/2005/8/layout/vList3"/>
    <dgm:cxn modelId="{7C24FB4D-A9CB-4053-B607-98176E579858}" type="presParOf" srcId="{64EFAD3A-F575-424E-B2F3-E3D9DAB8EB38}" destId="{0C0E7D78-A41A-4E1E-BF60-991BAD15D108}" srcOrd="1" destOrd="0" presId="urn:microsoft.com/office/officeart/2005/8/layout/vList3"/>
    <dgm:cxn modelId="{48A71577-F3DF-4AD0-BB88-4D31C8E62242}" type="presParOf" srcId="{B13FF826-58A7-482A-8E64-7FA7A3B2BFB8}" destId="{2B16C3AB-7469-4DED-B75C-4D4760BB20BE}" srcOrd="7" destOrd="0" presId="urn:microsoft.com/office/officeart/2005/8/layout/vList3"/>
    <dgm:cxn modelId="{53B314FB-2E3E-42E7-97ED-B638E520191D}" type="presParOf" srcId="{B13FF826-58A7-482A-8E64-7FA7A3B2BFB8}" destId="{4D3A19A5-CC10-4484-BB8A-B478A7B18DAA}" srcOrd="8" destOrd="0" presId="urn:microsoft.com/office/officeart/2005/8/layout/vList3"/>
    <dgm:cxn modelId="{38B6EED2-5F43-427B-AD95-077436833FC0}" type="presParOf" srcId="{4D3A19A5-CC10-4484-BB8A-B478A7B18DAA}" destId="{BB9A4E3A-5DA4-4790-A402-DA01190D7555}" srcOrd="0" destOrd="0" presId="urn:microsoft.com/office/officeart/2005/8/layout/vList3"/>
    <dgm:cxn modelId="{A8633938-6814-4D5C-A700-DC70C5787440}" type="presParOf" srcId="{4D3A19A5-CC10-4484-BB8A-B478A7B18DAA}" destId="{D211A553-30D8-4D8E-8740-0A2BE8A2FA4A}" srcOrd="1" destOrd="0" presId="urn:microsoft.com/office/officeart/2005/8/layout/vList3"/>
    <dgm:cxn modelId="{D1293B05-B1EA-4797-A907-A2EF1794F092}" type="presParOf" srcId="{B13FF826-58A7-482A-8E64-7FA7A3B2BFB8}" destId="{661ED356-1296-4829-BFB9-E396C87A7343}" srcOrd="9" destOrd="0" presId="urn:microsoft.com/office/officeart/2005/8/layout/vList3"/>
    <dgm:cxn modelId="{EFA8C8BB-CBBB-4C8F-A418-CC504F0CA784}" type="presParOf" srcId="{B13FF826-58A7-482A-8E64-7FA7A3B2BFB8}" destId="{F7A18003-EDD0-4F55-AED2-8758EB72F683}" srcOrd="10" destOrd="0" presId="urn:microsoft.com/office/officeart/2005/8/layout/vList3"/>
    <dgm:cxn modelId="{55285CC9-BD65-4E66-BE80-A96E2909FF69}" type="presParOf" srcId="{F7A18003-EDD0-4F55-AED2-8758EB72F683}" destId="{75BA0039-583C-4248-8E1B-8789C4EB9338}" srcOrd="0" destOrd="0" presId="urn:microsoft.com/office/officeart/2005/8/layout/vList3"/>
    <dgm:cxn modelId="{06371F7A-2607-4390-A8D2-5370ED2C6046}" type="presParOf" srcId="{F7A18003-EDD0-4F55-AED2-8758EB72F683}" destId="{F190ED87-3579-4005-A234-CD55DD4A5BE6}" srcOrd="1" destOrd="0" presId="urn:microsoft.com/office/officeart/2005/8/layout/vList3"/>
    <dgm:cxn modelId="{641A550D-E9ED-491E-B1B7-ADCB61B103E4}" type="presParOf" srcId="{B13FF826-58A7-482A-8E64-7FA7A3B2BFB8}" destId="{796CEE8F-C11C-4B38-8B43-2EAE24BBEF1E}" srcOrd="11" destOrd="0" presId="urn:microsoft.com/office/officeart/2005/8/layout/vList3"/>
    <dgm:cxn modelId="{EF864F1E-4331-4C87-B92E-3DF38718DAB6}" type="presParOf" srcId="{B13FF826-58A7-482A-8E64-7FA7A3B2BFB8}" destId="{DF16E999-093A-4D5B-970E-D29C0D5AA569}" srcOrd="12" destOrd="0" presId="urn:microsoft.com/office/officeart/2005/8/layout/vList3"/>
    <dgm:cxn modelId="{6CA37840-1D2F-4DF5-AEED-9553336A6F66}" type="presParOf" srcId="{DF16E999-093A-4D5B-970E-D29C0D5AA569}" destId="{A42F05C5-8F55-4BF0-8EA2-974C834DE57E}" srcOrd="0" destOrd="0" presId="urn:microsoft.com/office/officeart/2005/8/layout/vList3"/>
    <dgm:cxn modelId="{13288A20-96F3-409D-9F93-0D2BB144A6B4}" type="presParOf" srcId="{DF16E999-093A-4D5B-970E-D29C0D5AA569}" destId="{FA41E1AE-0B05-460C-8091-A2450B3591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fr-CH" sz="1800" b="1" dirty="0"/>
            <a:t>Jan</a:t>
          </a:r>
          <a:r>
            <a:rPr lang="es-ES" sz="1800" b="1" dirty="0"/>
            <a:t> </a:t>
          </a:r>
          <a:r>
            <a:rPr lang="es-ES" sz="1800" b="1" dirty="0" err="1"/>
            <a:t>Hus</a:t>
          </a:r>
          <a:br>
            <a:rPr lang="es-ES" sz="1800" b="1" dirty="0"/>
          </a:br>
          <a:r>
            <a:rPr lang="es-ES" sz="1800" b="1" dirty="0"/>
            <a:t>(1370-1415)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fr-CH" sz="1800" b="1" dirty="0"/>
            <a:t>Jérôme</a:t>
          </a:r>
          <a:br>
            <a:rPr lang="fr-CH" sz="1800" b="1" dirty="0"/>
          </a:br>
          <a:r>
            <a:rPr lang="es-ES" sz="1800" b="1" dirty="0"/>
            <a:t>(1360-1416)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es-ES" sz="1800" b="1" dirty="0"/>
            <a:t>Tyndale</a:t>
          </a:r>
          <a:br>
            <a:rPr lang="es-ES" sz="1800" b="1" dirty="0"/>
          </a:br>
          <a:r>
            <a:rPr lang="es-ES"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es-ES" sz="1800" b="1"/>
            <a:t>Hugo Latimer (1490-1555)</a:t>
          </a:r>
          <a:endParaRPr lang="es-ES" sz="1800" b="1" dirty="0"/>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La période de persécution est annoncée de trois manières différentes</a:t>
          </a:r>
          <a:endParaRPr lang="es-ES" sz="2000" b="1" kern="1200" dirty="0">
            <a:effectLst>
              <a:outerShdw blurRad="38100" dist="38100" dir="2700000" algn="tl">
                <a:srgbClr val="000000">
                  <a:alpha val="43137"/>
                </a:srgbClr>
              </a:outerShdw>
            </a:effectLst>
          </a:endParaRPr>
        </a:p>
      </dsp:txBody>
      <dsp:txXfrm>
        <a:off x="0" y="0"/>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t>« Un temps, des temps et la moitié d'un temps » </a:t>
          </a:r>
          <a:br>
            <a:rPr lang="fr-CH" sz="2000" b="1" kern="1200" dirty="0"/>
          </a:br>
          <a:r>
            <a:rPr lang="es-ES" sz="2000" b="1" kern="1200" dirty="0"/>
            <a:t>(Daniel 7.25 ; 12.7 ; </a:t>
          </a:r>
          <a:r>
            <a:rPr lang="es-ES" sz="2000" b="1" kern="1200" dirty="0" err="1"/>
            <a:t>Apoc</a:t>
          </a:r>
          <a:r>
            <a:rPr lang="es-ES" sz="2000" b="1" kern="1200" dirty="0"/>
            <a:t>. 12.14)</a:t>
          </a:r>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1.260 </a:t>
          </a:r>
          <a:r>
            <a:rPr lang="fr-CH" sz="2000" b="1" kern="1200" noProof="0" dirty="0"/>
            <a:t>jours</a:t>
          </a:r>
          <a:br>
            <a:rPr lang="es-ES" sz="2000" b="1" kern="1200" dirty="0"/>
          </a:br>
          <a:r>
            <a:rPr lang="es-ES" sz="2000" b="1" kern="1200" dirty="0"/>
            <a:t>(</a:t>
          </a:r>
          <a:r>
            <a:rPr lang="es-ES" sz="2000" b="1" kern="1200" dirty="0" err="1"/>
            <a:t>Apocalypse</a:t>
          </a:r>
          <a:r>
            <a:rPr lang="es-ES" sz="2000" b="1" kern="1200" dirty="0"/>
            <a:t> 11.3 ; 12.6)</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42 </a:t>
          </a:r>
          <a:r>
            <a:rPr lang="fr-CH" sz="2000" b="1" kern="1200" noProof="0" dirty="0"/>
            <a:t>mois</a:t>
          </a:r>
          <a:r>
            <a:rPr lang="es-ES" sz="2000" b="1" kern="1200" dirty="0"/>
            <a:t> </a:t>
          </a:r>
          <a:br>
            <a:rPr lang="es-ES" sz="2000" b="1" kern="1200" dirty="0"/>
          </a:br>
          <a:r>
            <a:rPr lang="es-ES" sz="2000" b="1" kern="1200" dirty="0"/>
            <a:t>(</a:t>
          </a:r>
          <a:r>
            <a:rPr lang="es-ES" sz="2000" b="1" kern="1200" dirty="0" err="1"/>
            <a:t>Apocalypse</a:t>
          </a:r>
          <a:r>
            <a:rPr lang="es-ES" sz="2000" b="1" kern="1200" dirty="0"/>
            <a:t> 11.2 ; 13.5)</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648" y="31731"/>
          <a:ext cx="859866" cy="859866"/>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a:t>
          </a:r>
          <a:r>
            <a:rPr lang="es-ES" sz="1800" b="1" kern="1200" dirty="0" err="1">
              <a:effectLst>
                <a:outerShdw blurRad="38100" dist="38100" dir="2700000" algn="tl">
                  <a:srgbClr val="000000">
                    <a:alpha val="43137"/>
                  </a:srgbClr>
                </a:outerShdw>
              </a:effectLst>
            </a:rPr>
            <a:t>mois</a:t>
          </a:r>
          <a:endParaRPr lang="es-ES" sz="1800" b="1" kern="1200" dirty="0">
            <a:effectLst>
              <a:outerShdw blurRad="38100" dist="38100" dir="2700000" algn="tl">
                <a:srgbClr val="000000">
                  <a:alpha val="43137"/>
                </a:srgbClr>
              </a:outerShdw>
            </a:effectLst>
          </a:endParaRPr>
        </a:p>
      </dsp:txBody>
      <dsp:txXfrm>
        <a:off x="648" y="31731"/>
        <a:ext cx="859866" cy="716552"/>
      </dsp:txXfrm>
    </dsp:sp>
    <dsp:sp modelId="{36C2B9E6-EE9D-4AB3-B46F-F76D958323FA}">
      <dsp:nvSpPr>
        <dsp:cNvPr id="0" name=""/>
        <dsp:cNvSpPr/>
      </dsp:nvSpPr>
      <dsp:spPr>
        <a:xfrm>
          <a:off x="930335" y="212303"/>
          <a:ext cx="498722" cy="498722"/>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08644" y="290612"/>
        <a:ext cx="342104" cy="342104"/>
      </dsp:txXfrm>
    </dsp:sp>
    <dsp:sp modelId="{99806F92-5573-4FB6-82BC-76D81DE1483E}">
      <dsp:nvSpPr>
        <dsp:cNvPr id="0" name=""/>
        <dsp:cNvSpPr/>
      </dsp:nvSpPr>
      <dsp:spPr>
        <a:xfrm>
          <a:off x="1498879" y="31731"/>
          <a:ext cx="859866" cy="859866"/>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30 </a:t>
          </a:r>
          <a:r>
            <a:rPr lang="es-ES" sz="1800" b="1" kern="1200" dirty="0" err="1">
              <a:effectLst>
                <a:outerShdw blurRad="38100" dist="38100" dir="2700000" algn="tl">
                  <a:srgbClr val="000000">
                    <a:alpha val="43137"/>
                  </a:srgbClr>
                </a:outerShdw>
              </a:effectLst>
            </a:rPr>
            <a:t>jours</a:t>
          </a:r>
          <a:endParaRPr lang="es-ES" sz="1800" b="1" kern="1200" dirty="0">
            <a:effectLst>
              <a:outerShdw blurRad="38100" dist="38100" dir="2700000" algn="tl">
                <a:srgbClr val="000000">
                  <a:alpha val="43137"/>
                </a:srgbClr>
              </a:outerShdw>
            </a:effectLst>
          </a:endParaRPr>
        </a:p>
      </dsp:txBody>
      <dsp:txXfrm>
        <a:off x="1498879" y="31731"/>
        <a:ext cx="859866" cy="716552"/>
      </dsp:txXfrm>
    </dsp:sp>
    <dsp:sp modelId="{139553DC-D759-44FF-82B1-B9B79888A920}">
      <dsp:nvSpPr>
        <dsp:cNvPr id="0" name=""/>
        <dsp:cNvSpPr/>
      </dsp:nvSpPr>
      <dsp:spPr>
        <a:xfrm>
          <a:off x="2428566" y="212303"/>
          <a:ext cx="498722" cy="498722"/>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4672" y="315040"/>
        <a:ext cx="366510" cy="293248"/>
      </dsp:txXfrm>
    </dsp:sp>
    <dsp:sp modelId="{E8EC5DFC-A572-4B0E-837F-0AF9F8B7879E}">
      <dsp:nvSpPr>
        <dsp:cNvPr id="0" name=""/>
        <dsp:cNvSpPr/>
      </dsp:nvSpPr>
      <dsp:spPr>
        <a:xfrm>
          <a:off x="2997110" y="31731"/>
          <a:ext cx="859866" cy="859866"/>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1.260 </a:t>
          </a:r>
          <a:r>
            <a:rPr lang="es-ES" sz="1800" b="1" kern="1200" dirty="0" err="1">
              <a:effectLst>
                <a:outerShdw blurRad="38100" dist="38100" dir="2700000" algn="tl">
                  <a:srgbClr val="000000">
                    <a:alpha val="43137"/>
                  </a:srgbClr>
                </a:outerShdw>
              </a:effectLst>
            </a:rPr>
            <a:t>jours</a:t>
          </a:r>
          <a:endParaRPr lang="es-ES" sz="1800" b="1" kern="1200" dirty="0">
            <a:effectLst>
              <a:outerShdw blurRad="38100" dist="38100" dir="2700000" algn="tl">
                <a:srgbClr val="000000">
                  <a:alpha val="43137"/>
                </a:srgbClr>
              </a:outerShdw>
            </a:effectLst>
          </a:endParaRPr>
        </a:p>
      </dsp:txBody>
      <dsp:txXfrm>
        <a:off x="2997110" y="31731"/>
        <a:ext cx="859866" cy="716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853" y="99295"/>
          <a:ext cx="619487" cy="619487"/>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1 </a:t>
          </a:r>
          <a:r>
            <a:rPr lang="es-ES" sz="1800" b="1" kern="1200" dirty="0" err="1"/>
            <a:t>an</a:t>
          </a:r>
          <a:endParaRPr lang="es-ES" sz="1800" b="1" kern="1200" dirty="0"/>
        </a:p>
      </dsp:txBody>
      <dsp:txXfrm>
        <a:off x="853" y="99295"/>
        <a:ext cx="619487" cy="516237"/>
      </dsp:txXfrm>
    </dsp:sp>
    <dsp:sp modelId="{1F3D8E08-9400-4177-8A82-9C989EECC9D0}">
      <dsp:nvSpPr>
        <dsp:cNvPr id="0" name=""/>
        <dsp:cNvSpPr/>
      </dsp:nvSpPr>
      <dsp:spPr>
        <a:xfrm>
          <a:off x="670642" y="229388"/>
          <a:ext cx="359302" cy="359302"/>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18267" y="366785"/>
        <a:ext cx="264052" cy="84508"/>
      </dsp:txXfrm>
    </dsp:sp>
    <dsp:sp modelId="{6DC92BFA-2168-4AC2-BD50-84BE8EA57E4B}">
      <dsp:nvSpPr>
        <dsp:cNvPr id="0" name=""/>
        <dsp:cNvSpPr/>
      </dsp:nvSpPr>
      <dsp:spPr>
        <a:xfrm>
          <a:off x="1080248" y="99295"/>
          <a:ext cx="619487" cy="619487"/>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2 </a:t>
          </a:r>
          <a:r>
            <a:rPr lang="es-ES" sz="1800" b="1" kern="1200" dirty="0" err="1"/>
            <a:t>ans</a:t>
          </a:r>
          <a:endParaRPr lang="es-ES" sz="1800" b="1" kern="1200" dirty="0"/>
        </a:p>
      </dsp:txBody>
      <dsp:txXfrm>
        <a:off x="1080248" y="99295"/>
        <a:ext cx="619487" cy="516237"/>
      </dsp:txXfrm>
    </dsp:sp>
    <dsp:sp modelId="{C2F09C63-8D61-4D51-B0EC-A447BB615EAB}">
      <dsp:nvSpPr>
        <dsp:cNvPr id="0" name=""/>
        <dsp:cNvSpPr/>
      </dsp:nvSpPr>
      <dsp:spPr>
        <a:xfrm>
          <a:off x="1750037" y="229388"/>
          <a:ext cx="359302" cy="359302"/>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797662" y="366785"/>
        <a:ext cx="264052" cy="84508"/>
      </dsp:txXfrm>
    </dsp:sp>
    <dsp:sp modelId="{7F30EFEC-07A8-454E-83ED-42670BAB315F}">
      <dsp:nvSpPr>
        <dsp:cNvPr id="0" name=""/>
        <dsp:cNvSpPr/>
      </dsp:nvSpPr>
      <dsp:spPr>
        <a:xfrm>
          <a:off x="2159643" y="99295"/>
          <a:ext cx="913006" cy="619487"/>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½ </a:t>
          </a:r>
          <a:r>
            <a:rPr lang="es-ES" sz="1800" b="1" kern="1200" dirty="0" err="1"/>
            <a:t>année</a:t>
          </a:r>
          <a:endParaRPr lang="es-ES" sz="1800" b="1" kern="1200" dirty="0"/>
        </a:p>
      </dsp:txBody>
      <dsp:txXfrm>
        <a:off x="2159643" y="99295"/>
        <a:ext cx="913006" cy="516237"/>
      </dsp:txXfrm>
    </dsp:sp>
    <dsp:sp modelId="{92A54B3A-4865-4431-BE41-04CF71767210}">
      <dsp:nvSpPr>
        <dsp:cNvPr id="0" name=""/>
        <dsp:cNvSpPr/>
      </dsp:nvSpPr>
      <dsp:spPr>
        <a:xfrm>
          <a:off x="3122952" y="229388"/>
          <a:ext cx="359302" cy="359302"/>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170577" y="303404"/>
        <a:ext cx="264052" cy="211270"/>
      </dsp:txXfrm>
    </dsp:sp>
    <dsp:sp modelId="{6054EE31-C25B-4183-AF55-27F1495AD64A}">
      <dsp:nvSpPr>
        <dsp:cNvPr id="0" name=""/>
        <dsp:cNvSpPr/>
      </dsp:nvSpPr>
      <dsp:spPr>
        <a:xfrm>
          <a:off x="3532557" y="99295"/>
          <a:ext cx="619487" cy="619487"/>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3 ½ </a:t>
          </a:r>
          <a:r>
            <a:rPr lang="es-ES" sz="1800" b="1" kern="1200" dirty="0" err="1"/>
            <a:t>ans</a:t>
          </a:r>
          <a:endParaRPr lang="es-ES" sz="1800" b="1" kern="1200" dirty="0"/>
        </a:p>
      </dsp:txBody>
      <dsp:txXfrm>
        <a:off x="3532557" y="99295"/>
        <a:ext cx="619487" cy="516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735" y="102337"/>
          <a:ext cx="613404" cy="613404"/>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12 </a:t>
          </a:r>
          <a:r>
            <a:rPr lang="es-ES" sz="1600" b="1" kern="1200" dirty="0" err="1"/>
            <a:t>mois</a:t>
          </a:r>
          <a:endParaRPr lang="es-ES" sz="1600" b="1" kern="1200" dirty="0"/>
        </a:p>
      </dsp:txBody>
      <dsp:txXfrm>
        <a:off x="735" y="102337"/>
        <a:ext cx="613404" cy="511168"/>
      </dsp:txXfrm>
    </dsp:sp>
    <dsp:sp modelId="{1F3D8E08-9400-4177-8A82-9C989EECC9D0}">
      <dsp:nvSpPr>
        <dsp:cNvPr id="0" name=""/>
        <dsp:cNvSpPr/>
      </dsp:nvSpPr>
      <dsp:spPr>
        <a:xfrm>
          <a:off x="663948" y="231152"/>
          <a:ext cx="355774" cy="355774"/>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11106" y="367200"/>
        <a:ext cx="261458" cy="83678"/>
      </dsp:txXfrm>
    </dsp:sp>
    <dsp:sp modelId="{6DC92BFA-2168-4AC2-BD50-84BE8EA57E4B}">
      <dsp:nvSpPr>
        <dsp:cNvPr id="0" name=""/>
        <dsp:cNvSpPr/>
      </dsp:nvSpPr>
      <dsp:spPr>
        <a:xfrm>
          <a:off x="1069531" y="102337"/>
          <a:ext cx="613404" cy="613404"/>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24 </a:t>
          </a:r>
          <a:r>
            <a:rPr lang="es-ES" sz="1600" b="1" kern="1200" dirty="0" err="1"/>
            <a:t>mois</a:t>
          </a:r>
          <a:endParaRPr lang="es-ES" sz="1600" b="1" kern="1200" dirty="0"/>
        </a:p>
      </dsp:txBody>
      <dsp:txXfrm>
        <a:off x="1069531" y="102337"/>
        <a:ext cx="613404" cy="511168"/>
      </dsp:txXfrm>
    </dsp:sp>
    <dsp:sp modelId="{C2F09C63-8D61-4D51-B0EC-A447BB615EAB}">
      <dsp:nvSpPr>
        <dsp:cNvPr id="0" name=""/>
        <dsp:cNvSpPr/>
      </dsp:nvSpPr>
      <dsp:spPr>
        <a:xfrm>
          <a:off x="1732743" y="231152"/>
          <a:ext cx="355774" cy="355774"/>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779901" y="367200"/>
        <a:ext cx="261458" cy="83678"/>
      </dsp:txXfrm>
    </dsp:sp>
    <dsp:sp modelId="{7F30EFEC-07A8-454E-83ED-42670BAB315F}">
      <dsp:nvSpPr>
        <dsp:cNvPr id="0" name=""/>
        <dsp:cNvSpPr/>
      </dsp:nvSpPr>
      <dsp:spPr>
        <a:xfrm>
          <a:off x="2138326" y="102337"/>
          <a:ext cx="945041" cy="613404"/>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6 </a:t>
          </a:r>
          <a:r>
            <a:rPr lang="es-ES" sz="1600" b="1" kern="1200" dirty="0" err="1"/>
            <a:t>mois</a:t>
          </a:r>
          <a:endParaRPr lang="es-ES" sz="1600" b="1" kern="1200" dirty="0"/>
        </a:p>
      </dsp:txBody>
      <dsp:txXfrm>
        <a:off x="2138326" y="102337"/>
        <a:ext cx="945041" cy="511168"/>
      </dsp:txXfrm>
    </dsp:sp>
    <dsp:sp modelId="{92A54B3A-4865-4431-BE41-04CF71767210}">
      <dsp:nvSpPr>
        <dsp:cNvPr id="0" name=""/>
        <dsp:cNvSpPr/>
      </dsp:nvSpPr>
      <dsp:spPr>
        <a:xfrm>
          <a:off x="3133176" y="231152"/>
          <a:ext cx="355774" cy="355774"/>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180334" y="304441"/>
        <a:ext cx="261458" cy="209196"/>
      </dsp:txXfrm>
    </dsp:sp>
    <dsp:sp modelId="{6054EE31-C25B-4183-AF55-27F1495AD64A}">
      <dsp:nvSpPr>
        <dsp:cNvPr id="0" name=""/>
        <dsp:cNvSpPr/>
      </dsp:nvSpPr>
      <dsp:spPr>
        <a:xfrm>
          <a:off x="3538759" y="102337"/>
          <a:ext cx="613404" cy="613404"/>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42 </a:t>
          </a:r>
          <a:r>
            <a:rPr lang="es-ES" sz="1600" b="1" kern="1200" dirty="0" err="1"/>
            <a:t>mois</a:t>
          </a:r>
          <a:endParaRPr lang="es-ES" sz="1600" b="1" kern="1200" dirty="0"/>
        </a:p>
      </dsp:txBody>
      <dsp:txXfrm>
        <a:off x="3538759" y="102337"/>
        <a:ext cx="613404" cy="5111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70023"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a:t>
          </a:r>
          <a:r>
            <a:rPr lang="es-ES" sz="1800" b="1" kern="1200" dirty="0" err="1">
              <a:effectLst>
                <a:outerShdw blurRad="38100" dist="38100" dir="2700000" algn="tl">
                  <a:srgbClr val="000000">
                    <a:alpha val="43137"/>
                  </a:srgbClr>
                </a:outerShdw>
              </a:effectLst>
            </a:rPr>
            <a:t>mois</a:t>
          </a:r>
          <a:endParaRPr lang="es-ES" sz="1800" b="1" kern="1200" dirty="0">
            <a:effectLst>
              <a:outerShdw blurRad="38100" dist="38100" dir="2700000" algn="tl">
                <a:srgbClr val="000000">
                  <a:alpha val="43137"/>
                </a:srgbClr>
              </a:outerShdw>
            </a:effectLst>
          </a:endParaRPr>
        </a:p>
      </dsp:txBody>
      <dsp:txXfrm>
        <a:off x="70023" y="469"/>
        <a:ext cx="924555" cy="529762"/>
      </dsp:txXfrm>
    </dsp:sp>
    <dsp:sp modelId="{36C2B9E6-EE9D-4AB3-B46F-F76D958323FA}">
      <dsp:nvSpPr>
        <dsp:cNvPr id="0" name=""/>
        <dsp:cNvSpPr/>
      </dsp:nvSpPr>
      <dsp:spPr>
        <a:xfrm>
          <a:off x="1046198"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104093"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30 </a:t>
          </a:r>
          <a:r>
            <a:rPr lang="es-ES" sz="1800" b="1" kern="1200" dirty="0" err="1">
              <a:effectLst>
                <a:outerShdw blurRad="38100" dist="38100" dir="2700000" algn="tl">
                  <a:srgbClr val="000000">
                    <a:alpha val="43137"/>
                  </a:srgbClr>
                </a:outerShdw>
              </a:effectLst>
            </a:rPr>
            <a:t>jours</a:t>
          </a:r>
          <a:endParaRPr lang="es-ES" sz="1800" b="1" kern="1200" dirty="0">
            <a:effectLst>
              <a:outerShdw blurRad="38100" dist="38100" dir="2700000" algn="tl">
                <a:srgbClr val="000000">
                  <a:alpha val="43137"/>
                </a:srgbClr>
              </a:outerShdw>
            </a:effectLst>
          </a:endParaRPr>
        </a:p>
      </dsp:txBody>
      <dsp:txXfrm>
        <a:off x="1466534" y="469"/>
        <a:ext cx="924555" cy="529762"/>
      </dsp:txXfrm>
    </dsp:sp>
    <dsp:sp modelId="{139553DC-D759-44FF-82B1-B9B79888A920}">
      <dsp:nvSpPr>
        <dsp:cNvPr id="0" name=""/>
        <dsp:cNvSpPr/>
      </dsp:nvSpPr>
      <dsp:spPr>
        <a:xfrm>
          <a:off x="2442710"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1583" y="209925"/>
        <a:ext cx="270969" cy="216805"/>
      </dsp:txXfrm>
    </dsp:sp>
    <dsp:sp modelId="{E8EC5DFC-A572-4B0E-837F-0AF9F8B7879E}">
      <dsp:nvSpPr>
        <dsp:cNvPr id="0" name=""/>
        <dsp:cNvSpPr/>
      </dsp:nvSpPr>
      <dsp:spPr>
        <a:xfrm>
          <a:off x="2863046"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1.260 </a:t>
          </a:r>
          <a:r>
            <a:rPr lang="es-ES" sz="1800" b="1" kern="1200" dirty="0" err="1">
              <a:effectLst>
                <a:outerShdw blurRad="38100" dist="38100" dir="2700000" algn="tl">
                  <a:srgbClr val="000000">
                    <a:alpha val="43137"/>
                  </a:srgbClr>
                </a:outerShdw>
              </a:effectLst>
            </a:rPr>
            <a:t>jours</a:t>
          </a:r>
          <a:endParaRPr lang="es-ES" sz="1800" b="1" kern="1200" dirty="0">
            <a:effectLst>
              <a:outerShdw blurRad="38100" dist="38100" dir="2700000" algn="tl">
                <a:srgbClr val="000000">
                  <a:alpha val="43137"/>
                </a:srgbClr>
              </a:outerShdw>
            </a:effectLst>
          </a:endParaRPr>
        </a:p>
      </dsp:txBody>
      <dsp:txXfrm>
        <a:off x="2863046"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fr-CH" sz="1800" b="1" kern="1200" dirty="0">
              <a:solidFill>
                <a:prstClr val="black">
                  <a:hueOff val="0"/>
                  <a:satOff val="0"/>
                  <a:lumOff val="0"/>
                  <a:alphaOff val="0"/>
                </a:prstClr>
              </a:solidFill>
              <a:latin typeface="Aptos" panose="02110004020202020204"/>
              <a:ea typeface="+mn-ea"/>
              <a:cs typeface="+mn-cs"/>
            </a:rPr>
            <a:t>L'Eglise romaine acquiert un pouvoir politique après la défaite de trois tribus adeptes de l'arianisme :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les Hérules, les Vandales et les Ostrogoths.</a:t>
          </a:r>
          <a:endParaRPr lang="es-ES" sz="1800" b="1" kern="1200" dirty="0">
            <a:solidFill>
              <a:prstClr val="black">
                <a:hueOff val="0"/>
                <a:satOff val="0"/>
                <a:lumOff val="0"/>
                <a:alphaOff val="0"/>
              </a:prstClr>
            </a:solidFill>
            <a:latin typeface="Aptos" panose="02110004020202020204"/>
            <a:ea typeface="+mn-ea"/>
            <a:cs typeface="+mn-cs"/>
          </a:endParaRPr>
        </a:p>
      </dsp:txBody>
      <dsp:txXfrm>
        <a:off x="66346" y="58691"/>
        <a:ext cx="2288236" cy="2505333"/>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s-ES" sz="2100" kern="1200" dirty="0" err="1">
              <a:effectLst>
                <a:outerShdw blurRad="38100" dist="38100" dir="2700000" algn="tl">
                  <a:srgbClr val="000000">
                    <a:alpha val="43137"/>
                  </a:srgbClr>
                </a:outerShdw>
              </a:effectLst>
            </a:rPr>
            <a:t>Année</a:t>
          </a:r>
          <a:r>
            <a:rPr lang="es-ES" sz="2100" kern="1200" dirty="0">
              <a:effectLst>
                <a:outerShdw blurRad="38100" dist="38100" dir="2700000" algn="tl">
                  <a:srgbClr val="000000">
                    <a:alpha val="43137"/>
                  </a:srgbClr>
                </a:outerShdw>
              </a:effectLst>
            </a:rPr>
            <a:t> 538</a:t>
          </a: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fr-CH" sz="1800" b="1" kern="1200" dirty="0">
              <a:solidFill>
                <a:prstClr val="black">
                  <a:hueOff val="0"/>
                  <a:satOff val="0"/>
                  <a:lumOff val="0"/>
                  <a:alphaOff val="0"/>
                </a:prstClr>
              </a:solidFill>
              <a:latin typeface="Aptos" panose="02110004020202020204"/>
              <a:ea typeface="+mn-ea"/>
              <a:cs typeface="+mn-cs"/>
            </a:rPr>
            <a:t>Le général français Berthier,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sous les ordres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de Napoléon,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fait prisonnier le pape, mettant fin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à la suprématie </a:t>
          </a:r>
          <a:br>
            <a:rPr lang="fr-CH" sz="1800" b="1" kern="1200" dirty="0">
              <a:solidFill>
                <a:prstClr val="black">
                  <a:hueOff val="0"/>
                  <a:satOff val="0"/>
                  <a:lumOff val="0"/>
                  <a:alphaOff val="0"/>
                </a:prstClr>
              </a:solidFill>
              <a:latin typeface="Aptos" panose="02110004020202020204"/>
              <a:ea typeface="+mn-ea"/>
              <a:cs typeface="+mn-cs"/>
            </a:rPr>
          </a:br>
          <a:r>
            <a:rPr lang="fr-CH" sz="1800" b="1" kern="1200" dirty="0">
              <a:solidFill>
                <a:prstClr val="black">
                  <a:hueOff val="0"/>
                  <a:satOff val="0"/>
                  <a:lumOff val="0"/>
                  <a:alphaOff val="0"/>
                </a:prstClr>
              </a:solidFill>
              <a:latin typeface="Aptos" panose="02110004020202020204"/>
              <a:ea typeface="+mn-ea"/>
              <a:cs typeface="+mn-cs"/>
            </a:rPr>
            <a:t>de l'Eglise romaine.</a:t>
          </a:r>
          <a:endParaRPr lang="es-ES" sz="1800" b="1" kern="1200" dirty="0">
            <a:solidFill>
              <a:prstClr val="black">
                <a:hueOff val="0"/>
                <a:satOff val="0"/>
                <a:lumOff val="0"/>
                <a:alphaOff val="0"/>
              </a:prstClr>
            </a:solidFill>
            <a:latin typeface="Aptos" panose="02110004020202020204"/>
            <a:ea typeface="+mn-ea"/>
            <a:cs typeface="+mn-cs"/>
          </a:endParaRPr>
        </a:p>
      </dsp:txBody>
      <dsp:txXfrm>
        <a:off x="2674771" y="58691"/>
        <a:ext cx="2288236" cy="2505333"/>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s-ES" sz="2100" kern="1200" dirty="0" err="1">
              <a:effectLst>
                <a:outerShdw blurRad="38100" dist="38100" dir="2700000" algn="tl">
                  <a:srgbClr val="000000">
                    <a:alpha val="43137"/>
                  </a:srgbClr>
                </a:outerShdw>
              </a:effectLst>
            </a:rPr>
            <a:t>Année</a:t>
          </a:r>
          <a:r>
            <a:rPr lang="es-ES" sz="2100" kern="1200" dirty="0">
              <a:effectLst>
                <a:outerShdw blurRad="38100" dist="38100" dir="2700000" algn="tl">
                  <a:srgbClr val="000000">
                    <a:alpha val="43137"/>
                  </a:srgbClr>
                </a:outerShdw>
              </a:effectLst>
            </a:rPr>
            <a:t> 1798</a:t>
          </a: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1181636"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Ils ont été les premiers à disposer </a:t>
          </a:r>
          <a:br>
            <a:rPr lang="fr-CH" sz="1800" b="1" kern="1200" dirty="0"/>
          </a:br>
          <a:r>
            <a:rPr lang="fr-CH" sz="1800" b="1" kern="1200" dirty="0"/>
            <a:t>de la Bible dans leur propre langue (jusqu'alors, elle n'était disponible </a:t>
          </a:r>
          <a:br>
            <a:rPr lang="fr-CH" sz="1800" b="1" kern="1200" dirty="0"/>
          </a:br>
          <a:r>
            <a:rPr lang="fr-CH" sz="1800" b="1" kern="1200" dirty="0"/>
            <a:t>qu'en latin, en grec ou en hébreu).</a:t>
          </a:r>
          <a:endParaRPr lang="es-ES" sz="1800" b="1" kern="1200" dirty="0"/>
        </a:p>
      </dsp:txBody>
      <dsp:txXfrm>
        <a:off x="1181636" y="279917"/>
        <a:ext cx="4718588" cy="1474558"/>
      </dsp:txXfrm>
    </dsp:sp>
    <dsp:sp modelId="{4923F7D4-3590-4288-B796-26B6CAB1FEF8}">
      <dsp:nvSpPr>
        <dsp:cNvPr id="0" name=""/>
        <dsp:cNvSpPr/>
      </dsp:nvSpPr>
      <dsp:spPr>
        <a:xfrm>
          <a:off x="273990"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7034625"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Comme il s'agissait d'un livre interdit, ils l'ont copié dans des grottes, se cachant des papistes qui les assiégeaient.</a:t>
          </a:r>
          <a:endParaRPr lang="es-ES" sz="1800" b="1" kern="1200" dirty="0"/>
        </a:p>
      </dsp:txBody>
      <dsp:txXfrm>
        <a:off x="7034625" y="279917"/>
        <a:ext cx="4718588" cy="1474558"/>
      </dsp:txXfrm>
    </dsp:sp>
    <dsp:sp modelId="{3477903D-13F5-4CEF-AE4E-BB166B32BE3B}">
      <dsp:nvSpPr>
        <dsp:cNvPr id="0" name=""/>
        <dsp:cNvSpPr/>
      </dsp:nvSpPr>
      <dsp:spPr>
        <a:xfrm>
          <a:off x="605785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1181636"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Ils avaient toujours avec eux des passages de la Bible qu'ils partageaient avec d'autres au moment opportun, leur donnant de l'espoir et de l'encouragement dans le Seigneur.</a:t>
          </a:r>
          <a:endParaRPr lang="es-ES" sz="1800" b="1" kern="1200" dirty="0"/>
        </a:p>
      </dsp:txBody>
      <dsp:txXfrm>
        <a:off x="1181636" y="2258315"/>
        <a:ext cx="4718588" cy="1474558"/>
      </dsp:txXfrm>
    </dsp:sp>
    <dsp:sp modelId="{541660C6-71BB-4050-8255-995E064834BE}">
      <dsp:nvSpPr>
        <dsp:cNvPr id="0" name=""/>
        <dsp:cNvSpPr/>
      </dsp:nvSpPr>
      <dsp:spPr>
        <a:xfrm>
          <a:off x="273990"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7034625"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Ils ont préservé pendant des siècles les vérités bibliques qu'ils connaissaient. Ils étaient connus pour leur fidélité et leur dévouement.</a:t>
          </a:r>
          <a:endParaRPr lang="es-ES" sz="1800" b="1" kern="1200" dirty="0"/>
        </a:p>
      </dsp:txBody>
      <dsp:txXfrm>
        <a:off x="7034625" y="2327947"/>
        <a:ext cx="4718588" cy="1474558"/>
      </dsp:txXfrm>
    </dsp:sp>
    <dsp:sp modelId="{FADC9253-F1B6-4316-B103-BE06CEE714D2}">
      <dsp:nvSpPr>
        <dsp:cNvPr id="0" name=""/>
        <dsp:cNvSpPr/>
      </dsp:nvSpPr>
      <dsp:spPr>
        <a:xfrm>
          <a:off x="605785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1181636"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Des villages entiers ont été convertis tant dans le sud de la France que dans le nord de l'Italie, dans le Piémont.</a:t>
          </a:r>
          <a:endParaRPr lang="es-ES" sz="1800" b="1" kern="1200" dirty="0"/>
        </a:p>
      </dsp:txBody>
      <dsp:txXfrm>
        <a:off x="1181636" y="4236713"/>
        <a:ext cx="4718588" cy="1474558"/>
      </dsp:txXfrm>
    </dsp:sp>
    <dsp:sp modelId="{F6BCC3B9-42FB-44F4-82DE-4DF0D0332DCA}">
      <dsp:nvSpPr>
        <dsp:cNvPr id="0" name=""/>
        <dsp:cNvSpPr/>
      </dsp:nvSpPr>
      <dsp:spPr>
        <a:xfrm>
          <a:off x="273990"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7034625"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La plupart de ces villages ont été </a:t>
          </a:r>
          <a:br>
            <a:rPr lang="fr-CH" sz="1800" b="1" kern="1200" dirty="0"/>
          </a:br>
          <a:r>
            <a:rPr lang="fr-CH" sz="1800" b="1" kern="1200" dirty="0"/>
            <a:t>rasés par la papauté et leurs </a:t>
          </a:r>
          <a:br>
            <a:rPr lang="fr-CH" sz="1800" b="1" kern="1200" dirty="0"/>
          </a:br>
          <a:r>
            <a:rPr lang="fr-CH" sz="1800" b="1" kern="1200" dirty="0"/>
            <a:t>habitants massacrés.</a:t>
          </a:r>
          <a:endParaRPr lang="es-ES" sz="1800" b="1" kern="1200" dirty="0"/>
        </a:p>
      </dsp:txBody>
      <dsp:txXfrm>
        <a:off x="7034625" y="4236713"/>
        <a:ext cx="4718588" cy="1474558"/>
      </dsp:txXfrm>
    </dsp:sp>
    <dsp:sp modelId="{00B13436-052F-4D97-904C-2583FFF8BF3A}">
      <dsp:nvSpPr>
        <dsp:cNvPr id="0" name=""/>
        <dsp:cNvSpPr/>
      </dsp:nvSpPr>
      <dsp:spPr>
        <a:xfrm>
          <a:off x="605785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08F5C-8DD9-4607-915F-DBD2F8301386}">
      <dsp:nvSpPr>
        <dsp:cNvPr id="0" name=""/>
        <dsp:cNvSpPr/>
      </dsp:nvSpPr>
      <dsp:spPr>
        <a:xfrm rot="10800000">
          <a:off x="286269" y="949"/>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Ils ont cru aux promesses du Christ</a:t>
          </a:r>
          <a:endParaRPr lang="es-ES" sz="2000" b="1" kern="1200" dirty="0">
            <a:effectLst>
              <a:outerShdw blurRad="38100" dist="38100" dir="2700000" algn="tl">
                <a:srgbClr val="000000">
                  <a:alpha val="43137"/>
                </a:srgbClr>
              </a:outerShdw>
            </a:effectLst>
          </a:endParaRPr>
        </a:p>
      </dsp:txBody>
      <dsp:txXfrm rot="10800000">
        <a:off x="356605" y="949"/>
        <a:ext cx="7630558" cy="281345"/>
      </dsp:txXfrm>
    </dsp:sp>
    <dsp:sp modelId="{DAB620C4-3E8A-419D-B6E1-CCC62804A07F}">
      <dsp:nvSpPr>
        <dsp:cNvPr id="0" name=""/>
        <dsp:cNvSpPr/>
      </dsp:nvSpPr>
      <dsp:spPr>
        <a:xfrm>
          <a:off x="76478"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rot="10800000">
          <a:off x="286269"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La force du Christ était suffisante pour surmonter leurs épreuves.</a:t>
          </a:r>
          <a:endParaRPr lang="es-ES" sz="1800" b="1" kern="1200" dirty="0">
            <a:effectLst>
              <a:outerShdw blurRad="38100" dist="38100" dir="2700000" algn="tl">
                <a:srgbClr val="000000">
                  <a:alpha val="43137"/>
                </a:srgbClr>
              </a:outerShdw>
            </a:effectLst>
          </a:endParaRPr>
        </a:p>
      </dsp:txBody>
      <dsp:txXfrm rot="10800000">
        <a:off x="356605" y="352631"/>
        <a:ext cx="7630558" cy="281345"/>
      </dsp:txXfrm>
    </dsp:sp>
    <dsp:sp modelId="{A3C0C93E-8A07-47E8-A965-51CC0AF43759}">
      <dsp:nvSpPr>
        <dsp:cNvPr id="0" name=""/>
        <dsp:cNvSpPr/>
      </dsp:nvSpPr>
      <dsp:spPr>
        <a:xfrm>
          <a:off x="76478"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rot="10800000">
          <a:off x="286269"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Ils ont trouvé la joie de partager les souffrances du Christ.</a:t>
          </a:r>
          <a:endParaRPr lang="es-ES" sz="2000" b="1" kern="1200" dirty="0">
            <a:effectLst>
              <a:outerShdw blurRad="38100" dist="38100" dir="2700000" algn="tl">
                <a:srgbClr val="000000">
                  <a:alpha val="43137"/>
                </a:srgbClr>
              </a:outerShdw>
            </a:effectLst>
          </a:endParaRPr>
        </a:p>
      </dsp:txBody>
      <dsp:txXfrm rot="10800000">
        <a:off x="356605" y="704313"/>
        <a:ext cx="7630558" cy="281345"/>
      </dsp:txXfrm>
    </dsp:sp>
    <dsp:sp modelId="{9D310346-0599-4DCE-8849-20066C8AC77B}">
      <dsp:nvSpPr>
        <dsp:cNvPr id="0" name=""/>
        <dsp:cNvSpPr/>
      </dsp:nvSpPr>
      <dsp:spPr>
        <a:xfrm>
          <a:off x="76478"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rot="10800000">
          <a:off x="286269"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Leur fidélité a été un puissant témoignage pour le monde.</a:t>
          </a:r>
          <a:endParaRPr lang="es-ES" sz="2000" b="1" kern="1200" dirty="0">
            <a:effectLst>
              <a:outerShdw blurRad="38100" dist="38100" dir="2700000" algn="tl">
                <a:srgbClr val="000000">
                  <a:alpha val="43137"/>
                </a:srgbClr>
              </a:outerShdw>
            </a:effectLst>
          </a:endParaRPr>
        </a:p>
      </dsp:txBody>
      <dsp:txXfrm rot="10800000">
        <a:off x="356605" y="1055995"/>
        <a:ext cx="7630558" cy="281345"/>
      </dsp:txXfrm>
    </dsp:sp>
    <dsp:sp modelId="{A738EA41-06E1-4C0F-8B00-CB7489671788}">
      <dsp:nvSpPr>
        <dsp:cNvPr id="0" name=""/>
        <dsp:cNvSpPr/>
      </dsp:nvSpPr>
      <dsp:spPr>
        <a:xfrm>
          <a:off x="76478"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rot="10800000">
          <a:off x="286269"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Ils ont regardé au-delà du présent, vers un avenir glorieux.</a:t>
          </a:r>
          <a:endParaRPr lang="es-ES" sz="2000" b="1" kern="1200" dirty="0">
            <a:effectLst>
              <a:outerShdw blurRad="38100" dist="38100" dir="2700000" algn="tl">
                <a:srgbClr val="000000">
                  <a:alpha val="43137"/>
                </a:srgbClr>
              </a:outerShdw>
            </a:effectLst>
          </a:endParaRPr>
        </a:p>
      </dsp:txBody>
      <dsp:txXfrm rot="10800000">
        <a:off x="356605" y="1407677"/>
        <a:ext cx="7630558" cy="281345"/>
      </dsp:txXfrm>
    </dsp:sp>
    <dsp:sp modelId="{BB9A4E3A-5DA4-4790-A402-DA01190D7555}">
      <dsp:nvSpPr>
        <dsp:cNvPr id="0" name=""/>
        <dsp:cNvSpPr/>
      </dsp:nvSpPr>
      <dsp:spPr>
        <a:xfrm>
          <a:off x="76478"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rot="10800000">
          <a:off x="286269"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Ils savaient que la mort était un ennemi vaincu.</a:t>
          </a:r>
          <a:endParaRPr lang="es-ES" sz="2000" b="1" kern="1200" dirty="0">
            <a:effectLst>
              <a:outerShdw blurRad="38100" dist="38100" dir="2700000" algn="tl">
                <a:srgbClr val="000000">
                  <a:alpha val="43137"/>
                </a:srgbClr>
              </a:outerShdw>
            </a:effectLst>
          </a:endParaRPr>
        </a:p>
      </dsp:txBody>
      <dsp:txXfrm rot="10800000">
        <a:off x="356605" y="1759359"/>
        <a:ext cx="7630558" cy="281345"/>
      </dsp:txXfrm>
    </dsp:sp>
    <dsp:sp modelId="{75BA0039-583C-4248-8E1B-8789C4EB9338}">
      <dsp:nvSpPr>
        <dsp:cNvPr id="0" name=""/>
        <dsp:cNvSpPr/>
      </dsp:nvSpPr>
      <dsp:spPr>
        <a:xfrm>
          <a:off x="76478"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rot="10800000">
          <a:off x="286269"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Ils se sont accrochés aux promesses de la Parole de Dieu. </a:t>
          </a:r>
          <a:endParaRPr lang="es-ES" sz="2000" b="1" kern="1200" dirty="0">
            <a:effectLst>
              <a:outerShdw blurRad="38100" dist="38100" dir="2700000" algn="tl">
                <a:srgbClr val="000000">
                  <a:alpha val="43137"/>
                </a:srgbClr>
              </a:outerShdw>
            </a:effectLst>
          </a:endParaRPr>
        </a:p>
      </dsp:txBody>
      <dsp:txXfrm rot="10800000">
        <a:off x="356605" y="2111040"/>
        <a:ext cx="7630558" cy="281345"/>
      </dsp:txXfrm>
    </dsp:sp>
    <dsp:sp modelId="{A42F05C5-8F55-4BF0-8EA2-974C834DE57E}">
      <dsp:nvSpPr>
        <dsp:cNvPr id="0" name=""/>
        <dsp:cNvSpPr/>
      </dsp:nvSpPr>
      <dsp:spPr>
        <a:xfrm>
          <a:off x="76478"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2413"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4759"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H" sz="1800" b="1" kern="1200" dirty="0"/>
            <a:t>Jan</a:t>
          </a:r>
          <a:r>
            <a:rPr lang="es-ES" sz="1800" b="1" kern="1200" dirty="0"/>
            <a:t> </a:t>
          </a:r>
          <a:r>
            <a:rPr lang="es-ES" sz="1800" b="1" kern="1200" dirty="0" err="1"/>
            <a:t>Hus</a:t>
          </a:r>
          <a:br>
            <a:rPr lang="es-ES" sz="1800" b="1" kern="1200" dirty="0"/>
          </a:br>
          <a:r>
            <a:rPr lang="es-ES" sz="1800" b="1" kern="1200" dirty="0"/>
            <a:t>(1370-1415)</a:t>
          </a:r>
        </a:p>
      </dsp:txBody>
      <dsp:txXfrm>
        <a:off x="174759" y="1544674"/>
        <a:ext cx="1704307" cy="536186"/>
      </dsp:txXfrm>
    </dsp:sp>
    <dsp:sp modelId="{D7B027DD-5D6B-42FF-92CD-D169AF3F083F}">
      <dsp:nvSpPr>
        <dsp:cNvPr id="0" name=""/>
        <dsp:cNvSpPr/>
      </dsp:nvSpPr>
      <dsp:spPr>
        <a:xfrm>
          <a:off x="2108861"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81207"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H" sz="1800" b="1" kern="1200" dirty="0"/>
            <a:t>Jérôme</a:t>
          </a:r>
          <a:br>
            <a:rPr lang="fr-CH" sz="1800" b="1" kern="1200" dirty="0"/>
          </a:br>
          <a:r>
            <a:rPr lang="es-ES" sz="1800" b="1" kern="1200" dirty="0"/>
            <a:t>(1360-1416)</a:t>
          </a:r>
        </a:p>
      </dsp:txBody>
      <dsp:txXfrm>
        <a:off x="2281207" y="1544674"/>
        <a:ext cx="1704307" cy="536186"/>
      </dsp:txXfrm>
    </dsp:sp>
    <dsp:sp modelId="{CE2D8485-1B30-4337-9CFB-46132244F35B}">
      <dsp:nvSpPr>
        <dsp:cNvPr id="0" name=""/>
        <dsp:cNvSpPr/>
      </dsp:nvSpPr>
      <dsp:spPr>
        <a:xfrm>
          <a:off x="4215309"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87655"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Tyndale</a:t>
          </a:r>
          <a:br>
            <a:rPr lang="es-ES" sz="1800" b="1" kern="1200" dirty="0"/>
          </a:br>
          <a:r>
            <a:rPr lang="es-ES" sz="1800" b="1" kern="1200" dirty="0"/>
            <a:t>(1494-1536)</a:t>
          </a:r>
        </a:p>
      </dsp:txBody>
      <dsp:txXfrm>
        <a:off x="4387655" y="1544674"/>
        <a:ext cx="1704307" cy="536186"/>
      </dsp:txXfrm>
    </dsp:sp>
    <dsp:sp modelId="{C541C09D-0B05-445C-87E4-F493E7C50EDC}">
      <dsp:nvSpPr>
        <dsp:cNvPr id="0" name=""/>
        <dsp:cNvSpPr/>
      </dsp:nvSpPr>
      <dsp:spPr>
        <a:xfrm>
          <a:off x="6321757"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494103"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Hugo Latimer (1490-1555)</a:t>
          </a:r>
          <a:endParaRPr lang="es-ES" sz="1800" b="1" kern="1200" dirty="0"/>
        </a:p>
      </dsp:txBody>
      <dsp:txXfrm>
        <a:off x="6494103"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23/04/2024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3</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6</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9</a:t>
            </a:fld>
            <a:endParaRPr lang="es-ES"/>
          </a:p>
        </p:txBody>
      </p:sp>
    </p:spTree>
    <p:extLst>
      <p:ext uri="{BB962C8B-B14F-4D97-AF65-F5344CB8AC3E}">
        <p14:creationId xmlns:p14="http://schemas.microsoft.com/office/powerpoint/2010/main" val="24691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gif"/><Relationship Id="rId5" Type="http://schemas.microsoft.com/office/2007/relationships/hdphoto" Target="../media/hdphoto4.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1.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9.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18.jp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jp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3.jpeg"/><Relationship Id="rId4" Type="http://schemas.openxmlformats.org/officeDocument/2006/relationships/diagramData" Target="../diagrams/data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pasto, exterior, tabla&#10;&#10;Descripción generada automáticamente">
            <a:extLst>
              <a:ext uri="{FF2B5EF4-FFF2-40B4-BE49-F238E27FC236}">
                <a16:creationId xmlns:a16="http://schemas.microsoft.com/office/drawing/2014/main" id="{57034925-D5FA-F540-8301-E77BE65999F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85725" y="2924025"/>
            <a:ext cx="6334126" cy="3857774"/>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Personas paradas en una montaña&#10;&#10;Descripción generada automáticamente con confianza media">
            <a:extLst>
              <a:ext uri="{FF2B5EF4-FFF2-40B4-BE49-F238E27FC236}">
                <a16:creationId xmlns:a16="http://schemas.microsoft.com/office/drawing/2014/main" id="{DD5BC939-FC63-1E6D-475E-2C2D4D04D27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2" b="-2"/>
          <a:stretch/>
        </p:blipFill>
        <p:spPr>
          <a:xfrm>
            <a:off x="6630034" y="76200"/>
            <a:ext cx="5476241" cy="6705599"/>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370AC218-BC83-9622-15EE-5EE214A07A5C}"/>
              </a:ext>
            </a:extLst>
          </p:cNvPr>
          <p:cNvSpPr txBox="1"/>
          <p:nvPr/>
        </p:nvSpPr>
        <p:spPr>
          <a:xfrm>
            <a:off x="171450" y="417986"/>
            <a:ext cx="6229351" cy="2123658"/>
          </a:xfrm>
          <a:prstGeom prst="rect">
            <a:avLst/>
          </a:prstGeom>
          <a:noFill/>
        </p:spPr>
        <p:txBody>
          <a:bodyPr wrap="square" rtlCol="0">
            <a:spAutoFit/>
            <a:scene3d>
              <a:camera prst="orthographicFront"/>
              <a:lightRig rig="sunrise" dir="t"/>
            </a:scene3d>
            <a:sp3d extrusionH="57150">
              <a:bevelT w="38100" h="38100" prst="convex"/>
            </a:sp3d>
          </a:bodyPr>
          <a:lstStyle/>
          <a:p>
            <a:pPr algn="ctr"/>
            <a:r>
              <a:rPr lang="es-ES" sz="6600" b="1" dirty="0" err="1">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DÉFENDRE</a:t>
            </a:r>
            <a:r>
              <a:rPr lang="es-ES" sz="66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 LA </a:t>
            </a:r>
            <a:r>
              <a:rPr lang="es-ES" sz="6600" b="1" dirty="0" err="1">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VÉRITÉ</a:t>
            </a:r>
            <a:endParaRPr lang="es-ES" sz="66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D8B6D54F-3A2F-7C0A-2C22-0D6EDCE9F965}"/>
              </a:ext>
            </a:extLst>
          </p:cNvPr>
          <p:cNvSpPr txBox="1"/>
          <p:nvPr/>
        </p:nvSpPr>
        <p:spPr>
          <a:xfrm>
            <a:off x="314325" y="6396734"/>
            <a:ext cx="2777427" cy="338554"/>
          </a:xfrm>
          <a:prstGeom prst="rect">
            <a:avLst/>
          </a:prstGeom>
          <a:noFill/>
        </p:spPr>
        <p:txBody>
          <a:bodyPr wrap="none" rtlCol="0">
            <a:spAutoFit/>
          </a:bodyPr>
          <a:lstStyle/>
          <a:p>
            <a:r>
              <a:rPr lang="fr-FR" sz="1600" b="1" dirty="0">
                <a:solidFill>
                  <a:srgbClr val="D0EBB3"/>
                </a:solidFill>
                <a:effectLst>
                  <a:outerShdw blurRad="38100" dist="38100" dir="2700000" algn="tl">
                    <a:srgbClr val="000000">
                      <a:alpha val="43137"/>
                    </a:srgbClr>
                  </a:outerShdw>
                </a:effectLst>
              </a:rPr>
              <a:t>Leçon 4 pour le 27 avril 2024</a:t>
            </a:r>
          </a:p>
        </p:txBody>
      </p:sp>
    </p:spTree>
    <p:extLst>
      <p:ext uri="{BB962C8B-B14F-4D97-AF65-F5344CB8AC3E}">
        <p14:creationId xmlns:p14="http://schemas.microsoft.com/office/powerpoint/2010/main" val="12476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689825276"/>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41957"/>
            <a:ext cx="12191998" cy="461665"/>
          </a:xfrm>
          <a:prstGeom prst="rect">
            <a:avLst/>
          </a:prstGeom>
          <a:noFill/>
        </p:spPr>
        <p:txBody>
          <a:bodyPr wrap="square">
            <a:spAutoFit/>
          </a:bodyPr>
          <a:lstStyle/>
          <a:p>
            <a:pPr algn="ctr">
              <a:spcBef>
                <a:spcPts val="600"/>
              </a:spcBef>
            </a:pPr>
            <a:r>
              <a:rPr lang="fr-FR" sz="2400" b="1" dirty="0"/>
              <a:t>Qu'est-ce qui caractérise les Vaudois ?</a:t>
            </a:r>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PARTAGER LA BIBLE : LES VAUDOIS</a:t>
            </a: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646331"/>
          </a:xfrm>
          <a:prstGeom prst="rect">
            <a:avLst/>
          </a:prstGeom>
          <a:noFill/>
        </p:spPr>
        <p:txBody>
          <a:bodyPr wrap="square">
            <a:spAutoFit/>
          </a:bodyPr>
          <a:lstStyle/>
          <a:p>
            <a:pPr algn="ctr"/>
            <a:r>
              <a:rPr lang="fr-FR"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L'ÉTOILE DE LA RÉFORME : JOHN </a:t>
            </a:r>
            <a:r>
              <a:rPr lang="fr-FR" sz="36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WICLEF</a:t>
            </a:r>
            <a:r>
              <a:rPr lang="fr-FR"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fr-F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(THÉOLOGIEN ANGLAIS) </a:t>
            </a:r>
          </a:p>
        </p:txBody>
      </p:sp>
      <p:sp>
        <p:nvSpPr>
          <p:cNvPr id="5" name="CuadroTexto 4">
            <a:extLst>
              <a:ext uri="{FF2B5EF4-FFF2-40B4-BE49-F238E27FC236}">
                <a16:creationId xmlns:a16="http://schemas.microsoft.com/office/drawing/2014/main" id="{5E371A34-1B15-BC2A-F513-B04B82C67318}"/>
              </a:ext>
            </a:extLst>
          </p:cNvPr>
          <p:cNvSpPr txBox="1"/>
          <p:nvPr/>
        </p:nvSpPr>
        <p:spPr>
          <a:xfrm>
            <a:off x="271461" y="619422"/>
            <a:ext cx="11649075" cy="646331"/>
          </a:xfrm>
          <a:prstGeom prst="rect">
            <a:avLst/>
          </a:prstGeom>
          <a:noFill/>
        </p:spPr>
        <p:txBody>
          <a:bodyPr wrap="square">
            <a:spAutoFit/>
          </a:bodyPr>
          <a:lstStyle/>
          <a:p>
            <a:pPr algn="ctr"/>
            <a:r>
              <a:rPr lang="fr-FR" b="1" dirty="0">
                <a:solidFill>
                  <a:schemeClr val="bg2">
                    <a:lumMod val="50000"/>
                  </a:schemeClr>
                </a:solidFill>
                <a:latin typeface="Comic Sans MS" panose="030F0702030302020204" pitchFamily="66" charset="0"/>
              </a:rPr>
              <a:t>« La conduite des justes ressemble à la lumière de l'aurore, dont l'éclat augmente jusqu'à ce qu'il fasse plein jour. » </a:t>
            </a:r>
            <a:r>
              <a:rPr lang="fr-FR" sz="1400" b="1" dirty="0">
                <a:solidFill>
                  <a:schemeClr val="bg2">
                    <a:lumMod val="50000"/>
                  </a:schemeClr>
                </a:solidFill>
                <a:latin typeface="Comic Sans MS" panose="030F0702030302020204" pitchFamily="66" charset="0"/>
              </a:rPr>
              <a:t>(Proverbes 4.18, Nouvelle Bible français courant.)</a:t>
            </a:r>
          </a:p>
        </p:txBody>
      </p:sp>
      <p:sp>
        <p:nvSpPr>
          <p:cNvPr id="6" name="CuadroTexto 5">
            <a:extLst>
              <a:ext uri="{FF2B5EF4-FFF2-40B4-BE49-F238E27FC236}">
                <a16:creationId xmlns:a16="http://schemas.microsoft.com/office/drawing/2014/main" id="{79CDDAB0-89E7-5A84-3ECA-B7A9D7792A1D}"/>
              </a:ext>
            </a:extLst>
          </p:cNvPr>
          <p:cNvSpPr txBox="1"/>
          <p:nvPr/>
        </p:nvSpPr>
        <p:spPr>
          <a:xfrm>
            <a:off x="4206841" y="1217662"/>
            <a:ext cx="7985156" cy="1631216"/>
          </a:xfrm>
          <a:prstGeom prst="rect">
            <a:avLst/>
          </a:prstGeom>
          <a:noFill/>
        </p:spPr>
        <p:txBody>
          <a:bodyPr wrap="square" rtlCol="0">
            <a:spAutoFit/>
          </a:bodyPr>
          <a:lstStyle/>
          <a:p>
            <a:pPr>
              <a:spcBef>
                <a:spcPts val="600"/>
              </a:spcBef>
            </a:pPr>
            <a:r>
              <a:rPr lang="fr-FR" sz="2000" b="1" dirty="0"/>
              <a:t>John </a:t>
            </a:r>
            <a:r>
              <a:rPr lang="fr-FR" sz="2000" b="1" dirty="0" err="1"/>
              <a:t>Wiclef</a:t>
            </a:r>
            <a:r>
              <a:rPr lang="fr-FR" sz="2000" b="1" dirty="0"/>
              <a:t> (théologien anglais, 1324-1384) a consacré une grande partie de sa vie à la traduction de la Bible en anglais. Qu'est-ce qui l'a motivé à le faire ? Deux raisons : Le Christ les avait transformés par la Parole, ils ont cru, et ils voulaient partager l'amour du Christ avec d'autres.</a:t>
            </a:r>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3"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271461"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126046" y="1332517"/>
            <a:ext cx="4012209" cy="2614177"/>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id="{5ABD6928-36B4-F926-6FFC-9D4BA76857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48650" y="2654278"/>
            <a:ext cx="3776662" cy="2059961"/>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C68DBE3F-6BAD-F25E-D181-3CB2079B3A7A}"/>
              </a:ext>
            </a:extLst>
          </p:cNvPr>
          <p:cNvSpPr txBox="1"/>
          <p:nvPr/>
        </p:nvSpPr>
        <p:spPr>
          <a:xfrm>
            <a:off x="166687" y="3983108"/>
            <a:ext cx="7270434" cy="1015663"/>
          </a:xfrm>
          <a:prstGeom prst="rect">
            <a:avLst/>
          </a:prstGeom>
          <a:noFill/>
        </p:spPr>
        <p:txBody>
          <a:bodyPr wrap="square">
            <a:spAutoFit/>
          </a:bodyPr>
          <a:lstStyle/>
          <a:p>
            <a:pPr>
              <a:spcBef>
                <a:spcPts val="600"/>
              </a:spcBef>
            </a:pPr>
            <a:r>
              <a:rPr lang="fr-FR" sz="2000" b="1" dirty="0"/>
              <a:t>Bien entendu, cela le met en porte-à-faux avec l'Eglise officielle. Grâce à ses contacts avec les hauts fonctionnaires anglais, John a évité la mort aux mains de l'Eglise.</a:t>
            </a:r>
          </a:p>
        </p:txBody>
      </p:sp>
      <p:sp>
        <p:nvSpPr>
          <p:cNvPr id="16" name="CuadroTexto 15">
            <a:extLst>
              <a:ext uri="{FF2B5EF4-FFF2-40B4-BE49-F238E27FC236}">
                <a16:creationId xmlns:a16="http://schemas.microsoft.com/office/drawing/2014/main" id="{7DA5ADC7-1CA5-C087-6CE3-C1C722573CCF}"/>
              </a:ext>
            </a:extLst>
          </p:cNvPr>
          <p:cNvSpPr txBox="1"/>
          <p:nvPr/>
        </p:nvSpPr>
        <p:spPr>
          <a:xfrm>
            <a:off x="4206842" y="2701966"/>
            <a:ext cx="3846905" cy="1323439"/>
          </a:xfrm>
          <a:prstGeom prst="rect">
            <a:avLst/>
          </a:prstGeom>
          <a:noFill/>
        </p:spPr>
        <p:txBody>
          <a:bodyPr wrap="square">
            <a:spAutoFit/>
          </a:bodyPr>
          <a:lstStyle/>
          <a:p>
            <a:pPr>
              <a:spcBef>
                <a:spcPts val="600"/>
              </a:spcBef>
            </a:pPr>
            <a:r>
              <a:rPr lang="fr-FR" sz="2000" b="1" dirty="0"/>
              <a:t>Celui qui étudie sincèrement la Bible et ouvre son cœur à l'influence du Saint-Esprit est transformé (Hébreux 4.12).</a:t>
            </a:r>
          </a:p>
        </p:txBody>
      </p:sp>
      <p:sp>
        <p:nvSpPr>
          <p:cNvPr id="18" name="CuadroTexto 17">
            <a:extLst>
              <a:ext uri="{FF2B5EF4-FFF2-40B4-BE49-F238E27FC236}">
                <a16:creationId xmlns:a16="http://schemas.microsoft.com/office/drawing/2014/main" id="{93A5676A-0E95-6274-0721-2F1D9B0FD321}"/>
              </a:ext>
            </a:extLst>
          </p:cNvPr>
          <p:cNvSpPr txBox="1"/>
          <p:nvPr/>
        </p:nvSpPr>
        <p:spPr>
          <a:xfrm>
            <a:off x="3440013" y="4883836"/>
            <a:ext cx="8751984" cy="1015663"/>
          </a:xfrm>
          <a:prstGeom prst="rect">
            <a:avLst/>
          </a:prstGeom>
          <a:noFill/>
        </p:spPr>
        <p:txBody>
          <a:bodyPr wrap="square">
            <a:spAutoFit/>
          </a:bodyPr>
          <a:lstStyle/>
          <a:p>
            <a:pPr>
              <a:spcBef>
                <a:spcPts val="600"/>
              </a:spcBef>
            </a:pPr>
            <a:r>
              <a:rPr lang="fr-FR" sz="2000" b="1" dirty="0"/>
              <a:t>En 1428, les restes du réformateur ont été brûlés et ses cendres jetées dans la rivière. Ses cendres dispersées sont devenues le symbole de son héritage.</a:t>
            </a:r>
          </a:p>
        </p:txBody>
      </p:sp>
      <p:sp>
        <p:nvSpPr>
          <p:cNvPr id="7" name="CuadroTexto 6">
            <a:extLst>
              <a:ext uri="{FF2B5EF4-FFF2-40B4-BE49-F238E27FC236}">
                <a16:creationId xmlns:a16="http://schemas.microsoft.com/office/drawing/2014/main" id="{ED0D7525-710A-DAB5-3AB9-51ED10BD35F5}"/>
              </a:ext>
            </a:extLst>
          </p:cNvPr>
          <p:cNvSpPr txBox="1"/>
          <p:nvPr/>
        </p:nvSpPr>
        <p:spPr>
          <a:xfrm>
            <a:off x="3440013" y="5827191"/>
            <a:ext cx="8751984" cy="1015663"/>
          </a:xfrm>
          <a:prstGeom prst="rect">
            <a:avLst/>
          </a:prstGeom>
          <a:noFill/>
        </p:spPr>
        <p:txBody>
          <a:bodyPr wrap="square">
            <a:spAutoFit/>
          </a:bodyPr>
          <a:lstStyle/>
          <a:p>
            <a:pPr>
              <a:spcBef>
                <a:spcPts val="600"/>
              </a:spcBef>
            </a:pPr>
            <a:r>
              <a:rPr lang="fr-FR" sz="2000" b="1" dirty="0"/>
              <a:t>La petite lumière de la vérité allumée par John </a:t>
            </a:r>
            <a:r>
              <a:rPr lang="fr-FR" sz="2000" b="1" dirty="0" err="1"/>
              <a:t>Wiclef</a:t>
            </a:r>
            <a:r>
              <a:rPr lang="fr-FR" sz="2000" b="1" dirty="0"/>
              <a:t> atteignit la Bohême, où Jan Hus reprit son héritage. C'est ainsi que la vérité se fraya un chemin jusqu'à l'aube de la réforme. Le jour commençait à se lever.</a:t>
            </a:r>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91440"/>
            <a:ext cx="12191999" cy="646331"/>
          </a:xfrm>
          <a:prstGeom prst="rect">
            <a:avLst/>
          </a:prstGeom>
          <a:noFill/>
        </p:spPr>
        <p:txBody>
          <a:bodyPr wrap="square">
            <a:spAutoFit/>
          </a:bodyPr>
          <a:lstStyle/>
          <a:p>
            <a:pPr algn="ctr"/>
            <a:r>
              <a:rPr lang="fr-FR"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FORTIFIÉS PAR LA FOI : JAN HUS </a:t>
            </a:r>
            <a:r>
              <a:rPr lang="fr-F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(THÉOLOGIEN TCHÈQUE) ET D'AUTRES.</a:t>
            </a: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622875"/>
            <a:ext cx="12191999" cy="369332"/>
          </a:xfrm>
          <a:prstGeom prst="rect">
            <a:avLst/>
          </a:prstGeom>
          <a:solidFill>
            <a:schemeClr val="bg1"/>
          </a:solidFill>
        </p:spPr>
        <p:txBody>
          <a:bodyPr wrap="square" anchor="ctr" anchorCtr="0">
            <a:spAutoFit/>
          </a:bodyPr>
          <a:lstStyle/>
          <a:p>
            <a:pPr algn="ctr"/>
            <a:r>
              <a:rPr lang="fr-FR" b="1" dirty="0">
                <a:solidFill>
                  <a:schemeClr val="accent5">
                    <a:lumMod val="75000"/>
                  </a:schemeClr>
                </a:solidFill>
                <a:latin typeface="Comic Sans MS" panose="030F0702030302020204" pitchFamily="66" charset="0"/>
              </a:rPr>
              <a:t>« Celui qui a le Fils a la vie ; celui qui n'a pas le Fils de Dieu n'a pas la vie. » </a:t>
            </a:r>
            <a:r>
              <a:rPr lang="fr-FR" sz="1400" b="1" dirty="0">
                <a:solidFill>
                  <a:schemeClr val="accent5">
                    <a:lumMod val="75000"/>
                  </a:schemeClr>
                </a:solidFill>
                <a:latin typeface="Comic Sans MS" panose="030F0702030302020204" pitchFamily="66" charset="0"/>
              </a:rPr>
              <a:t>(1Jean 5.12)</a:t>
            </a:r>
            <a:endParaRPr lang="fr-FR"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59054" y="980538"/>
            <a:ext cx="3609344" cy="1015663"/>
          </a:xfrm>
          <a:prstGeom prst="rect">
            <a:avLst/>
          </a:prstGeom>
          <a:noFill/>
        </p:spPr>
        <p:txBody>
          <a:bodyPr wrap="square" rtlCol="0">
            <a:spAutoFit/>
          </a:bodyPr>
          <a:lstStyle/>
          <a:p>
            <a:pPr>
              <a:spcBef>
                <a:spcPts val="600"/>
              </a:spcBef>
            </a:pPr>
            <a:r>
              <a:rPr lang="fr-FR" sz="2000" b="1" dirty="0"/>
              <a:t>John </a:t>
            </a:r>
            <a:r>
              <a:rPr lang="fr-FR" sz="2000" b="1" dirty="0" err="1"/>
              <a:t>Wiclef</a:t>
            </a:r>
            <a:r>
              <a:rPr lang="fr-FR" sz="2000" b="1" dirty="0"/>
              <a:t> (1324-1384) a été suivi par d'autres réformateurs :</a:t>
            </a:r>
          </a:p>
        </p:txBody>
      </p:sp>
      <p:graphicFrame>
        <p:nvGraphicFramePr>
          <p:cNvPr id="14" name="Diagrama 13">
            <a:extLst>
              <a:ext uri="{FF2B5EF4-FFF2-40B4-BE49-F238E27FC236}">
                <a16:creationId xmlns:a16="http://schemas.microsoft.com/office/drawing/2014/main" id="{13567F8A-EA62-0EE2-6036-9E1909B1A7F8}"/>
              </a:ext>
            </a:extLst>
          </p:cNvPr>
          <p:cNvGraphicFramePr/>
          <p:nvPr>
            <p:extLst>
              <p:ext uri="{D42A27DB-BD31-4B8C-83A1-F6EECF244321}">
                <p14:modId xmlns:p14="http://schemas.microsoft.com/office/powerpoint/2010/main" val="159122587"/>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072DC84-D946-FC8B-FCC5-101085D6695D}"/>
              </a:ext>
            </a:extLst>
          </p:cNvPr>
          <p:cNvSpPr txBox="1"/>
          <p:nvPr/>
        </p:nvSpPr>
        <p:spPr>
          <a:xfrm>
            <a:off x="130174" y="5785366"/>
            <a:ext cx="12061824" cy="1015663"/>
          </a:xfrm>
          <a:prstGeom prst="rect">
            <a:avLst/>
          </a:prstGeom>
          <a:noFill/>
        </p:spPr>
        <p:txBody>
          <a:bodyPr wrap="square" rtlCol="0">
            <a:spAutoFit/>
          </a:bodyPr>
          <a:lstStyle/>
          <a:p>
            <a:pPr>
              <a:spcBef>
                <a:spcPts val="600"/>
              </a:spcBef>
            </a:pPr>
            <a:r>
              <a:rPr lang="fr-FR" sz="2000" b="1" dirty="0"/>
              <a:t>Jan Hus fut emprisonné et finalement brûlé sur le bûcher. De sa prison, il écrivit : « Comme Dieu a été miséricordieux envers moi, et comme il m'a admirablement soutenu. » Tout comme les promesses de Dieu ont soutenu son peuple dans le passé, elles nous soutiennent également aujourd'hui. </a:t>
            </a:r>
            <a:endParaRPr lang="es-ES" sz="2000" b="1" dirty="0"/>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3528417116"/>
              </p:ext>
            </p:extLst>
          </p:nvPr>
        </p:nvGraphicFramePr>
        <p:xfrm>
          <a:off x="3810636" y="970854"/>
          <a:ext cx="8239124" cy="2246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59054" y="1934385"/>
            <a:ext cx="3730626" cy="1631216"/>
          </a:xfrm>
          <a:prstGeom prst="rect">
            <a:avLst/>
          </a:prstGeom>
          <a:noFill/>
        </p:spPr>
        <p:txBody>
          <a:bodyPr wrap="square">
            <a:spAutoFit/>
          </a:bodyPr>
          <a:lstStyle/>
          <a:p>
            <a:pPr>
              <a:spcBef>
                <a:spcPts val="600"/>
              </a:spcBef>
            </a:pPr>
            <a:r>
              <a:rPr lang="fr-FR" sz="2000" b="1" dirty="0"/>
              <a:t>Qu'est-ce qui a donné à ces réformateurs le courage de mener à bien leurs réformes </a:t>
            </a:r>
            <a:br>
              <a:rPr lang="fr-FR" sz="2000" b="1" dirty="0"/>
            </a:br>
            <a:r>
              <a:rPr lang="fr-FR" sz="2000" b="1" dirty="0"/>
              <a:t>et d'affronter les problèmes </a:t>
            </a:r>
            <a:br>
              <a:rPr lang="fr-FR" sz="2000" b="1" dirty="0"/>
            </a:br>
            <a:r>
              <a:rPr lang="fr-FR" sz="2000" b="1" dirty="0"/>
              <a:t>et la mort ?</a:t>
            </a:r>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0174" y="3565601"/>
            <a:ext cx="3730626" cy="2118741"/>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lef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lef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lef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lef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lef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lef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8"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lef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uiExpand="1">
        <p:bldSub>
          <a:bldDgm bld="one"/>
        </p:bldSub>
      </p:bldGraphic>
      <p:bldP spid="8" grpId="0"/>
      <p:bldGraphic spid="11" grpId="0">
        <p:bldSub>
          <a:bldDgm bld="one"/>
        </p:bldSub>
      </p:bldGraphic>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132080" y="1892756"/>
            <a:ext cx="11724640" cy="4154984"/>
          </a:xfrm>
          <a:prstGeom prst="rect">
            <a:avLst/>
          </a:prstGeom>
          <a:noFill/>
        </p:spPr>
        <p:txBody>
          <a:bodyPr wrap="square">
            <a:spAutoFit/>
          </a:bodyPr>
          <a:lstStyle/>
          <a:p>
            <a:pPr>
              <a:spcBef>
                <a:spcPts val="600"/>
              </a:spcBef>
            </a:pPr>
            <a:r>
              <a:rPr lang="fr-FR" sz="2400" b="1" dirty="0">
                <a:latin typeface="Constantia" panose="02030602050306030303" pitchFamily="18" charset="0"/>
              </a:rPr>
              <a:t>« Tous ceux qui, aux mauvais jours, serviront courageusement leur Maître, en suivant la voix  de leur conscience, auront besoin de sang-froid, </a:t>
            </a:r>
            <a:br>
              <a:rPr lang="fr-FR" sz="2400" b="1" dirty="0">
                <a:latin typeface="Constantia" panose="02030602050306030303" pitchFamily="18" charset="0"/>
              </a:rPr>
            </a:br>
            <a:r>
              <a:rPr lang="fr-FR" sz="2400" b="1" dirty="0">
                <a:latin typeface="Constantia" panose="02030602050306030303" pitchFamily="18" charset="0"/>
              </a:rPr>
              <a:t>de fermeté et d’une connaissance approfondie de Dieu et de sa Parole. Car les hommes qui seront fidèles au Seigneur seront persécutés, leurs mobiles, mis en doute, leurs meilleures intentions, mal interprétées et leurs noms, méprises comme le mal. Plus forte et plus pure sera la foi du peuple de Dieu, plus résolue  sa détermination de lui obéir, plus farouche alors sera la lutte engagée par Satan pour exciter contre lui la colère des hommes qui, tout en ayant la prétention d’être justes, foulent aux pieds la loi de Dieu. Ceux qui voudront garder la foi — cette foi qui fut jadis donnée aux saints — devront faire preuve d’une confiance inébranlable en Dieu et prendre les résolutions les plus héroïques. »</a:t>
            </a:r>
          </a:p>
        </p:txBody>
      </p:sp>
      <p:sp>
        <p:nvSpPr>
          <p:cNvPr id="4" name="CuadroTexto 3">
            <a:extLst>
              <a:ext uri="{FF2B5EF4-FFF2-40B4-BE49-F238E27FC236}">
                <a16:creationId xmlns:a16="http://schemas.microsoft.com/office/drawing/2014/main" id="{14FA3E39-E654-8680-4030-98BBCD06611D}"/>
              </a:ext>
            </a:extLst>
          </p:cNvPr>
          <p:cNvSpPr txBox="1"/>
          <p:nvPr/>
        </p:nvSpPr>
        <p:spPr>
          <a:xfrm>
            <a:off x="8056516" y="6047740"/>
            <a:ext cx="4003404" cy="338554"/>
          </a:xfrm>
          <a:prstGeom prst="rect">
            <a:avLst/>
          </a:prstGeom>
          <a:noFill/>
        </p:spPr>
        <p:txBody>
          <a:bodyPr wrap="none" rtlCol="0">
            <a:spAutoFit/>
          </a:bodyPr>
          <a:lstStyle/>
          <a:p>
            <a:pPr algn="r"/>
            <a:r>
              <a:rPr lang="fr-FR" sz="1600" b="1" dirty="0">
                <a:solidFill>
                  <a:schemeClr val="bg1"/>
                </a:solidFill>
                <a:effectLst>
                  <a:outerShdw blurRad="38100" dist="38100" dir="2700000" algn="tl">
                    <a:srgbClr val="000000">
                      <a:alpha val="43137"/>
                    </a:srgbClr>
                  </a:outerShdw>
                </a:effectLst>
              </a:rPr>
              <a:t>(E. G. W. Conquérants pacifiques, p. 310.)</a:t>
            </a:r>
          </a:p>
        </p:txBody>
      </p:sp>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Comme Moïse éleva le serpent dans </a:t>
            </a:r>
            <a:br>
              <a:rPr kumimoji="0" lang="fr-FR"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fr-FR"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le désert, il faut de même que le Fils </a:t>
            </a:r>
            <a:br>
              <a:rPr kumimoji="0" lang="fr-FR"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fr-FR"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l'homme soit élevé, afin que quiconque croit en lui ne périsse pas, mais ait la vie éternelle. » </a:t>
            </a:r>
            <a:r>
              <a:rPr kumimoji="0" lang="fr-FR"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(Jean 3.14, 15).</a:t>
            </a:r>
            <a:endParaRPr kumimoji="0" lang="fr-FR"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458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4257676" y="3852565"/>
            <a:ext cx="7915800"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F74A00"/>
                </a:highlight>
              </a:rPr>
              <a:t>La </a:t>
            </a:r>
            <a:r>
              <a:rPr lang="es-ES" sz="2000" b="1" dirty="0" err="1">
                <a:solidFill>
                  <a:schemeClr val="bg1"/>
                </a:solidFill>
                <a:effectLst>
                  <a:outerShdw blurRad="38100" dist="38100" dir="2700000" algn="tl">
                    <a:srgbClr val="000000">
                      <a:alpha val="43137"/>
                    </a:srgbClr>
                  </a:outerShdw>
                </a:effectLst>
                <a:highlight>
                  <a:srgbClr val="F74A00"/>
                </a:highlight>
              </a:rPr>
              <a:t>vérité</a:t>
            </a:r>
            <a:r>
              <a:rPr lang="es-ES" sz="2000" b="1" dirty="0">
                <a:solidFill>
                  <a:schemeClr val="bg1"/>
                </a:solidFill>
                <a:effectLst>
                  <a:outerShdw blurRad="38100" dist="38100" dir="2700000" algn="tl">
                    <a:srgbClr val="000000">
                      <a:alpha val="43137"/>
                    </a:srgbClr>
                  </a:outerShdw>
                </a:effectLst>
                <a:highlight>
                  <a:srgbClr val="F74A00"/>
                </a:highlight>
              </a:rPr>
              <a:t> en </a:t>
            </a:r>
            <a:r>
              <a:rPr lang="es-ES" sz="2000" b="1" dirty="0" err="1">
                <a:solidFill>
                  <a:schemeClr val="bg1"/>
                </a:solidFill>
                <a:effectLst>
                  <a:outerShdw blurRad="38100" dist="38100" dir="2700000" algn="tl">
                    <a:srgbClr val="000000">
                      <a:alpha val="43137"/>
                    </a:srgbClr>
                  </a:outerShdw>
                </a:effectLst>
                <a:highlight>
                  <a:srgbClr val="F74A00"/>
                </a:highlight>
              </a:rPr>
              <a:t>question</a:t>
            </a:r>
            <a:r>
              <a:rPr lang="es-ES" sz="2000" b="1" dirty="0">
                <a:solidFill>
                  <a:schemeClr val="bg1"/>
                </a:solidFill>
                <a:effectLst>
                  <a:outerShdw blurRad="38100" dist="38100" dir="2700000" algn="tl">
                    <a:srgbClr val="000000">
                      <a:alpha val="43137"/>
                    </a:srgbClr>
                  </a:outerShdw>
                </a:effectLst>
                <a:highlight>
                  <a:srgbClr val="F74A00"/>
                </a:highlight>
              </a:rPr>
              <a:t> :</a:t>
            </a:r>
          </a:p>
          <a:p>
            <a:pPr lvl="1">
              <a:spcBef>
                <a:spcPts val="600"/>
              </a:spcBef>
            </a:pPr>
            <a:r>
              <a:rPr lang="es-ES" sz="2000" b="1" dirty="0"/>
              <a:t>Les </a:t>
            </a:r>
            <a:r>
              <a:rPr lang="es-ES" sz="2000" b="1" dirty="0" err="1"/>
              <a:t>temps</a:t>
            </a:r>
            <a:r>
              <a:rPr lang="es-ES" sz="2000" b="1" dirty="0"/>
              <a:t> de </a:t>
            </a:r>
            <a:r>
              <a:rPr lang="es-ES" sz="2000" b="1" dirty="0" err="1"/>
              <a:t>persécution</a:t>
            </a:r>
            <a:endParaRPr lang="es-ES" sz="2000" b="1" dirty="0"/>
          </a:p>
          <a:p>
            <a:pPr lvl="1">
              <a:spcBef>
                <a:spcPts val="600"/>
              </a:spcBef>
            </a:pPr>
            <a:r>
              <a:rPr lang="es-ES" sz="2000" b="1" dirty="0" err="1"/>
              <a:t>Fidélité</a:t>
            </a:r>
            <a:r>
              <a:rPr lang="es-ES" sz="2000" b="1" dirty="0"/>
              <a:t> </a:t>
            </a:r>
            <a:r>
              <a:rPr lang="es-ES" sz="2000" b="1" dirty="0" err="1"/>
              <a:t>dans</a:t>
            </a:r>
            <a:r>
              <a:rPr lang="es-ES" sz="2000" b="1" dirty="0"/>
              <a:t> la </a:t>
            </a:r>
            <a:r>
              <a:rPr lang="es-ES" sz="2000" b="1" dirty="0" err="1"/>
              <a:t>persécution</a:t>
            </a:r>
            <a:endParaRPr lang="es-ES" sz="2000" b="1" dirty="0"/>
          </a:p>
          <a:p>
            <a:pPr>
              <a:spcBef>
                <a:spcPts val="1800"/>
              </a:spcBef>
            </a:pPr>
            <a:r>
              <a:rPr lang="fr-FR" sz="2000" b="1" dirty="0">
                <a:solidFill>
                  <a:schemeClr val="bg1"/>
                </a:solidFill>
                <a:highlight>
                  <a:srgbClr val="19AC00"/>
                </a:highlight>
              </a:rPr>
              <a:t>La défense de la vérité </a:t>
            </a:r>
            <a:r>
              <a:rPr lang="es-ES" sz="2000" b="1" dirty="0">
                <a:solidFill>
                  <a:schemeClr val="bg1"/>
                </a:solidFill>
                <a:highlight>
                  <a:srgbClr val="19AC00"/>
                </a:highlight>
              </a:rPr>
              <a:t>:</a:t>
            </a:r>
          </a:p>
          <a:p>
            <a:pPr lvl="1">
              <a:spcBef>
                <a:spcPts val="600"/>
              </a:spcBef>
            </a:pPr>
            <a:r>
              <a:rPr lang="fr-FR" sz="2000" b="1" dirty="0"/>
              <a:t>Partager la Bible : les Vaudois</a:t>
            </a:r>
            <a:r>
              <a:rPr lang="es-ES" sz="2000" b="1" dirty="0"/>
              <a:t>.</a:t>
            </a:r>
          </a:p>
          <a:p>
            <a:pPr lvl="1">
              <a:spcBef>
                <a:spcPts val="600"/>
              </a:spcBef>
            </a:pPr>
            <a:r>
              <a:rPr lang="fr-FR" sz="2000" b="1" dirty="0"/>
              <a:t>L'étoile de la Réforme : John Wycliffe (théologien anglais)</a:t>
            </a:r>
            <a:r>
              <a:rPr lang="es-ES" sz="2000" b="1" dirty="0"/>
              <a:t>.</a:t>
            </a:r>
          </a:p>
          <a:p>
            <a:pPr lvl="1">
              <a:spcBef>
                <a:spcPts val="600"/>
              </a:spcBef>
            </a:pPr>
            <a:r>
              <a:rPr lang="fr-FR" sz="2000" b="1" dirty="0"/>
              <a:t>Fortifiés par la foi : Jan Hus (théologien tchèque) et d'autres</a:t>
            </a:r>
            <a:r>
              <a:rPr lang="es-ES" sz="2000" b="1" dirty="0"/>
              <a:t>.</a:t>
            </a:r>
          </a:p>
        </p:txBody>
      </p:sp>
      <p:sp>
        <p:nvSpPr>
          <p:cNvPr id="3" name="CuadroTexto 2">
            <a:extLst>
              <a:ext uri="{FF2B5EF4-FFF2-40B4-BE49-F238E27FC236}">
                <a16:creationId xmlns:a16="http://schemas.microsoft.com/office/drawing/2014/main" id="{86235950-A6AC-3572-4E3C-E4E92D061D69}"/>
              </a:ext>
            </a:extLst>
          </p:cNvPr>
          <p:cNvSpPr txBox="1"/>
          <p:nvPr/>
        </p:nvSpPr>
        <p:spPr>
          <a:xfrm>
            <a:off x="171450" y="238"/>
            <a:ext cx="7448550" cy="1015663"/>
          </a:xfrm>
          <a:prstGeom prst="rect">
            <a:avLst/>
          </a:prstGeom>
          <a:noFill/>
        </p:spPr>
        <p:txBody>
          <a:bodyPr wrap="square" rtlCol="0">
            <a:spAutoFit/>
          </a:bodyPr>
          <a:lstStyle/>
          <a:p>
            <a:pPr>
              <a:spcBef>
                <a:spcPts val="600"/>
              </a:spcBef>
            </a:pPr>
            <a:r>
              <a:rPr lang="fr-FR" sz="2000" b="1" dirty="0"/>
              <a:t>Daniel et l'Apocalypse annoncent une période au cours de laquelle Satan utilisera un pouvoir politico-religieux pour persécuter et détruire ceux qui resteront fermes dans la vérité.</a:t>
            </a:r>
          </a:p>
        </p:txBody>
      </p:sp>
      <p:pic>
        <p:nvPicPr>
          <p:cNvPr id="7" name="Imagen 6" descr="Imagen que contiene animal&#10;&#10;Descripción generada automáticamente">
            <a:extLst>
              <a:ext uri="{FF2B5EF4-FFF2-40B4-BE49-F238E27FC236}">
                <a16:creationId xmlns:a16="http://schemas.microsoft.com/office/drawing/2014/main" id="{4436EAC3-1F9A-B615-A4C7-35F8585F0C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566" y="333613"/>
            <a:ext cx="3869234" cy="3095387"/>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rotWithShape="1">
          <a:blip r:embed="rId5">
            <a:extLst>
              <a:ext uri="{28A0092B-C50C-407E-A947-70E740481C1C}">
                <a14:useLocalDpi xmlns:a14="http://schemas.microsoft.com/office/drawing/2010/main"/>
              </a:ext>
            </a:extLst>
          </a:blip>
          <a:srcRect l="25952" r="25952"/>
          <a:stretch/>
        </p:blipFill>
        <p:spPr>
          <a:xfrm>
            <a:off x="257175" y="3609737"/>
            <a:ext cx="1924046"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26881"/>
          <a:stretch/>
        </p:blipFill>
        <p:spPr>
          <a:xfrm>
            <a:off x="2362196" y="3616278"/>
            <a:ext cx="1295404"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38575" y="5166332"/>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38575" y="3881984"/>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4284977"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4284977"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4284977"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4284977"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4284977"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171449" y="2552551"/>
            <a:ext cx="7448549" cy="1015663"/>
          </a:xfrm>
          <a:prstGeom prst="rect">
            <a:avLst/>
          </a:prstGeom>
          <a:noFill/>
        </p:spPr>
        <p:txBody>
          <a:bodyPr wrap="square">
            <a:spAutoFit/>
          </a:bodyPr>
          <a:lstStyle/>
          <a:p>
            <a:pPr>
              <a:spcBef>
                <a:spcPts val="600"/>
              </a:spcBef>
            </a:pPr>
            <a:r>
              <a:rPr lang="fr-FR" sz="2000" b="1" dirty="0"/>
              <a:t>Pendant cette période - l'âge des ténèbres - la vérité a été remise en question. Mais il y avait des gens qui défendaient la vérité et qui étaient prêts à donner leur vie pour elle.</a:t>
            </a:r>
          </a:p>
        </p:txBody>
      </p:sp>
      <p:sp>
        <p:nvSpPr>
          <p:cNvPr id="8" name="CuadroTexto 7">
            <a:extLst>
              <a:ext uri="{FF2B5EF4-FFF2-40B4-BE49-F238E27FC236}">
                <a16:creationId xmlns:a16="http://schemas.microsoft.com/office/drawing/2014/main" id="{2E1676CB-0F36-F241-F984-A9C97D222E38}"/>
              </a:ext>
            </a:extLst>
          </p:cNvPr>
          <p:cNvSpPr txBox="1"/>
          <p:nvPr/>
        </p:nvSpPr>
        <p:spPr>
          <a:xfrm>
            <a:off x="171448" y="968618"/>
            <a:ext cx="7448550" cy="1631216"/>
          </a:xfrm>
          <a:prstGeom prst="rect">
            <a:avLst/>
          </a:prstGeom>
          <a:noFill/>
        </p:spPr>
        <p:txBody>
          <a:bodyPr wrap="square">
            <a:spAutoFit/>
          </a:bodyPr>
          <a:lstStyle/>
          <a:p>
            <a:pPr>
              <a:spcBef>
                <a:spcPts val="600"/>
              </a:spcBef>
            </a:pPr>
            <a:r>
              <a:rPr lang="fr-FR" sz="2000" b="1" dirty="0"/>
              <a:t>Cette puissance « a renversé la vérité » (Daniel 8.12). En ce temps-là « Parmi les gens intelligents, plusieurs succomberont, et, à travers eux, le peuple sera purifié, affiné, blanchi, jusqu'au moment où viendra la fin, qui est pour le temps fixé. » (Daniel 11.35).</a:t>
            </a:r>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45">
                                          <p:stCondLst>
                                            <p:cond delay="0"/>
                                          </p:stCondLst>
                                        </p:cTn>
                                        <p:tgtEl>
                                          <p:spTgt spid="18"/>
                                        </p:tgtEl>
                                      </p:cBhvr>
                                    </p:animEffect>
                                    <p:anim calcmode="lin" valueType="num">
                                      <p:cBhvr>
                                        <p:cTn id="50"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5" dur="7">
                                          <p:stCondLst>
                                            <p:cond delay="162"/>
                                          </p:stCondLst>
                                        </p:cTn>
                                        <p:tgtEl>
                                          <p:spTgt spid="18"/>
                                        </p:tgtEl>
                                      </p:cBhvr>
                                      <p:to x="100000" y="60000"/>
                                    </p:animScale>
                                    <p:animScale>
                                      <p:cBhvr>
                                        <p:cTn id="56" dur="41" decel="50000">
                                          <p:stCondLst>
                                            <p:cond delay="169"/>
                                          </p:stCondLst>
                                        </p:cTn>
                                        <p:tgtEl>
                                          <p:spTgt spid="18"/>
                                        </p:tgtEl>
                                      </p:cBhvr>
                                      <p:to x="100000" y="100000"/>
                                    </p:animScale>
                                    <p:animScale>
                                      <p:cBhvr>
                                        <p:cTn id="57" dur="7">
                                          <p:stCondLst>
                                            <p:cond delay="328"/>
                                          </p:stCondLst>
                                        </p:cTn>
                                        <p:tgtEl>
                                          <p:spTgt spid="18"/>
                                        </p:tgtEl>
                                      </p:cBhvr>
                                      <p:to x="100000" y="80000"/>
                                    </p:animScale>
                                    <p:animScale>
                                      <p:cBhvr>
                                        <p:cTn id="58" dur="41" decel="50000">
                                          <p:stCondLst>
                                            <p:cond delay="335"/>
                                          </p:stCondLst>
                                        </p:cTn>
                                        <p:tgtEl>
                                          <p:spTgt spid="18"/>
                                        </p:tgtEl>
                                      </p:cBhvr>
                                      <p:to x="100000" y="100000"/>
                                    </p:animScale>
                                    <p:animScale>
                                      <p:cBhvr>
                                        <p:cTn id="59" dur="7">
                                          <p:stCondLst>
                                            <p:cond delay="410"/>
                                          </p:stCondLst>
                                        </p:cTn>
                                        <p:tgtEl>
                                          <p:spTgt spid="18"/>
                                        </p:tgtEl>
                                      </p:cBhvr>
                                      <p:to x="100000" y="90000"/>
                                    </p:animScale>
                                    <p:animScale>
                                      <p:cBhvr>
                                        <p:cTn id="60" dur="41" decel="50000">
                                          <p:stCondLst>
                                            <p:cond delay="417"/>
                                          </p:stCondLst>
                                        </p:cTn>
                                        <p:tgtEl>
                                          <p:spTgt spid="18"/>
                                        </p:tgtEl>
                                      </p:cBhvr>
                                      <p:to x="100000" y="100000"/>
                                    </p:animScale>
                                    <p:animScale>
                                      <p:cBhvr>
                                        <p:cTn id="61" dur="7">
                                          <p:stCondLst>
                                            <p:cond delay="452"/>
                                          </p:stCondLst>
                                        </p:cTn>
                                        <p:tgtEl>
                                          <p:spTgt spid="18"/>
                                        </p:tgtEl>
                                      </p:cBhvr>
                                      <p:to x="100000" y="95000"/>
                                    </p:animScale>
                                    <p:animScale>
                                      <p:cBhvr>
                                        <p:cTn id="62" dur="41" decel="50000">
                                          <p:stCondLst>
                                            <p:cond delay="459"/>
                                          </p:stCondLst>
                                        </p:cTn>
                                        <p:tgtEl>
                                          <p:spTgt spid="18"/>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ppt_x</p:attrName>
                                        </p:attrNameLst>
                                      </p:cBhvr>
                                      <p:tavLst>
                                        <p:tav tm="0">
                                          <p:val>
                                            <p:strVal val="#ppt_x-#ppt_w/2"/>
                                          </p:val>
                                        </p:tav>
                                        <p:tav tm="100000">
                                          <p:val>
                                            <p:strVal val="#ppt_x"/>
                                          </p:val>
                                        </p:tav>
                                      </p:tavLst>
                                    </p:anim>
                                    <p:anim calcmode="lin" valueType="num">
                                      <p:cBhvr>
                                        <p:cTn id="71" dur="500" fill="hold"/>
                                        <p:tgtEl>
                                          <p:spTgt spid="29"/>
                                        </p:tgtEl>
                                        <p:attrNameLst>
                                          <p:attrName>ppt_y</p:attrName>
                                        </p:attrNameLst>
                                      </p:cBhvr>
                                      <p:tavLst>
                                        <p:tav tm="0">
                                          <p:val>
                                            <p:strVal val="#ppt_y"/>
                                          </p:val>
                                        </p:tav>
                                        <p:tav tm="100000">
                                          <p:val>
                                            <p:strVal val="#ppt_y"/>
                                          </p:val>
                                        </p:tav>
                                      </p:tavLst>
                                    </p:anim>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1" end="1"/>
                                            </p:txEl>
                                          </p:spTgt>
                                        </p:tgtEl>
                                        <p:attrNameLst>
                                          <p:attrName>style.visibility</p:attrName>
                                        </p:attrNameLst>
                                      </p:cBhvr>
                                      <p:to>
                                        <p:strVal val="visible"/>
                                      </p:to>
                                    </p:set>
                                    <p:animEffect transition="in" filter="wipe(left)">
                                      <p:cBhvr>
                                        <p:cTn id="77" dur="500"/>
                                        <p:tgtEl>
                                          <p:spTgt spid="2">
                                            <p:txEl>
                                              <p:pRg st="1" end="1"/>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down)">
                                      <p:cBhvr>
                                        <p:cTn id="93" dur="145">
                                          <p:stCondLst>
                                            <p:cond delay="0"/>
                                          </p:stCondLst>
                                        </p:cTn>
                                        <p:tgtEl>
                                          <p:spTgt spid="15"/>
                                        </p:tgtEl>
                                      </p:cBhvr>
                                    </p:animEffect>
                                    <p:anim calcmode="lin" valueType="num">
                                      <p:cBhvr>
                                        <p:cTn id="94"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9" dur="7">
                                          <p:stCondLst>
                                            <p:cond delay="162"/>
                                          </p:stCondLst>
                                        </p:cTn>
                                        <p:tgtEl>
                                          <p:spTgt spid="15"/>
                                        </p:tgtEl>
                                      </p:cBhvr>
                                      <p:to x="100000" y="60000"/>
                                    </p:animScale>
                                    <p:animScale>
                                      <p:cBhvr>
                                        <p:cTn id="100" dur="41" decel="50000">
                                          <p:stCondLst>
                                            <p:cond delay="169"/>
                                          </p:stCondLst>
                                        </p:cTn>
                                        <p:tgtEl>
                                          <p:spTgt spid="15"/>
                                        </p:tgtEl>
                                      </p:cBhvr>
                                      <p:to x="100000" y="100000"/>
                                    </p:animScale>
                                    <p:animScale>
                                      <p:cBhvr>
                                        <p:cTn id="101" dur="7">
                                          <p:stCondLst>
                                            <p:cond delay="328"/>
                                          </p:stCondLst>
                                        </p:cTn>
                                        <p:tgtEl>
                                          <p:spTgt spid="15"/>
                                        </p:tgtEl>
                                      </p:cBhvr>
                                      <p:to x="100000" y="80000"/>
                                    </p:animScale>
                                    <p:animScale>
                                      <p:cBhvr>
                                        <p:cTn id="102" dur="41" decel="50000">
                                          <p:stCondLst>
                                            <p:cond delay="335"/>
                                          </p:stCondLst>
                                        </p:cTn>
                                        <p:tgtEl>
                                          <p:spTgt spid="15"/>
                                        </p:tgtEl>
                                      </p:cBhvr>
                                      <p:to x="100000" y="100000"/>
                                    </p:animScale>
                                    <p:animScale>
                                      <p:cBhvr>
                                        <p:cTn id="103" dur="7">
                                          <p:stCondLst>
                                            <p:cond delay="410"/>
                                          </p:stCondLst>
                                        </p:cTn>
                                        <p:tgtEl>
                                          <p:spTgt spid="15"/>
                                        </p:tgtEl>
                                      </p:cBhvr>
                                      <p:to x="100000" y="90000"/>
                                    </p:animScale>
                                    <p:animScale>
                                      <p:cBhvr>
                                        <p:cTn id="104" dur="41" decel="50000">
                                          <p:stCondLst>
                                            <p:cond delay="417"/>
                                          </p:stCondLst>
                                        </p:cTn>
                                        <p:tgtEl>
                                          <p:spTgt spid="15"/>
                                        </p:tgtEl>
                                      </p:cBhvr>
                                      <p:to x="100000" y="100000"/>
                                    </p:animScale>
                                    <p:animScale>
                                      <p:cBhvr>
                                        <p:cTn id="105" dur="7">
                                          <p:stCondLst>
                                            <p:cond delay="452"/>
                                          </p:stCondLst>
                                        </p:cTn>
                                        <p:tgtEl>
                                          <p:spTgt spid="15"/>
                                        </p:tgtEl>
                                      </p:cBhvr>
                                      <p:to x="100000" y="95000"/>
                                    </p:animScale>
                                    <p:animScale>
                                      <p:cBhvr>
                                        <p:cTn id="106" dur="41" decel="50000">
                                          <p:stCondLst>
                                            <p:cond delay="459"/>
                                          </p:stCondLst>
                                        </p:cTn>
                                        <p:tgtEl>
                                          <p:spTgt spid="15"/>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3" end="3"/>
                                            </p:txEl>
                                          </p:spTgt>
                                        </p:tgtEl>
                                        <p:attrNameLst>
                                          <p:attrName>style.visibility</p:attrName>
                                        </p:attrNameLst>
                                      </p:cBhvr>
                                      <p:to>
                                        <p:strVal val="visible"/>
                                      </p:to>
                                    </p:set>
                                    <p:animEffect transition="in" filter="wipe(left)">
                                      <p:cBhvr>
                                        <p:cTn id="110" dur="500"/>
                                        <p:tgtEl>
                                          <p:spTgt spid="2">
                                            <p:txEl>
                                              <p:pRg st="3" end="3"/>
                                            </p:txEl>
                                          </p:spTgt>
                                        </p:tgtEl>
                                      </p:cBhvr>
                                    </p:animEffect>
                                  </p:childTnLst>
                                </p:cTn>
                              </p:par>
                            </p:childTnLst>
                          </p:cTn>
                        </p:par>
                        <p:par>
                          <p:cTn id="111" fill="hold">
                            <p:stCondLst>
                              <p:cond delay="1000"/>
                            </p:stCondLst>
                            <p:childTnLst>
                              <p:par>
                                <p:cTn id="112" presetID="17" presetClass="entr" presetSubtype="8"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ppt_x</p:attrName>
                                        </p:attrNameLst>
                                      </p:cBhvr>
                                      <p:tavLst>
                                        <p:tav tm="0">
                                          <p:val>
                                            <p:strVal val="#ppt_x-#ppt_w/2"/>
                                          </p:val>
                                        </p:tav>
                                        <p:tav tm="100000">
                                          <p:val>
                                            <p:strVal val="#ppt_x"/>
                                          </p:val>
                                        </p:tav>
                                      </p:tavLst>
                                    </p:anim>
                                    <p:anim calcmode="lin" valueType="num">
                                      <p:cBhvr>
                                        <p:cTn id="115" dur="500" fill="hold"/>
                                        <p:tgtEl>
                                          <p:spTgt spid="28"/>
                                        </p:tgtEl>
                                        <p:attrNameLst>
                                          <p:attrName>ppt_y</p:attrName>
                                        </p:attrNameLst>
                                      </p:cBhvr>
                                      <p:tavLst>
                                        <p:tav tm="0">
                                          <p:val>
                                            <p:strVal val="#ppt_y"/>
                                          </p:val>
                                        </p:tav>
                                        <p:tav tm="100000">
                                          <p:val>
                                            <p:strVal val="#ppt_y"/>
                                          </p:val>
                                        </p:tav>
                                      </p:tavLst>
                                    </p:anim>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strVal val="#ppt_h"/>
                                          </p:val>
                                        </p:tav>
                                        <p:tav tm="100000">
                                          <p:val>
                                            <p:strVal val="#ppt_h"/>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4" end="4"/>
                                            </p:txEl>
                                          </p:spTgt>
                                        </p:tgtEl>
                                        <p:attrNameLst>
                                          <p:attrName>style.visibility</p:attrName>
                                        </p:attrNameLst>
                                      </p:cBhvr>
                                      <p:to>
                                        <p:strVal val="visible"/>
                                      </p:to>
                                    </p:set>
                                    <p:animEffect transition="in" filter="wipe(left)">
                                      <p:cBhvr>
                                        <p:cTn id="121" dur="500"/>
                                        <p:tgtEl>
                                          <p:spTgt spid="2">
                                            <p:txEl>
                                              <p:pRg st="4" end="4"/>
                                            </p:txEl>
                                          </p:spTgt>
                                        </p:tgtEl>
                                      </p:cBhvr>
                                    </p:animEffect>
                                  </p:childTnLst>
                                </p:cTn>
                              </p:par>
                            </p:childTnLst>
                          </p:cTn>
                        </p:par>
                        <p:par>
                          <p:cTn id="122" fill="hold">
                            <p:stCondLst>
                              <p:cond delay="2000"/>
                            </p:stCondLst>
                            <p:childTnLst>
                              <p:par>
                                <p:cTn id="123" presetID="17" presetClass="entr" presetSubtype="8"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ppt_x</p:attrName>
                                        </p:attrNameLst>
                                      </p:cBhvr>
                                      <p:tavLst>
                                        <p:tav tm="0">
                                          <p:val>
                                            <p:strVal val="#ppt_x-#ppt_w/2"/>
                                          </p:val>
                                        </p:tav>
                                        <p:tav tm="100000">
                                          <p:val>
                                            <p:strVal val="#ppt_x"/>
                                          </p:val>
                                        </p:tav>
                                      </p:tavLst>
                                    </p:anim>
                                    <p:anim calcmode="lin" valueType="num">
                                      <p:cBhvr>
                                        <p:cTn id="126" dur="500" fill="hold"/>
                                        <p:tgtEl>
                                          <p:spTgt spid="23"/>
                                        </p:tgtEl>
                                        <p:attrNameLst>
                                          <p:attrName>ppt_y</p:attrName>
                                        </p:attrNameLst>
                                      </p:cBhvr>
                                      <p:tavLst>
                                        <p:tav tm="0">
                                          <p:val>
                                            <p:strVal val="#ppt_y"/>
                                          </p:val>
                                        </p:tav>
                                        <p:tav tm="100000">
                                          <p:val>
                                            <p:strVal val="#ppt_y"/>
                                          </p:val>
                                        </p:tav>
                                      </p:tavLst>
                                    </p:anim>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childTnLst>
                          </p:cTn>
                        </p:par>
                        <p:par>
                          <p:cTn id="129" fill="hold">
                            <p:stCondLst>
                              <p:cond delay="2500"/>
                            </p:stCondLst>
                            <p:childTnLst>
                              <p:par>
                                <p:cTn id="130" presetID="22" presetClass="entr" presetSubtype="8" fill="hold" grpId="0" nodeType="afterEffect">
                                  <p:stCondLst>
                                    <p:cond delay="0"/>
                                  </p:stCondLst>
                                  <p:childTnLst>
                                    <p:set>
                                      <p:cBhvr>
                                        <p:cTn id="131" dur="1" fill="hold">
                                          <p:stCondLst>
                                            <p:cond delay="0"/>
                                          </p:stCondLst>
                                        </p:cTn>
                                        <p:tgtEl>
                                          <p:spTgt spid="2">
                                            <p:txEl>
                                              <p:pRg st="5" end="5"/>
                                            </p:txEl>
                                          </p:spTgt>
                                        </p:tgtEl>
                                        <p:attrNameLst>
                                          <p:attrName>style.visibility</p:attrName>
                                        </p:attrNameLst>
                                      </p:cBhvr>
                                      <p:to>
                                        <p:strVal val="visible"/>
                                      </p:to>
                                    </p:set>
                                    <p:animEffect transition="in" filter="wipe(left)">
                                      <p:cBhvr>
                                        <p:cTn id="132" dur="500"/>
                                        <p:tgtEl>
                                          <p:spTgt spid="2">
                                            <p:txEl>
                                              <p:pRg st="5" end="5"/>
                                            </p:txEl>
                                          </p:spTgt>
                                        </p:tgtEl>
                                      </p:cBhvr>
                                    </p:animEffect>
                                  </p:childTnLst>
                                </p:cTn>
                              </p:par>
                            </p:childTnLst>
                          </p:cTn>
                        </p:par>
                        <p:par>
                          <p:cTn id="133" fill="hold">
                            <p:stCondLst>
                              <p:cond delay="3000"/>
                            </p:stCondLst>
                            <p:childTnLst>
                              <p:par>
                                <p:cTn id="134" presetID="17" presetClass="entr" presetSubtype="8"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ppt_w/2"/>
                                          </p:val>
                                        </p:tav>
                                        <p:tav tm="100000">
                                          <p:val>
                                            <p:strVal val="#ppt_x"/>
                                          </p:val>
                                        </p:tav>
                                      </p:tavLst>
                                    </p:anim>
                                    <p:anim calcmode="lin" valueType="num">
                                      <p:cBhvr>
                                        <p:cTn id="137" dur="500" fill="hold"/>
                                        <p:tgtEl>
                                          <p:spTgt spid="22"/>
                                        </p:tgtEl>
                                        <p:attrNameLst>
                                          <p:attrName>ppt_y</p:attrName>
                                        </p:attrNameLst>
                                      </p:cBhvr>
                                      <p:tavLst>
                                        <p:tav tm="0">
                                          <p:val>
                                            <p:strVal val="#ppt_y"/>
                                          </p:val>
                                        </p:tav>
                                        <p:tav tm="100000">
                                          <p:val>
                                            <p:strVal val="#ppt_y"/>
                                          </p:val>
                                        </p:tav>
                                      </p:tavLst>
                                    </p:anim>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8" fill="hold" grpId="0" nodeType="afterEffect">
                                  <p:stCondLst>
                                    <p:cond delay="0"/>
                                  </p:stCondLst>
                                  <p:childTnLst>
                                    <p:set>
                                      <p:cBhvr>
                                        <p:cTn id="142" dur="1" fill="hold">
                                          <p:stCondLst>
                                            <p:cond delay="0"/>
                                          </p:stCondLst>
                                        </p:cTn>
                                        <p:tgtEl>
                                          <p:spTgt spid="2">
                                            <p:txEl>
                                              <p:pRg st="6" end="6"/>
                                            </p:txEl>
                                          </p:spTgt>
                                        </p:tgtEl>
                                        <p:attrNameLst>
                                          <p:attrName>style.visibility</p:attrName>
                                        </p:attrNameLst>
                                      </p:cBhvr>
                                      <p:to>
                                        <p:strVal val="visible"/>
                                      </p:to>
                                    </p:set>
                                    <p:animEffect transition="in" filter="wipe(left)">
                                      <p:cBhvr>
                                        <p:cTn id="1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2151727"/>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LA </a:t>
            </a:r>
            <a:r>
              <a:rPr lang="es-ES" sz="8000" b="1" dirty="0" err="1">
                <a:ln w="22225">
                  <a:noFill/>
                  <a:prstDash val="solid"/>
                </a:ln>
                <a:solidFill>
                  <a:schemeClr val="accent2">
                    <a:lumMod val="40000"/>
                    <a:lumOff val="60000"/>
                  </a:schemeClr>
                </a:solidFill>
                <a:effectLst>
                  <a:outerShdw blurRad="63500" sx="102000" sy="102000" algn="ctr" rotWithShape="0">
                    <a:prstClr val="black">
                      <a:alpha val="79000"/>
                    </a:prstClr>
                  </a:outerShdw>
                </a:effectLst>
              </a:rPr>
              <a:t>VÉRITÉ</a:t>
            </a:r>
            <a:r>
              <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 EN </a:t>
            </a:r>
            <a:r>
              <a:rPr lang="es-ES" sz="8000" b="1" dirty="0" err="1">
                <a:ln w="22225">
                  <a:noFill/>
                  <a:prstDash val="solid"/>
                </a:ln>
                <a:solidFill>
                  <a:schemeClr val="accent2">
                    <a:lumMod val="40000"/>
                    <a:lumOff val="60000"/>
                  </a:schemeClr>
                </a:solidFill>
                <a:effectLst>
                  <a:outerShdw blurRad="63500" sx="102000" sy="102000" algn="ctr" rotWithShape="0">
                    <a:prstClr val="black">
                      <a:alpha val="79000"/>
                    </a:prstClr>
                  </a:outerShdw>
                </a:effectLst>
              </a:rPr>
              <a:t>QUESTION</a:t>
            </a:r>
            <a:endPar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p14="http://schemas.microsoft.com/office/powerpoint/2010/main" val="49788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LES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TEMPS</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DE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PERSÉCUTION</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675829"/>
            <a:ext cx="12191998" cy="584775"/>
          </a:xfrm>
          <a:prstGeom prst="rect">
            <a:avLst/>
          </a:prstGeom>
          <a:noFill/>
        </p:spPr>
        <p:txBody>
          <a:bodyPr wrap="square">
            <a:spAutoFit/>
            <a:scene3d>
              <a:camera prst="orthographicFront"/>
              <a:lightRig rig="threePt" dir="t"/>
            </a:scene3d>
            <a:sp3d extrusionH="57150">
              <a:bevelT w="38100" h="38100"/>
            </a:sp3d>
          </a:bodyPr>
          <a:lstStyle/>
          <a:p>
            <a:pPr algn="ctr"/>
            <a:r>
              <a:rPr lang="fr-FR" sz="1600" b="1" dirty="0">
                <a:solidFill>
                  <a:schemeClr val="accent6">
                    <a:lumMod val="75000"/>
                  </a:schemeClr>
                </a:solidFill>
                <a:latin typeface="Comic Sans MS" panose="030F0702030302020204" pitchFamily="66" charset="0"/>
              </a:rPr>
              <a:t>« Il prononcera des paroles contre le Très-Haut, il opprimera les saints du Très-Haut, il espérera changer les temps et la loi, et les saints lui seront livrés pendant un temps, des temps et la moitié d'un temps. » </a:t>
            </a:r>
            <a:r>
              <a:rPr lang="fr-FR" sz="1200" b="1" dirty="0">
                <a:solidFill>
                  <a:schemeClr val="accent6">
                    <a:lumMod val="75000"/>
                  </a:schemeClr>
                </a:solidFill>
                <a:latin typeface="Comic Sans MS" panose="030F0702030302020204" pitchFamily="66" charset="0"/>
              </a:rPr>
              <a:t>(Daniel 7:25)</a:t>
            </a:r>
          </a:p>
        </p:txBody>
      </p:sp>
      <p:sp>
        <p:nvSpPr>
          <p:cNvPr id="6" name="CuadroTexto 5">
            <a:extLst>
              <a:ext uri="{FF2B5EF4-FFF2-40B4-BE49-F238E27FC236}">
                <a16:creationId xmlns:a16="http://schemas.microsoft.com/office/drawing/2014/main" id="{F6A0B251-CF4A-67C4-4446-4F5E607E23FD}"/>
              </a:ext>
            </a:extLst>
          </p:cNvPr>
          <p:cNvSpPr txBox="1"/>
          <p:nvPr/>
        </p:nvSpPr>
        <p:spPr>
          <a:xfrm>
            <a:off x="7867650" y="4842064"/>
            <a:ext cx="4048125" cy="707886"/>
          </a:xfrm>
          <a:prstGeom prst="rect">
            <a:avLst/>
          </a:prstGeom>
          <a:noFill/>
        </p:spPr>
        <p:txBody>
          <a:bodyPr wrap="square" rtlCol="0">
            <a:spAutoFit/>
          </a:bodyPr>
          <a:lstStyle/>
          <a:p>
            <a:pPr>
              <a:spcBef>
                <a:spcPts val="600"/>
              </a:spcBef>
            </a:pPr>
            <a:r>
              <a:rPr lang="fr-FR" sz="2000" b="1" dirty="0"/>
              <a:t>Toutes les expressions indiquent une seule période : 1 260 jours.</a:t>
            </a:r>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3453581257"/>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7972424" y="2911136"/>
            <a:ext cx="4048125" cy="1015663"/>
          </a:xfrm>
          <a:prstGeom prst="rect">
            <a:avLst/>
          </a:prstGeom>
          <a:noFill/>
        </p:spPr>
        <p:txBody>
          <a:bodyPr wrap="square" rtlCol="0">
            <a:spAutoFit/>
          </a:bodyPr>
          <a:lstStyle/>
          <a:p>
            <a:pPr>
              <a:spcBef>
                <a:spcPts val="600"/>
              </a:spcBef>
            </a:pPr>
            <a:r>
              <a:rPr lang="fr-FR" sz="2000" b="1" dirty="0"/>
              <a:t>Dans l'Antiquité comme aujourd'hui, la durée générique d'un mois est de 30 jours :</a:t>
            </a:r>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288986917"/>
              </p:ext>
            </p:extLst>
          </p:nvPr>
        </p:nvGraphicFramePr>
        <p:xfrm>
          <a:off x="7972424" y="3926799"/>
          <a:ext cx="3857625"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266698" y="2805239"/>
            <a:ext cx="3867152" cy="1631216"/>
          </a:xfrm>
          <a:prstGeom prst="rect">
            <a:avLst/>
          </a:prstGeom>
          <a:noFill/>
        </p:spPr>
        <p:txBody>
          <a:bodyPr wrap="square">
            <a:spAutoFit/>
          </a:bodyPr>
          <a:lstStyle/>
          <a:p>
            <a:pPr>
              <a:spcBef>
                <a:spcPts val="600"/>
              </a:spcBef>
            </a:pPr>
            <a:r>
              <a:rPr lang="fr-FR" sz="2000" b="1" dirty="0"/>
              <a:t>Le mot « temps » est synonyme </a:t>
            </a:r>
            <a:br>
              <a:rPr lang="fr-FR" sz="2000" b="1" dirty="0"/>
            </a:br>
            <a:r>
              <a:rPr lang="fr-FR" sz="2000" b="1" dirty="0"/>
              <a:t>« d'année », tandis que l’expression « temps » utilisée</a:t>
            </a:r>
            <a:br>
              <a:rPr lang="fr-FR" sz="2000" b="1" dirty="0"/>
            </a:br>
            <a:r>
              <a:rPr lang="fr-FR" sz="2000" b="1" dirty="0"/>
              <a:t>par Daniel signifie littéralement </a:t>
            </a:r>
            <a:br>
              <a:rPr lang="fr-FR" sz="2000" b="1" dirty="0"/>
            </a:br>
            <a:r>
              <a:rPr lang="fr-FR" sz="2000" b="1" dirty="0"/>
              <a:t>« deux fois ».</a:t>
            </a:r>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1275229870"/>
              </p:ext>
            </p:extLst>
          </p:nvPr>
        </p:nvGraphicFramePr>
        <p:xfrm>
          <a:off x="361951" y="4385655"/>
          <a:ext cx="4152898"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4070709417"/>
              </p:ext>
            </p:extLst>
          </p:nvPr>
        </p:nvGraphicFramePr>
        <p:xfrm>
          <a:off x="361950" y="5224759"/>
          <a:ext cx="4152899"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1872623937"/>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a16="http://schemas.microsoft.com/office/drawing/2014/main" id="{B949D7EA-6C02-3657-ABA9-4B6B99780448}"/>
              </a:ext>
            </a:extLst>
          </p:cNvPr>
          <p:cNvCxnSpPr/>
          <p:nvPr/>
        </p:nvCxnSpPr>
        <p:spPr>
          <a:xfrm rot="16200000" flipV="1">
            <a:off x="6924897"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a16="http://schemas.microsoft.com/office/drawing/2014/main" id="{92B65FE6-4CCF-748D-1ABF-6D85F058007C}"/>
              </a:ext>
            </a:extLst>
          </p:cNvPr>
          <p:cNvSpPr txBox="1"/>
          <p:nvPr/>
        </p:nvSpPr>
        <p:spPr>
          <a:xfrm>
            <a:off x="7829549" y="5549950"/>
            <a:ext cx="4362449" cy="1323439"/>
          </a:xfrm>
          <a:prstGeom prst="rect">
            <a:avLst/>
          </a:prstGeom>
          <a:noFill/>
        </p:spPr>
        <p:txBody>
          <a:bodyPr wrap="square">
            <a:spAutoFit/>
          </a:bodyPr>
          <a:lstStyle/>
          <a:p>
            <a:pPr>
              <a:spcBef>
                <a:spcPts val="600"/>
              </a:spcBef>
            </a:pPr>
            <a:r>
              <a:rPr lang="fr-FR" sz="2000" b="1" dirty="0"/>
              <a:t>Selon le principe du « jour pour l'année » (Ezéchiel 4.6 ; Nombres 14.34), cette période de persécution s'étend sur 1260 ans d'histoire.</a:t>
            </a:r>
          </a:p>
        </p:txBody>
      </p:sp>
    </p:spTree>
    <p:extLst>
      <p:ext uri="{BB962C8B-B14F-4D97-AF65-F5344CB8AC3E}">
        <p14:creationId xmlns:p14="http://schemas.microsoft.com/office/powerpoint/2010/main" val="7094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231775" y="1383714"/>
            <a:ext cx="6540500" cy="707886"/>
          </a:xfrm>
          <a:prstGeom prst="rect">
            <a:avLst/>
          </a:prstGeom>
          <a:noFill/>
        </p:spPr>
        <p:txBody>
          <a:bodyPr wrap="square" rtlCol="0">
            <a:spAutoFit/>
          </a:bodyPr>
          <a:lstStyle/>
          <a:p>
            <a:pPr>
              <a:spcBef>
                <a:spcPts val="600"/>
              </a:spcBef>
            </a:pPr>
            <a:r>
              <a:rPr lang="fr-FR" sz="2000" b="1" dirty="0"/>
              <a:t>Quelle période historique couvre la persécution de 1 260 ans annoncée par Daniel et l'Apocalypse ?</a:t>
            </a:r>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481781068"/>
              </p:ext>
            </p:extLst>
          </p:nvPr>
        </p:nvGraphicFramePr>
        <p:xfrm>
          <a:off x="6858000" y="1371600"/>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2430070" y="3119993"/>
            <a:ext cx="4527147" cy="1323439"/>
          </a:xfrm>
          <a:prstGeom prst="rect">
            <a:avLst/>
          </a:prstGeom>
          <a:noFill/>
        </p:spPr>
        <p:txBody>
          <a:bodyPr wrap="square">
            <a:spAutoFit/>
          </a:bodyPr>
          <a:lstStyle/>
          <a:p>
            <a:pPr>
              <a:spcBef>
                <a:spcPts val="600"/>
              </a:spcBef>
            </a:pPr>
            <a:r>
              <a:rPr lang="fr-FR" sz="2000" b="1" dirty="0"/>
              <a:t>Comme il l'avait prophétisé, Dieu a préparé un lieu pour aider l'Eglise fidèle : le désert, c'est-à-dire les lieux peu habités (Apocalypse 12.6, 14).</a:t>
            </a:r>
          </a:p>
        </p:txBody>
      </p:sp>
      <p:pic>
        <p:nvPicPr>
          <p:cNvPr id="4" name="Imagen 3">
            <a:extLst>
              <a:ext uri="{FF2B5EF4-FFF2-40B4-BE49-F238E27FC236}">
                <a16:creationId xmlns:a16="http://schemas.microsoft.com/office/drawing/2014/main" id="{72E1EAB2-EC8B-7524-1073-20E5E9561F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21726" y="4397246"/>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64E3E57C-4E9A-07D2-F769-35051AD76E29}"/>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LES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TEMPS</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DE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PERSÉCUTION</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CuadroTexto 8">
            <a:extLst>
              <a:ext uri="{FF2B5EF4-FFF2-40B4-BE49-F238E27FC236}">
                <a16:creationId xmlns:a16="http://schemas.microsoft.com/office/drawing/2014/main" id="{46B17DC5-9F47-9CF4-E2C8-193DE83B3CEA}"/>
              </a:ext>
            </a:extLst>
          </p:cNvPr>
          <p:cNvSpPr txBox="1"/>
          <p:nvPr/>
        </p:nvSpPr>
        <p:spPr>
          <a:xfrm>
            <a:off x="2" y="614273"/>
            <a:ext cx="12191998" cy="584775"/>
          </a:xfrm>
          <a:prstGeom prst="rect">
            <a:avLst/>
          </a:prstGeom>
          <a:noFill/>
        </p:spPr>
        <p:txBody>
          <a:bodyPr wrap="square">
            <a:spAutoFit/>
            <a:scene3d>
              <a:camera prst="orthographicFront"/>
              <a:lightRig rig="threePt" dir="t"/>
            </a:scene3d>
            <a:sp3d extrusionH="57150">
              <a:bevelT w="38100" h="38100"/>
            </a:sp3d>
          </a:bodyPr>
          <a:lstStyle/>
          <a:p>
            <a:pPr algn="ctr"/>
            <a:r>
              <a:rPr lang="fr-FR" sz="1600" b="1" dirty="0">
                <a:solidFill>
                  <a:schemeClr val="accent6">
                    <a:lumMod val="75000"/>
                  </a:schemeClr>
                </a:solidFill>
                <a:latin typeface="Comic Sans MS" panose="030F0702030302020204" pitchFamily="66" charset="0"/>
              </a:rPr>
              <a:t>« Il prononcera des paroles contre le Très-Haut, il opprimera les saints du Très-Haut, il espérera changer les temps et la loi, et les saints lui seront livrés pendant un temps, des temps et la moitié d'un temps. » </a:t>
            </a:r>
            <a:r>
              <a:rPr lang="fr-FR" sz="1200" b="1" dirty="0">
                <a:solidFill>
                  <a:schemeClr val="accent6">
                    <a:lumMod val="75000"/>
                  </a:schemeClr>
                </a:solidFill>
                <a:latin typeface="Comic Sans MS" panose="030F0702030302020204" pitchFamily="66" charset="0"/>
              </a:rPr>
              <a:t>(Daniel 7:25)</a:t>
            </a:r>
            <a:endParaRPr lang="fr-FR" sz="1600" b="1" dirty="0">
              <a:solidFill>
                <a:schemeClr val="accent6">
                  <a:lumMod val="75000"/>
                </a:schemeClr>
              </a:solidFill>
              <a:latin typeface="Comic Sans MS" panose="030F0702030302020204" pitchFamily="66" charset="0"/>
            </a:endParaRP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1775" y="3214984"/>
            <a:ext cx="2046678" cy="3429436"/>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231774" y="2091600"/>
            <a:ext cx="6540499" cy="1323439"/>
          </a:xfrm>
          <a:prstGeom prst="rect">
            <a:avLst/>
          </a:prstGeom>
          <a:noFill/>
        </p:spPr>
        <p:txBody>
          <a:bodyPr wrap="square">
            <a:spAutoFit/>
          </a:bodyPr>
          <a:lstStyle/>
          <a:p>
            <a:pPr>
              <a:spcBef>
                <a:spcPts val="600"/>
              </a:spcBef>
            </a:pPr>
            <a:r>
              <a:rPr lang="fr-FR" sz="2000" b="1" dirty="0"/>
              <a:t>Lorsque dix royaumes politiques (les tribus qui ont envahi l'empire) émergeront de Rome, un autre royaume apparaîtra et renversera trois des dix royaumes (Daniel 7.23-25).</a:t>
            </a:r>
          </a:p>
        </p:txBody>
      </p:sp>
      <p:sp>
        <p:nvSpPr>
          <p:cNvPr id="12" name="CuadroTexto 11">
            <a:extLst>
              <a:ext uri="{FF2B5EF4-FFF2-40B4-BE49-F238E27FC236}">
                <a16:creationId xmlns:a16="http://schemas.microsoft.com/office/drawing/2014/main" id="{858EB60A-1D02-1C87-517C-11585D6A9780}"/>
              </a:ext>
            </a:extLst>
          </p:cNvPr>
          <p:cNvSpPr txBox="1"/>
          <p:nvPr/>
        </p:nvSpPr>
        <p:spPr>
          <a:xfrm>
            <a:off x="2430070" y="6059259"/>
            <a:ext cx="4527147" cy="1015663"/>
          </a:xfrm>
          <a:prstGeom prst="rect">
            <a:avLst/>
          </a:prstGeom>
          <a:noFill/>
        </p:spPr>
        <p:txBody>
          <a:bodyPr wrap="square">
            <a:spAutoFit/>
          </a:bodyPr>
          <a:lstStyle/>
          <a:p>
            <a:pPr>
              <a:spcBef>
                <a:spcPts val="600"/>
              </a:spcBef>
            </a:pPr>
            <a:r>
              <a:rPr lang="fr-FR" sz="2000" b="1" dirty="0"/>
              <a:t>Malheureusement, nombre d'entre eux ont dû payer leur loyauté de leur sang.</a:t>
            </a:r>
          </a:p>
        </p:txBody>
      </p:sp>
      <p:sp>
        <p:nvSpPr>
          <p:cNvPr id="14" name="CuadroTexto 13">
            <a:extLst>
              <a:ext uri="{FF2B5EF4-FFF2-40B4-BE49-F238E27FC236}">
                <a16:creationId xmlns:a16="http://schemas.microsoft.com/office/drawing/2014/main" id="{7749A998-C2CA-090D-19A5-0BF74D783502}"/>
              </a:ext>
            </a:extLst>
          </p:cNvPr>
          <p:cNvSpPr txBox="1"/>
          <p:nvPr/>
        </p:nvSpPr>
        <p:spPr>
          <a:xfrm>
            <a:off x="2430070" y="4415393"/>
            <a:ext cx="4540039" cy="1631216"/>
          </a:xfrm>
          <a:prstGeom prst="rect">
            <a:avLst/>
          </a:prstGeom>
          <a:noFill/>
        </p:spPr>
        <p:txBody>
          <a:bodyPr wrap="square">
            <a:spAutoFit/>
          </a:bodyPr>
          <a:lstStyle/>
          <a:p>
            <a:pPr>
              <a:spcBef>
                <a:spcPts val="600"/>
              </a:spcBef>
            </a:pPr>
            <a:r>
              <a:rPr lang="fr-FR" sz="2000" b="1" dirty="0"/>
              <a:t>Au temps des difficultés et des persécutions, les croyants fidèles </a:t>
            </a:r>
            <a:br>
              <a:rPr lang="fr-FR" sz="2000" b="1" dirty="0"/>
            </a:br>
            <a:r>
              <a:rPr lang="fr-FR" sz="2000" b="1" dirty="0"/>
              <a:t>ont défendu fermement la vérité, </a:t>
            </a:r>
            <a:br>
              <a:rPr lang="fr-FR" sz="2000" b="1" dirty="0"/>
            </a:br>
            <a:r>
              <a:rPr lang="fr-FR" sz="2000" b="1" dirty="0"/>
              <a:t>se réfugiant dans l'amour et la sollicitude de Dieu (Psaume 46.1-3).</a:t>
            </a:r>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es-ES" sz="4400" b="1" spc="50" dirty="0" err="1">
                <a:ln w="9525" cmpd="sng">
                  <a:solidFill>
                    <a:schemeClr val="accent1"/>
                  </a:solidFill>
                  <a:prstDash val="solid"/>
                </a:ln>
                <a:solidFill>
                  <a:srgbClr val="70AD47">
                    <a:tint val="1000"/>
                  </a:srgbClr>
                </a:solidFill>
                <a:effectLst>
                  <a:glow rad="38100">
                    <a:schemeClr val="accent1">
                      <a:alpha val="40000"/>
                    </a:schemeClr>
                  </a:glow>
                </a:effectLst>
              </a:rPr>
              <a:t>FIDÉLITÉ</a:t>
            </a:r>
            <a:r>
              <a:rPr lang="es-ES" sz="4400" b="1" spc="50" dirty="0">
                <a:ln w="9525" cmpd="sng">
                  <a:solidFill>
                    <a:schemeClr val="accent1"/>
                  </a:solidFill>
                  <a:prstDash val="solid"/>
                </a:ln>
                <a:solidFill>
                  <a:srgbClr val="70AD47">
                    <a:tint val="1000"/>
                  </a:srgbClr>
                </a:solidFill>
                <a:effectLst>
                  <a:glow rad="38100">
                    <a:schemeClr val="accent1">
                      <a:alpha val="40000"/>
                    </a:schemeClr>
                  </a:glow>
                </a:effectLst>
              </a:rPr>
              <a:t> DANS LA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effectLst>
              </a:rPr>
              <a:t>PERSÉCUTION</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9D6CE9C5-DCD2-C05B-5384-EEB7FFF8BF11}"/>
              </a:ext>
            </a:extLst>
          </p:cNvPr>
          <p:cNvSpPr txBox="1"/>
          <p:nvPr/>
        </p:nvSpPr>
        <p:spPr>
          <a:xfrm>
            <a:off x="463663" y="588803"/>
            <a:ext cx="9810748" cy="1046440"/>
          </a:xfrm>
          <a:prstGeom prst="rect">
            <a:avLst/>
          </a:prstGeom>
          <a:noFill/>
        </p:spPr>
        <p:txBody>
          <a:bodyPr wrap="square">
            <a:spAutoFit/>
          </a:bodyPr>
          <a:lstStyle/>
          <a:p>
            <a:pPr algn="ctr"/>
            <a:r>
              <a:rPr lang="fr-FR" sz="1600" b="1" dirty="0">
                <a:solidFill>
                  <a:schemeClr val="accent6">
                    <a:lumMod val="20000"/>
                    <a:lumOff val="80000"/>
                  </a:schemeClr>
                </a:solidFill>
                <a:effectLst>
                  <a:glow rad="139700">
                    <a:srgbClr val="00500B">
                      <a:alpha val="72000"/>
                    </a:srgbClr>
                  </a:glow>
                </a:effectLst>
                <a:latin typeface="Comic Sans MS" panose="030F0702030302020204" pitchFamily="66" charset="0"/>
              </a:rPr>
              <a:t>« Très chers amis, j'avais un vif désir de vous écrire au sujet du salut qui nous est commun. Or, je me suis vu dans l'obligation de vous adresser cette lettre, afin de vous encourager à combattre pour la foi que Dieu a transmise une fois pour toutes à ceux qui lui appartiennent. » </a:t>
            </a:r>
            <a:r>
              <a:rPr lang="fr-FR" sz="1200" b="1" dirty="0">
                <a:solidFill>
                  <a:schemeClr val="accent6">
                    <a:lumMod val="20000"/>
                    <a:lumOff val="80000"/>
                  </a:schemeClr>
                </a:solidFill>
                <a:effectLst>
                  <a:glow rad="139700">
                    <a:srgbClr val="00500B">
                      <a:alpha val="72000"/>
                    </a:srgbClr>
                  </a:glow>
                </a:effectLst>
                <a:latin typeface="Comic Sans MS" panose="030F0702030302020204" pitchFamily="66" charset="0"/>
              </a:rPr>
              <a:t>(Jude 1.3, Nouvelle Bible français courant.)</a:t>
            </a:r>
          </a:p>
        </p:txBody>
      </p:sp>
      <p:sp>
        <p:nvSpPr>
          <p:cNvPr id="6" name="CuadroTexto 5">
            <a:extLst>
              <a:ext uri="{FF2B5EF4-FFF2-40B4-BE49-F238E27FC236}">
                <a16:creationId xmlns:a16="http://schemas.microsoft.com/office/drawing/2014/main" id="{110B20A8-6176-4C7F-2108-1F40EEB14CDC}"/>
              </a:ext>
            </a:extLst>
          </p:cNvPr>
          <p:cNvSpPr txBox="1"/>
          <p:nvPr/>
        </p:nvSpPr>
        <p:spPr>
          <a:xfrm>
            <a:off x="3635390" y="1579944"/>
            <a:ext cx="8556610" cy="1015663"/>
          </a:xfrm>
          <a:prstGeom prst="rect">
            <a:avLst/>
          </a:prstGeom>
          <a:noFill/>
        </p:spPr>
        <p:txBody>
          <a:bodyPr wrap="square" rtlCol="0">
            <a:spAutoFit/>
          </a:bodyPr>
          <a:lstStyle/>
          <a:p>
            <a:pPr>
              <a:spcBef>
                <a:spcPts val="600"/>
              </a:spcBef>
            </a:pPr>
            <a:r>
              <a:rPr lang="fr-FR" sz="2000" b="1" dirty="0"/>
              <a:t>Une fois le pouvoir politique acquis, l'Eglise romaine a commencé à utiliser son pouvoir pour exiger que tout le monde se conforme à ses préceptes religieux, dont beaucoup avaient été pervertis.</a:t>
            </a:r>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169" y="1709216"/>
            <a:ext cx="3504581" cy="5006544"/>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3673124" y="3595880"/>
            <a:ext cx="6096000" cy="1631216"/>
          </a:xfrm>
          <a:prstGeom prst="rect">
            <a:avLst/>
          </a:prstGeom>
          <a:noFill/>
        </p:spPr>
        <p:txBody>
          <a:bodyPr wrap="square">
            <a:spAutoFit/>
          </a:bodyPr>
          <a:lstStyle/>
          <a:p>
            <a:pPr>
              <a:spcBef>
                <a:spcPts val="600"/>
              </a:spcBef>
            </a:pPr>
            <a:r>
              <a:rPr lang="fr-FR" sz="2000" b="1" dirty="0"/>
              <a:t>Mais il n'a pas réussi à la détruire complètement. Des fidèles se sont levés qui, guidés par les enseignements bibliques et suivant les conseils de Jude, ont combattu vigoureusement pour défendre leur foi (Jude 1.3).</a:t>
            </a:r>
          </a:p>
        </p:txBody>
      </p:sp>
      <p:pic>
        <p:nvPicPr>
          <p:cNvPr id="12" name="Imagen 11" descr="Imagen que contiene reloj, grande, foto, cara&#10;&#10;Descripción generada automáticamente">
            <a:extLst>
              <a:ext uri="{FF2B5EF4-FFF2-40B4-BE49-F238E27FC236}">
                <a16:creationId xmlns:a16="http://schemas.microsoft.com/office/drawing/2014/main" id="{80B0D548-B8F2-3642-3085-435C4BB751DA}"/>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40"/>
          <a:stretch/>
        </p:blipFill>
        <p:spPr>
          <a:xfrm>
            <a:off x="9769124" y="3281777"/>
            <a:ext cx="2347736" cy="3481154"/>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3673124" y="2580217"/>
            <a:ext cx="8518876" cy="1015663"/>
          </a:xfrm>
          <a:prstGeom prst="rect">
            <a:avLst/>
          </a:prstGeom>
          <a:noFill/>
        </p:spPr>
        <p:txBody>
          <a:bodyPr wrap="square">
            <a:spAutoFit/>
          </a:bodyPr>
          <a:lstStyle/>
          <a:p>
            <a:pPr>
              <a:spcBef>
                <a:spcPts val="600"/>
              </a:spcBef>
            </a:pPr>
            <a:r>
              <a:rPr lang="fr-FR" sz="2000" b="1" dirty="0"/>
              <a:t>A cela s'ajoute une corruption croissante des autorités religieuses. Pour éviter que les gens du peuple ne se rebellent contre son autorité,  il s'est emparé de ce qu'il y a de plus précieux : la Parole de Dieu</a:t>
            </a:r>
          </a:p>
        </p:txBody>
      </p:sp>
      <p:sp>
        <p:nvSpPr>
          <p:cNvPr id="9" name="CuadroTexto 8">
            <a:extLst>
              <a:ext uri="{FF2B5EF4-FFF2-40B4-BE49-F238E27FC236}">
                <a16:creationId xmlns:a16="http://schemas.microsoft.com/office/drawing/2014/main" id="{918E90E7-8660-8D0C-DA6C-EF9A91A1CD92}"/>
              </a:ext>
            </a:extLst>
          </p:cNvPr>
          <p:cNvSpPr txBox="1"/>
          <p:nvPr/>
        </p:nvSpPr>
        <p:spPr>
          <a:xfrm>
            <a:off x="3673124" y="5179406"/>
            <a:ext cx="6096000" cy="1631216"/>
          </a:xfrm>
          <a:prstGeom prst="rect">
            <a:avLst/>
          </a:prstGeom>
          <a:noFill/>
        </p:spPr>
        <p:txBody>
          <a:bodyPr wrap="square">
            <a:spAutoFit/>
          </a:bodyPr>
          <a:lstStyle/>
          <a:p>
            <a:pPr>
              <a:spcBef>
                <a:spcPts val="600"/>
              </a:spcBef>
            </a:pPr>
            <a:r>
              <a:rPr lang="fr-FR" sz="2000" b="1" dirty="0"/>
              <a:t>Revigorés par la puissance de la Parole, ils ont diffusé sans crainte leurs enseignements. Forts de promesses comme celle d'Apocalypse 2.10, ils ont été fidèles jusqu'à la mort, sachant qu'ils recevraient la couronne de vie.</a:t>
            </a:r>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2079099"/>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fr-FR"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LA DÉFENSE DE LA VÉRITÉ </a:t>
            </a:r>
          </a:p>
        </p:txBody>
      </p:sp>
    </p:spTree>
    <p:extLst>
      <p:ext uri="{BB962C8B-B14F-4D97-AF65-F5344CB8AC3E}">
        <p14:creationId xmlns:p14="http://schemas.microsoft.com/office/powerpoint/2010/main" val="393497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PARTAGER LA BIBLE : LES VAUDOIS</a:t>
            </a:r>
          </a:p>
        </p:txBody>
      </p:sp>
      <p:sp>
        <p:nvSpPr>
          <p:cNvPr id="5" name="CuadroTexto 4">
            <a:extLst>
              <a:ext uri="{FF2B5EF4-FFF2-40B4-BE49-F238E27FC236}">
                <a16:creationId xmlns:a16="http://schemas.microsoft.com/office/drawing/2014/main" id="{E9858C0C-3E30-18BB-25B0-44CC4F324128}"/>
              </a:ext>
            </a:extLst>
          </p:cNvPr>
          <p:cNvSpPr txBox="1"/>
          <p:nvPr/>
        </p:nvSpPr>
        <p:spPr>
          <a:xfrm>
            <a:off x="1695448" y="605522"/>
            <a:ext cx="88011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r-FR" b="1" dirty="0">
                <a:solidFill>
                  <a:schemeClr val="accent3">
                    <a:lumMod val="75000"/>
                  </a:schemeClr>
                </a:solidFill>
                <a:latin typeface="Comic Sans MS" panose="030F0702030302020204" pitchFamily="66" charset="0"/>
              </a:rPr>
              <a:t>« Pierre et les autres apôtres répondirent : « Il faut obéir à Dieu </a:t>
            </a:r>
            <a:br>
              <a:rPr lang="fr-FR" b="1" dirty="0">
                <a:solidFill>
                  <a:schemeClr val="accent3">
                    <a:lumMod val="75000"/>
                  </a:schemeClr>
                </a:solidFill>
                <a:latin typeface="Comic Sans MS" panose="030F0702030302020204" pitchFamily="66" charset="0"/>
              </a:rPr>
            </a:br>
            <a:r>
              <a:rPr lang="fr-FR" b="1" dirty="0">
                <a:solidFill>
                  <a:schemeClr val="accent3">
                    <a:lumMod val="75000"/>
                  </a:schemeClr>
                </a:solidFill>
                <a:latin typeface="Comic Sans MS" panose="030F0702030302020204" pitchFamily="66" charset="0"/>
              </a:rPr>
              <a:t>plutôt qu'aux êtres humains. » </a:t>
            </a:r>
            <a:r>
              <a:rPr lang="fr-FR" sz="1400" b="1" dirty="0">
                <a:solidFill>
                  <a:schemeClr val="accent3">
                    <a:lumMod val="75000"/>
                  </a:schemeClr>
                </a:solidFill>
                <a:latin typeface="Comic Sans MS" panose="030F0702030302020204" pitchFamily="66" charset="0"/>
              </a:rPr>
              <a:t>(Actes 5.29)</a:t>
            </a:r>
            <a:endParaRPr lang="fr-FR"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8A0592C-4DD2-6122-D192-46AF0B0E90E2}"/>
              </a:ext>
            </a:extLst>
          </p:cNvPr>
          <p:cNvSpPr txBox="1"/>
          <p:nvPr/>
        </p:nvSpPr>
        <p:spPr>
          <a:xfrm>
            <a:off x="2249802" y="1320585"/>
            <a:ext cx="6376038" cy="1631216"/>
          </a:xfrm>
          <a:prstGeom prst="rect">
            <a:avLst/>
          </a:prstGeom>
          <a:noFill/>
        </p:spPr>
        <p:txBody>
          <a:bodyPr wrap="square" rtlCol="0">
            <a:spAutoFit/>
          </a:bodyPr>
          <a:lstStyle/>
          <a:p>
            <a:pPr>
              <a:spcBef>
                <a:spcPts val="600"/>
              </a:spcBef>
            </a:pPr>
            <a:r>
              <a:rPr lang="fr-FR" sz="2000" b="1" dirty="0"/>
              <a:t>Pierre Valdo (Pierre Vaudès, 1140-1218), riche commerçant français qui a renoncé à sa fortune pour prêcher le Christ, fonde le mouvement des « Pauvres de Lyon », connus sous le nom de « Vaudois ». Le pape Alexandre III accepte son vœu de pauvreté.</a:t>
            </a:r>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6"/>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7"/>
          <a:stretch>
            <a:fillRect/>
          </a:stretch>
        </p:blipFill>
        <p:spPr>
          <a:xfrm>
            <a:off x="430395" y="2370854"/>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127319" y="4139791"/>
            <a:ext cx="6092506" cy="1631216"/>
          </a:xfrm>
          <a:prstGeom prst="rect">
            <a:avLst/>
          </a:prstGeom>
          <a:noFill/>
        </p:spPr>
        <p:txBody>
          <a:bodyPr wrap="square">
            <a:spAutoFit/>
          </a:bodyPr>
          <a:lstStyle/>
          <a:p>
            <a:pPr>
              <a:spcBef>
                <a:spcPts val="600"/>
              </a:spcBef>
            </a:pPr>
            <a:r>
              <a:rPr lang="fr-FR" sz="2000" b="1" dirty="0"/>
              <a:t>Entre-temps, le pape Lucius III avait condamné les disciples de Pierre Valdo comme hérétiques. Néanmoins, les franciscains sont devenus un pilier </a:t>
            </a:r>
            <a:br>
              <a:rPr lang="fr-FR" sz="2000" b="1" dirty="0"/>
            </a:br>
            <a:r>
              <a:rPr lang="fr-FR" sz="2000" b="1" dirty="0"/>
              <a:t>de l'Eglise romaine, tandis que les Vaudois ont été persécutés jusqu'à la quasi-disparition. Pourquoi ?</a:t>
            </a:r>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2249802" y="2951801"/>
            <a:ext cx="6310637" cy="1015663"/>
          </a:xfrm>
          <a:prstGeom prst="rect">
            <a:avLst/>
          </a:prstGeom>
          <a:noFill/>
        </p:spPr>
        <p:txBody>
          <a:bodyPr wrap="square">
            <a:spAutoFit/>
          </a:bodyPr>
          <a:lstStyle/>
          <a:p>
            <a:pPr>
              <a:spcBef>
                <a:spcPts val="600"/>
              </a:spcBef>
            </a:pPr>
            <a:r>
              <a:rPr lang="fr-FR" sz="2000" b="1" dirty="0"/>
              <a:t>Peu après, François d'Assise (1181-1226), qui a également fait vœu de pauvreté, approuvé par le pape Innocent III, a fondé le mouvement franciscain.</a:t>
            </a:r>
          </a:p>
        </p:txBody>
      </p:sp>
      <p:sp>
        <p:nvSpPr>
          <p:cNvPr id="13" name="CuadroTexto 12">
            <a:extLst>
              <a:ext uri="{FF2B5EF4-FFF2-40B4-BE49-F238E27FC236}">
                <a16:creationId xmlns:a16="http://schemas.microsoft.com/office/drawing/2014/main" id="{0AEC2F0E-0A30-8223-7AFC-B26345F71DF8}"/>
              </a:ext>
            </a:extLst>
          </p:cNvPr>
          <p:cNvSpPr txBox="1"/>
          <p:nvPr/>
        </p:nvSpPr>
        <p:spPr>
          <a:xfrm>
            <a:off x="127318" y="5773135"/>
            <a:ext cx="6092506" cy="1015663"/>
          </a:xfrm>
          <a:prstGeom prst="rect">
            <a:avLst/>
          </a:prstGeom>
          <a:noFill/>
        </p:spPr>
        <p:txBody>
          <a:bodyPr wrap="square">
            <a:spAutoFit/>
          </a:bodyPr>
          <a:lstStyle/>
          <a:p>
            <a:pPr>
              <a:spcBef>
                <a:spcPts val="600"/>
              </a:spcBef>
            </a:pPr>
            <a:r>
              <a:rPr lang="fr-FR" sz="2000" b="1" dirty="0"/>
              <a:t>En raison de leur fidélité. Les premiers étaient fidèles au pape, tandis que les seconds étaient fidèles aux enseignements de la Bible.</a:t>
            </a:r>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476</TotalTime>
  <Words>1882</Words>
  <Application>Microsoft Office PowerPoint</Application>
  <PresentationFormat>Panorámica</PresentationFormat>
  <Paragraphs>98</Paragraphs>
  <Slides>13</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Calibri</vt:lpstr>
      <vt:lpstr>Arial</vt:lpstr>
      <vt:lpstr>Aptos</vt:lpstr>
      <vt:lpstr>Comic Sans MS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88</cp:revision>
  <dcterms:created xsi:type="dcterms:W3CDTF">2024-04-06T15:01:35Z</dcterms:created>
  <dcterms:modified xsi:type="dcterms:W3CDTF">2024-04-23T07:27:54Z</dcterms:modified>
</cp:coreProperties>
</file>