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98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  <p:sldId id="312" r:id="rId15"/>
  </p:sldIdLst>
  <p:sldSz cx="12192000" cy="6858000"/>
  <p:notesSz cx="6858000" cy="9144000"/>
  <p:embeddedFontLst>
    <p:embeddedFont>
      <p:font typeface="Brush Script MT" panose="03060802040406070304" pitchFamily="66" charset="0"/>
      <p: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00CC"/>
    <a:srgbClr val="663300"/>
    <a:srgbClr val="501DD6"/>
    <a:srgbClr val="8C21F6"/>
    <a:srgbClr val="FF9933"/>
    <a:srgbClr val="B81111"/>
    <a:srgbClr val="7B0AEC"/>
    <a:srgbClr val="B88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 custT="1"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fr-CH" sz="1800" b="1" dirty="0">
              <a:solidFill>
                <a:srgbClr val="FF0000"/>
              </a:solidFill>
              <a:effectLst/>
            </a:rPr>
            <a:t>Il y avait un démon  </a:t>
          </a:r>
          <a:r>
            <a:rPr lang="fr-CH" sz="1800" b="1" dirty="0">
              <a:effectLst/>
            </a:rPr>
            <a:t>dans l'Eglise</a:t>
          </a:r>
          <a:r>
            <a:rPr lang="fr-CH" sz="1800" b="1" dirty="0">
              <a:solidFill>
                <a:srgbClr val="FF0000"/>
              </a:solidFill>
              <a:effectLst/>
            </a:rPr>
            <a:t>. Il y a de l'ivraie </a:t>
          </a:r>
          <a:r>
            <a:rPr lang="fr-CH" sz="1800" b="1" dirty="0">
              <a:effectLst/>
            </a:rPr>
            <a:t>dans l'Eglise, </a:t>
          </a:r>
          <a:br>
            <a:rPr lang="fr-CH" sz="1800" b="1" dirty="0">
              <a:effectLst/>
            </a:rPr>
          </a:br>
          <a:r>
            <a:rPr lang="fr-CH" sz="1800" b="1" dirty="0">
              <a:effectLst/>
            </a:rPr>
            <a:t>et nous ne pouvons pas la distinguer </a:t>
          </a:r>
          <a:r>
            <a:rPr lang="es-ES" sz="1800" b="1" dirty="0">
              <a:effectLst/>
            </a:rPr>
            <a:t> </a:t>
          </a:r>
          <a:r>
            <a:rPr lang="fr-CH" sz="1800" b="1" dirty="0">
              <a:effectLst/>
            </a:rPr>
            <a:t>(Matthieu 13.24-30).</a:t>
          </a:r>
          <a:endParaRPr lang="es-ES" sz="1800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 custT="1"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fr-CH" sz="1800" b="1" dirty="0">
              <a:effectLst/>
            </a:rPr>
            <a:t>Le démon savait qui était Jésus et cherchait à neutraliser son influence.</a:t>
          </a:r>
          <a:endParaRPr lang="es-ES" sz="1800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fr-CH" b="1" dirty="0">
              <a:effectLst/>
            </a:rPr>
            <a:t>Jésus lui ordonne de se taire. Ce n'était pas le moment de se déclarer </a:t>
          </a:r>
          <a:br>
            <a:rPr lang="fr-CH" b="1" dirty="0">
              <a:effectLst/>
            </a:rPr>
          </a:br>
          <a:r>
            <a:rPr lang="fr-CH" b="1" dirty="0">
              <a:effectLst/>
            </a:rPr>
            <a:t>ouvertement comme le Messie. (Marc 1.24-25)</a:t>
          </a:r>
          <a:endParaRPr lang="es-ES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fr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Après avoir guéri le lépreux, Jésus lui donne deux ordres dans un double but. </a:t>
          </a:r>
          <a:br>
            <a:rPr lang="fr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fr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(Marc 1.44)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fr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doit se montrer aux prêtres et offrir ce que dit la loi. (Lévitique 14.1-7)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fr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démontrera ainsi son respect de la loi.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fr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Jésus a donné ainsi l'occasion aux prêtres </a:t>
          </a:r>
          <a:br>
            <a:rPr lang="fr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fr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l'accepter comme Messie.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fr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lépreux guéri doit se taire.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fr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Jésus empêchait les prêtres de se retourner contre le lépreux.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fr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évite de susciter l'attente messianique dans les foules.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531257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271562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720" y="130558"/>
          <a:ext cx="858139" cy="600697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2" y="302186"/>
        <a:ext cx="600697" cy="257442"/>
      </dsp:txXfrm>
    </dsp:sp>
    <dsp:sp modelId="{1F1B129A-2439-447A-96BB-D71F763F95D4}">
      <dsp:nvSpPr>
        <dsp:cNvPr id="0" name=""/>
        <dsp:cNvSpPr/>
      </dsp:nvSpPr>
      <dsp:spPr>
        <a:xfrm rot="5400000">
          <a:off x="4296233" y="-3693697"/>
          <a:ext cx="557790" cy="794886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66700" lvl="1" indent="-2667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fr-CH" sz="1800" b="1" kern="1200" dirty="0">
              <a:solidFill>
                <a:srgbClr val="FF0000"/>
              </a:solidFill>
              <a:effectLst/>
            </a:rPr>
            <a:t>Il y avait un démon  </a:t>
          </a:r>
          <a:r>
            <a:rPr lang="fr-CH" sz="1800" b="1" kern="1200" dirty="0">
              <a:effectLst/>
            </a:rPr>
            <a:t>dans l'Eglise</a:t>
          </a:r>
          <a:r>
            <a:rPr lang="fr-CH" sz="1800" b="1" kern="1200" dirty="0">
              <a:solidFill>
                <a:srgbClr val="FF0000"/>
              </a:solidFill>
              <a:effectLst/>
            </a:rPr>
            <a:t>. Il y a de l'ivraie </a:t>
          </a:r>
          <a:r>
            <a:rPr lang="fr-CH" sz="1800" b="1" kern="1200" dirty="0">
              <a:effectLst/>
            </a:rPr>
            <a:t>dans l'Eglise, </a:t>
          </a:r>
          <a:br>
            <a:rPr lang="fr-CH" sz="1800" b="1" kern="1200" dirty="0">
              <a:effectLst/>
            </a:rPr>
          </a:br>
          <a:r>
            <a:rPr lang="fr-CH" sz="1800" b="1" kern="1200" dirty="0">
              <a:effectLst/>
            </a:rPr>
            <a:t>et nous ne pouvons pas la distinguer </a:t>
          </a:r>
          <a:r>
            <a:rPr lang="es-ES" sz="1800" b="1" kern="1200" dirty="0">
              <a:effectLst/>
            </a:rPr>
            <a:t> </a:t>
          </a:r>
          <a:r>
            <a:rPr lang="fr-CH" sz="1800" b="1" kern="1200" dirty="0">
              <a:effectLst/>
            </a:rPr>
            <a:t>(Matthieu 13.24-30).</a:t>
          </a:r>
          <a:endParaRPr lang="es-ES" sz="1800" kern="1200" dirty="0">
            <a:effectLst/>
          </a:endParaRPr>
        </a:p>
      </dsp:txBody>
      <dsp:txXfrm rot="-5400000">
        <a:off x="600698" y="29067"/>
        <a:ext cx="7921633" cy="503332"/>
      </dsp:txXfrm>
    </dsp:sp>
    <dsp:sp modelId="{348BA8F0-75E9-46E8-9DDA-F69576D26EBF}">
      <dsp:nvSpPr>
        <dsp:cNvPr id="0" name=""/>
        <dsp:cNvSpPr/>
      </dsp:nvSpPr>
      <dsp:spPr>
        <a:xfrm rot="5400000">
          <a:off x="-128720" y="774949"/>
          <a:ext cx="858139" cy="600697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2" y="946577"/>
        <a:ext cx="600697" cy="257442"/>
      </dsp:txXfrm>
    </dsp:sp>
    <dsp:sp modelId="{05BAB352-7CE5-4613-9F54-717DF064B952}">
      <dsp:nvSpPr>
        <dsp:cNvPr id="0" name=""/>
        <dsp:cNvSpPr/>
      </dsp:nvSpPr>
      <dsp:spPr>
        <a:xfrm rot="5400000">
          <a:off x="4296233" y="-3049307"/>
          <a:ext cx="557790" cy="7948862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66700" lvl="1" indent="-2667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fr-CH" sz="1800" b="1" kern="1200" dirty="0">
              <a:effectLst/>
            </a:rPr>
            <a:t>Le démon savait qui était Jésus et cherchait à neutraliser son influence.</a:t>
          </a:r>
          <a:endParaRPr lang="es-ES" sz="1800" kern="1200" dirty="0">
            <a:effectLst/>
          </a:endParaRPr>
        </a:p>
      </dsp:txBody>
      <dsp:txXfrm rot="-5400000">
        <a:off x="600698" y="673457"/>
        <a:ext cx="7921633" cy="503332"/>
      </dsp:txXfrm>
    </dsp:sp>
    <dsp:sp modelId="{6FF5312E-9F45-469A-AF3A-453531A07A51}">
      <dsp:nvSpPr>
        <dsp:cNvPr id="0" name=""/>
        <dsp:cNvSpPr/>
      </dsp:nvSpPr>
      <dsp:spPr>
        <a:xfrm rot="5400000">
          <a:off x="-128720" y="1419339"/>
          <a:ext cx="858139" cy="60069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2" y="1590967"/>
        <a:ext cx="600697" cy="257442"/>
      </dsp:txXfrm>
    </dsp:sp>
    <dsp:sp modelId="{BF7C7F0F-F87D-4A5C-BC55-BD9DC0A725C8}">
      <dsp:nvSpPr>
        <dsp:cNvPr id="0" name=""/>
        <dsp:cNvSpPr/>
      </dsp:nvSpPr>
      <dsp:spPr>
        <a:xfrm rot="5400000">
          <a:off x="4296233" y="-2404917"/>
          <a:ext cx="557790" cy="794886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fr-CH" sz="1700" b="1" kern="1200" dirty="0">
              <a:effectLst/>
            </a:rPr>
            <a:t>Jésus lui ordonne de se taire. Ce n'était pas le moment de se déclarer </a:t>
          </a:r>
          <a:br>
            <a:rPr lang="fr-CH" sz="1700" b="1" kern="1200" dirty="0">
              <a:effectLst/>
            </a:rPr>
          </a:br>
          <a:r>
            <a:rPr lang="fr-CH" sz="1700" b="1" kern="1200" dirty="0">
              <a:effectLst/>
            </a:rPr>
            <a:t>ouvertement comme le Messie. (Marc 1.24-25)</a:t>
          </a:r>
          <a:endParaRPr lang="es-ES" sz="1700" kern="1200" dirty="0">
            <a:effectLst/>
          </a:endParaRPr>
        </a:p>
      </dsp:txBody>
      <dsp:txXfrm rot="-5400000">
        <a:off x="600698" y="1317847"/>
        <a:ext cx="7921633" cy="503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87160" y="2189"/>
          <a:ext cx="1749000" cy="258651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Après avoir guéri le lépreux, Jésus lui donne deux ordres dans un double but. </a:t>
          </a:r>
          <a:br>
            <a:rPr lang="fr-C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fr-C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(Marc 1.44)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386" y="53415"/>
        <a:ext cx="1646548" cy="2484061"/>
      </dsp:txXfrm>
    </dsp:sp>
    <dsp:sp modelId="{B4EB38D3-D434-42DD-A2E1-C57F19950AAD}">
      <dsp:nvSpPr>
        <dsp:cNvPr id="0" name=""/>
        <dsp:cNvSpPr/>
      </dsp:nvSpPr>
      <dsp:spPr>
        <a:xfrm rot="18444058">
          <a:off x="1710278" y="1025019"/>
          <a:ext cx="641258" cy="31434"/>
        </a:xfrm>
        <a:custGeom>
          <a:avLst/>
          <a:gdLst/>
          <a:ahLst/>
          <a:cxnLst/>
          <a:rect l="0" t="0" r="0" b="0"/>
          <a:pathLst>
            <a:path>
              <a:moveTo>
                <a:pt x="0" y="15717"/>
              </a:moveTo>
              <a:lnTo>
                <a:pt x="641258" y="15717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4876" y="1024705"/>
        <a:ext cx="32062" cy="32062"/>
      </dsp:txXfrm>
    </dsp:sp>
    <dsp:sp modelId="{3C0011EA-7A4C-4BF2-BF98-C9AE9B8378DB}">
      <dsp:nvSpPr>
        <dsp:cNvPr id="0" name=""/>
        <dsp:cNvSpPr/>
      </dsp:nvSpPr>
      <dsp:spPr>
        <a:xfrm>
          <a:off x="2225654" y="124954"/>
          <a:ext cx="2309705" cy="1322145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doit se montrer aux prêtres et offrir ce que dit la loi. (Lévitique 14.1-7)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4378" y="163678"/>
        <a:ext cx="2232257" cy="1244697"/>
      </dsp:txXfrm>
    </dsp:sp>
    <dsp:sp modelId="{A1CE3E22-5047-4ABA-84B2-009AC3F5FE6E}">
      <dsp:nvSpPr>
        <dsp:cNvPr id="0" name=""/>
        <dsp:cNvSpPr/>
      </dsp:nvSpPr>
      <dsp:spPr>
        <a:xfrm rot="18967813">
          <a:off x="4459969" y="583099"/>
          <a:ext cx="540275" cy="31434"/>
        </a:xfrm>
        <a:custGeom>
          <a:avLst/>
          <a:gdLst/>
          <a:ahLst/>
          <a:cxnLst/>
          <a:rect l="0" t="0" r="0" b="0"/>
          <a:pathLst>
            <a:path>
              <a:moveTo>
                <a:pt x="0" y="15717"/>
              </a:moveTo>
              <a:lnTo>
                <a:pt x="540275" y="15717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99" y="585309"/>
        <a:ext cx="27013" cy="27013"/>
      </dsp:txXfrm>
    </dsp:sp>
    <dsp:sp modelId="{00175583-3F81-48EA-8A88-0AD113377557}">
      <dsp:nvSpPr>
        <dsp:cNvPr id="0" name=""/>
        <dsp:cNvSpPr/>
      </dsp:nvSpPr>
      <dsp:spPr>
        <a:xfrm>
          <a:off x="4924853" y="168171"/>
          <a:ext cx="5284510" cy="48686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fr-C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démontrera ainsi son respect de la loi.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9113" y="182431"/>
        <a:ext cx="5255990" cy="458346"/>
      </dsp:txXfrm>
    </dsp:sp>
    <dsp:sp modelId="{AAB14C4E-EB3F-4B63-A3E5-8C7FEFE744DE}">
      <dsp:nvSpPr>
        <dsp:cNvPr id="0" name=""/>
        <dsp:cNvSpPr/>
      </dsp:nvSpPr>
      <dsp:spPr>
        <a:xfrm rot="2142401">
          <a:off x="4490275" y="910284"/>
          <a:ext cx="479662" cy="31434"/>
        </a:xfrm>
        <a:custGeom>
          <a:avLst/>
          <a:gdLst/>
          <a:ahLst/>
          <a:cxnLst/>
          <a:rect l="0" t="0" r="0" b="0"/>
          <a:pathLst>
            <a:path>
              <a:moveTo>
                <a:pt x="0" y="15717"/>
              </a:moveTo>
              <a:lnTo>
                <a:pt x="479662" y="15717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8115" y="914010"/>
        <a:ext cx="23983" cy="23983"/>
      </dsp:txXfrm>
    </dsp:sp>
    <dsp:sp modelId="{818DD2AE-9A1C-483E-A733-B2B033A24460}">
      <dsp:nvSpPr>
        <dsp:cNvPr id="0" name=""/>
        <dsp:cNvSpPr/>
      </dsp:nvSpPr>
      <dsp:spPr>
        <a:xfrm>
          <a:off x="4924853" y="728068"/>
          <a:ext cx="5284510" cy="67581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fr-C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Jésus a donné ainsi l'occasion aux prêtres </a:t>
          </a:r>
          <a:br>
            <a:rPr lang="fr-C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fr-C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l'accepter comme Messie.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4647" y="747862"/>
        <a:ext cx="5244922" cy="636226"/>
      </dsp:txXfrm>
    </dsp:sp>
    <dsp:sp modelId="{8EC96310-F468-49E7-87A0-EE785DBACD38}">
      <dsp:nvSpPr>
        <dsp:cNvPr id="0" name=""/>
        <dsp:cNvSpPr/>
      </dsp:nvSpPr>
      <dsp:spPr>
        <a:xfrm rot="3900958">
          <a:off x="1569821" y="1697668"/>
          <a:ext cx="922171" cy="31434"/>
        </a:xfrm>
        <a:custGeom>
          <a:avLst/>
          <a:gdLst/>
          <a:ahLst/>
          <a:cxnLst/>
          <a:rect l="0" t="0" r="0" b="0"/>
          <a:pathLst>
            <a:path>
              <a:moveTo>
                <a:pt x="0" y="15717"/>
              </a:moveTo>
              <a:lnTo>
                <a:pt x="922171" y="15717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7853" y="1690331"/>
        <a:ext cx="46108" cy="46108"/>
      </dsp:txXfrm>
    </dsp:sp>
    <dsp:sp modelId="{15DA4E20-7669-4312-A511-02D49C6300C9}">
      <dsp:nvSpPr>
        <dsp:cNvPr id="0" name=""/>
        <dsp:cNvSpPr/>
      </dsp:nvSpPr>
      <dsp:spPr>
        <a:xfrm>
          <a:off x="2225654" y="1796714"/>
          <a:ext cx="2309705" cy="669222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lépreux guéri doit se taire.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5255" y="1816315"/>
        <a:ext cx="2270503" cy="630020"/>
      </dsp:txXfrm>
    </dsp:sp>
    <dsp:sp modelId="{FD8E8B9F-AFB5-45E2-BE81-E69F72320E45}">
      <dsp:nvSpPr>
        <dsp:cNvPr id="0" name=""/>
        <dsp:cNvSpPr/>
      </dsp:nvSpPr>
      <dsp:spPr>
        <a:xfrm rot="18994565">
          <a:off x="4461966" y="1931291"/>
          <a:ext cx="536279" cy="31434"/>
        </a:xfrm>
        <a:custGeom>
          <a:avLst/>
          <a:gdLst/>
          <a:ahLst/>
          <a:cxnLst/>
          <a:rect l="0" t="0" r="0" b="0"/>
          <a:pathLst>
            <a:path>
              <a:moveTo>
                <a:pt x="0" y="15717"/>
              </a:moveTo>
              <a:lnTo>
                <a:pt x="536279" y="15717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699" y="1933601"/>
        <a:ext cx="26813" cy="26813"/>
      </dsp:txXfrm>
    </dsp:sp>
    <dsp:sp modelId="{56B951E8-A7F9-4B70-9A57-099C2A28B372}">
      <dsp:nvSpPr>
        <dsp:cNvPr id="0" name=""/>
        <dsp:cNvSpPr/>
      </dsp:nvSpPr>
      <dsp:spPr>
        <a:xfrm>
          <a:off x="4924853" y="1476913"/>
          <a:ext cx="5284510" cy="57155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fr-C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Jésus empêchait les prêtres de se retourner contre le lépreux.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1593" y="1493653"/>
        <a:ext cx="5251030" cy="538077"/>
      </dsp:txXfrm>
    </dsp:sp>
    <dsp:sp modelId="{8F056144-A1FB-4626-BA89-593032624CAB}">
      <dsp:nvSpPr>
        <dsp:cNvPr id="0" name=""/>
        <dsp:cNvSpPr/>
      </dsp:nvSpPr>
      <dsp:spPr>
        <a:xfrm rot="2376402">
          <a:off x="4477332" y="2276755"/>
          <a:ext cx="505547" cy="31434"/>
        </a:xfrm>
        <a:custGeom>
          <a:avLst/>
          <a:gdLst/>
          <a:ahLst/>
          <a:cxnLst/>
          <a:rect l="0" t="0" r="0" b="0"/>
          <a:pathLst>
            <a:path>
              <a:moveTo>
                <a:pt x="0" y="15717"/>
              </a:moveTo>
              <a:lnTo>
                <a:pt x="505547" y="15717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468" y="2279833"/>
        <a:ext cx="25277" cy="25277"/>
      </dsp:txXfrm>
    </dsp:sp>
    <dsp:sp modelId="{91B1350E-9213-4139-A308-0BC93E757A3A}">
      <dsp:nvSpPr>
        <dsp:cNvPr id="0" name=""/>
        <dsp:cNvSpPr/>
      </dsp:nvSpPr>
      <dsp:spPr>
        <a:xfrm>
          <a:off x="4924853" y="2121500"/>
          <a:ext cx="5284510" cy="66423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fr-C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évite de susciter l'attente messianique dans les foules.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4308" y="2140955"/>
        <a:ext cx="5245600" cy="625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0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65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8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1.xml"/><Relationship Id="rId9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microsoft.com/office/2007/relationships/hdphoto" Target="../media/hdphoto2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JOURNÉE DANS LE MINISTÈRE </a:t>
            </a:r>
            <a:br>
              <a:rPr lang="fr-CH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H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JÉSUS</a:t>
            </a:r>
            <a:endParaRPr lang="es-E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9205317" y="6374045"/>
            <a:ext cx="2909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Leçon 2 pour le 13 juillet 2024</a:t>
            </a:r>
            <a:endParaRPr lang="es-ES" sz="1600" b="1" dirty="0">
              <a:solidFill>
                <a:srgbClr val="D4BD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581" y="3336461"/>
            <a:ext cx="2524767" cy="909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44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Prier et prêcher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3583043" y="606568"/>
            <a:ext cx="842316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C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« Au matin, alors qu'il faisait encore très sombre, il se leva et sortit pour aller dans un lieu désert où il se mit à prier. » (Marc 1.35)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1" y="1242345"/>
            <a:ext cx="699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Le dimanche, les disciples s'attendaient à ce que Jésus prêche dans la ville. Mais les plans de Jésus étaient différents. Il devait encore faire profiter beaucoup d'autres personnes de ses paroles et de ses actes </a:t>
            </a:r>
            <a:r>
              <a:rPr lang="fr-CH" sz="2000" b="1" dirty="0">
                <a:solidFill>
                  <a:schemeClr val="accent1">
                    <a:lumMod val="75000"/>
                  </a:schemeClr>
                </a:solidFill>
              </a:rPr>
              <a:t>(Marc 1. 36-39).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8324">
            <a:off x="9037585" y="1837487"/>
            <a:ext cx="2657796" cy="184585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531" y="4009985"/>
            <a:ext cx="1881386" cy="14406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4044294" y="4353916"/>
            <a:ext cx="7598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>
                <a:solidFill>
                  <a:srgbClr val="0000FF"/>
                </a:solidFill>
              </a:rPr>
              <a:t>Chaque jour, Jésus cherchait Dieu dans la prière et il nous invite à l'imiter </a:t>
            </a:r>
            <a:r>
              <a:rPr lang="fr-CH" sz="2000" b="1" dirty="0">
                <a:solidFill>
                  <a:schemeClr val="accent1">
                    <a:lumMod val="75000"/>
                  </a:schemeClr>
                </a:solidFill>
              </a:rPr>
              <a:t>(Marc 6.46 ; Luc 3.21 ; 5.16 ; 9.18 ; 11.1 ; 18.1)</a:t>
            </a:r>
            <a:r>
              <a:rPr lang="fr-CH" sz="2000" b="1" dirty="0"/>
              <a:t>. </a:t>
            </a:r>
            <a:br>
              <a:rPr lang="fr-CH" sz="2000" b="1" dirty="0"/>
            </a:br>
            <a:r>
              <a:rPr lang="fr-CH" sz="2000" b="1" dirty="0">
                <a:solidFill>
                  <a:srgbClr val="0000FF"/>
                </a:solidFill>
              </a:rPr>
              <a:t>Dans des situations particulières, il passait même des nuits entières en prière </a:t>
            </a:r>
            <a:r>
              <a:rPr lang="fr-CH" sz="2000" b="1" dirty="0">
                <a:solidFill>
                  <a:schemeClr val="accent1">
                    <a:lumMod val="75000"/>
                  </a:schemeClr>
                </a:solidFill>
              </a:rPr>
              <a:t>(Luc 6.12-13 ; Matthieu 14.21-23).</a:t>
            </a:r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489584"/>
            <a:ext cx="69987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Mais Jésus n'agit pas de sa propre initiative. </a:t>
            </a:r>
            <a:br>
              <a:rPr lang="fr-CH" sz="2000" b="1" dirty="0"/>
            </a:br>
            <a:r>
              <a:rPr lang="fr-CH" sz="2000" b="1" dirty="0"/>
              <a:t>Comme d'habitude, il s'est d'abord adressé à son Père </a:t>
            </a:r>
            <a:br>
              <a:rPr lang="fr-CH" sz="2000" b="1" dirty="0"/>
            </a:br>
            <a:r>
              <a:rPr lang="fr-CH" sz="2000" b="1" dirty="0"/>
              <a:t>pour savoir ce qu'il devait faire ce jour-là …</a:t>
            </a:r>
            <a:br>
              <a:rPr lang="fr-CH" sz="2000" b="1" dirty="0"/>
            </a:br>
            <a:r>
              <a:rPr lang="fr-CH" sz="2000" b="1" dirty="0">
                <a:solidFill>
                  <a:schemeClr val="accent1">
                    <a:lumMod val="75000"/>
                  </a:schemeClr>
                </a:solidFill>
              </a:rPr>
              <a:t>(Marc 1.35 ; Jean 8.28).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548954" y="5666801"/>
            <a:ext cx="114572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200" b="1" dirty="0">
                <a:solidFill>
                  <a:srgbClr val="0000FF"/>
                </a:solidFill>
              </a:rPr>
              <a:t>Ne devrions-nous pas, comme Jésus, chercher Dieu chaque jour dans la prière pour connaître sa volonté ? </a:t>
            </a:r>
            <a:r>
              <a:rPr lang="fr-CH" sz="2200" b="1" dirty="0">
                <a:solidFill>
                  <a:srgbClr val="663300"/>
                </a:solidFill>
              </a:rPr>
              <a:t>Dans des situations particulières, ne devrions-nous pas le rechercher tout spécialement dans la prière ?</a:t>
            </a:r>
            <a:endParaRPr lang="es-ES" sz="22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Guérir et respecter la loi</a:t>
            </a:r>
            <a:endParaRPr lang="es-E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1282115" y="491141"/>
            <a:ext cx="1009975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CH" b="1" dirty="0">
                <a:solidFill>
                  <a:srgbClr val="0000CC"/>
                </a:solidFill>
                <a:latin typeface="Comic Sans MS" panose="030F0702030302020204" pitchFamily="66" charset="0"/>
              </a:rPr>
              <a:t>« Garde-toi de rien dire à personne, mais va te montrer au prêtre, et présente pour ta purification ce que Moïse a prescrit ; ce sera pour eux un témoignage. » </a:t>
            </a:r>
            <a:r>
              <a:rPr lang="fr-C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(Marc 1.44)</a:t>
            </a:r>
            <a:endParaRPr lang="es-ES" sz="1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4524376" y="1147644"/>
            <a:ext cx="763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Le lépreux, privé de tout contact humain à cause de sa maladie, s'est agenouillé devant Jésus et a imploré sa guérison </a:t>
            </a:r>
            <a:r>
              <a:rPr lang="fr-CH" sz="2000" b="1" dirty="0">
                <a:solidFill>
                  <a:schemeClr val="accent1">
                    <a:lumMod val="75000"/>
                  </a:schemeClr>
                </a:solidFill>
              </a:rPr>
              <a:t>(Lévitique 13.45 ; Marc 1.40).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76093"/>
              </p:ext>
            </p:extLst>
          </p:nvPr>
        </p:nvGraphicFramePr>
        <p:xfrm>
          <a:off x="57151" y="3955774"/>
          <a:ext cx="10296524" cy="278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67" y="1616159"/>
            <a:ext cx="1415883" cy="215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290" y="1720958"/>
            <a:ext cx="1528756" cy="2044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4524376" y="3091101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Lorsque nous venons à Jésus avec nos péchés et nos impuretés, il </a:t>
            </a:r>
            <a:r>
              <a:rPr lang="fr-CH" sz="2000" b="1" u="sng" dirty="0"/>
              <a:t>ne se détourne pas</a:t>
            </a:r>
            <a:r>
              <a:rPr lang="fr-CH" sz="2000" b="1" dirty="0"/>
              <a:t> de nous. </a:t>
            </a:r>
            <a:r>
              <a:rPr lang="fr-CH" sz="2000" b="1" dirty="0">
                <a:solidFill>
                  <a:srgbClr val="0000FF"/>
                </a:solidFill>
              </a:rPr>
              <a:t>Il nous donne le pardon et la guérison, nous rendant purs comme lui.</a:t>
            </a:r>
            <a:endParaRPr lang="es-ES" sz="2000" b="1" dirty="0">
              <a:solidFill>
                <a:srgbClr val="0000FF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3848514" y="2105561"/>
            <a:ext cx="81339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CH" sz="2000" b="1" dirty="0">
                <a:solidFill>
                  <a:srgbClr val="0000FF"/>
                </a:solidFill>
              </a:rPr>
              <a:t>Devant la foule, Jésus fait quelque chose de contraire à la loi : il touche le lépreux et devient ainsi impur. Mais au lieu que Jésus reçoive l'impureté du lépreux, le lépreux reçoit la guérison de Jésus.</a:t>
            </a:r>
            <a:endParaRPr lang="es-E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400174" y="520898"/>
            <a:ext cx="9563101" cy="589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H" sz="2600" b="1" dirty="0">
                <a:latin typeface="Constantia" panose="02030602050306030303" pitchFamily="18" charset="0"/>
              </a:rPr>
              <a:t>« La vie terrestre du Sauveur n’a pas été une vie d’aises et d’égoïsme. Il a travaillé avec une persévérance et une ardeur infatigable au salut de l’humanité déchue. </a:t>
            </a:r>
            <a:r>
              <a:rPr lang="fr-CH" sz="2600" b="1" dirty="0">
                <a:solidFill>
                  <a:srgbClr val="663300"/>
                </a:solidFill>
                <a:latin typeface="Constantia" panose="02030602050306030303" pitchFamily="18" charset="0"/>
              </a:rPr>
              <a:t>De la crèche au Calvaire, il a suivi le sentier du renoncement, sans chercher jamais à éviter les travaux ardus, les voyages pénibles, les soucis qui accablent et les corvées qui épuisent. </a:t>
            </a:r>
            <a:br>
              <a:rPr lang="fr-CH" sz="2600" b="1" dirty="0">
                <a:latin typeface="Constantia" panose="02030602050306030303" pitchFamily="18" charset="0"/>
              </a:rPr>
            </a:br>
            <a:r>
              <a:rPr lang="fr-CH" sz="2600" b="1" dirty="0">
                <a:solidFill>
                  <a:srgbClr val="FF0000"/>
                </a:solidFill>
                <a:latin typeface="Constantia" panose="02030602050306030303" pitchFamily="18" charset="0"/>
              </a:rPr>
              <a:t>« Le Fils de l’homme est venu, non pour être servi, </a:t>
            </a:r>
            <a:br>
              <a:rPr lang="fr-CH" sz="2600" b="1" dirty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fr-CH" sz="2600" b="1" dirty="0">
                <a:solidFill>
                  <a:srgbClr val="FF0000"/>
                </a:solidFill>
                <a:latin typeface="Constantia" panose="02030602050306030303" pitchFamily="18" charset="0"/>
              </a:rPr>
              <a:t>mais pour servir et donner sa vie comme la rançon de plusieurs. » </a:t>
            </a:r>
            <a:r>
              <a:rPr lang="fr-CH" sz="2000" b="1" dirty="0">
                <a:solidFill>
                  <a:srgbClr val="663300"/>
                </a:solidFill>
                <a:latin typeface="Constantia" panose="02030602050306030303" pitchFamily="18" charset="0"/>
              </a:rPr>
              <a:t>(Matthieu 20.28)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2600" b="1" dirty="0">
                <a:solidFill>
                  <a:srgbClr val="663300"/>
                </a:solidFill>
                <a:latin typeface="Constantia" panose="02030602050306030303" pitchFamily="18" charset="0"/>
              </a:rPr>
              <a:t>C’était là le grand but de sa vie. Tout le reste était pour lui secondaire. Sa nourriture était de faire la volonté de Dieu et d’accomplir son œuvre. Le « moi » et ses intérêts particuliers ne trouvaient aucune place dans ses labeurs. »</a:t>
            </a:r>
          </a:p>
          <a:p>
            <a:pPr>
              <a:spcBef>
                <a:spcPts val="600"/>
              </a:spcBef>
            </a:pPr>
            <a:endParaRPr lang="es-ES" sz="2000" b="1" dirty="0">
              <a:solidFill>
                <a:srgbClr val="6633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2834737" y="5952561"/>
            <a:ext cx="5617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400" b="1" dirty="0">
                <a:solidFill>
                  <a:srgbClr val="0000FF"/>
                </a:solidFill>
              </a:rPr>
              <a:t>(E. G. White, </a:t>
            </a:r>
            <a:r>
              <a:rPr lang="fr-CH" sz="1400" b="1" i="1" dirty="0">
                <a:solidFill>
                  <a:srgbClr val="0000FF"/>
                </a:solidFill>
              </a:rPr>
              <a:t>Le meilleur chemin</a:t>
            </a:r>
            <a:r>
              <a:rPr lang="fr-CH" sz="1400" b="1" dirty="0">
                <a:solidFill>
                  <a:srgbClr val="0000FF"/>
                </a:solidFill>
              </a:rPr>
              <a:t>,  ch. 9,  </a:t>
            </a:r>
            <a:r>
              <a:rPr lang="fr-CH" sz="1400"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L’œuvre</a:t>
            </a:r>
            <a:r>
              <a:rPr lang="fr-CH" sz="1400" b="1" dirty="0">
                <a:solidFill>
                  <a:srgbClr val="0000FF"/>
                </a:solidFill>
              </a:rPr>
              <a:t> de la vie,  p. 51-52)</a:t>
            </a:r>
            <a:endParaRPr lang="es-E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47A831-7F68-AAD8-1C83-60CAA974822A}"/>
              </a:ext>
            </a:extLst>
          </p:cNvPr>
          <p:cNvSpPr txBox="1"/>
          <p:nvPr/>
        </p:nvSpPr>
        <p:spPr>
          <a:xfrm>
            <a:off x="1028304" y="122185"/>
            <a:ext cx="9079831" cy="603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fr-CH" sz="2200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 Lorsqu’il eut cessé de parler, il dit à Simon : Avance en eau profonde, et jetez vos filets pour pêcher… L’ayant fait, ils prirent une grande quantité de poissons : leurs filets se déchiraient. » </a:t>
            </a:r>
            <a:br>
              <a:rPr lang="fr-CH" sz="2200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E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Luc 5.4-6)</a:t>
            </a:r>
            <a:endParaRPr lang="fr-CH" sz="2000" kern="1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H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CH" sz="2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Pour sauver l’humanité, Christ, la Majesté du ciel, le Roi de gloire, a laissé sa couronne et sa robe royales, a revêtu sa divinité d’humanité, </a:t>
            </a:r>
            <a:br>
              <a:rPr lang="fr-CH" sz="2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CH" sz="2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et est venu sur cette terre comme notre Rédempteur. […] 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fr-CH" sz="2200" kern="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 Christ est venu pour se tenir à la tête de l’humanité </a:t>
            </a:r>
            <a:br>
              <a:rPr lang="fr-CH" sz="2200" kern="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CH" sz="2200" kern="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et démontrer que par la puissance du Saint-Esprit, </a:t>
            </a:r>
            <a:br>
              <a:rPr lang="fr-CH" sz="2200" kern="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CH" sz="2200" kern="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 est possible à l’homme de résister </a:t>
            </a:r>
            <a:br>
              <a:rPr lang="fr-CH" sz="2200" kern="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CH" sz="2200" kern="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aux tentations de Satan. </a:t>
            </a:r>
            <a:br>
              <a:rPr lang="fr-CH" sz="2200" kern="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CH" sz="2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son bras humain, le Sauveur </a:t>
            </a:r>
            <a:br>
              <a:rPr lang="fr-CH" sz="2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CH" sz="2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entouré l’humanité pendant </a:t>
            </a:r>
            <a:br>
              <a:rPr lang="fr-CH" sz="2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CH" sz="2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 de son bras divin </a:t>
            </a:r>
            <a:br>
              <a:rPr lang="fr-CH" sz="2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CH" sz="2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 a saisi le trône </a:t>
            </a:r>
            <a:br>
              <a:rPr lang="fr-CH" sz="2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CH" sz="2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l’Infini… »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95CE526-BB58-E0AC-1E0E-D64E3885D162}"/>
              </a:ext>
            </a:extLst>
          </p:cNvPr>
          <p:cNvSpPr txBox="1">
            <a:spLocks/>
          </p:cNvSpPr>
          <p:nvPr/>
        </p:nvSpPr>
        <p:spPr>
          <a:xfrm rot="21140176">
            <a:off x="-83717" y="3573972"/>
            <a:ext cx="3254581" cy="1095539"/>
          </a:xfrm>
          <a:prstGeom prst="rect">
            <a:avLst/>
          </a:prstGeom>
          <a:solidFill>
            <a:srgbClr val="FFF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4000" dirty="0">
                <a:solidFill>
                  <a:srgbClr val="FF0000"/>
                </a:solidFill>
                <a:latin typeface="Brush Script MT" panose="03060802040406070304" pitchFamily="66" charset="0"/>
              </a:rPr>
              <a:t>JE MEDITE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02896A2-941D-8D23-633C-6B8E4ED7C4B3}"/>
              </a:ext>
            </a:extLst>
          </p:cNvPr>
          <p:cNvSpPr txBox="1">
            <a:spLocks/>
          </p:cNvSpPr>
          <p:nvPr/>
        </p:nvSpPr>
        <p:spPr>
          <a:xfrm rot="302831">
            <a:off x="594832" y="4935693"/>
            <a:ext cx="3719260" cy="1196978"/>
          </a:xfrm>
          <a:prstGeom prst="rect">
            <a:avLst/>
          </a:prstGeom>
          <a:solidFill>
            <a:srgbClr val="FFF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3600" dirty="0">
                <a:solidFill>
                  <a:srgbClr val="FF0000"/>
                </a:solidFill>
                <a:latin typeface="Brush Script MT" panose="03060802040406070304" pitchFamily="66" charset="0"/>
              </a:rPr>
              <a:t>JE M’APPROCHE</a:t>
            </a:r>
          </a:p>
        </p:txBody>
      </p:sp>
      <p:pic>
        <p:nvPicPr>
          <p:cNvPr id="7" name="Picture 10" descr="Job, vivant heureux avec sa femme et ses dix enfants">
            <a:extLst>
              <a:ext uri="{FF2B5EF4-FFF2-40B4-BE49-F238E27FC236}">
                <a16:creationId xmlns:a16="http://schemas.microsoft.com/office/drawing/2014/main" id="{23D6DB36-C71F-15ED-98EE-0F74C894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BCEDC"/>
              </a:clrFrom>
              <a:clrTo>
                <a:srgbClr val="7BCE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719" flipH="1">
            <a:off x="9460612" y="2761424"/>
            <a:ext cx="2324989" cy="3539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429F07-3BC8-2263-2817-1C7A36575228}"/>
              </a:ext>
            </a:extLst>
          </p:cNvPr>
          <p:cNvSpPr/>
          <p:nvPr/>
        </p:nvSpPr>
        <p:spPr>
          <a:xfrm rot="275940">
            <a:off x="8105008" y="5381755"/>
            <a:ext cx="3562720" cy="1229458"/>
          </a:xfrm>
          <a:prstGeom prst="rect">
            <a:avLst/>
          </a:prstGeom>
          <a:solidFill>
            <a:srgbClr val="FF0000"/>
          </a:solidFill>
          <a:ln/>
          <a:effectLst>
            <a:softEdge rad="317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CH" sz="4000" dirty="0">
                <a:solidFill>
                  <a:srgbClr val="FFFF00"/>
                </a:solidFill>
                <a:latin typeface="Brush Script MT" panose="03060802040406070304" pitchFamily="66" charset="0"/>
              </a:rPr>
              <a:t>JE PRIE</a:t>
            </a:r>
          </a:p>
        </p:txBody>
      </p:sp>
      <p:pic>
        <p:nvPicPr>
          <p:cNvPr id="8" name="Picture 2" descr="Image vectorielle Timide adolescent fille par ©Ostapius - 4588685">
            <a:extLst>
              <a:ext uri="{FF2B5EF4-FFF2-40B4-BE49-F238E27FC236}">
                <a16:creationId xmlns:a16="http://schemas.microsoft.com/office/drawing/2014/main" id="{EB4E4A7D-A567-8B15-B9EE-F1DC09FEE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19180"/>
            <a:ext cx="1634302" cy="225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76201" y="308113"/>
            <a:ext cx="4215062" cy="5344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 Jésus leur dit : Suivez-moi </a:t>
            </a:r>
            <a:br>
              <a:rPr kumimoji="0" lang="fr-CH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fr-CH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et je vous ferai devenir pêcheurs d'hommes. » </a:t>
            </a: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(Marc 1.17)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8871307-CFFD-2EE6-18B3-F58F7C1679C0}"/>
              </a:ext>
            </a:extLst>
          </p:cNvPr>
          <p:cNvSpPr txBox="1"/>
          <p:nvPr/>
        </p:nvSpPr>
        <p:spPr>
          <a:xfrm>
            <a:off x="328863" y="5886476"/>
            <a:ext cx="4138863" cy="73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H" sz="2000" b="1" kern="0" dirty="0">
                <a:solidFill>
                  <a:srgbClr val="00AE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Textes clés : </a:t>
            </a:r>
            <a:br>
              <a:rPr lang="fr-CH" sz="2000" b="1" kern="0" dirty="0">
                <a:solidFill>
                  <a:srgbClr val="00AE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fr-CH" sz="2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Marc 1 ; Marc 1.16-45 ; Marc 5.19 </a:t>
            </a:r>
            <a:r>
              <a:rPr lang="fr-CH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90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5078322" y="3320097"/>
            <a:ext cx="6399804" cy="35240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CH" sz="2400" b="1" dirty="0">
                <a:solidFill>
                  <a:srgbClr val="7B0AEC"/>
                </a:solidFill>
              </a:rPr>
              <a:t>Activités spéciales </a:t>
            </a:r>
            <a:r>
              <a:rPr lang="es-ES" sz="2000" b="1" dirty="0">
                <a:solidFill>
                  <a:srgbClr val="7B0AE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CH" sz="2000" b="1" dirty="0"/>
              <a:t>Appeler les disciples 	             </a:t>
            </a:r>
            <a:r>
              <a:rPr lang="fr-CH" sz="2000" b="1" dirty="0">
                <a:solidFill>
                  <a:schemeClr val="accent5">
                    <a:lumMod val="50000"/>
                  </a:schemeClr>
                </a:solidFill>
              </a:rPr>
              <a:t>Marc 1.16-20</a:t>
            </a:r>
          </a:p>
          <a:p>
            <a:pPr>
              <a:spcBef>
                <a:spcPts val="1800"/>
              </a:spcBef>
            </a:pPr>
            <a:r>
              <a:rPr lang="fr-CH" sz="2200" b="1" dirty="0">
                <a:solidFill>
                  <a:srgbClr val="B81111"/>
                </a:solidFill>
              </a:rPr>
              <a:t>Activités le jour du sabbat :</a:t>
            </a:r>
          </a:p>
          <a:p>
            <a:pPr lvl="1">
              <a:spcBef>
                <a:spcPts val="600"/>
              </a:spcBef>
            </a:pPr>
            <a:r>
              <a:rPr lang="fr-CH" sz="2000" b="1" dirty="0"/>
              <a:t>Prêcher dans la synagogue 	             </a:t>
            </a:r>
            <a:r>
              <a:rPr lang="fr-CH" sz="2000" b="1" dirty="0">
                <a:solidFill>
                  <a:schemeClr val="accent5">
                    <a:lumMod val="50000"/>
                  </a:schemeClr>
                </a:solidFill>
              </a:rPr>
              <a:t>Marc 1:21-28</a:t>
            </a:r>
          </a:p>
          <a:p>
            <a:pPr lvl="1">
              <a:spcBef>
                <a:spcPts val="600"/>
              </a:spcBef>
            </a:pPr>
            <a:r>
              <a:rPr lang="fr-CH" sz="2000" b="1" dirty="0"/>
              <a:t>Guérir			             </a:t>
            </a:r>
            <a:r>
              <a:rPr lang="fr-CH" sz="2000" b="1" dirty="0">
                <a:solidFill>
                  <a:schemeClr val="accent5">
                    <a:lumMod val="50000"/>
                  </a:schemeClr>
                </a:solidFill>
              </a:rPr>
              <a:t>Marc  1:29-34</a:t>
            </a:r>
          </a:p>
          <a:p>
            <a:pPr>
              <a:spcBef>
                <a:spcPts val="1800"/>
              </a:spcBef>
            </a:pPr>
            <a:r>
              <a:rPr lang="fr-CH" sz="2200" b="1" dirty="0">
                <a:solidFill>
                  <a:srgbClr val="29870C"/>
                </a:solidFill>
              </a:rPr>
              <a:t>Activités quotidiennes :</a:t>
            </a:r>
          </a:p>
          <a:p>
            <a:pPr lvl="1">
              <a:spcBef>
                <a:spcPts val="600"/>
              </a:spcBef>
            </a:pPr>
            <a:r>
              <a:rPr lang="fr-CH" sz="2000" b="1" dirty="0"/>
              <a:t>Prier et prêcher		              </a:t>
            </a:r>
            <a:r>
              <a:rPr lang="fr-CH" sz="2000" b="1" dirty="0">
                <a:solidFill>
                  <a:schemeClr val="accent5">
                    <a:lumMod val="50000"/>
                  </a:schemeClr>
                </a:solidFill>
              </a:rPr>
              <a:t>Marc 1.35-39</a:t>
            </a:r>
            <a:endParaRPr lang="fr-CH" sz="2000" b="1" dirty="0"/>
          </a:p>
          <a:p>
            <a:pPr lvl="1">
              <a:spcBef>
                <a:spcPts val="600"/>
              </a:spcBef>
            </a:pPr>
            <a:r>
              <a:rPr lang="fr-CH" sz="2000" b="1" dirty="0"/>
              <a:t>Guérir et respecter la loi 	              </a:t>
            </a:r>
            <a:r>
              <a:rPr lang="fr-CH" sz="2000" b="1" dirty="0">
                <a:solidFill>
                  <a:schemeClr val="accent5">
                    <a:lumMod val="50000"/>
                  </a:schemeClr>
                </a:solidFill>
              </a:rPr>
              <a:t>Marc 1.40-45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352424" y="200025"/>
            <a:ext cx="7203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¿</a:t>
            </a:r>
            <a:r>
              <a:rPr lang="fr-CH" sz="2000" b="1" dirty="0"/>
              <a:t>A quoi ressemblerait une journée dans la vie de Jésus </a:t>
            </a:r>
            <a:br>
              <a:rPr lang="fr-CH" sz="2000" b="1" dirty="0"/>
            </a:br>
            <a:r>
              <a:rPr lang="fr-CH" sz="2000" b="1" dirty="0"/>
              <a:t>si nous l'accompagnions pendant une semaine entière ?</a:t>
            </a:r>
            <a:endParaRPr lang="es-ES" sz="2000" b="1" dirty="0"/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46" y="3512156"/>
            <a:ext cx="1828270" cy="2400355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129" y="426277"/>
            <a:ext cx="2112556" cy="2817620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1342" y="200025"/>
            <a:ext cx="2112558" cy="2668494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7692" y="4993266"/>
            <a:ext cx="1900029" cy="1659612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92" y="2972197"/>
            <a:ext cx="1828270" cy="1738387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0369" y="5587176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369" y="3392681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0507" y="4311593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806" y="6386750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806" y="6015385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806" y="5088571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806" y="4698460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806" y="378941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352425" y="1605541"/>
            <a:ext cx="6457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Nous suivrons Jésus appelant un groupe de pêcheurs à le suivre à plein temps ; nous profiterons d'un jour de sabbat bien rempli ; et enfin, nous verrons quelles étaient leurs coutumes quotidiennes.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352425" y="903390"/>
            <a:ext cx="6457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Marc nous aide à vivre cette expérience dans la dernière partie de son premier chapitre </a:t>
            </a:r>
            <a:r>
              <a:rPr lang="fr-CH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(Marc 1.16-45).</a:t>
            </a:r>
            <a:endParaRPr lang="es-E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CH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Activités spéciales</a:t>
            </a: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fr-CH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Appeler les disciples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583100" y="576216"/>
            <a:ext cx="93612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Jésus leur dit : Suivez-moi et je vous ferai devenir pêcheurs d'hommes. » </a:t>
            </a:r>
            <a:r>
              <a:rPr lang="fr-CH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(Marc 1.17)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3876179" y="1289489"/>
            <a:ext cx="6545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H" sz="2000" b="1" dirty="0"/>
              <a:t>Marc se caractérise par sa brièveté. Si nous ne consultions pas les autres évangiles, nous pourrions tirer des conclusions erronées sur cet appel.</a:t>
            </a:r>
            <a:endParaRPr lang="es-ES" sz="2000" b="1" dirty="0"/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290" y="4067009"/>
            <a:ext cx="2496108" cy="197557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637174"/>
            <a:ext cx="62964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Jésus prêche depuis la barque de Pierre, puis il y a une pêche miraculeuse. Les filets des quatre frères manquent de se rompre à cause de la quantité de poissons </a:t>
            </a:r>
            <a:r>
              <a:rPr lang="fr-CH" dirty="0">
                <a:solidFill>
                  <a:srgbClr val="501D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(Luc. 5.1-7)</a:t>
            </a:r>
            <a:r>
              <a:rPr lang="fr-CH" sz="2000" b="1" dirty="0"/>
              <a:t>. Tandis que Jacques et Jean réparent les filets, Pierre tombe aux pieds de Jésus </a:t>
            </a:r>
            <a:r>
              <a:rPr lang="fr-CH" dirty="0">
                <a:solidFill>
                  <a:srgbClr val="501D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(Luc. 5.8-11).</a:t>
            </a:r>
            <a:endParaRPr lang="es-ES" dirty="0">
              <a:solidFill>
                <a:srgbClr val="501D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317513"/>
            <a:ext cx="9541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Ce n'était pas la première fois que ces hommes rencontraient Jésus. En tant que disciples de Jean-Baptiste, ils avaient entendu ses paroles sur Jésus et l'avaient suivi. Les premiers à le faire furent André et Jean, suivis de leurs frères respectifs </a:t>
            </a:r>
            <a:r>
              <a:rPr lang="fr-CH" dirty="0">
                <a:solidFill>
                  <a:srgbClr val="501D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(Jean 1.35-42).</a:t>
            </a:r>
            <a:endParaRPr lang="es-ES" dirty="0">
              <a:solidFill>
                <a:srgbClr val="501D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852171" y="5493576"/>
            <a:ext cx="83626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Jacques et Jean ont quitté leur père pour diriger l'entreprise familiale, et Pierre et André ont quitté leur gagne-pain pour devenir des gagneurs d'âmes. En obéissant à l'appel de Jésus, ils ont changé leur vie et celle du monde entier.</a:t>
            </a:r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CH" sz="6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Activités le jour du sabbat</a:t>
            </a: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fr-CH" sz="36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 prédication dans la synagogue</a:t>
            </a:r>
            <a:endParaRPr lang="es-ES" sz="36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995363" y="604718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Ils allèrent à Capharnaüm. Dès que le sabbat fut venu, </a:t>
            </a:r>
            <a:br>
              <a:rPr lang="fr-C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fr-C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entra dans la synagogue et enseigna. » (Marc 1.21)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95275" y="1371600"/>
            <a:ext cx="1009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Evangiles indiquent clairement que le fait de se rendre à la synagogue le jour du sabbat était une coutume de Jésus, et non un événement isolé  (Luc. 4.16).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0709661"/>
              </p:ext>
            </p:extLst>
          </p:nvPr>
        </p:nvGraphicFramePr>
        <p:xfrm>
          <a:off x="137241" y="4516904"/>
          <a:ext cx="8549560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65" y="2660838"/>
            <a:ext cx="2303765" cy="153632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8239" y="4290336"/>
            <a:ext cx="2003703" cy="2346785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067" y="1615878"/>
            <a:ext cx="1500577" cy="1161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2662510" y="2779923"/>
            <a:ext cx="880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tout le monde n'était pas content.  L'ennemi a décidé d'interrompre </a:t>
            </a:r>
            <a:br>
              <a:rPr lang="fr-C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service, espérant annuler l'influence de Jésus </a:t>
            </a:r>
            <a:r>
              <a:rPr lang="fr-CH" sz="2000" b="1" dirty="0">
                <a:solidFill>
                  <a:srgbClr val="FFFF00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(Marc 1. 23-26). </a:t>
            </a:r>
            <a:br>
              <a:rPr lang="fr-C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intervention rapide a permis aux gens d'être encore plus influencés par lui  </a:t>
            </a:r>
            <a:r>
              <a:rPr lang="fr-CH" sz="2000" b="1" dirty="0">
                <a:solidFill>
                  <a:srgbClr val="FFFF00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(Marc 1. 7-28).</a:t>
            </a:r>
            <a:endParaRPr lang="es-ES" sz="2000" b="1" dirty="0">
              <a:solidFill>
                <a:srgbClr val="FFFF00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868032" y="2012983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les gens ont-ils réagi à la prédication de Jésus ? (Marc 1.22) </a:t>
            </a:r>
            <a:endParaRPr lang="es-ES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3388468" y="3970355"/>
            <a:ext cx="5944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Trois faits ressortent de cette histoire : </a:t>
            </a:r>
            <a:endParaRPr lang="es-ES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D74E0E-3850-E0C1-BEC1-04F46C4BF8D8}"/>
              </a:ext>
            </a:extLst>
          </p:cNvPr>
          <p:cNvSpPr txBox="1"/>
          <p:nvPr/>
        </p:nvSpPr>
        <p:spPr>
          <a:xfrm>
            <a:off x="3981891" y="2399705"/>
            <a:ext cx="5127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srgbClr val="FFFF00"/>
                </a:solidFill>
              </a:rPr>
              <a:t>« Ils étaient ébahis de son enseignement. 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4B3D72-5E32-9701-EE89-8DA89AB7F407}"/>
              </a:ext>
            </a:extLst>
          </p:cNvPr>
          <p:cNvSpPr txBox="1"/>
          <p:nvPr/>
        </p:nvSpPr>
        <p:spPr>
          <a:xfrm>
            <a:off x="3786848" y="6452455"/>
            <a:ext cx="489995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***(La graine de l'ivraie  est légèrement toxique.)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1" y="-99587"/>
            <a:ext cx="43529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60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Guérir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3537284" y="123110"/>
            <a:ext cx="8654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Le soir venu, après le coucher du soleil, les gens amenèrent à Jésus tous les malades et ceux qui étaient possédés par des démons. » (Marc 1.32)</a:t>
            </a:r>
            <a:endParaRPr lang="es-ES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465989" y="842855"/>
            <a:ext cx="872601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Ils quittèrent la synagogue et allèrent aussitôt à la maison de Simon et André, en compagnie de Jacques et Jean. » (Marc 1.29)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9391" y="3057335"/>
            <a:ext cx="1566620" cy="1741663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310347" y="2992162"/>
            <a:ext cx="54942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>
                <a:solidFill>
                  <a:srgbClr val="0000CC"/>
                </a:solidFill>
              </a:rPr>
              <a:t>Le miracle du démoniaque était le sujet de conversation dans de nombreuses maisons de Capharnaüm. Aussi, à la fin des heures sacrées du sabbat, lorsque le soleil s'est couché, ils ont amené de nombreux malades à Jésus pour qu'il les guérisse </a:t>
            </a:r>
            <a:r>
              <a:rPr lang="fr-CH" sz="2000" b="1" dirty="0">
                <a:solidFill>
                  <a:schemeClr val="accent1">
                    <a:lumMod val="75000"/>
                  </a:schemeClr>
                </a:solidFill>
              </a:rPr>
              <a:t>(Marc 1.32-34).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3310347" y="4970020"/>
            <a:ext cx="71279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Quelle joie, quels cris de louange ont retenti dans la maison de Simon ! Et non seulement les guéris ont loué, mais Jésus lui-même s'est réjoui de leur apporter la guérison.</a:t>
            </a:r>
            <a:endParaRPr lang="es-ES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48" y="1570495"/>
            <a:ext cx="8726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Pendant qu'ils préparaient la table, ils parlèrent  à Jésus de la belle-mère de Pierre, qui avait de la fièvre </a:t>
            </a:r>
            <a:r>
              <a:rPr lang="fr-CH" sz="2000" b="1" dirty="0">
                <a:solidFill>
                  <a:schemeClr val="accent1">
                    <a:lumMod val="75000"/>
                  </a:schemeClr>
                </a:solidFill>
              </a:rPr>
              <a:t>(Marc 1.30). </a:t>
            </a:r>
            <a:r>
              <a:rPr lang="fr-CH" sz="2000" b="1" dirty="0"/>
              <a:t>Une fois guérie, cette femme s'est consacrée au service des convives </a:t>
            </a:r>
            <a:r>
              <a:rPr lang="fr-CH" sz="2000" b="1" dirty="0">
                <a:solidFill>
                  <a:schemeClr val="accent1">
                    <a:lumMod val="75000"/>
                  </a:schemeClr>
                </a:solidFill>
              </a:rPr>
              <a:t>(Marc 1.31)</a:t>
            </a:r>
            <a:r>
              <a:rPr lang="fr-CH" sz="2000" b="1" dirty="0"/>
              <a:t>. Les bienfaits que Jésus nous apporte nous poussent à vouloir les partager avec d'autres.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1097161" y="6280945"/>
            <a:ext cx="99976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>
                <a:solidFill>
                  <a:srgbClr val="0000CC"/>
                </a:solidFill>
              </a:rPr>
              <a:t>Après une journée épuisante jusque tard dans la nuit, Jésus peut enfin se reposer.</a:t>
            </a:r>
            <a:endParaRPr lang="es-ES" sz="2000" b="1" dirty="0">
              <a:solidFill>
                <a:srgbClr val="0000CC"/>
              </a:solidFill>
            </a:endParaRPr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95" y="4871795"/>
            <a:ext cx="1330642" cy="1313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CH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Activités quotidiennes</a:t>
            </a: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1596</Words>
  <Application>Microsoft Office PowerPoint</Application>
  <PresentationFormat>Panorámica</PresentationFormat>
  <Paragraphs>72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Constantia</vt:lpstr>
      <vt:lpstr>Arial</vt:lpstr>
      <vt:lpstr>Aptos</vt:lpstr>
      <vt:lpstr>Times New Roman</vt:lpstr>
      <vt:lpstr>Brush Script MT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Isabel Laveda</cp:lastModifiedBy>
  <cp:revision>79</cp:revision>
  <dcterms:created xsi:type="dcterms:W3CDTF">2024-06-08T05:54:19Z</dcterms:created>
  <dcterms:modified xsi:type="dcterms:W3CDTF">2024-07-10T17:33:39Z</dcterms:modified>
</cp:coreProperties>
</file>