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3"/>
  </p:notesMasterIdLst>
  <p:sldIdLst>
    <p:sldId id="256" r:id="rId3"/>
    <p:sldId id="298" r:id="rId4"/>
    <p:sldId id="304" r:id="rId5"/>
    <p:sldId id="257" r:id="rId6"/>
    <p:sldId id="258" r:id="rId7"/>
    <p:sldId id="259" r:id="rId8"/>
    <p:sldId id="305" r:id="rId9"/>
    <p:sldId id="301" r:id="rId10"/>
    <p:sldId id="261" r:id="rId11"/>
    <p:sldId id="306" r:id="rId12"/>
    <p:sldId id="262" r:id="rId13"/>
    <p:sldId id="307" r:id="rId14"/>
    <p:sldId id="302" r:id="rId15"/>
    <p:sldId id="264" r:id="rId16"/>
    <p:sldId id="308" r:id="rId17"/>
    <p:sldId id="303" r:id="rId18"/>
    <p:sldId id="309" r:id="rId19"/>
    <p:sldId id="311" r:id="rId20"/>
    <p:sldId id="300" r:id="rId21"/>
    <p:sldId id="312" r:id="rId22"/>
  </p:sldIdLst>
  <p:sldSz cx="12192000" cy="6858000"/>
  <p:notesSz cx="6858000" cy="9144000"/>
  <p:embeddedFontLst>
    <p:embeddedFont>
      <p:font typeface="Brush Script MT" panose="03060802040406070304" pitchFamily="66" charset="0"/>
      <p:italic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CC"/>
    <a:srgbClr val="663300"/>
    <a:srgbClr val="501DD6"/>
    <a:srgbClr val="8C21F6"/>
    <a:srgbClr val="FF9933"/>
    <a:srgbClr val="B81111"/>
    <a:srgbClr val="7B0AEC"/>
    <a:srgbClr val="B88D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custT="1"/>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fr-CH" sz="1800" b="1" dirty="0">
              <a:solidFill>
                <a:srgbClr val="FF0000"/>
              </a:solidFill>
              <a:effectLst/>
            </a:rPr>
            <a:t>Il y avait un démon  </a:t>
          </a:r>
          <a:r>
            <a:rPr lang="fr-CH" sz="1800" b="1" dirty="0">
              <a:effectLst/>
            </a:rPr>
            <a:t>dans l'Eglise</a:t>
          </a:r>
          <a:r>
            <a:rPr lang="fr-CH" sz="1800" b="1" dirty="0">
              <a:solidFill>
                <a:srgbClr val="FF0000"/>
              </a:solidFill>
              <a:effectLst/>
            </a:rPr>
            <a:t>. Il y a de l'ivraie </a:t>
          </a:r>
          <a:r>
            <a:rPr lang="fr-CH" sz="1800" b="1" dirty="0">
              <a:effectLst/>
            </a:rPr>
            <a:t>dans l'Eglise, </a:t>
          </a:r>
          <a:br>
            <a:rPr lang="fr-CH" sz="1800" b="1" dirty="0">
              <a:effectLst/>
            </a:rPr>
          </a:br>
          <a:r>
            <a:rPr lang="fr-CH" sz="1800" b="1" dirty="0">
              <a:effectLst/>
            </a:rPr>
            <a:t>et nous ne pouvons pas la distinguer </a:t>
          </a:r>
          <a:r>
            <a:rPr lang="es-ES" sz="1800" b="1" dirty="0">
              <a:effectLst/>
            </a:rPr>
            <a:t> </a:t>
          </a:r>
          <a:r>
            <a:rPr lang="fr-CH" sz="1800" b="1" dirty="0">
              <a:effectLst/>
            </a:rPr>
            <a:t>(Matthieu 13.24-30).</a:t>
          </a:r>
          <a:endParaRPr lang="es-ES" sz="1800"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custT="1"/>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fr-CH" sz="1800" b="1" dirty="0">
              <a:effectLst/>
            </a:rPr>
            <a:t>Le démon savait qui était Jésus et cherchait à neutraliser son influence.</a:t>
          </a:r>
          <a:endParaRPr lang="es-ES" sz="1800"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fr-CH" b="1" dirty="0">
              <a:effectLst/>
            </a:rPr>
            <a:t>Jésus lui ordonne de se taire. Ce n'était pas le moment de se déclarer </a:t>
          </a:r>
          <a:br>
            <a:rPr lang="fr-CH" b="1" dirty="0">
              <a:effectLst/>
            </a:rPr>
          </a:br>
          <a:r>
            <a:rPr lang="fr-CH" b="1" dirty="0">
              <a:effectLst/>
            </a:rPr>
            <a:t>ouvertement comme le Messie. (Marc 1.24-25)</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fr-CH" sz="2000" b="1" dirty="0">
              <a:effectLst>
                <a:outerShdw blurRad="38100" dist="38100" dir="2700000" algn="tl">
                  <a:srgbClr val="000000">
                    <a:alpha val="43137"/>
                  </a:srgbClr>
                </a:outerShdw>
              </a:effectLst>
            </a:rPr>
            <a:t>Après avoir guéri le lépreux, Jésus lui donne deux ordres dans un double but. </a:t>
          </a:r>
          <a:br>
            <a:rPr lang="fr-CH" sz="2000" b="1" dirty="0">
              <a:effectLst>
                <a:outerShdw blurRad="38100" dist="38100" dir="2700000" algn="tl">
                  <a:srgbClr val="000000">
                    <a:alpha val="43137"/>
                  </a:srgbClr>
                </a:outerShdw>
              </a:effectLst>
            </a:rPr>
          </a:br>
          <a:r>
            <a:rPr lang="fr-CH" sz="2000" b="1" dirty="0">
              <a:effectLst>
                <a:outerShdw blurRad="38100" dist="38100" dir="2700000" algn="tl">
                  <a:srgbClr val="000000">
                    <a:alpha val="43137"/>
                  </a:srgbClr>
                </a:outerShdw>
              </a:effectLst>
            </a:rPr>
            <a:t>(Marc 1.44)</a:t>
          </a:r>
          <a:endParaRPr lang="es-ES" sz="2000" b="1" dirty="0">
            <a:effectLst>
              <a:outerShdw blurRad="38100" dist="38100" dir="2700000" algn="tl">
                <a:srgbClr val="000000">
                  <a:alpha val="43137"/>
                </a:srgbClr>
              </a:outerShdw>
            </a:effectLst>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fr-CH" sz="2000" b="1" dirty="0">
              <a:effectLst>
                <a:outerShdw blurRad="38100" dist="38100" dir="2700000" algn="tl">
                  <a:srgbClr val="000000">
                    <a:alpha val="43137"/>
                  </a:srgbClr>
                </a:outerShdw>
              </a:effectLst>
            </a:rPr>
            <a:t>Il doit se montrer aux prêtres et offrir ce que dit la loi. (Lévitique 14.1-7)</a:t>
          </a:r>
          <a:endParaRPr lang="es-ES"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fr-CH" sz="2000" b="1" dirty="0">
              <a:effectLst>
                <a:outerShdw blurRad="38100" dist="38100" dir="2700000" algn="tl">
                  <a:srgbClr val="000000">
                    <a:alpha val="43137"/>
                  </a:srgbClr>
                </a:outerShdw>
              </a:effectLst>
            </a:rPr>
            <a:t>Il démontrera ainsi son respect de la loi.</a:t>
          </a:r>
          <a:endParaRPr lang="es-ES"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fr-CH" sz="2000" b="1" dirty="0">
              <a:effectLst>
                <a:outerShdw blurRad="38100" dist="38100" dir="2700000" algn="tl">
                  <a:srgbClr val="000000">
                    <a:alpha val="43137"/>
                  </a:srgbClr>
                </a:outerShdw>
              </a:effectLst>
            </a:rPr>
            <a:t>Jésus a donné ainsi l'occasion aux prêtres </a:t>
          </a:r>
          <a:br>
            <a:rPr lang="fr-CH" sz="2000" b="1" dirty="0">
              <a:effectLst>
                <a:outerShdw blurRad="38100" dist="38100" dir="2700000" algn="tl">
                  <a:srgbClr val="000000">
                    <a:alpha val="43137"/>
                  </a:srgbClr>
                </a:outerShdw>
              </a:effectLst>
            </a:rPr>
          </a:br>
          <a:r>
            <a:rPr lang="fr-CH" sz="2000" b="1" dirty="0">
              <a:effectLst>
                <a:outerShdw blurRad="38100" dist="38100" dir="2700000" algn="tl">
                  <a:srgbClr val="000000">
                    <a:alpha val="43137"/>
                  </a:srgbClr>
                </a:outerShdw>
              </a:effectLst>
            </a:rPr>
            <a:t>de l'accepter comme Messie. </a:t>
          </a:r>
          <a:endParaRPr lang="es-ES"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fr-CH" sz="2000" b="1" dirty="0">
              <a:effectLst>
                <a:outerShdw blurRad="38100" dist="38100" dir="2700000" algn="tl">
                  <a:srgbClr val="000000">
                    <a:alpha val="43137"/>
                  </a:srgbClr>
                </a:outerShdw>
              </a:effectLst>
            </a:rPr>
            <a:t>Le lépreux guéri doit se taire.</a:t>
          </a:r>
          <a:endParaRPr lang="es-ES"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fr-CH" sz="2000" b="1" dirty="0">
              <a:effectLst>
                <a:outerShdw blurRad="38100" dist="38100" dir="2700000" algn="tl">
                  <a:srgbClr val="000000">
                    <a:alpha val="43137"/>
                  </a:srgbClr>
                </a:outerShdw>
              </a:effectLst>
            </a:rPr>
            <a:t>Jésus empêchait les prêtres de se retourner contre le lépreux.</a:t>
          </a:r>
          <a:endParaRPr lang="es-ES"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fr-CH" sz="2000" b="1" dirty="0">
              <a:effectLst>
                <a:outerShdw blurRad="38100" dist="38100" dir="2700000" algn="tl">
                  <a:srgbClr val="000000">
                    <a:alpha val="43137"/>
                  </a:srgbClr>
                </a:outerShdw>
              </a:effectLst>
            </a:rPr>
            <a:t>Il évite de susciter l'attente messianique dans les foules.</a:t>
          </a:r>
          <a:endParaRPr lang="es-ES"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531257">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271562">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720" y="130558"/>
          <a:ext cx="858139" cy="600697"/>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2" y="302186"/>
        <a:ext cx="600697" cy="257442"/>
      </dsp:txXfrm>
    </dsp:sp>
    <dsp:sp modelId="{1F1B129A-2439-447A-96BB-D71F763F95D4}">
      <dsp:nvSpPr>
        <dsp:cNvPr id="0" name=""/>
        <dsp:cNvSpPr/>
      </dsp:nvSpPr>
      <dsp:spPr>
        <a:xfrm rot="5400000">
          <a:off x="4296233" y="-3693697"/>
          <a:ext cx="557790" cy="7948862"/>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266700" lvl="1" indent="-266700" algn="l" defTabSz="800100">
            <a:lnSpc>
              <a:spcPct val="90000"/>
            </a:lnSpc>
            <a:spcBef>
              <a:spcPct val="0"/>
            </a:spcBef>
            <a:spcAft>
              <a:spcPct val="15000"/>
            </a:spcAft>
            <a:buClr>
              <a:schemeClr val="accent1">
                <a:lumMod val="50000"/>
              </a:schemeClr>
            </a:buClr>
            <a:buFont typeface="+mj-lt"/>
            <a:buAutoNum type="arabicPeriod"/>
          </a:pPr>
          <a:r>
            <a:rPr lang="fr-CH" sz="1800" b="1" kern="1200" dirty="0">
              <a:solidFill>
                <a:srgbClr val="FF0000"/>
              </a:solidFill>
              <a:effectLst/>
            </a:rPr>
            <a:t>Il y avait un démon  </a:t>
          </a:r>
          <a:r>
            <a:rPr lang="fr-CH" sz="1800" b="1" kern="1200" dirty="0">
              <a:effectLst/>
            </a:rPr>
            <a:t>dans l'Eglise</a:t>
          </a:r>
          <a:r>
            <a:rPr lang="fr-CH" sz="1800" b="1" kern="1200" dirty="0">
              <a:solidFill>
                <a:srgbClr val="FF0000"/>
              </a:solidFill>
              <a:effectLst/>
            </a:rPr>
            <a:t>. Il y a de l'ivraie </a:t>
          </a:r>
          <a:r>
            <a:rPr lang="fr-CH" sz="1800" b="1" kern="1200" dirty="0">
              <a:effectLst/>
            </a:rPr>
            <a:t>dans l'Eglise, </a:t>
          </a:r>
          <a:br>
            <a:rPr lang="fr-CH" sz="1800" b="1" kern="1200" dirty="0">
              <a:effectLst/>
            </a:rPr>
          </a:br>
          <a:r>
            <a:rPr lang="fr-CH" sz="1800" b="1" kern="1200" dirty="0">
              <a:effectLst/>
            </a:rPr>
            <a:t>et nous ne pouvons pas la distinguer </a:t>
          </a:r>
          <a:r>
            <a:rPr lang="es-ES" sz="1800" b="1" kern="1200" dirty="0">
              <a:effectLst/>
            </a:rPr>
            <a:t> </a:t>
          </a:r>
          <a:r>
            <a:rPr lang="fr-CH" sz="1800" b="1" kern="1200" dirty="0">
              <a:effectLst/>
            </a:rPr>
            <a:t>(Matthieu 13.24-30).</a:t>
          </a:r>
          <a:endParaRPr lang="es-ES" sz="1800" kern="1200" dirty="0">
            <a:effectLst/>
          </a:endParaRPr>
        </a:p>
      </dsp:txBody>
      <dsp:txXfrm rot="-5400000">
        <a:off x="600698" y="29067"/>
        <a:ext cx="7921633" cy="503332"/>
      </dsp:txXfrm>
    </dsp:sp>
    <dsp:sp modelId="{348BA8F0-75E9-46E8-9DDA-F69576D26EBF}">
      <dsp:nvSpPr>
        <dsp:cNvPr id="0" name=""/>
        <dsp:cNvSpPr/>
      </dsp:nvSpPr>
      <dsp:spPr>
        <a:xfrm rot="5400000">
          <a:off x="-128720" y="774949"/>
          <a:ext cx="858139" cy="600697"/>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2" y="946577"/>
        <a:ext cx="600697" cy="257442"/>
      </dsp:txXfrm>
    </dsp:sp>
    <dsp:sp modelId="{05BAB352-7CE5-4613-9F54-717DF064B952}">
      <dsp:nvSpPr>
        <dsp:cNvPr id="0" name=""/>
        <dsp:cNvSpPr/>
      </dsp:nvSpPr>
      <dsp:spPr>
        <a:xfrm rot="5400000">
          <a:off x="4296233" y="-3049307"/>
          <a:ext cx="557790" cy="7948862"/>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266700" lvl="1" indent="-266700" algn="l" defTabSz="800100">
            <a:lnSpc>
              <a:spcPct val="90000"/>
            </a:lnSpc>
            <a:spcBef>
              <a:spcPct val="0"/>
            </a:spcBef>
            <a:spcAft>
              <a:spcPct val="15000"/>
            </a:spcAft>
            <a:buClr>
              <a:schemeClr val="accent5">
                <a:lumMod val="50000"/>
              </a:schemeClr>
            </a:buClr>
            <a:buFont typeface="+mj-lt"/>
            <a:buAutoNum type="arabicPeriod" startAt="2"/>
          </a:pPr>
          <a:r>
            <a:rPr lang="fr-CH" sz="1800" b="1" kern="1200" dirty="0">
              <a:effectLst/>
            </a:rPr>
            <a:t>Le démon savait qui était Jésus et cherchait à neutraliser son influence.</a:t>
          </a:r>
          <a:endParaRPr lang="es-ES" sz="1800" kern="1200" dirty="0">
            <a:effectLst/>
          </a:endParaRPr>
        </a:p>
      </dsp:txBody>
      <dsp:txXfrm rot="-5400000">
        <a:off x="600698" y="673457"/>
        <a:ext cx="7921633" cy="503332"/>
      </dsp:txXfrm>
    </dsp:sp>
    <dsp:sp modelId="{6FF5312E-9F45-469A-AF3A-453531A07A51}">
      <dsp:nvSpPr>
        <dsp:cNvPr id="0" name=""/>
        <dsp:cNvSpPr/>
      </dsp:nvSpPr>
      <dsp:spPr>
        <a:xfrm rot="5400000">
          <a:off x="-128720" y="1419339"/>
          <a:ext cx="858139" cy="600697"/>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2" y="1590967"/>
        <a:ext cx="600697" cy="257442"/>
      </dsp:txXfrm>
    </dsp:sp>
    <dsp:sp modelId="{BF7C7F0F-F87D-4A5C-BC55-BD9DC0A725C8}">
      <dsp:nvSpPr>
        <dsp:cNvPr id="0" name=""/>
        <dsp:cNvSpPr/>
      </dsp:nvSpPr>
      <dsp:spPr>
        <a:xfrm rot="5400000">
          <a:off x="4296233" y="-2404917"/>
          <a:ext cx="557790" cy="7948862"/>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fr-CH" sz="1700" b="1" kern="1200" dirty="0">
              <a:effectLst/>
            </a:rPr>
            <a:t>Jésus lui ordonne de se taire. Ce n'était pas le moment de se déclarer </a:t>
          </a:r>
          <a:br>
            <a:rPr lang="fr-CH" sz="1700" b="1" kern="1200" dirty="0">
              <a:effectLst/>
            </a:rPr>
          </a:br>
          <a:r>
            <a:rPr lang="fr-CH" sz="1700" b="1" kern="1200" dirty="0">
              <a:effectLst/>
            </a:rPr>
            <a:t>ouvertement comme le Messie. (Marc 1.24-25)</a:t>
          </a:r>
          <a:endParaRPr lang="es-ES" sz="1700" kern="1200" dirty="0">
            <a:effectLst/>
          </a:endParaRPr>
        </a:p>
      </dsp:txBody>
      <dsp:txXfrm rot="-5400000">
        <a:off x="600698" y="1317847"/>
        <a:ext cx="7921633" cy="50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87160" y="2189"/>
          <a:ext cx="1749000" cy="2586513"/>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Après avoir guéri le lépreux, Jésus lui donne deux ordres dans un double but. </a:t>
          </a:r>
          <a:br>
            <a:rPr lang="fr-CH" sz="2000" b="1" kern="1200" dirty="0">
              <a:effectLst>
                <a:outerShdw blurRad="38100" dist="38100" dir="2700000" algn="tl">
                  <a:srgbClr val="000000">
                    <a:alpha val="43137"/>
                  </a:srgbClr>
                </a:outerShdw>
              </a:effectLst>
            </a:rPr>
          </a:br>
          <a:r>
            <a:rPr lang="fr-CH" sz="2000" b="1" kern="1200" dirty="0">
              <a:effectLst>
                <a:outerShdw blurRad="38100" dist="38100" dir="2700000" algn="tl">
                  <a:srgbClr val="000000">
                    <a:alpha val="43137"/>
                  </a:srgbClr>
                </a:outerShdw>
              </a:effectLst>
            </a:rPr>
            <a:t>(Marc 1.44)</a:t>
          </a:r>
          <a:endParaRPr lang="es-ES" sz="2000" b="1" kern="1200" dirty="0">
            <a:effectLst>
              <a:outerShdw blurRad="38100" dist="38100" dir="2700000" algn="tl">
                <a:srgbClr val="000000">
                  <a:alpha val="43137"/>
                </a:srgbClr>
              </a:outerShdw>
            </a:effectLst>
          </a:endParaRPr>
        </a:p>
      </dsp:txBody>
      <dsp:txXfrm>
        <a:off x="138386" y="53415"/>
        <a:ext cx="1646548" cy="2484061"/>
      </dsp:txXfrm>
    </dsp:sp>
    <dsp:sp modelId="{B4EB38D3-D434-42DD-A2E1-C57F19950AAD}">
      <dsp:nvSpPr>
        <dsp:cNvPr id="0" name=""/>
        <dsp:cNvSpPr/>
      </dsp:nvSpPr>
      <dsp:spPr>
        <a:xfrm rot="18444058">
          <a:off x="1710278" y="1025019"/>
          <a:ext cx="641258" cy="31434"/>
        </a:xfrm>
        <a:custGeom>
          <a:avLst/>
          <a:gdLst/>
          <a:ahLst/>
          <a:cxnLst/>
          <a:rect l="0" t="0" r="0" b="0"/>
          <a:pathLst>
            <a:path>
              <a:moveTo>
                <a:pt x="0" y="15717"/>
              </a:moveTo>
              <a:lnTo>
                <a:pt x="641258" y="15717"/>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14876" y="1024705"/>
        <a:ext cx="32062" cy="32062"/>
      </dsp:txXfrm>
    </dsp:sp>
    <dsp:sp modelId="{3C0011EA-7A4C-4BF2-BF98-C9AE9B8378DB}">
      <dsp:nvSpPr>
        <dsp:cNvPr id="0" name=""/>
        <dsp:cNvSpPr/>
      </dsp:nvSpPr>
      <dsp:spPr>
        <a:xfrm>
          <a:off x="2225654" y="124954"/>
          <a:ext cx="2309705" cy="1322145"/>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Il doit se montrer aux prêtres et offrir ce que dit la loi. (Lévitique 14.1-7)</a:t>
          </a:r>
          <a:endParaRPr lang="es-ES" sz="2000" b="1" kern="1200" dirty="0">
            <a:effectLst>
              <a:outerShdw blurRad="38100" dist="38100" dir="2700000" algn="tl">
                <a:srgbClr val="000000">
                  <a:alpha val="43137"/>
                </a:srgbClr>
              </a:outerShdw>
            </a:effectLst>
          </a:endParaRPr>
        </a:p>
      </dsp:txBody>
      <dsp:txXfrm>
        <a:off x="2264378" y="163678"/>
        <a:ext cx="2232257" cy="1244697"/>
      </dsp:txXfrm>
    </dsp:sp>
    <dsp:sp modelId="{A1CE3E22-5047-4ABA-84B2-009AC3F5FE6E}">
      <dsp:nvSpPr>
        <dsp:cNvPr id="0" name=""/>
        <dsp:cNvSpPr/>
      </dsp:nvSpPr>
      <dsp:spPr>
        <a:xfrm rot="18967813">
          <a:off x="4459969" y="583099"/>
          <a:ext cx="540275" cy="31434"/>
        </a:xfrm>
        <a:custGeom>
          <a:avLst/>
          <a:gdLst/>
          <a:ahLst/>
          <a:cxnLst/>
          <a:rect l="0" t="0" r="0" b="0"/>
          <a:pathLst>
            <a:path>
              <a:moveTo>
                <a:pt x="0" y="15717"/>
              </a:moveTo>
              <a:lnTo>
                <a:pt x="540275" y="15717"/>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99" y="585309"/>
        <a:ext cx="27013" cy="27013"/>
      </dsp:txXfrm>
    </dsp:sp>
    <dsp:sp modelId="{00175583-3F81-48EA-8A88-0AD113377557}">
      <dsp:nvSpPr>
        <dsp:cNvPr id="0" name=""/>
        <dsp:cNvSpPr/>
      </dsp:nvSpPr>
      <dsp:spPr>
        <a:xfrm>
          <a:off x="4924853" y="168171"/>
          <a:ext cx="5284510" cy="486866"/>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fr-CH" sz="2000" b="1" kern="1200" dirty="0">
              <a:effectLst>
                <a:outerShdw blurRad="38100" dist="38100" dir="2700000" algn="tl">
                  <a:srgbClr val="000000">
                    <a:alpha val="43137"/>
                  </a:srgbClr>
                </a:outerShdw>
              </a:effectLst>
            </a:rPr>
            <a:t>Il démontrera ainsi son respect de la loi.</a:t>
          </a:r>
          <a:endParaRPr lang="es-ES" sz="2000" b="1" kern="1200" dirty="0">
            <a:effectLst>
              <a:outerShdw blurRad="38100" dist="38100" dir="2700000" algn="tl">
                <a:srgbClr val="000000">
                  <a:alpha val="43137"/>
                </a:srgbClr>
              </a:outerShdw>
            </a:effectLst>
          </a:endParaRPr>
        </a:p>
      </dsp:txBody>
      <dsp:txXfrm>
        <a:off x="4939113" y="182431"/>
        <a:ext cx="5255990" cy="458346"/>
      </dsp:txXfrm>
    </dsp:sp>
    <dsp:sp modelId="{AAB14C4E-EB3F-4B63-A3E5-8C7FEFE744DE}">
      <dsp:nvSpPr>
        <dsp:cNvPr id="0" name=""/>
        <dsp:cNvSpPr/>
      </dsp:nvSpPr>
      <dsp:spPr>
        <a:xfrm rot="2142401">
          <a:off x="4490275" y="910284"/>
          <a:ext cx="479662" cy="31434"/>
        </a:xfrm>
        <a:custGeom>
          <a:avLst/>
          <a:gdLst/>
          <a:ahLst/>
          <a:cxnLst/>
          <a:rect l="0" t="0" r="0" b="0"/>
          <a:pathLst>
            <a:path>
              <a:moveTo>
                <a:pt x="0" y="15717"/>
              </a:moveTo>
              <a:lnTo>
                <a:pt x="479662" y="15717"/>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8115" y="914010"/>
        <a:ext cx="23983" cy="23983"/>
      </dsp:txXfrm>
    </dsp:sp>
    <dsp:sp modelId="{818DD2AE-9A1C-483E-A733-B2B033A24460}">
      <dsp:nvSpPr>
        <dsp:cNvPr id="0" name=""/>
        <dsp:cNvSpPr/>
      </dsp:nvSpPr>
      <dsp:spPr>
        <a:xfrm>
          <a:off x="4924853" y="728068"/>
          <a:ext cx="5284510" cy="675814"/>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fr-CH" sz="2000" b="1" kern="1200" dirty="0">
              <a:effectLst>
                <a:outerShdw blurRad="38100" dist="38100" dir="2700000" algn="tl">
                  <a:srgbClr val="000000">
                    <a:alpha val="43137"/>
                  </a:srgbClr>
                </a:outerShdw>
              </a:effectLst>
            </a:rPr>
            <a:t>Jésus a donné ainsi l'occasion aux prêtres </a:t>
          </a:r>
          <a:br>
            <a:rPr lang="fr-CH" sz="2000" b="1" kern="1200" dirty="0">
              <a:effectLst>
                <a:outerShdw blurRad="38100" dist="38100" dir="2700000" algn="tl">
                  <a:srgbClr val="000000">
                    <a:alpha val="43137"/>
                  </a:srgbClr>
                </a:outerShdw>
              </a:effectLst>
            </a:rPr>
          </a:br>
          <a:r>
            <a:rPr lang="fr-CH" sz="2000" b="1" kern="1200" dirty="0">
              <a:effectLst>
                <a:outerShdw blurRad="38100" dist="38100" dir="2700000" algn="tl">
                  <a:srgbClr val="000000">
                    <a:alpha val="43137"/>
                  </a:srgbClr>
                </a:outerShdw>
              </a:effectLst>
            </a:rPr>
            <a:t>de l'accepter comme Messie. </a:t>
          </a:r>
          <a:endParaRPr lang="es-ES" sz="2000" b="1" kern="1200" dirty="0">
            <a:effectLst>
              <a:outerShdw blurRad="38100" dist="38100" dir="2700000" algn="tl">
                <a:srgbClr val="000000">
                  <a:alpha val="43137"/>
                </a:srgbClr>
              </a:outerShdw>
            </a:effectLst>
          </a:endParaRPr>
        </a:p>
      </dsp:txBody>
      <dsp:txXfrm>
        <a:off x="4944647" y="747862"/>
        <a:ext cx="5244922" cy="636226"/>
      </dsp:txXfrm>
    </dsp:sp>
    <dsp:sp modelId="{8EC96310-F468-49E7-87A0-EE785DBACD38}">
      <dsp:nvSpPr>
        <dsp:cNvPr id="0" name=""/>
        <dsp:cNvSpPr/>
      </dsp:nvSpPr>
      <dsp:spPr>
        <a:xfrm rot="3900958">
          <a:off x="1569821" y="1697668"/>
          <a:ext cx="922171" cy="31434"/>
        </a:xfrm>
        <a:custGeom>
          <a:avLst/>
          <a:gdLst/>
          <a:ahLst/>
          <a:cxnLst/>
          <a:rect l="0" t="0" r="0" b="0"/>
          <a:pathLst>
            <a:path>
              <a:moveTo>
                <a:pt x="0" y="15717"/>
              </a:moveTo>
              <a:lnTo>
                <a:pt x="922171" y="15717"/>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7853" y="1690331"/>
        <a:ext cx="46108" cy="46108"/>
      </dsp:txXfrm>
    </dsp:sp>
    <dsp:sp modelId="{15DA4E20-7669-4312-A511-02D49C6300C9}">
      <dsp:nvSpPr>
        <dsp:cNvPr id="0" name=""/>
        <dsp:cNvSpPr/>
      </dsp:nvSpPr>
      <dsp:spPr>
        <a:xfrm>
          <a:off x="2225654" y="1796714"/>
          <a:ext cx="2309705" cy="669222"/>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Le lépreux guéri doit se taire.</a:t>
          </a:r>
          <a:endParaRPr lang="es-ES" sz="2000" b="1" kern="1200" dirty="0">
            <a:effectLst>
              <a:outerShdw blurRad="38100" dist="38100" dir="2700000" algn="tl">
                <a:srgbClr val="000000">
                  <a:alpha val="43137"/>
                </a:srgbClr>
              </a:outerShdw>
            </a:effectLst>
          </a:endParaRPr>
        </a:p>
      </dsp:txBody>
      <dsp:txXfrm>
        <a:off x="2245255" y="1816315"/>
        <a:ext cx="2270503" cy="630020"/>
      </dsp:txXfrm>
    </dsp:sp>
    <dsp:sp modelId="{FD8E8B9F-AFB5-45E2-BE81-E69F72320E45}">
      <dsp:nvSpPr>
        <dsp:cNvPr id="0" name=""/>
        <dsp:cNvSpPr/>
      </dsp:nvSpPr>
      <dsp:spPr>
        <a:xfrm rot="18994565">
          <a:off x="4461966" y="1931291"/>
          <a:ext cx="536279" cy="31434"/>
        </a:xfrm>
        <a:custGeom>
          <a:avLst/>
          <a:gdLst/>
          <a:ahLst/>
          <a:cxnLst/>
          <a:rect l="0" t="0" r="0" b="0"/>
          <a:pathLst>
            <a:path>
              <a:moveTo>
                <a:pt x="0" y="15717"/>
              </a:moveTo>
              <a:lnTo>
                <a:pt x="536279" y="15717"/>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699" y="1933601"/>
        <a:ext cx="26813" cy="26813"/>
      </dsp:txXfrm>
    </dsp:sp>
    <dsp:sp modelId="{56B951E8-A7F9-4B70-9A57-099C2A28B372}">
      <dsp:nvSpPr>
        <dsp:cNvPr id="0" name=""/>
        <dsp:cNvSpPr/>
      </dsp:nvSpPr>
      <dsp:spPr>
        <a:xfrm>
          <a:off x="4924853" y="1476913"/>
          <a:ext cx="5284510" cy="57155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fr-CH" sz="2000" b="1" kern="1200" dirty="0">
              <a:effectLst>
                <a:outerShdw blurRad="38100" dist="38100" dir="2700000" algn="tl">
                  <a:srgbClr val="000000">
                    <a:alpha val="43137"/>
                  </a:srgbClr>
                </a:outerShdw>
              </a:effectLst>
            </a:rPr>
            <a:t>Jésus empêchait les prêtres de se retourner contre le lépreux.</a:t>
          </a:r>
          <a:endParaRPr lang="es-ES" sz="2000" b="1" kern="1200" dirty="0">
            <a:effectLst>
              <a:outerShdw blurRad="38100" dist="38100" dir="2700000" algn="tl">
                <a:srgbClr val="000000">
                  <a:alpha val="43137"/>
                </a:srgbClr>
              </a:outerShdw>
            </a:effectLst>
          </a:endParaRPr>
        </a:p>
      </dsp:txBody>
      <dsp:txXfrm>
        <a:off x="4941593" y="1493653"/>
        <a:ext cx="5251030" cy="538077"/>
      </dsp:txXfrm>
    </dsp:sp>
    <dsp:sp modelId="{8F056144-A1FB-4626-BA89-593032624CAB}">
      <dsp:nvSpPr>
        <dsp:cNvPr id="0" name=""/>
        <dsp:cNvSpPr/>
      </dsp:nvSpPr>
      <dsp:spPr>
        <a:xfrm rot="2376402">
          <a:off x="4477332" y="2276755"/>
          <a:ext cx="505547" cy="31434"/>
        </a:xfrm>
        <a:custGeom>
          <a:avLst/>
          <a:gdLst/>
          <a:ahLst/>
          <a:cxnLst/>
          <a:rect l="0" t="0" r="0" b="0"/>
          <a:pathLst>
            <a:path>
              <a:moveTo>
                <a:pt x="0" y="15717"/>
              </a:moveTo>
              <a:lnTo>
                <a:pt x="505547" y="15717"/>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468" y="2279833"/>
        <a:ext cx="25277" cy="25277"/>
      </dsp:txXfrm>
    </dsp:sp>
    <dsp:sp modelId="{91B1350E-9213-4139-A308-0BC93E757A3A}">
      <dsp:nvSpPr>
        <dsp:cNvPr id="0" name=""/>
        <dsp:cNvSpPr/>
      </dsp:nvSpPr>
      <dsp:spPr>
        <a:xfrm>
          <a:off x="4924853" y="2121500"/>
          <a:ext cx="5284510" cy="66423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fr-CH" sz="2000" b="1" kern="1200" dirty="0">
              <a:effectLst>
                <a:outerShdw blurRad="38100" dist="38100" dir="2700000" algn="tl">
                  <a:srgbClr val="000000">
                    <a:alpha val="43137"/>
                  </a:srgbClr>
                </a:outerShdw>
              </a:effectLst>
            </a:rPr>
            <a:t>Il évite de susciter l'attente messianique dans les foules.</a:t>
          </a:r>
          <a:endParaRPr lang="es-ES" sz="2000" b="1" kern="1200" dirty="0">
            <a:effectLst>
              <a:outerShdw blurRad="38100" dist="38100" dir="2700000" algn="tl">
                <a:srgbClr val="000000">
                  <a:alpha val="43137"/>
                </a:srgbClr>
              </a:outerShdw>
            </a:effectLst>
          </a:endParaRPr>
        </a:p>
      </dsp:txBody>
      <dsp:txXfrm>
        <a:off x="4944308" y="2140955"/>
        <a:ext cx="5245600" cy="6253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10/07/2024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4</a:t>
            </a:fld>
            <a:endParaRPr lang="es-ES"/>
          </a:p>
        </p:txBody>
      </p:sp>
    </p:spTree>
    <p:extLst>
      <p:ext uri="{BB962C8B-B14F-4D97-AF65-F5344CB8AC3E}">
        <p14:creationId xmlns:p14="http://schemas.microsoft.com/office/powerpoint/2010/main" val="17441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5EDB03C5-E108-4969-9DF6-9440DE0424FA}" type="slidenum">
              <a:rPr lang="es-ES" smtClean="0"/>
              <a:t>6</a:t>
            </a:fld>
            <a:endParaRPr lang="es-ES"/>
          </a:p>
        </p:txBody>
      </p:sp>
    </p:spTree>
    <p:extLst>
      <p:ext uri="{BB962C8B-B14F-4D97-AF65-F5344CB8AC3E}">
        <p14:creationId xmlns:p14="http://schemas.microsoft.com/office/powerpoint/2010/main" val="1179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5EDB03C5-E108-4969-9DF6-9440DE0424FA}" type="slidenum">
              <a:rPr lang="es-ES" smtClean="0"/>
              <a:t>9</a:t>
            </a:fld>
            <a:endParaRPr lang="es-ES"/>
          </a:p>
        </p:txBody>
      </p:sp>
    </p:spTree>
    <p:extLst>
      <p:ext uri="{BB962C8B-B14F-4D97-AF65-F5344CB8AC3E}">
        <p14:creationId xmlns:p14="http://schemas.microsoft.com/office/powerpoint/2010/main" val="360365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10/07/2024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10/07/2024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10/07/2024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7" Type="http://schemas.microsoft.com/office/2007/relationships/hdphoto" Target="../media/hdphoto2.wdp"/><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8.jpeg"/><Relationship Id="rId4" Type="http://schemas.openxmlformats.org/officeDocument/2006/relationships/diagramLayout" Target="../diagrams/layout2.xml"/><Relationship Id="rId9" Type="http://schemas.openxmlformats.org/officeDocument/2006/relationships/image" Target="../media/image47.jp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jp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0.jpg"/><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1569660"/>
          </a:xfrm>
          <a:prstGeom prst="rect">
            <a:avLst/>
          </a:prstGeom>
          <a:noFill/>
        </p:spPr>
        <p:txBody>
          <a:bodyPr wrap="square" rtlCol="0">
            <a:spAutoFit/>
          </a:bodyPr>
          <a:lstStyle/>
          <a:p>
            <a:pPr algn="ctr"/>
            <a:r>
              <a:rPr lang="fr-CH"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UNE JOURNÉE DANS LE MINISTÈRE </a:t>
            </a:r>
            <a:br>
              <a:rPr lang="fr-CH"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fr-CH"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 JÉSUS</a:t>
            </a:r>
            <a:endPar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9205317" y="6374045"/>
            <a:ext cx="2909578" cy="338554"/>
          </a:xfrm>
          <a:prstGeom prst="rect">
            <a:avLst/>
          </a:prstGeom>
          <a:noFill/>
        </p:spPr>
        <p:txBody>
          <a:bodyPr wrap="none" rtlCol="0">
            <a:spAutoFit/>
          </a:bodyPr>
          <a:lstStyle/>
          <a:p>
            <a:pPr algn="r"/>
            <a:r>
              <a:rPr lang="fr-CH" sz="1600" b="1" dirty="0">
                <a:solidFill>
                  <a:srgbClr val="D4BDB0"/>
                </a:solidFill>
                <a:effectLst>
                  <a:outerShdw blurRad="38100" dist="38100" dir="2700000" algn="tl">
                    <a:srgbClr val="000000">
                      <a:alpha val="43137"/>
                    </a:srgbClr>
                  </a:outerShdw>
                </a:effectLst>
              </a:rPr>
              <a:t>Leçon 2 pour le 13 juillet 2024</a:t>
            </a:r>
            <a:endParaRPr lang="es-ES" sz="1600" b="1" dirty="0">
              <a:solidFill>
                <a:srgbClr val="D4BDB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9C75E0-92A4-B251-9826-F0E7E47EDD49}"/>
              </a:ext>
            </a:extLst>
          </p:cNvPr>
          <p:cNvSpPr txBox="1"/>
          <p:nvPr/>
        </p:nvSpPr>
        <p:spPr>
          <a:xfrm>
            <a:off x="2213811" y="338538"/>
            <a:ext cx="9633285" cy="6180923"/>
          </a:xfrm>
          <a:prstGeom prst="rect">
            <a:avLst/>
          </a:prstGeom>
          <a:noFill/>
        </p:spPr>
        <p:txBody>
          <a:bodyPr wrap="square" rtlCol="0">
            <a:spAutoFit/>
          </a:bodyPr>
          <a:lstStyle/>
          <a:p>
            <a:pPr indent="449580" algn="just">
              <a:lnSpc>
                <a:spcPct val="107000"/>
              </a:lnSpc>
              <a:spcAft>
                <a:spcPts val="800"/>
              </a:spcAft>
            </a:pPr>
            <a: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Dans un foyer de pêcheurs de Capernaüm, la belle-mère de Pierre, étendue sur son lit de malade, avait </a:t>
            </a: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une violente fièvre », </a:t>
            </a:r>
            <a: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a:t>
            </a: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 on parla d'elle à Jésus ».</a:t>
            </a:r>
            <a: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Le Seigneur </a:t>
            </a: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toucha sa main, et la fièvre la quitta ».</a:t>
            </a:r>
            <a: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b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Elle se leva, et servit Jésus et ses disciples. </a:t>
            </a: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(Luc 4.38 ; Marc 1.30 ; Matthieu 8.15.)</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2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nouvelle se répandit rapidement. Le miracle eut lieu un sabbat, et par peur des rabbins, le peuple n'osa pas venir pour être guéri avant le coucher du soleil. </a:t>
            </a:r>
            <a:r>
              <a:rPr lang="fr-CH" sz="22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Alors, des maisons, des magasins, des marchés, les habitants de la cité se pressèrent vers l'humble demeure qui abritait Jésus.</a:t>
            </a:r>
            <a:r>
              <a:rPr lang="fr-CH" sz="2200"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22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On amenait les malades couchés sur leurs grabats, appuyés sur leurs béquilles ; ou, soutenus par des amis, ils titubaient faiblement en présence du Sauveur.</a:t>
            </a:r>
          </a:p>
          <a:p>
            <a:pPr indent="449580" algn="just">
              <a:lnSpc>
                <a:spcPct val="107000"/>
              </a:lnSpc>
              <a:spcAft>
                <a:spcPts val="800"/>
              </a:spcAft>
            </a:pPr>
            <a:endParaRPr lang="fr-CH" sz="2200" kern="100" dirty="0">
              <a:solidFill>
                <a:srgbClr val="8C21F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200" kern="100" dirty="0">
                <a:solidFill>
                  <a:srgbClr val="8C21F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Jésus ne cessa son œuvre que lorsque le dernier malheureux eut été soulagé. La nuit était bien avancée quand la multitude s'éloigna et que le silence tomba sur la maison de Simon. »</a:t>
            </a:r>
          </a:p>
          <a:p>
            <a:endParaRPr lang="fr-CH" dirty="0"/>
          </a:p>
        </p:txBody>
      </p:sp>
      <p:sp>
        <p:nvSpPr>
          <p:cNvPr id="3" name="ZoneTexte 2">
            <a:extLst>
              <a:ext uri="{FF2B5EF4-FFF2-40B4-BE49-F238E27FC236}">
                <a16:creationId xmlns:a16="http://schemas.microsoft.com/office/drawing/2014/main" id="{2E231F57-EECE-2895-39CE-2BA14B1066DE}"/>
              </a:ext>
            </a:extLst>
          </p:cNvPr>
          <p:cNvSpPr txBox="1"/>
          <p:nvPr/>
        </p:nvSpPr>
        <p:spPr>
          <a:xfrm>
            <a:off x="5077326" y="6176211"/>
            <a:ext cx="6272463" cy="369332"/>
          </a:xfrm>
          <a:prstGeom prst="rect">
            <a:avLst/>
          </a:prstGeom>
          <a:noFill/>
        </p:spPr>
        <p:txBody>
          <a:bodyPr wrap="square" rtlCol="0">
            <a:spAutoFit/>
          </a:bodyPr>
          <a:lstStyle/>
          <a:p>
            <a:pPr algn="ctr"/>
            <a:r>
              <a:rPr lang="fr-CH" sz="1800" kern="100" dirty="0">
                <a:solidFill>
                  <a:srgbClr val="8C21F6"/>
                </a:solidFill>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rgbClr val="8C21F6"/>
                </a:solidFill>
                <a:latin typeface="Arial" panose="020B0604020202020204" pitchFamily="34" charset="0"/>
                <a:ea typeface="Arial" panose="020B0604020202020204" pitchFamily="34" charset="0"/>
                <a:cs typeface="Arial" panose="020B0604020202020204" pitchFamily="34" charset="0"/>
              </a:rPr>
              <a:t>Le ministère de la guérison</a:t>
            </a:r>
            <a:r>
              <a:rPr lang="fr-CH" sz="1800" kern="100" dirty="0">
                <a:solidFill>
                  <a:srgbClr val="8C21F6"/>
                </a:solidFill>
                <a:latin typeface="Arial" panose="020B0604020202020204" pitchFamily="34" charset="0"/>
                <a:ea typeface="Arial" panose="020B0604020202020204" pitchFamily="34" charset="0"/>
                <a:cs typeface="Arial" panose="020B0604020202020204" pitchFamily="34" charset="0"/>
              </a:rPr>
              <a:t>, p. 25.) </a:t>
            </a:r>
            <a:endParaRPr lang="fr-CH" dirty="0">
              <a:solidFill>
                <a:srgbClr val="8C21F6"/>
              </a:solidFill>
            </a:endParaRPr>
          </a:p>
        </p:txBody>
      </p:sp>
      <p:pic>
        <p:nvPicPr>
          <p:cNvPr id="4" name="Picture 2" descr="Images de Personnage Biblique – Téléchargement gratuit sur Freepik">
            <a:extLst>
              <a:ext uri="{FF2B5EF4-FFF2-40B4-BE49-F238E27FC236}">
                <a16:creationId xmlns:a16="http://schemas.microsoft.com/office/drawing/2014/main" id="{D78EEB9F-673E-E613-0986-1893D05525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5452" y="3101009"/>
            <a:ext cx="2136102" cy="229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fr-CH"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Guérir</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3537284" y="123110"/>
            <a:ext cx="8654715" cy="646331"/>
          </a:xfrm>
          <a:prstGeom prst="rect">
            <a:avLst/>
          </a:prstGeom>
          <a:noFill/>
        </p:spPr>
        <p:txBody>
          <a:bodyPr wrap="square">
            <a:spAutoFit/>
          </a:bodyPr>
          <a:lstStyle/>
          <a:p>
            <a:pPr algn="ctr"/>
            <a:r>
              <a:rPr lang="fr-CH"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Le soir venu, après le coucher du soleil, les gens amenèrent à Jésus tous les malades et ceux qui étaient possédés par des démons. » (Marc 1.32)</a:t>
            </a:r>
            <a:endPar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200E173-3517-5A58-174A-2AFA06800B47}"/>
              </a:ext>
            </a:extLst>
          </p:cNvPr>
          <p:cNvSpPr txBox="1"/>
          <p:nvPr/>
        </p:nvSpPr>
        <p:spPr>
          <a:xfrm>
            <a:off x="3465989" y="842855"/>
            <a:ext cx="8726010" cy="646331"/>
          </a:xfrm>
          <a:prstGeom prst="rect">
            <a:avLst/>
          </a:prstGeom>
          <a:solidFill>
            <a:schemeClr val="tx2">
              <a:lumMod val="50000"/>
            </a:schemeClr>
          </a:solidFill>
        </p:spPr>
        <p:txBody>
          <a:bodyPr wrap="square" rtlCol="0">
            <a:spAutoFit/>
          </a:bodyPr>
          <a:lstStyle/>
          <a:p>
            <a:pPr>
              <a:spcBef>
                <a:spcPts val="600"/>
              </a:spcBef>
            </a:pPr>
            <a:r>
              <a:rPr lang="fr-CH"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Ils quittèrent la synagogue et allèrent aussitôt à la maison de Simon et André, en compagnie de Jacques et Jean. » (Marc 1.29)</a:t>
            </a:r>
            <a:endPar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528217" y="3084101"/>
            <a:ext cx="1460625" cy="1623825"/>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2992162"/>
            <a:ext cx="5494248" cy="1938992"/>
          </a:xfrm>
          <a:prstGeom prst="rect">
            <a:avLst/>
          </a:prstGeom>
          <a:noFill/>
        </p:spPr>
        <p:txBody>
          <a:bodyPr wrap="square">
            <a:spAutoFit/>
          </a:bodyPr>
          <a:lstStyle/>
          <a:p>
            <a:pPr>
              <a:spcBef>
                <a:spcPts val="600"/>
              </a:spcBef>
            </a:pPr>
            <a:r>
              <a:rPr lang="fr-CH" sz="2000" b="1" dirty="0">
                <a:solidFill>
                  <a:srgbClr val="0000CC"/>
                </a:solidFill>
              </a:rPr>
              <a:t>Le miracle du démoniaque était le sujet de conversation dans de nombreuses maisons de Capharnaüm. Aussi, à la fin des heures sacrées du sabbat, lorsque le soleil s'est couché, ils ont amené de nombreux malades à Jésus pour qu'il les guérisse </a:t>
            </a:r>
            <a:r>
              <a:rPr lang="fr-CH" sz="2000" b="1" dirty="0">
                <a:solidFill>
                  <a:schemeClr val="accent1">
                    <a:lumMod val="75000"/>
                  </a:schemeClr>
                </a:solidFill>
              </a:rPr>
              <a:t>(Marc 1.32-34).</a:t>
            </a:r>
            <a:endParaRPr lang="es-ES" sz="2000" b="1" dirty="0">
              <a:solidFill>
                <a:schemeClr val="accent1">
                  <a:lumMod val="75000"/>
                </a:schemeClr>
              </a:solidFill>
            </a:endParaRPr>
          </a:p>
        </p:txBody>
      </p:sp>
      <p:sp>
        <p:nvSpPr>
          <p:cNvPr id="14" name="CuadroTexto 13">
            <a:extLst>
              <a:ext uri="{FF2B5EF4-FFF2-40B4-BE49-F238E27FC236}">
                <a16:creationId xmlns:a16="http://schemas.microsoft.com/office/drawing/2014/main" id="{8733D0A9-D58D-463E-15AF-6AFE7B54576F}"/>
              </a:ext>
            </a:extLst>
          </p:cNvPr>
          <p:cNvSpPr txBox="1"/>
          <p:nvPr/>
        </p:nvSpPr>
        <p:spPr>
          <a:xfrm>
            <a:off x="3310347" y="4970020"/>
            <a:ext cx="7127958" cy="1015663"/>
          </a:xfrm>
          <a:prstGeom prst="rect">
            <a:avLst/>
          </a:prstGeom>
          <a:noFill/>
        </p:spPr>
        <p:txBody>
          <a:bodyPr wrap="square">
            <a:spAutoFit/>
          </a:bodyPr>
          <a:lstStyle/>
          <a:p>
            <a:pPr>
              <a:spcBef>
                <a:spcPts val="600"/>
              </a:spcBef>
            </a:pPr>
            <a:r>
              <a:rPr lang="fr-CH" sz="2000" b="1" dirty="0"/>
              <a:t>Quelle joie, quels cris de louange ont retenti dans la maison de Simon ! Et non seulement les guéris ont loué, mais Jésus lui-même s'est réjoui de leur apporter la guérison.</a:t>
            </a:r>
            <a:endParaRPr lang="es-ES" sz="20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8" y="1570495"/>
            <a:ext cx="8726009" cy="1323439"/>
          </a:xfrm>
          <a:prstGeom prst="rect">
            <a:avLst/>
          </a:prstGeom>
          <a:noFill/>
        </p:spPr>
        <p:txBody>
          <a:bodyPr wrap="square">
            <a:spAutoFit/>
          </a:bodyPr>
          <a:lstStyle/>
          <a:p>
            <a:pPr>
              <a:spcBef>
                <a:spcPts val="600"/>
              </a:spcBef>
            </a:pPr>
            <a:r>
              <a:rPr lang="fr-CH" sz="2000" b="1" dirty="0"/>
              <a:t>Pendant qu'ils préparaient la table, ils parlèrent  à Jésus de la belle-mère de Pierre, qui avait de la fièvre </a:t>
            </a:r>
            <a:r>
              <a:rPr lang="fr-CH" sz="2000" b="1" dirty="0">
                <a:solidFill>
                  <a:schemeClr val="accent1">
                    <a:lumMod val="75000"/>
                  </a:schemeClr>
                </a:solidFill>
              </a:rPr>
              <a:t>(Marc 1.30). </a:t>
            </a:r>
            <a:r>
              <a:rPr lang="fr-CH" sz="2000" b="1" dirty="0"/>
              <a:t>Une fois guérie, cette femme s'est consacrée au service des convives </a:t>
            </a:r>
            <a:r>
              <a:rPr lang="fr-CH" sz="2000" b="1" dirty="0">
                <a:solidFill>
                  <a:schemeClr val="accent1">
                    <a:lumMod val="75000"/>
                  </a:schemeClr>
                </a:solidFill>
              </a:rPr>
              <a:t>(Marc 1.31)</a:t>
            </a:r>
            <a:r>
              <a:rPr lang="fr-CH" sz="2000" b="1" dirty="0"/>
              <a:t>. Les bienfaits que Jésus nous apporte nous poussent à vouloir les partager avec d'autres.</a:t>
            </a:r>
            <a:endParaRPr lang="es-ES" sz="2000"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1097161" y="6280945"/>
            <a:ext cx="9997676" cy="400110"/>
          </a:xfrm>
          <a:prstGeom prst="rect">
            <a:avLst/>
          </a:prstGeom>
          <a:noFill/>
        </p:spPr>
        <p:txBody>
          <a:bodyPr wrap="square">
            <a:spAutoFit/>
          </a:bodyPr>
          <a:lstStyle/>
          <a:p>
            <a:pPr>
              <a:spcBef>
                <a:spcPts val="600"/>
              </a:spcBef>
            </a:pPr>
            <a:r>
              <a:rPr lang="fr-CH" sz="2000" b="1" dirty="0">
                <a:solidFill>
                  <a:srgbClr val="0000CC"/>
                </a:solidFill>
              </a:rPr>
              <a:t>Après une journée épuisante jusque tard dans la nuit, Jésus peut enfin se reposer.</a:t>
            </a:r>
            <a:endParaRPr lang="es-ES" sz="2000" b="1" dirty="0">
              <a:solidFill>
                <a:srgbClr val="0000CC"/>
              </a:solidFill>
            </a:endParaRP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1895" y="4871795"/>
            <a:ext cx="1330642" cy="131302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2" grpId="0"/>
      <p:bldP spid="14"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83B2667-F4B4-F412-6C19-386002ED4AB6}"/>
              </a:ext>
            </a:extLst>
          </p:cNvPr>
          <p:cNvSpPr txBox="1"/>
          <p:nvPr/>
        </p:nvSpPr>
        <p:spPr>
          <a:xfrm>
            <a:off x="2272050" y="302881"/>
            <a:ext cx="9352548" cy="5469702"/>
          </a:xfrm>
          <a:prstGeom prst="rect">
            <a:avLst/>
          </a:prstGeom>
          <a:noFill/>
        </p:spPr>
        <p:txBody>
          <a:bodyPr wrap="square" rtlCol="0">
            <a:spAutoFit/>
          </a:bodyPr>
          <a:lstStyle/>
          <a:p>
            <a:pPr algn="just">
              <a:lnSpc>
                <a:spcPct val="107000"/>
              </a:lnSpc>
              <a:spcAft>
                <a:spcPts val="800"/>
              </a:spcAft>
            </a:pPr>
            <a:r>
              <a:rPr lang="fr-CH" sz="21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Tous ceux qui sont à l'école de Dieu ont besoin d'heures paisibles de communion avec leur propre cœur, avec la nature et avec Dieu. En eux doit être révélée une vie qui n'est pas en harmonie avec le monde, ses coutumes et ses pratiques. Ils ont besoin d'une expérience personnelle pour acquérir la connaissance de la volonté de Dieu. Nous devons individuellement l'entendre parler au cœur. </a:t>
            </a:r>
          </a:p>
          <a:p>
            <a:pPr lvl="3">
              <a:lnSpc>
                <a:spcPct val="107000"/>
              </a:lnSpc>
              <a:spcAft>
                <a:spcPts val="800"/>
              </a:spcAft>
            </a:pPr>
            <a:r>
              <a:rPr lang="fr-CH" sz="21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Quand toute autre voix a été étouffée, et que dans la tranquillité nous demeurons devant lui, le silence rend plus distincte la voix </a:t>
            </a:r>
            <a:br>
              <a:rPr lang="fr-CH" sz="21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1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Dieu. Il nous commande : </a:t>
            </a:r>
            <a:br>
              <a:rPr lang="fr-CH" sz="21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1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1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Arrêtez, et sachez que je suis Dieu » </a:t>
            </a:r>
            <a:r>
              <a:rPr lang="fr-CH" kern="1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(Psaume 46.11). </a:t>
            </a:r>
          </a:p>
          <a:p>
            <a:pPr>
              <a:lnSpc>
                <a:spcPct val="107000"/>
              </a:lnSpc>
              <a:spcAft>
                <a:spcPts val="800"/>
              </a:spcAft>
            </a:pPr>
            <a:r>
              <a:rPr lang="fr-CH" sz="21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Voilà la préparation efficace à toute action pour Dieu. Au milieu des foules pressées et du courant des activités intenses de la vie, celui qui est ainsi rafraîchi sera enveloppé d'une atmosphère de lumière et de paix. Il recevra un nouveau don de forces physiques et mentales. Sa vie exhalera un parfum et révélera une puissance divine qui atteindra les cœurs des hommes. » </a:t>
            </a:r>
            <a:endParaRPr lang="fr-CH" dirty="0">
              <a:solidFill>
                <a:srgbClr val="0000CC"/>
              </a:solidFill>
            </a:endParaRPr>
          </a:p>
        </p:txBody>
      </p:sp>
      <p:sp>
        <p:nvSpPr>
          <p:cNvPr id="3" name="ZoneTexte 2">
            <a:extLst>
              <a:ext uri="{FF2B5EF4-FFF2-40B4-BE49-F238E27FC236}">
                <a16:creationId xmlns:a16="http://schemas.microsoft.com/office/drawing/2014/main" id="{946742A5-E150-6217-0E80-CC2ACE600CDE}"/>
              </a:ext>
            </a:extLst>
          </p:cNvPr>
          <p:cNvSpPr txBox="1"/>
          <p:nvPr/>
        </p:nvSpPr>
        <p:spPr>
          <a:xfrm>
            <a:off x="3812092" y="5868272"/>
            <a:ext cx="6272463" cy="369332"/>
          </a:xfrm>
          <a:prstGeom prst="rect">
            <a:avLst/>
          </a:prstGeom>
          <a:noFill/>
        </p:spPr>
        <p:txBody>
          <a:bodyPr wrap="square" rtlCol="0">
            <a:spAutoFit/>
          </a:bodyPr>
          <a:lstStyle/>
          <a:p>
            <a:pPr algn="ctr"/>
            <a:r>
              <a:rPr lang="fr-CH" sz="1800" kern="100" dirty="0">
                <a:solidFill>
                  <a:srgbClr val="8C21F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rgbClr val="8C21F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ministère de la guérison</a:t>
            </a:r>
            <a:r>
              <a:rPr lang="fr-CH" sz="1800" kern="100" dirty="0">
                <a:solidFill>
                  <a:srgbClr val="8C21F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p. 44.) </a:t>
            </a:r>
            <a:endParaRPr lang="fr-CH" dirty="0">
              <a:solidFill>
                <a:srgbClr val="8C21F6"/>
              </a:solidFill>
            </a:endParaRPr>
          </a:p>
        </p:txBody>
      </p:sp>
      <p:pic>
        <p:nvPicPr>
          <p:cNvPr id="4" name="Image 3">
            <a:extLst>
              <a:ext uri="{FF2B5EF4-FFF2-40B4-BE49-F238E27FC236}">
                <a16:creationId xmlns:a16="http://schemas.microsoft.com/office/drawing/2014/main" id="{65A011B3-5345-D3EA-6017-B279F7E6CA74}"/>
              </a:ext>
            </a:extLst>
          </p:cNvPr>
          <p:cNvPicPr>
            <a:picLocks noChangeAspect="1"/>
          </p:cNvPicPr>
          <p:nvPr/>
        </p:nvPicPr>
        <p:blipFill>
          <a:blip r:embed="rId2">
            <a:clrChange>
              <a:clrFrom>
                <a:srgbClr val="FFFFFC"/>
              </a:clrFrom>
              <a:clrTo>
                <a:srgbClr val="FFFFFC">
                  <a:alpha val="0"/>
                </a:srgbClr>
              </a:clrTo>
            </a:clrChange>
            <a:duotone>
              <a:prstClr val="black"/>
              <a:schemeClr val="accent4">
                <a:tint val="45000"/>
                <a:satMod val="400000"/>
              </a:schemeClr>
            </a:duotone>
          </a:blip>
          <a:stretch>
            <a:fillRect/>
          </a:stretch>
        </p:blipFill>
        <p:spPr>
          <a:xfrm>
            <a:off x="567402" y="2265002"/>
            <a:ext cx="2621699" cy="1609816"/>
          </a:xfrm>
          <a:prstGeom prst="rect">
            <a:avLst/>
          </a:prstGeom>
        </p:spPr>
      </p:pic>
    </p:spTree>
    <p:extLst>
      <p:ext uri="{BB962C8B-B14F-4D97-AF65-F5344CB8AC3E}">
        <p14:creationId xmlns:p14="http://schemas.microsoft.com/office/powerpoint/2010/main" val="5521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fr-CH"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Activités quotidiennes</a:t>
            </a: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77581" y="3336461"/>
            <a:ext cx="2524767" cy="90939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fr-CH"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Prier et prêcher</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3583043" y="606568"/>
            <a:ext cx="8423166"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5">
                    <a:lumMod val="50000"/>
                  </a:schemeClr>
                </a:solidFill>
                <a:latin typeface="Comic Sans MS" panose="030F0702030302020204" pitchFamily="66" charset="0"/>
              </a:rPr>
              <a:t>« Au matin, alors qu'il faisait encore très sombre, il se leva et sortit pour aller dans un lieu désert où il se mit à prier. » (Marc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42345"/>
            <a:ext cx="6998782" cy="1323439"/>
          </a:xfrm>
          <a:prstGeom prst="rect">
            <a:avLst/>
          </a:prstGeom>
          <a:noFill/>
        </p:spPr>
        <p:txBody>
          <a:bodyPr wrap="square" rtlCol="0">
            <a:spAutoFit/>
          </a:bodyPr>
          <a:lstStyle/>
          <a:p>
            <a:pPr>
              <a:spcBef>
                <a:spcPts val="600"/>
              </a:spcBef>
            </a:pPr>
            <a:r>
              <a:rPr lang="fr-CH" sz="2000" b="1" dirty="0"/>
              <a:t>Le dimanche, les disciples s'attendaient à ce que Jésus prêche dans la ville. Mais les plans de Jésus étaient différents. Il devait encore faire profiter beaucoup d'autres personnes de ses paroles et de ses actes </a:t>
            </a:r>
            <a:r>
              <a:rPr lang="fr-CH" sz="2000" b="1" dirty="0">
                <a:solidFill>
                  <a:schemeClr val="accent1">
                    <a:lumMod val="75000"/>
                  </a:schemeClr>
                </a:solidFill>
              </a:rPr>
              <a:t>(Marc 1. 36-39).</a:t>
            </a:r>
            <a:endParaRPr lang="es-ES" sz="2000" b="1" dirty="0">
              <a:solidFill>
                <a:schemeClr val="accent1">
                  <a:lumMod val="75000"/>
                </a:schemeClr>
              </a:solidFill>
            </a:endParaRP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348324">
            <a:off x="9037585" y="1837487"/>
            <a:ext cx="2657796" cy="1845851"/>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30531" y="4009985"/>
            <a:ext cx="1881386" cy="1440698"/>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044294" y="4353916"/>
            <a:ext cx="7598752" cy="1323439"/>
          </a:xfrm>
          <a:prstGeom prst="rect">
            <a:avLst/>
          </a:prstGeom>
          <a:noFill/>
        </p:spPr>
        <p:txBody>
          <a:bodyPr wrap="square">
            <a:spAutoFit/>
          </a:bodyPr>
          <a:lstStyle/>
          <a:p>
            <a:pPr>
              <a:spcBef>
                <a:spcPts val="600"/>
              </a:spcBef>
            </a:pPr>
            <a:r>
              <a:rPr lang="fr-CH" sz="2000" b="1" dirty="0">
                <a:solidFill>
                  <a:srgbClr val="0000FF"/>
                </a:solidFill>
              </a:rPr>
              <a:t>Chaque jour, Jésus cherchait Dieu dans la prière et il nous invite à l'imiter </a:t>
            </a:r>
            <a:r>
              <a:rPr lang="fr-CH" sz="2000" b="1" dirty="0">
                <a:solidFill>
                  <a:schemeClr val="accent1">
                    <a:lumMod val="75000"/>
                  </a:schemeClr>
                </a:solidFill>
              </a:rPr>
              <a:t>(Marc 6.46 ; Luc 3.21 ; 5.16 ; 9.18 ; 11.1 ; 18.1)</a:t>
            </a:r>
            <a:r>
              <a:rPr lang="fr-CH" sz="2000" b="1" dirty="0"/>
              <a:t>. </a:t>
            </a:r>
            <a:br>
              <a:rPr lang="fr-CH" sz="2000" b="1" dirty="0"/>
            </a:br>
            <a:r>
              <a:rPr lang="fr-CH" sz="2000" b="1" dirty="0">
                <a:solidFill>
                  <a:srgbClr val="0000FF"/>
                </a:solidFill>
              </a:rPr>
              <a:t>Dans des situations particulières, il passait même des nuits entières en prière </a:t>
            </a:r>
            <a:r>
              <a:rPr lang="fr-CH" sz="2000" b="1" dirty="0">
                <a:solidFill>
                  <a:schemeClr val="accent1">
                    <a:lumMod val="75000"/>
                  </a:schemeClr>
                </a:solidFill>
              </a:rPr>
              <a:t>(Luc 6.12-13 ; Matthieu 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489584"/>
            <a:ext cx="6998782" cy="1323439"/>
          </a:xfrm>
          <a:prstGeom prst="rect">
            <a:avLst/>
          </a:prstGeom>
          <a:noFill/>
        </p:spPr>
        <p:txBody>
          <a:bodyPr wrap="square">
            <a:spAutoFit/>
          </a:bodyPr>
          <a:lstStyle/>
          <a:p>
            <a:pPr>
              <a:spcBef>
                <a:spcPts val="600"/>
              </a:spcBef>
            </a:pPr>
            <a:r>
              <a:rPr lang="fr-CH" sz="2000" b="1" dirty="0"/>
              <a:t>Mais Jésus n'agit pas de sa propre initiative. </a:t>
            </a:r>
            <a:br>
              <a:rPr lang="fr-CH" sz="2000" b="1" dirty="0"/>
            </a:br>
            <a:r>
              <a:rPr lang="fr-CH" sz="2000" b="1" dirty="0"/>
              <a:t>Comme d'habitude, il s'est d'abord adressé à son Père </a:t>
            </a:r>
            <a:br>
              <a:rPr lang="fr-CH" sz="2000" b="1" dirty="0"/>
            </a:br>
            <a:r>
              <a:rPr lang="fr-CH" sz="2000" b="1" dirty="0"/>
              <a:t>pour savoir ce qu'il devait faire ce jour-là …</a:t>
            </a:r>
            <a:br>
              <a:rPr lang="fr-CH" sz="2000" b="1" dirty="0"/>
            </a:br>
            <a:r>
              <a:rPr lang="fr-CH" sz="2000" b="1" dirty="0">
                <a:solidFill>
                  <a:schemeClr val="accent1">
                    <a:lumMod val="75000"/>
                  </a:schemeClr>
                </a:solidFill>
              </a:rPr>
              <a:t>(Marc 1.35 ; Jean 8.28).</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548954" y="5666801"/>
            <a:ext cx="11457255" cy="1107996"/>
          </a:xfrm>
          <a:prstGeom prst="rect">
            <a:avLst/>
          </a:prstGeom>
          <a:noFill/>
        </p:spPr>
        <p:txBody>
          <a:bodyPr wrap="square">
            <a:spAutoFit/>
          </a:bodyPr>
          <a:lstStyle/>
          <a:p>
            <a:pPr>
              <a:spcBef>
                <a:spcPts val="600"/>
              </a:spcBef>
            </a:pPr>
            <a:r>
              <a:rPr lang="fr-CH" sz="2200" b="1" dirty="0">
                <a:solidFill>
                  <a:srgbClr val="0000FF"/>
                </a:solidFill>
              </a:rPr>
              <a:t>Ne devrions-nous pas, comme Jésus, chercher Dieu chaque jour dans la prière pour connaître sa volonté ? </a:t>
            </a:r>
            <a:r>
              <a:rPr lang="fr-CH" sz="2200" b="1" dirty="0">
                <a:solidFill>
                  <a:srgbClr val="663300"/>
                </a:solidFill>
              </a:rPr>
              <a:t>Dans des situations particulières, ne devrions-nous pas le rechercher tout spécialement dans la prière ?</a:t>
            </a:r>
            <a:endParaRPr lang="es-ES" sz="2200" b="1" dirty="0">
              <a:solidFill>
                <a:srgbClr val="663300"/>
              </a:solidFill>
            </a:endParaRP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A3FACDD-BCF7-251D-CC28-2186D5060491}"/>
              </a:ext>
            </a:extLst>
          </p:cNvPr>
          <p:cNvSpPr txBox="1"/>
          <p:nvPr/>
        </p:nvSpPr>
        <p:spPr>
          <a:xfrm>
            <a:off x="2831432" y="112295"/>
            <a:ext cx="5414210" cy="523220"/>
          </a:xfrm>
          <a:prstGeom prst="rect">
            <a:avLst/>
          </a:prstGeom>
          <a:noFill/>
        </p:spPr>
        <p:txBody>
          <a:bodyPr wrap="square" rtlCol="0">
            <a:spAutoFit/>
          </a:bodyPr>
          <a:lstStyle/>
          <a:p>
            <a:pPr algn="ctr"/>
            <a:r>
              <a:rPr lang="fr-CH" sz="2800" b="1" kern="100" dirty="0">
                <a:effectLst/>
                <a:latin typeface="Calibri" panose="020F0502020204030204" pitchFamily="34" charset="0"/>
                <a:ea typeface="Arial" panose="020B0604020202020204" pitchFamily="34" charset="0"/>
                <a:cs typeface="Arial" panose="020B0604020202020204" pitchFamily="34" charset="0"/>
              </a:rPr>
              <a:t>Le secret du ministère de Jésus </a:t>
            </a:r>
            <a:endParaRPr lang="fr-CH" dirty="0"/>
          </a:p>
        </p:txBody>
      </p:sp>
      <p:sp>
        <p:nvSpPr>
          <p:cNvPr id="3" name="ZoneTexte 2">
            <a:extLst>
              <a:ext uri="{FF2B5EF4-FFF2-40B4-BE49-F238E27FC236}">
                <a16:creationId xmlns:a16="http://schemas.microsoft.com/office/drawing/2014/main" id="{DBA02B77-3320-57AD-FF53-81C59605DE38}"/>
              </a:ext>
            </a:extLst>
          </p:cNvPr>
          <p:cNvSpPr txBox="1"/>
          <p:nvPr/>
        </p:nvSpPr>
        <p:spPr>
          <a:xfrm>
            <a:off x="2045369" y="652293"/>
            <a:ext cx="9970169" cy="4235262"/>
          </a:xfrm>
          <a:prstGeom prst="rect">
            <a:avLst/>
          </a:prstGeom>
          <a:noFill/>
        </p:spPr>
        <p:txBody>
          <a:bodyPr wrap="square" rtlCol="0">
            <a:spAutoFit/>
          </a:bodyPr>
          <a:lstStyle/>
          <a:p>
            <a:pPr indent="449580" algn="ctr">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 Contemplez (le Christ) alors qu'il est incliné dans l'attitude de la prière ! </a:t>
            </a:r>
            <a:b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Bien que Fils de Dieu, il fortifie ainsi sa foi. </a:t>
            </a:r>
            <a:b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Et par sa communion avec le ciel, il reçoit des forces nouvelles pour lui-même, </a:t>
            </a:r>
            <a:b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afin de résister au mal et de pourvoir aux besoins des hommes. </a:t>
            </a:r>
          </a:p>
          <a:p>
            <a:pPr lvl="1" indent="449580" algn="just">
              <a:lnSpc>
                <a:spcPct val="107000"/>
              </a:lnSpc>
              <a:spcAft>
                <a:spcPts val="800"/>
              </a:spcAft>
            </a:pP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En tant que frère aîné de notre race, il peut secourir ceux qui, en proie à la faiblesse, dans un monde de péché et de tentations multiples, désirent le servir. </a:t>
            </a:r>
            <a:b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sait que ses messagers sont des créatures faibles et vacillantes ; mais à ceux qui se donnent sans réserve à son service, il promet son aide divine. </a:t>
            </a:r>
          </a:p>
          <a:p>
            <a:pPr indent="449580" algn="just">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En nous inspirant de son exemple,</a:t>
            </a: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nous pouvons être assurés que toute requête fervente et persévérante adressée au Seigneur avec foi </a:t>
            </a: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t>
            </a: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cette foi qui conduit à une entière dépendance de Dieu et à une consécration absolue à son service — </a:t>
            </a:r>
            <a:r>
              <a:rPr lang="fr-CH" sz="20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nous aidera à procurer aux hommes le secours du Saint-Esprit dans la lutte contre le péché.</a:t>
            </a:r>
            <a:endParaRPr lang="fr-CH" dirty="0"/>
          </a:p>
        </p:txBody>
      </p:sp>
      <p:sp>
        <p:nvSpPr>
          <p:cNvPr id="4" name="ZoneTexte 3">
            <a:extLst>
              <a:ext uri="{FF2B5EF4-FFF2-40B4-BE49-F238E27FC236}">
                <a16:creationId xmlns:a16="http://schemas.microsoft.com/office/drawing/2014/main" id="{FD41021F-878B-1EFA-F992-319F4CF2CC74}"/>
              </a:ext>
            </a:extLst>
          </p:cNvPr>
          <p:cNvSpPr txBox="1"/>
          <p:nvPr/>
        </p:nvSpPr>
        <p:spPr>
          <a:xfrm>
            <a:off x="2117560" y="5125452"/>
            <a:ext cx="4612106" cy="1200329"/>
          </a:xfrm>
          <a:prstGeom prst="rect">
            <a:avLst/>
          </a:prstGeom>
          <a:noFill/>
          <a:ln w="38100">
            <a:solidFill>
              <a:schemeClr val="tx1"/>
            </a:solidFill>
          </a:ln>
        </p:spPr>
        <p:txBody>
          <a:bodyPr wrap="square" rtlCol="0">
            <a:spAutoFit/>
          </a:bodyPr>
          <a:lstStyle/>
          <a:p>
            <a:pPr algn="just"/>
            <a:r>
              <a:rPr lang="fr-CH" sz="18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Tout serviteur de Dieu qui suit l'exemple du Christ, sera préparé pour recevoir et utiliser </a:t>
            </a:r>
            <a:br>
              <a:rPr lang="fr-CH" sz="18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puissance que le Seigneur a promise à </a:t>
            </a:r>
            <a:br>
              <a:rPr lang="fr-CH" sz="18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son Eglise en vue de la moisson du monde. </a:t>
            </a:r>
            <a:endParaRPr lang="fr-CH" dirty="0"/>
          </a:p>
        </p:txBody>
      </p:sp>
      <p:sp>
        <p:nvSpPr>
          <p:cNvPr id="5" name="ZoneTexte 4">
            <a:extLst>
              <a:ext uri="{FF2B5EF4-FFF2-40B4-BE49-F238E27FC236}">
                <a16:creationId xmlns:a16="http://schemas.microsoft.com/office/drawing/2014/main" id="{9089E63A-03C3-C5DE-FB1B-DE557726B945}"/>
              </a:ext>
            </a:extLst>
          </p:cNvPr>
          <p:cNvSpPr txBox="1"/>
          <p:nvPr/>
        </p:nvSpPr>
        <p:spPr>
          <a:xfrm>
            <a:off x="7114671" y="4986953"/>
            <a:ext cx="4676275" cy="1477328"/>
          </a:xfrm>
          <a:prstGeom prst="rect">
            <a:avLst/>
          </a:prstGeom>
          <a:noFill/>
          <a:ln w="38100">
            <a:solidFill>
              <a:schemeClr val="tx1"/>
            </a:solidFill>
          </a:ln>
        </p:spPr>
        <p:txBody>
          <a:bodyPr wrap="square" rtlCol="0">
            <a:spAutoFit/>
          </a:bodyPr>
          <a:lstStyle/>
          <a:p>
            <a:pPr algn="just"/>
            <a:r>
              <a:rPr lang="fr-CH" sz="1800" kern="1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Jour après jour, tandis que les hérauts de l’Evangile se prosternent devant Dieu pour renouveler leur consécration à son service, </a:t>
            </a:r>
            <a:br>
              <a:rPr lang="fr-CH" sz="1800" kern="1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leur accorde la présence de son Esprit, cette puissance vivifiante et sanctifiante.</a:t>
            </a:r>
            <a:endParaRPr lang="fr-CH" dirty="0"/>
          </a:p>
        </p:txBody>
      </p:sp>
      <p:sp>
        <p:nvSpPr>
          <p:cNvPr id="6" name="Rectangle 5">
            <a:extLst>
              <a:ext uri="{FF2B5EF4-FFF2-40B4-BE49-F238E27FC236}">
                <a16:creationId xmlns:a16="http://schemas.microsoft.com/office/drawing/2014/main" id="{829BA43D-133E-3BD5-BE46-736402F69399}"/>
              </a:ext>
            </a:extLst>
          </p:cNvPr>
          <p:cNvSpPr/>
          <p:nvPr/>
        </p:nvSpPr>
        <p:spPr>
          <a:xfrm>
            <a:off x="6729666" y="5622758"/>
            <a:ext cx="385005" cy="2085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Bulle narrative : rectangle 6">
            <a:extLst>
              <a:ext uri="{FF2B5EF4-FFF2-40B4-BE49-F238E27FC236}">
                <a16:creationId xmlns:a16="http://schemas.microsoft.com/office/drawing/2014/main" id="{4DB280D8-402F-AA6B-606E-A329748B09D5}"/>
              </a:ext>
            </a:extLst>
          </p:cNvPr>
          <p:cNvSpPr/>
          <p:nvPr/>
        </p:nvSpPr>
        <p:spPr>
          <a:xfrm>
            <a:off x="128344" y="5200919"/>
            <a:ext cx="1779969" cy="1124861"/>
          </a:xfrm>
          <a:prstGeom prst="wedgeRectCallout">
            <a:avLst>
              <a:gd name="adj1" fmla="val 44167"/>
              <a:gd name="adj2" fmla="val -84472"/>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(E. G. White</a:t>
            </a:r>
            <a:r>
              <a:rPr lang="es-ES"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Conquérants pacifiques</a:t>
            </a:r>
            <a:r>
              <a:rPr lang="es-ES"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b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b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p. 50.)</a:t>
            </a:r>
            <a:endParaRPr lang="fr-CH" sz="1600" b="1" dirty="0"/>
          </a:p>
        </p:txBody>
      </p:sp>
      <p:pic>
        <p:nvPicPr>
          <p:cNvPr id="8" name="Picture 6" descr="Personnage De La Bible De Dessin Animé Apôtre Jean PNG , Dessin Animé, Bible,  Personnage Image PNG pour le téléchargement libre">
            <a:extLst>
              <a:ext uri="{FF2B5EF4-FFF2-40B4-BE49-F238E27FC236}">
                <a16:creationId xmlns:a16="http://schemas.microsoft.com/office/drawing/2014/main" id="{D29DD631-4B34-3B67-AF56-650B9B0ED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6462" y="1073426"/>
            <a:ext cx="2099599" cy="221143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5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646331"/>
          </a:xfrm>
          <a:prstGeom prst="rect">
            <a:avLst/>
          </a:prstGeom>
          <a:noFill/>
        </p:spPr>
        <p:txBody>
          <a:bodyPr wrap="square">
            <a:spAutoFit/>
          </a:bodyPr>
          <a:lstStyle/>
          <a:p>
            <a:pPr algn="ctr"/>
            <a:r>
              <a:rPr lang="fr-CH"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Guérir et respecter la loi</a:t>
            </a:r>
            <a:endParaRPr lang="es-E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1282115" y="491141"/>
            <a:ext cx="10099759"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rgbClr val="0000CC"/>
                </a:solidFill>
                <a:latin typeface="Comic Sans MS" panose="030F0702030302020204" pitchFamily="66" charset="0"/>
              </a:rPr>
              <a:t>« Garde-toi de rien dire à personne, mais va te montrer au prêtre, et présente pour ta purification ce que Moïse a prescrit ; ce sera pour eux un témoignage. » </a:t>
            </a:r>
            <a:r>
              <a:rPr lang="fr-CH" sz="1600" b="1" dirty="0">
                <a:solidFill>
                  <a:schemeClr val="accent5">
                    <a:lumMod val="50000"/>
                  </a:schemeClr>
                </a:solidFill>
                <a:latin typeface="Comic Sans MS" panose="030F0702030302020204" pitchFamily="66" charset="0"/>
              </a:rPr>
              <a:t>(Marc 1.44)</a:t>
            </a:r>
            <a:endParaRPr lang="es-ES" sz="16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41F02A2-EC5C-DE68-D7A4-6354ADD80172}"/>
              </a:ext>
            </a:extLst>
          </p:cNvPr>
          <p:cNvSpPr txBox="1"/>
          <p:nvPr/>
        </p:nvSpPr>
        <p:spPr>
          <a:xfrm>
            <a:off x="4524376" y="1147644"/>
            <a:ext cx="7639050" cy="1015663"/>
          </a:xfrm>
          <a:prstGeom prst="rect">
            <a:avLst/>
          </a:prstGeom>
          <a:noFill/>
        </p:spPr>
        <p:txBody>
          <a:bodyPr wrap="square" rtlCol="0">
            <a:spAutoFit/>
          </a:bodyPr>
          <a:lstStyle/>
          <a:p>
            <a:pPr>
              <a:spcBef>
                <a:spcPts val="600"/>
              </a:spcBef>
            </a:pPr>
            <a:r>
              <a:rPr lang="fr-CH" sz="2000" b="1" dirty="0"/>
              <a:t>Le lépreux, privé de tout contact humain à cause de sa maladie, s'est agenouillé devant Jésus et a imploré sa guérison </a:t>
            </a:r>
            <a:r>
              <a:rPr lang="fr-CH" sz="2000" b="1" dirty="0">
                <a:solidFill>
                  <a:schemeClr val="accent1">
                    <a:lumMod val="75000"/>
                  </a:schemeClr>
                </a:solidFill>
              </a:rPr>
              <a:t>(Lévitique 13.45 ; Marc 1.40).</a:t>
            </a:r>
            <a:endParaRPr lang="es-ES" sz="2000" b="1" dirty="0">
              <a:solidFill>
                <a:schemeClr val="accent1">
                  <a:lumMod val="75000"/>
                </a:schemeClr>
              </a:solidFill>
            </a:endParaRP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48876093"/>
              </p:ext>
            </p:extLst>
          </p:nvPr>
        </p:nvGraphicFramePr>
        <p:xfrm>
          <a:off x="57151" y="3955774"/>
          <a:ext cx="10296524" cy="2787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1767" y="1616159"/>
            <a:ext cx="1415883" cy="215615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146290" y="1720958"/>
            <a:ext cx="1528756" cy="2044481"/>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524376" y="3091101"/>
            <a:ext cx="7639050" cy="1015663"/>
          </a:xfrm>
          <a:prstGeom prst="rect">
            <a:avLst/>
          </a:prstGeom>
          <a:noFill/>
        </p:spPr>
        <p:txBody>
          <a:bodyPr wrap="square">
            <a:spAutoFit/>
          </a:bodyPr>
          <a:lstStyle/>
          <a:p>
            <a:pPr>
              <a:spcBef>
                <a:spcPts val="600"/>
              </a:spcBef>
            </a:pPr>
            <a:r>
              <a:rPr lang="fr-CH" sz="2000" b="1" dirty="0"/>
              <a:t>Lorsque nous venons à Jésus avec nos péchés et nos impuretés, il </a:t>
            </a:r>
            <a:r>
              <a:rPr lang="fr-CH" sz="2000" b="1" u="sng" dirty="0"/>
              <a:t>ne se détourne pas</a:t>
            </a:r>
            <a:r>
              <a:rPr lang="fr-CH" sz="2000" b="1" dirty="0"/>
              <a:t> de nous. </a:t>
            </a:r>
            <a:r>
              <a:rPr lang="fr-CH" sz="2000" b="1" dirty="0">
                <a:solidFill>
                  <a:srgbClr val="0000FF"/>
                </a:solidFill>
              </a:rPr>
              <a:t>Il nous donne le pardon et la guérison, nous rendant purs comme lui.</a:t>
            </a:r>
            <a:endParaRPr lang="es-ES" sz="2000" b="1" dirty="0">
              <a:solidFill>
                <a:srgbClr val="0000FF"/>
              </a:solidFill>
            </a:endParaRPr>
          </a:p>
        </p:txBody>
      </p:sp>
      <p:sp>
        <p:nvSpPr>
          <p:cNvPr id="11" name="CuadroTexto 10">
            <a:extLst>
              <a:ext uri="{FF2B5EF4-FFF2-40B4-BE49-F238E27FC236}">
                <a16:creationId xmlns:a16="http://schemas.microsoft.com/office/drawing/2014/main" id="{533DF14B-6BB8-A3FD-6236-169E3A59CE2A}"/>
              </a:ext>
            </a:extLst>
          </p:cNvPr>
          <p:cNvSpPr txBox="1"/>
          <p:nvPr/>
        </p:nvSpPr>
        <p:spPr>
          <a:xfrm>
            <a:off x="3848514" y="2105561"/>
            <a:ext cx="8133935" cy="1015663"/>
          </a:xfrm>
          <a:prstGeom prst="rect">
            <a:avLst/>
          </a:prstGeom>
          <a:noFill/>
        </p:spPr>
        <p:txBody>
          <a:bodyPr wrap="square">
            <a:spAutoFit/>
          </a:bodyPr>
          <a:lstStyle/>
          <a:p>
            <a:pPr algn="just">
              <a:spcBef>
                <a:spcPts val="600"/>
              </a:spcBef>
            </a:pPr>
            <a:r>
              <a:rPr lang="fr-CH" sz="2000" b="1" dirty="0">
                <a:solidFill>
                  <a:srgbClr val="0000FF"/>
                </a:solidFill>
              </a:rPr>
              <a:t>Devant la foule, Jésus fait quelque chose de contraire à la loi : il touche le lépreux et devient ainsi impur. Mais au lieu que Jésus reçoive l'impureté du lépreux, le lépreux reçoit la guérison de Jésus.</a:t>
            </a:r>
            <a:endParaRPr lang="es-ES" sz="2000" b="1" dirty="0">
              <a:solidFill>
                <a:srgbClr val="0000FF"/>
              </a:solidFill>
            </a:endParaRP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6138706-05CF-80EB-FA1B-557BD1DA1835}"/>
              </a:ext>
            </a:extLst>
          </p:cNvPr>
          <p:cNvSpPr txBox="1"/>
          <p:nvPr/>
        </p:nvSpPr>
        <p:spPr>
          <a:xfrm>
            <a:off x="1917031" y="104270"/>
            <a:ext cx="9938085" cy="3816429"/>
          </a:xfrm>
          <a:prstGeom prst="rect">
            <a:avLst/>
          </a:prstGeom>
          <a:noFill/>
        </p:spPr>
        <p:txBody>
          <a:bodyPr wrap="square" rtlCol="0">
            <a:spAutoFit/>
          </a:bodyPr>
          <a:lstStyle/>
          <a:p>
            <a:r>
              <a:rPr lang="fr-CH" sz="22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Se tenant à l'écart, le lépreux capte quelques-unes des paroles de Jésus. </a:t>
            </a:r>
            <a:br>
              <a:rPr lang="fr-CH" sz="22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le voit imposer les mains aux malades. Il voit les muets, les aveugles, les paralysés, ceux qui mouraient de maladies diverses, se lever en pleine santé, louant Dieu pour leur délivrance</a:t>
            </a:r>
            <a:r>
              <a:rPr lang="fr-CH" sz="2200"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p>
          <a:p>
            <a:pPr lvl="1"/>
            <a: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Sa foi se fortifie. Il s'approche de plus en plus de la foule des auditeurs. </a:t>
            </a:r>
            <a:b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oublie tout, les restrictions imposées, la sécurité de ses semblables, la crainte avec laquelle on le regarde. Il pense uniquement à l'espoir infini </a:t>
            </a:r>
            <a:b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la guérison.</a:t>
            </a:r>
          </a:p>
          <a:p>
            <a:pPr lvl="1"/>
            <a: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offre un spectacle repoussant. La maladie a fait des ravages effrayants. Son corps décomposé est horrible à regarder.[…] Quelques-uns essaient, mais en vain, de l'empêcher de s'approcher de Jésus.</a:t>
            </a:r>
          </a:p>
        </p:txBody>
      </p:sp>
      <p:sp>
        <p:nvSpPr>
          <p:cNvPr id="3" name="Bulle narrative : rectangle 2">
            <a:extLst>
              <a:ext uri="{FF2B5EF4-FFF2-40B4-BE49-F238E27FC236}">
                <a16:creationId xmlns:a16="http://schemas.microsoft.com/office/drawing/2014/main" id="{9BA3A414-8AE6-D197-C9B8-EE8367965830}"/>
              </a:ext>
            </a:extLst>
          </p:cNvPr>
          <p:cNvSpPr/>
          <p:nvPr/>
        </p:nvSpPr>
        <p:spPr>
          <a:xfrm>
            <a:off x="2486525" y="4030540"/>
            <a:ext cx="4195011" cy="1211179"/>
          </a:xfrm>
          <a:prstGeom prst="wedgeRectCallout">
            <a:avLst>
              <a:gd name="adj1" fmla="val -6493"/>
              <a:gd name="adj2" fmla="val -48096"/>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H" sz="18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t>S'approchant de Jésus, il se jette à ses pieds en criant : </a:t>
            </a:r>
            <a:r>
              <a:rPr lang="fr-CH" sz="2000" b="1" kern="100" dirty="0">
                <a:solidFill>
                  <a:srgbClr val="0000CC"/>
                </a:solidFill>
                <a:effectLst/>
                <a:latin typeface="Arial" panose="020B0604020202020204" pitchFamily="34" charset="0"/>
                <a:ea typeface="Arial" panose="020B0604020202020204" pitchFamily="34" charset="0"/>
                <a:cs typeface="Arial" panose="020B0604020202020204" pitchFamily="34" charset="0"/>
              </a:rPr>
              <a:t>« Si tu le veux, tu peux me rendre pur. » </a:t>
            </a:r>
          </a:p>
        </p:txBody>
      </p:sp>
      <p:sp>
        <p:nvSpPr>
          <p:cNvPr id="4" name="Bulle narrative : rectangle 3">
            <a:extLst>
              <a:ext uri="{FF2B5EF4-FFF2-40B4-BE49-F238E27FC236}">
                <a16:creationId xmlns:a16="http://schemas.microsoft.com/office/drawing/2014/main" id="{767B92AE-614B-5736-9E77-2357E6C751A3}"/>
              </a:ext>
            </a:extLst>
          </p:cNvPr>
          <p:cNvSpPr/>
          <p:nvPr/>
        </p:nvSpPr>
        <p:spPr>
          <a:xfrm>
            <a:off x="7138736" y="4030539"/>
            <a:ext cx="4195011" cy="1211179"/>
          </a:xfrm>
          <a:prstGeom prst="wedgeRectCallout">
            <a:avLst>
              <a:gd name="adj1" fmla="val 1538"/>
              <a:gd name="adj2" fmla="val -41473"/>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H" sz="18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t>Jésus répond : </a:t>
            </a:r>
            <a:r>
              <a:rPr lang="fr-CH" sz="2000" b="1" kern="100" dirty="0">
                <a:solidFill>
                  <a:srgbClr val="0000CC"/>
                </a:solidFill>
                <a:effectLst/>
                <a:latin typeface="Arial" panose="020B0604020202020204" pitchFamily="34" charset="0"/>
                <a:ea typeface="Arial" panose="020B0604020202020204" pitchFamily="34" charset="0"/>
                <a:cs typeface="Arial" panose="020B0604020202020204" pitchFamily="34" charset="0"/>
              </a:rPr>
              <a:t>« Je le veux, </a:t>
            </a:r>
            <a:br>
              <a:rPr lang="fr-CH" sz="2000" b="1" kern="100" dirty="0">
                <a:solidFill>
                  <a:srgbClr val="0000CC"/>
                </a:solidFill>
                <a:effectLst/>
                <a:latin typeface="Arial" panose="020B0604020202020204" pitchFamily="34" charset="0"/>
                <a:ea typeface="Arial" panose="020B0604020202020204" pitchFamily="34" charset="0"/>
                <a:cs typeface="Arial" panose="020B0604020202020204" pitchFamily="34" charset="0"/>
              </a:rPr>
            </a:br>
            <a:r>
              <a:rPr lang="fr-CH" sz="2000" b="1" kern="100" dirty="0">
                <a:solidFill>
                  <a:srgbClr val="0000CC"/>
                </a:solidFill>
                <a:effectLst/>
                <a:latin typeface="Arial" panose="020B0604020202020204" pitchFamily="34" charset="0"/>
                <a:ea typeface="Arial" panose="020B0604020202020204" pitchFamily="34" charset="0"/>
                <a:cs typeface="Arial" panose="020B0604020202020204" pitchFamily="34" charset="0"/>
              </a:rPr>
              <a:t>sois pur »</a:t>
            </a:r>
            <a:r>
              <a:rPr lang="fr-CH" sz="20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t> </a:t>
            </a:r>
            <a:r>
              <a:rPr lang="fr-CH" sz="18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t>en étendant </a:t>
            </a:r>
            <a:br>
              <a:rPr lang="fr-CH" sz="18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br>
            <a:r>
              <a:rPr lang="fr-CH" sz="1800" b="1" kern="100" dirty="0">
                <a:solidFill>
                  <a:schemeClr val="tx1">
                    <a:lumMod val="95000"/>
                    <a:lumOff val="5000"/>
                  </a:schemeClr>
                </a:solidFill>
                <a:effectLst/>
                <a:latin typeface="Arial" panose="020B0604020202020204" pitchFamily="34" charset="0"/>
                <a:ea typeface="Arial" panose="020B0604020202020204" pitchFamily="34" charset="0"/>
                <a:cs typeface="Arial" panose="020B0604020202020204" pitchFamily="34" charset="0"/>
              </a:rPr>
              <a:t>sa main et en le touchant. » </a:t>
            </a:r>
            <a:endParaRPr lang="fr-CH" sz="1800" b="1" kern="100" dirty="0">
              <a:solidFill>
                <a:srgbClr val="0000CC"/>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79EC500-DAF7-416D-3B42-88F24B4FA9E3}"/>
              </a:ext>
            </a:extLst>
          </p:cNvPr>
          <p:cNvSpPr txBox="1"/>
          <p:nvPr/>
        </p:nvSpPr>
        <p:spPr>
          <a:xfrm>
            <a:off x="858253" y="4332520"/>
            <a:ext cx="1475874" cy="646331"/>
          </a:xfrm>
          <a:prstGeom prst="rect">
            <a:avLst/>
          </a:prstGeom>
          <a:solidFill>
            <a:schemeClr val="accent3"/>
          </a:solidFill>
        </p:spPr>
        <p:txBody>
          <a:bodyPr wrap="square" rtlCol="0">
            <a:spAutoFit/>
          </a:bodyPr>
          <a:lstStyle/>
          <a:p>
            <a:pPr algn="ctr"/>
            <a:r>
              <a:rPr lang="fr-CH" b="1" kern="100" dirty="0">
                <a:solidFill>
                  <a:srgbClr val="663300"/>
                </a:solidFill>
                <a:effectLst/>
                <a:latin typeface="Arial" panose="020B0604020202020204" pitchFamily="34" charset="0"/>
                <a:ea typeface="Arial" panose="020B0604020202020204" pitchFamily="34" charset="0"/>
                <a:cs typeface="Arial" panose="020B0604020202020204" pitchFamily="34" charset="0"/>
              </a:rPr>
              <a:t>(Matthieu </a:t>
            </a:r>
            <a:br>
              <a:rPr lang="fr-CH" b="1" kern="100" dirty="0">
                <a:solidFill>
                  <a:srgbClr val="663300"/>
                </a:solidFill>
                <a:effectLst/>
                <a:latin typeface="Arial" panose="020B0604020202020204" pitchFamily="34" charset="0"/>
                <a:ea typeface="Arial" panose="020B0604020202020204" pitchFamily="34" charset="0"/>
                <a:cs typeface="Arial" panose="020B0604020202020204" pitchFamily="34" charset="0"/>
              </a:rPr>
            </a:br>
            <a:r>
              <a:rPr lang="fr-CH" b="1" kern="100" dirty="0">
                <a:solidFill>
                  <a:srgbClr val="663300"/>
                </a:solidFill>
                <a:effectLst/>
                <a:latin typeface="Arial" panose="020B0604020202020204" pitchFamily="34" charset="0"/>
                <a:ea typeface="Arial" panose="020B0604020202020204" pitchFamily="34" charset="0"/>
                <a:cs typeface="Arial" panose="020B0604020202020204" pitchFamily="34" charset="0"/>
              </a:rPr>
              <a:t>8.2-3)</a:t>
            </a:r>
            <a:endParaRPr lang="fr-CH" dirty="0"/>
          </a:p>
        </p:txBody>
      </p:sp>
      <p:sp>
        <p:nvSpPr>
          <p:cNvPr id="6" name="ZoneTexte 5">
            <a:extLst>
              <a:ext uri="{FF2B5EF4-FFF2-40B4-BE49-F238E27FC236}">
                <a16:creationId xmlns:a16="http://schemas.microsoft.com/office/drawing/2014/main" id="{3832F319-36A0-7966-A1D5-FE8873991877}"/>
              </a:ext>
            </a:extLst>
          </p:cNvPr>
          <p:cNvSpPr txBox="1"/>
          <p:nvPr/>
        </p:nvSpPr>
        <p:spPr>
          <a:xfrm>
            <a:off x="160421" y="5485921"/>
            <a:ext cx="11694696" cy="1066189"/>
          </a:xfrm>
          <a:prstGeom prst="rect">
            <a:avLst/>
          </a:prstGeom>
          <a:solidFill>
            <a:schemeClr val="accent1">
              <a:lumMod val="40000"/>
              <a:lumOff val="60000"/>
            </a:schemeClr>
          </a:solidFill>
          <a:ln w="28575">
            <a:solidFill>
              <a:schemeClr val="tx1"/>
            </a:solidFill>
          </a:ln>
        </p:spPr>
        <p:txBody>
          <a:bodyPr wrap="square" rtlCol="0">
            <a:spAutoFit/>
          </a:bodyPr>
          <a:lstStyle/>
          <a:p>
            <a:pPr algn="ctr">
              <a:lnSpc>
                <a:spcPct val="107000"/>
              </a:lnSpc>
              <a:spcAft>
                <a:spcPts val="800"/>
              </a:spcAft>
            </a:pPr>
            <a:r>
              <a:rPr lang="fr-CH" sz="2000" b="1" kern="10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Immédiatement, un changement se manifeste chez le lépreux. Son sang redevient pur, </a:t>
            </a:r>
            <a:br>
              <a:rPr lang="fr-CH" sz="2000" b="1" kern="10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br>
            <a:r>
              <a:rPr lang="fr-CH" sz="2000" b="1" kern="10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ses nerfs  sensibles, ses muscles fermes. Les plaques calleuses, anormalement blanches, </a:t>
            </a:r>
            <a:br>
              <a:rPr lang="fr-CH" sz="2000" b="1" kern="10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br>
            <a:r>
              <a:rPr lang="fr-CH" sz="2000" b="1" kern="100" dirty="0">
                <a:solidFill>
                  <a:schemeClr val="tx1">
                    <a:lumMod val="95000"/>
                    <a:lumOff val="5000"/>
                  </a:schemeClr>
                </a:solidFill>
                <a:latin typeface="Arial" panose="020B0604020202020204" pitchFamily="34" charset="0"/>
                <a:ea typeface="Arial" panose="020B0604020202020204" pitchFamily="34" charset="0"/>
                <a:cs typeface="Arial" panose="020B0604020202020204" pitchFamily="34" charset="0"/>
              </a:rPr>
              <a:t>bien particulières à la lèpre, disparaissent. Sa chair redevient comme celle d'un petit enfant. »</a:t>
            </a:r>
            <a:endParaRPr lang="fr-CH" sz="2000" b="1" dirty="0">
              <a:solidFill>
                <a:schemeClr val="tx1">
                  <a:lumMod val="95000"/>
                  <a:lumOff val="5000"/>
                </a:schemeClr>
              </a:solidFill>
            </a:endParaRPr>
          </a:p>
        </p:txBody>
      </p:sp>
      <p:sp>
        <p:nvSpPr>
          <p:cNvPr id="7" name="Bulle narrative : rectangle 6">
            <a:extLst>
              <a:ext uri="{FF2B5EF4-FFF2-40B4-BE49-F238E27FC236}">
                <a16:creationId xmlns:a16="http://schemas.microsoft.com/office/drawing/2014/main" id="{9F54739F-2706-F2A7-C3E3-F897B6153A1F}"/>
              </a:ext>
            </a:extLst>
          </p:cNvPr>
          <p:cNvSpPr/>
          <p:nvPr/>
        </p:nvSpPr>
        <p:spPr>
          <a:xfrm>
            <a:off x="166350" y="686366"/>
            <a:ext cx="1604211" cy="1326118"/>
          </a:xfrm>
          <a:prstGeom prst="wedgeRectCallout">
            <a:avLst>
              <a:gd name="adj1" fmla="val 73934"/>
              <a:gd name="adj2" fmla="val 42830"/>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(E. G. White</a:t>
            </a:r>
            <a:r>
              <a:rPr lang="es-ES"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Le ministère de la Guérison, </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b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b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p. 52-53.)</a:t>
            </a:r>
            <a:endParaRPr lang="fr-CH" sz="1600" b="1" dirty="0"/>
          </a:p>
        </p:txBody>
      </p:sp>
      <p:pic>
        <p:nvPicPr>
          <p:cNvPr id="8" name="Picture 2" descr="Ceci contient une image de : ">
            <a:extLst>
              <a:ext uri="{FF2B5EF4-FFF2-40B4-BE49-F238E27FC236}">
                <a16:creationId xmlns:a16="http://schemas.microsoft.com/office/drawing/2014/main" id="{6E3FF727-F591-ED2E-ADCE-C4E010C7D8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416" y="2316062"/>
            <a:ext cx="100401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C49240-6994-1E0D-4553-9DE76764AB4D}"/>
              </a:ext>
            </a:extLst>
          </p:cNvPr>
          <p:cNvSpPr txBox="1"/>
          <p:nvPr/>
        </p:nvSpPr>
        <p:spPr>
          <a:xfrm>
            <a:off x="2057575" y="285794"/>
            <a:ext cx="9681410" cy="3474028"/>
          </a:xfrm>
          <a:prstGeom prst="rect">
            <a:avLst/>
          </a:prstGeom>
          <a:noFill/>
        </p:spPr>
        <p:txBody>
          <a:bodyPr wrap="square" rtlCol="0">
            <a:spAutoFit/>
          </a:bodyPr>
          <a:lstStyle/>
          <a:p>
            <a:pPr indent="449580" algn="just">
              <a:lnSpc>
                <a:spcPct val="107000"/>
              </a:lnSpc>
              <a:spcAft>
                <a:spcPts val="800"/>
              </a:spcAft>
            </a:pP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Quand cet homme vint à Jésus, il était couvert de lèpre. Le poison mortel avait pénétré tout son corps. Les disciples cherchèrent à empêcher leur Maître de le toucher. Car quiconque touchait un lépreux devenait lui-même impur. </a:t>
            </a:r>
            <a:b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Mais en posant ses mains sur le lépreux, le Christ ne fut atteint d'aucune souillure. La lèpre fut purifiée. </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Ainsi en est-il de la lèpre du péché. </a:t>
            </a:r>
            <a:r>
              <a:rPr lang="fr-CH" sz="2000" kern="100" dirty="0">
                <a:solidFill>
                  <a:srgbClr val="7030A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Elle est vivace, mortelle. Le pouvoir humain est incapable de la purifier… </a:t>
            </a:r>
            <a:r>
              <a:rPr lang="fr-CH" sz="20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Mais Jésus, venu habiter parmi les hommes, ne fut pas contaminé. Sa présence était une vertu guérissante pour le pécheur. Quiconque tombera à ses pieds en disant avec foi : </a:t>
            </a:r>
            <a:r>
              <a:rPr lang="fr-CH" sz="2000" b="1" kern="100" dirty="0">
                <a:solidFill>
                  <a:srgbClr val="0000CC"/>
                </a:solidFill>
                <a:latin typeface="Arial" panose="020B0604020202020204" pitchFamily="34" charset="0"/>
                <a:ea typeface="Arial" panose="020B0604020202020204" pitchFamily="34" charset="0"/>
                <a:cs typeface="Arial" panose="020B0604020202020204" pitchFamily="34" charset="0"/>
              </a:rPr>
              <a:t>« Seigneur, si tu le veux, tu peux me rendre pur » </a:t>
            </a:r>
            <a:r>
              <a:rPr lang="fr-CH" sz="2000" kern="100" dirty="0">
                <a:solidFill>
                  <a:srgbClr val="0000CC"/>
                </a:solidFill>
                <a:latin typeface="Arial" panose="020B0604020202020204" pitchFamily="34" charset="0"/>
                <a:ea typeface="Arial" panose="020B0604020202020204" pitchFamily="34" charset="0"/>
                <a:cs typeface="Arial" panose="020B0604020202020204" pitchFamily="34" charset="0"/>
              </a:rPr>
              <a:t>entendra la réponse </a:t>
            </a:r>
            <a:r>
              <a:rPr lang="fr-CH" sz="2000" b="1" kern="100" dirty="0">
                <a:solidFill>
                  <a:srgbClr val="0000CC"/>
                </a:solidFill>
                <a:latin typeface="Arial" panose="020B0604020202020204" pitchFamily="34" charset="0"/>
                <a:ea typeface="Arial" panose="020B0604020202020204" pitchFamily="34" charset="0"/>
                <a:cs typeface="Arial" panose="020B0604020202020204" pitchFamily="34" charset="0"/>
              </a:rPr>
              <a:t>: « Je le veux, sois pur. » </a:t>
            </a:r>
            <a:r>
              <a:rPr lang="fr-CH" sz="2000" b="1" kern="100" dirty="0">
                <a:solidFill>
                  <a:srgbClr val="663300"/>
                </a:solidFill>
                <a:latin typeface="Arial" panose="020B0604020202020204" pitchFamily="34" charset="0"/>
                <a:ea typeface="Arial" panose="020B0604020202020204" pitchFamily="34" charset="0"/>
                <a:cs typeface="Arial" panose="020B0604020202020204" pitchFamily="34" charset="0"/>
              </a:rPr>
              <a:t>(Luc 5.12,13.) </a:t>
            </a:r>
            <a:endParaRPr lang="fr-CH" b="1" dirty="0"/>
          </a:p>
        </p:txBody>
      </p:sp>
      <p:sp>
        <p:nvSpPr>
          <p:cNvPr id="4" name="Bulle narrative : rectangle 3">
            <a:extLst>
              <a:ext uri="{FF2B5EF4-FFF2-40B4-BE49-F238E27FC236}">
                <a16:creationId xmlns:a16="http://schemas.microsoft.com/office/drawing/2014/main" id="{DD96B395-F72E-EFBD-7E7A-8E948A810681}"/>
              </a:ext>
            </a:extLst>
          </p:cNvPr>
          <p:cNvSpPr/>
          <p:nvPr/>
        </p:nvSpPr>
        <p:spPr>
          <a:xfrm>
            <a:off x="473399" y="4612574"/>
            <a:ext cx="1604211" cy="1326118"/>
          </a:xfrm>
          <a:prstGeom prst="wedgeRectCallout">
            <a:avLst>
              <a:gd name="adj1" fmla="val 72667"/>
              <a:gd name="adj2" fmla="val -4374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(E. G. White</a:t>
            </a:r>
            <a:r>
              <a:rPr lang="es-ES"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600" b="1" i="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Le ministère de la Guérison, </a:t>
            </a: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b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br>
            <a:r>
              <a:rPr lang="es-ES" sz="1600" b="1" kern="100" dirty="0">
                <a:solidFill>
                  <a:srgbClr val="275317"/>
                </a:solidFill>
                <a:effectLst/>
                <a:latin typeface="Arial" panose="020B0604020202020204" pitchFamily="34" charset="0"/>
                <a:ea typeface="Arial" panose="020B0604020202020204" pitchFamily="34" charset="0"/>
                <a:cs typeface="Arial" panose="020B0604020202020204" pitchFamily="34" charset="0"/>
              </a:rPr>
              <a:t>p. 53-54.)</a:t>
            </a:r>
            <a:endParaRPr lang="fr-CH" sz="1600" b="1" dirty="0"/>
          </a:p>
        </p:txBody>
      </p:sp>
      <p:sp>
        <p:nvSpPr>
          <p:cNvPr id="5" name="ZoneTexte 4">
            <a:extLst>
              <a:ext uri="{FF2B5EF4-FFF2-40B4-BE49-F238E27FC236}">
                <a16:creationId xmlns:a16="http://schemas.microsoft.com/office/drawing/2014/main" id="{5A6FCF66-C0F9-D7F9-5BCE-FE514D938423}"/>
              </a:ext>
            </a:extLst>
          </p:cNvPr>
          <p:cNvSpPr txBox="1"/>
          <p:nvPr/>
        </p:nvSpPr>
        <p:spPr>
          <a:xfrm>
            <a:off x="1359743" y="4023688"/>
            <a:ext cx="10379242" cy="2054152"/>
          </a:xfrm>
          <a:prstGeom prst="rect">
            <a:avLst/>
          </a:prstGeom>
          <a:noFill/>
        </p:spPr>
        <p:txBody>
          <a:bodyPr wrap="square" rtlCol="0">
            <a:spAutoFit/>
          </a:bodyPr>
          <a:lstStyle/>
          <a:p>
            <a:pPr marL="2743200" marR="0" lvl="6" indent="449580" algn="just" defTabSz="914400" rtl="0" eaLnBrk="1" fontAlgn="auto" latinLnBrk="0" hangingPunct="1">
              <a:lnSpc>
                <a:spcPct val="107000"/>
              </a:lnSpc>
              <a:spcBef>
                <a:spcPts val="0"/>
              </a:spcBef>
              <a:spcAft>
                <a:spcPts val="800"/>
              </a:spcAft>
              <a:buClrTx/>
              <a:buSzTx/>
              <a:buFontTx/>
              <a:buNone/>
              <a:tabLst/>
              <a:defRPr/>
            </a:pPr>
            <a:r>
              <a:rPr kumimoji="0" lang="fr-CH" sz="2000" b="0" i="0" u="none" strike="noStrike" kern="100" cap="none" spc="0" normalizeH="0" baseline="0" noProof="0" dirty="0">
                <a:ln>
                  <a:noFill/>
                </a:ln>
                <a:solidFill>
                  <a:srgbClr val="275317"/>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Quand nous prions pour des bénédictions terrestres, la réponse à notre prière peut être retardée. Ou alors, Dieu peut nous donner autre chose que ce que nous avons demandé. </a:t>
            </a:r>
            <a:br>
              <a:rPr kumimoji="0" lang="fr-CH" sz="2000" b="0" i="0" u="none" strike="noStrike" kern="100" cap="none" spc="0" normalizeH="0" baseline="0" noProof="0" dirty="0">
                <a:ln>
                  <a:noFill/>
                </a:ln>
                <a:solidFill>
                  <a:srgbClr val="275317"/>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2000" b="0" i="0" u="none" strike="noStrike" kern="100" cap="none" spc="0" normalizeH="0" baseline="0" noProof="0" dirty="0">
                <a:ln>
                  <a:noFill/>
                </a:ln>
                <a:solidFill>
                  <a:srgbClr val="0000CC"/>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Mais ce n'est pas le cas </a:t>
            </a:r>
            <a:r>
              <a:rPr kumimoji="0" lang="fr-CH" sz="2000" b="0" i="0" u="sng"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quand nous demandons à être délivrés du péché</a:t>
            </a:r>
            <a:r>
              <a:rPr kumimoji="0" lang="fr-CH" sz="2000" b="0" i="0" u="none" strike="noStrike" kern="100" cap="none" spc="0" normalizeH="0" baseline="0" noProof="0" dirty="0">
                <a:ln>
                  <a:noFill/>
                </a:ln>
                <a:solidFill>
                  <a:srgbClr val="0000CC"/>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 Sa volonté est de nous en purifier, de faire de nous ses enfants, et de nous rendre capables de mener une vie sainte. »</a:t>
            </a:r>
            <a:endParaRPr lang="fr-CH" dirty="0"/>
          </a:p>
        </p:txBody>
      </p:sp>
      <p:pic>
        <p:nvPicPr>
          <p:cNvPr id="3" name="Picture 2" descr="Joyeux Jésus Un dessin animé réconfortant illustrant le bonheur du Christ |  Photo Premium">
            <a:extLst>
              <a:ext uri="{FF2B5EF4-FFF2-40B4-BE49-F238E27FC236}">
                <a16:creationId xmlns:a16="http://schemas.microsoft.com/office/drawing/2014/main" id="{16FBFDCD-DF42-FCAD-CE3F-EAD25C511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2626" y="1971779"/>
            <a:ext cx="1744984" cy="1757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520898"/>
            <a:ext cx="9563101" cy="5893152"/>
          </a:xfrm>
          <a:prstGeom prst="rect">
            <a:avLst/>
          </a:prstGeom>
          <a:noFill/>
        </p:spPr>
        <p:txBody>
          <a:bodyPr wrap="square">
            <a:spAutoFit/>
          </a:bodyPr>
          <a:lstStyle/>
          <a:p>
            <a:pPr algn="ctr">
              <a:spcBef>
                <a:spcPts val="600"/>
              </a:spcBef>
            </a:pPr>
            <a:r>
              <a:rPr lang="fr-CH" sz="2600" b="1" dirty="0">
                <a:latin typeface="Constantia" panose="02030602050306030303" pitchFamily="18" charset="0"/>
              </a:rPr>
              <a:t>« La vie terrestre du Sauveur n’a pas été une vie d’aises et d’égoïsme. Il a travaillé avec une persévérance et une ardeur infatigable au salut de l’humanité déchue. </a:t>
            </a:r>
            <a:r>
              <a:rPr lang="fr-CH" sz="2600" b="1" dirty="0">
                <a:solidFill>
                  <a:srgbClr val="663300"/>
                </a:solidFill>
                <a:latin typeface="Constantia" panose="02030602050306030303" pitchFamily="18" charset="0"/>
              </a:rPr>
              <a:t>De la crèche au Calvaire, il a suivi le sentier du renoncement, sans chercher jamais à éviter les travaux ardus, les voyages pénibles, les soucis qui accablent et les corvées qui épuisent. </a:t>
            </a:r>
            <a:br>
              <a:rPr lang="fr-CH" sz="2600" b="1" dirty="0">
                <a:latin typeface="Constantia" panose="02030602050306030303" pitchFamily="18" charset="0"/>
              </a:rPr>
            </a:br>
            <a:r>
              <a:rPr lang="fr-CH" sz="2600" b="1" dirty="0">
                <a:solidFill>
                  <a:srgbClr val="FF0000"/>
                </a:solidFill>
                <a:latin typeface="Constantia" panose="02030602050306030303" pitchFamily="18" charset="0"/>
              </a:rPr>
              <a:t>« Le Fils de l’homme est venu, non pour être servi, </a:t>
            </a:r>
            <a:br>
              <a:rPr lang="fr-CH" sz="2600" b="1" dirty="0">
                <a:solidFill>
                  <a:srgbClr val="FF0000"/>
                </a:solidFill>
                <a:latin typeface="Constantia" panose="02030602050306030303" pitchFamily="18" charset="0"/>
              </a:rPr>
            </a:br>
            <a:r>
              <a:rPr lang="fr-CH" sz="2600" b="1" dirty="0">
                <a:solidFill>
                  <a:srgbClr val="FF0000"/>
                </a:solidFill>
                <a:latin typeface="Constantia" panose="02030602050306030303" pitchFamily="18" charset="0"/>
              </a:rPr>
              <a:t>mais pour servir et donner sa vie comme la rançon de plusieurs. » </a:t>
            </a:r>
            <a:r>
              <a:rPr lang="fr-CH" sz="2000" b="1" dirty="0">
                <a:solidFill>
                  <a:srgbClr val="663300"/>
                </a:solidFill>
                <a:latin typeface="Constantia" panose="02030602050306030303" pitchFamily="18" charset="0"/>
              </a:rPr>
              <a:t>(Matthieu 20.28) </a:t>
            </a:r>
          </a:p>
          <a:p>
            <a:pPr>
              <a:lnSpc>
                <a:spcPct val="107000"/>
              </a:lnSpc>
              <a:spcAft>
                <a:spcPts val="800"/>
              </a:spcAft>
            </a:pPr>
            <a:r>
              <a:rPr lang="fr-CH" sz="2600" b="1" dirty="0">
                <a:solidFill>
                  <a:srgbClr val="663300"/>
                </a:solidFill>
                <a:latin typeface="Constantia" panose="02030602050306030303" pitchFamily="18" charset="0"/>
              </a:rPr>
              <a:t>C’était là le grand but de sa vie. Tout le reste était pour lui secondaire. Sa nourriture était de faire la volonté de Dieu et d’accomplir son œuvre. Le « moi » et ses intérêts particuliers ne trouvaient aucune place dans ses labeurs. »</a:t>
            </a:r>
          </a:p>
          <a:p>
            <a:pPr>
              <a:spcBef>
                <a:spcPts val="600"/>
              </a:spcBef>
            </a:pPr>
            <a:endParaRPr lang="es-ES" sz="2000" b="1" dirty="0">
              <a:solidFill>
                <a:srgbClr val="663300"/>
              </a:solidFill>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2834737" y="5952561"/>
            <a:ext cx="5617949" cy="307777"/>
          </a:xfrm>
          <a:prstGeom prst="rect">
            <a:avLst/>
          </a:prstGeom>
          <a:noFill/>
        </p:spPr>
        <p:txBody>
          <a:bodyPr wrap="none" rtlCol="0">
            <a:spAutoFit/>
          </a:bodyPr>
          <a:lstStyle/>
          <a:p>
            <a:pPr algn="r"/>
            <a:r>
              <a:rPr lang="fr-CH" sz="1400" b="1" dirty="0">
                <a:solidFill>
                  <a:srgbClr val="0000FF"/>
                </a:solidFill>
              </a:rPr>
              <a:t>(E. G. White, </a:t>
            </a:r>
            <a:r>
              <a:rPr lang="fr-CH" sz="1400" b="1" i="1" dirty="0">
                <a:solidFill>
                  <a:srgbClr val="0000FF"/>
                </a:solidFill>
              </a:rPr>
              <a:t>Le meilleur chemin</a:t>
            </a:r>
            <a:r>
              <a:rPr lang="fr-CH" sz="1400" b="1" dirty="0">
                <a:solidFill>
                  <a:srgbClr val="0000FF"/>
                </a:solidFill>
              </a:rPr>
              <a:t>,  ch. 9,  </a:t>
            </a:r>
            <a:r>
              <a:rPr lang="fr-CH" sz="1400" b="1" dirty="0">
                <a:solidFill>
                  <a:srgbClr val="0000FF"/>
                </a:solidFill>
                <a:latin typeface="Arial" panose="020B0604020202020204" pitchFamily="34" charset="0"/>
                <a:ea typeface="Arial" panose="020B0604020202020204" pitchFamily="34" charset="0"/>
              </a:rPr>
              <a:t>L’œuvre</a:t>
            </a:r>
            <a:r>
              <a:rPr lang="fr-CH" sz="1400" b="1" dirty="0">
                <a:solidFill>
                  <a:srgbClr val="0000FF"/>
                </a:solidFill>
              </a:rPr>
              <a:t> de la vie,  p. 51-52)</a:t>
            </a:r>
            <a:endParaRPr lang="es-ES" sz="1400" b="1" dirty="0">
              <a:solidFill>
                <a:srgbClr val="0000FF"/>
              </a:solidFill>
            </a:endParaRP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1" y="308113"/>
            <a:ext cx="4215062" cy="5344092"/>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fr-CH"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Jésus leur dit : Suivez-moi </a:t>
            </a:r>
            <a:br>
              <a:rPr kumimoji="0" lang="fr-CH"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br>
            <a:r>
              <a:rPr kumimoji="0" lang="fr-CH"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et je vous ferai devenir pêcheurs d'hommes. » </a:t>
            </a: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(Marc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
        <p:nvSpPr>
          <p:cNvPr id="2" name="ZoneTexte 1">
            <a:extLst>
              <a:ext uri="{FF2B5EF4-FFF2-40B4-BE49-F238E27FC236}">
                <a16:creationId xmlns:a16="http://schemas.microsoft.com/office/drawing/2014/main" id="{B8871307-CFFD-2EE6-18B3-F58F7C1679C0}"/>
              </a:ext>
            </a:extLst>
          </p:cNvPr>
          <p:cNvSpPr txBox="1"/>
          <p:nvPr/>
        </p:nvSpPr>
        <p:spPr>
          <a:xfrm>
            <a:off x="328863" y="5886476"/>
            <a:ext cx="4138863" cy="737253"/>
          </a:xfrm>
          <a:prstGeom prst="rect">
            <a:avLst/>
          </a:prstGeom>
          <a:noFill/>
        </p:spPr>
        <p:txBody>
          <a:bodyPr wrap="square" rtlCol="0">
            <a:spAutoFit/>
          </a:bodyPr>
          <a:lstStyle/>
          <a:p>
            <a:pPr algn="ctr">
              <a:lnSpc>
                <a:spcPct val="107000"/>
              </a:lnSpc>
              <a:spcAft>
                <a:spcPts val="800"/>
              </a:spcAft>
            </a:pPr>
            <a:r>
              <a:rPr lang="fr-CH" sz="2000" b="1" kern="0" dirty="0">
                <a:solidFill>
                  <a:srgbClr val="00AEF0"/>
                </a:solidFill>
                <a:effectLst/>
                <a:latin typeface="Times New Roman" panose="02020603050405020304" pitchFamily="18" charset="0"/>
                <a:ea typeface="Arial" panose="020B0604020202020204" pitchFamily="34" charset="0"/>
                <a:cs typeface="Times New Roman" panose="02020603050405020304" pitchFamily="18" charset="0"/>
              </a:rPr>
              <a:t>Textes clés : </a:t>
            </a:r>
            <a:br>
              <a:rPr lang="fr-CH" sz="2000" b="1" kern="0" dirty="0">
                <a:solidFill>
                  <a:srgbClr val="00AEF0"/>
                </a:solidFill>
                <a:effectLst/>
                <a:latin typeface="Times New Roman" panose="02020603050405020304" pitchFamily="18" charset="0"/>
                <a:ea typeface="Arial" panose="020B0604020202020204" pitchFamily="34" charset="0"/>
                <a:cs typeface="Times New Roman" panose="02020603050405020304" pitchFamily="18" charset="0"/>
              </a:rPr>
            </a:br>
            <a:r>
              <a:rPr lang="fr-CH" sz="2000" kern="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Marc 1 ; Marc 1.16-45 ; Marc 5.19 </a:t>
            </a:r>
            <a:r>
              <a:rPr lang="fr-CH" sz="2000"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fr-CH" dirty="0"/>
          </a:p>
        </p:txBody>
      </p:sp>
    </p:spTree>
    <p:extLst>
      <p:ext uri="{BB962C8B-B14F-4D97-AF65-F5344CB8AC3E}">
        <p14:creationId xmlns:p14="http://schemas.microsoft.com/office/powerpoint/2010/main" val="990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47A831-7F68-AAD8-1C83-60CAA974822A}"/>
              </a:ext>
            </a:extLst>
          </p:cNvPr>
          <p:cNvSpPr txBox="1"/>
          <p:nvPr/>
        </p:nvSpPr>
        <p:spPr>
          <a:xfrm>
            <a:off x="1028304" y="122185"/>
            <a:ext cx="9079831" cy="6034665"/>
          </a:xfrm>
          <a:prstGeom prst="rect">
            <a:avLst/>
          </a:prstGeom>
          <a:noFill/>
        </p:spPr>
        <p:txBody>
          <a:bodyPr wrap="square" rtlCol="0">
            <a:spAutoFit/>
          </a:bodyPr>
          <a:lstStyle/>
          <a:p>
            <a:pPr indent="449580" algn="ctr">
              <a:lnSpc>
                <a:spcPct val="107000"/>
              </a:lnSpc>
              <a:spcAft>
                <a:spcPts val="800"/>
              </a:spcAft>
            </a:pPr>
            <a: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Lorsqu’il eut cessé de parler, il dit à Simon : Avance en eau profonde, et jetez vos filets pour pêcher… L’ayant fait, ils prirent une grande quantité de poissons : leurs filets se déchiraient. » </a:t>
            </a:r>
            <a:br>
              <a:rPr lang="fr-CH" sz="2200" kern="10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 </a:t>
            </a:r>
            <a:r>
              <a:rPr lang="es-ES" sz="2000" kern="1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Luc 5.4-6)</a:t>
            </a:r>
            <a:endParaRPr lang="fr-CH" sz="2000" kern="10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07000"/>
              </a:lnSpc>
              <a:spcAft>
                <a:spcPts val="800"/>
              </a:spcAft>
            </a:pPr>
            <a:r>
              <a:rPr lang="fr-CH" sz="2000" kern="100" dirty="0">
                <a:solidFill>
                  <a:srgbClr val="FF0000"/>
                </a:solidFill>
                <a:effectLst/>
                <a:latin typeface="Arial" panose="020B0604020202020204" pitchFamily="34" charset="0"/>
                <a:ea typeface="Arial" panose="020B0604020202020204" pitchFamily="34" charset="0"/>
                <a:cs typeface="Arial" panose="020B0604020202020204" pitchFamily="34" charset="0"/>
              </a:rPr>
              <a:t>«</a:t>
            </a: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Pour sauver l’humanité, Christ, la Majesté du ciel, le Roi de gloire, a laissé sa couronne et sa robe royales, a revêtu sa divinité d’humanité, </a:t>
            </a:r>
            <a:b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et est venu sur cette terre comme notre Rédempteur. […] </a:t>
            </a:r>
          </a:p>
          <a:p>
            <a:pPr indent="449580" algn="ctr">
              <a:lnSpc>
                <a:spcPct val="107000"/>
              </a:lnSpc>
              <a:spcAft>
                <a:spcPts val="800"/>
              </a:spcAft>
            </a:pPr>
            <a: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Christ est venu pour se tenir à la tête de l’humanité </a:t>
            </a:r>
            <a:b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et démontrer que par la puissance du Saint-Esprit, </a:t>
            </a:r>
            <a:b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est possible à l’homme de résister </a:t>
            </a:r>
            <a:b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aux tentations de Satan. </a:t>
            </a:r>
            <a:br>
              <a:rPr lang="fr-CH" sz="22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son bras humain, le Sauveur </a:t>
            </a:r>
            <a:b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 entouré l’humanité pendant </a:t>
            </a:r>
            <a:b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que de son bras divin </a:t>
            </a:r>
            <a:b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a saisi le trône </a:t>
            </a:r>
            <a:b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200" kern="100" dirty="0">
                <a:solidFill>
                  <a:srgbClr val="FF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l’Infini… »</a:t>
            </a:r>
          </a:p>
        </p:txBody>
      </p:sp>
      <p:sp>
        <p:nvSpPr>
          <p:cNvPr id="3" name="Titre 1">
            <a:extLst>
              <a:ext uri="{FF2B5EF4-FFF2-40B4-BE49-F238E27FC236}">
                <a16:creationId xmlns:a16="http://schemas.microsoft.com/office/drawing/2014/main" id="{095CE526-BB58-E0AC-1E0E-D64E3885D162}"/>
              </a:ext>
            </a:extLst>
          </p:cNvPr>
          <p:cNvSpPr txBox="1">
            <a:spLocks/>
          </p:cNvSpPr>
          <p:nvPr/>
        </p:nvSpPr>
        <p:spPr>
          <a:xfrm rot="21140176">
            <a:off x="-83717" y="3573972"/>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4" name="Titre 1">
            <a:extLst>
              <a:ext uri="{FF2B5EF4-FFF2-40B4-BE49-F238E27FC236}">
                <a16:creationId xmlns:a16="http://schemas.microsoft.com/office/drawing/2014/main" id="{602896A2-941D-8D23-633C-6B8E4ED7C4B3}"/>
              </a:ext>
            </a:extLst>
          </p:cNvPr>
          <p:cNvSpPr txBox="1">
            <a:spLocks/>
          </p:cNvSpPr>
          <p:nvPr/>
        </p:nvSpPr>
        <p:spPr>
          <a:xfrm rot="302831">
            <a:off x="594832" y="4935693"/>
            <a:ext cx="3719260" cy="1196978"/>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3600" dirty="0">
                <a:solidFill>
                  <a:srgbClr val="FF0000"/>
                </a:solidFill>
                <a:latin typeface="Brush Script MT" panose="03060802040406070304" pitchFamily="66" charset="0"/>
              </a:rPr>
              <a:t>JE M’APPROCHE</a:t>
            </a:r>
          </a:p>
        </p:txBody>
      </p:sp>
      <p:pic>
        <p:nvPicPr>
          <p:cNvPr id="7" name="Picture 10" descr="Job, vivant heureux avec sa femme et ses dix enfants">
            <a:extLst>
              <a:ext uri="{FF2B5EF4-FFF2-40B4-BE49-F238E27FC236}">
                <a16:creationId xmlns:a16="http://schemas.microsoft.com/office/drawing/2014/main" id="{23D6DB36-C71F-15ED-98EE-0F74C89439E7}"/>
              </a:ext>
            </a:extLst>
          </p:cNvPr>
          <p:cNvPicPr>
            <a:picLocks noChangeAspect="1" noChangeArrowheads="1"/>
          </p:cNvPicPr>
          <p:nvPr/>
        </p:nvPicPr>
        <p:blipFill>
          <a:blip r:embed="rId3">
            <a:clrChange>
              <a:clrFrom>
                <a:srgbClr val="7BCEDC"/>
              </a:clrFrom>
              <a:clrTo>
                <a:srgbClr val="7BCEDC">
                  <a:alpha val="0"/>
                </a:srgbClr>
              </a:clrTo>
            </a:clrChange>
            <a:extLst>
              <a:ext uri="{28A0092B-C50C-407E-A947-70E740481C1C}">
                <a14:useLocalDpi xmlns:a14="http://schemas.microsoft.com/office/drawing/2010/main" val="0"/>
              </a:ext>
            </a:extLst>
          </a:blip>
          <a:srcRect/>
          <a:stretch>
            <a:fillRect/>
          </a:stretch>
        </p:blipFill>
        <p:spPr bwMode="auto">
          <a:xfrm rot="227719" flipH="1">
            <a:off x="9460612" y="2761424"/>
            <a:ext cx="2324989" cy="3539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429F07-3BC8-2263-2817-1C7A36575228}"/>
              </a:ext>
            </a:extLst>
          </p:cNvPr>
          <p:cNvSpPr/>
          <p:nvPr/>
        </p:nvSpPr>
        <p:spPr>
          <a:xfrm rot="275940">
            <a:off x="8105008" y="5381755"/>
            <a:ext cx="3562720"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JE PRIE</a:t>
            </a:r>
          </a:p>
        </p:txBody>
      </p:sp>
      <p:pic>
        <p:nvPicPr>
          <p:cNvPr id="8" name="Picture 2" descr="Image vectorielle Timide adolescent fille par ©Ostapius - 4588685">
            <a:extLst>
              <a:ext uri="{FF2B5EF4-FFF2-40B4-BE49-F238E27FC236}">
                <a16:creationId xmlns:a16="http://schemas.microsoft.com/office/drawing/2014/main" id="{EB4E4A7D-A567-8B15-B9EE-F1DC09FEED6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0" y="1319180"/>
            <a:ext cx="1634302" cy="225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6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1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70EA7BD-C79E-2DA5-0FE2-884F67739AB2}"/>
              </a:ext>
            </a:extLst>
          </p:cNvPr>
          <p:cNvSpPr txBox="1"/>
          <p:nvPr/>
        </p:nvSpPr>
        <p:spPr>
          <a:xfrm>
            <a:off x="2029326" y="393032"/>
            <a:ext cx="9432758" cy="2123658"/>
          </a:xfrm>
          <a:prstGeom prst="rect">
            <a:avLst/>
          </a:prstGeom>
          <a:noFill/>
        </p:spPr>
        <p:txBody>
          <a:bodyPr wrap="square" rtlCol="0">
            <a:spAutoFit/>
          </a:bodyPr>
          <a:lstStyle/>
          <a:p>
            <a:pPr algn="just"/>
            <a:r>
              <a:rPr lang="fr-CH" sz="2200" b="1" dirty="0"/>
              <a:t>Introduction :</a:t>
            </a:r>
            <a:r>
              <a:rPr lang="fr-CH" sz="2200" dirty="0"/>
              <a:t> </a:t>
            </a:r>
            <a:r>
              <a:rPr lang="fr-CH" sz="2200" dirty="0">
                <a:solidFill>
                  <a:srgbClr val="0000FF"/>
                </a:solidFill>
                <a:effectLst>
                  <a:outerShdw blurRad="38100" dist="38100" dir="2700000" algn="tl">
                    <a:srgbClr val="000000">
                      <a:alpha val="43137"/>
                    </a:srgbClr>
                  </a:outerShdw>
                </a:effectLst>
              </a:rPr>
              <a:t>Dans l’Evangile de Marc, Jésus s’engage dans son ministère terrestre en partenariat avec le Père. Marc montre clairement dès le début de son récit que Jésus est le </a:t>
            </a:r>
            <a:r>
              <a:rPr lang="fr-CH" sz="2200" dirty="0">
                <a:solidFill>
                  <a:srgbClr val="663300"/>
                </a:solidFill>
                <a:effectLst>
                  <a:outerShdw blurRad="38100" dist="38100" dir="2700000" algn="tl">
                    <a:srgbClr val="000000">
                      <a:alpha val="43137"/>
                    </a:srgbClr>
                  </a:outerShdw>
                </a:effectLst>
              </a:rPr>
              <a:t>« Fils de Dieu » </a:t>
            </a:r>
            <a:r>
              <a:rPr lang="fr-CH" sz="2200" dirty="0">
                <a:solidFill>
                  <a:srgbClr val="0000FF"/>
                </a:solidFill>
                <a:effectLst>
                  <a:outerShdw blurRad="38100" dist="38100" dir="2700000" algn="tl">
                    <a:srgbClr val="000000">
                      <a:alpha val="43137"/>
                    </a:srgbClr>
                  </a:outerShdw>
                </a:effectLst>
              </a:rPr>
              <a:t>et le représente comme </a:t>
            </a:r>
            <a:r>
              <a:rPr lang="fr-CH" sz="2200" dirty="0">
                <a:solidFill>
                  <a:srgbClr val="663300"/>
                </a:solidFill>
                <a:effectLst>
                  <a:outerShdw blurRad="38100" dist="38100" dir="2700000" algn="tl">
                    <a:srgbClr val="000000">
                      <a:alpha val="43137"/>
                    </a:srgbClr>
                  </a:outerShdw>
                </a:effectLst>
              </a:rPr>
              <a:t>« le Saint de Dieu. »</a:t>
            </a:r>
            <a:r>
              <a:rPr lang="fr-CH" sz="2200" dirty="0">
                <a:solidFill>
                  <a:srgbClr val="0000FF"/>
                </a:solidFill>
                <a:effectLst>
                  <a:outerShdw blurRad="38100" dist="38100" dir="2700000" algn="tl">
                    <a:srgbClr val="000000">
                      <a:alpha val="43137"/>
                    </a:srgbClr>
                  </a:outerShdw>
                </a:effectLst>
              </a:rPr>
              <a:t> En tant que Fils de Dieu, Jésus prêche </a:t>
            </a:r>
            <a:r>
              <a:rPr lang="fr-CH" sz="2200" dirty="0">
                <a:solidFill>
                  <a:srgbClr val="663300"/>
                </a:solidFill>
                <a:effectLst>
                  <a:outerShdw blurRad="38100" dist="38100" dir="2700000" algn="tl">
                    <a:srgbClr val="000000">
                      <a:alpha val="43137"/>
                    </a:srgbClr>
                  </a:outerShdw>
                </a:effectLst>
              </a:rPr>
              <a:t>« l’évangile de Dieu. » </a:t>
            </a:r>
            <a:r>
              <a:rPr lang="fr-CH" sz="2200" dirty="0">
                <a:solidFill>
                  <a:srgbClr val="FF9933"/>
                </a:solidFill>
                <a:effectLst>
                  <a:outerShdw blurRad="38100" dist="38100" dir="2700000" algn="tl">
                    <a:srgbClr val="000000">
                      <a:alpha val="43137"/>
                    </a:srgbClr>
                  </a:outerShdw>
                </a:effectLst>
              </a:rPr>
              <a:t>Doté de ces qualifications célestes, Jésus commença un ministère très actif sur la terre, comme décrit dans le premier chapitre de Marc. </a:t>
            </a:r>
            <a:endParaRPr lang="fr-CH" dirty="0">
              <a:solidFill>
                <a:srgbClr val="FF9933"/>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93E1DC38-E6C0-00EE-E019-5C373B740915}"/>
              </a:ext>
            </a:extLst>
          </p:cNvPr>
          <p:cNvSpPr txBox="1"/>
          <p:nvPr/>
        </p:nvSpPr>
        <p:spPr>
          <a:xfrm>
            <a:off x="3665620" y="2630905"/>
            <a:ext cx="6930189" cy="3622210"/>
          </a:xfrm>
          <a:prstGeom prst="rect">
            <a:avLst/>
          </a:prstGeom>
          <a:noFill/>
        </p:spPr>
        <p:txBody>
          <a:bodyPr wrap="square" rtlCol="0">
            <a:spAutoFit/>
          </a:bodyPr>
          <a:lstStyle/>
          <a:p>
            <a:pPr marR="1334770" algn="ctr">
              <a:lnSpc>
                <a:spcPct val="107000"/>
              </a:lnSpc>
              <a:spcAft>
                <a:spcPts val="800"/>
              </a:spcAft>
            </a:pPr>
            <a:r>
              <a:rPr lang="fr-CH" sz="2200" b="1" dirty="0"/>
              <a:t>Thèmes de la leçon : </a:t>
            </a:r>
            <a:br>
              <a:rPr lang="fr-CH" sz="2200" b="1" dirty="0"/>
            </a:br>
            <a:r>
              <a:rPr lang="fr-CH" sz="18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L’étude de cette semaine examine certaines facettes du ministère de Jésus, telles qu’elles sont présentées dans Marc 1, à savoir :</a:t>
            </a:r>
            <a:endParaRPr lang="fr-CH" sz="18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1334770" algn="ctr">
              <a:lnSpc>
                <a:spcPct val="107000"/>
              </a:lnSpc>
              <a:spcAft>
                <a:spcPts val="800"/>
              </a:spcAft>
            </a:pPr>
            <a:r>
              <a:rPr lang="fr-CH" sz="1800" kern="0" dirty="0">
                <a:solidFill>
                  <a:srgbClr val="275317"/>
                </a:solidFill>
                <a:effectLst/>
                <a:highlight>
                  <a:srgbClr val="FFFF00"/>
                </a:highlight>
                <a:latin typeface="Arial" panose="020B0604020202020204" pitchFamily="34" charset="0"/>
                <a:ea typeface="Arial" panose="020B0604020202020204" pitchFamily="34" charset="0"/>
                <a:cs typeface="Arial" panose="020B0604020202020204" pitchFamily="34" charset="0"/>
              </a:rPr>
              <a:t>1.</a:t>
            </a:r>
            <a:r>
              <a:rPr lang="fr-CH" sz="1800" kern="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800" kern="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ministère de Jésus en partenariat avec le Père.</a:t>
            </a:r>
            <a:endParaRPr lang="fr-CH" sz="1800" kern="1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1334770" algn="ctr">
              <a:lnSpc>
                <a:spcPct val="107000"/>
              </a:lnSpc>
              <a:spcAft>
                <a:spcPts val="800"/>
              </a:spcAft>
            </a:pPr>
            <a:r>
              <a:rPr lang="fr-CH" sz="1800" kern="0" dirty="0">
                <a:solidFill>
                  <a:srgbClr val="275317"/>
                </a:solidFill>
                <a:effectLst/>
                <a:highlight>
                  <a:srgbClr val="FFFF00"/>
                </a:highlight>
                <a:latin typeface="Arial" panose="020B0604020202020204" pitchFamily="34" charset="0"/>
                <a:ea typeface="Arial" panose="020B0604020202020204" pitchFamily="34" charset="0"/>
                <a:cs typeface="Arial" panose="020B0604020202020204" pitchFamily="34" charset="0"/>
              </a:rPr>
              <a:t>2.</a:t>
            </a:r>
            <a:r>
              <a:rPr lang="fr-CH" sz="1800" kern="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800" kern="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mission de Jésus, de Capernaüm à toute la région de Galilée.</a:t>
            </a:r>
            <a:endParaRPr lang="fr-CH" sz="18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1334770" algn="ctr">
              <a:lnSpc>
                <a:spcPct val="107000"/>
              </a:lnSpc>
              <a:spcAft>
                <a:spcPts val="800"/>
              </a:spcAft>
            </a:pPr>
            <a:r>
              <a:rPr lang="fr-CH" sz="1800" kern="0" dirty="0">
                <a:solidFill>
                  <a:srgbClr val="275317"/>
                </a:solidFill>
                <a:effectLst/>
                <a:highlight>
                  <a:srgbClr val="FFFF00"/>
                </a:highlight>
                <a:latin typeface="Arial" panose="020B0604020202020204" pitchFamily="34" charset="0"/>
                <a:ea typeface="Arial" panose="020B0604020202020204" pitchFamily="34" charset="0"/>
                <a:cs typeface="Arial" panose="020B0604020202020204" pitchFamily="34" charset="0"/>
              </a:rPr>
              <a:t>3.</a:t>
            </a:r>
            <a:r>
              <a:rPr lang="fr-CH" sz="1800" kern="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800" kern="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vie de prière de Jésus.</a:t>
            </a:r>
            <a:endParaRPr lang="fr-CH" sz="1800" kern="1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1334770" algn="ctr">
              <a:lnSpc>
                <a:spcPct val="107000"/>
              </a:lnSpc>
              <a:spcAft>
                <a:spcPts val="800"/>
              </a:spcAft>
            </a:pPr>
            <a:r>
              <a:rPr lang="fr-CH" sz="1800" kern="0" dirty="0">
                <a:solidFill>
                  <a:srgbClr val="275317"/>
                </a:solidFill>
                <a:effectLst/>
                <a:highlight>
                  <a:srgbClr val="FFFF00"/>
                </a:highlight>
                <a:latin typeface="Arial" panose="020B0604020202020204" pitchFamily="34" charset="0"/>
                <a:ea typeface="Arial" panose="020B0604020202020204" pitchFamily="34" charset="0"/>
                <a:cs typeface="Arial" panose="020B0604020202020204" pitchFamily="34" charset="0"/>
              </a:rPr>
              <a:t>4.</a:t>
            </a:r>
            <a:r>
              <a:rPr lang="fr-CH" sz="1800" kern="0" dirty="0">
                <a:solidFill>
                  <a:srgbClr val="275317"/>
                </a:solidFill>
                <a:effectLst/>
                <a:latin typeface="Arial" panose="020B0604020202020204" pitchFamily="34" charset="0"/>
                <a:ea typeface="Arial" panose="020B0604020202020204" pitchFamily="34" charset="0"/>
                <a:cs typeface="Arial" panose="020B0604020202020204" pitchFamily="34" charset="0"/>
              </a:rPr>
              <a:t> </a:t>
            </a:r>
            <a:r>
              <a:rPr lang="fr-CH" sz="1800" kern="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Son autorité.</a:t>
            </a:r>
            <a:endPar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1334770" algn="ctr">
              <a:lnSpc>
                <a:spcPct val="107000"/>
              </a:lnSpc>
              <a:spcAft>
                <a:spcPts val="800"/>
              </a:spcAft>
            </a:pPr>
            <a:r>
              <a:rPr lang="fr-CH" sz="1800" kern="0" dirty="0">
                <a:solidFill>
                  <a:srgbClr val="275317"/>
                </a:solidFill>
                <a:effectLst/>
                <a:highlight>
                  <a:srgbClr val="FFFF00"/>
                </a:highlight>
                <a:latin typeface="Arial" panose="020B0604020202020204" pitchFamily="34" charset="0"/>
                <a:ea typeface="Arial" panose="020B0604020202020204" pitchFamily="34" charset="0"/>
              </a:rPr>
              <a:t>5.</a:t>
            </a:r>
            <a:r>
              <a:rPr lang="fr-CH" sz="1800" kern="0" dirty="0">
                <a:solidFill>
                  <a:srgbClr val="275317"/>
                </a:solidFill>
                <a:effectLst/>
                <a:latin typeface="Arial" panose="020B0604020202020204" pitchFamily="34" charset="0"/>
                <a:ea typeface="Arial" panose="020B0604020202020204" pitchFamily="34" charset="0"/>
              </a:rPr>
              <a:t> </a:t>
            </a:r>
            <a:r>
              <a:rPr lang="fr-CH" sz="1800" kern="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Sa rencontre avec les démons. </a:t>
            </a:r>
            <a:endParaRPr lang="fr-CH" dirty="0">
              <a:solidFill>
                <a:schemeClr val="accent2">
                  <a:lumMod val="75000"/>
                </a:schemeClr>
              </a:solidFill>
              <a:effectLst>
                <a:outerShdw blurRad="38100" dist="38100" dir="2700000" algn="tl">
                  <a:srgbClr val="000000">
                    <a:alpha val="43137"/>
                  </a:srgbClr>
                </a:outerShdw>
              </a:effectLst>
            </a:endParaRPr>
          </a:p>
        </p:txBody>
      </p:sp>
      <p:sp>
        <p:nvSpPr>
          <p:cNvPr id="4" name="Bulle narrative : rectangle à coins arrondis 3">
            <a:extLst>
              <a:ext uri="{FF2B5EF4-FFF2-40B4-BE49-F238E27FC236}">
                <a16:creationId xmlns:a16="http://schemas.microsoft.com/office/drawing/2014/main" id="{043D330F-8ED2-206A-DA2C-4D1E102AE9E9}"/>
              </a:ext>
            </a:extLst>
          </p:cNvPr>
          <p:cNvSpPr/>
          <p:nvPr/>
        </p:nvSpPr>
        <p:spPr>
          <a:xfrm>
            <a:off x="9349409" y="5039140"/>
            <a:ext cx="2189747" cy="1328190"/>
          </a:xfrm>
          <a:prstGeom prst="wedgeRoundRectCallout">
            <a:avLst>
              <a:gd name="adj1" fmla="val -42540"/>
              <a:gd name="adj2" fmla="val -7271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r>
              <a:rPr lang="fr-CH" sz="1800" i="1"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Guide d’étude </a:t>
            </a:r>
            <a:br>
              <a:rPr lang="fr-CH" sz="1800" i="1"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br>
            <a:r>
              <a:rPr lang="fr-CH" sz="1800" i="1"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de la Bible</a:t>
            </a:r>
            <a: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b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br>
            <a: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coin du moniteur, </a:t>
            </a:r>
            <a:b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br>
            <a:r>
              <a:rPr lang="fr-CH" sz="1800" kern="0"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p. 26.)</a:t>
            </a:r>
            <a:endParaRPr lang="fr-CH" dirty="0">
              <a:solidFill>
                <a:schemeClr val="bg1"/>
              </a:solidFill>
              <a:effectLst>
                <a:outerShdw blurRad="38100" dist="38100" dir="2700000" algn="tl">
                  <a:srgbClr val="000000">
                    <a:alpha val="43137"/>
                  </a:srgbClr>
                </a:outerShdw>
              </a:effectLst>
            </a:endParaRPr>
          </a:p>
        </p:txBody>
      </p:sp>
      <p:pic>
        <p:nvPicPr>
          <p:cNvPr id="5" name="Picture 2" descr="Peuple Chrétien. Chant Choral, École De Musique, Groupe Vocal Homme Et  Femme, Illustration Vectorielle De Dessin Animé Clip Art Libres De Droits,  Svg, Vecteurs Et Illustration. Image 182397284">
            <a:extLst>
              <a:ext uri="{FF2B5EF4-FFF2-40B4-BE49-F238E27FC236}">
                <a16:creationId xmlns:a16="http://schemas.microsoft.com/office/drawing/2014/main" id="{4C4DBDE4-6DBA-1DEF-9288-2EF4BB61F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3" y="3519747"/>
            <a:ext cx="2324461" cy="23244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5078322" y="3320097"/>
            <a:ext cx="6399804" cy="352404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CH" sz="2400" b="1" dirty="0">
                <a:solidFill>
                  <a:srgbClr val="7B0AEC"/>
                </a:solidFill>
              </a:rPr>
              <a:t>Activités spéciales </a:t>
            </a:r>
            <a:r>
              <a:rPr lang="es-ES" sz="2000" b="1" dirty="0">
                <a:solidFill>
                  <a:srgbClr val="7B0AEC"/>
                </a:solidFill>
              </a:rPr>
              <a:t>:</a:t>
            </a:r>
          </a:p>
          <a:p>
            <a:pPr lvl="1">
              <a:spcBef>
                <a:spcPts val="600"/>
              </a:spcBef>
            </a:pPr>
            <a:r>
              <a:rPr lang="fr-CH" sz="2000" b="1" dirty="0"/>
              <a:t>Appeler les disciples 	             </a:t>
            </a:r>
            <a:r>
              <a:rPr lang="fr-CH" sz="2000" b="1" dirty="0">
                <a:solidFill>
                  <a:schemeClr val="accent5">
                    <a:lumMod val="50000"/>
                  </a:schemeClr>
                </a:solidFill>
              </a:rPr>
              <a:t>Marc 1.16-20</a:t>
            </a:r>
          </a:p>
          <a:p>
            <a:pPr>
              <a:spcBef>
                <a:spcPts val="1800"/>
              </a:spcBef>
            </a:pPr>
            <a:r>
              <a:rPr lang="fr-CH" sz="2200" b="1" dirty="0">
                <a:solidFill>
                  <a:srgbClr val="B81111"/>
                </a:solidFill>
              </a:rPr>
              <a:t>Activités le jour du sabbat :</a:t>
            </a:r>
          </a:p>
          <a:p>
            <a:pPr lvl="1">
              <a:spcBef>
                <a:spcPts val="600"/>
              </a:spcBef>
            </a:pPr>
            <a:r>
              <a:rPr lang="fr-CH" sz="2000" b="1" dirty="0"/>
              <a:t>Prêcher dans la synagogue 	             </a:t>
            </a:r>
            <a:r>
              <a:rPr lang="fr-CH" sz="2000" b="1" dirty="0">
                <a:solidFill>
                  <a:schemeClr val="accent5">
                    <a:lumMod val="50000"/>
                  </a:schemeClr>
                </a:solidFill>
              </a:rPr>
              <a:t>Marc 1:21-28</a:t>
            </a:r>
          </a:p>
          <a:p>
            <a:pPr lvl="1">
              <a:spcBef>
                <a:spcPts val="600"/>
              </a:spcBef>
            </a:pPr>
            <a:r>
              <a:rPr lang="fr-CH" sz="2000" b="1" dirty="0"/>
              <a:t>Guérir			             </a:t>
            </a:r>
            <a:r>
              <a:rPr lang="fr-CH" sz="2000" b="1" dirty="0">
                <a:solidFill>
                  <a:schemeClr val="accent5">
                    <a:lumMod val="50000"/>
                  </a:schemeClr>
                </a:solidFill>
              </a:rPr>
              <a:t>Marc  1:29-34</a:t>
            </a:r>
          </a:p>
          <a:p>
            <a:pPr>
              <a:spcBef>
                <a:spcPts val="1800"/>
              </a:spcBef>
            </a:pPr>
            <a:r>
              <a:rPr lang="fr-CH" sz="2200" b="1" dirty="0">
                <a:solidFill>
                  <a:srgbClr val="29870C"/>
                </a:solidFill>
              </a:rPr>
              <a:t>Activités quotidiennes :</a:t>
            </a:r>
          </a:p>
          <a:p>
            <a:pPr lvl="1">
              <a:spcBef>
                <a:spcPts val="600"/>
              </a:spcBef>
            </a:pPr>
            <a:r>
              <a:rPr lang="fr-CH" sz="2000" b="1" dirty="0"/>
              <a:t>Prier et prêcher		              </a:t>
            </a:r>
            <a:r>
              <a:rPr lang="fr-CH" sz="2000" b="1" dirty="0">
                <a:solidFill>
                  <a:schemeClr val="accent5">
                    <a:lumMod val="50000"/>
                  </a:schemeClr>
                </a:solidFill>
              </a:rPr>
              <a:t>Marc 1.35-39</a:t>
            </a:r>
            <a:endParaRPr lang="fr-CH" sz="2000" b="1" dirty="0"/>
          </a:p>
          <a:p>
            <a:pPr lvl="1">
              <a:spcBef>
                <a:spcPts val="600"/>
              </a:spcBef>
            </a:pPr>
            <a:r>
              <a:rPr lang="fr-CH" sz="2000" b="1" dirty="0"/>
              <a:t>Guérir et respecter la loi 	              </a:t>
            </a:r>
            <a:r>
              <a:rPr lang="fr-CH" sz="2000" b="1" dirty="0">
                <a:solidFill>
                  <a:schemeClr val="accent5">
                    <a:lumMod val="50000"/>
                  </a:schemeClr>
                </a:solidFill>
              </a:rPr>
              <a:t>Marc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4" y="200025"/>
            <a:ext cx="7203407" cy="707886"/>
          </a:xfrm>
          <a:prstGeom prst="rect">
            <a:avLst/>
          </a:prstGeom>
          <a:noFill/>
        </p:spPr>
        <p:txBody>
          <a:bodyPr wrap="square" rtlCol="0">
            <a:spAutoFit/>
          </a:bodyPr>
          <a:lstStyle/>
          <a:p>
            <a:pPr>
              <a:spcBef>
                <a:spcPts val="600"/>
              </a:spcBef>
            </a:pPr>
            <a:r>
              <a:rPr lang="es-ES" sz="2000" b="1" dirty="0"/>
              <a:t>¿</a:t>
            </a:r>
            <a:r>
              <a:rPr lang="fr-CH" sz="2000" b="1" dirty="0"/>
              <a:t>A quoi ressemblerait une journée dans la vie de Jésus </a:t>
            </a:r>
            <a:br>
              <a:rPr lang="fr-CH" sz="2000" b="1" dirty="0"/>
            </a:br>
            <a:r>
              <a:rPr lang="fr-CH" sz="2000" b="1" dirty="0"/>
              <a:t>si nous l'accompagnions pendant une semaine entière ?</a:t>
            </a:r>
            <a:endParaRPr lang="es-ES" sz="20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6181" y="3879125"/>
            <a:ext cx="1828270" cy="2400355"/>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7257" y="993383"/>
            <a:ext cx="1330504" cy="1774559"/>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803217" y="200025"/>
            <a:ext cx="1330505" cy="1680638"/>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865409" y="5463353"/>
            <a:ext cx="1264002" cy="110406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29697" y="3509686"/>
            <a:ext cx="1216264" cy="1156469"/>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4630369" y="5587176"/>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630369" y="3392681"/>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4630507" y="4311593"/>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97806" y="6386750"/>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297806" y="6015385"/>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297806" y="5088571"/>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297806" y="4698460"/>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297806" y="3789417"/>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457950" cy="1323439"/>
          </a:xfrm>
          <a:prstGeom prst="rect">
            <a:avLst/>
          </a:prstGeom>
          <a:noFill/>
        </p:spPr>
        <p:txBody>
          <a:bodyPr wrap="square">
            <a:spAutoFit/>
          </a:bodyPr>
          <a:lstStyle/>
          <a:p>
            <a:pPr>
              <a:spcBef>
                <a:spcPts val="600"/>
              </a:spcBef>
            </a:pPr>
            <a:r>
              <a:rPr lang="fr-CH" sz="2000" b="1" dirty="0"/>
              <a:t>Nous suivrons Jésus appelant un groupe de pêcheurs à le suivre à plein temps ; nous profiterons d'un jour de sabbat bien rempli ; et enfin, nous verrons quelles étaient leurs coutumes quotidiennes.</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707886"/>
          </a:xfrm>
          <a:prstGeom prst="rect">
            <a:avLst/>
          </a:prstGeom>
          <a:noFill/>
        </p:spPr>
        <p:txBody>
          <a:bodyPr wrap="square">
            <a:spAutoFit/>
          </a:bodyPr>
          <a:lstStyle/>
          <a:p>
            <a:pPr>
              <a:spcBef>
                <a:spcPts val="600"/>
              </a:spcBef>
            </a:pPr>
            <a:r>
              <a:rPr lang="fr-CH" sz="2000" b="1" dirty="0"/>
              <a:t>Marc nous aide à vivre cette expérience dans la dernière partie de son premier chapitre </a:t>
            </a:r>
            <a:r>
              <a:rPr lang="fr-CH" sz="2000" dirty="0">
                <a:solidFill>
                  <a:schemeClr val="accent1">
                    <a:lumMod val="75000"/>
                  </a:schemeClr>
                </a:solidFill>
                <a:effectLst>
                  <a:outerShdw blurRad="38100" dist="38100" dir="2700000" algn="tl">
                    <a:srgbClr val="000000">
                      <a:alpha val="43137"/>
                    </a:srgbClr>
                  </a:outerShdw>
                </a:effectLst>
              </a:rPr>
              <a:t>(Marc 1.16-45).</a:t>
            </a:r>
            <a:endParaRPr lang="es-ES" sz="2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par>
                                <p:cTn id="108" presetID="22" presetClass="entr" presetSubtype="8" fill="hold" grpId="0" nodeType="with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500"/>
                            </p:stCondLst>
                            <p:childTnLst>
                              <p:par>
                                <p:cTn id="112" presetID="26" presetClass="entr" presetSubtype="0" fill="hold"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down)">
                                      <p:cBhvr>
                                        <p:cTn id="114" dur="145">
                                          <p:stCondLst>
                                            <p:cond delay="0"/>
                                          </p:stCondLst>
                                        </p:cTn>
                                        <p:tgtEl>
                                          <p:spTgt spid="34"/>
                                        </p:tgtEl>
                                      </p:cBhvr>
                                    </p:animEffect>
                                    <p:anim calcmode="lin" valueType="num">
                                      <p:cBhvr>
                                        <p:cTn id="115"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6"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7"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8"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19"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0" dur="7">
                                          <p:stCondLst>
                                            <p:cond delay="162"/>
                                          </p:stCondLst>
                                        </p:cTn>
                                        <p:tgtEl>
                                          <p:spTgt spid="34"/>
                                        </p:tgtEl>
                                      </p:cBhvr>
                                      <p:to x="100000" y="60000"/>
                                    </p:animScale>
                                    <p:animScale>
                                      <p:cBhvr>
                                        <p:cTn id="121" dur="41" decel="50000">
                                          <p:stCondLst>
                                            <p:cond delay="169"/>
                                          </p:stCondLst>
                                        </p:cTn>
                                        <p:tgtEl>
                                          <p:spTgt spid="34"/>
                                        </p:tgtEl>
                                      </p:cBhvr>
                                      <p:to x="100000" y="100000"/>
                                    </p:animScale>
                                    <p:animScale>
                                      <p:cBhvr>
                                        <p:cTn id="122" dur="7">
                                          <p:stCondLst>
                                            <p:cond delay="328"/>
                                          </p:stCondLst>
                                        </p:cTn>
                                        <p:tgtEl>
                                          <p:spTgt spid="34"/>
                                        </p:tgtEl>
                                      </p:cBhvr>
                                      <p:to x="100000" y="80000"/>
                                    </p:animScale>
                                    <p:animScale>
                                      <p:cBhvr>
                                        <p:cTn id="123" dur="41" decel="50000">
                                          <p:stCondLst>
                                            <p:cond delay="335"/>
                                          </p:stCondLst>
                                        </p:cTn>
                                        <p:tgtEl>
                                          <p:spTgt spid="34"/>
                                        </p:tgtEl>
                                      </p:cBhvr>
                                      <p:to x="100000" y="100000"/>
                                    </p:animScale>
                                    <p:animScale>
                                      <p:cBhvr>
                                        <p:cTn id="124" dur="7">
                                          <p:stCondLst>
                                            <p:cond delay="410"/>
                                          </p:stCondLst>
                                        </p:cTn>
                                        <p:tgtEl>
                                          <p:spTgt spid="34"/>
                                        </p:tgtEl>
                                      </p:cBhvr>
                                      <p:to x="100000" y="90000"/>
                                    </p:animScale>
                                    <p:animScale>
                                      <p:cBhvr>
                                        <p:cTn id="125" dur="41" decel="50000">
                                          <p:stCondLst>
                                            <p:cond delay="417"/>
                                          </p:stCondLst>
                                        </p:cTn>
                                        <p:tgtEl>
                                          <p:spTgt spid="34"/>
                                        </p:tgtEl>
                                      </p:cBhvr>
                                      <p:to x="100000" y="100000"/>
                                    </p:animScale>
                                    <p:animScale>
                                      <p:cBhvr>
                                        <p:cTn id="126" dur="7">
                                          <p:stCondLst>
                                            <p:cond delay="452"/>
                                          </p:stCondLst>
                                        </p:cTn>
                                        <p:tgtEl>
                                          <p:spTgt spid="34"/>
                                        </p:tgtEl>
                                      </p:cBhvr>
                                      <p:to x="100000" y="95000"/>
                                    </p:animScale>
                                    <p:animScale>
                                      <p:cBhvr>
                                        <p:cTn id="127" dur="41" decel="50000">
                                          <p:stCondLst>
                                            <p:cond delay="459"/>
                                          </p:stCondLst>
                                        </p:cTn>
                                        <p:tgtEl>
                                          <p:spTgt spid="34"/>
                                        </p:tgtEl>
                                      </p:cBhvr>
                                      <p:to x="100000" y="100000"/>
                                    </p:animScale>
                                  </p:childTnLst>
                                </p:cTn>
                              </p:par>
                              <p:par>
                                <p:cTn id="128" presetID="22" presetClass="entr" presetSubtype="8" fill="hold" grpId="0" nodeType="with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3" presetClass="entr" presetSubtype="32" fill="hold"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p:cTn id="135" dur="500" fill="hold"/>
                                        <p:tgtEl>
                                          <p:spTgt spid="23"/>
                                        </p:tgtEl>
                                        <p:attrNameLst>
                                          <p:attrName>ppt_w</p:attrName>
                                        </p:attrNameLst>
                                      </p:cBhvr>
                                      <p:tavLst>
                                        <p:tav tm="0">
                                          <p:val>
                                            <p:strVal val="4*#ppt_w"/>
                                          </p:val>
                                        </p:tav>
                                        <p:tav tm="100000">
                                          <p:val>
                                            <p:strVal val="#ppt_w"/>
                                          </p:val>
                                        </p:tav>
                                      </p:tavLst>
                                    </p:anim>
                                    <p:anim calcmode="lin" valueType="num">
                                      <p:cBhvr>
                                        <p:cTn id="136" dur="5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2">
                                            <p:txEl>
                                              <p:pRg st="5" end="5"/>
                                            </p:txEl>
                                          </p:spTgt>
                                        </p:tgtEl>
                                        <p:attrNameLst>
                                          <p:attrName>style.visibility</p:attrName>
                                        </p:attrNameLst>
                                      </p:cBhvr>
                                      <p:to>
                                        <p:strVal val="visible"/>
                                      </p:to>
                                    </p:set>
                                    <p:animEffect transition="in" filter="wipe(left)">
                                      <p:cBhvr>
                                        <p:cTn id="141" dur="500"/>
                                        <p:tgtEl>
                                          <p:spTgt spid="2">
                                            <p:txEl>
                                              <p:pRg st="5" end="5"/>
                                            </p:txEl>
                                          </p:spTgt>
                                        </p:tgtEl>
                                      </p:cBhvr>
                                    </p:animEffect>
                                  </p:childTnLst>
                                </p:cTn>
                              </p:par>
                            </p:childTnLst>
                          </p:cTn>
                        </p:par>
                        <p:par>
                          <p:cTn id="142" fill="hold">
                            <p:stCondLst>
                              <p:cond delay="500"/>
                            </p:stCondLst>
                            <p:childTnLst>
                              <p:par>
                                <p:cTn id="143" presetID="26" presetClass="entr" presetSubtype="0" fill="hold" nodeType="after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down)">
                                      <p:cBhvr>
                                        <p:cTn id="145" dur="145">
                                          <p:stCondLst>
                                            <p:cond delay="0"/>
                                          </p:stCondLst>
                                        </p:cTn>
                                        <p:tgtEl>
                                          <p:spTgt spid="33"/>
                                        </p:tgtEl>
                                      </p:cBhvr>
                                    </p:animEffect>
                                    <p:anim calcmode="lin" valueType="num">
                                      <p:cBhvr>
                                        <p:cTn id="146"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7"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8"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49"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0"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1" dur="7">
                                          <p:stCondLst>
                                            <p:cond delay="162"/>
                                          </p:stCondLst>
                                        </p:cTn>
                                        <p:tgtEl>
                                          <p:spTgt spid="33"/>
                                        </p:tgtEl>
                                      </p:cBhvr>
                                      <p:to x="100000" y="60000"/>
                                    </p:animScale>
                                    <p:animScale>
                                      <p:cBhvr>
                                        <p:cTn id="152" dur="41" decel="50000">
                                          <p:stCondLst>
                                            <p:cond delay="169"/>
                                          </p:stCondLst>
                                        </p:cTn>
                                        <p:tgtEl>
                                          <p:spTgt spid="33"/>
                                        </p:tgtEl>
                                      </p:cBhvr>
                                      <p:to x="100000" y="100000"/>
                                    </p:animScale>
                                    <p:animScale>
                                      <p:cBhvr>
                                        <p:cTn id="153" dur="7">
                                          <p:stCondLst>
                                            <p:cond delay="328"/>
                                          </p:stCondLst>
                                        </p:cTn>
                                        <p:tgtEl>
                                          <p:spTgt spid="33"/>
                                        </p:tgtEl>
                                      </p:cBhvr>
                                      <p:to x="100000" y="80000"/>
                                    </p:animScale>
                                    <p:animScale>
                                      <p:cBhvr>
                                        <p:cTn id="154" dur="41" decel="50000">
                                          <p:stCondLst>
                                            <p:cond delay="335"/>
                                          </p:stCondLst>
                                        </p:cTn>
                                        <p:tgtEl>
                                          <p:spTgt spid="33"/>
                                        </p:tgtEl>
                                      </p:cBhvr>
                                      <p:to x="100000" y="100000"/>
                                    </p:animScale>
                                    <p:animScale>
                                      <p:cBhvr>
                                        <p:cTn id="155" dur="7">
                                          <p:stCondLst>
                                            <p:cond delay="410"/>
                                          </p:stCondLst>
                                        </p:cTn>
                                        <p:tgtEl>
                                          <p:spTgt spid="33"/>
                                        </p:tgtEl>
                                      </p:cBhvr>
                                      <p:to x="100000" y="90000"/>
                                    </p:animScale>
                                    <p:animScale>
                                      <p:cBhvr>
                                        <p:cTn id="156" dur="41" decel="50000">
                                          <p:stCondLst>
                                            <p:cond delay="417"/>
                                          </p:stCondLst>
                                        </p:cTn>
                                        <p:tgtEl>
                                          <p:spTgt spid="33"/>
                                        </p:tgtEl>
                                      </p:cBhvr>
                                      <p:to x="100000" y="100000"/>
                                    </p:animScale>
                                    <p:animScale>
                                      <p:cBhvr>
                                        <p:cTn id="157" dur="7">
                                          <p:stCondLst>
                                            <p:cond delay="452"/>
                                          </p:stCondLst>
                                        </p:cTn>
                                        <p:tgtEl>
                                          <p:spTgt spid="33"/>
                                        </p:tgtEl>
                                      </p:cBhvr>
                                      <p:to x="100000" y="95000"/>
                                    </p:animScale>
                                    <p:animScale>
                                      <p:cBhvr>
                                        <p:cTn id="158" dur="41" decel="50000">
                                          <p:stCondLst>
                                            <p:cond delay="459"/>
                                          </p:stCondLst>
                                        </p:cTn>
                                        <p:tgtEl>
                                          <p:spTgt spid="33"/>
                                        </p:tgtEl>
                                      </p:cBhvr>
                                      <p:to x="100000" y="100000"/>
                                    </p:animScale>
                                  </p:childTnLst>
                                </p:cTn>
                              </p:par>
                            </p:childTnLst>
                          </p:cTn>
                        </p:par>
                        <p:par>
                          <p:cTn id="159" fill="hold">
                            <p:stCondLst>
                              <p:cond delay="1000"/>
                            </p:stCondLst>
                            <p:childTnLst>
                              <p:par>
                                <p:cTn id="160" presetID="22" presetClass="entr" presetSubtype="8" fill="hold" grpId="0" nodeType="afterEffect">
                                  <p:stCondLst>
                                    <p:cond delay="0"/>
                                  </p:stCondLst>
                                  <p:childTnLst>
                                    <p:set>
                                      <p:cBhvr>
                                        <p:cTn id="161" dur="1" fill="hold">
                                          <p:stCondLst>
                                            <p:cond delay="0"/>
                                          </p:stCondLst>
                                        </p:cTn>
                                        <p:tgtEl>
                                          <p:spTgt spid="2">
                                            <p:txEl>
                                              <p:pRg st="6" end="6"/>
                                            </p:txEl>
                                          </p:spTgt>
                                        </p:tgtEl>
                                        <p:attrNameLst>
                                          <p:attrName>style.visibility</p:attrName>
                                        </p:attrNameLst>
                                      </p:cBhvr>
                                      <p:to>
                                        <p:strVal val="visible"/>
                                      </p:to>
                                    </p:set>
                                    <p:animEffect transition="in" filter="wipe(left)">
                                      <p:cBhvr>
                                        <p:cTn id="162" dur="500"/>
                                        <p:tgtEl>
                                          <p:spTgt spid="2">
                                            <p:txEl>
                                              <p:pRg st="6" end="6"/>
                                            </p:txEl>
                                          </p:spTgt>
                                        </p:tgtEl>
                                      </p:cBhvr>
                                    </p:animEffect>
                                  </p:childTnLst>
                                </p:cTn>
                              </p:par>
                            </p:childTnLst>
                          </p:cTn>
                        </p:par>
                        <p:par>
                          <p:cTn id="163" fill="hold">
                            <p:stCondLst>
                              <p:cond delay="1500"/>
                            </p:stCondLst>
                            <p:childTnLst>
                              <p:par>
                                <p:cTn id="164" presetID="26" presetClass="entr" presetSubtype="0" fill="hold" nodeType="after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wipe(down)">
                                      <p:cBhvr>
                                        <p:cTn id="166" dur="145">
                                          <p:stCondLst>
                                            <p:cond delay="0"/>
                                          </p:stCondLst>
                                        </p:cTn>
                                        <p:tgtEl>
                                          <p:spTgt spid="32"/>
                                        </p:tgtEl>
                                      </p:cBhvr>
                                    </p:animEffect>
                                    <p:anim calcmode="lin" valueType="num">
                                      <p:cBhvr>
                                        <p:cTn id="167"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8"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9"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0"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1"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2" dur="7">
                                          <p:stCondLst>
                                            <p:cond delay="162"/>
                                          </p:stCondLst>
                                        </p:cTn>
                                        <p:tgtEl>
                                          <p:spTgt spid="32"/>
                                        </p:tgtEl>
                                      </p:cBhvr>
                                      <p:to x="100000" y="60000"/>
                                    </p:animScale>
                                    <p:animScale>
                                      <p:cBhvr>
                                        <p:cTn id="173" dur="41" decel="50000">
                                          <p:stCondLst>
                                            <p:cond delay="169"/>
                                          </p:stCondLst>
                                        </p:cTn>
                                        <p:tgtEl>
                                          <p:spTgt spid="32"/>
                                        </p:tgtEl>
                                      </p:cBhvr>
                                      <p:to x="100000" y="100000"/>
                                    </p:animScale>
                                    <p:animScale>
                                      <p:cBhvr>
                                        <p:cTn id="174" dur="7">
                                          <p:stCondLst>
                                            <p:cond delay="328"/>
                                          </p:stCondLst>
                                        </p:cTn>
                                        <p:tgtEl>
                                          <p:spTgt spid="32"/>
                                        </p:tgtEl>
                                      </p:cBhvr>
                                      <p:to x="100000" y="80000"/>
                                    </p:animScale>
                                    <p:animScale>
                                      <p:cBhvr>
                                        <p:cTn id="175" dur="41" decel="50000">
                                          <p:stCondLst>
                                            <p:cond delay="335"/>
                                          </p:stCondLst>
                                        </p:cTn>
                                        <p:tgtEl>
                                          <p:spTgt spid="32"/>
                                        </p:tgtEl>
                                      </p:cBhvr>
                                      <p:to x="100000" y="100000"/>
                                    </p:animScale>
                                    <p:animScale>
                                      <p:cBhvr>
                                        <p:cTn id="176" dur="7">
                                          <p:stCondLst>
                                            <p:cond delay="410"/>
                                          </p:stCondLst>
                                        </p:cTn>
                                        <p:tgtEl>
                                          <p:spTgt spid="32"/>
                                        </p:tgtEl>
                                      </p:cBhvr>
                                      <p:to x="100000" y="90000"/>
                                    </p:animScale>
                                    <p:animScale>
                                      <p:cBhvr>
                                        <p:cTn id="177" dur="41" decel="50000">
                                          <p:stCondLst>
                                            <p:cond delay="417"/>
                                          </p:stCondLst>
                                        </p:cTn>
                                        <p:tgtEl>
                                          <p:spTgt spid="32"/>
                                        </p:tgtEl>
                                      </p:cBhvr>
                                      <p:to x="100000" y="100000"/>
                                    </p:animScale>
                                    <p:animScale>
                                      <p:cBhvr>
                                        <p:cTn id="178" dur="7">
                                          <p:stCondLst>
                                            <p:cond delay="452"/>
                                          </p:stCondLst>
                                        </p:cTn>
                                        <p:tgtEl>
                                          <p:spTgt spid="32"/>
                                        </p:tgtEl>
                                      </p:cBhvr>
                                      <p:to x="100000" y="95000"/>
                                    </p:animScale>
                                    <p:animScale>
                                      <p:cBhvr>
                                        <p:cTn id="179" dur="41" decel="50000">
                                          <p:stCondLst>
                                            <p:cond delay="459"/>
                                          </p:stCondLst>
                                        </p:cTn>
                                        <p:tgtEl>
                                          <p:spTgt spid="32"/>
                                        </p:tgtEl>
                                      </p:cBhvr>
                                      <p:to x="100000" y="100000"/>
                                    </p:animScale>
                                  </p:childTnLst>
                                </p:cTn>
                              </p:par>
                            </p:childTnLst>
                          </p:cTn>
                        </p:par>
                        <p:par>
                          <p:cTn id="180" fill="hold">
                            <p:stCondLst>
                              <p:cond delay="2000"/>
                            </p:stCondLst>
                            <p:childTnLst>
                              <p:par>
                                <p:cTn id="181" presetID="22" presetClass="entr" presetSubtype="8" fill="hold" grpId="0" nodeType="afterEffect">
                                  <p:stCondLst>
                                    <p:cond delay="0"/>
                                  </p:stCondLst>
                                  <p:childTnLst>
                                    <p:set>
                                      <p:cBhvr>
                                        <p:cTn id="182" dur="1" fill="hold">
                                          <p:stCondLst>
                                            <p:cond delay="0"/>
                                          </p:stCondLst>
                                        </p:cTn>
                                        <p:tgtEl>
                                          <p:spTgt spid="2">
                                            <p:txEl>
                                              <p:pRg st="7" end="7"/>
                                            </p:txEl>
                                          </p:spTgt>
                                        </p:tgtEl>
                                        <p:attrNameLst>
                                          <p:attrName>style.visibility</p:attrName>
                                        </p:attrNameLst>
                                      </p:cBhvr>
                                      <p:to>
                                        <p:strVal val="visible"/>
                                      </p:to>
                                    </p:set>
                                    <p:animEffect transition="in" filter="wipe(left)">
                                      <p:cBhvr>
                                        <p:cTn id="18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fr-CH"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Activités spéciales</a:t>
            </a: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4"/>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fr-CH"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Appeler les disciples </a:t>
            </a:r>
          </a:p>
        </p:txBody>
      </p:sp>
      <p:sp>
        <p:nvSpPr>
          <p:cNvPr id="5" name="CuadroTexto 4">
            <a:extLst>
              <a:ext uri="{FF2B5EF4-FFF2-40B4-BE49-F238E27FC236}">
                <a16:creationId xmlns:a16="http://schemas.microsoft.com/office/drawing/2014/main" id="{7AACC449-8A8E-F2BF-5CE4-4C4DB8082436}"/>
              </a:ext>
            </a:extLst>
          </p:cNvPr>
          <p:cNvSpPr txBox="1"/>
          <p:nvPr/>
        </p:nvSpPr>
        <p:spPr>
          <a:xfrm>
            <a:off x="2583100" y="576216"/>
            <a:ext cx="9361251" cy="615553"/>
          </a:xfrm>
          <a:prstGeom prst="rect">
            <a:avLst/>
          </a:prstGeom>
          <a:noFill/>
        </p:spPr>
        <p:txBody>
          <a:bodyPr wrap="square">
            <a:spAutoFit/>
          </a:bodyPr>
          <a:lstStyle/>
          <a:p>
            <a:pPr algn="ctr"/>
            <a:r>
              <a:rPr lang="fr-CH"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Jésus leur dit : Suivez-moi et je vous ferai devenir pêcheurs d'hommes. » </a:t>
            </a:r>
            <a:r>
              <a:rPr lang="fr-CH" sz="1600" dirty="0">
                <a:solidFill>
                  <a:schemeClr val="accent1">
                    <a:lumMod val="40000"/>
                    <a:lumOff val="60000"/>
                  </a:schemeClr>
                </a:solidFill>
                <a:latin typeface="Comic Sans MS" panose="030F0702030302020204" pitchFamily="66" charset="0"/>
              </a:rPr>
              <a:t>(Marc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3876179" y="1230496"/>
            <a:ext cx="6545571" cy="1015663"/>
          </a:xfrm>
          <a:prstGeom prst="rect">
            <a:avLst/>
          </a:prstGeom>
          <a:noFill/>
        </p:spPr>
        <p:txBody>
          <a:bodyPr wrap="square" rtlCol="0">
            <a:spAutoFit/>
          </a:bodyPr>
          <a:lstStyle/>
          <a:p>
            <a:pPr algn="ctr">
              <a:spcBef>
                <a:spcPts val="600"/>
              </a:spcBef>
            </a:pPr>
            <a:r>
              <a:rPr lang="fr-CH" sz="2000" b="1" dirty="0"/>
              <a:t>Marc se caractérise par sa brièveté. Si nous ne consultions pas les autres évangiles, nous pourrions tirer des conclusions erronées sur cet appel.</a:t>
            </a:r>
            <a:endParaRPr lang="es-ES" sz="2000"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288290" y="4067009"/>
            <a:ext cx="2496108" cy="1975579"/>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6296493" cy="1938992"/>
          </a:xfrm>
          <a:prstGeom prst="rect">
            <a:avLst/>
          </a:prstGeom>
          <a:noFill/>
        </p:spPr>
        <p:txBody>
          <a:bodyPr wrap="square">
            <a:spAutoFit/>
          </a:bodyPr>
          <a:lstStyle/>
          <a:p>
            <a:pPr>
              <a:spcBef>
                <a:spcPts val="600"/>
              </a:spcBef>
            </a:pPr>
            <a:r>
              <a:rPr lang="fr-CH" sz="2000" b="1" dirty="0"/>
              <a:t>Jésus prêche depuis la barque de Pierre, puis il y a une pêche miraculeuse. Les filets des quatre frères manquent de se rompre à cause de la quantité de poissons </a:t>
            </a:r>
            <a:r>
              <a:rPr lang="fr-CH" dirty="0">
                <a:solidFill>
                  <a:srgbClr val="501DD6"/>
                </a:solidFill>
                <a:effectLst>
                  <a:outerShdw blurRad="38100" dist="38100" dir="2700000" algn="tl">
                    <a:srgbClr val="000000">
                      <a:alpha val="43137"/>
                    </a:srgbClr>
                  </a:outerShdw>
                </a:effectLst>
              </a:rPr>
              <a:t>(Luc. 5.1-7)</a:t>
            </a:r>
            <a:r>
              <a:rPr lang="fr-CH" sz="2000" b="1" dirty="0"/>
              <a:t>. Tandis que Jacques et Jean réparent les filets, Pierre tombe aux pieds de Jésus </a:t>
            </a:r>
            <a:r>
              <a:rPr lang="fr-CH" dirty="0">
                <a:solidFill>
                  <a:srgbClr val="501DD6"/>
                </a:solidFill>
                <a:effectLst>
                  <a:outerShdw blurRad="38100" dist="38100" dir="2700000" algn="tl">
                    <a:srgbClr val="000000">
                      <a:alpha val="43137"/>
                    </a:srgbClr>
                  </a:outerShdw>
                </a:effectLst>
              </a:rPr>
              <a:t>(Luc. 5.8-11).</a:t>
            </a:r>
            <a:endParaRPr lang="es-ES" dirty="0">
              <a:solidFill>
                <a:srgbClr val="501DD6"/>
              </a:solidFill>
              <a:effectLst>
                <a:outerShdw blurRad="38100" dist="38100" dir="2700000" algn="tl">
                  <a:srgbClr val="000000">
                    <a:alpha val="43137"/>
                  </a:srgbClr>
                </a:outerShdw>
              </a:effectLst>
            </a:endParaRP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323439"/>
          </a:xfrm>
          <a:prstGeom prst="rect">
            <a:avLst/>
          </a:prstGeom>
          <a:noFill/>
        </p:spPr>
        <p:txBody>
          <a:bodyPr wrap="square">
            <a:spAutoFit/>
          </a:bodyPr>
          <a:lstStyle/>
          <a:p>
            <a:pPr>
              <a:spcBef>
                <a:spcPts val="600"/>
              </a:spcBef>
            </a:pPr>
            <a:r>
              <a:rPr lang="fr-CH" sz="2000" b="1" dirty="0"/>
              <a:t>Ce n'était pas la première fois que ces hommes rencontraient Jésus. En tant que disciples de Jean-Baptiste, ils avaient entendu ses paroles sur Jésus et l'avaient suivi. Les premiers à le faire furent André et Jean, suivis de leurs frères respectifs </a:t>
            </a:r>
            <a:r>
              <a:rPr lang="fr-CH" dirty="0">
                <a:solidFill>
                  <a:srgbClr val="501DD6"/>
                </a:solidFill>
                <a:effectLst>
                  <a:outerShdw blurRad="38100" dist="38100" dir="2700000" algn="tl">
                    <a:srgbClr val="000000">
                      <a:alpha val="43137"/>
                    </a:srgbClr>
                  </a:outerShdw>
                </a:effectLst>
              </a:rPr>
              <a:t>(Jean 1.35-42).</a:t>
            </a:r>
            <a:endParaRPr lang="es-ES" dirty="0">
              <a:solidFill>
                <a:srgbClr val="501DD6"/>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348E9CAC-0B46-2D52-F537-6897DD283ECA}"/>
              </a:ext>
            </a:extLst>
          </p:cNvPr>
          <p:cNvSpPr txBox="1"/>
          <p:nvPr/>
        </p:nvSpPr>
        <p:spPr>
          <a:xfrm>
            <a:off x="852171" y="5493576"/>
            <a:ext cx="8362604" cy="1323439"/>
          </a:xfrm>
          <a:prstGeom prst="rect">
            <a:avLst/>
          </a:prstGeom>
          <a:noFill/>
        </p:spPr>
        <p:txBody>
          <a:bodyPr wrap="square">
            <a:spAutoFit/>
          </a:bodyPr>
          <a:lstStyle/>
          <a:p>
            <a:pPr>
              <a:spcBef>
                <a:spcPts val="600"/>
              </a:spcBef>
            </a:pPr>
            <a:r>
              <a:rPr lang="fr-CH" sz="2000" b="1" dirty="0">
                <a:solidFill>
                  <a:srgbClr val="FF0000"/>
                </a:solidFill>
              </a:rPr>
              <a:t>Jacques et Jean ont quitté leur père pour diriger l'entreprise familiale, </a:t>
            </a:r>
            <a:r>
              <a:rPr lang="fr-CH" sz="2000" b="1" dirty="0">
                <a:solidFill>
                  <a:srgbClr val="0000FF"/>
                </a:solidFill>
              </a:rPr>
              <a:t>et Pierre et André ont quitté leur gagne-pain pour devenir des gagneurs d'âmes. </a:t>
            </a:r>
            <a:r>
              <a:rPr lang="fr-CH" sz="2000" b="1" dirty="0"/>
              <a:t>En obéissant à l'appel de Jésus, ils ont changé leur vie et celle du monde entier.</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900" decel="100000" fill="hold"/>
                                        <p:tgtEl>
                                          <p:spTgt spid="1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5" fill="hold">
                            <p:stCondLst>
                              <p:cond delay="125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89EA44-A4EF-E575-0747-D5B92C23912B}"/>
              </a:ext>
            </a:extLst>
          </p:cNvPr>
          <p:cNvSpPr txBox="1"/>
          <p:nvPr/>
        </p:nvSpPr>
        <p:spPr>
          <a:xfrm>
            <a:off x="240632" y="208547"/>
            <a:ext cx="10768027" cy="2127762"/>
          </a:xfrm>
          <a:prstGeom prst="rect">
            <a:avLst/>
          </a:prstGeom>
          <a:noFill/>
        </p:spPr>
        <p:txBody>
          <a:bodyPr wrap="square" rtlCol="0">
            <a:spAutoFit/>
          </a:bodyPr>
          <a:lstStyle/>
          <a:p>
            <a:pPr>
              <a:lnSpc>
                <a:spcPct val="107000"/>
              </a:lnSpc>
              <a:spcAft>
                <a:spcPts val="800"/>
              </a:spcAft>
            </a:pPr>
            <a: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La vie et le ministère de Jésus-Christ constituent une démonstration complète de l’évangile. </a:t>
            </a:r>
            <a:b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Jésus est l’incarnation vivante de la bonne nouvelle pour toute l’humanité. </a:t>
            </a:r>
            <a:b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Jésus avait une idée claire de sa mission sur cette terre; il s’agissait d’atteindre les gens de toutes les régions avec l’évangile de Dieu.</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Allons ailleurs, dans les bourgades voisines, afin que j’y prêche aussi ; car c’est pour cela que je suis sorti » (Marc 1.38). </a:t>
            </a:r>
            <a:endParaRPr lang="fr-CH" sz="2000"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40E2355F-C1FF-8801-DD22-6AB656D9F60A}"/>
              </a:ext>
            </a:extLst>
          </p:cNvPr>
          <p:cNvSpPr txBox="1"/>
          <p:nvPr/>
        </p:nvSpPr>
        <p:spPr>
          <a:xfrm>
            <a:off x="3593432" y="2309912"/>
            <a:ext cx="8109284" cy="1395510"/>
          </a:xfrm>
          <a:prstGeom prst="rect">
            <a:avLst/>
          </a:prstGeom>
          <a:noFill/>
        </p:spPr>
        <p:txBody>
          <a:bodyPr wrap="square" rtlCol="0">
            <a:spAutoFit/>
          </a:bodyPr>
          <a:lstStyle/>
          <a:p>
            <a:pPr algn="ctr">
              <a:lnSpc>
                <a:spcPct val="107000"/>
              </a:lnSpc>
              <a:spcAft>
                <a:spcPts val="800"/>
              </a:spcAft>
            </a:pPr>
            <a:r>
              <a:rPr lang="fr-CH" sz="2000" kern="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En tant que tel, Jésus s’était engagé dans un ministère quotidien actif, </a:t>
            </a:r>
            <a:br>
              <a:rPr lang="fr-CH" sz="2000" kern="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selon Marc. Il est intéressant de noter que Marc décrit à plusieurs reprises non seulement les actions de Jésus, mais aussi le rôle actif de Dieu dans le ministère de son Fils. </a:t>
            </a:r>
            <a:endParaRPr lang="fr-CH" sz="2000" dirty="0"/>
          </a:p>
        </p:txBody>
      </p:sp>
      <p:sp>
        <p:nvSpPr>
          <p:cNvPr id="4" name="ZoneTexte 3">
            <a:extLst>
              <a:ext uri="{FF2B5EF4-FFF2-40B4-BE49-F238E27FC236}">
                <a16:creationId xmlns:a16="http://schemas.microsoft.com/office/drawing/2014/main" id="{9B8DF889-F12E-99A7-F582-AF123DE3AD4C}"/>
              </a:ext>
            </a:extLst>
          </p:cNvPr>
          <p:cNvSpPr txBox="1"/>
          <p:nvPr/>
        </p:nvSpPr>
        <p:spPr>
          <a:xfrm>
            <a:off x="3349498" y="3850333"/>
            <a:ext cx="8597152" cy="1498102"/>
          </a:xfrm>
          <a:prstGeom prst="rect">
            <a:avLst/>
          </a:prstGeom>
          <a:noFill/>
        </p:spPr>
        <p:txBody>
          <a:bodyPr wrap="square" rtlCol="0">
            <a:spAutoFit/>
          </a:bodyPr>
          <a:lstStyle/>
          <a:p>
            <a:pPr algn="ctr">
              <a:lnSpc>
                <a:spcPct val="107000"/>
              </a:lnSpc>
              <a:spcAft>
                <a:spcPts val="800"/>
              </a:spcAft>
            </a:pPr>
            <a:r>
              <a:rPr lang="fr-CH" sz="2000" kern="0" dirty="0">
                <a:solidFill>
                  <a:srgbClr val="501DD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Père et le Fils travaillent en étroite association. </a:t>
            </a:r>
          </a:p>
          <a:p>
            <a:pPr algn="ctr">
              <a:lnSpc>
                <a:spcPct val="107000"/>
              </a:lnSpc>
              <a:spcAft>
                <a:spcPts val="800"/>
              </a:spcAft>
            </a:pPr>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Jésus reprit la parole et leur dit : « Oui, je vous le déclare, c'est la vérité : </a:t>
            </a:r>
            <a:b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Fils ne peut rien faire par lui-même ; il ne fait que ce qu'il voit faire par </a:t>
            </a:r>
            <a:b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Père. Tout ce que le Père fait, le Fils le fait de même. » (Jean 5.19) </a:t>
            </a:r>
            <a:endParaRPr lang="fr-CH" sz="2000" dirty="0"/>
          </a:p>
        </p:txBody>
      </p:sp>
      <p:sp>
        <p:nvSpPr>
          <p:cNvPr id="5" name="ZoneTexte 4">
            <a:extLst>
              <a:ext uri="{FF2B5EF4-FFF2-40B4-BE49-F238E27FC236}">
                <a16:creationId xmlns:a16="http://schemas.microsoft.com/office/drawing/2014/main" id="{9C37949C-EF35-C530-802D-23C2183828BF}"/>
              </a:ext>
            </a:extLst>
          </p:cNvPr>
          <p:cNvSpPr txBox="1"/>
          <p:nvPr/>
        </p:nvSpPr>
        <p:spPr>
          <a:xfrm>
            <a:off x="3642030" y="5493346"/>
            <a:ext cx="8012088" cy="1292662"/>
          </a:xfrm>
          <a:prstGeom prst="rect">
            <a:avLst/>
          </a:prstGeom>
          <a:noFill/>
        </p:spPr>
        <p:txBody>
          <a:bodyPr wrap="square" rtlCol="0">
            <a:spAutoFit/>
          </a:bodyPr>
          <a:lstStyle/>
          <a:p>
            <a:pPr algn="ctr"/>
            <a:r>
              <a:rPr lang="fr-CH" sz="2000" kern="0"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le cas de Marc 5.19</a:t>
            </a:r>
            <a:br>
              <a:rPr lang="fr-CH" sz="2000" kern="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Il [Jésus] lui dit: Va dans ta maison, vers les tiens, et raconte-leur </a:t>
            </a:r>
            <a:b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0" dirty="0">
                <a:solidFill>
                  <a:srgbClr val="6633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tout ce que le Seigneur t’a fait, et comment il a eu pitié de toi. » </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endParaRPr lang="fr-CH" dirty="0"/>
          </a:p>
        </p:txBody>
      </p:sp>
      <p:sp>
        <p:nvSpPr>
          <p:cNvPr id="6" name="Bulle narrative : rectangle à coins arrondis 5">
            <a:extLst>
              <a:ext uri="{FF2B5EF4-FFF2-40B4-BE49-F238E27FC236}">
                <a16:creationId xmlns:a16="http://schemas.microsoft.com/office/drawing/2014/main" id="{D91E1C60-657F-913D-A488-1F8FF541B72C}"/>
              </a:ext>
            </a:extLst>
          </p:cNvPr>
          <p:cNvSpPr/>
          <p:nvPr/>
        </p:nvSpPr>
        <p:spPr>
          <a:xfrm>
            <a:off x="441158" y="5009305"/>
            <a:ext cx="2237873" cy="1200329"/>
          </a:xfrm>
          <a:prstGeom prst="wedgeRoundRectCallout">
            <a:avLst>
              <a:gd name="adj1" fmla="val 52979"/>
              <a:gd name="adj2" fmla="val -82275"/>
              <a:gd name="adj3" fmla="val 16667"/>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fr-CH" sz="1800" i="1" kern="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(Guide d’étude de la Bible, </a:t>
            </a:r>
            <a:r>
              <a:rPr lang="fr-CH" sz="1800" kern="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coin du moniteur, p. 26.)</a:t>
            </a:r>
            <a:endPar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2" descr="Page de livre de coloriage Jésus | Photo Premium">
            <a:extLst>
              <a:ext uri="{FF2B5EF4-FFF2-40B4-BE49-F238E27FC236}">
                <a16:creationId xmlns:a16="http://schemas.microsoft.com/office/drawing/2014/main" id="{F3CA1DD1-0AEF-2A63-238C-D7FC061A607D}"/>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86503" y="2379955"/>
            <a:ext cx="2127761" cy="21277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fr-CH"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Activités le jour du sabbat</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64633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fr-CH" sz="3600" b="1" dirty="0">
                <a:ln w="22225">
                  <a:noFill/>
                  <a:prstDash val="solid"/>
                </a:ln>
                <a:solidFill>
                  <a:schemeClr val="accent2">
                    <a:lumMod val="40000"/>
                    <a:lumOff val="60000"/>
                  </a:schemeClr>
                </a:solidFill>
              </a:rPr>
              <a:t>La prédication dans la synagogue</a:t>
            </a:r>
            <a:endParaRPr lang="es-ES" sz="36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Ils allèrent à Capharnaüm. Dès que le sabbat fut venu, </a:t>
            </a:r>
            <a:b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il entra dans la synagogue et enseigna. » (Marc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10091988" cy="707886"/>
          </a:xfrm>
          <a:prstGeom prst="rect">
            <a:avLst/>
          </a:prstGeom>
          <a:noFill/>
        </p:spPr>
        <p:txBody>
          <a:bodyPr wrap="square" rtlCol="0">
            <a:spAutoFit/>
          </a:bodyPr>
          <a:lstStyle/>
          <a:p>
            <a:pPr>
              <a:spcBef>
                <a:spcPts val="600"/>
              </a:spcBef>
            </a:pPr>
            <a:r>
              <a:rPr lang="fr-CH" sz="2000" b="1" dirty="0">
                <a:solidFill>
                  <a:schemeClr val="bg1"/>
                </a:solidFill>
                <a:effectLst>
                  <a:glow rad="101600">
                    <a:srgbClr val="3F211A"/>
                  </a:glow>
                  <a:outerShdw blurRad="38100" dist="38100" dir="2700000" algn="tl">
                    <a:srgbClr val="000000">
                      <a:alpha val="43137"/>
                    </a:srgbClr>
                  </a:outerShdw>
                </a:effectLst>
              </a:rPr>
              <a:t>Les Evangiles indiquent clairement que le fait de se rendre à la synagogue le jour du sabbat était une coutume de Jésus, et non un événement isolé  (Luc. 4.16).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3520709661"/>
              </p:ext>
            </p:extLst>
          </p:nvPr>
        </p:nvGraphicFramePr>
        <p:xfrm>
          <a:off x="137241" y="4516904"/>
          <a:ext cx="8549560" cy="2150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63265" y="2660838"/>
            <a:ext cx="2303765" cy="153632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9608239" y="4290336"/>
            <a:ext cx="2003703" cy="234678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206067" y="1615878"/>
            <a:ext cx="1500577" cy="1161737"/>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2662510" y="2779923"/>
            <a:ext cx="8803530" cy="1323439"/>
          </a:xfrm>
          <a:prstGeom prst="rect">
            <a:avLst/>
          </a:prstGeom>
          <a:noFill/>
        </p:spPr>
        <p:txBody>
          <a:bodyPr wrap="square">
            <a:spAutoFit/>
          </a:bodyPr>
          <a:lstStyle/>
          <a:p>
            <a:pPr>
              <a:spcBef>
                <a:spcPts val="600"/>
              </a:spcBef>
            </a:pPr>
            <a:r>
              <a:rPr lang="fr-CH" sz="2000" b="1" dirty="0">
                <a:solidFill>
                  <a:schemeClr val="bg1"/>
                </a:solidFill>
                <a:effectLst>
                  <a:glow rad="101600">
                    <a:srgbClr val="3F211A"/>
                  </a:glow>
                  <a:outerShdw blurRad="38100" dist="38100" dir="2700000" algn="tl">
                    <a:srgbClr val="000000">
                      <a:alpha val="43137"/>
                    </a:srgbClr>
                  </a:outerShdw>
                </a:effectLst>
              </a:rPr>
              <a:t>Mais tout le monde n'était pas content.  L'ennemi a décidé d'interrompre </a:t>
            </a:r>
            <a:br>
              <a:rPr lang="fr-CH" sz="2000" b="1" dirty="0">
                <a:solidFill>
                  <a:schemeClr val="bg1"/>
                </a:solidFill>
                <a:effectLst>
                  <a:glow rad="101600">
                    <a:srgbClr val="3F211A"/>
                  </a:glow>
                  <a:outerShdw blurRad="38100" dist="38100" dir="2700000" algn="tl">
                    <a:srgbClr val="000000">
                      <a:alpha val="43137"/>
                    </a:srgbClr>
                  </a:outerShdw>
                </a:effectLst>
              </a:rPr>
            </a:br>
            <a:r>
              <a:rPr lang="fr-CH" sz="2000" b="1" dirty="0">
                <a:solidFill>
                  <a:schemeClr val="bg1"/>
                </a:solidFill>
                <a:effectLst>
                  <a:glow rad="101600">
                    <a:srgbClr val="3F211A"/>
                  </a:glow>
                  <a:outerShdw blurRad="38100" dist="38100" dir="2700000" algn="tl">
                    <a:srgbClr val="000000">
                      <a:alpha val="43137"/>
                    </a:srgbClr>
                  </a:outerShdw>
                </a:effectLst>
              </a:rPr>
              <a:t>le service, espérant annuler l'influence de Jésus </a:t>
            </a:r>
            <a:r>
              <a:rPr lang="fr-CH" sz="2000" b="1" dirty="0">
                <a:solidFill>
                  <a:srgbClr val="FFFF00"/>
                </a:solidFill>
                <a:effectLst>
                  <a:glow rad="101600">
                    <a:srgbClr val="3F211A"/>
                  </a:glow>
                  <a:outerShdw blurRad="38100" dist="38100" dir="2700000" algn="tl">
                    <a:srgbClr val="000000">
                      <a:alpha val="43137"/>
                    </a:srgbClr>
                  </a:outerShdw>
                </a:effectLst>
              </a:rPr>
              <a:t>(Marc 1. 23-26). </a:t>
            </a:r>
            <a:br>
              <a:rPr lang="fr-CH" sz="2000" b="1" dirty="0">
                <a:solidFill>
                  <a:schemeClr val="bg1"/>
                </a:solidFill>
                <a:effectLst>
                  <a:glow rad="101600">
                    <a:srgbClr val="3F211A"/>
                  </a:glow>
                  <a:outerShdw blurRad="38100" dist="38100" dir="2700000" algn="tl">
                    <a:srgbClr val="000000">
                      <a:alpha val="43137"/>
                    </a:srgbClr>
                  </a:outerShdw>
                </a:effectLst>
              </a:rPr>
            </a:br>
            <a:r>
              <a:rPr lang="fr-CH" sz="2000" b="1" dirty="0">
                <a:solidFill>
                  <a:schemeClr val="bg1"/>
                </a:solidFill>
                <a:effectLst>
                  <a:glow rad="101600">
                    <a:srgbClr val="3F211A"/>
                  </a:glow>
                  <a:outerShdw blurRad="38100" dist="38100" dir="2700000" algn="tl">
                    <a:srgbClr val="000000">
                      <a:alpha val="43137"/>
                    </a:srgbClr>
                  </a:outerShdw>
                </a:effectLst>
              </a:rPr>
              <a:t>Une intervention rapide a permis aux gens d'être encore plus influencés par lui  </a:t>
            </a:r>
            <a:r>
              <a:rPr lang="fr-CH" sz="2000" b="1" dirty="0">
                <a:solidFill>
                  <a:srgbClr val="FFFF00"/>
                </a:solidFill>
                <a:effectLst>
                  <a:glow rad="101600">
                    <a:srgbClr val="3F211A"/>
                  </a:glow>
                  <a:outerShdw blurRad="38100" dist="38100" dir="2700000" algn="tl">
                    <a:srgbClr val="000000">
                      <a:alpha val="43137"/>
                    </a:srgbClr>
                  </a:outerShdw>
                </a:effectLst>
              </a:rPr>
              <a:t>(Marc 1. 7-28).</a:t>
            </a:r>
            <a:endParaRPr lang="es-ES" sz="2000" b="1" dirty="0">
              <a:solidFill>
                <a:srgbClr val="FFFF00"/>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868032" y="2012983"/>
            <a:ext cx="8803530" cy="400110"/>
          </a:xfrm>
          <a:prstGeom prst="rect">
            <a:avLst/>
          </a:prstGeom>
          <a:noFill/>
        </p:spPr>
        <p:txBody>
          <a:bodyPr wrap="square">
            <a:spAutoFit/>
          </a:bodyPr>
          <a:lstStyle/>
          <a:p>
            <a:pPr>
              <a:spcBef>
                <a:spcPts val="600"/>
              </a:spcBef>
            </a:pPr>
            <a:r>
              <a:rPr lang="fr-CH" sz="2000" b="1" dirty="0">
                <a:solidFill>
                  <a:schemeClr val="bg1"/>
                </a:solidFill>
                <a:effectLst>
                  <a:glow rad="101600">
                    <a:srgbClr val="3F211A"/>
                  </a:glow>
                  <a:outerShdw blurRad="38100" dist="38100" dir="2700000" algn="tl">
                    <a:srgbClr val="000000">
                      <a:alpha val="43137"/>
                    </a:srgbClr>
                  </a:outerShdw>
                </a:effectLst>
              </a:rPr>
              <a:t>Comment les gens ont-ils réagi à la prédication de Jésus ? (Marc 1.22) </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970355"/>
            <a:ext cx="5944817" cy="400110"/>
          </a:xfrm>
          <a:prstGeom prst="rect">
            <a:avLst/>
          </a:prstGeom>
          <a:noFill/>
        </p:spPr>
        <p:txBody>
          <a:bodyPr wrap="square">
            <a:spAutoFit/>
          </a:bodyPr>
          <a:lstStyle/>
          <a:p>
            <a:pPr>
              <a:spcBef>
                <a:spcPts val="600"/>
              </a:spcBef>
            </a:pPr>
            <a:r>
              <a:rPr lang="fr-CH" sz="2000" b="1" dirty="0">
                <a:solidFill>
                  <a:schemeClr val="bg1"/>
                </a:solidFill>
                <a:effectLst>
                  <a:glow rad="101600">
                    <a:srgbClr val="3F211A"/>
                  </a:glow>
                  <a:outerShdw blurRad="38100" dist="38100" dir="2700000" algn="tl">
                    <a:srgbClr val="000000">
                      <a:alpha val="43137"/>
                    </a:srgbClr>
                  </a:outerShdw>
                </a:effectLst>
              </a:rPr>
              <a:t>Trois faits ressortent de cette histoire : </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53D74E0E-3850-E0C1-BEC1-04F46C4BF8D8}"/>
              </a:ext>
            </a:extLst>
          </p:cNvPr>
          <p:cNvSpPr txBox="1"/>
          <p:nvPr/>
        </p:nvSpPr>
        <p:spPr>
          <a:xfrm>
            <a:off x="3981891" y="2399705"/>
            <a:ext cx="5127207" cy="400110"/>
          </a:xfrm>
          <a:prstGeom prst="rect">
            <a:avLst/>
          </a:prstGeom>
          <a:noFill/>
        </p:spPr>
        <p:txBody>
          <a:bodyPr wrap="square" rtlCol="0">
            <a:spAutoFit/>
          </a:bodyPr>
          <a:lstStyle/>
          <a:p>
            <a:r>
              <a:rPr lang="fr-CH" sz="2000" b="1" dirty="0">
                <a:solidFill>
                  <a:srgbClr val="FFFF00"/>
                </a:solidFill>
              </a:rPr>
              <a:t>« Ils étaient ébahis de son enseignement. »</a:t>
            </a:r>
          </a:p>
        </p:txBody>
      </p:sp>
      <p:sp>
        <p:nvSpPr>
          <p:cNvPr id="7" name="ZoneTexte 6">
            <a:extLst>
              <a:ext uri="{FF2B5EF4-FFF2-40B4-BE49-F238E27FC236}">
                <a16:creationId xmlns:a16="http://schemas.microsoft.com/office/drawing/2014/main" id="{594B3D72-5E32-9701-EE89-8DA89AB7F407}"/>
              </a:ext>
            </a:extLst>
          </p:cNvPr>
          <p:cNvSpPr txBox="1"/>
          <p:nvPr/>
        </p:nvSpPr>
        <p:spPr>
          <a:xfrm>
            <a:off x="3786848" y="6452455"/>
            <a:ext cx="4899953" cy="369332"/>
          </a:xfrm>
          <a:prstGeom prst="rect">
            <a:avLst/>
          </a:prstGeom>
          <a:solidFill>
            <a:schemeClr val="accent6">
              <a:lumMod val="75000"/>
            </a:schemeClr>
          </a:solidFill>
        </p:spPr>
        <p:txBody>
          <a:bodyPr wrap="square" rtlCol="0">
            <a:spAutoFit/>
          </a:bodyPr>
          <a:lstStyle/>
          <a:p>
            <a:r>
              <a:rPr lang="fr-CH" dirty="0">
                <a:solidFill>
                  <a:schemeClr val="bg1"/>
                </a:solidFill>
              </a:rPr>
              <a:t>***(La graine de l'ivraie  est légèrement toxique.) </a:t>
            </a:r>
            <a:endParaRPr lang="fr-CH" dirty="0"/>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723</TotalTime>
  <Words>3263</Words>
  <Application>Microsoft Office PowerPoint</Application>
  <PresentationFormat>Panorámica</PresentationFormat>
  <Paragraphs>115</Paragraphs>
  <Slides>20</Slides>
  <Notes>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Constantia</vt:lpstr>
      <vt:lpstr>Arial</vt:lpstr>
      <vt:lpstr>Aptos</vt:lpstr>
      <vt:lpstr>Calibri</vt:lpstr>
      <vt:lpstr>Times New Roman</vt:lpstr>
      <vt:lpstr>Brush Script MT</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76</cp:revision>
  <dcterms:created xsi:type="dcterms:W3CDTF">2024-06-08T05:54:19Z</dcterms:created>
  <dcterms:modified xsi:type="dcterms:W3CDTF">2024-07-10T17:27:14Z</dcterms:modified>
</cp:coreProperties>
</file>