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302" r:id="rId4"/>
    <p:sldId id="257" r:id="rId5"/>
    <p:sldId id="258" r:id="rId6"/>
    <p:sldId id="259" r:id="rId7"/>
    <p:sldId id="260" r:id="rId8"/>
    <p:sldId id="261" r:id="rId9"/>
    <p:sldId id="262" r:id="rId10"/>
    <p:sldId id="263" r:id="rId11"/>
    <p:sldId id="264" r:id="rId12"/>
    <p:sldId id="303"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800"/>
    <a:srgbClr val="A9D9FD"/>
    <a:srgbClr val="1A8431"/>
    <a:srgbClr val="AC3900"/>
    <a:srgbClr val="056CB9"/>
    <a:srgbClr val="24E424"/>
    <a:srgbClr val="2E2F64"/>
    <a:srgbClr val="0F0E0C"/>
    <a:srgbClr val="818C99"/>
    <a:srgbClr val="83BC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fr-CH" b="1" dirty="0">
              <a:effectLst>
                <a:outerShdw blurRad="38100" dist="38100" dir="2700000" algn="tl">
                  <a:srgbClr val="000000">
                    <a:alpha val="43137"/>
                  </a:srgbClr>
                </a:outerShdw>
              </a:effectLst>
            </a:rPr>
            <a:t>Dans le chemin</a:t>
          </a:r>
          <a:endParaRPr lang="es-ES" b="1" dirty="0">
            <a:effectLst>
              <a:outerShdw blurRad="38100" dist="38100" dir="2700000" algn="tl">
                <a:srgbClr val="000000">
                  <a:alpha val="43137"/>
                </a:srgbClr>
              </a:outerShdw>
            </a:effectLst>
          </a:endParaRP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alpha val="90000"/>
          </a:schemeClr>
        </a:solidFill>
      </dgm:spPr>
      <dgm:t>
        <a:bodyPr/>
        <a:lstStyle/>
        <a:p>
          <a:r>
            <a:rPr lang="fr-CH" sz="2000" b="1" dirty="0"/>
            <a:t>En quelques jours, </a:t>
          </a:r>
          <a:br>
            <a:rPr lang="fr-CH" sz="2000" b="1" dirty="0"/>
          </a:br>
          <a:r>
            <a:rPr lang="fr-CH" sz="2000" b="1" dirty="0"/>
            <a:t>la graine meurt </a:t>
          </a:r>
          <a:br>
            <a:rPr lang="fr-CH" sz="2000" b="1" dirty="0"/>
          </a:br>
          <a:r>
            <a:rPr lang="fr-CH" sz="2000" b="1" dirty="0"/>
            <a:t>( Marc 4.4)</a:t>
          </a:r>
          <a:endParaRPr lang="es-ES" sz="2000" b="1" dirty="0"/>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fr-CH" b="1" dirty="0">
              <a:effectLst>
                <a:outerShdw blurRad="38100" dist="38100" dir="2700000" algn="tl">
                  <a:srgbClr val="000000">
                    <a:alpha val="43137"/>
                  </a:srgbClr>
                </a:outerShdw>
              </a:effectLst>
            </a:rPr>
            <a:t>Entre les pierres</a:t>
          </a:r>
          <a:endParaRPr lang="es-ES" b="1" dirty="0">
            <a:effectLst>
              <a:outerShdw blurRad="38100" dist="38100" dir="2700000" algn="tl">
                <a:srgbClr val="000000">
                  <a:alpha val="43137"/>
                </a:srgbClr>
              </a:outerShdw>
            </a:effectLst>
          </a:endParaRP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r>
            <a:rPr lang="fr-CH" sz="2000" b="1" dirty="0"/>
            <a:t>En quelques semaines, la graine meurt  (Marc 4.5-6)</a:t>
          </a:r>
          <a:endParaRPr lang="es-ES" sz="2000" b="1" dirty="0"/>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fr-CH" b="1" dirty="0">
              <a:effectLst>
                <a:outerShdw blurRad="38100" dist="38100" dir="2700000" algn="tl">
                  <a:srgbClr val="000000">
                    <a:alpha val="43137"/>
                  </a:srgbClr>
                </a:outerShdw>
              </a:effectLst>
            </a:rPr>
            <a:t>Parmi les épines</a:t>
          </a:r>
          <a:endParaRPr lang="es-ES" b="1" dirty="0">
            <a:effectLst>
              <a:outerShdw blurRad="38100" dist="38100" dir="2700000" algn="tl">
                <a:srgbClr val="000000">
                  <a:alpha val="43137"/>
                </a:srgbClr>
              </a:outerShdw>
            </a:effectLst>
          </a:endParaRP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solidFill>
      </dgm:spPr>
      <dgm:t>
        <a:bodyPr tIns="0" bIns="0" anchor="t" anchorCtr="0"/>
        <a:lstStyle/>
        <a:p>
          <a:r>
            <a:rPr lang="fr-CH" sz="2000" b="1" dirty="0"/>
            <a:t>En quelques mois, </a:t>
          </a:r>
          <a:br>
            <a:rPr lang="fr-CH" sz="2000" b="1" dirty="0"/>
          </a:br>
          <a:r>
            <a:rPr lang="fr-CH" sz="2000" b="1" dirty="0"/>
            <a:t>la graine meurt </a:t>
          </a:r>
          <a:br>
            <a:rPr lang="fr-CH" sz="2000" b="1" dirty="0"/>
          </a:br>
          <a:r>
            <a:rPr lang="fr-CH" sz="2000" b="1" dirty="0"/>
            <a:t>(Marc 4.7)</a:t>
          </a:r>
          <a:endParaRPr lang="es-ES" sz="2000" b="1" dirty="0"/>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fr-CH" b="1" dirty="0">
              <a:effectLst>
                <a:outerShdw blurRad="38100" dist="38100" dir="2700000" algn="tl">
                  <a:srgbClr val="000000">
                    <a:alpha val="43137"/>
                  </a:srgbClr>
                </a:outerShdw>
              </a:effectLst>
            </a:rPr>
            <a:t>Sur un bon sol</a:t>
          </a:r>
          <a:endParaRPr lang="es-ES" b="1" dirty="0">
            <a:effectLst>
              <a:outerShdw blurRad="38100" dist="38100" dir="2700000" algn="tl">
                <a:srgbClr val="000000">
                  <a:alpha val="43137"/>
                </a:srgbClr>
              </a:outerShdw>
            </a:effectLst>
          </a:endParaRP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r>
            <a:rPr lang="fr-CH" sz="2000" b="1" dirty="0"/>
            <a:t>A la fin de la saison, </a:t>
          </a:r>
          <a:br>
            <a:rPr lang="fr-CH" sz="2000" b="1" dirty="0"/>
          </a:br>
          <a:r>
            <a:rPr lang="fr-CH" sz="2000" b="1" dirty="0"/>
            <a:t>la semence fructifie (Marc 4.8)</a:t>
          </a:r>
          <a:endParaRPr lang="es-ES" sz="2000" b="1" dirty="0"/>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87275" custScaleY="68992" custLinFactY="-71724" custLinFactNeighborX="27948" custLinFactNeighborY="-100000"/>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187275"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Y="20076" custLinFactNeighborX="-27948" custLinFactNeighborY="10000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es-ES" b="1" dirty="0">
              <a:effectLst>
                <a:outerShdw blurRad="38100" dist="38100" dir="2700000" algn="tl">
                  <a:srgbClr val="000000">
                    <a:alpha val="43137"/>
                  </a:srgbClr>
                </a:outerShdw>
              </a:effectLst>
            </a:rPr>
            <a:t>En el camino</a:t>
          </a: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schemeClr>
        </a:solidFill>
      </dgm:spPr>
      <dgm:t>
        <a:bodyPr/>
        <a:lstStyle/>
        <a:p>
          <a:r>
            <a:rPr lang="fr-CH" sz="1800" b="1" dirty="0"/>
            <a:t>Les auditeurs ne s'y intéressent pas et Satan les égare (Marc 4.15).</a:t>
          </a:r>
          <a:endParaRPr lang="es-ES" sz="1800" b="1" dirty="0"/>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es-ES" b="1" dirty="0">
              <a:effectLst>
                <a:outerShdw blurRad="38100" dist="38100" dir="2700000" algn="tl">
                  <a:srgbClr val="000000">
                    <a:alpha val="43137"/>
                  </a:srgbClr>
                </a:outerShdw>
              </a:effectLst>
            </a:rPr>
            <a:t>Entre piedras</a:t>
          </a: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r>
            <a:rPr lang="fr-CH" sz="1800" b="1" dirty="0"/>
            <a:t>Ils reçoivent la parole, mais ne supportent pas les épreuves </a:t>
          </a:r>
          <a:r>
            <a:rPr lang="fr-CH" sz="1400" b="1" dirty="0"/>
            <a:t>(Marc 4.16-17).</a:t>
          </a:r>
          <a:endParaRPr lang="es-ES" sz="1800" b="1" dirty="0"/>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es-ES" b="1" dirty="0">
              <a:effectLst>
                <a:outerShdw blurRad="38100" dist="38100" dir="2700000" algn="tl">
                  <a:srgbClr val="000000">
                    <a:alpha val="43137"/>
                  </a:srgbClr>
                </a:outerShdw>
              </a:effectLst>
            </a:rPr>
            <a:t>Entre espinos</a:t>
          </a: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alpha val="90000"/>
          </a:srgbClr>
        </a:solidFill>
      </dgm:spPr>
      <dgm:t>
        <a:bodyPr tIns="0" bIns="0" anchor="t" anchorCtr="0"/>
        <a:lstStyle/>
        <a:p>
          <a:r>
            <a:rPr lang="fr-CH" sz="1600" b="1" baseline="0" dirty="0"/>
            <a:t>Ils reçoivent la parole, mais ils se laissent envahir par les soucis et leurs propres désirs  (Marc 4:18-19)</a:t>
          </a:r>
          <a:endParaRPr lang="es-ES" sz="1600" b="1" dirty="0"/>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es-ES" b="1" dirty="0">
              <a:effectLst>
                <a:outerShdw blurRad="38100" dist="38100" dir="2700000" algn="tl">
                  <a:srgbClr val="000000">
                    <a:alpha val="43137"/>
                  </a:srgbClr>
                </a:outerShdw>
              </a:effectLst>
            </a:rPr>
            <a:t>En buena tierra</a:t>
          </a: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r>
            <a:rPr lang="fr-CH" sz="1800" b="1" dirty="0"/>
            <a:t>Ils supportent les épreuves </a:t>
          </a:r>
          <a:r>
            <a:rPr lang="es-ES" sz="1800" b="1" dirty="0"/>
            <a:t>. </a:t>
          </a:r>
          <a:r>
            <a:rPr lang="fr-CH" sz="1800" b="1" dirty="0"/>
            <a:t>. Ils portent du fruit  </a:t>
          </a:r>
          <a:r>
            <a:rPr lang="es-ES" sz="1800" b="1" dirty="0"/>
            <a:t>(Marc 4.20).</a:t>
          </a:r>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87275" custScaleY="68992" custLinFactY="-71724" custLinFactNeighborX="27948" custLinFactNeighborY="-100000"/>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187275"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Y="20076" custLinFactNeighborX="-27948" custLinFactNeighborY="10000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8A674-1DE5-4323-B32D-53EED5A6712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804B93FA-FC50-44D0-9416-F9721707436A}">
      <dgm:prSet custT="1"/>
      <dgm:spPr/>
      <dgm:t>
        <a:bodyPr/>
        <a:lstStyle/>
        <a:p>
          <a:r>
            <a:rPr lang="fr-CH" sz="2000" b="1" dirty="0">
              <a:effectLst>
                <a:outerShdw blurRad="38100" dist="38100" dir="2700000" algn="tl">
                  <a:srgbClr val="000000">
                    <a:alpha val="43137"/>
                  </a:srgbClr>
                </a:outerShdw>
              </a:effectLst>
            </a:rPr>
            <a:t>L’herbe</a:t>
          </a:r>
          <a:endParaRPr lang="es-ES" sz="2000" dirty="0">
            <a:effectLst>
              <a:outerShdw blurRad="38100" dist="38100" dir="2700000" algn="tl">
                <a:srgbClr val="000000">
                  <a:alpha val="43137"/>
                </a:srgbClr>
              </a:outerShdw>
            </a:effectLst>
          </a:endParaRPr>
        </a:p>
      </dgm:t>
    </dgm:pt>
    <dgm:pt modelId="{50E909B0-25B4-47A4-905B-8173D66A3E59}" type="par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CE87CF13-5EC2-475E-81C9-61F1723A5C9B}" type="sib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5825EADE-16B2-4123-B2A6-E9A2CDA3F6E6}">
      <dgm:prSet custT="1"/>
      <dgm:spPr/>
      <dgm:t>
        <a:bodyPr/>
        <a:lstStyle/>
        <a:p>
          <a:r>
            <a:rPr lang="es-ES" sz="2000" b="1" dirty="0" err="1">
              <a:effectLst>
                <a:outerShdw blurRad="38100" dist="38100" dir="2700000" algn="tl">
                  <a:srgbClr val="000000">
                    <a:alpha val="43137"/>
                  </a:srgbClr>
                </a:outerShdw>
              </a:effectLst>
            </a:rPr>
            <a:t>L’épi</a:t>
          </a:r>
          <a:endParaRPr lang="es-ES" sz="2000" dirty="0">
            <a:effectLst>
              <a:outerShdw blurRad="38100" dist="38100" dir="2700000" algn="tl">
                <a:srgbClr val="000000">
                  <a:alpha val="43137"/>
                </a:srgbClr>
              </a:outerShdw>
            </a:effectLst>
          </a:endParaRPr>
        </a:p>
      </dgm:t>
    </dgm:pt>
    <dgm:pt modelId="{CD3E0505-DF9D-420A-8647-4AB2D5890DC2}" type="par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69A4659E-9EF8-4FE9-BE82-8468597C7AC9}" type="sib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C489C699-D891-4663-B36A-CB27D82EAEB4}">
      <dgm:prSet custT="1"/>
      <dgm:spPr/>
      <dgm:t>
        <a:bodyPr/>
        <a:lstStyle/>
        <a:p>
          <a:r>
            <a:rPr lang="es-ES" sz="2000" b="1" dirty="0">
              <a:effectLst>
                <a:outerShdw blurRad="38100" dist="38100" dir="2700000" algn="tl">
                  <a:srgbClr val="000000">
                    <a:alpha val="43137"/>
                  </a:srgbClr>
                </a:outerShdw>
              </a:effectLst>
            </a:rPr>
            <a:t>Le </a:t>
          </a:r>
          <a:r>
            <a:rPr lang="es-ES" sz="2000" b="1" dirty="0" err="1">
              <a:effectLst>
                <a:outerShdw blurRad="38100" dist="38100" dir="2700000" algn="tl">
                  <a:srgbClr val="000000">
                    <a:alpha val="43137"/>
                  </a:srgbClr>
                </a:outerShdw>
              </a:effectLst>
            </a:rPr>
            <a:t>blé</a:t>
          </a:r>
          <a:endParaRPr lang="es-ES" sz="2000" dirty="0">
            <a:effectLst>
              <a:outerShdw blurRad="38100" dist="38100" dir="2700000" algn="tl">
                <a:srgbClr val="000000">
                  <a:alpha val="43137"/>
                </a:srgbClr>
              </a:outerShdw>
            </a:effectLst>
          </a:endParaRPr>
        </a:p>
      </dgm:t>
    </dgm:pt>
    <dgm:pt modelId="{028C4B8A-9EBE-46C8-818A-802A7DADFB7C}" type="par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149112BE-2428-4B7A-A80F-9A79079CB108}" type="sib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8BA70435-5FAD-42E8-9F23-90240F30B4C7}" type="pres">
      <dgm:prSet presAssocID="{1D68A674-1DE5-4323-B32D-53EED5A67125}" presName="linearFlow" presStyleCnt="0">
        <dgm:presLayoutVars>
          <dgm:dir/>
          <dgm:resizeHandles val="exact"/>
        </dgm:presLayoutVars>
      </dgm:prSet>
      <dgm:spPr/>
    </dgm:pt>
    <dgm:pt modelId="{7FAAFE69-1A22-4F50-9954-F168DFBB8BD9}" type="pres">
      <dgm:prSet presAssocID="{804B93FA-FC50-44D0-9416-F9721707436A}" presName="composite" presStyleCnt="0"/>
      <dgm:spPr/>
    </dgm:pt>
    <dgm:pt modelId="{C0B3A958-0776-44B9-B7C7-E8872E090D6B}" type="pres">
      <dgm:prSet presAssocID="{804B93FA-FC50-44D0-9416-F9721707436A}" presName="imgShp" presStyleLbl="fgImgPlace1" presStyleIdx="0" presStyleCnt="3" custLinFactNeighborX="-35848"/>
      <dgm:spPr>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1"/>
        </a:ext>
      </dgm:extLst>
    </dgm:pt>
    <dgm:pt modelId="{ABA808DD-1189-44FF-B581-DD7BBCE32F8A}" type="pres">
      <dgm:prSet presAssocID="{804B93FA-FC50-44D0-9416-F9721707436A}" presName="txShp" presStyleLbl="node1" presStyleIdx="0" presStyleCnt="3" custScaleX="127894">
        <dgm:presLayoutVars>
          <dgm:bulletEnabled val="1"/>
        </dgm:presLayoutVars>
      </dgm:prSet>
      <dgm:spPr/>
    </dgm:pt>
    <dgm:pt modelId="{9DC8D688-8A36-45C4-BF41-B031D213D749}" type="pres">
      <dgm:prSet presAssocID="{CE87CF13-5EC2-475E-81C9-61F1723A5C9B}" presName="spacing" presStyleCnt="0"/>
      <dgm:spPr/>
    </dgm:pt>
    <dgm:pt modelId="{683A1D57-D035-4040-8081-45091B2A1D73}" type="pres">
      <dgm:prSet presAssocID="{5825EADE-16B2-4123-B2A6-E9A2CDA3F6E6}" presName="composite" presStyleCnt="0"/>
      <dgm:spPr/>
    </dgm:pt>
    <dgm:pt modelId="{1AC7A243-61B0-4E04-8942-4D8F704535D2}" type="pres">
      <dgm:prSet presAssocID="{5825EADE-16B2-4123-B2A6-E9A2CDA3F6E6}" presName="imgShp" presStyleLbl="fgImgPlace1" presStyleIdx="1" presStyleCnt="3" custLinFactNeighborX="-35848"/>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2"/>
        </a:ext>
      </dgm:extLst>
    </dgm:pt>
    <dgm:pt modelId="{9AA26D14-39E6-4E82-9B46-13471A44E430}" type="pres">
      <dgm:prSet presAssocID="{5825EADE-16B2-4123-B2A6-E9A2CDA3F6E6}" presName="txShp" presStyleLbl="node1" presStyleIdx="1" presStyleCnt="3" custScaleX="127894">
        <dgm:presLayoutVars>
          <dgm:bulletEnabled val="1"/>
        </dgm:presLayoutVars>
      </dgm:prSet>
      <dgm:spPr/>
    </dgm:pt>
    <dgm:pt modelId="{61FBBEDE-778F-4790-BFD2-0154001AE3CC}" type="pres">
      <dgm:prSet presAssocID="{69A4659E-9EF8-4FE9-BE82-8468597C7AC9}" presName="spacing" presStyleCnt="0"/>
      <dgm:spPr/>
    </dgm:pt>
    <dgm:pt modelId="{64A705E1-D376-4AFA-B88E-133E0119C9A6}" type="pres">
      <dgm:prSet presAssocID="{C489C699-D891-4663-B36A-CB27D82EAEB4}" presName="composite" presStyleCnt="0"/>
      <dgm:spPr/>
    </dgm:pt>
    <dgm:pt modelId="{22BDD43C-4E0C-456C-8FF6-04452655EE07}" type="pres">
      <dgm:prSet presAssocID="{C489C699-D891-4663-B36A-CB27D82EAEB4}" presName="imgShp" presStyleLbl="fgImgPlace1" presStyleIdx="2" presStyleCnt="3" custLinFactNeighborX="-35848"/>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3"/>
        </a:ext>
      </dgm:extLst>
    </dgm:pt>
    <dgm:pt modelId="{111DDA5F-B481-4D23-8A95-865B9A8A4D1D}" type="pres">
      <dgm:prSet presAssocID="{C489C699-D891-4663-B36A-CB27D82EAEB4}" presName="txShp" presStyleLbl="node1" presStyleIdx="2" presStyleCnt="3" custScaleX="127894">
        <dgm:presLayoutVars>
          <dgm:bulletEnabled val="1"/>
        </dgm:presLayoutVars>
      </dgm:prSet>
      <dgm:spPr/>
    </dgm:pt>
  </dgm:ptLst>
  <dgm:cxnLst>
    <dgm:cxn modelId="{1D50591F-8B32-49C5-86FE-DE090F191C1A}" type="presOf" srcId="{C489C699-D891-4663-B36A-CB27D82EAEB4}" destId="{111DDA5F-B481-4D23-8A95-865B9A8A4D1D}" srcOrd="0" destOrd="0" presId="urn:microsoft.com/office/officeart/2005/8/layout/vList3"/>
    <dgm:cxn modelId="{070FD146-EE3D-4F58-8C2C-90551CC6B923}" type="presOf" srcId="{5825EADE-16B2-4123-B2A6-E9A2CDA3F6E6}" destId="{9AA26D14-39E6-4E82-9B46-13471A44E430}" srcOrd="0" destOrd="0" presId="urn:microsoft.com/office/officeart/2005/8/layout/vList3"/>
    <dgm:cxn modelId="{A046C46C-72B5-4460-B00E-086BBCC164AA}" srcId="{1D68A674-1DE5-4323-B32D-53EED5A67125}" destId="{C489C699-D891-4663-B36A-CB27D82EAEB4}" srcOrd="2" destOrd="0" parTransId="{028C4B8A-9EBE-46C8-818A-802A7DADFB7C}" sibTransId="{149112BE-2428-4B7A-A80F-9A79079CB108}"/>
    <dgm:cxn modelId="{FC0D9555-1C2D-414B-B90D-3581AFC27E6E}" srcId="{1D68A674-1DE5-4323-B32D-53EED5A67125}" destId="{804B93FA-FC50-44D0-9416-F9721707436A}" srcOrd="0" destOrd="0" parTransId="{50E909B0-25B4-47A4-905B-8173D66A3E59}" sibTransId="{CE87CF13-5EC2-475E-81C9-61F1723A5C9B}"/>
    <dgm:cxn modelId="{E2BD8ABB-A19E-4133-BBB7-52DE170BDDE0}" type="presOf" srcId="{804B93FA-FC50-44D0-9416-F9721707436A}" destId="{ABA808DD-1189-44FF-B581-DD7BBCE32F8A}" srcOrd="0" destOrd="0" presId="urn:microsoft.com/office/officeart/2005/8/layout/vList3"/>
    <dgm:cxn modelId="{0AD753D7-2878-4AED-90AD-371B2A785955}" type="presOf" srcId="{1D68A674-1DE5-4323-B32D-53EED5A67125}" destId="{8BA70435-5FAD-42E8-9F23-90240F30B4C7}" srcOrd="0" destOrd="0" presId="urn:microsoft.com/office/officeart/2005/8/layout/vList3"/>
    <dgm:cxn modelId="{06CE58E4-4956-4923-BC92-53936B5BEAD5}" srcId="{1D68A674-1DE5-4323-B32D-53EED5A67125}" destId="{5825EADE-16B2-4123-B2A6-E9A2CDA3F6E6}" srcOrd="1" destOrd="0" parTransId="{CD3E0505-DF9D-420A-8647-4AB2D5890DC2}" sibTransId="{69A4659E-9EF8-4FE9-BE82-8468597C7AC9}"/>
    <dgm:cxn modelId="{74627593-17BD-4299-ADFA-0177717E1693}" type="presParOf" srcId="{8BA70435-5FAD-42E8-9F23-90240F30B4C7}" destId="{7FAAFE69-1A22-4F50-9954-F168DFBB8BD9}" srcOrd="0" destOrd="0" presId="urn:microsoft.com/office/officeart/2005/8/layout/vList3"/>
    <dgm:cxn modelId="{81CB2D54-B393-466B-92A9-E6495341534B}" type="presParOf" srcId="{7FAAFE69-1A22-4F50-9954-F168DFBB8BD9}" destId="{C0B3A958-0776-44B9-B7C7-E8872E090D6B}" srcOrd="0" destOrd="0" presId="urn:microsoft.com/office/officeart/2005/8/layout/vList3"/>
    <dgm:cxn modelId="{85B79684-2890-494A-9CE7-6C5E3018CDC9}" type="presParOf" srcId="{7FAAFE69-1A22-4F50-9954-F168DFBB8BD9}" destId="{ABA808DD-1189-44FF-B581-DD7BBCE32F8A}" srcOrd="1" destOrd="0" presId="urn:microsoft.com/office/officeart/2005/8/layout/vList3"/>
    <dgm:cxn modelId="{DAEA2875-7FE1-407F-ACCE-4506309D0B0C}" type="presParOf" srcId="{8BA70435-5FAD-42E8-9F23-90240F30B4C7}" destId="{9DC8D688-8A36-45C4-BF41-B031D213D749}" srcOrd="1" destOrd="0" presId="urn:microsoft.com/office/officeart/2005/8/layout/vList3"/>
    <dgm:cxn modelId="{03E32E70-6150-4BAA-AE79-72298E2C650E}" type="presParOf" srcId="{8BA70435-5FAD-42E8-9F23-90240F30B4C7}" destId="{683A1D57-D035-4040-8081-45091B2A1D73}" srcOrd="2" destOrd="0" presId="urn:microsoft.com/office/officeart/2005/8/layout/vList3"/>
    <dgm:cxn modelId="{24EE5F70-5B26-46B2-8C08-6BC3BE31671B}" type="presParOf" srcId="{683A1D57-D035-4040-8081-45091B2A1D73}" destId="{1AC7A243-61B0-4E04-8942-4D8F704535D2}" srcOrd="0" destOrd="0" presId="urn:microsoft.com/office/officeart/2005/8/layout/vList3"/>
    <dgm:cxn modelId="{BE6FE939-9A9B-4EF3-A717-3AC1E96C6DB9}" type="presParOf" srcId="{683A1D57-D035-4040-8081-45091B2A1D73}" destId="{9AA26D14-39E6-4E82-9B46-13471A44E430}" srcOrd="1" destOrd="0" presId="urn:microsoft.com/office/officeart/2005/8/layout/vList3"/>
    <dgm:cxn modelId="{E7512C63-2E07-4C76-BC7A-1F61C9D5B8CB}" type="presParOf" srcId="{8BA70435-5FAD-42E8-9F23-90240F30B4C7}" destId="{61FBBEDE-778F-4790-BFD2-0154001AE3CC}" srcOrd="3" destOrd="0" presId="urn:microsoft.com/office/officeart/2005/8/layout/vList3"/>
    <dgm:cxn modelId="{068B26E7-12E6-4007-B228-B13FA564972D}" type="presParOf" srcId="{8BA70435-5FAD-42E8-9F23-90240F30B4C7}" destId="{64A705E1-D376-4AFA-B88E-133E0119C9A6}" srcOrd="4" destOrd="0" presId="urn:microsoft.com/office/officeart/2005/8/layout/vList3"/>
    <dgm:cxn modelId="{3A14FAB2-A712-4808-BD34-DDFDD5377CC8}" type="presParOf" srcId="{64A705E1-D376-4AFA-B88E-133E0119C9A6}" destId="{22BDD43C-4E0C-456C-8FF6-04452655EE07}" srcOrd="0" destOrd="0" presId="urn:microsoft.com/office/officeart/2005/8/layout/vList3"/>
    <dgm:cxn modelId="{20550378-F570-4D42-B58A-48F2122929F7}" type="presParOf" srcId="{64A705E1-D376-4AFA-B88E-133E0119C9A6}" destId="{111DDA5F-B481-4D23-8A95-865B9A8A4D1D}"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989482" y="3402058"/>
          <a:ext cx="4265642" cy="1208756"/>
        </a:xfrm>
        <a:prstGeom prst="roundRect">
          <a:avLst>
            <a:gd name="adj" fmla="val 10000"/>
          </a:avLst>
        </a:prstGeom>
        <a:solidFill>
          <a:srgbClr val="A9D9FD"/>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fr-CH" sz="2000" b="1" kern="1200" dirty="0"/>
            <a:t>En quelques mois, </a:t>
          </a:r>
          <a:br>
            <a:rPr lang="fr-CH" sz="2000" b="1" kern="1200" dirty="0"/>
          </a:br>
          <a:r>
            <a:rPr lang="fr-CH" sz="2000" b="1" kern="1200" dirty="0"/>
            <a:t>la graine meurt </a:t>
          </a:r>
          <a:br>
            <a:rPr lang="fr-CH" sz="2000" b="1" kern="1200" dirty="0"/>
          </a:br>
          <a:r>
            <a:rPr lang="fr-CH" sz="2000" b="1" kern="1200" dirty="0"/>
            <a:t>(Marc 4.7)</a:t>
          </a:r>
          <a:endParaRPr lang="es-ES" sz="2000" b="1" kern="1200" dirty="0"/>
        </a:p>
      </dsp:txBody>
      <dsp:txXfrm>
        <a:off x="6295727" y="3730799"/>
        <a:ext cx="2932845" cy="853463"/>
      </dsp:txXfrm>
    </dsp:sp>
    <dsp:sp modelId="{3E21B8AA-6BE1-48BB-9AA7-0F2EFA4E13D4}">
      <dsp:nvSpPr>
        <dsp:cNvPr id="0" name=""/>
        <dsp:cNvSpPr/>
      </dsp:nvSpPr>
      <dsp:spPr>
        <a:xfrm>
          <a:off x="0" y="3402058"/>
          <a:ext cx="4265642" cy="1208756"/>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fr-CH" sz="2000" b="1" kern="1200" dirty="0"/>
            <a:t>A la fin de la saison, </a:t>
          </a:r>
          <a:br>
            <a:rPr lang="fr-CH" sz="2000" b="1" kern="1200" dirty="0"/>
          </a:br>
          <a:r>
            <a:rPr lang="fr-CH" sz="2000" b="1" kern="1200" dirty="0"/>
            <a:t>la semence fructifie (Marc 4.8)</a:t>
          </a:r>
          <a:endParaRPr lang="es-ES" sz="2000" b="1" kern="1200" dirty="0"/>
        </a:p>
      </dsp:txBody>
      <dsp:txXfrm>
        <a:off x="26552" y="3730799"/>
        <a:ext cx="2932845" cy="853463"/>
      </dsp:txXfrm>
    </dsp:sp>
    <dsp:sp modelId="{39112137-0F1D-44D8-945A-5202FCF184D6}">
      <dsp:nvSpPr>
        <dsp:cNvPr id="0" name=""/>
        <dsp:cNvSpPr/>
      </dsp:nvSpPr>
      <dsp:spPr>
        <a:xfrm>
          <a:off x="4989482" y="0"/>
          <a:ext cx="4265642" cy="10179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fr-CH" sz="2000" b="1" kern="1200" dirty="0"/>
            <a:t>En quelques semaines, la graine meurt  (Marc 4.5-6)</a:t>
          </a:r>
          <a:endParaRPr lang="es-ES" sz="2000" b="1" kern="1200" dirty="0"/>
        </a:p>
      </dsp:txBody>
      <dsp:txXfrm>
        <a:off x="6291536" y="22361"/>
        <a:ext cx="2941227" cy="718740"/>
      </dsp:txXfrm>
    </dsp:sp>
    <dsp:sp modelId="{5804DF38-08B4-4912-B8B9-426D8DAFB991}">
      <dsp:nvSpPr>
        <dsp:cNvPr id="0" name=""/>
        <dsp:cNvSpPr/>
      </dsp:nvSpPr>
      <dsp:spPr>
        <a:xfrm>
          <a:off x="0" y="0"/>
          <a:ext cx="4265642" cy="1017949"/>
        </a:xfrm>
        <a:prstGeom prst="roundRect">
          <a:avLst>
            <a:gd name="adj" fmla="val 10000"/>
          </a:avLst>
        </a:prstGeom>
        <a:solidFill>
          <a:schemeClr val="accent2">
            <a:lumMod val="20000"/>
            <a:lumOff val="80000"/>
            <a:alpha val="9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fr-CH" sz="2000" b="1" kern="1200" dirty="0"/>
            <a:t>En quelques jours, </a:t>
          </a:r>
          <a:br>
            <a:rPr lang="fr-CH" sz="2000" b="1" kern="1200" dirty="0"/>
          </a:br>
          <a:r>
            <a:rPr lang="fr-CH" sz="2000" b="1" kern="1200" dirty="0"/>
            <a:t>la graine meurt </a:t>
          </a:r>
          <a:br>
            <a:rPr lang="fr-CH" sz="2000" b="1" kern="1200" dirty="0"/>
          </a:br>
          <a:r>
            <a:rPr lang="fr-CH" sz="2000" b="1" kern="1200" dirty="0"/>
            <a:t>( Marc 4.4)</a:t>
          </a:r>
          <a:endParaRPr lang="es-ES" sz="2000" b="1" kern="1200" dirty="0"/>
        </a:p>
      </dsp:txBody>
      <dsp:txXfrm>
        <a:off x="22361" y="22361"/>
        <a:ext cx="2941227" cy="718740"/>
      </dsp:txXfrm>
    </dsp:sp>
    <dsp:sp modelId="{E4BC403A-C3ED-4131-9EDB-897F78181761}">
      <dsp:nvSpPr>
        <dsp:cNvPr id="0" name=""/>
        <dsp:cNvSpPr/>
      </dsp:nvSpPr>
      <dsp:spPr>
        <a:xfrm>
          <a:off x="2584971" y="262816"/>
          <a:ext cx="1996482" cy="199648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Dans le chemin</a:t>
          </a:r>
          <a:endParaRPr lang="es-ES" sz="2400" b="1" kern="1200" dirty="0">
            <a:effectLst>
              <a:outerShdw blurRad="38100" dist="38100" dir="2700000" algn="tl">
                <a:srgbClr val="000000">
                  <a:alpha val="43137"/>
                </a:srgbClr>
              </a:outerShdw>
            </a:effectLst>
          </a:endParaRPr>
        </a:p>
      </dsp:txBody>
      <dsp:txXfrm>
        <a:off x="3169727" y="847572"/>
        <a:ext cx="1411726" cy="1411726"/>
      </dsp:txXfrm>
    </dsp:sp>
    <dsp:sp modelId="{7C2D19D2-3A29-4CC8-812B-7D17A6A5BD12}">
      <dsp:nvSpPr>
        <dsp:cNvPr id="0" name=""/>
        <dsp:cNvSpPr/>
      </dsp:nvSpPr>
      <dsp:spPr>
        <a:xfrm rot="5400000">
          <a:off x="4673670" y="262816"/>
          <a:ext cx="1996482" cy="199648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Entre les pierres</a:t>
          </a:r>
          <a:endParaRPr lang="es-ES" sz="2400" b="1" kern="1200" dirty="0">
            <a:effectLst>
              <a:outerShdw blurRad="38100" dist="38100" dir="2700000" algn="tl">
                <a:srgbClr val="000000">
                  <a:alpha val="43137"/>
                </a:srgbClr>
              </a:outerShdw>
            </a:effectLst>
          </a:endParaRPr>
        </a:p>
      </dsp:txBody>
      <dsp:txXfrm rot="-5400000">
        <a:off x="4673670" y="847572"/>
        <a:ext cx="1411726" cy="1411726"/>
      </dsp:txXfrm>
    </dsp:sp>
    <dsp:sp modelId="{A6F7080D-E7C6-4714-88CE-67A29D69A07B}">
      <dsp:nvSpPr>
        <dsp:cNvPr id="0" name=""/>
        <dsp:cNvSpPr/>
      </dsp:nvSpPr>
      <dsp:spPr>
        <a:xfrm rot="10800000">
          <a:off x="4673670" y="2351515"/>
          <a:ext cx="1996482" cy="199648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Parmi les épines</a:t>
          </a:r>
          <a:endParaRPr lang="es-ES" sz="2400" b="1" kern="1200" dirty="0">
            <a:effectLst>
              <a:outerShdw blurRad="38100" dist="38100" dir="2700000" algn="tl">
                <a:srgbClr val="000000">
                  <a:alpha val="43137"/>
                </a:srgbClr>
              </a:outerShdw>
            </a:effectLst>
          </a:endParaRPr>
        </a:p>
      </dsp:txBody>
      <dsp:txXfrm rot="10800000">
        <a:off x="4673670" y="2351515"/>
        <a:ext cx="1411726" cy="1411726"/>
      </dsp:txXfrm>
    </dsp:sp>
    <dsp:sp modelId="{C536AB7B-425C-4E0D-B8D3-38DA9C16A1A0}">
      <dsp:nvSpPr>
        <dsp:cNvPr id="0" name=""/>
        <dsp:cNvSpPr/>
      </dsp:nvSpPr>
      <dsp:spPr>
        <a:xfrm rot="16200000">
          <a:off x="2584971" y="2351515"/>
          <a:ext cx="1996482" cy="199648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Sur un bon sol</a:t>
          </a:r>
          <a:endParaRPr lang="es-ES" sz="2400" b="1" kern="1200" dirty="0">
            <a:effectLst>
              <a:outerShdw blurRad="38100" dist="38100" dir="2700000" algn="tl">
                <a:srgbClr val="000000">
                  <a:alpha val="43137"/>
                </a:srgbClr>
              </a:outerShdw>
            </a:effectLst>
          </a:endParaRPr>
        </a:p>
      </dsp:txBody>
      <dsp:txXfrm rot="5400000">
        <a:off x="3169727" y="2351515"/>
        <a:ext cx="1411726" cy="1411726"/>
      </dsp:txXfrm>
    </dsp:sp>
    <dsp:sp modelId="{0DCB8363-C161-499C-AA30-118274397EFE}">
      <dsp:nvSpPr>
        <dsp:cNvPr id="0" name=""/>
        <dsp:cNvSpPr/>
      </dsp:nvSpPr>
      <dsp:spPr>
        <a:xfrm>
          <a:off x="4282904" y="189043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82904" y="212097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989482" y="3402058"/>
          <a:ext cx="4265642" cy="1208756"/>
        </a:xfrm>
        <a:prstGeom prst="roundRect">
          <a:avLst>
            <a:gd name="adj" fmla="val 10000"/>
          </a:avLst>
        </a:prstGeom>
        <a:solidFill>
          <a:srgbClr val="A9D9FD">
            <a:alpha val="90000"/>
          </a:srgbClr>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0" rIns="60960" bIns="0" numCol="1" spcCol="1270" anchor="t" anchorCtr="0">
          <a:noAutofit/>
        </a:bodyPr>
        <a:lstStyle/>
        <a:p>
          <a:pPr marL="171450" lvl="1" indent="-171450" algn="l" defTabSz="711200">
            <a:lnSpc>
              <a:spcPct val="90000"/>
            </a:lnSpc>
            <a:spcBef>
              <a:spcPct val="0"/>
            </a:spcBef>
            <a:spcAft>
              <a:spcPct val="15000"/>
            </a:spcAft>
            <a:buChar char="•"/>
          </a:pPr>
          <a:r>
            <a:rPr lang="fr-CH" sz="1600" b="1" kern="1200" baseline="0" dirty="0"/>
            <a:t>Ils reçoivent la parole, mais ils se laissent envahir par les soucis et leurs propres désirs  (Marc 4:18-19)</a:t>
          </a:r>
          <a:endParaRPr lang="es-ES" sz="1600" b="1" kern="1200" dirty="0"/>
        </a:p>
      </dsp:txBody>
      <dsp:txXfrm>
        <a:off x="6295727" y="3730799"/>
        <a:ext cx="2932845" cy="853463"/>
      </dsp:txXfrm>
    </dsp:sp>
    <dsp:sp modelId="{3E21B8AA-6BE1-48BB-9AA7-0F2EFA4E13D4}">
      <dsp:nvSpPr>
        <dsp:cNvPr id="0" name=""/>
        <dsp:cNvSpPr/>
      </dsp:nvSpPr>
      <dsp:spPr>
        <a:xfrm>
          <a:off x="0" y="3402058"/>
          <a:ext cx="4265642" cy="1208756"/>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0" rIns="68580" bIns="0" numCol="1" spcCol="1270" anchor="t" anchorCtr="0">
          <a:noAutofit/>
        </a:bodyPr>
        <a:lstStyle/>
        <a:p>
          <a:pPr marL="171450" lvl="1" indent="-171450" algn="l" defTabSz="800100">
            <a:lnSpc>
              <a:spcPct val="90000"/>
            </a:lnSpc>
            <a:spcBef>
              <a:spcPct val="0"/>
            </a:spcBef>
            <a:spcAft>
              <a:spcPct val="15000"/>
            </a:spcAft>
            <a:buChar char="•"/>
          </a:pPr>
          <a:r>
            <a:rPr lang="fr-CH" sz="1800" b="1" kern="1200" dirty="0"/>
            <a:t>Ils supportent les épreuves </a:t>
          </a:r>
          <a:r>
            <a:rPr lang="es-ES" sz="1800" b="1" kern="1200" dirty="0"/>
            <a:t>. </a:t>
          </a:r>
          <a:r>
            <a:rPr lang="fr-CH" sz="1800" b="1" kern="1200" dirty="0"/>
            <a:t>. Ils portent du fruit  </a:t>
          </a:r>
          <a:r>
            <a:rPr lang="es-ES" sz="1800" b="1" kern="1200" dirty="0"/>
            <a:t>(Marc 4.20).</a:t>
          </a:r>
        </a:p>
      </dsp:txBody>
      <dsp:txXfrm>
        <a:off x="26552" y="3730799"/>
        <a:ext cx="2932845" cy="853463"/>
      </dsp:txXfrm>
    </dsp:sp>
    <dsp:sp modelId="{39112137-0F1D-44D8-945A-5202FCF184D6}">
      <dsp:nvSpPr>
        <dsp:cNvPr id="0" name=""/>
        <dsp:cNvSpPr/>
      </dsp:nvSpPr>
      <dsp:spPr>
        <a:xfrm>
          <a:off x="4989482" y="0"/>
          <a:ext cx="4265642" cy="10179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CH" sz="1800" b="1" kern="1200" dirty="0"/>
            <a:t>Ils reçoivent la parole, mais ne supportent pas les épreuves </a:t>
          </a:r>
          <a:r>
            <a:rPr lang="fr-CH" sz="1400" b="1" kern="1200" dirty="0"/>
            <a:t>(Marc 4.16-17).</a:t>
          </a:r>
          <a:endParaRPr lang="es-ES" sz="1800" b="1" kern="1200" dirty="0"/>
        </a:p>
      </dsp:txBody>
      <dsp:txXfrm>
        <a:off x="6291536" y="22361"/>
        <a:ext cx="2941227" cy="718740"/>
      </dsp:txXfrm>
    </dsp:sp>
    <dsp:sp modelId="{5804DF38-08B4-4912-B8B9-426D8DAFB991}">
      <dsp:nvSpPr>
        <dsp:cNvPr id="0" name=""/>
        <dsp:cNvSpPr/>
      </dsp:nvSpPr>
      <dsp:spPr>
        <a:xfrm>
          <a:off x="0" y="0"/>
          <a:ext cx="4265642" cy="1017949"/>
        </a:xfrm>
        <a:prstGeom prst="roundRect">
          <a:avLst>
            <a:gd name="adj" fmla="val 10000"/>
          </a:avLst>
        </a:prstGeom>
        <a:solidFill>
          <a:schemeClr val="accent2">
            <a:lumMod val="20000"/>
            <a:lumOff val="8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CH" sz="1800" b="1" kern="1200" dirty="0"/>
            <a:t>Les auditeurs ne s'y intéressent pas et Satan les égare (Marc 4.15).</a:t>
          </a:r>
          <a:endParaRPr lang="es-ES" sz="1800" b="1" kern="1200" dirty="0"/>
        </a:p>
      </dsp:txBody>
      <dsp:txXfrm>
        <a:off x="22361" y="22361"/>
        <a:ext cx="2941227" cy="718740"/>
      </dsp:txXfrm>
    </dsp:sp>
    <dsp:sp modelId="{E4BC403A-C3ED-4131-9EDB-897F78181761}">
      <dsp:nvSpPr>
        <dsp:cNvPr id="0" name=""/>
        <dsp:cNvSpPr/>
      </dsp:nvSpPr>
      <dsp:spPr>
        <a:xfrm>
          <a:off x="2584971" y="262816"/>
          <a:ext cx="1996482" cy="199648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el camino</a:t>
          </a:r>
        </a:p>
      </dsp:txBody>
      <dsp:txXfrm>
        <a:off x="3169727" y="847572"/>
        <a:ext cx="1411726" cy="1411726"/>
      </dsp:txXfrm>
    </dsp:sp>
    <dsp:sp modelId="{7C2D19D2-3A29-4CC8-812B-7D17A6A5BD12}">
      <dsp:nvSpPr>
        <dsp:cNvPr id="0" name=""/>
        <dsp:cNvSpPr/>
      </dsp:nvSpPr>
      <dsp:spPr>
        <a:xfrm rot="5400000">
          <a:off x="4673670" y="262816"/>
          <a:ext cx="1996482" cy="199648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piedras</a:t>
          </a:r>
        </a:p>
      </dsp:txBody>
      <dsp:txXfrm rot="-5400000">
        <a:off x="4673670" y="847572"/>
        <a:ext cx="1411726" cy="1411726"/>
      </dsp:txXfrm>
    </dsp:sp>
    <dsp:sp modelId="{A6F7080D-E7C6-4714-88CE-67A29D69A07B}">
      <dsp:nvSpPr>
        <dsp:cNvPr id="0" name=""/>
        <dsp:cNvSpPr/>
      </dsp:nvSpPr>
      <dsp:spPr>
        <a:xfrm rot="10800000">
          <a:off x="4673670" y="2351515"/>
          <a:ext cx="1996482" cy="199648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espinos</a:t>
          </a:r>
        </a:p>
      </dsp:txBody>
      <dsp:txXfrm rot="10800000">
        <a:off x="4673670" y="2351515"/>
        <a:ext cx="1411726" cy="1411726"/>
      </dsp:txXfrm>
    </dsp:sp>
    <dsp:sp modelId="{C536AB7B-425C-4E0D-B8D3-38DA9C16A1A0}">
      <dsp:nvSpPr>
        <dsp:cNvPr id="0" name=""/>
        <dsp:cNvSpPr/>
      </dsp:nvSpPr>
      <dsp:spPr>
        <a:xfrm rot="16200000">
          <a:off x="2584971" y="2351515"/>
          <a:ext cx="1996482" cy="199648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buena tierra</a:t>
          </a:r>
        </a:p>
      </dsp:txBody>
      <dsp:txXfrm rot="5400000">
        <a:off x="3169727" y="2351515"/>
        <a:ext cx="1411726" cy="1411726"/>
      </dsp:txXfrm>
    </dsp:sp>
    <dsp:sp modelId="{0DCB8363-C161-499C-AA30-118274397EFE}">
      <dsp:nvSpPr>
        <dsp:cNvPr id="0" name=""/>
        <dsp:cNvSpPr/>
      </dsp:nvSpPr>
      <dsp:spPr>
        <a:xfrm>
          <a:off x="4282904" y="189043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82904" y="212097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808DD-1189-44FF-B581-DD7BBCE32F8A}">
      <dsp:nvSpPr>
        <dsp:cNvPr id="0" name=""/>
        <dsp:cNvSpPr/>
      </dsp:nvSpPr>
      <dsp:spPr>
        <a:xfrm rot="10800000">
          <a:off x="142808" y="376"/>
          <a:ext cx="1596854" cy="358102"/>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L’herbe</a:t>
          </a:r>
          <a:endParaRPr lang="es-ES" sz="2000" kern="1200" dirty="0">
            <a:effectLst>
              <a:outerShdw blurRad="38100" dist="38100" dir="2700000" algn="tl">
                <a:srgbClr val="000000">
                  <a:alpha val="43137"/>
                </a:srgbClr>
              </a:outerShdw>
            </a:effectLst>
          </a:endParaRPr>
        </a:p>
      </dsp:txBody>
      <dsp:txXfrm rot="10800000">
        <a:off x="232333" y="376"/>
        <a:ext cx="1507329" cy="358102"/>
      </dsp:txXfrm>
    </dsp:sp>
    <dsp:sp modelId="{C0B3A958-0776-44B9-B7C7-E8872E090D6B}">
      <dsp:nvSpPr>
        <dsp:cNvPr id="0" name=""/>
        <dsp:cNvSpPr/>
      </dsp:nvSpPr>
      <dsp:spPr>
        <a:xfrm>
          <a:off x="9523" y="376"/>
          <a:ext cx="358102" cy="358102"/>
        </a:xfrm>
        <a:prstGeom prst="ellipse">
          <a:avLst/>
        </a:prstGeom>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A26D14-39E6-4E82-9B46-13471A44E430}">
      <dsp:nvSpPr>
        <dsp:cNvPr id="0" name=""/>
        <dsp:cNvSpPr/>
      </dsp:nvSpPr>
      <dsp:spPr>
        <a:xfrm rot="10800000">
          <a:off x="142808" y="465374"/>
          <a:ext cx="1596854" cy="358102"/>
        </a:xfrm>
        <a:prstGeom prst="homePlate">
          <a:avLst/>
        </a:prstGeom>
        <a:gradFill rotWithShape="0">
          <a:gsLst>
            <a:gs pos="0">
              <a:schemeClr val="accent2">
                <a:hueOff val="7087515"/>
                <a:satOff val="0"/>
                <a:lumOff val="-7451"/>
                <a:alphaOff val="0"/>
                <a:shade val="51000"/>
                <a:satMod val="130000"/>
              </a:schemeClr>
            </a:gs>
            <a:gs pos="80000">
              <a:schemeClr val="accent2">
                <a:hueOff val="7087515"/>
                <a:satOff val="0"/>
                <a:lumOff val="-7451"/>
                <a:alphaOff val="0"/>
                <a:shade val="93000"/>
                <a:satMod val="130000"/>
              </a:schemeClr>
            </a:gs>
            <a:gs pos="100000">
              <a:schemeClr val="accent2">
                <a:hueOff val="7087515"/>
                <a:satOff val="0"/>
                <a:lumOff val="-7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L’épi</a:t>
          </a:r>
          <a:endParaRPr lang="es-ES" sz="2000" kern="1200" dirty="0">
            <a:effectLst>
              <a:outerShdw blurRad="38100" dist="38100" dir="2700000" algn="tl">
                <a:srgbClr val="000000">
                  <a:alpha val="43137"/>
                </a:srgbClr>
              </a:outerShdw>
            </a:effectLst>
          </a:endParaRPr>
        </a:p>
      </dsp:txBody>
      <dsp:txXfrm rot="10800000">
        <a:off x="232333" y="465374"/>
        <a:ext cx="1507329" cy="358102"/>
      </dsp:txXfrm>
    </dsp:sp>
    <dsp:sp modelId="{1AC7A243-61B0-4E04-8942-4D8F704535D2}">
      <dsp:nvSpPr>
        <dsp:cNvPr id="0" name=""/>
        <dsp:cNvSpPr/>
      </dsp:nvSpPr>
      <dsp:spPr>
        <a:xfrm>
          <a:off x="9523" y="465374"/>
          <a:ext cx="358102" cy="358102"/>
        </a:xfrm>
        <a:prstGeom prst="ellipse">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1DDA5F-B481-4D23-8A95-865B9A8A4D1D}">
      <dsp:nvSpPr>
        <dsp:cNvPr id="0" name=""/>
        <dsp:cNvSpPr/>
      </dsp:nvSpPr>
      <dsp:spPr>
        <a:xfrm rot="10800000">
          <a:off x="142808" y="930373"/>
          <a:ext cx="1596854" cy="358102"/>
        </a:xfrm>
        <a:prstGeom prst="homePlat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Le </a:t>
          </a:r>
          <a:r>
            <a:rPr lang="es-ES" sz="2000" b="1" kern="1200" dirty="0" err="1">
              <a:effectLst>
                <a:outerShdw blurRad="38100" dist="38100" dir="2700000" algn="tl">
                  <a:srgbClr val="000000">
                    <a:alpha val="43137"/>
                  </a:srgbClr>
                </a:outerShdw>
              </a:effectLst>
            </a:rPr>
            <a:t>blé</a:t>
          </a:r>
          <a:endParaRPr lang="es-ES" sz="2000" kern="1200" dirty="0">
            <a:effectLst>
              <a:outerShdw blurRad="38100" dist="38100" dir="2700000" algn="tl">
                <a:srgbClr val="000000">
                  <a:alpha val="43137"/>
                </a:srgbClr>
              </a:outerShdw>
            </a:effectLst>
          </a:endParaRPr>
        </a:p>
      </dsp:txBody>
      <dsp:txXfrm rot="10800000">
        <a:off x="232333" y="930373"/>
        <a:ext cx="1507329" cy="358102"/>
      </dsp:txXfrm>
    </dsp:sp>
    <dsp:sp modelId="{22BDD43C-4E0C-456C-8FF6-04452655EE07}">
      <dsp:nvSpPr>
        <dsp:cNvPr id="0" name=""/>
        <dsp:cNvSpPr/>
      </dsp:nvSpPr>
      <dsp:spPr>
        <a:xfrm>
          <a:off x="9523" y="930373"/>
          <a:ext cx="358102" cy="358102"/>
        </a:xfrm>
        <a:prstGeom prst="ellipse">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BC017-21D1-4603-8DDA-F0CCFD6B99B1}" type="datetimeFigureOut">
              <a:rPr lang="es-ES" smtClean="0"/>
              <a:t>26/07/2024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D2432-C65C-4967-AC8B-A6F7478A5871}" type="slidenum">
              <a:rPr lang="es-ES" smtClean="0"/>
              <a:t>‹Nº›</a:t>
            </a:fld>
            <a:endParaRPr lang="es-ES"/>
          </a:p>
        </p:txBody>
      </p:sp>
    </p:spTree>
    <p:extLst>
      <p:ext uri="{BB962C8B-B14F-4D97-AF65-F5344CB8AC3E}">
        <p14:creationId xmlns:p14="http://schemas.microsoft.com/office/powerpoint/2010/main" val="33937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7D2432-C65C-4967-AC8B-A6F7478A5871}" type="slidenum">
              <a:rPr lang="es-ES" smtClean="0"/>
              <a:t>10</a:t>
            </a:fld>
            <a:endParaRPr lang="es-ES"/>
          </a:p>
        </p:txBody>
      </p:sp>
    </p:spTree>
    <p:extLst>
      <p:ext uri="{BB962C8B-B14F-4D97-AF65-F5344CB8AC3E}">
        <p14:creationId xmlns:p14="http://schemas.microsoft.com/office/powerpoint/2010/main" val="351680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2431B-1EB7-F00B-43A4-82F6C316596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224720-258D-2A71-6F2A-7B023599DE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CBCA337-5DF3-D4C5-41A6-CB4F2A39FD6F}"/>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6E147193-F216-87A4-6CC0-DDF6008FAF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230795-B7A8-7770-97BC-FAD8BA4E506F}"/>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7975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858E0-65D4-40F5-0C5D-DD5966EB6BB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FBB28C-9EBC-7E54-82F3-18A8C1C6624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51A7F6-7CF9-362E-3553-F9D3231AF5AD}"/>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9C128D42-7CFD-2788-88AD-7E98301289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E1D1AF-501C-883F-CCE5-D55EEB255C8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656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033C02-79F0-34BD-93E0-3ACFE238DE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4F05AD-CCD7-628F-77E0-D54526BD246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655AAE-6062-60EC-8137-9A55ADAE689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13D69D5E-E045-96B4-58AA-0C0E20954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853F5A-51B6-A212-C0A2-1284E5DEFCCD}"/>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7668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064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1428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720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357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272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682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63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058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CC953-E709-374B-2365-56FA4D7367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482EDB-4824-AA59-6FF4-D9E74DBE8F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0B9E7E-8C6F-8632-E944-244352F1A573}"/>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4E40406D-BB8E-4A3E-635E-1FDE4B8CAA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5D7D7-37B9-DEDB-47C1-E1513991A97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3875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8477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492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1620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E1854-9053-B88D-77E6-12927D1EE6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5A6D7-E0AD-1E01-3CBA-8F2661C26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AB49CB-F2DE-5045-4B4A-DF767574FE22}"/>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E2E87A74-D691-F45E-AF6E-DF8318B472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D3D429-1056-3233-4091-044CC1F12A34}"/>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9577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DC17DD-B2E9-D96A-763A-542FBE3BFC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535A7C-269E-0AFE-19BE-1ED78E2B9B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86126C8-323A-83D1-3FD0-8B75B1CAE3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EFADCD1-4E23-058E-7C88-72C7347EA47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F7B63B27-094E-ACFA-FEF4-945566E8F6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01A431-2AED-F499-B830-496863AFF279}"/>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075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3C281-7C09-8869-A6FB-5756AAC8345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84629B-F1CD-21EC-8036-BB9F2B321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0C346B5-FF33-AC5E-9B3F-D5E1D5C78E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915671B-3D11-886F-4EF4-5BA38E82F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925FD56-A2AC-8AA2-C393-C8216D6236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9A3448F-6773-F3A4-8485-6800A771CB3E}"/>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8" name="Marcador de pie de página 7">
            <a:extLst>
              <a:ext uri="{FF2B5EF4-FFF2-40B4-BE49-F238E27FC236}">
                <a16:creationId xmlns:a16="http://schemas.microsoft.com/office/drawing/2014/main" id="{01C63226-2A76-3746-A27A-AB80AAB931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B9363B-F98E-6F6D-43C1-EA257A38A9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7712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78331-7434-F473-3533-B69530ED3FA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46C762-36CD-6820-A2C0-504E0A3044C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4" name="Marcador de pie de página 3">
            <a:extLst>
              <a:ext uri="{FF2B5EF4-FFF2-40B4-BE49-F238E27FC236}">
                <a16:creationId xmlns:a16="http://schemas.microsoft.com/office/drawing/2014/main" id="{C6F36B82-709A-B5D6-129D-DDF91D219FE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EA9A60-62E7-77E0-5260-F5C5FCF34863}"/>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1344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25FCA5-129F-A028-6847-B0614C645522}"/>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3" name="Marcador de pie de página 2">
            <a:extLst>
              <a:ext uri="{FF2B5EF4-FFF2-40B4-BE49-F238E27FC236}">
                <a16:creationId xmlns:a16="http://schemas.microsoft.com/office/drawing/2014/main" id="{37362C6C-FD46-D6B6-656D-99333DC738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C43A4-4D65-8495-CA42-5483F9B3B6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1299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5BADC-ED79-30A4-3D79-5CF16BBE11B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EA37E7-0BE7-8BF8-67F4-119F86D6A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1054B89-28A2-A125-306B-699048836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AC0811-46D8-DBE8-261C-830F1E93F453}"/>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35C89B8E-8E6E-E31B-C261-2B541B081F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7AB2093-BC89-D65F-24A6-5F68C6B6387A}"/>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705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9CC500-F119-570A-718F-E63118799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C43199-765C-6C6E-072D-07AA15175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2B6C37-9A9D-02E9-F6EB-3294E69E6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0F6D76-F2B7-8799-96DF-C578209A9A87}"/>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8767E960-44EA-2B95-FCA6-575C656BCE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1ADAD6-D353-2E30-898A-32E323A7E1E1}"/>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8396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E9C715-1C13-2014-7369-5DC65227E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0AC1F11-E218-F4B6-1A6D-C16340255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7D46E0-18A1-834C-C908-7FC3134D2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943AD431-2022-2D6F-250B-AB896A366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9CD201F-7B7A-D8F1-55EF-F52237689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7E46DF-C07B-4FCE-A9C6-46C3A1B6B0D9}" type="slidenum">
              <a:rPr lang="es-ES" smtClean="0"/>
              <a:t>‹Nº›</a:t>
            </a:fld>
            <a:endParaRPr lang="es-ES"/>
          </a:p>
        </p:txBody>
      </p:sp>
    </p:spTree>
    <p:extLst>
      <p:ext uri="{BB962C8B-B14F-4D97-AF65-F5344CB8AC3E}">
        <p14:creationId xmlns:p14="http://schemas.microsoft.com/office/powerpoint/2010/main" val="342920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745028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1.jpeg"/><Relationship Id="rId7" Type="http://schemas.openxmlformats.org/officeDocument/2006/relationships/diagramLayout" Target="../diagrams/layout3.xml"/><Relationship Id="rId12"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diagramDrawing" Target="../diagrams/drawing3.xml"/><Relationship Id="rId4" Type="http://schemas.openxmlformats.org/officeDocument/2006/relationships/image" Target="../media/image37.jpeg"/><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6.svg"/><Relationship Id="rId3" Type="http://schemas.openxmlformats.org/officeDocument/2006/relationships/image" Target="../media/image21.jpeg"/><Relationship Id="rId7" Type="http://schemas.openxmlformats.org/officeDocument/2006/relationships/diagramData" Target="../diagrams/data1.xml"/><Relationship Id="rId12" Type="http://schemas.openxmlformats.org/officeDocument/2006/relationships/image" Target="../media/image25.png"/><Relationship Id="rId2" Type="http://schemas.openxmlformats.org/officeDocument/2006/relationships/image" Target="../media/image20.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jpeg"/><Relationship Id="rId11" Type="http://schemas.microsoft.com/office/2007/relationships/diagramDrawing" Target="../diagrams/drawing1.xml"/><Relationship Id="rId5" Type="http://schemas.openxmlformats.org/officeDocument/2006/relationships/image" Target="../media/image23.jpg"/><Relationship Id="rId15" Type="http://schemas.openxmlformats.org/officeDocument/2006/relationships/image" Target="../media/image28.png"/><Relationship Id="rId10" Type="http://schemas.openxmlformats.org/officeDocument/2006/relationships/diagramColors" Target="../diagrams/colors1.xml"/><Relationship Id="rId4" Type="http://schemas.openxmlformats.org/officeDocument/2006/relationships/image" Target="../media/image22.jpeg"/><Relationship Id="rId9" Type="http://schemas.openxmlformats.org/officeDocument/2006/relationships/diagramQuickStyle" Target="../diagrams/quickStyle1.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6.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png"/><Relationship Id="rId5" Type="http://schemas.openxmlformats.org/officeDocument/2006/relationships/diagramQuickStyle" Target="../diagrams/quickStyle2.xml"/><Relationship Id="rId1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41259A-14CC-137A-E0CC-277EF8DC58C4}"/>
              </a:ext>
            </a:extLst>
          </p:cNvPr>
          <p:cNvSpPr txBox="1"/>
          <p:nvPr/>
        </p:nvSpPr>
        <p:spPr>
          <a:xfrm>
            <a:off x="-85726" y="2996763"/>
            <a:ext cx="5072515" cy="2123658"/>
          </a:xfrm>
          <a:prstGeom prst="rect">
            <a:avLst/>
          </a:prstGeom>
          <a:noFill/>
        </p:spPr>
        <p:txBody>
          <a:bodyPr wrap="square" rtlCol="0">
            <a:spAutoFit/>
          </a:bodyPr>
          <a:lstStyle/>
          <a:p>
            <a:pPr algn="ctr"/>
            <a:r>
              <a:rPr lang="es-ES" sz="6600" b="1" dirty="0">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rPr>
              <a:t>Les </a:t>
            </a:r>
            <a:r>
              <a:rPr lang="es-ES" sz="6600" b="1" dirty="0" err="1">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rPr>
              <a:t>paraboles</a:t>
            </a:r>
            <a:endParaRPr lang="es-ES" sz="6600" b="1" dirty="0">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67E522BC-B18A-B9DC-6AD7-0754F19ECA89}"/>
              </a:ext>
            </a:extLst>
          </p:cNvPr>
          <p:cNvSpPr txBox="1"/>
          <p:nvPr/>
        </p:nvSpPr>
        <p:spPr>
          <a:xfrm>
            <a:off x="9173531" y="6378943"/>
            <a:ext cx="2909578"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r"/>
            <a:r>
              <a:rPr lang="fr-FR" sz="1600" b="1" dirty="0"/>
              <a:t>Leçon 4 pour le 27 juillet 2024</a:t>
            </a:r>
          </a:p>
        </p:txBody>
      </p:sp>
    </p:spTree>
    <p:extLst>
      <p:ext uri="{BB962C8B-B14F-4D97-AF65-F5344CB8AC3E}">
        <p14:creationId xmlns:p14="http://schemas.microsoft.com/office/powerpoint/2010/main" val="158179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A49F356-FC7D-D4D0-DB76-C58EF6659726}"/>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descr="Dibujo en blanco y negro&#10;&#10;Descripción generada automáticamente con confianza baja">
            <a:extLst>
              <a:ext uri="{FF2B5EF4-FFF2-40B4-BE49-F238E27FC236}">
                <a16:creationId xmlns:a16="http://schemas.microsoft.com/office/drawing/2014/main" id="{4B245EE1-9557-849B-8D9C-9CD97985D0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59215" y="2120630"/>
            <a:ext cx="3822485" cy="1482358"/>
          </a:xfrm>
          <a:prstGeom prst="rect">
            <a:avLst/>
          </a:prstGeom>
          <a:ln w="127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6679582-5A52-079D-D1B8-3AE458804CFD}"/>
              </a:ext>
            </a:extLst>
          </p:cNvPr>
          <p:cNvSpPr txBox="1"/>
          <p:nvPr/>
        </p:nvSpPr>
        <p:spPr>
          <a:xfrm>
            <a:off x="0" y="-57150"/>
            <a:ext cx="12191999" cy="769441"/>
          </a:xfrm>
          <a:prstGeom prst="rect">
            <a:avLst/>
          </a:prstGeom>
          <a:noFill/>
        </p:spPr>
        <p:txBody>
          <a:bodyPr wrap="square">
            <a:spAutoFit/>
            <a:scene3d>
              <a:camera prst="orthographicFront"/>
              <a:lightRig rig="threePt" dir="t"/>
            </a:scene3d>
            <a:sp3d extrusionH="57150">
              <a:bevelT w="69850" h="38100" prst="cross"/>
            </a:sp3d>
          </a:bodyPr>
          <a:lstStyle>
            <a:defPPr>
              <a:defRPr lang="es-ES"/>
            </a:defPPr>
            <a:lvl1pPr algn="ctr">
              <a:defRPr sz="4400" b="1">
                <a:ln w="22225">
                  <a:solidFill>
                    <a:schemeClr val="accent2"/>
                  </a:solidFill>
                  <a:prstDash val="solid"/>
                </a:ln>
                <a:solidFill>
                  <a:schemeClr val="accent2">
                    <a:lumMod val="40000"/>
                    <a:lumOff val="60000"/>
                  </a:schemeClr>
                </a:solidFill>
              </a:defRPr>
            </a:lvl1pPr>
          </a:lstStyle>
          <a:p>
            <a:r>
              <a:rPr lang="fr-FR" dirty="0">
                <a:ln w="22225">
                  <a:solidFill>
                    <a:schemeClr val="bg2">
                      <a:lumMod val="90000"/>
                    </a:schemeClr>
                  </a:solidFill>
                  <a:prstDash val="solid"/>
                </a:ln>
                <a:solidFill>
                  <a:schemeClr val="bg2">
                    <a:lumMod val="90000"/>
                  </a:schemeClr>
                </a:solidFill>
              </a:rPr>
              <a:t>LA CROISSANCE ET LA MOUTARDE</a:t>
            </a:r>
          </a:p>
        </p:txBody>
      </p:sp>
      <p:sp>
        <p:nvSpPr>
          <p:cNvPr id="4" name="CuadroTexto 3">
            <a:extLst>
              <a:ext uri="{FF2B5EF4-FFF2-40B4-BE49-F238E27FC236}">
                <a16:creationId xmlns:a16="http://schemas.microsoft.com/office/drawing/2014/main" id="{9133E214-DE09-4FD1-DD9B-01595DBFB045}"/>
              </a:ext>
            </a:extLst>
          </p:cNvPr>
          <p:cNvSpPr txBox="1"/>
          <p:nvPr/>
        </p:nvSpPr>
        <p:spPr>
          <a:xfrm>
            <a:off x="114300" y="729852"/>
            <a:ext cx="586740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fr-FR" b="1" dirty="0">
                <a:effectLst>
                  <a:outerShdw blurRad="38100" dist="38100" dir="2700000" algn="tl">
                    <a:srgbClr val="000000">
                      <a:alpha val="43137"/>
                    </a:srgbClr>
                  </a:outerShdw>
                </a:effectLst>
                <a:latin typeface="Comic Sans MS" panose="030F0702030302020204" pitchFamily="66" charset="0"/>
              </a:rPr>
              <a:t>« Jésus disait encore : « Voici à quoi ressemble le règne de Dieu : quelqu'un jette de la semence dans son champ. » </a:t>
            </a:r>
            <a:r>
              <a:rPr lang="fr-FR" sz="1400" b="1" dirty="0">
                <a:effectLst>
                  <a:outerShdw blurRad="38100" dist="38100" dir="2700000" algn="tl">
                    <a:srgbClr val="000000">
                      <a:alpha val="43137"/>
                    </a:srgbClr>
                  </a:outerShdw>
                </a:effectLst>
                <a:latin typeface="Comic Sans MS" panose="030F0702030302020204" pitchFamily="66" charset="0"/>
              </a:rPr>
              <a:t>(Marc 4.26)</a:t>
            </a:r>
            <a:endParaRPr lang="fr-FR" b="1" dirty="0">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56F3F5AE-BA46-9096-8B17-5EB7F22E9EE6}"/>
              </a:ext>
            </a:extLst>
          </p:cNvPr>
          <p:cNvSpPr txBox="1"/>
          <p:nvPr/>
        </p:nvSpPr>
        <p:spPr>
          <a:xfrm>
            <a:off x="114299" y="1639394"/>
            <a:ext cx="6048380" cy="707886"/>
          </a:xfrm>
          <a:prstGeom prst="rect">
            <a:avLst/>
          </a:prstGeom>
          <a:noFill/>
        </p:spPr>
        <p:txBody>
          <a:bodyPr wrap="square" rtlCol="0">
            <a:spAutoFit/>
          </a:bodyPr>
          <a:lstStyle/>
          <a:p>
            <a:pPr>
              <a:spcBef>
                <a:spcPts val="600"/>
              </a:spcBef>
            </a:pPr>
            <a:r>
              <a:rPr lang="fr-FR" sz="2000" b="1" dirty="0"/>
              <a:t>Jésus rappelle le cycle de croissance des céréales (Marc 4.28) :</a:t>
            </a:r>
          </a:p>
        </p:txBody>
      </p:sp>
      <p:graphicFrame>
        <p:nvGraphicFramePr>
          <p:cNvPr id="2" name="Diagrama 1">
            <a:extLst>
              <a:ext uri="{FF2B5EF4-FFF2-40B4-BE49-F238E27FC236}">
                <a16:creationId xmlns:a16="http://schemas.microsoft.com/office/drawing/2014/main" id="{56C01E1E-25E5-1284-D800-8714ED0F1336}"/>
              </a:ext>
            </a:extLst>
          </p:cNvPr>
          <p:cNvGraphicFramePr/>
          <p:nvPr>
            <p:extLst>
              <p:ext uri="{D42A27DB-BD31-4B8C-83A1-F6EECF244321}">
                <p14:modId xmlns:p14="http://schemas.microsoft.com/office/powerpoint/2010/main" val="2806456371"/>
              </p:ext>
            </p:extLst>
          </p:nvPr>
        </p:nvGraphicFramePr>
        <p:xfrm>
          <a:off x="209547" y="2347281"/>
          <a:ext cx="1877559" cy="12888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uadroTexto 6">
            <a:extLst>
              <a:ext uri="{FF2B5EF4-FFF2-40B4-BE49-F238E27FC236}">
                <a16:creationId xmlns:a16="http://schemas.microsoft.com/office/drawing/2014/main" id="{2A5515E3-ABF8-648A-766D-5ECFFAD27B7B}"/>
              </a:ext>
            </a:extLst>
          </p:cNvPr>
          <p:cNvSpPr txBox="1"/>
          <p:nvPr/>
        </p:nvSpPr>
        <p:spPr>
          <a:xfrm>
            <a:off x="95238" y="3636133"/>
            <a:ext cx="5800722" cy="707886"/>
          </a:xfrm>
          <a:prstGeom prst="rect">
            <a:avLst/>
          </a:prstGeom>
          <a:noFill/>
        </p:spPr>
        <p:txBody>
          <a:bodyPr wrap="square" rtlCol="0">
            <a:spAutoFit/>
          </a:bodyPr>
          <a:lstStyle/>
          <a:p>
            <a:pPr>
              <a:spcBef>
                <a:spcPts val="600"/>
              </a:spcBef>
            </a:pPr>
            <a:r>
              <a:rPr lang="fr-FR" sz="2000" b="1" dirty="0"/>
              <a:t>C'est un processus qui dépend de Dieu et non de l'homme (Marc 4.27).</a:t>
            </a:r>
          </a:p>
        </p:txBody>
      </p:sp>
      <p:sp>
        <p:nvSpPr>
          <p:cNvPr id="8" name="CuadroTexto 7">
            <a:extLst>
              <a:ext uri="{FF2B5EF4-FFF2-40B4-BE49-F238E27FC236}">
                <a16:creationId xmlns:a16="http://schemas.microsoft.com/office/drawing/2014/main" id="{5C74D90A-619A-87EE-8492-E24BD32D941B}"/>
              </a:ext>
            </a:extLst>
          </p:cNvPr>
          <p:cNvSpPr txBox="1"/>
          <p:nvPr/>
        </p:nvSpPr>
        <p:spPr>
          <a:xfrm>
            <a:off x="6210300" y="729852"/>
            <a:ext cx="586740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fr-FR" b="1" dirty="0">
                <a:effectLst>
                  <a:outerShdw blurRad="38100" dist="38100" dir="2700000" algn="tl">
                    <a:srgbClr val="000000">
                      <a:alpha val="43137"/>
                    </a:srgbClr>
                  </a:outerShdw>
                </a:effectLst>
                <a:latin typeface="Comic Sans MS" panose="030F0702030302020204" pitchFamily="66" charset="0"/>
              </a:rPr>
              <a:t>« Il est comme une graine de moutarde ; quand on la sème dans la terre, elle est la plus petite de toutes les graines du monde. » </a:t>
            </a:r>
            <a:r>
              <a:rPr lang="fr-FR" sz="1400" b="1" dirty="0">
                <a:effectLst>
                  <a:outerShdw blurRad="38100" dist="38100" dir="2700000" algn="tl">
                    <a:srgbClr val="000000">
                      <a:alpha val="43137"/>
                    </a:srgbClr>
                  </a:outerShdw>
                </a:effectLst>
                <a:latin typeface="Comic Sans MS" panose="030F0702030302020204" pitchFamily="66" charset="0"/>
              </a:rPr>
              <a:t>(Marc 4.31)</a:t>
            </a:r>
            <a:endParaRPr lang="fr-FR" b="1" dirty="0">
              <a:effectLst>
                <a:outerShdw blurRad="38100" dist="38100" dir="2700000" algn="tl">
                  <a:srgbClr val="000000">
                    <a:alpha val="43137"/>
                  </a:srgbClr>
                </a:outerShdw>
              </a:effectLst>
              <a:latin typeface="Comic Sans MS" panose="030F0702030302020204" pitchFamily="66" charset="0"/>
            </a:endParaRPr>
          </a:p>
        </p:txBody>
      </p:sp>
      <p:sp>
        <p:nvSpPr>
          <p:cNvPr id="9" name="CuadroTexto 8">
            <a:extLst>
              <a:ext uri="{FF2B5EF4-FFF2-40B4-BE49-F238E27FC236}">
                <a16:creationId xmlns:a16="http://schemas.microsoft.com/office/drawing/2014/main" id="{FDB81604-DD2D-F704-DB39-3349C9671274}"/>
              </a:ext>
            </a:extLst>
          </p:cNvPr>
          <p:cNvSpPr txBox="1"/>
          <p:nvPr/>
        </p:nvSpPr>
        <p:spPr>
          <a:xfrm>
            <a:off x="6162680" y="2853562"/>
            <a:ext cx="3543294" cy="2246769"/>
          </a:xfrm>
          <a:prstGeom prst="rect">
            <a:avLst/>
          </a:prstGeom>
          <a:noFill/>
        </p:spPr>
        <p:txBody>
          <a:bodyPr wrap="square" rtlCol="0">
            <a:spAutoFit/>
          </a:bodyPr>
          <a:lstStyle/>
          <a:p>
            <a:pPr>
              <a:spcBef>
                <a:spcPts val="600"/>
              </a:spcBef>
            </a:pPr>
            <a:r>
              <a:rPr lang="fr-FR" sz="2000" b="1" dirty="0"/>
              <a:t>Dans les 50 jours suivant le semis, la moutarde atteint une hauteur de 30 à 40 cm et est déjà capable de produire des fruits récoltables. Elle peut atteindre jusqu'à 7 mètres de hauteur.</a:t>
            </a:r>
          </a:p>
        </p:txBody>
      </p:sp>
      <p:cxnSp>
        <p:nvCxnSpPr>
          <p:cNvPr id="12" name="Conector recto 11">
            <a:extLst>
              <a:ext uri="{FF2B5EF4-FFF2-40B4-BE49-F238E27FC236}">
                <a16:creationId xmlns:a16="http://schemas.microsoft.com/office/drawing/2014/main" id="{5DA2ED06-56A0-49F9-68DB-3E63646D14A4}"/>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pic>
        <p:nvPicPr>
          <p:cNvPr id="14" name="Imagen 13" descr="Un dibujo de una persona&#10;&#10;Descripción generada automáticamente con confianza baja">
            <a:extLst>
              <a:ext uri="{FF2B5EF4-FFF2-40B4-BE49-F238E27FC236}">
                <a16:creationId xmlns:a16="http://schemas.microsoft.com/office/drawing/2014/main" id="{EA4DB86F-5B4E-8784-24CE-C5F41FEDA89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705974" y="1882154"/>
            <a:ext cx="2343818" cy="2982594"/>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16" name="Imagen 15" descr="Imagen que contiene persona, exterior, mujer, hombre&#10;&#10;Descripción generada automáticamente">
            <a:extLst>
              <a:ext uri="{FF2B5EF4-FFF2-40B4-BE49-F238E27FC236}">
                <a16:creationId xmlns:a16="http://schemas.microsoft.com/office/drawing/2014/main" id="{8C9D9AD6-0C2D-5C2F-77C2-EC1F271BF31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96123" y="4342925"/>
            <a:ext cx="2358736" cy="2358736"/>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uadroTexto 23">
            <a:extLst>
              <a:ext uri="{FF2B5EF4-FFF2-40B4-BE49-F238E27FC236}">
                <a16:creationId xmlns:a16="http://schemas.microsoft.com/office/drawing/2014/main" id="{CE22B2D3-3591-86E5-CA8F-CC70D6D7F7B3}"/>
              </a:ext>
            </a:extLst>
          </p:cNvPr>
          <p:cNvSpPr txBox="1"/>
          <p:nvPr/>
        </p:nvSpPr>
        <p:spPr>
          <a:xfrm>
            <a:off x="100011" y="4237051"/>
            <a:ext cx="3462339" cy="1015663"/>
          </a:xfrm>
          <a:prstGeom prst="rect">
            <a:avLst/>
          </a:prstGeom>
          <a:noFill/>
        </p:spPr>
        <p:txBody>
          <a:bodyPr wrap="square">
            <a:spAutoFit/>
          </a:bodyPr>
          <a:lstStyle/>
          <a:p>
            <a:pPr>
              <a:spcBef>
                <a:spcPts val="600"/>
              </a:spcBef>
            </a:pPr>
            <a:r>
              <a:rPr lang="fr-FR" sz="2000" b="1" dirty="0"/>
              <a:t>Telle est la semence de l'Evangile plantée dans </a:t>
            </a:r>
            <a:br>
              <a:rPr lang="fr-FR" sz="2000" b="1" dirty="0"/>
            </a:br>
            <a:r>
              <a:rPr lang="fr-FR" sz="2000" b="1" dirty="0"/>
              <a:t>le sol fertile du croyant.</a:t>
            </a:r>
          </a:p>
        </p:txBody>
      </p:sp>
      <p:sp>
        <p:nvSpPr>
          <p:cNvPr id="26" name="CuadroTexto 25">
            <a:extLst>
              <a:ext uri="{FF2B5EF4-FFF2-40B4-BE49-F238E27FC236}">
                <a16:creationId xmlns:a16="http://schemas.microsoft.com/office/drawing/2014/main" id="{0896F7DA-969D-8457-DA5F-32F5268133E0}"/>
              </a:ext>
            </a:extLst>
          </p:cNvPr>
          <p:cNvSpPr txBox="1"/>
          <p:nvPr/>
        </p:nvSpPr>
        <p:spPr>
          <a:xfrm>
            <a:off x="6162680" y="4988761"/>
            <a:ext cx="5881686" cy="1015663"/>
          </a:xfrm>
          <a:prstGeom prst="rect">
            <a:avLst/>
          </a:prstGeom>
          <a:noFill/>
        </p:spPr>
        <p:txBody>
          <a:bodyPr wrap="square">
            <a:spAutoFit/>
          </a:bodyPr>
          <a:lstStyle/>
          <a:p>
            <a:pPr>
              <a:spcBef>
                <a:spcPts val="600"/>
              </a:spcBef>
            </a:pPr>
            <a:r>
              <a:rPr lang="fr-FR" sz="2000" b="1" dirty="0"/>
              <a:t>Bien sûr, les débuts ont été modestes : </a:t>
            </a:r>
            <a:br>
              <a:rPr lang="fr-FR" sz="2000" b="1" dirty="0"/>
            </a:br>
            <a:r>
              <a:rPr lang="fr-FR" sz="2000" b="1" dirty="0"/>
              <a:t>120 personnes « sans instruction » cachées </a:t>
            </a:r>
            <a:br>
              <a:rPr lang="fr-FR" sz="2000" b="1" dirty="0"/>
            </a:br>
            <a:r>
              <a:rPr lang="fr-FR" sz="2000" b="1" dirty="0"/>
              <a:t>dans une pièce à Jérusalem.</a:t>
            </a:r>
          </a:p>
        </p:txBody>
      </p:sp>
      <p:sp>
        <p:nvSpPr>
          <p:cNvPr id="28" name="CuadroTexto 27">
            <a:extLst>
              <a:ext uri="{FF2B5EF4-FFF2-40B4-BE49-F238E27FC236}">
                <a16:creationId xmlns:a16="http://schemas.microsoft.com/office/drawing/2014/main" id="{CD957CFA-C2FB-A3FA-61DE-8DC062159A25}"/>
              </a:ext>
            </a:extLst>
          </p:cNvPr>
          <p:cNvSpPr txBox="1"/>
          <p:nvPr/>
        </p:nvSpPr>
        <p:spPr>
          <a:xfrm>
            <a:off x="6162680" y="1641693"/>
            <a:ext cx="3252775" cy="1323439"/>
          </a:xfrm>
          <a:prstGeom prst="rect">
            <a:avLst/>
          </a:prstGeom>
          <a:noFill/>
        </p:spPr>
        <p:txBody>
          <a:bodyPr wrap="square">
            <a:spAutoFit/>
          </a:bodyPr>
          <a:lstStyle/>
          <a:p>
            <a:pPr>
              <a:spcBef>
                <a:spcPts val="600"/>
              </a:spcBef>
            </a:pPr>
            <a:r>
              <a:rPr lang="fr-FR" sz="2000" b="1" dirty="0"/>
              <a:t>Le Royaume des cieux est comparable à une petite graine de moutarde </a:t>
            </a:r>
            <a:br>
              <a:rPr lang="fr-FR" sz="2000" b="1" dirty="0"/>
            </a:br>
            <a:r>
              <a:rPr lang="fr-FR" sz="2000" b="1" dirty="0"/>
              <a:t>(Marc 4.30-31).</a:t>
            </a:r>
          </a:p>
        </p:txBody>
      </p:sp>
      <p:sp>
        <p:nvSpPr>
          <p:cNvPr id="30" name="CuadroTexto 29">
            <a:extLst>
              <a:ext uri="{FF2B5EF4-FFF2-40B4-BE49-F238E27FC236}">
                <a16:creationId xmlns:a16="http://schemas.microsoft.com/office/drawing/2014/main" id="{F519F5FB-6051-0E07-9319-FF08FA4499B3}"/>
              </a:ext>
            </a:extLst>
          </p:cNvPr>
          <p:cNvSpPr txBox="1"/>
          <p:nvPr/>
        </p:nvSpPr>
        <p:spPr>
          <a:xfrm>
            <a:off x="6162680" y="5892853"/>
            <a:ext cx="5969141" cy="1015663"/>
          </a:xfrm>
          <a:prstGeom prst="rect">
            <a:avLst/>
          </a:prstGeom>
          <a:noFill/>
        </p:spPr>
        <p:txBody>
          <a:bodyPr wrap="square">
            <a:spAutoFit/>
          </a:bodyPr>
          <a:lstStyle/>
          <a:p>
            <a:pPr>
              <a:spcBef>
                <a:spcPts val="600"/>
              </a:spcBef>
            </a:pPr>
            <a:r>
              <a:rPr lang="fr-FR" sz="2000" b="1" dirty="0"/>
              <a:t>Mais elle s'est répandue dans le monde entier, ce qui en fait la religion qui compte le plus grand nombre de croyants.</a:t>
            </a:r>
          </a:p>
        </p:txBody>
      </p:sp>
      <p:sp>
        <p:nvSpPr>
          <p:cNvPr id="13" name="CuadroTexto 12">
            <a:extLst>
              <a:ext uri="{FF2B5EF4-FFF2-40B4-BE49-F238E27FC236}">
                <a16:creationId xmlns:a16="http://schemas.microsoft.com/office/drawing/2014/main" id="{BB501A1F-FE54-8CA2-748A-928CE1284882}"/>
              </a:ext>
            </a:extLst>
          </p:cNvPr>
          <p:cNvSpPr txBox="1"/>
          <p:nvPr/>
        </p:nvSpPr>
        <p:spPr>
          <a:xfrm>
            <a:off x="95238" y="5184954"/>
            <a:ext cx="3462339" cy="1631216"/>
          </a:xfrm>
          <a:prstGeom prst="rect">
            <a:avLst/>
          </a:prstGeom>
          <a:noFill/>
        </p:spPr>
        <p:txBody>
          <a:bodyPr wrap="square">
            <a:spAutoFit/>
          </a:bodyPr>
          <a:lstStyle/>
          <a:p>
            <a:pPr>
              <a:spcBef>
                <a:spcPts val="600"/>
              </a:spcBef>
            </a:pPr>
            <a:r>
              <a:rPr lang="fr-FR" sz="2000" b="1" dirty="0"/>
              <a:t>Par l'action du Saint-Esprit, nous grandissons de plus en plus dans la vérité... jusqu'à ce que Jésus vienne (Marc 4.28 ; Matthieu 13.39).</a:t>
            </a:r>
          </a:p>
        </p:txBody>
      </p:sp>
    </p:spTree>
    <p:extLst>
      <p:ext uri="{BB962C8B-B14F-4D97-AF65-F5344CB8AC3E}">
        <p14:creationId xmlns:p14="http://schemas.microsoft.com/office/powerpoint/2010/main" val="12456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0B3A958-0776-44B9-B7C7-E8872E090D6B}"/>
                                            </p:graphicEl>
                                          </p:spTgt>
                                        </p:tgtEl>
                                        <p:attrNameLst>
                                          <p:attrName>style.visibility</p:attrName>
                                        </p:attrNameLst>
                                      </p:cBhvr>
                                      <p:to>
                                        <p:strVal val="visible"/>
                                      </p:to>
                                    </p:set>
                                    <p:anim calcmode="lin" valueType="num">
                                      <p:cBhvr>
                                        <p:cTn id="32" dur="500" fill="hold"/>
                                        <p:tgtEl>
                                          <p:spTgt spid="2">
                                            <p:graphicEl>
                                              <a:dgm id="{C0B3A958-0776-44B9-B7C7-E8872E090D6B}"/>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0B3A958-0776-44B9-B7C7-E8872E090D6B}"/>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0B3A958-0776-44B9-B7C7-E8872E090D6B}"/>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ABA808DD-1189-44FF-B581-DD7BBCE32F8A}"/>
                                            </p:graphicEl>
                                          </p:spTgt>
                                        </p:tgtEl>
                                        <p:attrNameLst>
                                          <p:attrName>style.visibility</p:attrName>
                                        </p:attrNameLst>
                                      </p:cBhvr>
                                      <p:to>
                                        <p:strVal val="visible"/>
                                      </p:to>
                                    </p:set>
                                    <p:animEffect transition="in" filter="wipe(left)">
                                      <p:cBhvr>
                                        <p:cTn id="38" dur="500"/>
                                        <p:tgtEl>
                                          <p:spTgt spid="2">
                                            <p:graphicEl>
                                              <a:dgm id="{ABA808DD-1189-44FF-B581-DD7BBCE32F8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1AC7A243-61B0-4E04-8942-4D8F704535D2}"/>
                                            </p:graphicEl>
                                          </p:spTgt>
                                        </p:tgtEl>
                                        <p:attrNameLst>
                                          <p:attrName>style.visibility</p:attrName>
                                        </p:attrNameLst>
                                      </p:cBhvr>
                                      <p:to>
                                        <p:strVal val="visible"/>
                                      </p:to>
                                    </p:set>
                                    <p:anim calcmode="lin" valueType="num">
                                      <p:cBhvr>
                                        <p:cTn id="43" dur="500" fill="hold"/>
                                        <p:tgtEl>
                                          <p:spTgt spid="2">
                                            <p:graphicEl>
                                              <a:dgm id="{1AC7A243-61B0-4E04-8942-4D8F704535D2}"/>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1AC7A243-61B0-4E04-8942-4D8F704535D2}"/>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1AC7A243-61B0-4E04-8942-4D8F704535D2}"/>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AA26D14-39E6-4E82-9B46-13471A44E430}"/>
                                            </p:graphicEl>
                                          </p:spTgt>
                                        </p:tgtEl>
                                        <p:attrNameLst>
                                          <p:attrName>style.visibility</p:attrName>
                                        </p:attrNameLst>
                                      </p:cBhvr>
                                      <p:to>
                                        <p:strVal val="visible"/>
                                      </p:to>
                                    </p:set>
                                    <p:animEffect transition="in" filter="wipe(left)">
                                      <p:cBhvr>
                                        <p:cTn id="49" dur="500"/>
                                        <p:tgtEl>
                                          <p:spTgt spid="2">
                                            <p:graphicEl>
                                              <a:dgm id="{9AA26D14-39E6-4E82-9B46-13471A44E43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22BDD43C-4E0C-456C-8FF6-04452655EE07}"/>
                                            </p:graphicEl>
                                          </p:spTgt>
                                        </p:tgtEl>
                                        <p:attrNameLst>
                                          <p:attrName>style.visibility</p:attrName>
                                        </p:attrNameLst>
                                      </p:cBhvr>
                                      <p:to>
                                        <p:strVal val="visible"/>
                                      </p:to>
                                    </p:set>
                                    <p:anim calcmode="lin" valueType="num">
                                      <p:cBhvr>
                                        <p:cTn id="54" dur="500" fill="hold"/>
                                        <p:tgtEl>
                                          <p:spTgt spid="2">
                                            <p:graphicEl>
                                              <a:dgm id="{22BDD43C-4E0C-456C-8FF6-04452655EE0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22BDD43C-4E0C-456C-8FF6-04452655EE0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22BDD43C-4E0C-456C-8FF6-04452655EE07}"/>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111DDA5F-B481-4D23-8A95-865B9A8A4D1D}"/>
                                            </p:graphicEl>
                                          </p:spTgt>
                                        </p:tgtEl>
                                        <p:attrNameLst>
                                          <p:attrName>style.visibility</p:attrName>
                                        </p:attrNameLst>
                                      </p:cBhvr>
                                      <p:to>
                                        <p:strVal val="visible"/>
                                      </p:to>
                                    </p:set>
                                    <p:animEffect transition="in" filter="wipe(left)">
                                      <p:cBhvr>
                                        <p:cTn id="60" dur="500"/>
                                        <p:tgtEl>
                                          <p:spTgt spid="2">
                                            <p:graphicEl>
                                              <a:dgm id="{111DDA5F-B481-4D23-8A95-865B9A8A4D1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1000" fill="hold"/>
                                        <p:tgtEl>
                                          <p:spTgt spid="16"/>
                                        </p:tgtEl>
                                        <p:attrNameLst>
                                          <p:attrName>ppt_w</p:attrName>
                                        </p:attrNameLst>
                                      </p:cBhvr>
                                      <p:tavLst>
                                        <p:tav tm="0">
                                          <p:val>
                                            <p:fltVal val="0"/>
                                          </p:val>
                                        </p:tav>
                                        <p:tav tm="100000">
                                          <p:val>
                                            <p:strVal val="#ppt_w"/>
                                          </p:val>
                                        </p:tav>
                                      </p:tavLst>
                                    </p:anim>
                                    <p:anim calcmode="lin" valueType="num">
                                      <p:cBhvr>
                                        <p:cTn id="66" dur="1000" fill="hold"/>
                                        <p:tgtEl>
                                          <p:spTgt spid="16"/>
                                        </p:tgtEl>
                                        <p:attrNameLst>
                                          <p:attrName>ppt_h</p:attrName>
                                        </p:attrNameLst>
                                      </p:cBhvr>
                                      <p:tavLst>
                                        <p:tav tm="0">
                                          <p:val>
                                            <p:fltVal val="0"/>
                                          </p:val>
                                        </p:tav>
                                        <p:tav tm="100000">
                                          <p:val>
                                            <p:strVal val="#ppt_h"/>
                                          </p:val>
                                        </p:tav>
                                      </p:tavLst>
                                    </p:anim>
                                    <p:anim calcmode="lin" valueType="num">
                                      <p:cBhvr>
                                        <p:cTn id="67" dur="1000" fill="hold"/>
                                        <p:tgtEl>
                                          <p:spTgt spid="16"/>
                                        </p:tgtEl>
                                        <p:attrNameLst>
                                          <p:attrName>style.rotation</p:attrName>
                                        </p:attrNameLst>
                                      </p:cBhvr>
                                      <p:tavLst>
                                        <p:tav tm="0">
                                          <p:val>
                                            <p:fltVal val="90"/>
                                          </p:val>
                                        </p:tav>
                                        <p:tav tm="100000">
                                          <p:val>
                                            <p:fltVal val="0"/>
                                          </p:val>
                                        </p:tav>
                                      </p:tavLst>
                                    </p:anim>
                                    <p:animEffect transition="in" filter="fade">
                                      <p:cBhvr>
                                        <p:cTn id="68" dur="1000"/>
                                        <p:tgtEl>
                                          <p:spTgt spid="16"/>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left)">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left)">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left)">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left)">
                                      <p:cBhvr>
                                        <p:cTn id="1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uiExpand="1">
        <p:bldSub>
          <a:bldDgm bld="one"/>
        </p:bldSub>
      </p:bldGraphic>
      <p:bldP spid="7" grpId="0"/>
      <p:bldP spid="8" grpId="0" animBg="1"/>
      <p:bldP spid="9" grpId="0"/>
      <p:bldP spid="24" grpId="0"/>
      <p:bldP spid="26" grpId="0"/>
      <p:bldP spid="28" grpId="0"/>
      <p:bldP spid="3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39694-5BEF-CF76-0265-637437A0C8DF}"/>
              </a:ext>
            </a:extLst>
          </p:cNvPr>
          <p:cNvSpPr txBox="1"/>
          <p:nvPr/>
        </p:nvSpPr>
        <p:spPr>
          <a:xfrm>
            <a:off x="1114425" y="676074"/>
            <a:ext cx="9944100" cy="5262979"/>
          </a:xfrm>
          <a:prstGeom prst="rect">
            <a:avLst/>
          </a:prstGeom>
          <a:noFill/>
        </p:spPr>
        <p:txBody>
          <a:bodyPr wrap="square">
            <a:spAutoFit/>
          </a:bodyPr>
          <a:lstStyle/>
          <a:p>
            <a:pPr>
              <a:spcBef>
                <a:spcPts val="600"/>
              </a:spcBef>
            </a:pPr>
            <a:r>
              <a:rPr lang="fr-FR" sz="2800" b="1" dirty="0">
                <a:solidFill>
                  <a:srgbClr val="354800"/>
                </a:solidFill>
                <a:latin typeface="Constantia" panose="02030602050306030303" pitchFamily="18" charset="0"/>
              </a:rPr>
              <a:t>« L'une de ses paraboles les plus saisissantes et des plus belles est celle du semeur et de la semence. « Il en est du royaume de Dieu », disait-il, « comme d'un homme qui jette de la semence en terre ; qu'il dorme ou qu'il veille, nuit et jour, la semence germe et croît sans qu'il sache comment. La terre produit d'elle-même, premièrement l'herbe, puis l'épi, enfin le blé bien formé dans l'épi. » (Marc 4.26-28.) [...] Celui qui nous a donné cette parabole est celui qui a créé la petite graine, lui a donné ses propriétés vitales et a présidé aux lois gouvernant sa croissance. Il en a fait une vivante illustration de la vérité, que ce soit dans le monde naturel ou le monde spirituel. »</a:t>
            </a:r>
          </a:p>
        </p:txBody>
      </p:sp>
      <p:sp>
        <p:nvSpPr>
          <p:cNvPr id="4" name="CuadroTexto 3">
            <a:extLst>
              <a:ext uri="{FF2B5EF4-FFF2-40B4-BE49-F238E27FC236}">
                <a16:creationId xmlns:a16="http://schemas.microsoft.com/office/drawing/2014/main" id="{93387825-029F-6CD4-E069-AAC21188EC30}"/>
              </a:ext>
            </a:extLst>
          </p:cNvPr>
          <p:cNvSpPr txBox="1"/>
          <p:nvPr/>
        </p:nvSpPr>
        <p:spPr>
          <a:xfrm>
            <a:off x="3804608" y="6012649"/>
            <a:ext cx="7163499" cy="338554"/>
          </a:xfrm>
          <a:prstGeom prst="rect">
            <a:avLst/>
          </a:prstGeom>
          <a:noFill/>
        </p:spPr>
        <p:txBody>
          <a:bodyPr wrap="none" rtlCol="0">
            <a:spAutoFit/>
          </a:bodyPr>
          <a:lstStyle/>
          <a:p>
            <a:pPr algn="r"/>
            <a:r>
              <a:rPr lang="fr-FR" sz="1600" b="1" dirty="0">
                <a:solidFill>
                  <a:srgbClr val="354800"/>
                </a:solidFill>
              </a:rPr>
              <a:t>(E. G. White, Conseils aux éducateurs, aux parents et aux étudiants, p. 115.)</a:t>
            </a:r>
          </a:p>
        </p:txBody>
      </p:sp>
    </p:spTree>
    <p:extLst>
      <p:ext uri="{BB962C8B-B14F-4D97-AF65-F5344CB8AC3E}">
        <p14:creationId xmlns:p14="http://schemas.microsoft.com/office/powerpoint/2010/main" val="36944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CE68F091-164F-4E23-76B4-27AC8BC7CBF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 y="2"/>
            <a:ext cx="3326945" cy="400291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a:effectLst>
            <a:outerShdw blurRad="50800" dist="38100" dir="2700000" algn="tl" rotWithShape="0">
              <a:prstClr val="black">
                <a:alpha val="40000"/>
              </a:prstClr>
            </a:outerShdw>
          </a:effectLst>
        </p:spPr>
      </p:pic>
      <p:pic>
        <p:nvPicPr>
          <p:cNvPr id="2" name="Imagen 1" descr="Un grupo de personas con paraguas en la calle&#10;&#10;Descripción generada automáticamente">
            <a:extLst>
              <a:ext uri="{FF2B5EF4-FFF2-40B4-BE49-F238E27FC236}">
                <a16:creationId xmlns:a16="http://schemas.microsoft.com/office/drawing/2014/main" id="{8EB88AA6-7C66-FB7C-E53A-6D1F0994885D}"/>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3479536" y="0"/>
            <a:ext cx="3292739" cy="4010015"/>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effectLst>
            <a:outerShdw blurRad="50800" dist="38100" dir="2700000" algn="tl" rotWithShape="0">
              <a:prstClr val="black">
                <a:alpha val="40000"/>
              </a:prstClr>
            </a:outerShdw>
          </a:effectLst>
        </p:spPr>
      </p:pic>
      <p:sp>
        <p:nvSpPr>
          <p:cNvPr id="6" name="sketch line">
            <a:extLst>
              <a:ext uri="{FF2B5EF4-FFF2-40B4-BE49-F238E27FC236}">
                <a16:creationId xmlns:a16="http://schemas.microsoft.com/office/drawing/2014/main" id="{21D3D9F9-59C8-7816-EE36-EFAE51048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V="1">
            <a:off x="6924863" y="6642834"/>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924864" y="169447"/>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A139D524-80B8-6788-7205-7F9A18A04C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
          <a:stretch/>
        </p:blipFill>
        <p:spPr>
          <a:xfrm>
            <a:off x="1" y="4105274"/>
            <a:ext cx="6772274" cy="2752723"/>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84C2E976-D658-63CD-BFF1-C173FAF02370}"/>
              </a:ext>
            </a:extLst>
          </p:cNvPr>
          <p:cNvSpPr txBox="1"/>
          <p:nvPr/>
        </p:nvSpPr>
        <p:spPr>
          <a:xfrm>
            <a:off x="6806483" y="308044"/>
            <a:ext cx="5382469" cy="6524863"/>
          </a:xfrm>
          <a:prstGeom prst="rect">
            <a:avLst/>
          </a:prstGeom>
          <a:noFill/>
        </p:spPr>
        <p:txBody>
          <a:bodyPr wrap="square">
            <a:spAutoFit/>
            <a:scene3d>
              <a:camera prst="orthographicFront"/>
              <a:lightRig rig="soft" dir="t">
                <a:rot lat="0" lon="0" rev="15600000"/>
              </a:lightRig>
            </a:scene3d>
            <a:sp3d extrusionH="57150" contourW="12700" prstMaterial="softEdge">
              <a:bevelT w="25400" h="38100"/>
              <a:contourClr>
                <a:schemeClr val="accent4">
                  <a:lumMod val="50000"/>
                </a:schemeClr>
              </a:contourClr>
            </a:sp3d>
          </a:bodyPr>
          <a:lstStyle/>
          <a:p>
            <a:pPr marL="0" marR="0" lvl="0" indent="0" algn="ctr" defTabSz="914400" rtl="0" eaLnBrk="1" fontAlgn="auto" latinLnBrk="0" hangingPunct="1">
              <a:lnSpc>
                <a:spcPct val="100000"/>
              </a:lnSpc>
              <a:spcAft>
                <a:spcPts val="0"/>
              </a:spcAft>
              <a:buClrTx/>
              <a:buSzTx/>
              <a:buFontTx/>
              <a:buNone/>
              <a:tabLst/>
              <a:defRPr/>
            </a:pPr>
            <a:r>
              <a:rPr kumimoji="0" lang="fr-FR"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 Faites attention à </a:t>
            </a:r>
            <a:br>
              <a:rPr kumimoji="0" lang="fr-FR"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br>
            <a:r>
              <a:rPr kumimoji="0" lang="fr-FR"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ce que vous entendez ! </a:t>
            </a:r>
            <a:br>
              <a:rPr kumimoji="0" lang="fr-FR"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br>
            <a:r>
              <a:rPr kumimoji="0" lang="fr-FR"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La mesure que vous employez pour mesurer sera aussi utilisée pour vous et il vous sera </a:t>
            </a:r>
            <a:br>
              <a:rPr kumimoji="0" lang="fr-FR"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br>
            <a:r>
              <a:rPr kumimoji="0" lang="fr-FR"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donné davantage encore. Car celui qui a quelque chose, on lui donnera davantage ; mais celui qui n'a rien, on lui enlèvera même ce qu'il a. »</a:t>
            </a:r>
            <a:endParaRPr kumimoji="0" lang="es-ES"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Aft>
                <a:spcPts val="0"/>
              </a:spcAft>
              <a:buClrTx/>
              <a:buSzTx/>
              <a:buFontTx/>
              <a:buNone/>
              <a:tabLst/>
              <a:defRPr/>
            </a:pPr>
            <a:r>
              <a:rPr kumimoji="0" lang="es-ES" sz="24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(Marcos 4. 24-25)</a:t>
            </a:r>
            <a:endParaRPr kumimoji="0" lang="es-ES" sz="3200" b="1" i="0" u="none" strike="noStrike" kern="1200" cap="none" spc="0" normalizeH="0" baseline="0" noProof="0" dirty="0">
              <a:ln/>
              <a:solidFill>
                <a:srgbClr val="FFCE3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0286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0118D5-D531-B1AA-8703-B9665B9AC90B}"/>
              </a:ext>
            </a:extLst>
          </p:cNvPr>
          <p:cNvSpPr txBox="1"/>
          <p:nvPr/>
        </p:nvSpPr>
        <p:spPr>
          <a:xfrm>
            <a:off x="5791200" y="3714750"/>
            <a:ext cx="6400800"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fr-FR" sz="2000" b="1" dirty="0">
                <a:solidFill>
                  <a:schemeClr val="accent1">
                    <a:lumMod val="75000"/>
                  </a:schemeClr>
                </a:solidFill>
              </a:rPr>
              <a:t>La raison d'être des paraboles. Marc 4.10-12-12</a:t>
            </a:r>
            <a:endParaRPr lang="es-ES" sz="2000" b="1" dirty="0">
              <a:solidFill>
                <a:schemeClr val="accent1">
                  <a:lumMod val="75000"/>
                </a:schemeClr>
              </a:solidFill>
            </a:endParaRPr>
          </a:p>
          <a:p>
            <a:pPr>
              <a:spcBef>
                <a:spcPts val="1800"/>
              </a:spcBef>
            </a:pPr>
            <a:r>
              <a:rPr lang="es-ES" sz="2000" b="1" dirty="0">
                <a:solidFill>
                  <a:schemeClr val="accent6">
                    <a:lumMod val="75000"/>
                  </a:schemeClr>
                </a:solidFill>
              </a:rPr>
              <a:t>La </a:t>
            </a:r>
            <a:r>
              <a:rPr lang="es-ES" sz="2000" b="1" dirty="0" err="1">
                <a:solidFill>
                  <a:schemeClr val="accent6">
                    <a:lumMod val="75000"/>
                  </a:schemeClr>
                </a:solidFill>
              </a:rPr>
              <a:t>parabole</a:t>
            </a:r>
            <a:r>
              <a:rPr lang="es-ES" sz="2000" b="1" dirty="0">
                <a:solidFill>
                  <a:schemeClr val="accent6">
                    <a:lumMod val="75000"/>
                  </a:schemeClr>
                </a:solidFill>
              </a:rPr>
              <a:t> du </a:t>
            </a:r>
            <a:r>
              <a:rPr lang="es-ES" sz="2000" b="1" dirty="0" err="1">
                <a:solidFill>
                  <a:schemeClr val="accent6">
                    <a:lumMod val="75000"/>
                  </a:schemeClr>
                </a:solidFill>
              </a:rPr>
              <a:t>semeur</a:t>
            </a:r>
            <a:r>
              <a:rPr lang="es-ES" sz="2000" b="1" dirty="0">
                <a:solidFill>
                  <a:schemeClr val="accent6">
                    <a:lumMod val="75000"/>
                  </a:schemeClr>
                </a:solidFill>
              </a:rPr>
              <a:t> :</a:t>
            </a:r>
          </a:p>
          <a:p>
            <a:pPr lvl="1">
              <a:spcBef>
                <a:spcPts val="600"/>
              </a:spcBef>
            </a:pPr>
            <a:r>
              <a:rPr lang="fr-FR" sz="2000" b="1" dirty="0"/>
              <a:t>Le semeur est sorti pour semer... Marc 4.1-9</a:t>
            </a:r>
            <a:endParaRPr lang="es-ES" sz="2000" b="1" dirty="0"/>
          </a:p>
          <a:p>
            <a:pPr lvl="1">
              <a:spcBef>
                <a:spcPts val="600"/>
              </a:spcBef>
            </a:pPr>
            <a:r>
              <a:rPr lang="fr-FR" sz="2000" b="1" dirty="0"/>
              <a:t>L'explication de la parabole. Marc 4.13-20</a:t>
            </a:r>
            <a:endParaRPr lang="es-ES" sz="2000" b="1" dirty="0"/>
          </a:p>
          <a:p>
            <a:pPr>
              <a:spcBef>
                <a:spcPts val="1800"/>
              </a:spcBef>
            </a:pPr>
            <a:r>
              <a:rPr lang="es-ES" sz="2000" b="1" dirty="0" err="1">
                <a:solidFill>
                  <a:srgbClr val="9A0000"/>
                </a:solidFill>
              </a:rPr>
              <a:t>Autres</a:t>
            </a:r>
            <a:r>
              <a:rPr lang="es-ES" sz="2000" b="1" dirty="0">
                <a:solidFill>
                  <a:srgbClr val="9A0000"/>
                </a:solidFill>
              </a:rPr>
              <a:t> </a:t>
            </a:r>
            <a:r>
              <a:rPr lang="es-ES" sz="2000" b="1" dirty="0" err="1">
                <a:solidFill>
                  <a:srgbClr val="9A0000"/>
                </a:solidFill>
              </a:rPr>
              <a:t>paraboles</a:t>
            </a:r>
            <a:r>
              <a:rPr lang="es-ES" sz="2000" b="1" dirty="0">
                <a:solidFill>
                  <a:srgbClr val="9A0000"/>
                </a:solidFill>
              </a:rPr>
              <a:t> :</a:t>
            </a:r>
          </a:p>
          <a:p>
            <a:pPr lvl="1">
              <a:spcBef>
                <a:spcPts val="600"/>
              </a:spcBef>
            </a:pPr>
            <a:r>
              <a:rPr lang="fr-FR" sz="2000" b="1" dirty="0"/>
              <a:t>La lampe et la mesure. Marc 4.21-25</a:t>
            </a:r>
            <a:endParaRPr lang="es-ES" sz="2000" b="1" dirty="0"/>
          </a:p>
          <a:p>
            <a:pPr lvl="1">
              <a:spcBef>
                <a:spcPts val="600"/>
              </a:spcBef>
            </a:pPr>
            <a:r>
              <a:rPr lang="fr-FR" sz="2000" b="1" dirty="0"/>
              <a:t>La croissance et la moutarde. Marc 4.26-32</a:t>
            </a:r>
            <a:endParaRPr lang="es-ES" sz="2000" b="1" dirty="0"/>
          </a:p>
        </p:txBody>
      </p:sp>
      <p:sp>
        <p:nvSpPr>
          <p:cNvPr id="3" name="CuadroTexto 2">
            <a:extLst>
              <a:ext uri="{FF2B5EF4-FFF2-40B4-BE49-F238E27FC236}">
                <a16:creationId xmlns:a16="http://schemas.microsoft.com/office/drawing/2014/main" id="{597D8419-FA75-1E8E-7216-070D9C41090B}"/>
              </a:ext>
            </a:extLst>
          </p:cNvPr>
          <p:cNvSpPr txBox="1"/>
          <p:nvPr/>
        </p:nvSpPr>
        <p:spPr>
          <a:xfrm>
            <a:off x="333375" y="-18812"/>
            <a:ext cx="6097389" cy="1323439"/>
          </a:xfrm>
          <a:prstGeom prst="rect">
            <a:avLst/>
          </a:prstGeom>
          <a:noFill/>
        </p:spPr>
        <p:txBody>
          <a:bodyPr wrap="square" rtlCol="0">
            <a:spAutoFit/>
          </a:bodyPr>
          <a:lstStyle/>
          <a:p>
            <a:pPr>
              <a:spcBef>
                <a:spcPts val="600"/>
              </a:spcBef>
            </a:pPr>
            <a:r>
              <a:rPr lang="fr-FR" sz="2000" b="1" dirty="0"/>
              <a:t>Une parabole est le récit d'un événement fictif (basé ou non sur des événements réels) dont on déduit, par comparaison ou similitude, une vérité importante ou un enseignement moral.</a:t>
            </a:r>
          </a:p>
        </p:txBody>
      </p:sp>
      <p:pic>
        <p:nvPicPr>
          <p:cNvPr id="5" name="Imagen 4" descr="Un hombre sentado en un jardín&#10;&#10;Descripción generada automáticamente con confianza media">
            <a:extLst>
              <a:ext uri="{FF2B5EF4-FFF2-40B4-BE49-F238E27FC236}">
                <a16:creationId xmlns:a16="http://schemas.microsoft.com/office/drawing/2014/main" id="{B903B922-2890-ABBA-1539-0080C2D922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61"/>
          <a:stretch/>
        </p:blipFill>
        <p:spPr>
          <a:xfrm>
            <a:off x="6439301" y="127040"/>
            <a:ext cx="5590774" cy="3429781"/>
          </a:xfrm>
          <a:prstGeom prst="roundRect">
            <a:avLst>
              <a:gd name="adj" fmla="val 91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Calendario&#10;&#10;Descripción generada automáticamente con confianza baja">
            <a:extLst>
              <a:ext uri="{FF2B5EF4-FFF2-40B4-BE49-F238E27FC236}">
                <a16:creationId xmlns:a16="http://schemas.microsoft.com/office/drawing/2014/main" id="{5140B138-724F-F36C-ED28-F5A89FE2C5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375" y="3623496"/>
            <a:ext cx="4509537" cy="3143250"/>
          </a:xfrm>
          <a:prstGeom prst="rect">
            <a:avLst/>
          </a:prstGeom>
          <a:effectLst>
            <a:innerShdw blurRad="114300">
              <a:prstClr val="black"/>
            </a:innerShdw>
          </a:effectLst>
        </p:spPr>
      </p:pic>
      <p:pic>
        <p:nvPicPr>
          <p:cNvPr id="11" name="Imagen 10" descr="Icono&#10;&#10;Descripción generada automáticamente">
            <a:extLst>
              <a:ext uri="{FF2B5EF4-FFF2-40B4-BE49-F238E27FC236}">
                <a16:creationId xmlns:a16="http://schemas.microsoft.com/office/drawing/2014/main" id="{584CCF5C-FD8D-ECA2-2826-44EEA6DF8A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8048" y="5600700"/>
            <a:ext cx="304384" cy="304800"/>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a:extLst>
              <a:ext uri="{FF2B5EF4-FFF2-40B4-BE49-F238E27FC236}">
                <a16:creationId xmlns:a16="http://schemas.microsoft.com/office/drawing/2014/main" id="{A13F9B59-F6CB-35D6-932B-62C256C41A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8048" y="4295775"/>
            <a:ext cx="304384" cy="30480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76F12835-900D-41E6-5D78-81DBFE26D9F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88048" y="3776662"/>
            <a:ext cx="304384" cy="304800"/>
          </a:xfrm>
          <a:prstGeom prst="rect">
            <a:avLst/>
          </a:prstGeom>
          <a:effectLst>
            <a:outerShdw blurRad="50800" dist="38100" dir="8100000" algn="tr" rotWithShape="0">
              <a:prstClr val="black">
                <a:alpha val="40000"/>
              </a:prstClr>
            </a:outerShdw>
          </a:effectLst>
        </p:spPr>
      </p:pic>
      <p:pic>
        <p:nvPicPr>
          <p:cNvPr id="24" name="Imagen 23" descr="Imagen en blanco y negro&#10;&#10;Descripción generada automáticamente con confianza media">
            <a:extLst>
              <a:ext uri="{FF2B5EF4-FFF2-40B4-BE49-F238E27FC236}">
                <a16:creationId xmlns:a16="http://schemas.microsoft.com/office/drawing/2014/main" id="{F012210F-4D8F-8F1D-AAF2-AE16B11C83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11530" y="6376262"/>
            <a:ext cx="400051" cy="279195"/>
          </a:xfrm>
          <a:prstGeom prst="rect">
            <a:avLst/>
          </a:prstGeom>
          <a:effectLst>
            <a:outerShdw blurRad="50800" dist="38100" dir="8100000" algn="tr" rotWithShape="0">
              <a:prstClr val="black">
                <a:alpha val="40000"/>
              </a:prstClr>
            </a:outerShdw>
          </a:effectLst>
        </p:spPr>
      </p:pic>
      <p:pic>
        <p:nvPicPr>
          <p:cNvPr id="25" name="Imagen 24" descr="Forma&#10;&#10;Descripción generada automáticamente">
            <a:extLst>
              <a:ext uri="{FF2B5EF4-FFF2-40B4-BE49-F238E27FC236}">
                <a16:creationId xmlns:a16="http://schemas.microsoft.com/office/drawing/2014/main" id="{362E1954-9FA2-009B-123A-84C70CE83F9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11530" y="5990813"/>
            <a:ext cx="400051" cy="279195"/>
          </a:xfrm>
          <a:prstGeom prst="rect">
            <a:avLst/>
          </a:prstGeom>
          <a:effectLst>
            <a:outerShdw blurRad="50800" dist="38100" dir="8100000" algn="tr" rotWithShape="0">
              <a:prstClr val="black">
                <a:alpha val="40000"/>
              </a:prstClr>
            </a:outerShdw>
          </a:effectLst>
        </p:spPr>
      </p:pic>
      <p:pic>
        <p:nvPicPr>
          <p:cNvPr id="27" name="Imagen 26" descr="Dibujo en blanco y negro&#10;&#10;Descripción generada automáticamente con confianza baja">
            <a:extLst>
              <a:ext uri="{FF2B5EF4-FFF2-40B4-BE49-F238E27FC236}">
                <a16:creationId xmlns:a16="http://schemas.microsoft.com/office/drawing/2014/main" id="{28EBA96E-04DF-8143-D77C-9589333F8B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11530" y="4694033"/>
            <a:ext cx="400051" cy="279195"/>
          </a:xfrm>
          <a:prstGeom prst="rect">
            <a:avLst/>
          </a:prstGeom>
          <a:effectLst>
            <a:outerShdw blurRad="50800" dist="38100" dir="8100000" algn="tr" rotWithShape="0">
              <a:prstClr val="black">
                <a:alpha val="40000"/>
              </a:prstClr>
            </a:outerShdw>
          </a:effectLst>
        </p:spPr>
      </p:pic>
      <p:pic>
        <p:nvPicPr>
          <p:cNvPr id="28" name="Imagen 27" descr="Imagen que contiene Icono&#10;&#10;Descripción generada automáticamente">
            <a:extLst>
              <a:ext uri="{FF2B5EF4-FFF2-40B4-BE49-F238E27FC236}">
                <a16:creationId xmlns:a16="http://schemas.microsoft.com/office/drawing/2014/main" id="{209B390E-A409-7D75-8330-944197362B0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1530" y="5061436"/>
            <a:ext cx="400051" cy="27919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CB8B6EA5-A2FF-5A46-59EE-2383EB1BA754}"/>
              </a:ext>
            </a:extLst>
          </p:cNvPr>
          <p:cNvSpPr txBox="1"/>
          <p:nvPr/>
        </p:nvSpPr>
        <p:spPr>
          <a:xfrm>
            <a:off x="333375" y="2617857"/>
            <a:ext cx="6105926" cy="1015663"/>
          </a:xfrm>
          <a:prstGeom prst="rect">
            <a:avLst/>
          </a:prstGeom>
          <a:noFill/>
        </p:spPr>
        <p:txBody>
          <a:bodyPr wrap="square">
            <a:spAutoFit/>
          </a:bodyPr>
          <a:lstStyle/>
          <a:p>
            <a:pPr>
              <a:spcBef>
                <a:spcPts val="600"/>
              </a:spcBef>
            </a:pPr>
            <a:r>
              <a:rPr lang="fr-FR" sz="2000" b="1" dirty="0"/>
              <a:t>Lorsque ses auditeurs sont rentrés chez eux, ils ont partagé ce qu'ils avaient appris avec leur famille et leurs amis.</a:t>
            </a:r>
          </a:p>
        </p:txBody>
      </p:sp>
      <p:sp>
        <p:nvSpPr>
          <p:cNvPr id="8" name="CuadroTexto 7">
            <a:extLst>
              <a:ext uri="{FF2B5EF4-FFF2-40B4-BE49-F238E27FC236}">
                <a16:creationId xmlns:a16="http://schemas.microsoft.com/office/drawing/2014/main" id="{CEC94589-3A47-6DC0-95B7-C81FDEAF1DE2}"/>
              </a:ext>
            </a:extLst>
          </p:cNvPr>
          <p:cNvSpPr txBox="1"/>
          <p:nvPr/>
        </p:nvSpPr>
        <p:spPr>
          <a:xfrm>
            <a:off x="333375" y="1307105"/>
            <a:ext cx="6096000" cy="1323439"/>
          </a:xfrm>
          <a:prstGeom prst="rect">
            <a:avLst/>
          </a:prstGeom>
          <a:noFill/>
        </p:spPr>
        <p:txBody>
          <a:bodyPr wrap="square">
            <a:spAutoFit/>
          </a:bodyPr>
          <a:lstStyle/>
          <a:p>
            <a:pPr>
              <a:spcBef>
                <a:spcPts val="600"/>
              </a:spcBef>
            </a:pPr>
            <a:r>
              <a:rPr lang="fr-FR" sz="2000" b="1" dirty="0"/>
              <a:t>C'est le système que Jésus a principalement utilisé dans son enseignement. (Marc 4.34). Ses paraboles étaient généralement tirées de la vie quotidienne et donc faciles à retenir et à appliquer.</a:t>
            </a:r>
          </a:p>
        </p:txBody>
      </p:sp>
    </p:spTree>
    <p:extLst>
      <p:ext uri="{BB962C8B-B14F-4D97-AF65-F5344CB8AC3E}">
        <p14:creationId xmlns:p14="http://schemas.microsoft.com/office/powerpoint/2010/main" val="32547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32"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out)">
                                      <p:cBhvr>
                                        <p:cTn id="16" dur="1000"/>
                                        <p:tgtEl>
                                          <p:spTgt spid="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145">
                                          <p:stCondLst>
                                            <p:cond delay="0"/>
                                          </p:stCondLst>
                                        </p:cTn>
                                        <p:tgtEl>
                                          <p:spTgt spid="14"/>
                                        </p:tgtEl>
                                      </p:cBhvr>
                                    </p:animEffect>
                                    <p:anim calcmode="lin" valueType="num">
                                      <p:cBhvr>
                                        <p:cTn id="31"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36" dur="7">
                                          <p:stCondLst>
                                            <p:cond delay="162"/>
                                          </p:stCondLst>
                                        </p:cTn>
                                        <p:tgtEl>
                                          <p:spTgt spid="14"/>
                                        </p:tgtEl>
                                      </p:cBhvr>
                                      <p:to x="100000" y="60000"/>
                                    </p:animScale>
                                    <p:animScale>
                                      <p:cBhvr>
                                        <p:cTn id="37" dur="41" decel="50000">
                                          <p:stCondLst>
                                            <p:cond delay="169"/>
                                          </p:stCondLst>
                                        </p:cTn>
                                        <p:tgtEl>
                                          <p:spTgt spid="14"/>
                                        </p:tgtEl>
                                      </p:cBhvr>
                                      <p:to x="100000" y="100000"/>
                                    </p:animScale>
                                    <p:animScale>
                                      <p:cBhvr>
                                        <p:cTn id="38" dur="7">
                                          <p:stCondLst>
                                            <p:cond delay="328"/>
                                          </p:stCondLst>
                                        </p:cTn>
                                        <p:tgtEl>
                                          <p:spTgt spid="14"/>
                                        </p:tgtEl>
                                      </p:cBhvr>
                                      <p:to x="100000" y="80000"/>
                                    </p:animScale>
                                    <p:animScale>
                                      <p:cBhvr>
                                        <p:cTn id="39" dur="41" decel="50000">
                                          <p:stCondLst>
                                            <p:cond delay="335"/>
                                          </p:stCondLst>
                                        </p:cTn>
                                        <p:tgtEl>
                                          <p:spTgt spid="14"/>
                                        </p:tgtEl>
                                      </p:cBhvr>
                                      <p:to x="100000" y="100000"/>
                                    </p:animScale>
                                    <p:animScale>
                                      <p:cBhvr>
                                        <p:cTn id="40" dur="7">
                                          <p:stCondLst>
                                            <p:cond delay="410"/>
                                          </p:stCondLst>
                                        </p:cTn>
                                        <p:tgtEl>
                                          <p:spTgt spid="14"/>
                                        </p:tgtEl>
                                      </p:cBhvr>
                                      <p:to x="100000" y="90000"/>
                                    </p:animScale>
                                    <p:animScale>
                                      <p:cBhvr>
                                        <p:cTn id="41" dur="41" decel="50000">
                                          <p:stCondLst>
                                            <p:cond delay="417"/>
                                          </p:stCondLst>
                                        </p:cTn>
                                        <p:tgtEl>
                                          <p:spTgt spid="14"/>
                                        </p:tgtEl>
                                      </p:cBhvr>
                                      <p:to x="100000" y="100000"/>
                                    </p:animScale>
                                    <p:animScale>
                                      <p:cBhvr>
                                        <p:cTn id="42" dur="7">
                                          <p:stCondLst>
                                            <p:cond delay="452"/>
                                          </p:stCondLst>
                                        </p:cTn>
                                        <p:tgtEl>
                                          <p:spTgt spid="14"/>
                                        </p:tgtEl>
                                      </p:cBhvr>
                                      <p:to x="100000" y="95000"/>
                                    </p:animScale>
                                    <p:animScale>
                                      <p:cBhvr>
                                        <p:cTn id="43" dur="41" decel="50000">
                                          <p:stCondLst>
                                            <p:cond delay="459"/>
                                          </p:stCondLst>
                                        </p:cTn>
                                        <p:tgtEl>
                                          <p:spTgt spid="14"/>
                                        </p:tgtEl>
                                      </p:cBhvr>
                                      <p:to x="100000" y="10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145">
                                          <p:stCondLst>
                                            <p:cond delay="0"/>
                                          </p:stCondLst>
                                        </p:cTn>
                                        <p:tgtEl>
                                          <p:spTgt spid="12"/>
                                        </p:tgtEl>
                                      </p:cBhvr>
                                    </p:animEffect>
                                    <p:anim calcmode="lin" valueType="num">
                                      <p:cBhvr>
                                        <p:cTn id="53"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4"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5"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56"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57"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58" dur="7">
                                          <p:stCondLst>
                                            <p:cond delay="162"/>
                                          </p:stCondLst>
                                        </p:cTn>
                                        <p:tgtEl>
                                          <p:spTgt spid="12"/>
                                        </p:tgtEl>
                                      </p:cBhvr>
                                      <p:to x="100000" y="60000"/>
                                    </p:animScale>
                                    <p:animScale>
                                      <p:cBhvr>
                                        <p:cTn id="59" dur="41" decel="50000">
                                          <p:stCondLst>
                                            <p:cond delay="169"/>
                                          </p:stCondLst>
                                        </p:cTn>
                                        <p:tgtEl>
                                          <p:spTgt spid="12"/>
                                        </p:tgtEl>
                                      </p:cBhvr>
                                      <p:to x="100000" y="100000"/>
                                    </p:animScale>
                                    <p:animScale>
                                      <p:cBhvr>
                                        <p:cTn id="60" dur="7">
                                          <p:stCondLst>
                                            <p:cond delay="328"/>
                                          </p:stCondLst>
                                        </p:cTn>
                                        <p:tgtEl>
                                          <p:spTgt spid="12"/>
                                        </p:tgtEl>
                                      </p:cBhvr>
                                      <p:to x="100000" y="80000"/>
                                    </p:animScale>
                                    <p:animScale>
                                      <p:cBhvr>
                                        <p:cTn id="61" dur="41" decel="50000">
                                          <p:stCondLst>
                                            <p:cond delay="335"/>
                                          </p:stCondLst>
                                        </p:cTn>
                                        <p:tgtEl>
                                          <p:spTgt spid="12"/>
                                        </p:tgtEl>
                                      </p:cBhvr>
                                      <p:to x="100000" y="100000"/>
                                    </p:animScale>
                                    <p:animScale>
                                      <p:cBhvr>
                                        <p:cTn id="62" dur="7">
                                          <p:stCondLst>
                                            <p:cond delay="410"/>
                                          </p:stCondLst>
                                        </p:cTn>
                                        <p:tgtEl>
                                          <p:spTgt spid="12"/>
                                        </p:tgtEl>
                                      </p:cBhvr>
                                      <p:to x="100000" y="90000"/>
                                    </p:animScale>
                                    <p:animScale>
                                      <p:cBhvr>
                                        <p:cTn id="63" dur="41" decel="50000">
                                          <p:stCondLst>
                                            <p:cond delay="417"/>
                                          </p:stCondLst>
                                        </p:cTn>
                                        <p:tgtEl>
                                          <p:spTgt spid="12"/>
                                        </p:tgtEl>
                                      </p:cBhvr>
                                      <p:to x="100000" y="100000"/>
                                    </p:animScale>
                                    <p:animScale>
                                      <p:cBhvr>
                                        <p:cTn id="64" dur="7">
                                          <p:stCondLst>
                                            <p:cond delay="452"/>
                                          </p:stCondLst>
                                        </p:cTn>
                                        <p:tgtEl>
                                          <p:spTgt spid="12"/>
                                        </p:tgtEl>
                                      </p:cBhvr>
                                      <p:to x="100000" y="95000"/>
                                    </p:animScale>
                                    <p:animScale>
                                      <p:cBhvr>
                                        <p:cTn id="65" dur="41" decel="50000">
                                          <p:stCondLst>
                                            <p:cond delay="459"/>
                                          </p:stCondLst>
                                        </p:cTn>
                                        <p:tgtEl>
                                          <p:spTgt spid="12"/>
                                        </p:tgtEl>
                                      </p:cBhvr>
                                      <p:to x="100000" y="100000"/>
                                    </p:animScale>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left)">
                                      <p:cBhvr>
                                        <p:cTn id="69" dur="500"/>
                                        <p:tgtEl>
                                          <p:spTgt spid="2">
                                            <p:txEl>
                                              <p:pRg st="1" end="1"/>
                                            </p:txEl>
                                          </p:spTgt>
                                        </p:tgtEl>
                                      </p:cBhvr>
                                    </p:animEffect>
                                  </p:childTnLst>
                                </p:cTn>
                              </p:par>
                            </p:childTnLst>
                          </p:cTn>
                        </p:par>
                        <p:par>
                          <p:cTn id="70" fill="hold">
                            <p:stCondLst>
                              <p:cond delay="1000"/>
                            </p:stCondLst>
                            <p:childTnLst>
                              <p:par>
                                <p:cTn id="71" presetID="14" presetClass="entr" presetSubtype="1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par>
                          <p:cTn id="78" fill="hold">
                            <p:stCondLst>
                              <p:cond delay="2000"/>
                            </p:stCondLst>
                            <p:childTnLst>
                              <p:par>
                                <p:cTn id="79" presetID="14" presetClass="entr" presetSubtype="10"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animEffect transition="in" filter="wipe(left)">
                                      <p:cBhvr>
                                        <p:cTn id="85" dur="500"/>
                                        <p:tgtEl>
                                          <p:spTgt spid="2">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145">
                                          <p:stCondLst>
                                            <p:cond delay="0"/>
                                          </p:stCondLst>
                                        </p:cTn>
                                        <p:tgtEl>
                                          <p:spTgt spid="11"/>
                                        </p:tgtEl>
                                      </p:cBhvr>
                                    </p:animEffect>
                                    <p:anim calcmode="lin" valueType="num">
                                      <p:cBhvr>
                                        <p:cTn id="91"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2"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3"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94"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95"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96" dur="7">
                                          <p:stCondLst>
                                            <p:cond delay="162"/>
                                          </p:stCondLst>
                                        </p:cTn>
                                        <p:tgtEl>
                                          <p:spTgt spid="11"/>
                                        </p:tgtEl>
                                      </p:cBhvr>
                                      <p:to x="100000" y="60000"/>
                                    </p:animScale>
                                    <p:animScale>
                                      <p:cBhvr>
                                        <p:cTn id="97" dur="41" decel="50000">
                                          <p:stCondLst>
                                            <p:cond delay="169"/>
                                          </p:stCondLst>
                                        </p:cTn>
                                        <p:tgtEl>
                                          <p:spTgt spid="11"/>
                                        </p:tgtEl>
                                      </p:cBhvr>
                                      <p:to x="100000" y="100000"/>
                                    </p:animScale>
                                    <p:animScale>
                                      <p:cBhvr>
                                        <p:cTn id="98" dur="7">
                                          <p:stCondLst>
                                            <p:cond delay="328"/>
                                          </p:stCondLst>
                                        </p:cTn>
                                        <p:tgtEl>
                                          <p:spTgt spid="11"/>
                                        </p:tgtEl>
                                      </p:cBhvr>
                                      <p:to x="100000" y="80000"/>
                                    </p:animScale>
                                    <p:animScale>
                                      <p:cBhvr>
                                        <p:cTn id="99" dur="41" decel="50000">
                                          <p:stCondLst>
                                            <p:cond delay="335"/>
                                          </p:stCondLst>
                                        </p:cTn>
                                        <p:tgtEl>
                                          <p:spTgt spid="11"/>
                                        </p:tgtEl>
                                      </p:cBhvr>
                                      <p:to x="100000" y="100000"/>
                                    </p:animScale>
                                    <p:animScale>
                                      <p:cBhvr>
                                        <p:cTn id="100" dur="7">
                                          <p:stCondLst>
                                            <p:cond delay="410"/>
                                          </p:stCondLst>
                                        </p:cTn>
                                        <p:tgtEl>
                                          <p:spTgt spid="11"/>
                                        </p:tgtEl>
                                      </p:cBhvr>
                                      <p:to x="100000" y="90000"/>
                                    </p:animScale>
                                    <p:animScale>
                                      <p:cBhvr>
                                        <p:cTn id="101" dur="41" decel="50000">
                                          <p:stCondLst>
                                            <p:cond delay="417"/>
                                          </p:stCondLst>
                                        </p:cTn>
                                        <p:tgtEl>
                                          <p:spTgt spid="11"/>
                                        </p:tgtEl>
                                      </p:cBhvr>
                                      <p:to x="100000" y="100000"/>
                                    </p:animScale>
                                    <p:animScale>
                                      <p:cBhvr>
                                        <p:cTn id="102" dur="7">
                                          <p:stCondLst>
                                            <p:cond delay="452"/>
                                          </p:stCondLst>
                                        </p:cTn>
                                        <p:tgtEl>
                                          <p:spTgt spid="11"/>
                                        </p:tgtEl>
                                      </p:cBhvr>
                                      <p:to x="100000" y="95000"/>
                                    </p:animScale>
                                    <p:animScale>
                                      <p:cBhvr>
                                        <p:cTn id="103" dur="41" decel="50000">
                                          <p:stCondLst>
                                            <p:cond delay="459"/>
                                          </p:stCondLst>
                                        </p:cTn>
                                        <p:tgtEl>
                                          <p:spTgt spid="11"/>
                                        </p:tgtEl>
                                      </p:cBhvr>
                                      <p:to x="100000" y="100000"/>
                                    </p:animScale>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
                                            <p:txEl>
                                              <p:pRg st="4" end="4"/>
                                            </p:txEl>
                                          </p:spTgt>
                                        </p:tgtEl>
                                        <p:attrNameLst>
                                          <p:attrName>style.visibility</p:attrName>
                                        </p:attrNameLst>
                                      </p:cBhvr>
                                      <p:to>
                                        <p:strVal val="visible"/>
                                      </p:to>
                                    </p:set>
                                    <p:animEffect transition="in" filter="wipe(left)">
                                      <p:cBhvr>
                                        <p:cTn id="107" dur="500"/>
                                        <p:tgtEl>
                                          <p:spTgt spid="2">
                                            <p:txEl>
                                              <p:pRg st="4" end="4"/>
                                            </p:txEl>
                                          </p:spTgt>
                                        </p:tgtEl>
                                      </p:cBhvr>
                                    </p:animEffect>
                                  </p:childTnLst>
                                </p:cTn>
                              </p:par>
                            </p:childTnLst>
                          </p:cTn>
                        </p:par>
                        <p:par>
                          <p:cTn id="108" fill="hold">
                            <p:stCondLst>
                              <p:cond delay="1000"/>
                            </p:stCondLst>
                            <p:childTnLst>
                              <p:par>
                                <p:cTn id="109" presetID="14" presetClass="entr" presetSubtype="10" fill="hold" nodeType="after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randombar(horizontal)">
                                      <p:cBhvr>
                                        <p:cTn id="111" dur="500"/>
                                        <p:tgtEl>
                                          <p:spTgt spid="25"/>
                                        </p:tgtEl>
                                      </p:cBhvr>
                                    </p:animEffect>
                                  </p:childTnLst>
                                </p:cTn>
                              </p:par>
                            </p:childTnLst>
                          </p:cTn>
                        </p:par>
                        <p:par>
                          <p:cTn id="112" fill="hold">
                            <p:stCondLst>
                              <p:cond delay="1500"/>
                            </p:stCondLst>
                            <p:childTnLst>
                              <p:par>
                                <p:cTn id="113" presetID="22" presetClass="entr" presetSubtype="8" fill="hold" grpId="0" nodeType="afterEffect">
                                  <p:stCondLst>
                                    <p:cond delay="0"/>
                                  </p:stCondLst>
                                  <p:childTnLst>
                                    <p:set>
                                      <p:cBhvr>
                                        <p:cTn id="114" dur="1" fill="hold">
                                          <p:stCondLst>
                                            <p:cond delay="0"/>
                                          </p:stCondLst>
                                        </p:cTn>
                                        <p:tgtEl>
                                          <p:spTgt spid="2">
                                            <p:txEl>
                                              <p:pRg st="5" end="5"/>
                                            </p:txEl>
                                          </p:spTgt>
                                        </p:tgtEl>
                                        <p:attrNameLst>
                                          <p:attrName>style.visibility</p:attrName>
                                        </p:attrNameLst>
                                      </p:cBhvr>
                                      <p:to>
                                        <p:strVal val="visible"/>
                                      </p:to>
                                    </p:set>
                                    <p:animEffect transition="in" filter="wipe(left)">
                                      <p:cBhvr>
                                        <p:cTn id="115" dur="500"/>
                                        <p:tgtEl>
                                          <p:spTgt spid="2">
                                            <p:txEl>
                                              <p:pRg st="5" end="5"/>
                                            </p:txEl>
                                          </p:spTgt>
                                        </p:tgtEl>
                                      </p:cBhvr>
                                    </p:animEffect>
                                  </p:childTnLst>
                                </p:cTn>
                              </p:par>
                            </p:childTnLst>
                          </p:cTn>
                        </p:par>
                        <p:par>
                          <p:cTn id="116" fill="hold">
                            <p:stCondLst>
                              <p:cond delay="2000"/>
                            </p:stCondLst>
                            <p:childTnLst>
                              <p:par>
                                <p:cTn id="117" presetID="14" presetClass="entr" presetSubtype="10" fill="hold" nodeType="after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randombar(horizontal)">
                                      <p:cBhvr>
                                        <p:cTn id="119" dur="500"/>
                                        <p:tgtEl>
                                          <p:spTgt spid="24"/>
                                        </p:tgtEl>
                                      </p:cBhvr>
                                    </p:animEffect>
                                  </p:childTnLst>
                                </p:cTn>
                              </p:par>
                            </p:childTnLst>
                          </p:cTn>
                        </p:par>
                        <p:par>
                          <p:cTn id="120" fill="hold">
                            <p:stCondLst>
                              <p:cond delay="2500"/>
                            </p:stCondLst>
                            <p:childTnLst>
                              <p:par>
                                <p:cTn id="121" presetID="22" presetClass="entr" presetSubtype="8" fill="hold" grpId="0" nodeType="after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21A1AA8-5D92-1326-F54C-1622D6C66F9B}"/>
              </a:ext>
            </a:extLst>
          </p:cNvPr>
          <p:cNvSpPr>
            <a:spLocks noGrp="1" noRot="1" noMove="1" noResize="1" noEditPoints="1" noAdjustHandles="1" noChangeArrowheads="1" noChangeShapeType="1"/>
          </p:cNvSpPr>
          <p:nvPr/>
        </p:nvSpPr>
        <p:spPr>
          <a:xfrm>
            <a:off x="0" y="0"/>
            <a:ext cx="12191999" cy="1317425"/>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0938B93-E921-4A0F-403B-35AAD12F3D38}"/>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fr-FR" sz="4400" b="1" dirty="0">
                <a:ln/>
                <a:solidFill>
                  <a:schemeClr val="accent4"/>
                </a:solidFill>
              </a:rPr>
              <a:t>LA RAISON D’ÊTRE DES PARABOLES </a:t>
            </a:r>
          </a:p>
        </p:txBody>
      </p:sp>
      <p:sp>
        <p:nvSpPr>
          <p:cNvPr id="5" name="CuadroTexto 4">
            <a:extLst>
              <a:ext uri="{FF2B5EF4-FFF2-40B4-BE49-F238E27FC236}">
                <a16:creationId xmlns:a16="http://schemas.microsoft.com/office/drawing/2014/main" id="{5B1BAD2D-4A51-478A-9139-427AB1BE5263}"/>
              </a:ext>
            </a:extLst>
          </p:cNvPr>
          <p:cNvSpPr txBox="1"/>
          <p:nvPr/>
        </p:nvSpPr>
        <p:spPr>
          <a:xfrm>
            <a:off x="804861" y="605281"/>
            <a:ext cx="10582275" cy="646331"/>
          </a:xfrm>
          <a:prstGeom prst="rect">
            <a:avLst/>
          </a:prstGeom>
          <a:noFill/>
        </p:spPr>
        <p:txBody>
          <a:bodyPr wrap="square">
            <a:spAutoFit/>
          </a:bodyPr>
          <a:lstStyle/>
          <a:p>
            <a:pPr algn="ctr"/>
            <a:r>
              <a:rPr lang="fr-F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…et ainsi « Ils ont beau regarder, ils ne voient pas ; ils ont beau entendre, ils ne comprennent pas ; sinon ils reviendraient à Dieu et Dieu leur pardonnerait ! » </a:t>
            </a:r>
            <a:r>
              <a:rPr lang="fr-FR"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(Marc 4.12)</a:t>
            </a:r>
            <a:endParaRPr lang="fr-F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E9DC13B-167C-9F4E-99BC-F2EFA47E8433}"/>
              </a:ext>
            </a:extLst>
          </p:cNvPr>
          <p:cNvSpPr txBox="1"/>
          <p:nvPr/>
        </p:nvSpPr>
        <p:spPr>
          <a:xfrm>
            <a:off x="4914899" y="1334153"/>
            <a:ext cx="7038975" cy="923330"/>
          </a:xfrm>
          <a:prstGeom prst="rect">
            <a:avLst/>
          </a:prstGeom>
          <a:noFill/>
        </p:spPr>
        <p:txBody>
          <a:bodyPr wrap="square" rtlCol="0">
            <a:spAutoFit/>
          </a:bodyPr>
          <a:lstStyle/>
          <a:p>
            <a:pPr>
              <a:spcBef>
                <a:spcPts val="600"/>
              </a:spcBef>
            </a:pPr>
            <a:r>
              <a:rPr lang="fr-FR" b="1" dirty="0"/>
              <a:t>La prédication de Jésus tournait autour du Royaume des cieux (Marc 1.14-15). Beaucoup de ses paraboles ont été racontées pour expliquer la nature de ce Royaume (Marc 4.30).</a:t>
            </a:r>
          </a:p>
        </p:txBody>
      </p:sp>
      <p:pic>
        <p:nvPicPr>
          <p:cNvPr id="2" name="Imagen 1">
            <a:extLst>
              <a:ext uri="{FF2B5EF4-FFF2-40B4-BE49-F238E27FC236}">
                <a16:creationId xmlns:a16="http://schemas.microsoft.com/office/drawing/2014/main" id="{4B7E5676-F35C-E7B5-A7D4-48A6524B3C41}"/>
              </a:ext>
            </a:extLst>
          </p:cNvPr>
          <p:cNvPicPr>
            <a:picLocks noChangeAspect="1"/>
          </p:cNvPicPr>
          <p:nvPr/>
        </p:nvPicPr>
        <p:blipFill>
          <a:blip r:embed="rId4"/>
          <a:stretch>
            <a:fillRect/>
          </a:stretch>
        </p:blipFill>
        <p:spPr>
          <a:xfrm>
            <a:off x="152399" y="1465063"/>
            <a:ext cx="4668746" cy="350329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684E6B5-B6A5-5F6B-D1A7-138A293BBF9C}"/>
              </a:ext>
            </a:extLst>
          </p:cNvPr>
          <p:cNvSpPr txBox="1"/>
          <p:nvPr/>
        </p:nvSpPr>
        <p:spPr>
          <a:xfrm>
            <a:off x="152399" y="5221779"/>
            <a:ext cx="5105400" cy="1477328"/>
          </a:xfrm>
          <a:prstGeom prst="rect">
            <a:avLst/>
          </a:prstGeom>
          <a:noFill/>
        </p:spPr>
        <p:txBody>
          <a:bodyPr wrap="square">
            <a:spAutoFit/>
          </a:bodyPr>
          <a:lstStyle/>
          <a:p>
            <a:pPr>
              <a:spcBef>
                <a:spcPts val="600"/>
              </a:spcBef>
            </a:pPr>
            <a:r>
              <a:rPr lang="fr-FR" b="1" dirty="0"/>
              <a:t>Celui qui a faim de la Parole de Dieu entendra la vérité et se réjouira. Mais celui qui ne veut pas entendre, aussi simple que soit cette vérité, refusera de comprendre, de changer et de recevoir le salut. </a:t>
            </a:r>
          </a:p>
        </p:txBody>
      </p:sp>
      <p:pic>
        <p:nvPicPr>
          <p:cNvPr id="10" name="Imagen 9">
            <a:extLst>
              <a:ext uri="{FF2B5EF4-FFF2-40B4-BE49-F238E27FC236}">
                <a16:creationId xmlns:a16="http://schemas.microsoft.com/office/drawing/2014/main" id="{CA52D370-EF77-64B3-7282-BB94958307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57799" y="5051163"/>
            <a:ext cx="6772276" cy="164794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17E2996-FEFE-C7B2-3719-9B6B8C1CE753}"/>
              </a:ext>
            </a:extLst>
          </p:cNvPr>
          <p:cNvSpPr txBox="1"/>
          <p:nvPr/>
        </p:nvSpPr>
        <p:spPr>
          <a:xfrm>
            <a:off x="4914899" y="3445339"/>
            <a:ext cx="7277100" cy="1477328"/>
          </a:xfrm>
          <a:prstGeom prst="rect">
            <a:avLst/>
          </a:prstGeom>
          <a:noFill/>
        </p:spPr>
        <p:txBody>
          <a:bodyPr wrap="square">
            <a:spAutoFit/>
          </a:bodyPr>
          <a:lstStyle/>
          <a:p>
            <a:pPr>
              <a:spcBef>
                <a:spcPts val="600"/>
              </a:spcBef>
            </a:pPr>
            <a:r>
              <a:rPr lang="fr-FR" b="1" dirty="0"/>
              <a:t>Ce n'était pas nouveau. En lui ordonnant de prêcher, Dieu dit à Isaïe : « Vous entendez bien, et vous ne comprenez pas ; vous voyez bien, et vous ne comprenez pas. Il ne verra pas de ses yeux, n'entendra pas de ses oreilles, ne comprendra pas de son cœur, ne se convertira pas, et il y aura guérison pour lui » (Esaïe 6.9-10)</a:t>
            </a:r>
          </a:p>
        </p:txBody>
      </p:sp>
      <p:sp>
        <p:nvSpPr>
          <p:cNvPr id="12" name="CuadroTexto 11">
            <a:extLst>
              <a:ext uri="{FF2B5EF4-FFF2-40B4-BE49-F238E27FC236}">
                <a16:creationId xmlns:a16="http://schemas.microsoft.com/office/drawing/2014/main" id="{38B09EA4-10DA-B6CB-4403-712EFABD7A46}"/>
              </a:ext>
            </a:extLst>
          </p:cNvPr>
          <p:cNvSpPr txBox="1"/>
          <p:nvPr/>
        </p:nvSpPr>
        <p:spPr>
          <a:xfrm>
            <a:off x="4914898" y="2251246"/>
            <a:ext cx="7277099" cy="1200329"/>
          </a:xfrm>
          <a:prstGeom prst="rect">
            <a:avLst/>
          </a:prstGeom>
          <a:noFill/>
        </p:spPr>
        <p:txBody>
          <a:bodyPr wrap="square">
            <a:spAutoFit/>
          </a:bodyPr>
          <a:lstStyle/>
          <a:p>
            <a:pPr>
              <a:spcBef>
                <a:spcPts val="600"/>
              </a:spcBef>
            </a:pPr>
            <a:r>
              <a:rPr lang="fr-FR" b="1" dirty="0"/>
              <a:t>Il est intéressant de noter que la raison invoquée par Jésus lui-même pour justifier l'utilisation de paraboles est tout à fait étonnante : pour qu'ils ne comprennent pas, ne se convertissent pas et ne soient pas pardonnés (Marc 4.12).</a:t>
            </a:r>
          </a:p>
        </p:txBody>
      </p:sp>
    </p:spTree>
    <p:extLst>
      <p:ext uri="{BB962C8B-B14F-4D97-AF65-F5344CB8AC3E}">
        <p14:creationId xmlns:p14="http://schemas.microsoft.com/office/powerpoint/2010/main" val="16565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1000"/>
                                        <p:tgtEl>
                                          <p:spTgt spid="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8098D2-9E3E-6DB6-9B56-A50754F2CA13}"/>
              </a:ext>
            </a:extLst>
          </p:cNvPr>
          <p:cNvSpPr txBox="1"/>
          <p:nvPr/>
        </p:nvSpPr>
        <p:spPr>
          <a:xfrm>
            <a:off x="295275" y="301079"/>
            <a:ext cx="6076950" cy="1938992"/>
          </a:xfrm>
          <a:prstGeom prst="rect">
            <a:avLst/>
          </a:prstGeom>
          <a:noFill/>
        </p:spPr>
        <p:txBody>
          <a:bodyPr wrap="square">
            <a:spAutoFit/>
          </a:bodyPr>
          <a:lstStyle/>
          <a:p>
            <a:pPr algn="ctr"/>
            <a:r>
              <a:rPr lang="es-ES" sz="6000" dirty="0">
                <a:ln w="0"/>
                <a:solidFill>
                  <a:srgbClr val="2E2F64"/>
                </a:solidFill>
                <a:effectLst>
                  <a:outerShdw blurRad="38100" dist="19050" dir="2700000" algn="tl" rotWithShape="0">
                    <a:schemeClr val="dk1">
                      <a:alpha val="40000"/>
                    </a:schemeClr>
                  </a:outerShdw>
                </a:effectLst>
              </a:rPr>
              <a:t>LA </a:t>
            </a:r>
            <a:r>
              <a:rPr lang="es-ES" sz="6000" dirty="0" err="1">
                <a:ln w="0"/>
                <a:solidFill>
                  <a:srgbClr val="2E2F64"/>
                </a:solidFill>
                <a:effectLst>
                  <a:outerShdw blurRad="38100" dist="19050" dir="2700000" algn="tl" rotWithShape="0">
                    <a:schemeClr val="dk1">
                      <a:alpha val="40000"/>
                    </a:schemeClr>
                  </a:outerShdw>
                </a:effectLst>
              </a:rPr>
              <a:t>PARABOLE</a:t>
            </a:r>
            <a:r>
              <a:rPr lang="es-ES" sz="6000" dirty="0">
                <a:ln w="0"/>
                <a:solidFill>
                  <a:srgbClr val="2E2F64"/>
                </a:solidFill>
                <a:effectLst>
                  <a:outerShdw blurRad="38100" dist="19050" dir="2700000" algn="tl" rotWithShape="0">
                    <a:schemeClr val="dk1">
                      <a:alpha val="40000"/>
                    </a:schemeClr>
                  </a:outerShdw>
                </a:effectLst>
              </a:rPr>
              <a:t> </a:t>
            </a:r>
            <a:br>
              <a:rPr lang="es-ES" sz="6000" dirty="0">
                <a:ln w="0"/>
                <a:solidFill>
                  <a:srgbClr val="2E2F64"/>
                </a:solidFill>
                <a:effectLst>
                  <a:outerShdw blurRad="38100" dist="19050" dir="2700000" algn="tl" rotWithShape="0">
                    <a:schemeClr val="dk1">
                      <a:alpha val="40000"/>
                    </a:schemeClr>
                  </a:outerShdw>
                </a:effectLst>
              </a:rPr>
            </a:br>
            <a:r>
              <a:rPr lang="es-ES" sz="6000" dirty="0">
                <a:ln w="0"/>
                <a:solidFill>
                  <a:srgbClr val="2E2F64"/>
                </a:solidFill>
                <a:effectLst>
                  <a:outerShdw blurRad="38100" dist="19050" dir="2700000" algn="tl" rotWithShape="0">
                    <a:schemeClr val="dk1">
                      <a:alpha val="40000"/>
                    </a:schemeClr>
                  </a:outerShdw>
                </a:effectLst>
              </a:rPr>
              <a:t>DU </a:t>
            </a:r>
            <a:r>
              <a:rPr lang="es-ES" sz="6000" dirty="0" err="1">
                <a:ln w="0"/>
                <a:solidFill>
                  <a:srgbClr val="2E2F64"/>
                </a:solidFill>
                <a:effectLst>
                  <a:outerShdw blurRad="38100" dist="19050" dir="2700000" algn="tl" rotWithShape="0">
                    <a:schemeClr val="dk1">
                      <a:alpha val="40000"/>
                    </a:schemeClr>
                  </a:outerShdw>
                </a:effectLst>
              </a:rPr>
              <a:t>SEMEUR</a:t>
            </a:r>
            <a:r>
              <a:rPr lang="es-ES" sz="6000" dirty="0">
                <a:ln w="0"/>
                <a:solidFill>
                  <a:srgbClr val="2E2F64"/>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751367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descr="Un pájaro parado en una rama&#10;&#10;Descripción generada automáticamente">
            <a:extLst>
              <a:ext uri="{FF2B5EF4-FFF2-40B4-BE49-F238E27FC236}">
                <a16:creationId xmlns:a16="http://schemas.microsoft.com/office/drawing/2014/main" id="{1F354F21-AA79-B092-4B5C-5A74421263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4116" y="2550191"/>
            <a:ext cx="1623414" cy="2059134"/>
          </a:xfrm>
          <a:prstGeom prst="roundRect">
            <a:avLst>
              <a:gd name="adj" fmla="val 4167"/>
            </a:avLst>
          </a:prstGeom>
          <a:solidFill>
            <a:srgbClr val="FFFFFF"/>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Un dibujo animado&#10;&#10;Descripción generada automáticamente con confianza baja">
            <a:extLst>
              <a:ext uri="{FF2B5EF4-FFF2-40B4-BE49-F238E27FC236}">
                <a16:creationId xmlns:a16="http://schemas.microsoft.com/office/drawing/2014/main" id="{31000B1C-D046-9C51-7CB6-709A18431B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74512" y="2546498"/>
            <a:ext cx="1523372" cy="2059135"/>
          </a:xfrm>
          <a:prstGeom prst="roundRect">
            <a:avLst>
              <a:gd name="adj" fmla="val 4167"/>
            </a:avLst>
          </a:prstGeom>
          <a:solidFill>
            <a:srgbClr val="FFFFFF"/>
          </a:solidFill>
          <a:ln w="76200" cap="sq">
            <a:solidFill>
              <a:schemeClr val="accent6">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Imagen que contiene Diagrama&#10;&#10;Descripción generada automáticamente">
            <a:extLst>
              <a:ext uri="{FF2B5EF4-FFF2-40B4-BE49-F238E27FC236}">
                <a16:creationId xmlns:a16="http://schemas.microsoft.com/office/drawing/2014/main" id="{5B9E9A3B-4CD5-38BD-40F5-C29EF46F19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64185" y="2546500"/>
            <a:ext cx="1523373" cy="2059135"/>
          </a:xfrm>
          <a:prstGeom prst="roundRect">
            <a:avLst>
              <a:gd name="adj" fmla="val 4167"/>
            </a:avLst>
          </a:prstGeom>
          <a:solidFill>
            <a:srgbClr val="FFFFFF"/>
          </a:solidFill>
          <a:ln w="76200" cap="sq">
            <a:solidFill>
              <a:srgbClr val="A9D9FD"/>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Imagen 14" descr="Vista de una montaña&#10;&#10;Descripción generada automáticamente con confianza media">
            <a:extLst>
              <a:ext uri="{FF2B5EF4-FFF2-40B4-BE49-F238E27FC236}">
                <a16:creationId xmlns:a16="http://schemas.microsoft.com/office/drawing/2014/main" id="{20FF4DE0-A254-0063-AFEA-E17C429FF4C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4437" y="2546500"/>
            <a:ext cx="1623414" cy="2062825"/>
          </a:xfrm>
          <a:prstGeom prst="roundRect">
            <a:avLst>
              <a:gd name="adj" fmla="val 4167"/>
            </a:avLst>
          </a:prstGeom>
          <a:solidFill>
            <a:srgbClr val="FFFFFF"/>
          </a:solidFill>
          <a:ln w="76200" cap="sq">
            <a:solidFill>
              <a:schemeClr val="accent3">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7" name="Diagrama 6">
            <a:extLst>
              <a:ext uri="{FF2B5EF4-FFF2-40B4-BE49-F238E27FC236}">
                <a16:creationId xmlns:a16="http://schemas.microsoft.com/office/drawing/2014/main" id="{A8BB7585-14F7-A6F0-EE86-A74D0F3F75F2}"/>
              </a:ext>
            </a:extLst>
          </p:cNvPr>
          <p:cNvGraphicFramePr/>
          <p:nvPr>
            <p:extLst>
              <p:ext uri="{D42A27DB-BD31-4B8C-83A1-F6EECF244321}">
                <p14:modId xmlns:p14="http://schemas.microsoft.com/office/powerpoint/2010/main" val="2515020191"/>
              </p:ext>
            </p:extLst>
          </p:nvPr>
        </p:nvGraphicFramePr>
        <p:xfrm>
          <a:off x="1468435" y="1388863"/>
          <a:ext cx="9255125" cy="4610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CuadroTexto 2">
            <a:extLst>
              <a:ext uri="{FF2B5EF4-FFF2-40B4-BE49-F238E27FC236}">
                <a16:creationId xmlns:a16="http://schemas.microsoft.com/office/drawing/2014/main" id="{20A5C0E5-A48C-25AF-2D38-C4340D10C59A}"/>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4400" b="1" dirty="0">
                <a:ln/>
                <a:solidFill>
                  <a:srgbClr val="AC3900"/>
                </a:solidFill>
              </a:rPr>
              <a:t>LE SEMEUR SORTIT POUR SEMER…</a:t>
            </a:r>
          </a:p>
        </p:txBody>
      </p:sp>
      <p:sp>
        <p:nvSpPr>
          <p:cNvPr id="5" name="CuadroTexto 4">
            <a:extLst>
              <a:ext uri="{FF2B5EF4-FFF2-40B4-BE49-F238E27FC236}">
                <a16:creationId xmlns:a16="http://schemas.microsoft.com/office/drawing/2014/main" id="{7CEE9F9B-995B-2908-AB35-7CDD7C60DF4D}"/>
              </a:ext>
            </a:extLst>
          </p:cNvPr>
          <p:cNvSpPr txBox="1"/>
          <p:nvPr/>
        </p:nvSpPr>
        <p:spPr>
          <a:xfrm>
            <a:off x="1168888" y="698774"/>
            <a:ext cx="9491661"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chemeClr val="accent2">
                    <a:lumMod val="50000"/>
                  </a:schemeClr>
                </a:solidFill>
                <a:latin typeface="Comic Sans MS" panose="030F0702030302020204" pitchFamily="66" charset="0"/>
              </a:rPr>
              <a:t>« Il leur enseignait beaucoup de choses en utilisant des paraboles et il leur disait dans son enseignement : « Écoutez ! Le semeur sortit pour semer. » </a:t>
            </a:r>
            <a:r>
              <a:rPr lang="fr-FR" sz="1400" b="1" dirty="0">
                <a:solidFill>
                  <a:schemeClr val="accent2">
                    <a:lumMod val="50000"/>
                  </a:schemeClr>
                </a:solidFill>
                <a:latin typeface="Comic Sans MS" panose="030F0702030302020204" pitchFamily="66" charset="0"/>
              </a:rPr>
              <a:t>(Marc 4. 2-3)</a:t>
            </a:r>
            <a:endParaRPr lang="fr-FR"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CFD19A0-0722-C187-5441-B6269B30C333}"/>
              </a:ext>
            </a:extLst>
          </p:cNvPr>
          <p:cNvSpPr txBox="1"/>
          <p:nvPr/>
        </p:nvSpPr>
        <p:spPr>
          <a:xfrm>
            <a:off x="409573" y="6056828"/>
            <a:ext cx="11372850" cy="707886"/>
          </a:xfrm>
          <a:prstGeom prst="rect">
            <a:avLst/>
          </a:prstGeom>
          <a:noFill/>
        </p:spPr>
        <p:txBody>
          <a:bodyPr wrap="square" rtlCol="0">
            <a:spAutoFit/>
          </a:bodyPr>
          <a:lstStyle/>
          <a:p>
            <a:pPr>
              <a:spcBef>
                <a:spcPts val="600"/>
              </a:spcBef>
            </a:pPr>
            <a:r>
              <a:rPr lang="fr-FR" sz="2000" b="1" dirty="0"/>
              <a:t>Le semeur et la semence ne varient pas. Cependant, le résultat est totalement différent </a:t>
            </a:r>
            <a:br>
              <a:rPr lang="fr-FR" sz="2000" b="1" dirty="0"/>
            </a:br>
            <a:r>
              <a:rPr lang="fr-FR" sz="2000" b="1" dirty="0"/>
              <a:t>pour chacun des quatre sols. Tout dépend de la manière dont la semence est reçue.</a:t>
            </a:r>
          </a:p>
        </p:txBody>
      </p:sp>
      <p:pic>
        <p:nvPicPr>
          <p:cNvPr id="17" name="Gráfico 16" descr="Dirigir dos pines por un camino con relleno sólido">
            <a:extLst>
              <a:ext uri="{FF2B5EF4-FFF2-40B4-BE49-F238E27FC236}">
                <a16:creationId xmlns:a16="http://schemas.microsoft.com/office/drawing/2014/main" id="{67EE71EF-3268-9A8F-02CB-52FD5D47DD8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780396"/>
            <a:ext cx="686574" cy="686574"/>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6AC56A99-2C57-509A-95AA-4007E6D03197}"/>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780396"/>
            <a:ext cx="686573" cy="686573"/>
          </a:xfrm>
          <a:prstGeom prst="rect">
            <a:avLst/>
          </a:prstGeom>
        </p:spPr>
      </p:pic>
      <p:pic>
        <p:nvPicPr>
          <p:cNvPr id="23" name="Imagen 22" descr="Forma&#10;&#10;Descripción generada automáticamente con confianza baja">
            <a:extLst>
              <a:ext uri="{FF2B5EF4-FFF2-40B4-BE49-F238E27FC236}">
                <a16:creationId xmlns:a16="http://schemas.microsoft.com/office/drawing/2014/main" id="{E279235F-70D4-68E7-B61F-120A7648585C}"/>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791489"/>
            <a:ext cx="735007" cy="735007"/>
          </a:xfrm>
          <a:prstGeom prst="rect">
            <a:avLst/>
          </a:prstGeom>
        </p:spPr>
      </p:pic>
      <p:pic>
        <p:nvPicPr>
          <p:cNvPr id="25" name="Imagen 24" descr="Forma&#10;&#10;Descripción generada automáticamente con confianza baja">
            <a:extLst>
              <a:ext uri="{FF2B5EF4-FFF2-40B4-BE49-F238E27FC236}">
                <a16:creationId xmlns:a16="http://schemas.microsoft.com/office/drawing/2014/main" id="{4967BE8D-CD04-8518-A91A-D7838EA6B38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4935266"/>
            <a:ext cx="591021" cy="591021"/>
          </a:xfrm>
          <a:prstGeom prst="rect">
            <a:avLst/>
          </a:prstGeom>
        </p:spPr>
      </p:pic>
    </p:spTree>
    <p:extLst>
      <p:ext uri="{BB962C8B-B14F-4D97-AF65-F5344CB8AC3E}">
        <p14:creationId xmlns:p14="http://schemas.microsoft.com/office/powerpoint/2010/main" val="198695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graphicEl>
                                              <a:dgm id="{6CA6D5FA-4612-42E9-B85B-6FC124476DE1}"/>
                                            </p:graphicEl>
                                          </p:spTgt>
                                        </p:tgtEl>
                                        <p:attrNameLst>
                                          <p:attrName>style.visibility</p:attrName>
                                        </p:attrNameLst>
                                      </p:cBhvr>
                                      <p:to>
                                        <p:strVal val="visible"/>
                                      </p:to>
                                    </p:set>
                                    <p:animEffect transition="in" filter="randombar(horizontal)">
                                      <p:cBhvr>
                                        <p:cTn id="23" dur="10"/>
                                        <p:tgtEl>
                                          <p:spTgt spid="7">
                                            <p:graphicEl>
                                              <a:dgm id="{6CA6D5FA-4612-42E9-B85B-6FC124476DE1}"/>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graphicEl>
                                              <a:dgm id="{0DCB8363-C161-499C-AA30-118274397EFE}"/>
                                            </p:graphicEl>
                                          </p:spTgt>
                                        </p:tgtEl>
                                        <p:attrNameLst>
                                          <p:attrName>style.visibility</p:attrName>
                                        </p:attrNameLst>
                                      </p:cBhvr>
                                      <p:to>
                                        <p:strVal val="visible"/>
                                      </p:to>
                                    </p:set>
                                    <p:animEffect transition="in" filter="randombar(horizontal)">
                                      <p:cBhvr>
                                        <p:cTn id="26" dur="10"/>
                                        <p:tgtEl>
                                          <p:spTgt spid="7">
                                            <p:graphicEl>
                                              <a:dgm id="{0DCB8363-C161-499C-AA30-118274397EFE}"/>
                                            </p:graphicEl>
                                          </p:spTgt>
                                        </p:tgtEl>
                                      </p:cBhvr>
                                    </p:animEffect>
                                  </p:childTnLst>
                                </p:cTn>
                              </p:par>
                            </p:childTnLst>
                          </p:cTn>
                        </p:par>
                        <p:par>
                          <p:cTn id="27" fill="hold">
                            <p:stCondLst>
                              <p:cond delay="10"/>
                            </p:stCondLst>
                            <p:childTnLst>
                              <p:par>
                                <p:cTn id="28" presetID="3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010"/>
                            </p:stCondLst>
                            <p:childTnLst>
                              <p:par>
                                <p:cTn id="35" presetID="18" presetClass="entr" presetSubtype="9" fill="hold" grpId="0" nodeType="afterEffect">
                                  <p:stCondLst>
                                    <p:cond delay="0"/>
                                  </p:stCondLst>
                                  <p:childTnLst>
                                    <p:set>
                                      <p:cBhvr>
                                        <p:cTn id="36" dur="1" fill="hold">
                                          <p:stCondLst>
                                            <p:cond delay="0"/>
                                          </p:stCondLst>
                                        </p:cTn>
                                        <p:tgtEl>
                                          <p:spTgt spid="7">
                                            <p:graphicEl>
                                              <a:dgm id="{E4BC403A-C3ED-4131-9EDB-897F78181761}"/>
                                            </p:graphicEl>
                                          </p:spTgt>
                                        </p:tgtEl>
                                        <p:attrNameLst>
                                          <p:attrName>style.visibility</p:attrName>
                                        </p:attrNameLst>
                                      </p:cBhvr>
                                      <p:to>
                                        <p:strVal val="visible"/>
                                      </p:to>
                                    </p:set>
                                    <p:animEffect transition="in" filter="strips(upLeft)">
                                      <p:cBhvr>
                                        <p:cTn id="37" dur="500"/>
                                        <p:tgtEl>
                                          <p:spTgt spid="7">
                                            <p:graphicEl>
                                              <a:dgm id="{E4BC403A-C3ED-4131-9EDB-897F78181761}"/>
                                            </p:graphicEl>
                                          </p:spTgt>
                                        </p:tgtEl>
                                      </p:cBhvr>
                                    </p:animEffect>
                                  </p:childTnLst>
                                </p:cTn>
                              </p:par>
                            </p:childTnLst>
                          </p:cTn>
                        </p:par>
                        <p:par>
                          <p:cTn id="38" fill="hold">
                            <p:stCondLst>
                              <p:cond delay="1510"/>
                            </p:stCondLst>
                            <p:childTnLst>
                              <p:par>
                                <p:cTn id="39" presetID="14" presetClass="entr" presetSubtype="1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1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7">
                                            <p:graphicEl>
                                              <a:dgm id="{5804DF38-08B4-4912-B8B9-426D8DAFB991}"/>
                                            </p:graphicEl>
                                          </p:spTgt>
                                        </p:tgtEl>
                                        <p:attrNameLst>
                                          <p:attrName>style.visibility</p:attrName>
                                        </p:attrNameLst>
                                      </p:cBhvr>
                                      <p:to>
                                        <p:strVal val="visible"/>
                                      </p:to>
                                    </p:set>
                                    <p:animEffect transition="in" filter="wipe(right)">
                                      <p:cBhvr>
                                        <p:cTn id="46" dur="500"/>
                                        <p:tgtEl>
                                          <p:spTgt spid="7">
                                            <p:graphicEl>
                                              <a:dgm id="{5804DF38-08B4-4912-B8B9-426D8DAFB991}"/>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900" decel="100000" fill="hold"/>
                                        <p:tgtEl>
                                          <p:spTgt spid="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8" presetClass="entr" presetSubtype="3" fill="hold" grpId="0" nodeType="afterEffect">
                                  <p:stCondLst>
                                    <p:cond delay="0"/>
                                  </p:stCondLst>
                                  <p:childTnLst>
                                    <p:set>
                                      <p:cBhvr>
                                        <p:cTn id="57" dur="1" fill="hold">
                                          <p:stCondLst>
                                            <p:cond delay="0"/>
                                          </p:stCondLst>
                                        </p:cTn>
                                        <p:tgtEl>
                                          <p:spTgt spid="7">
                                            <p:graphicEl>
                                              <a:dgm id="{7C2D19D2-3A29-4CC8-812B-7D17A6A5BD12}"/>
                                            </p:graphicEl>
                                          </p:spTgt>
                                        </p:tgtEl>
                                        <p:attrNameLst>
                                          <p:attrName>style.visibility</p:attrName>
                                        </p:attrNameLst>
                                      </p:cBhvr>
                                      <p:to>
                                        <p:strVal val="visible"/>
                                      </p:to>
                                    </p:set>
                                    <p:animEffect transition="in" filter="strips(upRight)">
                                      <p:cBhvr>
                                        <p:cTn id="58" dur="500"/>
                                        <p:tgtEl>
                                          <p:spTgt spid="7">
                                            <p:graphicEl>
                                              <a:dgm id="{7C2D19D2-3A29-4CC8-812B-7D17A6A5BD12}"/>
                                            </p:graphicEl>
                                          </p:spTgt>
                                        </p:tgtEl>
                                      </p:cBhvr>
                                    </p:animEffect>
                                  </p:childTnLst>
                                </p:cTn>
                              </p:par>
                            </p:childTnLst>
                          </p:cTn>
                        </p:par>
                        <p:par>
                          <p:cTn id="59" fill="hold">
                            <p:stCondLst>
                              <p:cond delay="1500"/>
                            </p:stCondLst>
                            <p:childTnLst>
                              <p:par>
                                <p:cTn id="60" presetID="14" presetClass="entr" presetSubtype="1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1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graphicEl>
                                              <a:dgm id="{39112137-0F1D-44D8-945A-5202FCF184D6}"/>
                                            </p:graphicEl>
                                          </p:spTgt>
                                        </p:tgtEl>
                                        <p:attrNameLst>
                                          <p:attrName>style.visibility</p:attrName>
                                        </p:attrNameLst>
                                      </p:cBhvr>
                                      <p:to>
                                        <p:strVal val="visible"/>
                                      </p:to>
                                    </p:set>
                                    <p:animEffect transition="in" filter="wipe(left)">
                                      <p:cBhvr>
                                        <p:cTn id="67" dur="500"/>
                                        <p:tgtEl>
                                          <p:spTgt spid="7">
                                            <p:graphicEl>
                                              <a:dgm id="{39112137-0F1D-44D8-945A-5202FCF184D6}"/>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18" presetClass="entr" presetSubtype="6" fill="hold" grpId="0" nodeType="afterEffect">
                                  <p:stCondLst>
                                    <p:cond delay="0"/>
                                  </p:stCondLst>
                                  <p:childTnLst>
                                    <p:set>
                                      <p:cBhvr>
                                        <p:cTn id="78" dur="1" fill="hold">
                                          <p:stCondLst>
                                            <p:cond delay="0"/>
                                          </p:stCondLst>
                                        </p:cTn>
                                        <p:tgtEl>
                                          <p:spTgt spid="7">
                                            <p:graphicEl>
                                              <a:dgm id="{A6F7080D-E7C6-4714-88CE-67A29D69A07B}"/>
                                            </p:graphicEl>
                                          </p:spTgt>
                                        </p:tgtEl>
                                        <p:attrNameLst>
                                          <p:attrName>style.visibility</p:attrName>
                                        </p:attrNameLst>
                                      </p:cBhvr>
                                      <p:to>
                                        <p:strVal val="visible"/>
                                      </p:to>
                                    </p:set>
                                    <p:animEffect transition="in" filter="strips(downRight)">
                                      <p:cBhvr>
                                        <p:cTn id="79" dur="500"/>
                                        <p:tgtEl>
                                          <p:spTgt spid="7">
                                            <p:graphicEl>
                                              <a:dgm id="{A6F7080D-E7C6-4714-88CE-67A29D69A07B}"/>
                                            </p:graphicEl>
                                          </p:spTgt>
                                        </p:tgtEl>
                                      </p:cBhvr>
                                    </p:animEffect>
                                  </p:childTnLst>
                                </p:cTn>
                              </p:par>
                            </p:childTnLst>
                          </p:cTn>
                        </p:par>
                        <p:par>
                          <p:cTn id="80" fill="hold">
                            <p:stCondLst>
                              <p:cond delay="1500"/>
                            </p:stCondLst>
                            <p:childTnLst>
                              <p:par>
                                <p:cTn id="81" presetID="14" presetClass="entr" presetSubtype="1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1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graphicEl>
                                              <a:dgm id="{5D273B0B-BBFA-4FF4-ACAC-F8A7D0609781}"/>
                                            </p:graphicEl>
                                          </p:spTgt>
                                        </p:tgtEl>
                                        <p:attrNameLst>
                                          <p:attrName>style.visibility</p:attrName>
                                        </p:attrNameLst>
                                      </p:cBhvr>
                                      <p:to>
                                        <p:strVal val="visible"/>
                                      </p:to>
                                    </p:set>
                                    <p:animEffect transition="in" filter="wipe(left)">
                                      <p:cBhvr>
                                        <p:cTn id="88" dur="500"/>
                                        <p:tgtEl>
                                          <p:spTgt spid="7">
                                            <p:graphicEl>
                                              <a:dgm id="{5D273B0B-BBFA-4FF4-ACAC-F8A7D0609781}"/>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900" decel="100000" fill="hold"/>
                                        <p:tgtEl>
                                          <p:spTgt spid="15"/>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97" fill="hold">
                            <p:stCondLst>
                              <p:cond delay="1000"/>
                            </p:stCondLst>
                            <p:childTnLst>
                              <p:par>
                                <p:cTn id="98" presetID="18" presetClass="entr" presetSubtype="12" fill="hold" grpId="0" nodeType="afterEffect">
                                  <p:stCondLst>
                                    <p:cond delay="0"/>
                                  </p:stCondLst>
                                  <p:childTnLst>
                                    <p:set>
                                      <p:cBhvr>
                                        <p:cTn id="99" dur="1" fill="hold">
                                          <p:stCondLst>
                                            <p:cond delay="0"/>
                                          </p:stCondLst>
                                        </p:cTn>
                                        <p:tgtEl>
                                          <p:spTgt spid="7">
                                            <p:graphicEl>
                                              <a:dgm id="{C536AB7B-425C-4E0D-B8D3-38DA9C16A1A0}"/>
                                            </p:graphicEl>
                                          </p:spTgt>
                                        </p:tgtEl>
                                        <p:attrNameLst>
                                          <p:attrName>style.visibility</p:attrName>
                                        </p:attrNameLst>
                                      </p:cBhvr>
                                      <p:to>
                                        <p:strVal val="visible"/>
                                      </p:to>
                                    </p:set>
                                    <p:animEffect transition="in" filter="strips(downLeft)">
                                      <p:cBhvr>
                                        <p:cTn id="100" dur="500"/>
                                        <p:tgtEl>
                                          <p:spTgt spid="7">
                                            <p:graphicEl>
                                              <a:dgm id="{C536AB7B-425C-4E0D-B8D3-38DA9C16A1A0}"/>
                                            </p:graphicEl>
                                          </p:spTgt>
                                        </p:tgtEl>
                                      </p:cBhvr>
                                    </p:animEffect>
                                  </p:childTnLst>
                                </p:cTn>
                              </p:par>
                            </p:childTnLst>
                          </p:cTn>
                        </p:par>
                        <p:par>
                          <p:cTn id="101" fill="hold">
                            <p:stCondLst>
                              <p:cond delay="1500"/>
                            </p:stCondLst>
                            <p:childTnLst>
                              <p:par>
                                <p:cTn id="102" presetID="14" presetClass="entr" presetSubtype="10"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randombar(horizontal)">
                                      <p:cBhvr>
                                        <p:cTn id="104" dur="1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7">
                                            <p:graphicEl>
                                              <a:dgm id="{3E21B8AA-6BE1-48BB-9AA7-0F2EFA4E13D4}"/>
                                            </p:graphicEl>
                                          </p:spTgt>
                                        </p:tgtEl>
                                        <p:attrNameLst>
                                          <p:attrName>style.visibility</p:attrName>
                                        </p:attrNameLst>
                                      </p:cBhvr>
                                      <p:to>
                                        <p:strVal val="visible"/>
                                      </p:to>
                                    </p:set>
                                    <p:animEffect transition="in" filter="wipe(right)">
                                      <p:cBhvr>
                                        <p:cTn id="109" dur="500"/>
                                        <p:tgtEl>
                                          <p:spTgt spid="7">
                                            <p:graphicEl>
                                              <a:dgm id="{3E21B8AA-6BE1-48BB-9AA7-0F2EFA4E13D4}"/>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wipe(left)">
                                      <p:cBhvr>
                                        <p:cTn id="1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7AF03F-C226-E8D3-4951-A7A4AE92C02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err="1">
                <a:ln/>
                <a:solidFill>
                  <a:srgbClr val="C00000"/>
                </a:solidFill>
              </a:rPr>
              <a:t>L'EXPLICATION</a:t>
            </a:r>
            <a:r>
              <a:rPr lang="es-ES" sz="4400" b="1" dirty="0">
                <a:ln/>
                <a:solidFill>
                  <a:srgbClr val="C00000"/>
                </a:solidFill>
              </a:rPr>
              <a:t> DE LA </a:t>
            </a:r>
            <a:r>
              <a:rPr lang="es-ES" sz="4400" b="1" dirty="0" err="1">
                <a:ln/>
                <a:solidFill>
                  <a:srgbClr val="C00000"/>
                </a:solidFill>
              </a:rPr>
              <a:t>PARABOLE</a:t>
            </a:r>
            <a:endParaRPr lang="es-ES" sz="4400" b="1" dirty="0">
              <a:ln/>
              <a:solidFill>
                <a:srgbClr val="C00000"/>
              </a:solidFill>
            </a:endParaRPr>
          </a:p>
        </p:txBody>
      </p:sp>
      <p:sp>
        <p:nvSpPr>
          <p:cNvPr id="4" name="CuadroTexto 3">
            <a:extLst>
              <a:ext uri="{FF2B5EF4-FFF2-40B4-BE49-F238E27FC236}">
                <a16:creationId xmlns:a16="http://schemas.microsoft.com/office/drawing/2014/main" id="{B436B0F3-BD9B-029B-D2F1-CC20E6F53806}"/>
              </a:ext>
            </a:extLst>
          </p:cNvPr>
          <p:cNvSpPr txBox="1"/>
          <p:nvPr/>
        </p:nvSpPr>
        <p:spPr>
          <a:xfrm>
            <a:off x="409573" y="6247328"/>
            <a:ext cx="11372850" cy="400110"/>
          </a:xfrm>
          <a:prstGeom prst="rect">
            <a:avLst/>
          </a:prstGeom>
          <a:noFill/>
        </p:spPr>
        <p:txBody>
          <a:bodyPr wrap="square" rtlCol="0">
            <a:spAutoFit/>
          </a:bodyPr>
          <a:lstStyle/>
          <a:p>
            <a:pPr algn="ctr">
              <a:spcBef>
                <a:spcPts val="600"/>
              </a:spcBef>
            </a:pPr>
            <a:r>
              <a:rPr lang="fr-FR" sz="2000" b="1" dirty="0"/>
              <a:t>Quel type de sol suis-je ? Que dois-je faire pour être fécond ?</a:t>
            </a:r>
          </a:p>
        </p:txBody>
      </p:sp>
      <p:sp>
        <p:nvSpPr>
          <p:cNvPr id="7" name="CuadroTexto 6">
            <a:extLst>
              <a:ext uri="{FF2B5EF4-FFF2-40B4-BE49-F238E27FC236}">
                <a16:creationId xmlns:a16="http://schemas.microsoft.com/office/drawing/2014/main" id="{740A6050-130E-635B-9077-283CBFA6B179}"/>
              </a:ext>
            </a:extLst>
          </p:cNvPr>
          <p:cNvSpPr txBox="1"/>
          <p:nvPr/>
        </p:nvSpPr>
        <p:spPr>
          <a:xfrm>
            <a:off x="2047872" y="718125"/>
            <a:ext cx="8096250" cy="369332"/>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rgbClr val="7030A0"/>
                </a:solidFill>
                <a:latin typeface="Comic Sans MS" panose="030F0702030302020204" pitchFamily="66" charset="0"/>
              </a:rPr>
              <a:t>« Le semeur sème la parole de Dieu. » </a:t>
            </a:r>
            <a:r>
              <a:rPr lang="fr-FR" sz="1400" b="1" dirty="0">
                <a:solidFill>
                  <a:srgbClr val="7030A0"/>
                </a:solidFill>
                <a:latin typeface="Comic Sans MS" panose="030F0702030302020204" pitchFamily="66" charset="0"/>
              </a:rPr>
              <a:t>(Marc 4.14)</a:t>
            </a:r>
            <a:endParaRPr lang="fr-FR" b="1" dirty="0">
              <a:solidFill>
                <a:srgbClr val="7030A0"/>
              </a:solidFill>
              <a:latin typeface="Comic Sans MS" panose="030F0702030302020204" pitchFamily="66" charset="0"/>
            </a:endParaRPr>
          </a:p>
        </p:txBody>
      </p:sp>
      <p:sp>
        <p:nvSpPr>
          <p:cNvPr id="8" name="CuadroTexto 7">
            <a:extLst>
              <a:ext uri="{FF2B5EF4-FFF2-40B4-BE49-F238E27FC236}">
                <a16:creationId xmlns:a16="http://schemas.microsoft.com/office/drawing/2014/main" id="{E069CBF6-16CA-AF9D-CCA0-F8D385BAD90A}"/>
              </a:ext>
            </a:extLst>
          </p:cNvPr>
          <p:cNvSpPr txBox="1"/>
          <p:nvPr/>
        </p:nvSpPr>
        <p:spPr>
          <a:xfrm>
            <a:off x="409572" y="1073020"/>
            <a:ext cx="11372850" cy="400110"/>
          </a:xfrm>
          <a:prstGeom prst="rect">
            <a:avLst/>
          </a:prstGeom>
          <a:noFill/>
        </p:spPr>
        <p:txBody>
          <a:bodyPr wrap="square" rtlCol="0">
            <a:spAutoFit/>
          </a:bodyPr>
          <a:lstStyle/>
          <a:p>
            <a:pPr algn="ctr">
              <a:spcBef>
                <a:spcPts val="600"/>
              </a:spcBef>
            </a:pPr>
            <a:r>
              <a:rPr lang="fr-FR" sz="2000" b="1" dirty="0"/>
              <a:t>La semence est la Parole de Dieu, et le semeur est toute personne qui la transmet.</a:t>
            </a:r>
          </a:p>
        </p:txBody>
      </p:sp>
      <p:graphicFrame>
        <p:nvGraphicFramePr>
          <p:cNvPr id="9" name="Diagrama 8">
            <a:extLst>
              <a:ext uri="{FF2B5EF4-FFF2-40B4-BE49-F238E27FC236}">
                <a16:creationId xmlns:a16="http://schemas.microsoft.com/office/drawing/2014/main" id="{C6033CD9-B99D-360B-F02F-348DC7CC090E}"/>
              </a:ext>
            </a:extLst>
          </p:cNvPr>
          <p:cNvGraphicFramePr/>
          <p:nvPr>
            <p:extLst>
              <p:ext uri="{D42A27DB-BD31-4B8C-83A1-F6EECF244321}">
                <p14:modId xmlns:p14="http://schemas.microsoft.com/office/powerpoint/2010/main" val="2162991608"/>
              </p:ext>
            </p:extLst>
          </p:nvPr>
        </p:nvGraphicFramePr>
        <p:xfrm>
          <a:off x="1468435" y="1484113"/>
          <a:ext cx="9255125" cy="461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Imagen que contiene interior, tazón, tabla, oscuro&#10;&#10;Descripción generada automáticamente">
            <a:extLst>
              <a:ext uri="{FF2B5EF4-FFF2-40B4-BE49-F238E27FC236}">
                <a16:creationId xmlns:a16="http://schemas.microsoft.com/office/drawing/2014/main" id="{029FF061-5CDF-E2A6-0A8C-DB0A9CD20B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66922" y="2864791"/>
            <a:ext cx="1899388" cy="1899388"/>
          </a:xfrm>
          <a:prstGeom prst="rect">
            <a:avLst/>
          </a:prstGeom>
          <a:effectLst>
            <a:glow rad="101600">
              <a:schemeClr val="accent2">
                <a:satMod val="175000"/>
                <a:alpha val="40000"/>
              </a:schemeClr>
            </a:glow>
          </a:effectLst>
        </p:spPr>
      </p:pic>
      <p:pic>
        <p:nvPicPr>
          <p:cNvPr id="10" name="Imagen 9" descr="Imagen que contiene plátano, tabla, plato, pequeño&#10;&#10;Descripción generada automáticamente">
            <a:extLst>
              <a:ext uri="{FF2B5EF4-FFF2-40B4-BE49-F238E27FC236}">
                <a16:creationId xmlns:a16="http://schemas.microsoft.com/office/drawing/2014/main" id="{D617C30C-2A74-68EC-467B-98F196A3E08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12829" y="2828843"/>
            <a:ext cx="1896783" cy="1896783"/>
          </a:xfrm>
          <a:prstGeom prst="rect">
            <a:avLst/>
          </a:prstGeom>
          <a:effectLst>
            <a:glow rad="101600">
              <a:schemeClr val="accent6">
                <a:satMod val="175000"/>
                <a:alpha val="40000"/>
              </a:schemeClr>
            </a:glow>
          </a:effectLst>
        </p:spPr>
      </p:pic>
      <p:pic>
        <p:nvPicPr>
          <p:cNvPr id="12" name="Imagen 11" descr="Imagen que contiene interior, tabla, viendo, lentes&#10;&#10;Descripción generada automáticamente">
            <a:extLst>
              <a:ext uri="{FF2B5EF4-FFF2-40B4-BE49-F238E27FC236}">
                <a16:creationId xmlns:a16="http://schemas.microsoft.com/office/drawing/2014/main" id="{1E32C271-7BDD-8577-F5A4-5A6FB11E0E8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88416" y="2839826"/>
            <a:ext cx="1902569" cy="1899388"/>
          </a:xfrm>
          <a:prstGeom prst="rect">
            <a:avLst/>
          </a:prstGeom>
          <a:effectLst>
            <a:glow rad="101600">
              <a:srgbClr val="A9D9FD">
                <a:alpha val="60000"/>
              </a:srgbClr>
            </a:glow>
          </a:effectLst>
        </p:spPr>
      </p:pic>
      <p:pic>
        <p:nvPicPr>
          <p:cNvPr id="14" name="Imagen 13" descr="Imagen que contiene tabla, taza, pequeño, mitad&#10;&#10;Descripción generada automáticamente">
            <a:extLst>
              <a:ext uri="{FF2B5EF4-FFF2-40B4-BE49-F238E27FC236}">
                <a16:creationId xmlns:a16="http://schemas.microsoft.com/office/drawing/2014/main" id="{3A9A6606-48B0-55B2-D18F-9DD94E0DB7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334" y="2868778"/>
            <a:ext cx="1899388" cy="1906384"/>
          </a:xfrm>
          <a:prstGeom prst="rect">
            <a:avLst/>
          </a:prstGeom>
          <a:effectLst>
            <a:glow rad="101600">
              <a:schemeClr val="accent3">
                <a:satMod val="175000"/>
                <a:alpha val="40000"/>
              </a:schemeClr>
            </a:glow>
          </a:effectLst>
        </p:spPr>
      </p:pic>
      <p:pic>
        <p:nvPicPr>
          <p:cNvPr id="19" name="Gráfico 18" descr="Dirigir dos pines por un camino con relleno sólido">
            <a:extLst>
              <a:ext uri="{FF2B5EF4-FFF2-40B4-BE49-F238E27FC236}">
                <a16:creationId xmlns:a16="http://schemas.microsoft.com/office/drawing/2014/main" id="{281E8AAA-BCC9-D8AB-A67F-DA6CD39F6BA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894696"/>
            <a:ext cx="686574" cy="686574"/>
          </a:xfrm>
          <a:prstGeom prst="rect">
            <a:avLst/>
          </a:prstGeom>
        </p:spPr>
      </p:pic>
      <p:pic>
        <p:nvPicPr>
          <p:cNvPr id="20" name="Imagen 19" descr="Forma&#10;&#10;Descripción generada automáticamente con confianza baja">
            <a:extLst>
              <a:ext uri="{FF2B5EF4-FFF2-40B4-BE49-F238E27FC236}">
                <a16:creationId xmlns:a16="http://schemas.microsoft.com/office/drawing/2014/main" id="{8E17B9F9-86DA-D85E-B1AB-E0EEF6E95D9C}"/>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894696"/>
            <a:ext cx="686573" cy="686573"/>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EE16C8E8-AF94-8007-17F7-848EFE4191F4}"/>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905789"/>
            <a:ext cx="735007" cy="735007"/>
          </a:xfrm>
          <a:prstGeom prst="rect">
            <a:avLst/>
          </a:prstGeom>
        </p:spPr>
      </p:pic>
      <p:pic>
        <p:nvPicPr>
          <p:cNvPr id="22" name="Imagen 21" descr="Forma&#10;&#10;Descripción generada automáticamente con confianza baja">
            <a:extLst>
              <a:ext uri="{FF2B5EF4-FFF2-40B4-BE49-F238E27FC236}">
                <a16:creationId xmlns:a16="http://schemas.microsoft.com/office/drawing/2014/main" id="{C7247EE0-8890-B5FC-5D87-4E1B0E61341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5049566"/>
            <a:ext cx="591021" cy="591021"/>
          </a:xfrm>
          <a:prstGeom prst="rect">
            <a:avLst/>
          </a:prstGeom>
        </p:spPr>
      </p:pic>
    </p:spTree>
    <p:extLst>
      <p:ext uri="{BB962C8B-B14F-4D97-AF65-F5344CB8AC3E}">
        <p14:creationId xmlns:p14="http://schemas.microsoft.com/office/powerpoint/2010/main" val="140513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90"/>
                                          </p:val>
                                        </p:tav>
                                        <p:tav tm="100000">
                                          <p:val>
                                            <p:fltVal val="0"/>
                                          </p:val>
                                        </p:tav>
                                      </p:tavLst>
                                    </p:anim>
                                    <p:animEffect transition="in" filter="fade">
                                      <p:cBhvr>
                                        <p:cTn id="38" dur="500"/>
                                        <p:tgtEl>
                                          <p:spTgt spid="5"/>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9">
                                            <p:graphicEl>
                                              <a:dgm id="{6CA6D5FA-4612-42E9-B85B-6FC124476DE1}"/>
                                            </p:graphicEl>
                                          </p:spTgt>
                                        </p:tgtEl>
                                        <p:attrNameLst>
                                          <p:attrName>style.visibility</p:attrName>
                                        </p:attrNameLst>
                                      </p:cBhvr>
                                      <p:to>
                                        <p:strVal val="visible"/>
                                      </p:to>
                                    </p:set>
                                    <p:animEffect transition="in" filter="randombar(horizontal)">
                                      <p:cBhvr>
                                        <p:cTn id="42" dur="10"/>
                                        <p:tgtEl>
                                          <p:spTgt spid="9">
                                            <p:graphicEl>
                                              <a:dgm id="{6CA6D5FA-4612-42E9-B85B-6FC124476DE1}"/>
                                            </p:graphic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graphicEl>
                                              <a:dgm id="{0DCB8363-C161-499C-AA30-118274397EFE}"/>
                                            </p:graphicEl>
                                          </p:spTgt>
                                        </p:tgtEl>
                                        <p:attrNameLst>
                                          <p:attrName>style.visibility</p:attrName>
                                        </p:attrNameLst>
                                      </p:cBhvr>
                                      <p:to>
                                        <p:strVal val="visible"/>
                                      </p:to>
                                    </p:set>
                                    <p:animEffect transition="in" filter="randombar(horizontal)">
                                      <p:cBhvr>
                                        <p:cTn id="45" dur="10"/>
                                        <p:tgtEl>
                                          <p:spTgt spid="9">
                                            <p:graphicEl>
                                              <a:dgm id="{0DCB8363-C161-499C-AA30-118274397EFE}"/>
                                            </p:graphicEl>
                                          </p:spTgt>
                                        </p:tgtEl>
                                      </p:cBhvr>
                                    </p:animEffect>
                                  </p:childTnLst>
                                </p:cTn>
                              </p:par>
                            </p:childTnLst>
                          </p:cTn>
                        </p:par>
                        <p:par>
                          <p:cTn id="46" fill="hold">
                            <p:stCondLst>
                              <p:cond delay="510"/>
                            </p:stCondLst>
                            <p:childTnLst>
                              <p:par>
                                <p:cTn id="47" presetID="18" presetClass="entr" presetSubtype="9" fill="hold" grpId="0" nodeType="afterEffect">
                                  <p:stCondLst>
                                    <p:cond delay="0"/>
                                  </p:stCondLst>
                                  <p:childTnLst>
                                    <p:set>
                                      <p:cBhvr>
                                        <p:cTn id="48" dur="1" fill="hold">
                                          <p:stCondLst>
                                            <p:cond delay="0"/>
                                          </p:stCondLst>
                                        </p:cTn>
                                        <p:tgtEl>
                                          <p:spTgt spid="9">
                                            <p:graphicEl>
                                              <a:dgm id="{E4BC403A-C3ED-4131-9EDB-897F78181761}"/>
                                            </p:graphicEl>
                                          </p:spTgt>
                                        </p:tgtEl>
                                        <p:attrNameLst>
                                          <p:attrName>style.visibility</p:attrName>
                                        </p:attrNameLst>
                                      </p:cBhvr>
                                      <p:to>
                                        <p:strVal val="visible"/>
                                      </p:to>
                                    </p:set>
                                    <p:animEffect transition="in" filter="strips(upLeft)">
                                      <p:cBhvr>
                                        <p:cTn id="49" dur="500"/>
                                        <p:tgtEl>
                                          <p:spTgt spid="9">
                                            <p:graphicEl>
                                              <a:dgm id="{E4BC403A-C3ED-4131-9EDB-897F78181761}"/>
                                            </p:graphicEl>
                                          </p:spTgt>
                                        </p:tgtEl>
                                      </p:cBhvr>
                                    </p:animEffect>
                                  </p:childTnLst>
                                </p:cTn>
                              </p:par>
                            </p:childTnLst>
                          </p:cTn>
                        </p:par>
                        <p:par>
                          <p:cTn id="50" fill="hold">
                            <p:stCondLst>
                              <p:cond delay="1010"/>
                            </p:stCondLst>
                            <p:childTnLst>
                              <p:par>
                                <p:cTn id="51" presetID="14" presetClass="entr" presetSubtype="1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1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9">
                                            <p:graphicEl>
                                              <a:dgm id="{5804DF38-08B4-4912-B8B9-426D8DAFB991}"/>
                                            </p:graphicEl>
                                          </p:spTgt>
                                        </p:tgtEl>
                                        <p:attrNameLst>
                                          <p:attrName>style.visibility</p:attrName>
                                        </p:attrNameLst>
                                      </p:cBhvr>
                                      <p:to>
                                        <p:strVal val="visible"/>
                                      </p:to>
                                    </p:set>
                                    <p:animEffect transition="in" filter="wipe(right)">
                                      <p:cBhvr>
                                        <p:cTn id="58" dur="500"/>
                                        <p:tgtEl>
                                          <p:spTgt spid="9">
                                            <p:graphicEl>
                                              <a:dgm id="{5804DF38-08B4-4912-B8B9-426D8DAFB991}"/>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9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18" presetClass="entr" presetSubtype="3" fill="hold" grpId="0" nodeType="afterEffect">
                                  <p:stCondLst>
                                    <p:cond delay="0"/>
                                  </p:stCondLst>
                                  <p:childTnLst>
                                    <p:set>
                                      <p:cBhvr>
                                        <p:cTn id="69" dur="1" fill="hold">
                                          <p:stCondLst>
                                            <p:cond delay="0"/>
                                          </p:stCondLst>
                                        </p:cTn>
                                        <p:tgtEl>
                                          <p:spTgt spid="9">
                                            <p:graphicEl>
                                              <a:dgm id="{7C2D19D2-3A29-4CC8-812B-7D17A6A5BD12}"/>
                                            </p:graphicEl>
                                          </p:spTgt>
                                        </p:tgtEl>
                                        <p:attrNameLst>
                                          <p:attrName>style.visibility</p:attrName>
                                        </p:attrNameLst>
                                      </p:cBhvr>
                                      <p:to>
                                        <p:strVal val="visible"/>
                                      </p:to>
                                    </p:set>
                                    <p:animEffect transition="in" filter="strips(upRight)">
                                      <p:cBhvr>
                                        <p:cTn id="70" dur="500"/>
                                        <p:tgtEl>
                                          <p:spTgt spid="9">
                                            <p:graphicEl>
                                              <a:dgm id="{7C2D19D2-3A29-4CC8-812B-7D17A6A5BD12}"/>
                                            </p:graphicEl>
                                          </p:spTgt>
                                        </p:tgtEl>
                                      </p:cBhvr>
                                    </p:animEffect>
                                  </p:childTnLst>
                                </p:cTn>
                              </p:par>
                            </p:childTnLst>
                          </p:cTn>
                        </p:par>
                        <p:par>
                          <p:cTn id="71" fill="hold">
                            <p:stCondLst>
                              <p:cond delay="1000"/>
                            </p:stCondLst>
                            <p:childTnLst>
                              <p:par>
                                <p:cTn id="72" presetID="14" presetClass="entr" presetSubtype="1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randombar(horizontal)">
                                      <p:cBhvr>
                                        <p:cTn id="74" dur="1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9">
                                            <p:graphicEl>
                                              <a:dgm id="{39112137-0F1D-44D8-945A-5202FCF184D6}"/>
                                            </p:graphicEl>
                                          </p:spTgt>
                                        </p:tgtEl>
                                        <p:attrNameLst>
                                          <p:attrName>style.visibility</p:attrName>
                                        </p:attrNameLst>
                                      </p:cBhvr>
                                      <p:to>
                                        <p:strVal val="visible"/>
                                      </p:to>
                                    </p:set>
                                    <p:animEffect transition="in" filter="wipe(left)">
                                      <p:cBhvr>
                                        <p:cTn id="79" dur="500"/>
                                        <p:tgtEl>
                                          <p:spTgt spid="9">
                                            <p:graphicEl>
                                              <a:dgm id="{39112137-0F1D-44D8-945A-5202FCF184D6}"/>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90"/>
                                          </p:val>
                                        </p:tav>
                                        <p:tav tm="100000">
                                          <p:val>
                                            <p:fltVal val="0"/>
                                          </p:val>
                                        </p:tav>
                                      </p:tavLst>
                                    </p:anim>
                                    <p:animEffect transition="in" filter="fade">
                                      <p:cBhvr>
                                        <p:cTn id="87" dur="500"/>
                                        <p:tgtEl>
                                          <p:spTgt spid="12"/>
                                        </p:tgtEl>
                                      </p:cBhvr>
                                    </p:animEffect>
                                  </p:childTnLst>
                                </p:cTn>
                              </p:par>
                            </p:childTnLst>
                          </p:cTn>
                        </p:par>
                        <p:par>
                          <p:cTn id="88" fill="hold">
                            <p:stCondLst>
                              <p:cond delay="500"/>
                            </p:stCondLst>
                            <p:childTnLst>
                              <p:par>
                                <p:cTn id="89" presetID="18" presetClass="entr" presetSubtype="6" fill="hold" grpId="0" nodeType="afterEffect">
                                  <p:stCondLst>
                                    <p:cond delay="0"/>
                                  </p:stCondLst>
                                  <p:childTnLst>
                                    <p:set>
                                      <p:cBhvr>
                                        <p:cTn id="90" dur="1" fill="hold">
                                          <p:stCondLst>
                                            <p:cond delay="0"/>
                                          </p:stCondLst>
                                        </p:cTn>
                                        <p:tgtEl>
                                          <p:spTgt spid="9">
                                            <p:graphicEl>
                                              <a:dgm id="{A6F7080D-E7C6-4714-88CE-67A29D69A07B}"/>
                                            </p:graphicEl>
                                          </p:spTgt>
                                        </p:tgtEl>
                                        <p:attrNameLst>
                                          <p:attrName>style.visibility</p:attrName>
                                        </p:attrNameLst>
                                      </p:cBhvr>
                                      <p:to>
                                        <p:strVal val="visible"/>
                                      </p:to>
                                    </p:set>
                                    <p:animEffect transition="in" filter="strips(downRight)">
                                      <p:cBhvr>
                                        <p:cTn id="91" dur="500"/>
                                        <p:tgtEl>
                                          <p:spTgt spid="9">
                                            <p:graphicEl>
                                              <a:dgm id="{A6F7080D-E7C6-4714-88CE-67A29D69A07B}"/>
                                            </p:graphicEl>
                                          </p:spTgt>
                                        </p:tgtEl>
                                      </p:cBhvr>
                                    </p:animEffect>
                                  </p:childTnLst>
                                </p:cTn>
                              </p:par>
                            </p:childTnLst>
                          </p:cTn>
                        </p:par>
                        <p:par>
                          <p:cTn id="92" fill="hold">
                            <p:stCondLst>
                              <p:cond delay="1000"/>
                            </p:stCondLst>
                            <p:childTnLst>
                              <p:par>
                                <p:cTn id="93" presetID="14" presetClass="entr" presetSubtype="10"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randombar(horizontal)">
                                      <p:cBhvr>
                                        <p:cTn id="95" dur="1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graphicEl>
                                              <a:dgm id="{5D273B0B-BBFA-4FF4-ACAC-F8A7D0609781}"/>
                                            </p:graphicEl>
                                          </p:spTgt>
                                        </p:tgtEl>
                                        <p:attrNameLst>
                                          <p:attrName>style.visibility</p:attrName>
                                        </p:attrNameLst>
                                      </p:cBhvr>
                                      <p:to>
                                        <p:strVal val="visible"/>
                                      </p:to>
                                    </p:set>
                                    <p:animEffect transition="in" filter="wipe(left)">
                                      <p:cBhvr>
                                        <p:cTn id="100" dur="500"/>
                                        <p:tgtEl>
                                          <p:spTgt spid="9">
                                            <p:graphicEl>
                                              <a:dgm id="{5D273B0B-BBFA-4FF4-ACAC-F8A7D0609781}"/>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 calcmode="lin" valueType="num">
                                      <p:cBhvr>
                                        <p:cTn id="107" dur="500" fill="hold"/>
                                        <p:tgtEl>
                                          <p:spTgt spid="14"/>
                                        </p:tgtEl>
                                        <p:attrNameLst>
                                          <p:attrName>style.rotation</p:attrName>
                                        </p:attrNameLst>
                                      </p:cBhvr>
                                      <p:tavLst>
                                        <p:tav tm="0">
                                          <p:val>
                                            <p:fltVal val="90"/>
                                          </p:val>
                                        </p:tav>
                                        <p:tav tm="100000">
                                          <p:val>
                                            <p:fltVal val="0"/>
                                          </p:val>
                                        </p:tav>
                                      </p:tavLst>
                                    </p:anim>
                                    <p:animEffect transition="in" filter="fade">
                                      <p:cBhvr>
                                        <p:cTn id="108" dur="500"/>
                                        <p:tgtEl>
                                          <p:spTgt spid="14"/>
                                        </p:tgtEl>
                                      </p:cBhvr>
                                    </p:animEffect>
                                  </p:childTnLst>
                                </p:cTn>
                              </p:par>
                            </p:childTnLst>
                          </p:cTn>
                        </p:par>
                        <p:par>
                          <p:cTn id="109" fill="hold">
                            <p:stCondLst>
                              <p:cond delay="500"/>
                            </p:stCondLst>
                            <p:childTnLst>
                              <p:par>
                                <p:cTn id="110" presetID="18" presetClass="entr" presetSubtype="12" fill="hold" grpId="0" nodeType="afterEffect">
                                  <p:stCondLst>
                                    <p:cond delay="0"/>
                                  </p:stCondLst>
                                  <p:childTnLst>
                                    <p:set>
                                      <p:cBhvr>
                                        <p:cTn id="111" dur="1" fill="hold">
                                          <p:stCondLst>
                                            <p:cond delay="0"/>
                                          </p:stCondLst>
                                        </p:cTn>
                                        <p:tgtEl>
                                          <p:spTgt spid="9">
                                            <p:graphicEl>
                                              <a:dgm id="{C536AB7B-425C-4E0D-B8D3-38DA9C16A1A0}"/>
                                            </p:graphicEl>
                                          </p:spTgt>
                                        </p:tgtEl>
                                        <p:attrNameLst>
                                          <p:attrName>style.visibility</p:attrName>
                                        </p:attrNameLst>
                                      </p:cBhvr>
                                      <p:to>
                                        <p:strVal val="visible"/>
                                      </p:to>
                                    </p:set>
                                    <p:animEffect transition="in" filter="strips(downLeft)">
                                      <p:cBhvr>
                                        <p:cTn id="112" dur="500"/>
                                        <p:tgtEl>
                                          <p:spTgt spid="9">
                                            <p:graphicEl>
                                              <a:dgm id="{C536AB7B-425C-4E0D-B8D3-38DA9C16A1A0}"/>
                                            </p:graphicEl>
                                          </p:spTgt>
                                        </p:tgtEl>
                                      </p:cBhvr>
                                    </p:animEffect>
                                  </p:childTnLst>
                                </p:cTn>
                              </p:par>
                            </p:childTnLst>
                          </p:cTn>
                        </p:par>
                        <p:par>
                          <p:cTn id="113" fill="hold">
                            <p:stCondLst>
                              <p:cond delay="1000"/>
                            </p:stCondLst>
                            <p:childTnLst>
                              <p:par>
                                <p:cTn id="114" presetID="14" presetClass="entr" presetSubtype="10" fill="hold"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randombar(horizontal)">
                                      <p:cBhvr>
                                        <p:cTn id="116" dur="1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9">
                                            <p:graphicEl>
                                              <a:dgm id="{3E21B8AA-6BE1-48BB-9AA7-0F2EFA4E13D4}"/>
                                            </p:graphicEl>
                                          </p:spTgt>
                                        </p:tgtEl>
                                        <p:attrNameLst>
                                          <p:attrName>style.visibility</p:attrName>
                                        </p:attrNameLst>
                                      </p:cBhvr>
                                      <p:to>
                                        <p:strVal val="visible"/>
                                      </p:to>
                                    </p:set>
                                    <p:animEffect transition="in" filter="wipe(right)">
                                      <p:cBhvr>
                                        <p:cTn id="121" dur="500"/>
                                        <p:tgtEl>
                                          <p:spTgt spid="9">
                                            <p:graphicEl>
                                              <a:dgm id="{3E21B8AA-6BE1-48BB-9AA7-0F2EFA4E13D4}"/>
                                            </p:graphic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37" fill="hold" grpId="0" nodeType="click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barn(outVertical)">
                                      <p:cBhvr>
                                        <p:cTn id="1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7B0699-0CFE-95E0-ADD2-A1FF6E420566}"/>
              </a:ext>
            </a:extLst>
          </p:cNvPr>
          <p:cNvSpPr txBox="1"/>
          <p:nvPr/>
        </p:nvSpPr>
        <p:spPr>
          <a:xfrm>
            <a:off x="96252" y="596354"/>
            <a:ext cx="5832909" cy="2308324"/>
          </a:xfrm>
          <a:prstGeom prst="rect">
            <a:avLst/>
          </a:prstGeom>
          <a:noFill/>
        </p:spPr>
        <p:txBody>
          <a:bodyPr wrap="square">
            <a:spAutoFit/>
            <a:scene3d>
              <a:camera prst="orthographicFront"/>
              <a:lightRig rig="threePt" dir="t"/>
            </a:scene3d>
            <a:sp3d extrusionH="57150">
              <a:bevelT h="25400" prst="softRound"/>
            </a:sp3d>
          </a:bodyPr>
          <a:lstStyle/>
          <a:p>
            <a:pPr algn="ctr"/>
            <a:r>
              <a:rPr lang="es-ES" sz="7200" b="1" dirty="0" err="1">
                <a:ln w="6600">
                  <a:solidFill>
                    <a:schemeClr val="accent2"/>
                  </a:solidFill>
                  <a:prstDash val="solid"/>
                </a:ln>
                <a:solidFill>
                  <a:schemeClr val="accent5">
                    <a:lumMod val="75000"/>
                  </a:schemeClr>
                </a:solidFill>
                <a:effectLst>
                  <a:outerShdw dist="38100" dir="2700000" algn="tl" rotWithShape="0">
                    <a:schemeClr val="accent2"/>
                  </a:outerShdw>
                </a:effectLst>
              </a:rPr>
              <a:t>AUTRES</a:t>
            </a:r>
            <a:r>
              <a:rPr lang="es-ES" sz="7200" b="1" dirty="0">
                <a:ln w="6600">
                  <a:solidFill>
                    <a:schemeClr val="accent2"/>
                  </a:solidFill>
                  <a:prstDash val="solid"/>
                </a:ln>
                <a:solidFill>
                  <a:schemeClr val="accent5">
                    <a:lumMod val="75000"/>
                  </a:schemeClr>
                </a:solidFill>
                <a:effectLst>
                  <a:outerShdw dist="38100" dir="2700000" algn="tl" rotWithShape="0">
                    <a:schemeClr val="accent2"/>
                  </a:outerShdw>
                </a:effectLst>
              </a:rPr>
              <a:t> </a:t>
            </a:r>
            <a:r>
              <a:rPr lang="es-ES" sz="7200" b="1" dirty="0" err="1">
                <a:ln w="6600">
                  <a:solidFill>
                    <a:schemeClr val="accent2"/>
                  </a:solidFill>
                  <a:prstDash val="solid"/>
                </a:ln>
                <a:solidFill>
                  <a:schemeClr val="accent5">
                    <a:lumMod val="75000"/>
                  </a:schemeClr>
                </a:solidFill>
                <a:effectLst>
                  <a:outerShdw dist="38100" dir="2700000" algn="tl" rotWithShape="0">
                    <a:schemeClr val="accent2"/>
                  </a:outerShdw>
                </a:effectLst>
              </a:rPr>
              <a:t>PARABOLES</a:t>
            </a:r>
            <a:endParaRPr lang="es-ES" sz="7200" b="1" dirty="0">
              <a:ln w="6600">
                <a:solidFill>
                  <a:schemeClr val="accent2"/>
                </a:solidFill>
                <a:prstDash val="solid"/>
              </a:ln>
              <a:solidFill>
                <a:schemeClr val="accent5">
                  <a:lumMod val="75000"/>
                </a:schemeClr>
              </a:solidFill>
              <a:effectLst>
                <a:outerShdw dist="38100" dir="2700000" algn="tl" rotWithShape="0">
                  <a:schemeClr val="accent2"/>
                </a:outerShdw>
              </a:effectLst>
            </a:endParaRPr>
          </a:p>
        </p:txBody>
      </p:sp>
    </p:spTree>
    <p:extLst>
      <p:ext uri="{BB962C8B-B14F-4D97-AF65-F5344CB8AC3E}">
        <p14:creationId xmlns:p14="http://schemas.microsoft.com/office/powerpoint/2010/main" val="424017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07D14CFC-D55C-67EE-2B62-8ACAA31BD388}"/>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a caja de madera&#10;&#10;Descripción generada automáticamente con confianza baja">
            <a:extLst>
              <a:ext uri="{FF2B5EF4-FFF2-40B4-BE49-F238E27FC236}">
                <a16:creationId xmlns:a16="http://schemas.microsoft.com/office/drawing/2014/main" id="{E7F8DDF5-1F8B-9EFC-4E79-ACB659A3A6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44055" y="1720232"/>
            <a:ext cx="2493803" cy="1826061"/>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B8DF8A58-665A-3086-9C28-87836B9B73D1}"/>
              </a:ext>
            </a:extLst>
          </p:cNvPr>
          <p:cNvSpPr txBox="1"/>
          <p:nvPr/>
        </p:nvSpPr>
        <p:spPr>
          <a:xfrm>
            <a:off x="0" y="-38912"/>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fr-FR" sz="4400" b="1" dirty="0">
                <a:ln w="22225">
                  <a:solidFill>
                    <a:schemeClr val="accent2"/>
                  </a:solidFill>
                  <a:prstDash val="solid"/>
                </a:ln>
                <a:solidFill>
                  <a:schemeClr val="accent2">
                    <a:lumMod val="40000"/>
                    <a:lumOff val="60000"/>
                  </a:schemeClr>
                </a:solidFill>
              </a:rPr>
              <a:t>LA LAMPE ET LA MESURE</a:t>
            </a:r>
          </a:p>
        </p:txBody>
      </p:sp>
      <p:cxnSp>
        <p:nvCxnSpPr>
          <p:cNvPr id="4" name="Conector recto 3">
            <a:extLst>
              <a:ext uri="{FF2B5EF4-FFF2-40B4-BE49-F238E27FC236}">
                <a16:creationId xmlns:a16="http://schemas.microsoft.com/office/drawing/2014/main" id="{BA148308-BA77-7DBA-DA67-FC99B1E56490}"/>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sp>
        <p:nvSpPr>
          <p:cNvPr id="7" name="CuadroTexto 6">
            <a:extLst>
              <a:ext uri="{FF2B5EF4-FFF2-40B4-BE49-F238E27FC236}">
                <a16:creationId xmlns:a16="http://schemas.microsoft.com/office/drawing/2014/main" id="{4606C458-DCBD-65BD-58BA-1F4DDA9CF8B6}"/>
              </a:ext>
            </a:extLst>
          </p:cNvPr>
          <p:cNvSpPr txBox="1"/>
          <p:nvPr/>
        </p:nvSpPr>
        <p:spPr>
          <a:xfrm>
            <a:off x="114300" y="712626"/>
            <a:ext cx="5867400" cy="83099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fr-FR" sz="1600" b="1" dirty="0">
                <a:effectLst>
                  <a:outerShdw blurRad="38100" dist="38100" dir="2700000" algn="tl">
                    <a:srgbClr val="000000">
                      <a:alpha val="43137"/>
                    </a:srgbClr>
                  </a:outerShdw>
                </a:effectLst>
                <a:latin typeface="Comic Sans MS" panose="030F0702030302020204" pitchFamily="66" charset="0"/>
              </a:rPr>
              <a:t>« Jésus leur disait : « Quelqu'un apporte-t-il la lampe pour la mettre sous un seau ou sous le lit ? N'est-ce pas plutôt pour la mettre sur le porte-lampe ? </a:t>
            </a:r>
            <a:r>
              <a:rPr lang="fr-FR" sz="1200" b="1" dirty="0">
                <a:effectLst>
                  <a:outerShdw blurRad="38100" dist="38100" dir="2700000" algn="tl">
                    <a:srgbClr val="000000">
                      <a:alpha val="43137"/>
                    </a:srgbClr>
                  </a:outerShdw>
                </a:effectLst>
                <a:latin typeface="Comic Sans MS" panose="030F0702030302020204" pitchFamily="66" charset="0"/>
              </a:rPr>
              <a:t>(Marc 4.21)</a:t>
            </a:r>
            <a:endParaRPr lang="fr-FR" sz="1600" b="1" dirty="0">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2BB3AF9D-0FED-DD17-1D2A-58C40BB35FC9}"/>
              </a:ext>
            </a:extLst>
          </p:cNvPr>
          <p:cNvSpPr txBox="1"/>
          <p:nvPr/>
        </p:nvSpPr>
        <p:spPr>
          <a:xfrm>
            <a:off x="142874" y="1655412"/>
            <a:ext cx="5762620" cy="707886"/>
          </a:xfrm>
          <a:prstGeom prst="rect">
            <a:avLst/>
          </a:prstGeom>
          <a:noFill/>
        </p:spPr>
        <p:txBody>
          <a:bodyPr wrap="square" rtlCol="0">
            <a:spAutoFit/>
          </a:bodyPr>
          <a:lstStyle/>
          <a:p>
            <a:pPr>
              <a:spcBef>
                <a:spcPts val="600"/>
              </a:spcBef>
            </a:pPr>
            <a:r>
              <a:rPr lang="fr-FR" sz="2000" b="1" dirty="0"/>
              <a:t>Visualisez la conversation : « Est-ce... ? » « Non ! » « N'est-ce pas... ? » « Bien sûr que oui ! »</a:t>
            </a:r>
          </a:p>
        </p:txBody>
      </p:sp>
      <p:sp>
        <p:nvSpPr>
          <p:cNvPr id="10" name="CuadroTexto 9">
            <a:extLst>
              <a:ext uri="{FF2B5EF4-FFF2-40B4-BE49-F238E27FC236}">
                <a16:creationId xmlns:a16="http://schemas.microsoft.com/office/drawing/2014/main" id="{459A9F4F-C26F-09A3-3618-13C7AB2AE337}"/>
              </a:ext>
            </a:extLst>
          </p:cNvPr>
          <p:cNvSpPr txBox="1"/>
          <p:nvPr/>
        </p:nvSpPr>
        <p:spPr>
          <a:xfrm>
            <a:off x="6233821" y="742379"/>
            <a:ext cx="5867400" cy="83099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fr-FR" sz="1600" b="1" dirty="0">
                <a:effectLst>
                  <a:outerShdw blurRad="38100" dist="38100" dir="2700000" algn="tl">
                    <a:srgbClr val="000000">
                      <a:alpha val="43137"/>
                    </a:srgbClr>
                  </a:outerShdw>
                </a:effectLst>
                <a:latin typeface="Comic Sans MS" panose="030F0702030302020204" pitchFamily="66" charset="0"/>
              </a:rPr>
              <a:t>« Prenez garde à ce que vous entendez ; car on vous mesurera la mesure dont vous vous servez, et on vous ajoutera ce que vous aurez entendu. » </a:t>
            </a:r>
            <a:r>
              <a:rPr lang="fr-FR" sz="1200" b="1" dirty="0">
                <a:effectLst>
                  <a:outerShdw blurRad="38100" dist="38100" dir="2700000" algn="tl">
                    <a:srgbClr val="000000">
                      <a:alpha val="43137"/>
                    </a:srgbClr>
                  </a:outerShdw>
                </a:effectLst>
                <a:latin typeface="Comic Sans MS" panose="030F0702030302020204" pitchFamily="66" charset="0"/>
              </a:rPr>
              <a:t>(Marc 4.24).</a:t>
            </a:r>
            <a:endParaRPr lang="fr-FR" sz="1600" b="1" dirty="0">
              <a:effectLst>
                <a:outerShdw blurRad="38100" dist="38100" dir="2700000" algn="tl">
                  <a:srgbClr val="000000">
                    <a:alpha val="43137"/>
                  </a:srgbClr>
                </a:outerShdw>
              </a:effectLst>
              <a:latin typeface="Comic Sans MS" panose="030F0702030302020204" pitchFamily="66" charset="0"/>
            </a:endParaRPr>
          </a:p>
        </p:txBody>
      </p:sp>
      <p:sp>
        <p:nvSpPr>
          <p:cNvPr id="11" name="CuadroTexto 10">
            <a:extLst>
              <a:ext uri="{FF2B5EF4-FFF2-40B4-BE49-F238E27FC236}">
                <a16:creationId xmlns:a16="http://schemas.microsoft.com/office/drawing/2014/main" id="{DA85D2AB-D8F0-33DA-3F2C-E1C64617E14B}"/>
              </a:ext>
            </a:extLst>
          </p:cNvPr>
          <p:cNvSpPr txBox="1"/>
          <p:nvPr/>
        </p:nvSpPr>
        <p:spPr>
          <a:xfrm>
            <a:off x="6219831" y="1564856"/>
            <a:ext cx="3370960" cy="2246769"/>
          </a:xfrm>
          <a:prstGeom prst="rect">
            <a:avLst/>
          </a:prstGeom>
          <a:noFill/>
        </p:spPr>
        <p:txBody>
          <a:bodyPr wrap="square" rtlCol="0">
            <a:spAutoFit/>
          </a:bodyPr>
          <a:lstStyle/>
          <a:p>
            <a:pPr>
              <a:spcBef>
                <a:spcPts val="600"/>
              </a:spcBef>
            </a:pPr>
            <a:r>
              <a:rPr lang="fr-FR" sz="2000" b="1" dirty="0"/>
              <a:t>Dans les rues de la ville, les marchands vendaient leurs produits en utilisant des mesures plus ou moins standard pour mesurer la quantité de produit souhaitée par l'acheteur. </a:t>
            </a:r>
          </a:p>
        </p:txBody>
      </p:sp>
      <p:sp>
        <p:nvSpPr>
          <p:cNvPr id="5" name="CuadroTexto 4">
            <a:extLst>
              <a:ext uri="{FF2B5EF4-FFF2-40B4-BE49-F238E27FC236}">
                <a16:creationId xmlns:a16="http://schemas.microsoft.com/office/drawing/2014/main" id="{4B1AB147-A543-111B-4C35-12F2BAC17877}"/>
              </a:ext>
            </a:extLst>
          </p:cNvPr>
          <p:cNvSpPr txBox="1"/>
          <p:nvPr/>
        </p:nvSpPr>
        <p:spPr>
          <a:xfrm>
            <a:off x="3010883" y="3256567"/>
            <a:ext cx="3058735" cy="1323439"/>
          </a:xfrm>
          <a:prstGeom prst="rect">
            <a:avLst/>
          </a:prstGeom>
          <a:noFill/>
        </p:spPr>
        <p:txBody>
          <a:bodyPr wrap="square">
            <a:spAutoFit/>
          </a:bodyPr>
          <a:lstStyle/>
          <a:p>
            <a:pPr>
              <a:spcBef>
                <a:spcPts val="600"/>
              </a:spcBef>
            </a:pPr>
            <a:r>
              <a:rPr lang="fr-FR" sz="2000" b="1" dirty="0"/>
              <a:t>Peu à peu, Jésus révèle la vérité de l'Evangile pour qu'elle soit connue de tous (Marc 4.22).</a:t>
            </a:r>
          </a:p>
        </p:txBody>
      </p:sp>
      <p:pic>
        <p:nvPicPr>
          <p:cNvPr id="9" name="Imagen 8" descr="Imagen que contiene colorido, tabla, celular, brillando&#10;&#10;Descripción generada automáticamente">
            <a:extLst>
              <a:ext uri="{FF2B5EF4-FFF2-40B4-BE49-F238E27FC236}">
                <a16:creationId xmlns:a16="http://schemas.microsoft.com/office/drawing/2014/main" id="{2676346F-5477-9A75-85FE-8582C63FBE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3" y="3428999"/>
            <a:ext cx="2791808" cy="3220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hombre, foto, joven&#10;&#10;Descripción generada automáticamente">
            <a:extLst>
              <a:ext uri="{FF2B5EF4-FFF2-40B4-BE49-F238E27FC236}">
                <a16:creationId xmlns:a16="http://schemas.microsoft.com/office/drawing/2014/main" id="{0DEA6F82-B82E-E1DA-5843-C327E79FB1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10297" y="4076434"/>
            <a:ext cx="2539353" cy="2539353"/>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8701380D-5D9A-63DE-2C59-38330944E519}"/>
              </a:ext>
            </a:extLst>
          </p:cNvPr>
          <p:cNvSpPr txBox="1"/>
          <p:nvPr/>
        </p:nvSpPr>
        <p:spPr>
          <a:xfrm>
            <a:off x="8789944" y="3714147"/>
            <a:ext cx="3370960" cy="1323439"/>
          </a:xfrm>
          <a:prstGeom prst="rect">
            <a:avLst/>
          </a:prstGeom>
          <a:noFill/>
        </p:spPr>
        <p:txBody>
          <a:bodyPr wrap="square">
            <a:spAutoFit/>
          </a:bodyPr>
          <a:lstStyle/>
          <a:p>
            <a:pPr>
              <a:spcBef>
                <a:spcPts val="600"/>
              </a:spcBef>
            </a:pPr>
            <a:r>
              <a:rPr lang="fr-FR" sz="2000" b="1" dirty="0"/>
              <a:t>Si le vendeur était bon, il ajoutait un peu plus de produit dans la mesure pour satisfaire son client.</a:t>
            </a:r>
          </a:p>
        </p:txBody>
      </p:sp>
      <p:sp>
        <p:nvSpPr>
          <p:cNvPr id="6" name="CuadroTexto 5">
            <a:extLst>
              <a:ext uri="{FF2B5EF4-FFF2-40B4-BE49-F238E27FC236}">
                <a16:creationId xmlns:a16="http://schemas.microsoft.com/office/drawing/2014/main" id="{FE2E53C5-6134-C2AC-CED8-7DD882C47974}"/>
              </a:ext>
            </a:extLst>
          </p:cNvPr>
          <p:cNvSpPr txBox="1"/>
          <p:nvPr/>
        </p:nvSpPr>
        <p:spPr>
          <a:xfrm>
            <a:off x="114300" y="2363298"/>
            <a:ext cx="5867399" cy="1015663"/>
          </a:xfrm>
          <a:prstGeom prst="rect">
            <a:avLst/>
          </a:prstGeom>
          <a:noFill/>
        </p:spPr>
        <p:txBody>
          <a:bodyPr wrap="square">
            <a:spAutoFit/>
          </a:bodyPr>
          <a:lstStyle/>
          <a:p>
            <a:pPr>
              <a:spcBef>
                <a:spcPts val="600"/>
              </a:spcBef>
            </a:pPr>
            <a:r>
              <a:rPr lang="fr-FR" sz="2000" b="1" dirty="0"/>
              <a:t>Jésus savait comment attirer l'attention de son auditoire. Ils sont maintenant prêts à recevoir la leçon spirituelle.</a:t>
            </a:r>
          </a:p>
        </p:txBody>
      </p:sp>
      <p:sp>
        <p:nvSpPr>
          <p:cNvPr id="14" name="CuadroTexto 13">
            <a:extLst>
              <a:ext uri="{FF2B5EF4-FFF2-40B4-BE49-F238E27FC236}">
                <a16:creationId xmlns:a16="http://schemas.microsoft.com/office/drawing/2014/main" id="{D4948954-0F78-A9B1-5CF7-006A18699235}"/>
              </a:ext>
            </a:extLst>
          </p:cNvPr>
          <p:cNvSpPr txBox="1"/>
          <p:nvPr/>
        </p:nvSpPr>
        <p:spPr>
          <a:xfrm>
            <a:off x="3010883" y="4611231"/>
            <a:ext cx="2970816" cy="2246769"/>
          </a:xfrm>
          <a:prstGeom prst="rect">
            <a:avLst/>
          </a:prstGeom>
          <a:noFill/>
        </p:spPr>
        <p:txBody>
          <a:bodyPr wrap="square">
            <a:spAutoFit/>
          </a:bodyPr>
          <a:lstStyle/>
          <a:p>
            <a:pPr>
              <a:spcBef>
                <a:spcPts val="600"/>
              </a:spcBef>
            </a:pPr>
            <a:r>
              <a:rPr lang="fr-FR" sz="2000" b="1" dirty="0"/>
              <a:t>Ce soir-là, en allumant leurs lampes à la maison, « ceux qui </a:t>
            </a:r>
            <a:br>
              <a:rPr lang="fr-FR" sz="2000" b="1" dirty="0"/>
            </a:br>
            <a:r>
              <a:rPr lang="fr-FR" sz="2000" b="1" dirty="0"/>
              <a:t>ont des oreilles pour entendre » (Marc 4.23) se sont sans doute souvenus de la leçon.</a:t>
            </a:r>
          </a:p>
        </p:txBody>
      </p:sp>
      <p:sp>
        <p:nvSpPr>
          <p:cNvPr id="18" name="CuadroTexto 17">
            <a:extLst>
              <a:ext uri="{FF2B5EF4-FFF2-40B4-BE49-F238E27FC236}">
                <a16:creationId xmlns:a16="http://schemas.microsoft.com/office/drawing/2014/main" id="{F36EE333-43BF-8385-07BF-FE11176A779F}"/>
              </a:ext>
            </a:extLst>
          </p:cNvPr>
          <p:cNvSpPr txBox="1"/>
          <p:nvPr/>
        </p:nvSpPr>
        <p:spPr>
          <a:xfrm>
            <a:off x="8778223" y="4966415"/>
            <a:ext cx="3370960" cy="1938992"/>
          </a:xfrm>
          <a:prstGeom prst="rect">
            <a:avLst/>
          </a:prstGeom>
          <a:noFill/>
        </p:spPr>
        <p:txBody>
          <a:bodyPr wrap="square">
            <a:spAutoFit/>
          </a:bodyPr>
          <a:lstStyle/>
          <a:p>
            <a:pPr>
              <a:spcBef>
                <a:spcPts val="600"/>
              </a:spcBef>
            </a:pPr>
            <a:r>
              <a:rPr lang="fr-FR" sz="2000" b="1" dirty="0"/>
              <a:t>Si quelqu'un est réceptif </a:t>
            </a:r>
            <a:br>
              <a:rPr lang="fr-FR" sz="2000" b="1" dirty="0"/>
            </a:br>
            <a:r>
              <a:rPr lang="fr-FR" sz="2000" b="1" dirty="0"/>
              <a:t>à la vérité, il en recevra encore plus. Mais s'il la rejette, même la vérité qu'il possède sera perdue</a:t>
            </a:r>
            <a:br>
              <a:rPr lang="fr-FR" sz="2000" b="1" dirty="0"/>
            </a:br>
            <a:r>
              <a:rPr lang="fr-FR" sz="2000" b="1" dirty="0"/>
              <a:t>(Marc 4.25).</a:t>
            </a:r>
          </a:p>
        </p:txBody>
      </p:sp>
    </p:spTree>
    <p:extLst>
      <p:ext uri="{BB962C8B-B14F-4D97-AF65-F5344CB8AC3E}">
        <p14:creationId xmlns:p14="http://schemas.microsoft.com/office/powerpoint/2010/main" val="34418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7" presetClass="entr" presetSubtype="4"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
                                          </p:val>
                                        </p:tav>
                                        <p:tav tm="100000">
                                          <p:val>
                                            <p:strVal val="#ppt_x"/>
                                          </p:val>
                                        </p:tav>
                                      </p:tavLst>
                                    </p:anim>
                                    <p:anim calcmode="lin" valueType="num">
                                      <p:cBhvr>
                                        <p:cTn id="54" dur="500" fill="hold"/>
                                        <p:tgtEl>
                                          <p:spTgt spid="15"/>
                                        </p:tgtEl>
                                        <p:attrNameLst>
                                          <p:attrName>ppt_y</p:attrName>
                                        </p:attrNameLst>
                                      </p:cBhvr>
                                      <p:tavLst>
                                        <p:tav tm="0">
                                          <p:val>
                                            <p:strVal val="#ppt_y+#ppt_h/2"/>
                                          </p:val>
                                        </p:tav>
                                        <p:tav tm="100000">
                                          <p:val>
                                            <p:strVal val="#ppt_y"/>
                                          </p:val>
                                        </p:tav>
                                      </p:tavLst>
                                    </p:anim>
                                    <p:anim calcmode="lin" valueType="num">
                                      <p:cBhvr>
                                        <p:cTn id="55" dur="500" fill="hold"/>
                                        <p:tgtEl>
                                          <p:spTgt spid="15"/>
                                        </p:tgtEl>
                                        <p:attrNameLst>
                                          <p:attrName>ppt_w</p:attrName>
                                        </p:attrNameLst>
                                      </p:cBhvr>
                                      <p:tavLst>
                                        <p:tav tm="0">
                                          <p:val>
                                            <p:strVal val="#ppt_w"/>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1000" fill="hold"/>
                                        <p:tgtEl>
                                          <p:spTgt spid="13"/>
                                        </p:tgtEl>
                                        <p:attrNameLst>
                                          <p:attrName>ppt_w</p:attrName>
                                        </p:attrNameLst>
                                      </p:cBhvr>
                                      <p:tavLst>
                                        <p:tav tm="0">
                                          <p:val>
                                            <p:fltVal val="0"/>
                                          </p:val>
                                        </p:tav>
                                        <p:tav tm="100000">
                                          <p:val>
                                            <p:strVal val="#ppt_w"/>
                                          </p:val>
                                        </p:tav>
                                      </p:tavLst>
                                    </p:anim>
                                    <p:anim calcmode="lin" valueType="num">
                                      <p:cBhvr>
                                        <p:cTn id="67" dur="1000" fill="hold"/>
                                        <p:tgtEl>
                                          <p:spTgt spid="13"/>
                                        </p:tgtEl>
                                        <p:attrNameLst>
                                          <p:attrName>ppt_h</p:attrName>
                                        </p:attrNameLst>
                                      </p:cBhvr>
                                      <p:tavLst>
                                        <p:tav tm="0">
                                          <p:val>
                                            <p:fltVal val="0"/>
                                          </p:val>
                                        </p:tav>
                                        <p:tav tm="100000">
                                          <p:val>
                                            <p:strVal val="#ppt_h"/>
                                          </p:val>
                                        </p:tav>
                                      </p:tavLst>
                                    </p:anim>
                                    <p:anim calcmode="lin" valueType="num">
                                      <p:cBhvr>
                                        <p:cTn id="68" dur="1000" fill="hold"/>
                                        <p:tgtEl>
                                          <p:spTgt spid="13"/>
                                        </p:tgtEl>
                                        <p:attrNameLst>
                                          <p:attrName>style.rotation</p:attrName>
                                        </p:attrNameLst>
                                      </p:cBhvr>
                                      <p:tavLst>
                                        <p:tav tm="0">
                                          <p:val>
                                            <p:fltVal val="90"/>
                                          </p:val>
                                        </p:tav>
                                        <p:tav tm="100000">
                                          <p:val>
                                            <p:fltVal val="0"/>
                                          </p:val>
                                        </p:tav>
                                      </p:tavLst>
                                    </p:anim>
                                    <p:animEffect transition="in" filter="fade">
                                      <p:cBhvr>
                                        <p:cTn id="69" dur="1000"/>
                                        <p:tgtEl>
                                          <p:spTgt spid="13"/>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10" grpId="0" animBg="1"/>
      <p:bldP spid="11" grpId="0"/>
      <p:bldP spid="5" grpId="0"/>
      <p:bldP spid="17" grpId="0"/>
      <p:bldP spid="6" grpId="0"/>
      <p:bldP spid="14" grpId="0"/>
      <p:bldP spid="1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476</TotalTime>
  <Words>1386</Words>
  <Application>Microsoft Office PowerPoint</Application>
  <PresentationFormat>Panorámica</PresentationFormat>
  <Paragraphs>72</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86</cp:revision>
  <dcterms:created xsi:type="dcterms:W3CDTF">2024-06-23T07:23:14Z</dcterms:created>
  <dcterms:modified xsi:type="dcterms:W3CDTF">2024-07-26T20:16:32Z</dcterms:modified>
</cp:coreProperties>
</file>