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6"/>
  </p:notesMasterIdLst>
  <p:sldIdLst>
    <p:sldId id="256" r:id="rId3"/>
    <p:sldId id="316" r:id="rId4"/>
    <p:sldId id="304" r:id="rId5"/>
    <p:sldId id="257" r:id="rId6"/>
    <p:sldId id="305" r:id="rId7"/>
    <p:sldId id="258" r:id="rId8"/>
    <p:sldId id="259" r:id="rId9"/>
    <p:sldId id="306" r:id="rId10"/>
    <p:sldId id="314" r:id="rId11"/>
    <p:sldId id="260" r:id="rId12"/>
    <p:sldId id="307" r:id="rId13"/>
    <p:sldId id="261" r:id="rId14"/>
    <p:sldId id="317" r:id="rId15"/>
    <p:sldId id="308" r:id="rId16"/>
    <p:sldId id="309" r:id="rId17"/>
    <p:sldId id="318" r:id="rId18"/>
    <p:sldId id="263" r:id="rId19"/>
    <p:sldId id="310" r:id="rId20"/>
    <p:sldId id="264" r:id="rId21"/>
    <p:sldId id="311" r:id="rId22"/>
    <p:sldId id="312" r:id="rId23"/>
    <p:sldId id="303" r:id="rId24"/>
    <p:sldId id="315" r:id="rId25"/>
  </p:sldIdLst>
  <p:sldSz cx="12192000" cy="6858000"/>
  <p:notesSz cx="6858000" cy="9144000"/>
  <p:embeddedFontLst>
    <p:embeddedFont>
      <p:font typeface="Brush Script MT" panose="03060802040406070304" pitchFamily="66" charset="0"/>
      <p:italic r:id="rId27"/>
    </p:embeddedFont>
    <p:embeddedFont>
      <p:font typeface="Comic Sans MS" panose="030F0702030302020204" pitchFamily="66" charset="0"/>
      <p:regular r:id="rId28"/>
      <p:bold r:id="rId29"/>
      <p:italic r:id="rId30"/>
      <p:boldItalic r:id="rId31"/>
    </p:embeddedFont>
    <p:embeddedFont>
      <p:font typeface="Constantia" panose="02030602050306030303" pitchFamily="18" charset="0"/>
      <p:regular r:id="rId32"/>
      <p:bold r:id="rId33"/>
      <p:italic r:id="rId34"/>
      <p:boldItalic r:id="rId35"/>
    </p:embeddedFont>
    <p:embeddedFont>
      <p:font typeface="Walbaum Display" panose="02070503090703020303" pitchFamily="18" charset="0"/>
      <p:regular r:id="rId36"/>
      <p:bold r:id="rId37"/>
      <p:italic r:id="rId38"/>
      <p:boldItalic r:id="rId3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0000CC"/>
    <a:srgbClr val="AC3900"/>
    <a:srgbClr val="663300"/>
    <a:srgbClr val="354800"/>
    <a:srgbClr val="A9D9FD"/>
    <a:srgbClr val="1A8431"/>
    <a:srgbClr val="056CB9"/>
    <a:srgbClr val="24E424"/>
    <a:srgbClr val="2E2F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D64FF5-D023-43A1-834A-547DBCF7C8F0}" type="doc">
      <dgm:prSet loTypeId="urn:microsoft.com/office/officeart/2005/8/layout/cycle4" loCatId="cycle" qsTypeId="urn:microsoft.com/office/officeart/2005/8/quickstyle/simple5" qsCatId="simple" csTypeId="urn:microsoft.com/office/officeart/2005/8/colors/colorful2" csCatId="colorful" phldr="1"/>
      <dgm:spPr/>
      <dgm:t>
        <a:bodyPr/>
        <a:lstStyle/>
        <a:p>
          <a:endParaRPr lang="es-ES"/>
        </a:p>
      </dgm:t>
    </dgm:pt>
    <dgm:pt modelId="{20846C37-04A6-4B8A-B16E-B6EB8D853C10}">
      <dgm:prSet phldrT="[Texto]"/>
      <dgm:spPr/>
      <dgm:t>
        <a:bodyPr/>
        <a:lstStyle/>
        <a:p>
          <a:r>
            <a:rPr lang="fr-CH" b="1" dirty="0">
              <a:effectLst>
                <a:outerShdw blurRad="38100" dist="38100" dir="2700000" algn="tl">
                  <a:srgbClr val="000000">
                    <a:alpha val="43137"/>
                  </a:srgbClr>
                </a:outerShdw>
              </a:effectLst>
            </a:rPr>
            <a:t>Dans le chemin</a:t>
          </a:r>
          <a:endParaRPr lang="es-ES" b="1" dirty="0">
            <a:effectLst>
              <a:outerShdw blurRad="38100" dist="38100" dir="2700000" algn="tl">
                <a:srgbClr val="000000">
                  <a:alpha val="43137"/>
                </a:srgbClr>
              </a:outerShdw>
            </a:effectLst>
          </a:endParaRPr>
        </a:p>
      </dgm:t>
    </dgm:pt>
    <dgm:pt modelId="{3774BBF1-3812-4404-964F-1FA515F931FB}" type="parTrans" cxnId="{704625B1-4C0E-4F42-984A-5939FB527D8D}">
      <dgm:prSet/>
      <dgm:spPr/>
      <dgm:t>
        <a:bodyPr/>
        <a:lstStyle/>
        <a:p>
          <a:endParaRPr lang="es-ES"/>
        </a:p>
      </dgm:t>
    </dgm:pt>
    <dgm:pt modelId="{CF009D5E-8900-4395-A5C1-8B84C1255086}" type="sibTrans" cxnId="{704625B1-4C0E-4F42-984A-5939FB527D8D}">
      <dgm:prSet/>
      <dgm:spPr/>
      <dgm:t>
        <a:bodyPr/>
        <a:lstStyle/>
        <a:p>
          <a:endParaRPr lang="es-ES"/>
        </a:p>
      </dgm:t>
    </dgm:pt>
    <dgm:pt modelId="{D1C93531-CDE4-4945-9C98-AFA8A4881DD0}">
      <dgm:prSet phldrT="[Texto]" custT="1"/>
      <dgm:spPr>
        <a:solidFill>
          <a:schemeClr val="accent2">
            <a:lumMod val="20000"/>
            <a:lumOff val="80000"/>
            <a:alpha val="90000"/>
          </a:schemeClr>
        </a:solidFill>
      </dgm:spPr>
      <dgm:t>
        <a:bodyPr/>
        <a:lstStyle/>
        <a:p>
          <a:pPr algn="ctr"/>
          <a:r>
            <a:rPr lang="fr-CH" sz="2000" b="1" dirty="0"/>
            <a:t>En quelques jours, </a:t>
          </a:r>
          <a:br>
            <a:rPr lang="fr-CH" sz="2000" b="1" dirty="0"/>
          </a:br>
          <a:r>
            <a:rPr lang="fr-CH" sz="2000" b="1" dirty="0"/>
            <a:t>la graine meurt </a:t>
          </a:r>
          <a:br>
            <a:rPr lang="fr-CH" sz="2000" b="1" dirty="0"/>
          </a:br>
          <a:r>
            <a:rPr lang="fr-CH" sz="2000" b="1" dirty="0"/>
            <a:t>( Marc 4.4)</a:t>
          </a:r>
          <a:endParaRPr lang="es-ES" sz="2000" b="1" dirty="0"/>
        </a:p>
      </dgm:t>
    </dgm:pt>
    <dgm:pt modelId="{43AE76F9-01CC-4300-9067-0EB27DC4AA4D}" type="parTrans" cxnId="{70A58C40-EB39-48AC-B64E-4B6F657D948C}">
      <dgm:prSet/>
      <dgm:spPr/>
      <dgm:t>
        <a:bodyPr/>
        <a:lstStyle/>
        <a:p>
          <a:endParaRPr lang="es-ES"/>
        </a:p>
      </dgm:t>
    </dgm:pt>
    <dgm:pt modelId="{B615C345-1E75-425A-9D9F-8EC6274D718B}" type="sibTrans" cxnId="{70A58C40-EB39-48AC-B64E-4B6F657D948C}">
      <dgm:prSet/>
      <dgm:spPr/>
      <dgm:t>
        <a:bodyPr/>
        <a:lstStyle/>
        <a:p>
          <a:endParaRPr lang="es-ES"/>
        </a:p>
      </dgm:t>
    </dgm:pt>
    <dgm:pt modelId="{D5C61811-F1F4-4755-A8C7-F23099945982}">
      <dgm:prSet phldrT="[Texto]"/>
      <dgm:spPr/>
      <dgm:t>
        <a:bodyPr/>
        <a:lstStyle/>
        <a:p>
          <a:r>
            <a:rPr lang="fr-CH" b="1" dirty="0">
              <a:effectLst>
                <a:outerShdw blurRad="38100" dist="38100" dir="2700000" algn="tl">
                  <a:srgbClr val="000000">
                    <a:alpha val="43137"/>
                  </a:srgbClr>
                </a:outerShdw>
              </a:effectLst>
            </a:rPr>
            <a:t>Entre les pierres</a:t>
          </a:r>
          <a:endParaRPr lang="es-ES" b="1" dirty="0">
            <a:effectLst>
              <a:outerShdw blurRad="38100" dist="38100" dir="2700000" algn="tl">
                <a:srgbClr val="000000">
                  <a:alpha val="43137"/>
                </a:srgbClr>
              </a:outerShdw>
            </a:effectLst>
          </a:endParaRPr>
        </a:p>
      </dgm:t>
    </dgm:pt>
    <dgm:pt modelId="{A6C04D8A-F283-4162-9535-F1DCC3D63BBB}" type="parTrans" cxnId="{A16A7404-3EF1-447C-B4AE-4B16E284D896}">
      <dgm:prSet/>
      <dgm:spPr/>
      <dgm:t>
        <a:bodyPr/>
        <a:lstStyle/>
        <a:p>
          <a:endParaRPr lang="es-ES"/>
        </a:p>
      </dgm:t>
    </dgm:pt>
    <dgm:pt modelId="{5CA0C58B-0DC8-46F7-AABE-6210C6FC7464}" type="sibTrans" cxnId="{A16A7404-3EF1-447C-B4AE-4B16E284D896}">
      <dgm:prSet/>
      <dgm:spPr/>
      <dgm:t>
        <a:bodyPr/>
        <a:lstStyle/>
        <a:p>
          <a:endParaRPr lang="es-ES"/>
        </a:p>
      </dgm:t>
    </dgm:pt>
    <dgm:pt modelId="{39BF136F-DBC0-43B4-915A-2A90A56641D2}">
      <dgm:prSet phldrT="[Texto]" custT="1"/>
      <dgm:spPr>
        <a:solidFill>
          <a:schemeClr val="accent6">
            <a:lumMod val="20000"/>
            <a:lumOff val="80000"/>
            <a:alpha val="90000"/>
          </a:schemeClr>
        </a:solidFill>
      </dgm:spPr>
      <dgm:t>
        <a:bodyPr/>
        <a:lstStyle/>
        <a:p>
          <a:pPr algn="ctr"/>
          <a:r>
            <a:rPr lang="fr-CH" sz="2000" b="1" dirty="0"/>
            <a:t>En quelques semaines, la graine meurt  (Marc 4.5-6)</a:t>
          </a:r>
          <a:endParaRPr lang="es-ES" sz="2000" b="1" dirty="0"/>
        </a:p>
      </dgm:t>
    </dgm:pt>
    <dgm:pt modelId="{61D207ED-45D5-4183-9B95-F7462D40D4BB}" type="parTrans" cxnId="{C2CEAA11-1C0F-4351-8F76-C56DB2710A4F}">
      <dgm:prSet/>
      <dgm:spPr/>
      <dgm:t>
        <a:bodyPr/>
        <a:lstStyle/>
        <a:p>
          <a:endParaRPr lang="es-ES"/>
        </a:p>
      </dgm:t>
    </dgm:pt>
    <dgm:pt modelId="{B1314F41-1E12-4BA2-B844-FFA413BD1AAF}" type="sibTrans" cxnId="{C2CEAA11-1C0F-4351-8F76-C56DB2710A4F}">
      <dgm:prSet/>
      <dgm:spPr/>
      <dgm:t>
        <a:bodyPr/>
        <a:lstStyle/>
        <a:p>
          <a:endParaRPr lang="es-ES"/>
        </a:p>
      </dgm:t>
    </dgm:pt>
    <dgm:pt modelId="{F6C8EDAF-9763-4123-A6B1-2B765321C157}">
      <dgm:prSet phldrT="[Texto]"/>
      <dgm:spPr/>
      <dgm:t>
        <a:bodyPr/>
        <a:lstStyle/>
        <a:p>
          <a:r>
            <a:rPr lang="fr-CH" b="1" dirty="0">
              <a:effectLst>
                <a:outerShdw blurRad="38100" dist="38100" dir="2700000" algn="tl">
                  <a:srgbClr val="000000">
                    <a:alpha val="43137"/>
                  </a:srgbClr>
                </a:outerShdw>
              </a:effectLst>
            </a:rPr>
            <a:t>Parmi les épines</a:t>
          </a:r>
          <a:endParaRPr lang="es-ES" b="1" dirty="0">
            <a:effectLst>
              <a:outerShdw blurRad="38100" dist="38100" dir="2700000" algn="tl">
                <a:srgbClr val="000000">
                  <a:alpha val="43137"/>
                </a:srgbClr>
              </a:outerShdw>
            </a:effectLst>
          </a:endParaRPr>
        </a:p>
      </dgm:t>
    </dgm:pt>
    <dgm:pt modelId="{03537DCA-D7FF-41AB-AE33-B3AEE8E95A24}" type="parTrans" cxnId="{8E3B7B99-9A66-4AA3-A299-E9A0D375F39F}">
      <dgm:prSet/>
      <dgm:spPr/>
      <dgm:t>
        <a:bodyPr/>
        <a:lstStyle/>
        <a:p>
          <a:endParaRPr lang="es-ES"/>
        </a:p>
      </dgm:t>
    </dgm:pt>
    <dgm:pt modelId="{91252F4C-23AF-41FA-AB4B-40C4B23E7FCE}" type="sibTrans" cxnId="{8E3B7B99-9A66-4AA3-A299-E9A0D375F39F}">
      <dgm:prSet/>
      <dgm:spPr/>
      <dgm:t>
        <a:bodyPr/>
        <a:lstStyle/>
        <a:p>
          <a:endParaRPr lang="es-ES"/>
        </a:p>
      </dgm:t>
    </dgm:pt>
    <dgm:pt modelId="{6E2D36C2-0027-4B18-9962-EEE183CFD1EC}">
      <dgm:prSet phldrT="[Texto]" custT="1"/>
      <dgm:spPr>
        <a:solidFill>
          <a:srgbClr val="A9D9FD"/>
        </a:solidFill>
      </dgm:spPr>
      <dgm:t>
        <a:bodyPr tIns="0" bIns="0" anchor="t" anchorCtr="0"/>
        <a:lstStyle/>
        <a:p>
          <a:pPr algn="ctr"/>
          <a:r>
            <a:rPr lang="fr-CH" sz="2000" b="1" dirty="0"/>
            <a:t>En quelques mois, </a:t>
          </a:r>
          <a:br>
            <a:rPr lang="fr-CH" sz="2000" b="1" dirty="0"/>
          </a:br>
          <a:r>
            <a:rPr lang="fr-CH" sz="2000" b="1" dirty="0"/>
            <a:t>la graine meurt </a:t>
          </a:r>
          <a:br>
            <a:rPr lang="fr-CH" sz="2000" b="1" dirty="0"/>
          </a:br>
          <a:r>
            <a:rPr lang="fr-CH" sz="2000" b="1" dirty="0"/>
            <a:t>(Marc 4.7)</a:t>
          </a:r>
          <a:endParaRPr lang="es-ES" sz="2000" b="1" dirty="0"/>
        </a:p>
      </dgm:t>
    </dgm:pt>
    <dgm:pt modelId="{7363627D-E1AD-42D8-AD1C-17CA6CA0B942}" type="parTrans" cxnId="{EBD3450C-320A-4635-975F-340934B6CA5E}">
      <dgm:prSet/>
      <dgm:spPr/>
      <dgm:t>
        <a:bodyPr/>
        <a:lstStyle/>
        <a:p>
          <a:endParaRPr lang="es-ES"/>
        </a:p>
      </dgm:t>
    </dgm:pt>
    <dgm:pt modelId="{59BE214B-9C50-457E-9ABF-2509B5EEE913}" type="sibTrans" cxnId="{EBD3450C-320A-4635-975F-340934B6CA5E}">
      <dgm:prSet/>
      <dgm:spPr/>
      <dgm:t>
        <a:bodyPr/>
        <a:lstStyle/>
        <a:p>
          <a:endParaRPr lang="es-ES"/>
        </a:p>
      </dgm:t>
    </dgm:pt>
    <dgm:pt modelId="{F0A3735E-43AB-4C9E-A5E0-2DBFFAC3E484}">
      <dgm:prSet phldrT="[Texto]"/>
      <dgm:spPr/>
      <dgm:t>
        <a:bodyPr/>
        <a:lstStyle/>
        <a:p>
          <a:r>
            <a:rPr lang="fr-CH" b="1" dirty="0">
              <a:effectLst>
                <a:outerShdw blurRad="38100" dist="38100" dir="2700000" algn="tl">
                  <a:srgbClr val="000000">
                    <a:alpha val="43137"/>
                  </a:srgbClr>
                </a:outerShdw>
              </a:effectLst>
            </a:rPr>
            <a:t>Sur un bon sol</a:t>
          </a:r>
          <a:endParaRPr lang="es-ES" b="1" dirty="0">
            <a:effectLst>
              <a:outerShdw blurRad="38100" dist="38100" dir="2700000" algn="tl">
                <a:srgbClr val="000000">
                  <a:alpha val="43137"/>
                </a:srgbClr>
              </a:outerShdw>
            </a:effectLst>
          </a:endParaRPr>
        </a:p>
      </dgm:t>
    </dgm:pt>
    <dgm:pt modelId="{81D1E67A-BA78-4429-B4B5-C23CD478CEDC}" type="parTrans" cxnId="{D0321693-F322-4599-AD7F-6CD205267125}">
      <dgm:prSet/>
      <dgm:spPr/>
      <dgm:t>
        <a:bodyPr/>
        <a:lstStyle/>
        <a:p>
          <a:endParaRPr lang="es-ES"/>
        </a:p>
      </dgm:t>
    </dgm:pt>
    <dgm:pt modelId="{3FAA5DC6-D3CA-457D-B65D-9E391833DDF8}" type="sibTrans" cxnId="{D0321693-F322-4599-AD7F-6CD205267125}">
      <dgm:prSet/>
      <dgm:spPr/>
      <dgm:t>
        <a:bodyPr/>
        <a:lstStyle/>
        <a:p>
          <a:endParaRPr lang="es-ES"/>
        </a:p>
      </dgm:t>
    </dgm:pt>
    <dgm:pt modelId="{2AF8C730-FBCE-4BD1-8075-13A9A62BF0CE}">
      <dgm:prSet phldrT="[Texto]" custT="1"/>
      <dgm:spPr>
        <a:solidFill>
          <a:schemeClr val="accent3">
            <a:lumMod val="20000"/>
            <a:lumOff val="80000"/>
            <a:alpha val="90000"/>
          </a:schemeClr>
        </a:solidFill>
      </dgm:spPr>
      <dgm:t>
        <a:bodyPr tIns="0" bIns="0"/>
        <a:lstStyle/>
        <a:p>
          <a:pPr algn="ctr"/>
          <a:r>
            <a:rPr lang="fr-CH" sz="2000" b="1" dirty="0"/>
            <a:t>A la fin de la saison, </a:t>
          </a:r>
          <a:br>
            <a:rPr lang="fr-CH" sz="2000" b="1" dirty="0"/>
          </a:br>
          <a:r>
            <a:rPr lang="fr-CH" sz="2000" b="1" dirty="0"/>
            <a:t>la semence fructifie (Marc 4.8).</a:t>
          </a:r>
          <a:endParaRPr lang="es-ES" sz="2000" b="1" dirty="0"/>
        </a:p>
      </dgm:t>
    </dgm:pt>
    <dgm:pt modelId="{75C7E250-861A-4FC1-B317-BFB1D2A4EF4C}" type="parTrans" cxnId="{985C45ED-60E2-46B9-B72C-5164F1FFF10F}">
      <dgm:prSet/>
      <dgm:spPr/>
      <dgm:t>
        <a:bodyPr/>
        <a:lstStyle/>
        <a:p>
          <a:endParaRPr lang="es-ES"/>
        </a:p>
      </dgm:t>
    </dgm:pt>
    <dgm:pt modelId="{80A425FB-6D49-48F0-A123-569431C50310}" type="sibTrans" cxnId="{985C45ED-60E2-46B9-B72C-5164F1FFF10F}">
      <dgm:prSet/>
      <dgm:spPr/>
      <dgm:t>
        <a:bodyPr/>
        <a:lstStyle/>
        <a:p>
          <a:endParaRPr lang="es-ES"/>
        </a:p>
      </dgm:t>
    </dgm:pt>
    <dgm:pt modelId="{9961C86B-0035-4CDE-9FB4-F303D36DCF08}" type="pres">
      <dgm:prSet presAssocID="{8FD64FF5-D023-43A1-834A-547DBCF7C8F0}" presName="cycleMatrixDiagram" presStyleCnt="0">
        <dgm:presLayoutVars>
          <dgm:chMax val="1"/>
          <dgm:dir/>
          <dgm:animLvl val="lvl"/>
          <dgm:resizeHandles val="exact"/>
        </dgm:presLayoutVars>
      </dgm:prSet>
      <dgm:spPr/>
    </dgm:pt>
    <dgm:pt modelId="{1CE64935-997E-499C-8064-61C291543104}" type="pres">
      <dgm:prSet presAssocID="{8FD64FF5-D023-43A1-834A-547DBCF7C8F0}" presName="children" presStyleCnt="0"/>
      <dgm:spPr/>
    </dgm:pt>
    <dgm:pt modelId="{4DD2EDCE-9AAF-4C89-B6B5-F88DC9056639}" type="pres">
      <dgm:prSet presAssocID="{8FD64FF5-D023-43A1-834A-547DBCF7C8F0}" presName="child1group" presStyleCnt="0"/>
      <dgm:spPr/>
    </dgm:pt>
    <dgm:pt modelId="{5804DF38-08B4-4912-B8B9-426D8DAFB991}" type="pres">
      <dgm:prSet presAssocID="{8FD64FF5-D023-43A1-834A-547DBCF7C8F0}" presName="child1" presStyleLbl="bgAcc1" presStyleIdx="0" presStyleCnt="4" custScaleX="187275" custScaleY="68992" custLinFactNeighborX="-27948" custLinFactNeighborY="-37444"/>
      <dgm:spPr/>
    </dgm:pt>
    <dgm:pt modelId="{2BE6129B-F8B3-43EB-B65B-888A4932433C}" type="pres">
      <dgm:prSet presAssocID="{8FD64FF5-D023-43A1-834A-547DBCF7C8F0}" presName="child1Text" presStyleLbl="bgAcc1" presStyleIdx="0" presStyleCnt="4">
        <dgm:presLayoutVars>
          <dgm:bulletEnabled val="1"/>
        </dgm:presLayoutVars>
      </dgm:prSet>
      <dgm:spPr/>
    </dgm:pt>
    <dgm:pt modelId="{F5DAD1D6-1B9F-4BF5-B19E-DFA1407ED54A}" type="pres">
      <dgm:prSet presAssocID="{8FD64FF5-D023-43A1-834A-547DBCF7C8F0}" presName="child2group" presStyleCnt="0"/>
      <dgm:spPr/>
    </dgm:pt>
    <dgm:pt modelId="{39112137-0F1D-44D8-945A-5202FCF184D6}" type="pres">
      <dgm:prSet presAssocID="{8FD64FF5-D023-43A1-834A-547DBCF7C8F0}" presName="child2" presStyleLbl="bgAcc1" presStyleIdx="1" presStyleCnt="4" custScaleX="187275" custScaleY="68992" custLinFactY="-71724" custLinFactNeighborX="27948" custLinFactNeighborY="-100000"/>
      <dgm:spPr/>
    </dgm:pt>
    <dgm:pt modelId="{F90FA15E-5F1D-4DC3-850B-B39AF9EE93AC}" type="pres">
      <dgm:prSet presAssocID="{8FD64FF5-D023-43A1-834A-547DBCF7C8F0}" presName="child2Text" presStyleLbl="bgAcc1" presStyleIdx="1" presStyleCnt="4">
        <dgm:presLayoutVars>
          <dgm:bulletEnabled val="1"/>
        </dgm:presLayoutVars>
      </dgm:prSet>
      <dgm:spPr/>
    </dgm:pt>
    <dgm:pt modelId="{40981378-7085-4C69-9C71-324D39768F21}" type="pres">
      <dgm:prSet presAssocID="{8FD64FF5-D023-43A1-834A-547DBCF7C8F0}" presName="child3group" presStyleCnt="0"/>
      <dgm:spPr/>
    </dgm:pt>
    <dgm:pt modelId="{5D273B0B-BBFA-4FF4-ACAC-F8A7D0609781}" type="pres">
      <dgm:prSet presAssocID="{8FD64FF5-D023-43A1-834A-547DBCF7C8F0}" presName="child3" presStyleLbl="bgAcc1" presStyleIdx="2" presStyleCnt="4" custScaleX="187275" custScaleY="81924" custLinFactY="97548" custLinFactNeighborX="27948" custLinFactNeighborY="100000"/>
      <dgm:spPr/>
    </dgm:pt>
    <dgm:pt modelId="{1E01F53D-247E-4B34-8174-6C7B2FD8967A}" type="pres">
      <dgm:prSet presAssocID="{8FD64FF5-D023-43A1-834A-547DBCF7C8F0}" presName="child3Text" presStyleLbl="bgAcc1" presStyleIdx="2" presStyleCnt="4">
        <dgm:presLayoutVars>
          <dgm:bulletEnabled val="1"/>
        </dgm:presLayoutVars>
      </dgm:prSet>
      <dgm:spPr/>
    </dgm:pt>
    <dgm:pt modelId="{F37750E1-6851-4C22-A5AA-2494BA797D00}" type="pres">
      <dgm:prSet presAssocID="{8FD64FF5-D023-43A1-834A-547DBCF7C8F0}" presName="child4group" presStyleCnt="0"/>
      <dgm:spPr/>
    </dgm:pt>
    <dgm:pt modelId="{3E21B8AA-6BE1-48BB-9AA7-0F2EFA4E13D4}" type="pres">
      <dgm:prSet presAssocID="{8FD64FF5-D023-43A1-834A-547DBCF7C8F0}" presName="child4" presStyleLbl="bgAcc1" presStyleIdx="3" presStyleCnt="4" custScaleX="187275" custScaleY="81924" custLinFactY="20076" custLinFactNeighborX="-27948" custLinFactNeighborY="100000"/>
      <dgm:spPr/>
    </dgm:pt>
    <dgm:pt modelId="{7577070F-68EE-46BF-94D7-0DD34B6FE624}" type="pres">
      <dgm:prSet presAssocID="{8FD64FF5-D023-43A1-834A-547DBCF7C8F0}" presName="child4Text" presStyleLbl="bgAcc1" presStyleIdx="3" presStyleCnt="4">
        <dgm:presLayoutVars>
          <dgm:bulletEnabled val="1"/>
        </dgm:presLayoutVars>
      </dgm:prSet>
      <dgm:spPr/>
    </dgm:pt>
    <dgm:pt modelId="{2DAB1C1B-55FC-491E-8B43-B13B8391F030}" type="pres">
      <dgm:prSet presAssocID="{8FD64FF5-D023-43A1-834A-547DBCF7C8F0}" presName="childPlaceholder" presStyleCnt="0"/>
      <dgm:spPr/>
    </dgm:pt>
    <dgm:pt modelId="{8A677CF2-0DDC-45AA-975B-EE07D2D50C64}" type="pres">
      <dgm:prSet presAssocID="{8FD64FF5-D023-43A1-834A-547DBCF7C8F0}" presName="circle" presStyleCnt="0"/>
      <dgm:spPr/>
    </dgm:pt>
    <dgm:pt modelId="{E4BC403A-C3ED-4131-9EDB-897F78181761}" type="pres">
      <dgm:prSet presAssocID="{8FD64FF5-D023-43A1-834A-547DBCF7C8F0}" presName="quadrant1" presStyleLbl="node1" presStyleIdx="0" presStyleCnt="4">
        <dgm:presLayoutVars>
          <dgm:chMax val="1"/>
          <dgm:bulletEnabled val="1"/>
        </dgm:presLayoutVars>
      </dgm:prSet>
      <dgm:spPr/>
    </dgm:pt>
    <dgm:pt modelId="{7C2D19D2-3A29-4CC8-812B-7D17A6A5BD12}" type="pres">
      <dgm:prSet presAssocID="{8FD64FF5-D023-43A1-834A-547DBCF7C8F0}" presName="quadrant2" presStyleLbl="node1" presStyleIdx="1" presStyleCnt="4">
        <dgm:presLayoutVars>
          <dgm:chMax val="1"/>
          <dgm:bulletEnabled val="1"/>
        </dgm:presLayoutVars>
      </dgm:prSet>
      <dgm:spPr/>
    </dgm:pt>
    <dgm:pt modelId="{A6F7080D-E7C6-4714-88CE-67A29D69A07B}" type="pres">
      <dgm:prSet presAssocID="{8FD64FF5-D023-43A1-834A-547DBCF7C8F0}" presName="quadrant3" presStyleLbl="node1" presStyleIdx="2" presStyleCnt="4">
        <dgm:presLayoutVars>
          <dgm:chMax val="1"/>
          <dgm:bulletEnabled val="1"/>
        </dgm:presLayoutVars>
      </dgm:prSet>
      <dgm:spPr/>
    </dgm:pt>
    <dgm:pt modelId="{C536AB7B-425C-4E0D-B8D3-38DA9C16A1A0}" type="pres">
      <dgm:prSet presAssocID="{8FD64FF5-D023-43A1-834A-547DBCF7C8F0}" presName="quadrant4" presStyleLbl="node1" presStyleIdx="3" presStyleCnt="4">
        <dgm:presLayoutVars>
          <dgm:chMax val="1"/>
          <dgm:bulletEnabled val="1"/>
        </dgm:presLayoutVars>
      </dgm:prSet>
      <dgm:spPr/>
    </dgm:pt>
    <dgm:pt modelId="{B02448F2-D57F-40EA-A537-25DBF894D38B}" type="pres">
      <dgm:prSet presAssocID="{8FD64FF5-D023-43A1-834A-547DBCF7C8F0}" presName="quadrantPlaceholder" presStyleCnt="0"/>
      <dgm:spPr/>
    </dgm:pt>
    <dgm:pt modelId="{0DCB8363-C161-499C-AA30-118274397EFE}" type="pres">
      <dgm:prSet presAssocID="{8FD64FF5-D023-43A1-834A-547DBCF7C8F0}" presName="center1" presStyleLbl="fgShp" presStyleIdx="0" presStyleCnt="2"/>
      <dgm:spPr/>
    </dgm:pt>
    <dgm:pt modelId="{6CA6D5FA-4612-42E9-B85B-6FC124476DE1}" type="pres">
      <dgm:prSet presAssocID="{8FD64FF5-D023-43A1-834A-547DBCF7C8F0}" presName="center2" presStyleLbl="fgShp" presStyleIdx="1" presStyleCnt="2"/>
      <dgm:spPr/>
    </dgm:pt>
  </dgm:ptLst>
  <dgm:cxnLst>
    <dgm:cxn modelId="{A16A7404-3EF1-447C-B4AE-4B16E284D896}" srcId="{8FD64FF5-D023-43A1-834A-547DBCF7C8F0}" destId="{D5C61811-F1F4-4755-A8C7-F23099945982}" srcOrd="1" destOrd="0" parTransId="{A6C04D8A-F283-4162-9535-F1DCC3D63BBB}" sibTransId="{5CA0C58B-0DC8-46F7-AABE-6210C6FC7464}"/>
    <dgm:cxn modelId="{EBD3450C-320A-4635-975F-340934B6CA5E}" srcId="{F6C8EDAF-9763-4123-A6B1-2B765321C157}" destId="{6E2D36C2-0027-4B18-9962-EEE183CFD1EC}" srcOrd="0" destOrd="0" parTransId="{7363627D-E1AD-42D8-AD1C-17CA6CA0B942}" sibTransId="{59BE214B-9C50-457E-9ABF-2509B5EEE913}"/>
    <dgm:cxn modelId="{C2CEAA11-1C0F-4351-8F76-C56DB2710A4F}" srcId="{D5C61811-F1F4-4755-A8C7-F23099945982}" destId="{39BF136F-DBC0-43B4-915A-2A90A56641D2}" srcOrd="0" destOrd="0" parTransId="{61D207ED-45D5-4183-9B95-F7462D40D4BB}" sibTransId="{B1314F41-1E12-4BA2-B844-FFA413BD1AAF}"/>
    <dgm:cxn modelId="{733AAF1A-E0EE-4BD9-8462-E28527E70B09}" type="presOf" srcId="{8FD64FF5-D023-43A1-834A-547DBCF7C8F0}" destId="{9961C86B-0035-4CDE-9FB4-F303D36DCF08}" srcOrd="0" destOrd="0" presId="urn:microsoft.com/office/officeart/2005/8/layout/cycle4"/>
    <dgm:cxn modelId="{7835171D-6B5C-401D-8EF0-16D8AD420544}" type="presOf" srcId="{20846C37-04A6-4B8A-B16E-B6EB8D853C10}" destId="{E4BC403A-C3ED-4131-9EDB-897F78181761}" srcOrd="0" destOrd="0" presId="urn:microsoft.com/office/officeart/2005/8/layout/cycle4"/>
    <dgm:cxn modelId="{87E9AE29-8BD9-4DAC-A500-4BC59165737B}" type="presOf" srcId="{2AF8C730-FBCE-4BD1-8075-13A9A62BF0CE}" destId="{7577070F-68EE-46BF-94D7-0DD34B6FE624}" srcOrd="1" destOrd="0" presId="urn:microsoft.com/office/officeart/2005/8/layout/cycle4"/>
    <dgm:cxn modelId="{70A58C40-EB39-48AC-B64E-4B6F657D948C}" srcId="{20846C37-04A6-4B8A-B16E-B6EB8D853C10}" destId="{D1C93531-CDE4-4945-9C98-AFA8A4881DD0}" srcOrd="0" destOrd="0" parTransId="{43AE76F9-01CC-4300-9067-0EB27DC4AA4D}" sibTransId="{B615C345-1E75-425A-9D9F-8EC6274D718B}"/>
    <dgm:cxn modelId="{C00BE945-9E68-40DD-BC5D-77AB2723EF6A}" type="presOf" srcId="{39BF136F-DBC0-43B4-915A-2A90A56641D2}" destId="{F90FA15E-5F1D-4DC3-850B-B39AF9EE93AC}" srcOrd="1" destOrd="0" presId="urn:microsoft.com/office/officeart/2005/8/layout/cycle4"/>
    <dgm:cxn modelId="{4AF4246C-8D46-4285-A892-F1C7BB423ABD}" type="presOf" srcId="{D1C93531-CDE4-4945-9C98-AFA8A4881DD0}" destId="{2BE6129B-F8B3-43EB-B65B-888A4932433C}" srcOrd="1" destOrd="0" presId="urn:microsoft.com/office/officeart/2005/8/layout/cycle4"/>
    <dgm:cxn modelId="{2A52996C-0C74-4071-94AB-49D5854919A4}" type="presOf" srcId="{6E2D36C2-0027-4B18-9962-EEE183CFD1EC}" destId="{5D273B0B-BBFA-4FF4-ACAC-F8A7D0609781}" srcOrd="0" destOrd="0" presId="urn:microsoft.com/office/officeart/2005/8/layout/cycle4"/>
    <dgm:cxn modelId="{861C526E-C55B-416C-B74F-5DDC05793812}" type="presOf" srcId="{39BF136F-DBC0-43B4-915A-2A90A56641D2}" destId="{39112137-0F1D-44D8-945A-5202FCF184D6}" srcOrd="0" destOrd="0" presId="urn:microsoft.com/office/officeart/2005/8/layout/cycle4"/>
    <dgm:cxn modelId="{23BE1578-0638-4D27-8CB7-39E76848C838}" type="presOf" srcId="{2AF8C730-FBCE-4BD1-8075-13A9A62BF0CE}" destId="{3E21B8AA-6BE1-48BB-9AA7-0F2EFA4E13D4}" srcOrd="0" destOrd="0" presId="urn:microsoft.com/office/officeart/2005/8/layout/cycle4"/>
    <dgm:cxn modelId="{339FAF58-8634-4BC4-9D3F-B0F895F336DB}" type="presOf" srcId="{D5C61811-F1F4-4755-A8C7-F23099945982}" destId="{7C2D19D2-3A29-4CC8-812B-7D17A6A5BD12}" srcOrd="0" destOrd="0" presId="urn:microsoft.com/office/officeart/2005/8/layout/cycle4"/>
    <dgm:cxn modelId="{053C478A-D95F-484F-B23F-7A63094CB8F6}" type="presOf" srcId="{F6C8EDAF-9763-4123-A6B1-2B765321C157}" destId="{A6F7080D-E7C6-4714-88CE-67A29D69A07B}" srcOrd="0" destOrd="0" presId="urn:microsoft.com/office/officeart/2005/8/layout/cycle4"/>
    <dgm:cxn modelId="{D0321693-F322-4599-AD7F-6CD205267125}" srcId="{8FD64FF5-D023-43A1-834A-547DBCF7C8F0}" destId="{F0A3735E-43AB-4C9E-A5E0-2DBFFAC3E484}" srcOrd="3" destOrd="0" parTransId="{81D1E67A-BA78-4429-B4B5-C23CD478CEDC}" sibTransId="{3FAA5DC6-D3CA-457D-B65D-9E391833DDF8}"/>
    <dgm:cxn modelId="{D773B895-52EB-46C0-8A6C-924A6F5ECF86}" type="presOf" srcId="{F0A3735E-43AB-4C9E-A5E0-2DBFFAC3E484}" destId="{C536AB7B-425C-4E0D-B8D3-38DA9C16A1A0}" srcOrd="0" destOrd="0" presId="urn:microsoft.com/office/officeart/2005/8/layout/cycle4"/>
    <dgm:cxn modelId="{8E3B7B99-9A66-4AA3-A299-E9A0D375F39F}" srcId="{8FD64FF5-D023-43A1-834A-547DBCF7C8F0}" destId="{F6C8EDAF-9763-4123-A6B1-2B765321C157}" srcOrd="2" destOrd="0" parTransId="{03537DCA-D7FF-41AB-AE33-B3AEE8E95A24}" sibTransId="{91252F4C-23AF-41FA-AB4B-40C4B23E7FCE}"/>
    <dgm:cxn modelId="{704625B1-4C0E-4F42-984A-5939FB527D8D}" srcId="{8FD64FF5-D023-43A1-834A-547DBCF7C8F0}" destId="{20846C37-04A6-4B8A-B16E-B6EB8D853C10}" srcOrd="0" destOrd="0" parTransId="{3774BBF1-3812-4404-964F-1FA515F931FB}" sibTransId="{CF009D5E-8900-4395-A5C1-8B84C1255086}"/>
    <dgm:cxn modelId="{856973D8-4F91-4A1C-8021-8631726368C1}" type="presOf" srcId="{6E2D36C2-0027-4B18-9962-EEE183CFD1EC}" destId="{1E01F53D-247E-4B34-8174-6C7B2FD8967A}" srcOrd="1" destOrd="0" presId="urn:microsoft.com/office/officeart/2005/8/layout/cycle4"/>
    <dgm:cxn modelId="{985C45ED-60E2-46B9-B72C-5164F1FFF10F}" srcId="{F0A3735E-43AB-4C9E-A5E0-2DBFFAC3E484}" destId="{2AF8C730-FBCE-4BD1-8075-13A9A62BF0CE}" srcOrd="0" destOrd="0" parTransId="{75C7E250-861A-4FC1-B317-BFB1D2A4EF4C}" sibTransId="{80A425FB-6D49-48F0-A123-569431C50310}"/>
    <dgm:cxn modelId="{66BA4EEE-F7C3-427C-8AE2-F49AFB5ACD18}" type="presOf" srcId="{D1C93531-CDE4-4945-9C98-AFA8A4881DD0}" destId="{5804DF38-08B4-4912-B8B9-426D8DAFB991}" srcOrd="0" destOrd="0" presId="urn:microsoft.com/office/officeart/2005/8/layout/cycle4"/>
    <dgm:cxn modelId="{C820054F-E4C8-4104-8AB8-1400452CBE90}" type="presParOf" srcId="{9961C86B-0035-4CDE-9FB4-F303D36DCF08}" destId="{1CE64935-997E-499C-8064-61C291543104}" srcOrd="0" destOrd="0" presId="urn:microsoft.com/office/officeart/2005/8/layout/cycle4"/>
    <dgm:cxn modelId="{A7EC4806-F91A-45F2-B34D-44142FEAE32E}" type="presParOf" srcId="{1CE64935-997E-499C-8064-61C291543104}" destId="{4DD2EDCE-9AAF-4C89-B6B5-F88DC9056639}" srcOrd="0" destOrd="0" presId="urn:microsoft.com/office/officeart/2005/8/layout/cycle4"/>
    <dgm:cxn modelId="{37F2076D-D9D1-4C35-822C-3B5EBC035B8D}" type="presParOf" srcId="{4DD2EDCE-9AAF-4C89-B6B5-F88DC9056639}" destId="{5804DF38-08B4-4912-B8B9-426D8DAFB991}" srcOrd="0" destOrd="0" presId="urn:microsoft.com/office/officeart/2005/8/layout/cycle4"/>
    <dgm:cxn modelId="{18A37788-37A6-4907-A0F7-1A3938D18DDB}" type="presParOf" srcId="{4DD2EDCE-9AAF-4C89-B6B5-F88DC9056639}" destId="{2BE6129B-F8B3-43EB-B65B-888A4932433C}" srcOrd="1" destOrd="0" presId="urn:microsoft.com/office/officeart/2005/8/layout/cycle4"/>
    <dgm:cxn modelId="{D318B651-407B-4BC6-9782-2CD8E6BA2A87}" type="presParOf" srcId="{1CE64935-997E-499C-8064-61C291543104}" destId="{F5DAD1D6-1B9F-4BF5-B19E-DFA1407ED54A}" srcOrd="1" destOrd="0" presId="urn:microsoft.com/office/officeart/2005/8/layout/cycle4"/>
    <dgm:cxn modelId="{F6DD44C6-83A7-4DA7-974D-C4E11F43B1C5}" type="presParOf" srcId="{F5DAD1D6-1B9F-4BF5-B19E-DFA1407ED54A}" destId="{39112137-0F1D-44D8-945A-5202FCF184D6}" srcOrd="0" destOrd="0" presId="urn:microsoft.com/office/officeart/2005/8/layout/cycle4"/>
    <dgm:cxn modelId="{E2880E04-0FCC-4455-BA51-6B96181F94B2}" type="presParOf" srcId="{F5DAD1D6-1B9F-4BF5-B19E-DFA1407ED54A}" destId="{F90FA15E-5F1D-4DC3-850B-B39AF9EE93AC}" srcOrd="1" destOrd="0" presId="urn:microsoft.com/office/officeart/2005/8/layout/cycle4"/>
    <dgm:cxn modelId="{5FD4D941-C1CE-4A82-A699-DB09727746AE}" type="presParOf" srcId="{1CE64935-997E-499C-8064-61C291543104}" destId="{40981378-7085-4C69-9C71-324D39768F21}" srcOrd="2" destOrd="0" presId="urn:microsoft.com/office/officeart/2005/8/layout/cycle4"/>
    <dgm:cxn modelId="{91EFD92B-309D-4EA5-933C-DA139172AE88}" type="presParOf" srcId="{40981378-7085-4C69-9C71-324D39768F21}" destId="{5D273B0B-BBFA-4FF4-ACAC-F8A7D0609781}" srcOrd="0" destOrd="0" presId="urn:microsoft.com/office/officeart/2005/8/layout/cycle4"/>
    <dgm:cxn modelId="{EBC3FB29-52C2-411B-A02D-69C4F0F3D894}" type="presParOf" srcId="{40981378-7085-4C69-9C71-324D39768F21}" destId="{1E01F53D-247E-4B34-8174-6C7B2FD8967A}" srcOrd="1" destOrd="0" presId="urn:microsoft.com/office/officeart/2005/8/layout/cycle4"/>
    <dgm:cxn modelId="{460CA47C-8F51-4AC5-8476-7493941646C2}" type="presParOf" srcId="{1CE64935-997E-499C-8064-61C291543104}" destId="{F37750E1-6851-4C22-A5AA-2494BA797D00}" srcOrd="3" destOrd="0" presId="urn:microsoft.com/office/officeart/2005/8/layout/cycle4"/>
    <dgm:cxn modelId="{4B759DD3-74C1-4BC9-9DE4-8AC691F47BA6}" type="presParOf" srcId="{F37750E1-6851-4C22-A5AA-2494BA797D00}" destId="{3E21B8AA-6BE1-48BB-9AA7-0F2EFA4E13D4}" srcOrd="0" destOrd="0" presId="urn:microsoft.com/office/officeart/2005/8/layout/cycle4"/>
    <dgm:cxn modelId="{DE67A686-4DA1-4AD4-806F-DFEDBEAA33BB}" type="presParOf" srcId="{F37750E1-6851-4C22-A5AA-2494BA797D00}" destId="{7577070F-68EE-46BF-94D7-0DD34B6FE624}" srcOrd="1" destOrd="0" presId="urn:microsoft.com/office/officeart/2005/8/layout/cycle4"/>
    <dgm:cxn modelId="{A5930AF3-B3BF-4FB3-82C1-E6D0DD531231}" type="presParOf" srcId="{1CE64935-997E-499C-8064-61C291543104}" destId="{2DAB1C1B-55FC-491E-8B43-B13B8391F030}" srcOrd="4" destOrd="0" presId="urn:microsoft.com/office/officeart/2005/8/layout/cycle4"/>
    <dgm:cxn modelId="{1F6C3AAD-307F-43EF-A1BE-37DA678E0FB6}" type="presParOf" srcId="{9961C86B-0035-4CDE-9FB4-F303D36DCF08}" destId="{8A677CF2-0DDC-45AA-975B-EE07D2D50C64}" srcOrd="1" destOrd="0" presId="urn:microsoft.com/office/officeart/2005/8/layout/cycle4"/>
    <dgm:cxn modelId="{EBFCCC45-0374-4755-B8AC-A4684B7ED3F5}" type="presParOf" srcId="{8A677CF2-0DDC-45AA-975B-EE07D2D50C64}" destId="{E4BC403A-C3ED-4131-9EDB-897F78181761}" srcOrd="0" destOrd="0" presId="urn:microsoft.com/office/officeart/2005/8/layout/cycle4"/>
    <dgm:cxn modelId="{612C7E08-2AC7-41E9-AB68-E1664253540C}" type="presParOf" srcId="{8A677CF2-0DDC-45AA-975B-EE07D2D50C64}" destId="{7C2D19D2-3A29-4CC8-812B-7D17A6A5BD12}" srcOrd="1" destOrd="0" presId="urn:microsoft.com/office/officeart/2005/8/layout/cycle4"/>
    <dgm:cxn modelId="{0AE19DAA-7B52-4C49-8AB0-440941921EFE}" type="presParOf" srcId="{8A677CF2-0DDC-45AA-975B-EE07D2D50C64}" destId="{A6F7080D-E7C6-4714-88CE-67A29D69A07B}" srcOrd="2" destOrd="0" presId="urn:microsoft.com/office/officeart/2005/8/layout/cycle4"/>
    <dgm:cxn modelId="{79BCC852-DAAB-490D-9B0E-87D468440361}" type="presParOf" srcId="{8A677CF2-0DDC-45AA-975B-EE07D2D50C64}" destId="{C536AB7B-425C-4E0D-B8D3-38DA9C16A1A0}" srcOrd="3" destOrd="0" presId="urn:microsoft.com/office/officeart/2005/8/layout/cycle4"/>
    <dgm:cxn modelId="{02CE4DE1-1F0F-49A1-9070-FFDD2D6632D9}" type="presParOf" srcId="{8A677CF2-0DDC-45AA-975B-EE07D2D50C64}" destId="{B02448F2-D57F-40EA-A537-25DBF894D38B}" srcOrd="4" destOrd="0" presId="urn:microsoft.com/office/officeart/2005/8/layout/cycle4"/>
    <dgm:cxn modelId="{4F33006B-6445-4743-A89C-D21FBE005826}" type="presParOf" srcId="{9961C86B-0035-4CDE-9FB4-F303D36DCF08}" destId="{0DCB8363-C161-499C-AA30-118274397EFE}" srcOrd="2" destOrd="0" presId="urn:microsoft.com/office/officeart/2005/8/layout/cycle4"/>
    <dgm:cxn modelId="{285DC69C-3640-40D6-87B3-5AE11E92A99A}" type="presParOf" srcId="{9961C86B-0035-4CDE-9FB4-F303D36DCF08}" destId="{6CA6D5FA-4612-42E9-B85B-6FC124476DE1}" srcOrd="3" destOrd="0" presId="urn:microsoft.com/office/officeart/2005/8/layout/cycle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D64FF5-D023-43A1-834A-547DBCF7C8F0}" type="doc">
      <dgm:prSet loTypeId="urn:microsoft.com/office/officeart/2005/8/layout/cycle4" loCatId="cycle" qsTypeId="urn:microsoft.com/office/officeart/2005/8/quickstyle/simple5" qsCatId="simple" csTypeId="urn:microsoft.com/office/officeart/2005/8/colors/colorful2" csCatId="colorful" phldr="1"/>
      <dgm:spPr/>
      <dgm:t>
        <a:bodyPr/>
        <a:lstStyle/>
        <a:p>
          <a:endParaRPr lang="es-ES"/>
        </a:p>
      </dgm:t>
    </dgm:pt>
    <dgm:pt modelId="{20846C37-04A6-4B8A-B16E-B6EB8D853C10}">
      <dgm:prSet phldrT="[Texto]"/>
      <dgm:spPr/>
      <dgm:t>
        <a:bodyPr/>
        <a:lstStyle/>
        <a:p>
          <a:r>
            <a:rPr lang="fr-CH" b="1" dirty="0">
              <a:effectLst>
                <a:outerShdw blurRad="38100" dist="38100" dir="2700000" algn="tl">
                  <a:srgbClr val="000000">
                    <a:alpha val="43137"/>
                  </a:srgbClr>
                </a:outerShdw>
              </a:effectLst>
            </a:rPr>
            <a:t>Dans le chemin</a:t>
          </a:r>
          <a:endParaRPr lang="es-ES" b="1" dirty="0">
            <a:effectLst>
              <a:outerShdw blurRad="38100" dist="38100" dir="2700000" algn="tl">
                <a:srgbClr val="000000">
                  <a:alpha val="43137"/>
                </a:srgbClr>
              </a:outerShdw>
            </a:effectLst>
          </a:endParaRPr>
        </a:p>
      </dgm:t>
    </dgm:pt>
    <dgm:pt modelId="{3774BBF1-3812-4404-964F-1FA515F931FB}" type="parTrans" cxnId="{704625B1-4C0E-4F42-984A-5939FB527D8D}">
      <dgm:prSet/>
      <dgm:spPr/>
      <dgm:t>
        <a:bodyPr/>
        <a:lstStyle/>
        <a:p>
          <a:endParaRPr lang="es-ES"/>
        </a:p>
      </dgm:t>
    </dgm:pt>
    <dgm:pt modelId="{CF009D5E-8900-4395-A5C1-8B84C1255086}" type="sibTrans" cxnId="{704625B1-4C0E-4F42-984A-5939FB527D8D}">
      <dgm:prSet/>
      <dgm:spPr/>
      <dgm:t>
        <a:bodyPr/>
        <a:lstStyle/>
        <a:p>
          <a:endParaRPr lang="es-ES"/>
        </a:p>
      </dgm:t>
    </dgm:pt>
    <dgm:pt modelId="{D1C93531-CDE4-4945-9C98-AFA8A4881DD0}">
      <dgm:prSet phldrT="[Texto]" custT="1"/>
      <dgm:spPr>
        <a:solidFill>
          <a:schemeClr val="accent2">
            <a:lumMod val="20000"/>
            <a:lumOff val="80000"/>
          </a:schemeClr>
        </a:solidFill>
      </dgm:spPr>
      <dgm:t>
        <a:bodyPr/>
        <a:lstStyle/>
        <a:p>
          <a:pPr algn="ctr"/>
          <a:r>
            <a:rPr lang="fr-CH" sz="2000" b="1" dirty="0"/>
            <a:t>Les auditeurs ne s'y intéressent pas et Satan les égare (Marc 4.15).</a:t>
          </a:r>
          <a:endParaRPr lang="es-ES" sz="2000" b="1" dirty="0"/>
        </a:p>
      </dgm:t>
    </dgm:pt>
    <dgm:pt modelId="{43AE76F9-01CC-4300-9067-0EB27DC4AA4D}" type="parTrans" cxnId="{70A58C40-EB39-48AC-B64E-4B6F657D948C}">
      <dgm:prSet/>
      <dgm:spPr/>
      <dgm:t>
        <a:bodyPr/>
        <a:lstStyle/>
        <a:p>
          <a:endParaRPr lang="es-ES"/>
        </a:p>
      </dgm:t>
    </dgm:pt>
    <dgm:pt modelId="{B615C345-1E75-425A-9D9F-8EC6274D718B}" type="sibTrans" cxnId="{70A58C40-EB39-48AC-B64E-4B6F657D948C}">
      <dgm:prSet/>
      <dgm:spPr/>
      <dgm:t>
        <a:bodyPr/>
        <a:lstStyle/>
        <a:p>
          <a:endParaRPr lang="es-ES"/>
        </a:p>
      </dgm:t>
    </dgm:pt>
    <dgm:pt modelId="{D5C61811-F1F4-4755-A8C7-F23099945982}">
      <dgm:prSet phldrT="[Texto]"/>
      <dgm:spPr/>
      <dgm:t>
        <a:bodyPr/>
        <a:lstStyle/>
        <a:p>
          <a:r>
            <a:rPr lang="fr-CH" b="1" dirty="0">
              <a:effectLst>
                <a:outerShdw blurRad="38100" dist="38100" dir="2700000" algn="tl">
                  <a:srgbClr val="000000">
                    <a:alpha val="43137"/>
                  </a:srgbClr>
                </a:outerShdw>
              </a:effectLst>
            </a:rPr>
            <a:t>Entre les pierres</a:t>
          </a:r>
          <a:endParaRPr lang="es-ES" b="1" dirty="0">
            <a:effectLst>
              <a:outerShdw blurRad="38100" dist="38100" dir="2700000" algn="tl">
                <a:srgbClr val="000000">
                  <a:alpha val="43137"/>
                </a:srgbClr>
              </a:outerShdw>
            </a:effectLst>
          </a:endParaRPr>
        </a:p>
      </dgm:t>
    </dgm:pt>
    <dgm:pt modelId="{A6C04D8A-F283-4162-9535-F1DCC3D63BBB}" type="parTrans" cxnId="{A16A7404-3EF1-447C-B4AE-4B16E284D896}">
      <dgm:prSet/>
      <dgm:spPr/>
      <dgm:t>
        <a:bodyPr/>
        <a:lstStyle/>
        <a:p>
          <a:endParaRPr lang="es-ES"/>
        </a:p>
      </dgm:t>
    </dgm:pt>
    <dgm:pt modelId="{5CA0C58B-0DC8-46F7-AABE-6210C6FC7464}" type="sibTrans" cxnId="{A16A7404-3EF1-447C-B4AE-4B16E284D896}">
      <dgm:prSet/>
      <dgm:spPr/>
      <dgm:t>
        <a:bodyPr/>
        <a:lstStyle/>
        <a:p>
          <a:endParaRPr lang="es-ES"/>
        </a:p>
      </dgm:t>
    </dgm:pt>
    <dgm:pt modelId="{39BF136F-DBC0-43B4-915A-2A90A56641D2}">
      <dgm:prSet phldrT="[Texto]" custT="1"/>
      <dgm:spPr>
        <a:solidFill>
          <a:schemeClr val="accent6">
            <a:lumMod val="20000"/>
            <a:lumOff val="80000"/>
            <a:alpha val="90000"/>
          </a:schemeClr>
        </a:solidFill>
      </dgm:spPr>
      <dgm:t>
        <a:bodyPr/>
        <a:lstStyle/>
        <a:p>
          <a:pPr algn="ctr"/>
          <a:r>
            <a:rPr lang="fr-CH" sz="2000" b="1" dirty="0"/>
            <a:t>Ils reçoivent la parole, mais ne supportent pas les épreuves (Marc 4.16-17).</a:t>
          </a:r>
          <a:endParaRPr lang="es-ES" sz="2000" b="1" dirty="0"/>
        </a:p>
      </dgm:t>
    </dgm:pt>
    <dgm:pt modelId="{61D207ED-45D5-4183-9B95-F7462D40D4BB}" type="parTrans" cxnId="{C2CEAA11-1C0F-4351-8F76-C56DB2710A4F}">
      <dgm:prSet/>
      <dgm:spPr/>
      <dgm:t>
        <a:bodyPr/>
        <a:lstStyle/>
        <a:p>
          <a:endParaRPr lang="es-ES"/>
        </a:p>
      </dgm:t>
    </dgm:pt>
    <dgm:pt modelId="{B1314F41-1E12-4BA2-B844-FFA413BD1AAF}" type="sibTrans" cxnId="{C2CEAA11-1C0F-4351-8F76-C56DB2710A4F}">
      <dgm:prSet/>
      <dgm:spPr/>
      <dgm:t>
        <a:bodyPr/>
        <a:lstStyle/>
        <a:p>
          <a:endParaRPr lang="es-ES"/>
        </a:p>
      </dgm:t>
    </dgm:pt>
    <dgm:pt modelId="{F6C8EDAF-9763-4123-A6B1-2B765321C157}">
      <dgm:prSet phldrT="[Texto]"/>
      <dgm:spPr/>
      <dgm:t>
        <a:bodyPr/>
        <a:lstStyle/>
        <a:p>
          <a:r>
            <a:rPr lang="fr-CH" b="1" dirty="0">
              <a:effectLst>
                <a:outerShdw blurRad="38100" dist="38100" dir="2700000" algn="tl">
                  <a:srgbClr val="000000">
                    <a:alpha val="43137"/>
                  </a:srgbClr>
                </a:outerShdw>
              </a:effectLst>
            </a:rPr>
            <a:t>Parmi les épines</a:t>
          </a:r>
          <a:endParaRPr lang="es-ES" b="1" dirty="0">
            <a:effectLst>
              <a:outerShdw blurRad="38100" dist="38100" dir="2700000" algn="tl">
                <a:srgbClr val="000000">
                  <a:alpha val="43137"/>
                </a:srgbClr>
              </a:outerShdw>
            </a:effectLst>
          </a:endParaRPr>
        </a:p>
      </dgm:t>
    </dgm:pt>
    <dgm:pt modelId="{03537DCA-D7FF-41AB-AE33-B3AEE8E95A24}" type="parTrans" cxnId="{8E3B7B99-9A66-4AA3-A299-E9A0D375F39F}">
      <dgm:prSet/>
      <dgm:spPr/>
      <dgm:t>
        <a:bodyPr/>
        <a:lstStyle/>
        <a:p>
          <a:endParaRPr lang="es-ES"/>
        </a:p>
      </dgm:t>
    </dgm:pt>
    <dgm:pt modelId="{91252F4C-23AF-41FA-AB4B-40C4B23E7FCE}" type="sibTrans" cxnId="{8E3B7B99-9A66-4AA3-A299-E9A0D375F39F}">
      <dgm:prSet/>
      <dgm:spPr/>
      <dgm:t>
        <a:bodyPr/>
        <a:lstStyle/>
        <a:p>
          <a:endParaRPr lang="es-ES"/>
        </a:p>
      </dgm:t>
    </dgm:pt>
    <dgm:pt modelId="{6E2D36C2-0027-4B18-9962-EEE183CFD1EC}">
      <dgm:prSet phldrT="[Texto]" custT="1"/>
      <dgm:spPr>
        <a:solidFill>
          <a:srgbClr val="A9D9FD">
            <a:alpha val="90000"/>
          </a:srgbClr>
        </a:solidFill>
      </dgm:spPr>
      <dgm:t>
        <a:bodyPr tIns="0" bIns="0" anchor="t" anchorCtr="0"/>
        <a:lstStyle/>
        <a:p>
          <a:pPr algn="ctr"/>
          <a:r>
            <a:rPr lang="fr-CH" sz="2000" b="1" baseline="0" dirty="0"/>
            <a:t>Ils reçoivent la parole, mais ils se laissent envahir par les soucis et leurs propres désirs </a:t>
          </a:r>
          <a:endParaRPr lang="es-ES" sz="2000" b="1" baseline="0" dirty="0"/>
        </a:p>
      </dgm:t>
    </dgm:pt>
    <dgm:pt modelId="{7363627D-E1AD-42D8-AD1C-17CA6CA0B942}" type="parTrans" cxnId="{EBD3450C-320A-4635-975F-340934B6CA5E}">
      <dgm:prSet/>
      <dgm:spPr/>
      <dgm:t>
        <a:bodyPr/>
        <a:lstStyle/>
        <a:p>
          <a:endParaRPr lang="es-ES"/>
        </a:p>
      </dgm:t>
    </dgm:pt>
    <dgm:pt modelId="{59BE214B-9C50-457E-9ABF-2509B5EEE913}" type="sibTrans" cxnId="{EBD3450C-320A-4635-975F-340934B6CA5E}">
      <dgm:prSet/>
      <dgm:spPr/>
      <dgm:t>
        <a:bodyPr/>
        <a:lstStyle/>
        <a:p>
          <a:endParaRPr lang="es-ES"/>
        </a:p>
      </dgm:t>
    </dgm:pt>
    <dgm:pt modelId="{F0A3735E-43AB-4C9E-A5E0-2DBFFAC3E484}">
      <dgm:prSet phldrT="[Texto]"/>
      <dgm:spPr/>
      <dgm:t>
        <a:bodyPr/>
        <a:lstStyle/>
        <a:p>
          <a:r>
            <a:rPr lang="fr-CH" b="1" dirty="0">
              <a:effectLst>
                <a:outerShdw blurRad="38100" dist="38100" dir="2700000" algn="tl">
                  <a:srgbClr val="000000">
                    <a:alpha val="43137"/>
                  </a:srgbClr>
                </a:outerShdw>
              </a:effectLst>
            </a:rPr>
            <a:t>Sur un bon sol</a:t>
          </a:r>
          <a:endParaRPr lang="es-ES" b="1" dirty="0">
            <a:effectLst>
              <a:outerShdw blurRad="38100" dist="38100" dir="2700000" algn="tl">
                <a:srgbClr val="000000">
                  <a:alpha val="43137"/>
                </a:srgbClr>
              </a:outerShdw>
            </a:effectLst>
          </a:endParaRPr>
        </a:p>
      </dgm:t>
    </dgm:pt>
    <dgm:pt modelId="{81D1E67A-BA78-4429-B4B5-C23CD478CEDC}" type="parTrans" cxnId="{D0321693-F322-4599-AD7F-6CD205267125}">
      <dgm:prSet/>
      <dgm:spPr/>
      <dgm:t>
        <a:bodyPr/>
        <a:lstStyle/>
        <a:p>
          <a:endParaRPr lang="es-ES"/>
        </a:p>
      </dgm:t>
    </dgm:pt>
    <dgm:pt modelId="{3FAA5DC6-D3CA-457D-B65D-9E391833DDF8}" type="sibTrans" cxnId="{D0321693-F322-4599-AD7F-6CD205267125}">
      <dgm:prSet/>
      <dgm:spPr/>
      <dgm:t>
        <a:bodyPr/>
        <a:lstStyle/>
        <a:p>
          <a:endParaRPr lang="es-ES"/>
        </a:p>
      </dgm:t>
    </dgm:pt>
    <dgm:pt modelId="{2AF8C730-FBCE-4BD1-8075-13A9A62BF0CE}">
      <dgm:prSet phldrT="[Texto]" custT="1"/>
      <dgm:spPr>
        <a:solidFill>
          <a:schemeClr val="accent3">
            <a:lumMod val="20000"/>
            <a:lumOff val="80000"/>
            <a:alpha val="90000"/>
          </a:schemeClr>
        </a:solidFill>
      </dgm:spPr>
      <dgm:t>
        <a:bodyPr tIns="0" bIns="0"/>
        <a:lstStyle/>
        <a:p>
          <a:r>
            <a:rPr lang="fr-CH" sz="2000" b="1" dirty="0"/>
            <a:t>Ils supportent les épreuves </a:t>
          </a:r>
          <a:r>
            <a:rPr lang="es-ES" sz="2000" b="1" dirty="0"/>
            <a:t>. </a:t>
          </a:r>
          <a:r>
            <a:rPr lang="fr-CH" sz="2000" b="1" dirty="0"/>
            <a:t>. Ils portent </a:t>
          </a:r>
          <a:br>
            <a:rPr lang="fr-CH" sz="2000" b="1" dirty="0"/>
          </a:br>
          <a:r>
            <a:rPr lang="fr-CH" sz="2000" b="1" dirty="0"/>
            <a:t>du fruit  </a:t>
          </a:r>
          <a:r>
            <a:rPr lang="es-ES" sz="2000" b="1" dirty="0"/>
            <a:t>(Marc 4.20).</a:t>
          </a:r>
        </a:p>
      </dgm:t>
    </dgm:pt>
    <dgm:pt modelId="{75C7E250-861A-4FC1-B317-BFB1D2A4EF4C}" type="parTrans" cxnId="{985C45ED-60E2-46B9-B72C-5164F1FFF10F}">
      <dgm:prSet/>
      <dgm:spPr/>
      <dgm:t>
        <a:bodyPr/>
        <a:lstStyle/>
        <a:p>
          <a:endParaRPr lang="es-ES"/>
        </a:p>
      </dgm:t>
    </dgm:pt>
    <dgm:pt modelId="{80A425FB-6D49-48F0-A123-569431C50310}" type="sibTrans" cxnId="{985C45ED-60E2-46B9-B72C-5164F1FFF10F}">
      <dgm:prSet/>
      <dgm:spPr/>
      <dgm:t>
        <a:bodyPr/>
        <a:lstStyle/>
        <a:p>
          <a:endParaRPr lang="es-ES"/>
        </a:p>
      </dgm:t>
    </dgm:pt>
    <dgm:pt modelId="{9961C86B-0035-4CDE-9FB4-F303D36DCF08}" type="pres">
      <dgm:prSet presAssocID="{8FD64FF5-D023-43A1-834A-547DBCF7C8F0}" presName="cycleMatrixDiagram" presStyleCnt="0">
        <dgm:presLayoutVars>
          <dgm:chMax val="1"/>
          <dgm:dir/>
          <dgm:animLvl val="lvl"/>
          <dgm:resizeHandles val="exact"/>
        </dgm:presLayoutVars>
      </dgm:prSet>
      <dgm:spPr/>
    </dgm:pt>
    <dgm:pt modelId="{1CE64935-997E-499C-8064-61C291543104}" type="pres">
      <dgm:prSet presAssocID="{8FD64FF5-D023-43A1-834A-547DBCF7C8F0}" presName="children" presStyleCnt="0"/>
      <dgm:spPr/>
    </dgm:pt>
    <dgm:pt modelId="{4DD2EDCE-9AAF-4C89-B6B5-F88DC9056639}" type="pres">
      <dgm:prSet presAssocID="{8FD64FF5-D023-43A1-834A-547DBCF7C8F0}" presName="child1group" presStyleCnt="0"/>
      <dgm:spPr/>
    </dgm:pt>
    <dgm:pt modelId="{5804DF38-08B4-4912-B8B9-426D8DAFB991}" type="pres">
      <dgm:prSet presAssocID="{8FD64FF5-D023-43A1-834A-547DBCF7C8F0}" presName="child1" presStyleLbl="bgAcc1" presStyleIdx="0" presStyleCnt="4" custScaleX="203136" custScaleY="68992" custLinFactNeighborX="-27948" custLinFactNeighborY="-37444"/>
      <dgm:spPr/>
    </dgm:pt>
    <dgm:pt modelId="{2BE6129B-F8B3-43EB-B65B-888A4932433C}" type="pres">
      <dgm:prSet presAssocID="{8FD64FF5-D023-43A1-834A-547DBCF7C8F0}" presName="child1Text" presStyleLbl="bgAcc1" presStyleIdx="0" presStyleCnt="4">
        <dgm:presLayoutVars>
          <dgm:bulletEnabled val="1"/>
        </dgm:presLayoutVars>
      </dgm:prSet>
      <dgm:spPr/>
    </dgm:pt>
    <dgm:pt modelId="{F5DAD1D6-1B9F-4BF5-B19E-DFA1407ED54A}" type="pres">
      <dgm:prSet presAssocID="{8FD64FF5-D023-43A1-834A-547DBCF7C8F0}" presName="child2group" presStyleCnt="0"/>
      <dgm:spPr/>
    </dgm:pt>
    <dgm:pt modelId="{39112137-0F1D-44D8-945A-5202FCF184D6}" type="pres">
      <dgm:prSet presAssocID="{8FD64FF5-D023-43A1-834A-547DBCF7C8F0}" presName="child2" presStyleLbl="bgAcc1" presStyleIdx="1" presStyleCnt="4" custScaleX="227841" custScaleY="68992" custLinFactNeighborX="15057" custLinFactNeighborY="-13173"/>
      <dgm:spPr/>
    </dgm:pt>
    <dgm:pt modelId="{F90FA15E-5F1D-4DC3-850B-B39AF9EE93AC}" type="pres">
      <dgm:prSet presAssocID="{8FD64FF5-D023-43A1-834A-547DBCF7C8F0}" presName="child2Text" presStyleLbl="bgAcc1" presStyleIdx="1" presStyleCnt="4">
        <dgm:presLayoutVars>
          <dgm:bulletEnabled val="1"/>
        </dgm:presLayoutVars>
      </dgm:prSet>
      <dgm:spPr/>
    </dgm:pt>
    <dgm:pt modelId="{40981378-7085-4C69-9C71-324D39768F21}" type="pres">
      <dgm:prSet presAssocID="{8FD64FF5-D023-43A1-834A-547DBCF7C8F0}" presName="child3group" presStyleCnt="0"/>
      <dgm:spPr/>
    </dgm:pt>
    <dgm:pt modelId="{5D273B0B-BBFA-4FF4-ACAC-F8A7D0609781}" type="pres">
      <dgm:prSet presAssocID="{8FD64FF5-D023-43A1-834A-547DBCF7C8F0}" presName="child3" presStyleLbl="bgAcc1" presStyleIdx="2" presStyleCnt="4" custScaleX="206300" custScaleY="98060" custLinFactNeighborX="30159" custLinFactNeighborY="1714"/>
      <dgm:spPr/>
    </dgm:pt>
    <dgm:pt modelId="{1E01F53D-247E-4B34-8174-6C7B2FD8967A}" type="pres">
      <dgm:prSet presAssocID="{8FD64FF5-D023-43A1-834A-547DBCF7C8F0}" presName="child3Text" presStyleLbl="bgAcc1" presStyleIdx="2" presStyleCnt="4">
        <dgm:presLayoutVars>
          <dgm:bulletEnabled val="1"/>
        </dgm:presLayoutVars>
      </dgm:prSet>
      <dgm:spPr/>
    </dgm:pt>
    <dgm:pt modelId="{F37750E1-6851-4C22-A5AA-2494BA797D00}" type="pres">
      <dgm:prSet presAssocID="{8FD64FF5-D023-43A1-834A-547DBCF7C8F0}" presName="child4group" presStyleCnt="0"/>
      <dgm:spPr/>
    </dgm:pt>
    <dgm:pt modelId="{3E21B8AA-6BE1-48BB-9AA7-0F2EFA4E13D4}" type="pres">
      <dgm:prSet presAssocID="{8FD64FF5-D023-43A1-834A-547DBCF7C8F0}" presName="child4" presStyleLbl="bgAcc1" presStyleIdx="3" presStyleCnt="4" custScaleX="212897" custScaleY="81924" custLinFactNeighborX="-5193" custLinFactNeighborY="9038"/>
      <dgm:spPr/>
    </dgm:pt>
    <dgm:pt modelId="{7577070F-68EE-46BF-94D7-0DD34B6FE624}" type="pres">
      <dgm:prSet presAssocID="{8FD64FF5-D023-43A1-834A-547DBCF7C8F0}" presName="child4Text" presStyleLbl="bgAcc1" presStyleIdx="3" presStyleCnt="4">
        <dgm:presLayoutVars>
          <dgm:bulletEnabled val="1"/>
        </dgm:presLayoutVars>
      </dgm:prSet>
      <dgm:spPr/>
    </dgm:pt>
    <dgm:pt modelId="{2DAB1C1B-55FC-491E-8B43-B13B8391F030}" type="pres">
      <dgm:prSet presAssocID="{8FD64FF5-D023-43A1-834A-547DBCF7C8F0}" presName="childPlaceholder" presStyleCnt="0"/>
      <dgm:spPr/>
    </dgm:pt>
    <dgm:pt modelId="{8A677CF2-0DDC-45AA-975B-EE07D2D50C64}" type="pres">
      <dgm:prSet presAssocID="{8FD64FF5-D023-43A1-834A-547DBCF7C8F0}" presName="circle" presStyleCnt="0"/>
      <dgm:spPr/>
    </dgm:pt>
    <dgm:pt modelId="{E4BC403A-C3ED-4131-9EDB-897F78181761}" type="pres">
      <dgm:prSet presAssocID="{8FD64FF5-D023-43A1-834A-547DBCF7C8F0}" presName="quadrant1" presStyleLbl="node1" presStyleIdx="0" presStyleCnt="4">
        <dgm:presLayoutVars>
          <dgm:chMax val="1"/>
          <dgm:bulletEnabled val="1"/>
        </dgm:presLayoutVars>
      </dgm:prSet>
      <dgm:spPr/>
    </dgm:pt>
    <dgm:pt modelId="{7C2D19D2-3A29-4CC8-812B-7D17A6A5BD12}" type="pres">
      <dgm:prSet presAssocID="{8FD64FF5-D023-43A1-834A-547DBCF7C8F0}" presName="quadrant2" presStyleLbl="node1" presStyleIdx="1" presStyleCnt="4">
        <dgm:presLayoutVars>
          <dgm:chMax val="1"/>
          <dgm:bulletEnabled val="1"/>
        </dgm:presLayoutVars>
      </dgm:prSet>
      <dgm:spPr/>
    </dgm:pt>
    <dgm:pt modelId="{A6F7080D-E7C6-4714-88CE-67A29D69A07B}" type="pres">
      <dgm:prSet presAssocID="{8FD64FF5-D023-43A1-834A-547DBCF7C8F0}" presName="quadrant3" presStyleLbl="node1" presStyleIdx="2" presStyleCnt="4" custLinFactNeighborX="-228" custLinFactNeighborY="-3491">
        <dgm:presLayoutVars>
          <dgm:chMax val="1"/>
          <dgm:bulletEnabled val="1"/>
        </dgm:presLayoutVars>
      </dgm:prSet>
      <dgm:spPr/>
    </dgm:pt>
    <dgm:pt modelId="{C536AB7B-425C-4E0D-B8D3-38DA9C16A1A0}" type="pres">
      <dgm:prSet presAssocID="{8FD64FF5-D023-43A1-834A-547DBCF7C8F0}" presName="quadrant4" presStyleLbl="node1" presStyleIdx="3" presStyleCnt="4" custLinFactNeighborX="537" custLinFactNeighborY="-3491">
        <dgm:presLayoutVars>
          <dgm:chMax val="1"/>
          <dgm:bulletEnabled val="1"/>
        </dgm:presLayoutVars>
      </dgm:prSet>
      <dgm:spPr/>
    </dgm:pt>
    <dgm:pt modelId="{B02448F2-D57F-40EA-A537-25DBF894D38B}" type="pres">
      <dgm:prSet presAssocID="{8FD64FF5-D023-43A1-834A-547DBCF7C8F0}" presName="quadrantPlaceholder" presStyleCnt="0"/>
      <dgm:spPr/>
    </dgm:pt>
    <dgm:pt modelId="{0DCB8363-C161-499C-AA30-118274397EFE}" type="pres">
      <dgm:prSet presAssocID="{8FD64FF5-D023-43A1-834A-547DBCF7C8F0}" presName="center1" presStyleLbl="fgShp" presStyleIdx="0" presStyleCnt="2"/>
      <dgm:spPr/>
    </dgm:pt>
    <dgm:pt modelId="{6CA6D5FA-4612-42E9-B85B-6FC124476DE1}" type="pres">
      <dgm:prSet presAssocID="{8FD64FF5-D023-43A1-834A-547DBCF7C8F0}" presName="center2" presStyleLbl="fgShp" presStyleIdx="1" presStyleCnt="2"/>
      <dgm:spPr/>
    </dgm:pt>
  </dgm:ptLst>
  <dgm:cxnLst>
    <dgm:cxn modelId="{A16A7404-3EF1-447C-B4AE-4B16E284D896}" srcId="{8FD64FF5-D023-43A1-834A-547DBCF7C8F0}" destId="{D5C61811-F1F4-4755-A8C7-F23099945982}" srcOrd="1" destOrd="0" parTransId="{A6C04D8A-F283-4162-9535-F1DCC3D63BBB}" sibTransId="{5CA0C58B-0DC8-46F7-AABE-6210C6FC7464}"/>
    <dgm:cxn modelId="{EBD3450C-320A-4635-975F-340934B6CA5E}" srcId="{F6C8EDAF-9763-4123-A6B1-2B765321C157}" destId="{6E2D36C2-0027-4B18-9962-EEE183CFD1EC}" srcOrd="0" destOrd="0" parTransId="{7363627D-E1AD-42D8-AD1C-17CA6CA0B942}" sibTransId="{59BE214B-9C50-457E-9ABF-2509B5EEE913}"/>
    <dgm:cxn modelId="{C2CEAA11-1C0F-4351-8F76-C56DB2710A4F}" srcId="{D5C61811-F1F4-4755-A8C7-F23099945982}" destId="{39BF136F-DBC0-43B4-915A-2A90A56641D2}" srcOrd="0" destOrd="0" parTransId="{61D207ED-45D5-4183-9B95-F7462D40D4BB}" sibTransId="{B1314F41-1E12-4BA2-B844-FFA413BD1AAF}"/>
    <dgm:cxn modelId="{733AAF1A-E0EE-4BD9-8462-E28527E70B09}" type="presOf" srcId="{8FD64FF5-D023-43A1-834A-547DBCF7C8F0}" destId="{9961C86B-0035-4CDE-9FB4-F303D36DCF08}" srcOrd="0" destOrd="0" presId="urn:microsoft.com/office/officeart/2005/8/layout/cycle4"/>
    <dgm:cxn modelId="{7835171D-6B5C-401D-8EF0-16D8AD420544}" type="presOf" srcId="{20846C37-04A6-4B8A-B16E-B6EB8D853C10}" destId="{E4BC403A-C3ED-4131-9EDB-897F78181761}" srcOrd="0" destOrd="0" presId="urn:microsoft.com/office/officeart/2005/8/layout/cycle4"/>
    <dgm:cxn modelId="{87E9AE29-8BD9-4DAC-A500-4BC59165737B}" type="presOf" srcId="{2AF8C730-FBCE-4BD1-8075-13A9A62BF0CE}" destId="{7577070F-68EE-46BF-94D7-0DD34B6FE624}" srcOrd="1" destOrd="0" presId="urn:microsoft.com/office/officeart/2005/8/layout/cycle4"/>
    <dgm:cxn modelId="{70A58C40-EB39-48AC-B64E-4B6F657D948C}" srcId="{20846C37-04A6-4B8A-B16E-B6EB8D853C10}" destId="{D1C93531-CDE4-4945-9C98-AFA8A4881DD0}" srcOrd="0" destOrd="0" parTransId="{43AE76F9-01CC-4300-9067-0EB27DC4AA4D}" sibTransId="{B615C345-1E75-425A-9D9F-8EC6274D718B}"/>
    <dgm:cxn modelId="{C00BE945-9E68-40DD-BC5D-77AB2723EF6A}" type="presOf" srcId="{39BF136F-DBC0-43B4-915A-2A90A56641D2}" destId="{F90FA15E-5F1D-4DC3-850B-B39AF9EE93AC}" srcOrd="1" destOrd="0" presId="urn:microsoft.com/office/officeart/2005/8/layout/cycle4"/>
    <dgm:cxn modelId="{4AF4246C-8D46-4285-A892-F1C7BB423ABD}" type="presOf" srcId="{D1C93531-CDE4-4945-9C98-AFA8A4881DD0}" destId="{2BE6129B-F8B3-43EB-B65B-888A4932433C}" srcOrd="1" destOrd="0" presId="urn:microsoft.com/office/officeart/2005/8/layout/cycle4"/>
    <dgm:cxn modelId="{2A52996C-0C74-4071-94AB-49D5854919A4}" type="presOf" srcId="{6E2D36C2-0027-4B18-9962-EEE183CFD1EC}" destId="{5D273B0B-BBFA-4FF4-ACAC-F8A7D0609781}" srcOrd="0" destOrd="0" presId="urn:microsoft.com/office/officeart/2005/8/layout/cycle4"/>
    <dgm:cxn modelId="{861C526E-C55B-416C-B74F-5DDC05793812}" type="presOf" srcId="{39BF136F-DBC0-43B4-915A-2A90A56641D2}" destId="{39112137-0F1D-44D8-945A-5202FCF184D6}" srcOrd="0" destOrd="0" presId="urn:microsoft.com/office/officeart/2005/8/layout/cycle4"/>
    <dgm:cxn modelId="{23BE1578-0638-4D27-8CB7-39E76848C838}" type="presOf" srcId="{2AF8C730-FBCE-4BD1-8075-13A9A62BF0CE}" destId="{3E21B8AA-6BE1-48BB-9AA7-0F2EFA4E13D4}" srcOrd="0" destOrd="0" presId="urn:microsoft.com/office/officeart/2005/8/layout/cycle4"/>
    <dgm:cxn modelId="{339FAF58-8634-4BC4-9D3F-B0F895F336DB}" type="presOf" srcId="{D5C61811-F1F4-4755-A8C7-F23099945982}" destId="{7C2D19D2-3A29-4CC8-812B-7D17A6A5BD12}" srcOrd="0" destOrd="0" presId="urn:microsoft.com/office/officeart/2005/8/layout/cycle4"/>
    <dgm:cxn modelId="{053C478A-D95F-484F-B23F-7A63094CB8F6}" type="presOf" srcId="{F6C8EDAF-9763-4123-A6B1-2B765321C157}" destId="{A6F7080D-E7C6-4714-88CE-67A29D69A07B}" srcOrd="0" destOrd="0" presId="urn:microsoft.com/office/officeart/2005/8/layout/cycle4"/>
    <dgm:cxn modelId="{D0321693-F322-4599-AD7F-6CD205267125}" srcId="{8FD64FF5-D023-43A1-834A-547DBCF7C8F0}" destId="{F0A3735E-43AB-4C9E-A5E0-2DBFFAC3E484}" srcOrd="3" destOrd="0" parTransId="{81D1E67A-BA78-4429-B4B5-C23CD478CEDC}" sibTransId="{3FAA5DC6-D3CA-457D-B65D-9E391833DDF8}"/>
    <dgm:cxn modelId="{D773B895-52EB-46C0-8A6C-924A6F5ECF86}" type="presOf" srcId="{F0A3735E-43AB-4C9E-A5E0-2DBFFAC3E484}" destId="{C536AB7B-425C-4E0D-B8D3-38DA9C16A1A0}" srcOrd="0" destOrd="0" presId="urn:microsoft.com/office/officeart/2005/8/layout/cycle4"/>
    <dgm:cxn modelId="{8E3B7B99-9A66-4AA3-A299-E9A0D375F39F}" srcId="{8FD64FF5-D023-43A1-834A-547DBCF7C8F0}" destId="{F6C8EDAF-9763-4123-A6B1-2B765321C157}" srcOrd="2" destOrd="0" parTransId="{03537DCA-D7FF-41AB-AE33-B3AEE8E95A24}" sibTransId="{91252F4C-23AF-41FA-AB4B-40C4B23E7FCE}"/>
    <dgm:cxn modelId="{704625B1-4C0E-4F42-984A-5939FB527D8D}" srcId="{8FD64FF5-D023-43A1-834A-547DBCF7C8F0}" destId="{20846C37-04A6-4B8A-B16E-B6EB8D853C10}" srcOrd="0" destOrd="0" parTransId="{3774BBF1-3812-4404-964F-1FA515F931FB}" sibTransId="{CF009D5E-8900-4395-A5C1-8B84C1255086}"/>
    <dgm:cxn modelId="{856973D8-4F91-4A1C-8021-8631726368C1}" type="presOf" srcId="{6E2D36C2-0027-4B18-9962-EEE183CFD1EC}" destId="{1E01F53D-247E-4B34-8174-6C7B2FD8967A}" srcOrd="1" destOrd="0" presId="urn:microsoft.com/office/officeart/2005/8/layout/cycle4"/>
    <dgm:cxn modelId="{985C45ED-60E2-46B9-B72C-5164F1FFF10F}" srcId="{F0A3735E-43AB-4C9E-A5E0-2DBFFAC3E484}" destId="{2AF8C730-FBCE-4BD1-8075-13A9A62BF0CE}" srcOrd="0" destOrd="0" parTransId="{75C7E250-861A-4FC1-B317-BFB1D2A4EF4C}" sibTransId="{80A425FB-6D49-48F0-A123-569431C50310}"/>
    <dgm:cxn modelId="{66BA4EEE-F7C3-427C-8AE2-F49AFB5ACD18}" type="presOf" srcId="{D1C93531-CDE4-4945-9C98-AFA8A4881DD0}" destId="{5804DF38-08B4-4912-B8B9-426D8DAFB991}" srcOrd="0" destOrd="0" presId="urn:microsoft.com/office/officeart/2005/8/layout/cycle4"/>
    <dgm:cxn modelId="{C820054F-E4C8-4104-8AB8-1400452CBE90}" type="presParOf" srcId="{9961C86B-0035-4CDE-9FB4-F303D36DCF08}" destId="{1CE64935-997E-499C-8064-61C291543104}" srcOrd="0" destOrd="0" presId="urn:microsoft.com/office/officeart/2005/8/layout/cycle4"/>
    <dgm:cxn modelId="{A7EC4806-F91A-45F2-B34D-44142FEAE32E}" type="presParOf" srcId="{1CE64935-997E-499C-8064-61C291543104}" destId="{4DD2EDCE-9AAF-4C89-B6B5-F88DC9056639}" srcOrd="0" destOrd="0" presId="urn:microsoft.com/office/officeart/2005/8/layout/cycle4"/>
    <dgm:cxn modelId="{37F2076D-D9D1-4C35-822C-3B5EBC035B8D}" type="presParOf" srcId="{4DD2EDCE-9AAF-4C89-B6B5-F88DC9056639}" destId="{5804DF38-08B4-4912-B8B9-426D8DAFB991}" srcOrd="0" destOrd="0" presId="urn:microsoft.com/office/officeart/2005/8/layout/cycle4"/>
    <dgm:cxn modelId="{18A37788-37A6-4907-A0F7-1A3938D18DDB}" type="presParOf" srcId="{4DD2EDCE-9AAF-4C89-B6B5-F88DC9056639}" destId="{2BE6129B-F8B3-43EB-B65B-888A4932433C}" srcOrd="1" destOrd="0" presId="urn:microsoft.com/office/officeart/2005/8/layout/cycle4"/>
    <dgm:cxn modelId="{D318B651-407B-4BC6-9782-2CD8E6BA2A87}" type="presParOf" srcId="{1CE64935-997E-499C-8064-61C291543104}" destId="{F5DAD1D6-1B9F-4BF5-B19E-DFA1407ED54A}" srcOrd="1" destOrd="0" presId="urn:microsoft.com/office/officeart/2005/8/layout/cycle4"/>
    <dgm:cxn modelId="{F6DD44C6-83A7-4DA7-974D-C4E11F43B1C5}" type="presParOf" srcId="{F5DAD1D6-1B9F-4BF5-B19E-DFA1407ED54A}" destId="{39112137-0F1D-44D8-945A-5202FCF184D6}" srcOrd="0" destOrd="0" presId="urn:microsoft.com/office/officeart/2005/8/layout/cycle4"/>
    <dgm:cxn modelId="{E2880E04-0FCC-4455-BA51-6B96181F94B2}" type="presParOf" srcId="{F5DAD1D6-1B9F-4BF5-B19E-DFA1407ED54A}" destId="{F90FA15E-5F1D-4DC3-850B-B39AF9EE93AC}" srcOrd="1" destOrd="0" presId="urn:microsoft.com/office/officeart/2005/8/layout/cycle4"/>
    <dgm:cxn modelId="{5FD4D941-C1CE-4A82-A699-DB09727746AE}" type="presParOf" srcId="{1CE64935-997E-499C-8064-61C291543104}" destId="{40981378-7085-4C69-9C71-324D39768F21}" srcOrd="2" destOrd="0" presId="urn:microsoft.com/office/officeart/2005/8/layout/cycle4"/>
    <dgm:cxn modelId="{91EFD92B-309D-4EA5-933C-DA139172AE88}" type="presParOf" srcId="{40981378-7085-4C69-9C71-324D39768F21}" destId="{5D273B0B-BBFA-4FF4-ACAC-F8A7D0609781}" srcOrd="0" destOrd="0" presId="urn:microsoft.com/office/officeart/2005/8/layout/cycle4"/>
    <dgm:cxn modelId="{EBC3FB29-52C2-411B-A02D-69C4F0F3D894}" type="presParOf" srcId="{40981378-7085-4C69-9C71-324D39768F21}" destId="{1E01F53D-247E-4B34-8174-6C7B2FD8967A}" srcOrd="1" destOrd="0" presId="urn:microsoft.com/office/officeart/2005/8/layout/cycle4"/>
    <dgm:cxn modelId="{460CA47C-8F51-4AC5-8476-7493941646C2}" type="presParOf" srcId="{1CE64935-997E-499C-8064-61C291543104}" destId="{F37750E1-6851-4C22-A5AA-2494BA797D00}" srcOrd="3" destOrd="0" presId="urn:microsoft.com/office/officeart/2005/8/layout/cycle4"/>
    <dgm:cxn modelId="{4B759DD3-74C1-4BC9-9DE4-8AC691F47BA6}" type="presParOf" srcId="{F37750E1-6851-4C22-A5AA-2494BA797D00}" destId="{3E21B8AA-6BE1-48BB-9AA7-0F2EFA4E13D4}" srcOrd="0" destOrd="0" presId="urn:microsoft.com/office/officeart/2005/8/layout/cycle4"/>
    <dgm:cxn modelId="{DE67A686-4DA1-4AD4-806F-DFEDBEAA33BB}" type="presParOf" srcId="{F37750E1-6851-4C22-A5AA-2494BA797D00}" destId="{7577070F-68EE-46BF-94D7-0DD34B6FE624}" srcOrd="1" destOrd="0" presId="urn:microsoft.com/office/officeart/2005/8/layout/cycle4"/>
    <dgm:cxn modelId="{A5930AF3-B3BF-4FB3-82C1-E6D0DD531231}" type="presParOf" srcId="{1CE64935-997E-499C-8064-61C291543104}" destId="{2DAB1C1B-55FC-491E-8B43-B13B8391F030}" srcOrd="4" destOrd="0" presId="urn:microsoft.com/office/officeart/2005/8/layout/cycle4"/>
    <dgm:cxn modelId="{1F6C3AAD-307F-43EF-A1BE-37DA678E0FB6}" type="presParOf" srcId="{9961C86B-0035-4CDE-9FB4-F303D36DCF08}" destId="{8A677CF2-0DDC-45AA-975B-EE07D2D50C64}" srcOrd="1" destOrd="0" presId="urn:microsoft.com/office/officeart/2005/8/layout/cycle4"/>
    <dgm:cxn modelId="{EBFCCC45-0374-4755-B8AC-A4684B7ED3F5}" type="presParOf" srcId="{8A677CF2-0DDC-45AA-975B-EE07D2D50C64}" destId="{E4BC403A-C3ED-4131-9EDB-897F78181761}" srcOrd="0" destOrd="0" presId="urn:microsoft.com/office/officeart/2005/8/layout/cycle4"/>
    <dgm:cxn modelId="{612C7E08-2AC7-41E9-AB68-E1664253540C}" type="presParOf" srcId="{8A677CF2-0DDC-45AA-975B-EE07D2D50C64}" destId="{7C2D19D2-3A29-4CC8-812B-7D17A6A5BD12}" srcOrd="1" destOrd="0" presId="urn:microsoft.com/office/officeart/2005/8/layout/cycle4"/>
    <dgm:cxn modelId="{0AE19DAA-7B52-4C49-8AB0-440941921EFE}" type="presParOf" srcId="{8A677CF2-0DDC-45AA-975B-EE07D2D50C64}" destId="{A6F7080D-E7C6-4714-88CE-67A29D69A07B}" srcOrd="2" destOrd="0" presId="urn:microsoft.com/office/officeart/2005/8/layout/cycle4"/>
    <dgm:cxn modelId="{79BCC852-DAAB-490D-9B0E-87D468440361}" type="presParOf" srcId="{8A677CF2-0DDC-45AA-975B-EE07D2D50C64}" destId="{C536AB7B-425C-4E0D-B8D3-38DA9C16A1A0}" srcOrd="3" destOrd="0" presId="urn:microsoft.com/office/officeart/2005/8/layout/cycle4"/>
    <dgm:cxn modelId="{02CE4DE1-1F0F-49A1-9070-FFDD2D6632D9}" type="presParOf" srcId="{8A677CF2-0DDC-45AA-975B-EE07D2D50C64}" destId="{B02448F2-D57F-40EA-A537-25DBF894D38B}" srcOrd="4" destOrd="0" presId="urn:microsoft.com/office/officeart/2005/8/layout/cycle4"/>
    <dgm:cxn modelId="{4F33006B-6445-4743-A89C-D21FBE005826}" type="presParOf" srcId="{9961C86B-0035-4CDE-9FB4-F303D36DCF08}" destId="{0DCB8363-C161-499C-AA30-118274397EFE}" srcOrd="2" destOrd="0" presId="urn:microsoft.com/office/officeart/2005/8/layout/cycle4"/>
    <dgm:cxn modelId="{285DC69C-3640-40D6-87B3-5AE11E92A99A}" type="presParOf" srcId="{9961C86B-0035-4CDE-9FB4-F303D36DCF08}" destId="{6CA6D5FA-4612-42E9-B85B-6FC124476DE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68A674-1DE5-4323-B32D-53EED5A67125}" type="doc">
      <dgm:prSet loTypeId="urn:microsoft.com/office/officeart/2005/8/layout/vList3" loCatId="list" qsTypeId="urn:microsoft.com/office/officeart/2005/8/quickstyle/3d1" qsCatId="3D" csTypeId="urn:microsoft.com/office/officeart/2005/8/colors/colorful2" csCatId="colorful" phldr="1"/>
      <dgm:spPr/>
      <dgm:t>
        <a:bodyPr/>
        <a:lstStyle/>
        <a:p>
          <a:endParaRPr lang="es-ES"/>
        </a:p>
      </dgm:t>
    </dgm:pt>
    <dgm:pt modelId="{804B93FA-FC50-44D0-9416-F9721707436A}">
      <dgm:prSet custT="1"/>
      <dgm:spPr/>
      <dgm:t>
        <a:bodyPr/>
        <a:lstStyle/>
        <a:p>
          <a:r>
            <a:rPr lang="fr-CH" sz="2000" b="1" dirty="0">
              <a:effectLst>
                <a:outerShdw blurRad="38100" dist="38100" dir="2700000" algn="tl">
                  <a:srgbClr val="000000">
                    <a:alpha val="43137"/>
                  </a:srgbClr>
                </a:outerShdw>
              </a:effectLst>
            </a:rPr>
            <a:t>L’herbe.</a:t>
          </a:r>
          <a:endParaRPr lang="es-ES" sz="2000" dirty="0">
            <a:effectLst>
              <a:outerShdw blurRad="38100" dist="38100" dir="2700000" algn="tl">
                <a:srgbClr val="000000">
                  <a:alpha val="43137"/>
                </a:srgbClr>
              </a:outerShdw>
            </a:effectLst>
          </a:endParaRPr>
        </a:p>
      </dgm:t>
    </dgm:pt>
    <dgm:pt modelId="{50E909B0-25B4-47A4-905B-8173D66A3E59}" type="parTrans" cxnId="{FC0D9555-1C2D-414B-B90D-3581AFC27E6E}">
      <dgm:prSet/>
      <dgm:spPr/>
      <dgm:t>
        <a:bodyPr/>
        <a:lstStyle/>
        <a:p>
          <a:endParaRPr lang="es-ES" sz="2000">
            <a:effectLst>
              <a:outerShdw blurRad="38100" dist="38100" dir="2700000" algn="tl">
                <a:srgbClr val="000000">
                  <a:alpha val="43137"/>
                </a:srgbClr>
              </a:outerShdw>
            </a:effectLst>
          </a:endParaRPr>
        </a:p>
      </dgm:t>
    </dgm:pt>
    <dgm:pt modelId="{CE87CF13-5EC2-475E-81C9-61F1723A5C9B}" type="sibTrans" cxnId="{FC0D9555-1C2D-414B-B90D-3581AFC27E6E}">
      <dgm:prSet/>
      <dgm:spPr/>
      <dgm:t>
        <a:bodyPr/>
        <a:lstStyle/>
        <a:p>
          <a:endParaRPr lang="es-ES" sz="2000">
            <a:effectLst>
              <a:outerShdw blurRad="38100" dist="38100" dir="2700000" algn="tl">
                <a:srgbClr val="000000">
                  <a:alpha val="43137"/>
                </a:srgbClr>
              </a:outerShdw>
            </a:effectLst>
          </a:endParaRPr>
        </a:p>
      </dgm:t>
    </dgm:pt>
    <dgm:pt modelId="{5825EADE-16B2-4123-B2A6-E9A2CDA3F6E6}">
      <dgm:prSet custT="1"/>
      <dgm:spPr/>
      <dgm:t>
        <a:bodyPr/>
        <a:lstStyle/>
        <a:p>
          <a:r>
            <a:rPr lang="es-ES" sz="2000" b="1" dirty="0" err="1">
              <a:effectLst>
                <a:outerShdw blurRad="38100" dist="38100" dir="2700000" algn="tl">
                  <a:srgbClr val="000000">
                    <a:alpha val="43137"/>
                  </a:srgbClr>
                </a:outerShdw>
              </a:effectLst>
            </a:rPr>
            <a:t>L’épi</a:t>
          </a:r>
          <a:endParaRPr lang="es-ES" sz="2000" dirty="0">
            <a:effectLst>
              <a:outerShdw blurRad="38100" dist="38100" dir="2700000" algn="tl">
                <a:srgbClr val="000000">
                  <a:alpha val="43137"/>
                </a:srgbClr>
              </a:outerShdw>
            </a:effectLst>
          </a:endParaRPr>
        </a:p>
      </dgm:t>
    </dgm:pt>
    <dgm:pt modelId="{CD3E0505-DF9D-420A-8647-4AB2D5890DC2}" type="parTrans" cxnId="{06CE58E4-4956-4923-BC92-53936B5BEAD5}">
      <dgm:prSet/>
      <dgm:spPr/>
      <dgm:t>
        <a:bodyPr/>
        <a:lstStyle/>
        <a:p>
          <a:endParaRPr lang="es-ES" sz="2000">
            <a:effectLst>
              <a:outerShdw blurRad="38100" dist="38100" dir="2700000" algn="tl">
                <a:srgbClr val="000000">
                  <a:alpha val="43137"/>
                </a:srgbClr>
              </a:outerShdw>
            </a:effectLst>
          </a:endParaRPr>
        </a:p>
      </dgm:t>
    </dgm:pt>
    <dgm:pt modelId="{69A4659E-9EF8-4FE9-BE82-8468597C7AC9}" type="sibTrans" cxnId="{06CE58E4-4956-4923-BC92-53936B5BEAD5}">
      <dgm:prSet/>
      <dgm:spPr/>
      <dgm:t>
        <a:bodyPr/>
        <a:lstStyle/>
        <a:p>
          <a:endParaRPr lang="es-ES" sz="2000">
            <a:effectLst>
              <a:outerShdw blurRad="38100" dist="38100" dir="2700000" algn="tl">
                <a:srgbClr val="000000">
                  <a:alpha val="43137"/>
                </a:srgbClr>
              </a:outerShdw>
            </a:effectLst>
          </a:endParaRPr>
        </a:p>
      </dgm:t>
    </dgm:pt>
    <dgm:pt modelId="{C489C699-D891-4663-B36A-CB27D82EAEB4}">
      <dgm:prSet custT="1"/>
      <dgm:spPr/>
      <dgm:t>
        <a:bodyPr/>
        <a:lstStyle/>
        <a:p>
          <a:r>
            <a:rPr lang="es-ES" sz="2000" b="1" dirty="0">
              <a:effectLst>
                <a:outerShdw blurRad="38100" dist="38100" dir="2700000" algn="tl">
                  <a:srgbClr val="000000">
                    <a:alpha val="43137"/>
                  </a:srgbClr>
                </a:outerShdw>
              </a:effectLst>
            </a:rPr>
            <a:t>Le </a:t>
          </a:r>
          <a:r>
            <a:rPr lang="es-ES" sz="2000" b="1" dirty="0" err="1">
              <a:effectLst>
                <a:outerShdw blurRad="38100" dist="38100" dir="2700000" algn="tl">
                  <a:srgbClr val="000000">
                    <a:alpha val="43137"/>
                  </a:srgbClr>
                </a:outerShdw>
              </a:effectLst>
            </a:rPr>
            <a:t>blé</a:t>
          </a:r>
          <a:endParaRPr lang="es-ES" sz="2000" dirty="0">
            <a:effectLst>
              <a:outerShdw blurRad="38100" dist="38100" dir="2700000" algn="tl">
                <a:srgbClr val="000000">
                  <a:alpha val="43137"/>
                </a:srgbClr>
              </a:outerShdw>
            </a:effectLst>
          </a:endParaRPr>
        </a:p>
      </dgm:t>
    </dgm:pt>
    <dgm:pt modelId="{028C4B8A-9EBE-46C8-818A-802A7DADFB7C}" type="parTrans" cxnId="{A046C46C-72B5-4460-B00E-086BBCC164AA}">
      <dgm:prSet/>
      <dgm:spPr/>
      <dgm:t>
        <a:bodyPr/>
        <a:lstStyle/>
        <a:p>
          <a:endParaRPr lang="es-ES" sz="2000">
            <a:effectLst>
              <a:outerShdw blurRad="38100" dist="38100" dir="2700000" algn="tl">
                <a:srgbClr val="000000">
                  <a:alpha val="43137"/>
                </a:srgbClr>
              </a:outerShdw>
            </a:effectLst>
          </a:endParaRPr>
        </a:p>
      </dgm:t>
    </dgm:pt>
    <dgm:pt modelId="{149112BE-2428-4B7A-A80F-9A79079CB108}" type="sibTrans" cxnId="{A046C46C-72B5-4460-B00E-086BBCC164AA}">
      <dgm:prSet/>
      <dgm:spPr/>
      <dgm:t>
        <a:bodyPr/>
        <a:lstStyle/>
        <a:p>
          <a:endParaRPr lang="es-ES" sz="2000">
            <a:effectLst>
              <a:outerShdw blurRad="38100" dist="38100" dir="2700000" algn="tl">
                <a:srgbClr val="000000">
                  <a:alpha val="43137"/>
                </a:srgbClr>
              </a:outerShdw>
            </a:effectLst>
          </a:endParaRPr>
        </a:p>
      </dgm:t>
    </dgm:pt>
    <dgm:pt modelId="{8BA70435-5FAD-42E8-9F23-90240F30B4C7}" type="pres">
      <dgm:prSet presAssocID="{1D68A674-1DE5-4323-B32D-53EED5A67125}" presName="linearFlow" presStyleCnt="0">
        <dgm:presLayoutVars>
          <dgm:dir/>
          <dgm:resizeHandles val="exact"/>
        </dgm:presLayoutVars>
      </dgm:prSet>
      <dgm:spPr/>
    </dgm:pt>
    <dgm:pt modelId="{7FAAFE69-1A22-4F50-9954-F168DFBB8BD9}" type="pres">
      <dgm:prSet presAssocID="{804B93FA-FC50-44D0-9416-F9721707436A}" presName="composite" presStyleCnt="0"/>
      <dgm:spPr/>
    </dgm:pt>
    <dgm:pt modelId="{C0B3A958-0776-44B9-B7C7-E8872E090D6B}" type="pres">
      <dgm:prSet presAssocID="{804B93FA-FC50-44D0-9416-F9721707436A}" presName="imgShp" presStyleLbl="fgImgPlace1" presStyleIdx="0" presStyleCnt="3" custLinFactNeighborX="-35848"/>
      <dgm:spPr>
        <a:blipFill>
          <a:blip xmlns:r="http://schemas.openxmlformats.org/officeDocument/2006/relationships" r:embed="rId1"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enta atrás de película clásica con el número 1"/>
        </a:ext>
      </dgm:extLst>
    </dgm:pt>
    <dgm:pt modelId="{ABA808DD-1189-44FF-B581-DD7BBCE32F8A}" type="pres">
      <dgm:prSet presAssocID="{804B93FA-FC50-44D0-9416-F9721707436A}" presName="txShp" presStyleLbl="node1" presStyleIdx="0" presStyleCnt="3" custScaleX="127894">
        <dgm:presLayoutVars>
          <dgm:bulletEnabled val="1"/>
        </dgm:presLayoutVars>
      </dgm:prSet>
      <dgm:spPr/>
    </dgm:pt>
    <dgm:pt modelId="{9DC8D688-8A36-45C4-BF41-B031D213D749}" type="pres">
      <dgm:prSet presAssocID="{CE87CF13-5EC2-475E-81C9-61F1723A5C9B}" presName="spacing" presStyleCnt="0"/>
      <dgm:spPr/>
    </dgm:pt>
    <dgm:pt modelId="{683A1D57-D035-4040-8081-45091B2A1D73}" type="pres">
      <dgm:prSet presAssocID="{5825EADE-16B2-4123-B2A6-E9A2CDA3F6E6}" presName="composite" presStyleCnt="0"/>
      <dgm:spPr/>
    </dgm:pt>
    <dgm:pt modelId="{1AC7A243-61B0-4E04-8942-4D8F704535D2}" type="pres">
      <dgm:prSet presAssocID="{5825EADE-16B2-4123-B2A6-E9A2CDA3F6E6}" presName="imgShp" presStyleLbl="fgImgPlace1" presStyleIdx="1" presStyleCnt="3" custLinFactNeighborX="-35848"/>
      <dgm:spPr>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enta atrás de película clásica con el número 2"/>
        </a:ext>
      </dgm:extLst>
    </dgm:pt>
    <dgm:pt modelId="{9AA26D14-39E6-4E82-9B46-13471A44E430}" type="pres">
      <dgm:prSet presAssocID="{5825EADE-16B2-4123-B2A6-E9A2CDA3F6E6}" presName="txShp" presStyleLbl="node1" presStyleIdx="1" presStyleCnt="3" custScaleX="127894">
        <dgm:presLayoutVars>
          <dgm:bulletEnabled val="1"/>
        </dgm:presLayoutVars>
      </dgm:prSet>
      <dgm:spPr/>
    </dgm:pt>
    <dgm:pt modelId="{61FBBEDE-778F-4790-BFD2-0154001AE3CC}" type="pres">
      <dgm:prSet presAssocID="{69A4659E-9EF8-4FE9-BE82-8468597C7AC9}" presName="spacing" presStyleCnt="0"/>
      <dgm:spPr/>
    </dgm:pt>
    <dgm:pt modelId="{64A705E1-D376-4AFA-B88E-133E0119C9A6}" type="pres">
      <dgm:prSet presAssocID="{C489C699-D891-4663-B36A-CB27D82EAEB4}" presName="composite" presStyleCnt="0"/>
      <dgm:spPr/>
    </dgm:pt>
    <dgm:pt modelId="{22BDD43C-4E0C-456C-8FF6-04452655EE07}" type="pres">
      <dgm:prSet presAssocID="{C489C699-D891-4663-B36A-CB27D82EAEB4}" presName="imgShp" presStyleLbl="fgImgPlace1" presStyleIdx="2" presStyleCnt="3" custLinFactNeighborX="-35848"/>
      <dgm:spPr>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uenta atrás de película clásica con el número 3"/>
        </a:ext>
      </dgm:extLst>
    </dgm:pt>
    <dgm:pt modelId="{111DDA5F-B481-4D23-8A95-865B9A8A4D1D}" type="pres">
      <dgm:prSet presAssocID="{C489C699-D891-4663-B36A-CB27D82EAEB4}" presName="txShp" presStyleLbl="node1" presStyleIdx="2" presStyleCnt="3" custScaleX="127894">
        <dgm:presLayoutVars>
          <dgm:bulletEnabled val="1"/>
        </dgm:presLayoutVars>
      </dgm:prSet>
      <dgm:spPr/>
    </dgm:pt>
  </dgm:ptLst>
  <dgm:cxnLst>
    <dgm:cxn modelId="{1D50591F-8B32-49C5-86FE-DE090F191C1A}" type="presOf" srcId="{C489C699-D891-4663-B36A-CB27D82EAEB4}" destId="{111DDA5F-B481-4D23-8A95-865B9A8A4D1D}" srcOrd="0" destOrd="0" presId="urn:microsoft.com/office/officeart/2005/8/layout/vList3"/>
    <dgm:cxn modelId="{070FD146-EE3D-4F58-8C2C-90551CC6B923}" type="presOf" srcId="{5825EADE-16B2-4123-B2A6-E9A2CDA3F6E6}" destId="{9AA26D14-39E6-4E82-9B46-13471A44E430}" srcOrd="0" destOrd="0" presId="urn:microsoft.com/office/officeart/2005/8/layout/vList3"/>
    <dgm:cxn modelId="{A046C46C-72B5-4460-B00E-086BBCC164AA}" srcId="{1D68A674-1DE5-4323-B32D-53EED5A67125}" destId="{C489C699-D891-4663-B36A-CB27D82EAEB4}" srcOrd="2" destOrd="0" parTransId="{028C4B8A-9EBE-46C8-818A-802A7DADFB7C}" sibTransId="{149112BE-2428-4B7A-A80F-9A79079CB108}"/>
    <dgm:cxn modelId="{FC0D9555-1C2D-414B-B90D-3581AFC27E6E}" srcId="{1D68A674-1DE5-4323-B32D-53EED5A67125}" destId="{804B93FA-FC50-44D0-9416-F9721707436A}" srcOrd="0" destOrd="0" parTransId="{50E909B0-25B4-47A4-905B-8173D66A3E59}" sibTransId="{CE87CF13-5EC2-475E-81C9-61F1723A5C9B}"/>
    <dgm:cxn modelId="{E2BD8ABB-A19E-4133-BBB7-52DE170BDDE0}" type="presOf" srcId="{804B93FA-FC50-44D0-9416-F9721707436A}" destId="{ABA808DD-1189-44FF-B581-DD7BBCE32F8A}" srcOrd="0" destOrd="0" presId="urn:microsoft.com/office/officeart/2005/8/layout/vList3"/>
    <dgm:cxn modelId="{0AD753D7-2878-4AED-90AD-371B2A785955}" type="presOf" srcId="{1D68A674-1DE5-4323-B32D-53EED5A67125}" destId="{8BA70435-5FAD-42E8-9F23-90240F30B4C7}" srcOrd="0" destOrd="0" presId="urn:microsoft.com/office/officeart/2005/8/layout/vList3"/>
    <dgm:cxn modelId="{06CE58E4-4956-4923-BC92-53936B5BEAD5}" srcId="{1D68A674-1DE5-4323-B32D-53EED5A67125}" destId="{5825EADE-16B2-4123-B2A6-E9A2CDA3F6E6}" srcOrd="1" destOrd="0" parTransId="{CD3E0505-DF9D-420A-8647-4AB2D5890DC2}" sibTransId="{69A4659E-9EF8-4FE9-BE82-8468597C7AC9}"/>
    <dgm:cxn modelId="{74627593-17BD-4299-ADFA-0177717E1693}" type="presParOf" srcId="{8BA70435-5FAD-42E8-9F23-90240F30B4C7}" destId="{7FAAFE69-1A22-4F50-9954-F168DFBB8BD9}" srcOrd="0" destOrd="0" presId="urn:microsoft.com/office/officeart/2005/8/layout/vList3"/>
    <dgm:cxn modelId="{81CB2D54-B393-466B-92A9-E6495341534B}" type="presParOf" srcId="{7FAAFE69-1A22-4F50-9954-F168DFBB8BD9}" destId="{C0B3A958-0776-44B9-B7C7-E8872E090D6B}" srcOrd="0" destOrd="0" presId="urn:microsoft.com/office/officeart/2005/8/layout/vList3"/>
    <dgm:cxn modelId="{85B79684-2890-494A-9CE7-6C5E3018CDC9}" type="presParOf" srcId="{7FAAFE69-1A22-4F50-9954-F168DFBB8BD9}" destId="{ABA808DD-1189-44FF-B581-DD7BBCE32F8A}" srcOrd="1" destOrd="0" presId="urn:microsoft.com/office/officeart/2005/8/layout/vList3"/>
    <dgm:cxn modelId="{DAEA2875-7FE1-407F-ACCE-4506309D0B0C}" type="presParOf" srcId="{8BA70435-5FAD-42E8-9F23-90240F30B4C7}" destId="{9DC8D688-8A36-45C4-BF41-B031D213D749}" srcOrd="1" destOrd="0" presId="urn:microsoft.com/office/officeart/2005/8/layout/vList3"/>
    <dgm:cxn modelId="{03E32E70-6150-4BAA-AE79-72298E2C650E}" type="presParOf" srcId="{8BA70435-5FAD-42E8-9F23-90240F30B4C7}" destId="{683A1D57-D035-4040-8081-45091B2A1D73}" srcOrd="2" destOrd="0" presId="urn:microsoft.com/office/officeart/2005/8/layout/vList3"/>
    <dgm:cxn modelId="{24EE5F70-5B26-46B2-8C08-6BC3BE31671B}" type="presParOf" srcId="{683A1D57-D035-4040-8081-45091B2A1D73}" destId="{1AC7A243-61B0-4E04-8942-4D8F704535D2}" srcOrd="0" destOrd="0" presId="urn:microsoft.com/office/officeart/2005/8/layout/vList3"/>
    <dgm:cxn modelId="{BE6FE939-9A9B-4EF3-A717-3AC1E96C6DB9}" type="presParOf" srcId="{683A1D57-D035-4040-8081-45091B2A1D73}" destId="{9AA26D14-39E6-4E82-9B46-13471A44E430}" srcOrd="1" destOrd="0" presId="urn:microsoft.com/office/officeart/2005/8/layout/vList3"/>
    <dgm:cxn modelId="{E7512C63-2E07-4C76-BC7A-1F61C9D5B8CB}" type="presParOf" srcId="{8BA70435-5FAD-42E8-9F23-90240F30B4C7}" destId="{61FBBEDE-778F-4790-BFD2-0154001AE3CC}" srcOrd="3" destOrd="0" presId="urn:microsoft.com/office/officeart/2005/8/layout/vList3"/>
    <dgm:cxn modelId="{068B26E7-12E6-4007-B228-B13FA564972D}" type="presParOf" srcId="{8BA70435-5FAD-42E8-9F23-90240F30B4C7}" destId="{64A705E1-D376-4AFA-B88E-133E0119C9A6}" srcOrd="4" destOrd="0" presId="urn:microsoft.com/office/officeart/2005/8/layout/vList3"/>
    <dgm:cxn modelId="{3A14FAB2-A712-4808-BD34-DDFDD5377CC8}" type="presParOf" srcId="{64A705E1-D376-4AFA-B88E-133E0119C9A6}" destId="{22BDD43C-4E0C-456C-8FF6-04452655EE07}" srcOrd="0" destOrd="0" presId="urn:microsoft.com/office/officeart/2005/8/layout/vList3"/>
    <dgm:cxn modelId="{20550378-F570-4D42-B58A-48F2122929F7}" type="presParOf" srcId="{64A705E1-D376-4AFA-B88E-133E0119C9A6}" destId="{111DDA5F-B481-4D23-8A95-865B9A8A4D1D}"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73B0B-BBFA-4FF4-ACAC-F8A7D0609781}">
      <dsp:nvSpPr>
        <dsp:cNvPr id="0" name=""/>
        <dsp:cNvSpPr/>
      </dsp:nvSpPr>
      <dsp:spPr>
        <a:xfrm>
          <a:off x="4989482" y="3402058"/>
          <a:ext cx="4265642" cy="1208756"/>
        </a:xfrm>
        <a:prstGeom prst="roundRect">
          <a:avLst>
            <a:gd name="adj" fmla="val 10000"/>
          </a:avLst>
        </a:prstGeom>
        <a:solidFill>
          <a:srgbClr val="A9D9FD"/>
        </a:solidFill>
        <a:ln w="9525" cap="flat" cmpd="sng" algn="ctr">
          <a:solidFill>
            <a:schemeClr val="accent2">
              <a:hueOff val="9450020"/>
              <a:satOff val="0"/>
              <a:lumOff val="-993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ctr" defTabSz="889000">
            <a:lnSpc>
              <a:spcPct val="90000"/>
            </a:lnSpc>
            <a:spcBef>
              <a:spcPct val="0"/>
            </a:spcBef>
            <a:spcAft>
              <a:spcPct val="15000"/>
            </a:spcAft>
            <a:buChar char="•"/>
          </a:pPr>
          <a:r>
            <a:rPr lang="fr-CH" sz="2000" b="1" kern="1200" dirty="0"/>
            <a:t>En quelques mois, </a:t>
          </a:r>
          <a:br>
            <a:rPr lang="fr-CH" sz="2000" b="1" kern="1200" dirty="0"/>
          </a:br>
          <a:r>
            <a:rPr lang="fr-CH" sz="2000" b="1" kern="1200" dirty="0"/>
            <a:t>la graine meurt </a:t>
          </a:r>
          <a:br>
            <a:rPr lang="fr-CH" sz="2000" b="1" kern="1200" dirty="0"/>
          </a:br>
          <a:r>
            <a:rPr lang="fr-CH" sz="2000" b="1" kern="1200" dirty="0"/>
            <a:t>(Marc 4.7)</a:t>
          </a:r>
          <a:endParaRPr lang="es-ES" sz="2000" b="1" kern="1200" dirty="0"/>
        </a:p>
      </dsp:txBody>
      <dsp:txXfrm>
        <a:off x="6295727" y="3730799"/>
        <a:ext cx="2932845" cy="853463"/>
      </dsp:txXfrm>
    </dsp:sp>
    <dsp:sp modelId="{3E21B8AA-6BE1-48BB-9AA7-0F2EFA4E13D4}">
      <dsp:nvSpPr>
        <dsp:cNvPr id="0" name=""/>
        <dsp:cNvSpPr/>
      </dsp:nvSpPr>
      <dsp:spPr>
        <a:xfrm>
          <a:off x="0" y="3402058"/>
          <a:ext cx="4265642" cy="1208756"/>
        </a:xfrm>
        <a:prstGeom prst="roundRect">
          <a:avLst>
            <a:gd name="adj" fmla="val 10000"/>
          </a:avLst>
        </a:prstGeom>
        <a:solidFill>
          <a:schemeClr val="accent3">
            <a:lumMod val="20000"/>
            <a:lumOff val="80000"/>
            <a:alpha val="90000"/>
          </a:schemeClr>
        </a:solidFill>
        <a:ln w="9525" cap="flat" cmpd="sng" algn="ctr">
          <a:solidFill>
            <a:schemeClr val="accent2">
              <a:hueOff val="14175029"/>
              <a:satOff val="0"/>
              <a:lumOff val="-1490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ctr" defTabSz="889000">
            <a:lnSpc>
              <a:spcPct val="90000"/>
            </a:lnSpc>
            <a:spcBef>
              <a:spcPct val="0"/>
            </a:spcBef>
            <a:spcAft>
              <a:spcPct val="15000"/>
            </a:spcAft>
            <a:buChar char="•"/>
          </a:pPr>
          <a:r>
            <a:rPr lang="fr-CH" sz="2000" b="1" kern="1200" dirty="0"/>
            <a:t>A la fin de la saison, </a:t>
          </a:r>
          <a:br>
            <a:rPr lang="fr-CH" sz="2000" b="1" kern="1200" dirty="0"/>
          </a:br>
          <a:r>
            <a:rPr lang="fr-CH" sz="2000" b="1" kern="1200" dirty="0"/>
            <a:t>la semence fructifie (Marc 4.8).</a:t>
          </a:r>
          <a:endParaRPr lang="es-ES" sz="2000" b="1" kern="1200" dirty="0"/>
        </a:p>
      </dsp:txBody>
      <dsp:txXfrm>
        <a:off x="26552" y="3730799"/>
        <a:ext cx="2932845" cy="853463"/>
      </dsp:txXfrm>
    </dsp:sp>
    <dsp:sp modelId="{39112137-0F1D-44D8-945A-5202FCF184D6}">
      <dsp:nvSpPr>
        <dsp:cNvPr id="0" name=""/>
        <dsp:cNvSpPr/>
      </dsp:nvSpPr>
      <dsp:spPr>
        <a:xfrm>
          <a:off x="4989482" y="0"/>
          <a:ext cx="4265642" cy="1017949"/>
        </a:xfrm>
        <a:prstGeom prst="roundRect">
          <a:avLst>
            <a:gd name="adj" fmla="val 10000"/>
          </a:avLst>
        </a:prstGeom>
        <a:solidFill>
          <a:schemeClr val="accent6">
            <a:lumMod val="20000"/>
            <a:lumOff val="80000"/>
            <a:alpha val="90000"/>
          </a:schemeClr>
        </a:solidFill>
        <a:ln w="9525" cap="flat" cmpd="sng" algn="ctr">
          <a:solidFill>
            <a:schemeClr val="accent2">
              <a:hueOff val="4725010"/>
              <a:satOff val="0"/>
              <a:lumOff val="-496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ctr" defTabSz="889000">
            <a:lnSpc>
              <a:spcPct val="90000"/>
            </a:lnSpc>
            <a:spcBef>
              <a:spcPct val="0"/>
            </a:spcBef>
            <a:spcAft>
              <a:spcPct val="15000"/>
            </a:spcAft>
            <a:buChar char="•"/>
          </a:pPr>
          <a:r>
            <a:rPr lang="fr-CH" sz="2000" b="1" kern="1200" dirty="0"/>
            <a:t>En quelques semaines, la graine meurt  (Marc 4.5-6)</a:t>
          </a:r>
          <a:endParaRPr lang="es-ES" sz="2000" b="1" kern="1200" dirty="0"/>
        </a:p>
      </dsp:txBody>
      <dsp:txXfrm>
        <a:off x="6291536" y="22361"/>
        <a:ext cx="2941227" cy="718740"/>
      </dsp:txXfrm>
    </dsp:sp>
    <dsp:sp modelId="{5804DF38-08B4-4912-B8B9-426D8DAFB991}">
      <dsp:nvSpPr>
        <dsp:cNvPr id="0" name=""/>
        <dsp:cNvSpPr/>
      </dsp:nvSpPr>
      <dsp:spPr>
        <a:xfrm>
          <a:off x="0" y="0"/>
          <a:ext cx="4265642" cy="1017949"/>
        </a:xfrm>
        <a:prstGeom prst="roundRect">
          <a:avLst>
            <a:gd name="adj" fmla="val 10000"/>
          </a:avLst>
        </a:prstGeom>
        <a:solidFill>
          <a:schemeClr val="accent2">
            <a:lumMod val="20000"/>
            <a:lumOff val="80000"/>
            <a:alpha val="9000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ctr" defTabSz="889000">
            <a:lnSpc>
              <a:spcPct val="90000"/>
            </a:lnSpc>
            <a:spcBef>
              <a:spcPct val="0"/>
            </a:spcBef>
            <a:spcAft>
              <a:spcPct val="15000"/>
            </a:spcAft>
            <a:buChar char="•"/>
          </a:pPr>
          <a:r>
            <a:rPr lang="fr-CH" sz="2000" b="1" kern="1200" dirty="0"/>
            <a:t>En quelques jours, </a:t>
          </a:r>
          <a:br>
            <a:rPr lang="fr-CH" sz="2000" b="1" kern="1200" dirty="0"/>
          </a:br>
          <a:r>
            <a:rPr lang="fr-CH" sz="2000" b="1" kern="1200" dirty="0"/>
            <a:t>la graine meurt </a:t>
          </a:r>
          <a:br>
            <a:rPr lang="fr-CH" sz="2000" b="1" kern="1200" dirty="0"/>
          </a:br>
          <a:r>
            <a:rPr lang="fr-CH" sz="2000" b="1" kern="1200" dirty="0"/>
            <a:t>( Marc 4.4)</a:t>
          </a:r>
          <a:endParaRPr lang="es-ES" sz="2000" b="1" kern="1200" dirty="0"/>
        </a:p>
      </dsp:txBody>
      <dsp:txXfrm>
        <a:off x="22361" y="22361"/>
        <a:ext cx="2941227" cy="718740"/>
      </dsp:txXfrm>
    </dsp:sp>
    <dsp:sp modelId="{E4BC403A-C3ED-4131-9EDB-897F78181761}">
      <dsp:nvSpPr>
        <dsp:cNvPr id="0" name=""/>
        <dsp:cNvSpPr/>
      </dsp:nvSpPr>
      <dsp:spPr>
        <a:xfrm>
          <a:off x="2584971" y="262816"/>
          <a:ext cx="1996482" cy="1996482"/>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CH" sz="2400" b="1" kern="1200" dirty="0">
              <a:effectLst>
                <a:outerShdw blurRad="38100" dist="38100" dir="2700000" algn="tl">
                  <a:srgbClr val="000000">
                    <a:alpha val="43137"/>
                  </a:srgbClr>
                </a:outerShdw>
              </a:effectLst>
            </a:rPr>
            <a:t>Dans le chemin</a:t>
          </a:r>
          <a:endParaRPr lang="es-ES" sz="2400" b="1" kern="1200" dirty="0">
            <a:effectLst>
              <a:outerShdw blurRad="38100" dist="38100" dir="2700000" algn="tl">
                <a:srgbClr val="000000">
                  <a:alpha val="43137"/>
                </a:srgbClr>
              </a:outerShdw>
            </a:effectLst>
          </a:endParaRPr>
        </a:p>
      </dsp:txBody>
      <dsp:txXfrm>
        <a:off x="3169727" y="847572"/>
        <a:ext cx="1411726" cy="1411726"/>
      </dsp:txXfrm>
    </dsp:sp>
    <dsp:sp modelId="{7C2D19D2-3A29-4CC8-812B-7D17A6A5BD12}">
      <dsp:nvSpPr>
        <dsp:cNvPr id="0" name=""/>
        <dsp:cNvSpPr/>
      </dsp:nvSpPr>
      <dsp:spPr>
        <a:xfrm rot="5400000">
          <a:off x="4673670" y="262816"/>
          <a:ext cx="1996482" cy="1996482"/>
        </a:xfrm>
        <a:prstGeom prst="pieWedge">
          <a:avLst/>
        </a:prstGeom>
        <a:gradFill rotWithShape="0">
          <a:gsLst>
            <a:gs pos="0">
              <a:schemeClr val="accent2">
                <a:hueOff val="4725010"/>
                <a:satOff val="0"/>
                <a:lumOff val="-4967"/>
                <a:alphaOff val="0"/>
                <a:shade val="51000"/>
                <a:satMod val="130000"/>
              </a:schemeClr>
            </a:gs>
            <a:gs pos="80000">
              <a:schemeClr val="accent2">
                <a:hueOff val="4725010"/>
                <a:satOff val="0"/>
                <a:lumOff val="-4967"/>
                <a:alphaOff val="0"/>
                <a:shade val="93000"/>
                <a:satMod val="130000"/>
              </a:schemeClr>
            </a:gs>
            <a:gs pos="100000">
              <a:schemeClr val="accent2">
                <a:hueOff val="4725010"/>
                <a:satOff val="0"/>
                <a:lumOff val="-49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CH" sz="2400" b="1" kern="1200" dirty="0">
              <a:effectLst>
                <a:outerShdw blurRad="38100" dist="38100" dir="2700000" algn="tl">
                  <a:srgbClr val="000000">
                    <a:alpha val="43137"/>
                  </a:srgbClr>
                </a:outerShdw>
              </a:effectLst>
            </a:rPr>
            <a:t>Entre les pierres</a:t>
          </a:r>
          <a:endParaRPr lang="es-ES" sz="2400" b="1" kern="1200" dirty="0">
            <a:effectLst>
              <a:outerShdw blurRad="38100" dist="38100" dir="2700000" algn="tl">
                <a:srgbClr val="000000">
                  <a:alpha val="43137"/>
                </a:srgbClr>
              </a:outerShdw>
            </a:effectLst>
          </a:endParaRPr>
        </a:p>
      </dsp:txBody>
      <dsp:txXfrm rot="-5400000">
        <a:off x="4673670" y="847572"/>
        <a:ext cx="1411726" cy="1411726"/>
      </dsp:txXfrm>
    </dsp:sp>
    <dsp:sp modelId="{A6F7080D-E7C6-4714-88CE-67A29D69A07B}">
      <dsp:nvSpPr>
        <dsp:cNvPr id="0" name=""/>
        <dsp:cNvSpPr/>
      </dsp:nvSpPr>
      <dsp:spPr>
        <a:xfrm rot="10800000">
          <a:off x="4673670" y="2351515"/>
          <a:ext cx="1996482" cy="1996482"/>
        </a:xfrm>
        <a:prstGeom prst="pieWedge">
          <a:avLst/>
        </a:prstGeom>
        <a:gradFill rotWithShape="0">
          <a:gsLst>
            <a:gs pos="0">
              <a:schemeClr val="accent2">
                <a:hueOff val="9450020"/>
                <a:satOff val="0"/>
                <a:lumOff val="-9935"/>
                <a:alphaOff val="0"/>
                <a:shade val="51000"/>
                <a:satMod val="130000"/>
              </a:schemeClr>
            </a:gs>
            <a:gs pos="80000">
              <a:schemeClr val="accent2">
                <a:hueOff val="9450020"/>
                <a:satOff val="0"/>
                <a:lumOff val="-9935"/>
                <a:alphaOff val="0"/>
                <a:shade val="93000"/>
                <a:satMod val="130000"/>
              </a:schemeClr>
            </a:gs>
            <a:gs pos="100000">
              <a:schemeClr val="accent2">
                <a:hueOff val="9450020"/>
                <a:satOff val="0"/>
                <a:lumOff val="-99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CH" sz="2400" b="1" kern="1200" dirty="0">
              <a:effectLst>
                <a:outerShdw blurRad="38100" dist="38100" dir="2700000" algn="tl">
                  <a:srgbClr val="000000">
                    <a:alpha val="43137"/>
                  </a:srgbClr>
                </a:outerShdw>
              </a:effectLst>
            </a:rPr>
            <a:t>Parmi les épines</a:t>
          </a:r>
          <a:endParaRPr lang="es-ES" sz="2400" b="1" kern="1200" dirty="0">
            <a:effectLst>
              <a:outerShdw blurRad="38100" dist="38100" dir="2700000" algn="tl">
                <a:srgbClr val="000000">
                  <a:alpha val="43137"/>
                </a:srgbClr>
              </a:outerShdw>
            </a:effectLst>
          </a:endParaRPr>
        </a:p>
      </dsp:txBody>
      <dsp:txXfrm rot="10800000">
        <a:off x="4673670" y="2351515"/>
        <a:ext cx="1411726" cy="1411726"/>
      </dsp:txXfrm>
    </dsp:sp>
    <dsp:sp modelId="{C536AB7B-425C-4E0D-B8D3-38DA9C16A1A0}">
      <dsp:nvSpPr>
        <dsp:cNvPr id="0" name=""/>
        <dsp:cNvSpPr/>
      </dsp:nvSpPr>
      <dsp:spPr>
        <a:xfrm rot="16200000">
          <a:off x="2584971" y="2351515"/>
          <a:ext cx="1996482" cy="1996482"/>
        </a:xfrm>
        <a:prstGeom prst="pieWedge">
          <a:avLst/>
        </a:prstGeom>
        <a:gradFill rotWithShape="0">
          <a:gsLst>
            <a:gs pos="0">
              <a:schemeClr val="accent2">
                <a:hueOff val="14175029"/>
                <a:satOff val="0"/>
                <a:lumOff val="-14902"/>
                <a:alphaOff val="0"/>
                <a:shade val="51000"/>
                <a:satMod val="130000"/>
              </a:schemeClr>
            </a:gs>
            <a:gs pos="80000">
              <a:schemeClr val="accent2">
                <a:hueOff val="14175029"/>
                <a:satOff val="0"/>
                <a:lumOff val="-14902"/>
                <a:alphaOff val="0"/>
                <a:shade val="93000"/>
                <a:satMod val="130000"/>
              </a:schemeClr>
            </a:gs>
            <a:gs pos="100000">
              <a:schemeClr val="accent2">
                <a:hueOff val="14175029"/>
                <a:satOff val="0"/>
                <a:lumOff val="-14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CH" sz="2400" b="1" kern="1200" dirty="0">
              <a:effectLst>
                <a:outerShdw blurRad="38100" dist="38100" dir="2700000" algn="tl">
                  <a:srgbClr val="000000">
                    <a:alpha val="43137"/>
                  </a:srgbClr>
                </a:outerShdw>
              </a:effectLst>
            </a:rPr>
            <a:t>Sur un bon sol</a:t>
          </a:r>
          <a:endParaRPr lang="es-ES" sz="2400" b="1" kern="1200" dirty="0">
            <a:effectLst>
              <a:outerShdw blurRad="38100" dist="38100" dir="2700000" algn="tl">
                <a:srgbClr val="000000">
                  <a:alpha val="43137"/>
                </a:srgbClr>
              </a:outerShdw>
            </a:effectLst>
          </a:endParaRPr>
        </a:p>
      </dsp:txBody>
      <dsp:txXfrm rot="5400000">
        <a:off x="3169727" y="2351515"/>
        <a:ext cx="1411726" cy="1411726"/>
      </dsp:txXfrm>
    </dsp:sp>
    <dsp:sp modelId="{0DCB8363-C161-499C-AA30-118274397EFE}">
      <dsp:nvSpPr>
        <dsp:cNvPr id="0" name=""/>
        <dsp:cNvSpPr/>
      </dsp:nvSpPr>
      <dsp:spPr>
        <a:xfrm>
          <a:off x="4282904" y="1890434"/>
          <a:ext cx="689316" cy="599405"/>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6CA6D5FA-4612-42E9-B85B-6FC124476DE1}">
      <dsp:nvSpPr>
        <dsp:cNvPr id="0" name=""/>
        <dsp:cNvSpPr/>
      </dsp:nvSpPr>
      <dsp:spPr>
        <a:xfrm rot="10800000">
          <a:off x="4282904" y="2120974"/>
          <a:ext cx="689316" cy="599405"/>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73B0B-BBFA-4FF4-ACAC-F8A7D0609781}">
      <dsp:nvSpPr>
        <dsp:cNvPr id="0" name=""/>
        <dsp:cNvSpPr/>
      </dsp:nvSpPr>
      <dsp:spPr>
        <a:xfrm>
          <a:off x="4400827" y="3268556"/>
          <a:ext cx="4854297" cy="1494658"/>
        </a:xfrm>
        <a:prstGeom prst="roundRect">
          <a:avLst>
            <a:gd name="adj" fmla="val 10000"/>
          </a:avLst>
        </a:prstGeom>
        <a:solidFill>
          <a:srgbClr val="A9D9FD">
            <a:alpha val="90000"/>
          </a:srgbClr>
        </a:solidFill>
        <a:ln w="9525" cap="flat" cmpd="sng" algn="ctr">
          <a:solidFill>
            <a:schemeClr val="accent2">
              <a:hueOff val="9450020"/>
              <a:satOff val="0"/>
              <a:lumOff val="-993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ctr" defTabSz="889000">
            <a:lnSpc>
              <a:spcPct val="90000"/>
            </a:lnSpc>
            <a:spcBef>
              <a:spcPct val="0"/>
            </a:spcBef>
            <a:spcAft>
              <a:spcPct val="15000"/>
            </a:spcAft>
            <a:buChar char="•"/>
          </a:pPr>
          <a:r>
            <a:rPr lang="fr-CH" sz="2000" b="1" kern="1200" baseline="0" dirty="0"/>
            <a:t>Ils reçoivent la parole, mais ils se laissent envahir par les soucis et leurs propres désirs </a:t>
          </a:r>
          <a:endParaRPr lang="es-ES" sz="2000" b="1" kern="1200" baseline="0" dirty="0"/>
        </a:p>
      </dsp:txBody>
      <dsp:txXfrm>
        <a:off x="5889949" y="3675053"/>
        <a:ext cx="3332342" cy="1055328"/>
      </dsp:txXfrm>
    </dsp:sp>
    <dsp:sp modelId="{3E21B8AA-6BE1-48BB-9AA7-0F2EFA4E13D4}">
      <dsp:nvSpPr>
        <dsp:cNvPr id="0" name=""/>
        <dsp:cNvSpPr/>
      </dsp:nvSpPr>
      <dsp:spPr>
        <a:xfrm>
          <a:off x="0" y="3514505"/>
          <a:ext cx="5009526" cy="1248709"/>
        </a:xfrm>
        <a:prstGeom prst="roundRect">
          <a:avLst>
            <a:gd name="adj" fmla="val 10000"/>
          </a:avLst>
        </a:prstGeom>
        <a:solidFill>
          <a:schemeClr val="accent3">
            <a:lumMod val="20000"/>
            <a:lumOff val="80000"/>
            <a:alpha val="90000"/>
          </a:schemeClr>
        </a:solidFill>
        <a:ln w="9525" cap="flat" cmpd="sng" algn="ctr">
          <a:solidFill>
            <a:schemeClr val="accent2">
              <a:hueOff val="14175029"/>
              <a:satOff val="0"/>
              <a:lumOff val="-1490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0" rIns="76200" bIns="0" numCol="1" spcCol="1270" anchor="t" anchorCtr="0">
          <a:noAutofit/>
        </a:bodyPr>
        <a:lstStyle/>
        <a:p>
          <a:pPr marL="228600" lvl="1" indent="-228600" algn="l" defTabSz="889000">
            <a:lnSpc>
              <a:spcPct val="90000"/>
            </a:lnSpc>
            <a:spcBef>
              <a:spcPct val="0"/>
            </a:spcBef>
            <a:spcAft>
              <a:spcPct val="15000"/>
            </a:spcAft>
            <a:buChar char="•"/>
          </a:pPr>
          <a:r>
            <a:rPr lang="fr-CH" sz="2000" b="1" kern="1200" dirty="0"/>
            <a:t>Ils supportent les épreuves </a:t>
          </a:r>
          <a:r>
            <a:rPr lang="es-ES" sz="2000" b="1" kern="1200" dirty="0"/>
            <a:t>. </a:t>
          </a:r>
          <a:r>
            <a:rPr lang="fr-CH" sz="2000" b="1" kern="1200" dirty="0"/>
            <a:t>. Ils portent </a:t>
          </a:r>
          <a:br>
            <a:rPr lang="fr-CH" sz="2000" b="1" kern="1200" dirty="0"/>
          </a:br>
          <a:r>
            <a:rPr lang="fr-CH" sz="2000" b="1" kern="1200" dirty="0"/>
            <a:t>du fruit  </a:t>
          </a:r>
          <a:r>
            <a:rPr lang="es-ES" sz="2000" b="1" kern="1200" dirty="0"/>
            <a:t>(Marc 4.20).</a:t>
          </a:r>
        </a:p>
      </dsp:txBody>
      <dsp:txXfrm>
        <a:off x="27430" y="3854113"/>
        <a:ext cx="3451808" cy="881671"/>
      </dsp:txXfrm>
    </dsp:sp>
    <dsp:sp modelId="{39112137-0F1D-44D8-945A-5202FCF184D6}">
      <dsp:nvSpPr>
        <dsp:cNvPr id="0" name=""/>
        <dsp:cNvSpPr/>
      </dsp:nvSpPr>
      <dsp:spPr>
        <a:xfrm>
          <a:off x="3893961" y="35529"/>
          <a:ext cx="5361163" cy="1051595"/>
        </a:xfrm>
        <a:prstGeom prst="roundRect">
          <a:avLst>
            <a:gd name="adj" fmla="val 10000"/>
          </a:avLst>
        </a:prstGeom>
        <a:solidFill>
          <a:schemeClr val="accent6">
            <a:lumMod val="20000"/>
            <a:lumOff val="80000"/>
            <a:alpha val="90000"/>
          </a:schemeClr>
        </a:solidFill>
        <a:ln w="9525" cap="flat" cmpd="sng" algn="ctr">
          <a:solidFill>
            <a:schemeClr val="accent2">
              <a:hueOff val="4725010"/>
              <a:satOff val="0"/>
              <a:lumOff val="-496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ctr" defTabSz="889000">
            <a:lnSpc>
              <a:spcPct val="90000"/>
            </a:lnSpc>
            <a:spcBef>
              <a:spcPct val="0"/>
            </a:spcBef>
            <a:spcAft>
              <a:spcPct val="15000"/>
            </a:spcAft>
            <a:buChar char="•"/>
          </a:pPr>
          <a:r>
            <a:rPr lang="fr-CH" sz="2000" b="1" kern="1200" dirty="0"/>
            <a:t>Ils reçoivent la parole, mais ne supportent pas les épreuves (Marc 4.16-17).</a:t>
          </a:r>
          <a:endParaRPr lang="es-ES" sz="2000" b="1" kern="1200" dirty="0"/>
        </a:p>
      </dsp:txBody>
      <dsp:txXfrm>
        <a:off x="5525410" y="58629"/>
        <a:ext cx="3706614" cy="742496"/>
      </dsp:txXfrm>
    </dsp:sp>
    <dsp:sp modelId="{5804DF38-08B4-4912-B8B9-426D8DAFB991}">
      <dsp:nvSpPr>
        <dsp:cNvPr id="0" name=""/>
        <dsp:cNvSpPr/>
      </dsp:nvSpPr>
      <dsp:spPr>
        <a:xfrm>
          <a:off x="0" y="0"/>
          <a:ext cx="4779847" cy="1051595"/>
        </a:xfrm>
        <a:prstGeom prst="roundRect">
          <a:avLst>
            <a:gd name="adj" fmla="val 10000"/>
          </a:avLst>
        </a:prstGeom>
        <a:solidFill>
          <a:schemeClr val="accent2">
            <a:lumMod val="20000"/>
            <a:lumOff val="8000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228600" lvl="1" indent="-228600" algn="ctr" defTabSz="889000">
            <a:lnSpc>
              <a:spcPct val="90000"/>
            </a:lnSpc>
            <a:spcBef>
              <a:spcPct val="0"/>
            </a:spcBef>
            <a:spcAft>
              <a:spcPct val="15000"/>
            </a:spcAft>
            <a:buChar char="•"/>
          </a:pPr>
          <a:r>
            <a:rPr lang="fr-CH" sz="2000" b="1" kern="1200" dirty="0"/>
            <a:t>Les auditeurs ne s'y intéressent pas et Satan les égare (Marc 4.15).</a:t>
          </a:r>
          <a:endParaRPr lang="es-ES" sz="2000" b="1" kern="1200" dirty="0"/>
        </a:p>
      </dsp:txBody>
      <dsp:txXfrm>
        <a:off x="23100" y="23100"/>
        <a:ext cx="3299693" cy="742496"/>
      </dsp:txXfrm>
    </dsp:sp>
    <dsp:sp modelId="{E4BC403A-C3ED-4131-9EDB-897F78181761}">
      <dsp:nvSpPr>
        <dsp:cNvPr id="0" name=""/>
        <dsp:cNvSpPr/>
      </dsp:nvSpPr>
      <dsp:spPr>
        <a:xfrm>
          <a:off x="2517458" y="271503"/>
          <a:ext cx="2062472" cy="2062472"/>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fr-CH" sz="2500" b="1" kern="1200" dirty="0">
              <a:effectLst>
                <a:outerShdw blurRad="38100" dist="38100" dir="2700000" algn="tl">
                  <a:srgbClr val="000000">
                    <a:alpha val="43137"/>
                  </a:srgbClr>
                </a:outerShdw>
              </a:effectLst>
            </a:rPr>
            <a:t>Dans le chemin</a:t>
          </a:r>
          <a:endParaRPr lang="es-ES" sz="2500" b="1" kern="1200" dirty="0">
            <a:effectLst>
              <a:outerShdw blurRad="38100" dist="38100" dir="2700000" algn="tl">
                <a:srgbClr val="000000">
                  <a:alpha val="43137"/>
                </a:srgbClr>
              </a:outerShdw>
            </a:effectLst>
          </a:endParaRPr>
        </a:p>
      </dsp:txBody>
      <dsp:txXfrm>
        <a:off x="3121542" y="875587"/>
        <a:ext cx="1458388" cy="1458388"/>
      </dsp:txXfrm>
    </dsp:sp>
    <dsp:sp modelId="{7C2D19D2-3A29-4CC8-812B-7D17A6A5BD12}">
      <dsp:nvSpPr>
        <dsp:cNvPr id="0" name=""/>
        <dsp:cNvSpPr/>
      </dsp:nvSpPr>
      <dsp:spPr>
        <a:xfrm rot="5400000">
          <a:off x="4675194" y="271503"/>
          <a:ext cx="2062472" cy="2062472"/>
        </a:xfrm>
        <a:prstGeom prst="pieWedge">
          <a:avLst/>
        </a:prstGeom>
        <a:gradFill rotWithShape="0">
          <a:gsLst>
            <a:gs pos="0">
              <a:schemeClr val="accent2">
                <a:hueOff val="4725010"/>
                <a:satOff val="0"/>
                <a:lumOff val="-4967"/>
                <a:alphaOff val="0"/>
                <a:shade val="51000"/>
                <a:satMod val="130000"/>
              </a:schemeClr>
            </a:gs>
            <a:gs pos="80000">
              <a:schemeClr val="accent2">
                <a:hueOff val="4725010"/>
                <a:satOff val="0"/>
                <a:lumOff val="-4967"/>
                <a:alphaOff val="0"/>
                <a:shade val="93000"/>
                <a:satMod val="130000"/>
              </a:schemeClr>
            </a:gs>
            <a:gs pos="100000">
              <a:schemeClr val="accent2">
                <a:hueOff val="4725010"/>
                <a:satOff val="0"/>
                <a:lumOff val="-49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fr-CH" sz="2500" b="1" kern="1200" dirty="0">
              <a:effectLst>
                <a:outerShdw blurRad="38100" dist="38100" dir="2700000" algn="tl">
                  <a:srgbClr val="000000">
                    <a:alpha val="43137"/>
                  </a:srgbClr>
                </a:outerShdw>
              </a:effectLst>
            </a:rPr>
            <a:t>Entre les pierres</a:t>
          </a:r>
          <a:endParaRPr lang="es-ES" sz="2500" b="1" kern="1200" dirty="0">
            <a:effectLst>
              <a:outerShdw blurRad="38100" dist="38100" dir="2700000" algn="tl">
                <a:srgbClr val="000000">
                  <a:alpha val="43137"/>
                </a:srgbClr>
              </a:outerShdw>
            </a:effectLst>
          </a:endParaRPr>
        </a:p>
      </dsp:txBody>
      <dsp:txXfrm rot="-5400000">
        <a:off x="4675194" y="875587"/>
        <a:ext cx="1458388" cy="1458388"/>
      </dsp:txXfrm>
    </dsp:sp>
    <dsp:sp modelId="{A6F7080D-E7C6-4714-88CE-67A29D69A07B}">
      <dsp:nvSpPr>
        <dsp:cNvPr id="0" name=""/>
        <dsp:cNvSpPr/>
      </dsp:nvSpPr>
      <dsp:spPr>
        <a:xfrm rot="10800000">
          <a:off x="4670492" y="2357238"/>
          <a:ext cx="2062472" cy="2062472"/>
        </a:xfrm>
        <a:prstGeom prst="pieWedge">
          <a:avLst/>
        </a:prstGeom>
        <a:gradFill rotWithShape="0">
          <a:gsLst>
            <a:gs pos="0">
              <a:schemeClr val="accent2">
                <a:hueOff val="9450020"/>
                <a:satOff val="0"/>
                <a:lumOff val="-9935"/>
                <a:alphaOff val="0"/>
                <a:shade val="51000"/>
                <a:satMod val="130000"/>
              </a:schemeClr>
            </a:gs>
            <a:gs pos="80000">
              <a:schemeClr val="accent2">
                <a:hueOff val="9450020"/>
                <a:satOff val="0"/>
                <a:lumOff val="-9935"/>
                <a:alphaOff val="0"/>
                <a:shade val="93000"/>
                <a:satMod val="130000"/>
              </a:schemeClr>
            </a:gs>
            <a:gs pos="100000">
              <a:schemeClr val="accent2">
                <a:hueOff val="9450020"/>
                <a:satOff val="0"/>
                <a:lumOff val="-993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fr-CH" sz="2500" b="1" kern="1200" dirty="0">
              <a:effectLst>
                <a:outerShdw blurRad="38100" dist="38100" dir="2700000" algn="tl">
                  <a:srgbClr val="000000">
                    <a:alpha val="43137"/>
                  </a:srgbClr>
                </a:outerShdw>
              </a:effectLst>
            </a:rPr>
            <a:t>Parmi les épines</a:t>
          </a:r>
          <a:endParaRPr lang="es-ES" sz="2500" b="1" kern="1200" dirty="0">
            <a:effectLst>
              <a:outerShdw blurRad="38100" dist="38100" dir="2700000" algn="tl">
                <a:srgbClr val="000000">
                  <a:alpha val="43137"/>
                </a:srgbClr>
              </a:outerShdw>
            </a:effectLst>
          </a:endParaRPr>
        </a:p>
      </dsp:txBody>
      <dsp:txXfrm rot="10800000">
        <a:off x="4670492" y="2357238"/>
        <a:ext cx="1458388" cy="1458388"/>
      </dsp:txXfrm>
    </dsp:sp>
    <dsp:sp modelId="{C536AB7B-425C-4E0D-B8D3-38DA9C16A1A0}">
      <dsp:nvSpPr>
        <dsp:cNvPr id="0" name=""/>
        <dsp:cNvSpPr/>
      </dsp:nvSpPr>
      <dsp:spPr>
        <a:xfrm rot="16200000">
          <a:off x="2528533" y="2357238"/>
          <a:ext cx="2062472" cy="2062472"/>
        </a:xfrm>
        <a:prstGeom prst="pieWedge">
          <a:avLst/>
        </a:prstGeom>
        <a:gradFill rotWithShape="0">
          <a:gsLst>
            <a:gs pos="0">
              <a:schemeClr val="accent2">
                <a:hueOff val="14175029"/>
                <a:satOff val="0"/>
                <a:lumOff val="-14902"/>
                <a:alphaOff val="0"/>
                <a:shade val="51000"/>
                <a:satMod val="130000"/>
              </a:schemeClr>
            </a:gs>
            <a:gs pos="80000">
              <a:schemeClr val="accent2">
                <a:hueOff val="14175029"/>
                <a:satOff val="0"/>
                <a:lumOff val="-14902"/>
                <a:alphaOff val="0"/>
                <a:shade val="93000"/>
                <a:satMod val="130000"/>
              </a:schemeClr>
            </a:gs>
            <a:gs pos="100000">
              <a:schemeClr val="accent2">
                <a:hueOff val="14175029"/>
                <a:satOff val="0"/>
                <a:lumOff val="-14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fr-CH" sz="2500" b="1" kern="1200" dirty="0">
              <a:effectLst>
                <a:outerShdw blurRad="38100" dist="38100" dir="2700000" algn="tl">
                  <a:srgbClr val="000000">
                    <a:alpha val="43137"/>
                  </a:srgbClr>
                </a:outerShdw>
              </a:effectLst>
            </a:rPr>
            <a:t>Sur un bon sol</a:t>
          </a:r>
          <a:endParaRPr lang="es-ES" sz="2500" b="1" kern="1200" dirty="0">
            <a:effectLst>
              <a:outerShdw blurRad="38100" dist="38100" dir="2700000" algn="tl">
                <a:srgbClr val="000000">
                  <a:alpha val="43137"/>
                </a:srgbClr>
              </a:outerShdw>
            </a:effectLst>
          </a:endParaRPr>
        </a:p>
      </dsp:txBody>
      <dsp:txXfrm rot="5400000">
        <a:off x="3132617" y="2357238"/>
        <a:ext cx="1458388" cy="1458388"/>
      </dsp:txXfrm>
    </dsp:sp>
    <dsp:sp modelId="{0DCB8363-C161-499C-AA30-118274397EFE}">
      <dsp:nvSpPr>
        <dsp:cNvPr id="0" name=""/>
        <dsp:cNvSpPr/>
      </dsp:nvSpPr>
      <dsp:spPr>
        <a:xfrm>
          <a:off x="4271512" y="1952918"/>
          <a:ext cx="712100" cy="619217"/>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6CA6D5FA-4612-42E9-B85B-6FC124476DE1}">
      <dsp:nvSpPr>
        <dsp:cNvPr id="0" name=""/>
        <dsp:cNvSpPr/>
      </dsp:nvSpPr>
      <dsp:spPr>
        <a:xfrm rot="10800000">
          <a:off x="4271512" y="2191078"/>
          <a:ext cx="712100" cy="619217"/>
        </a:xfrm>
        <a:prstGeom prst="circular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808DD-1189-44FF-B581-DD7BBCE32F8A}">
      <dsp:nvSpPr>
        <dsp:cNvPr id="0" name=""/>
        <dsp:cNvSpPr/>
      </dsp:nvSpPr>
      <dsp:spPr>
        <a:xfrm rot="10800000">
          <a:off x="142808" y="376"/>
          <a:ext cx="1596854" cy="358102"/>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7913" tIns="76200" rIns="142240" bIns="76200" numCol="1" spcCol="1270" anchor="ctr" anchorCtr="0">
          <a:noAutofit/>
        </a:bodyPr>
        <a:lstStyle/>
        <a:p>
          <a:pPr marL="0" lvl="0" indent="0" algn="ctr" defTabSz="889000">
            <a:lnSpc>
              <a:spcPct val="90000"/>
            </a:lnSpc>
            <a:spcBef>
              <a:spcPct val="0"/>
            </a:spcBef>
            <a:spcAft>
              <a:spcPct val="35000"/>
            </a:spcAft>
            <a:buNone/>
          </a:pPr>
          <a:r>
            <a:rPr lang="fr-CH" sz="2000" b="1" kern="1200" dirty="0">
              <a:effectLst>
                <a:outerShdw blurRad="38100" dist="38100" dir="2700000" algn="tl">
                  <a:srgbClr val="000000">
                    <a:alpha val="43137"/>
                  </a:srgbClr>
                </a:outerShdw>
              </a:effectLst>
            </a:rPr>
            <a:t>L’herbe.</a:t>
          </a:r>
          <a:endParaRPr lang="es-ES" sz="2000" kern="1200" dirty="0">
            <a:effectLst>
              <a:outerShdw blurRad="38100" dist="38100" dir="2700000" algn="tl">
                <a:srgbClr val="000000">
                  <a:alpha val="43137"/>
                </a:srgbClr>
              </a:outerShdw>
            </a:effectLst>
          </a:endParaRPr>
        </a:p>
      </dsp:txBody>
      <dsp:txXfrm rot="10800000">
        <a:off x="232333" y="376"/>
        <a:ext cx="1507329" cy="358102"/>
      </dsp:txXfrm>
    </dsp:sp>
    <dsp:sp modelId="{C0B3A958-0776-44B9-B7C7-E8872E090D6B}">
      <dsp:nvSpPr>
        <dsp:cNvPr id="0" name=""/>
        <dsp:cNvSpPr/>
      </dsp:nvSpPr>
      <dsp:spPr>
        <a:xfrm>
          <a:off x="9523" y="376"/>
          <a:ext cx="358102" cy="358102"/>
        </a:xfrm>
        <a:prstGeom prst="ellipse">
          <a:avLst/>
        </a:prstGeom>
        <a:blipFill>
          <a:blip xmlns:r="http://schemas.openxmlformats.org/officeDocument/2006/relationships" r:embed="rId1"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A26D14-39E6-4E82-9B46-13471A44E430}">
      <dsp:nvSpPr>
        <dsp:cNvPr id="0" name=""/>
        <dsp:cNvSpPr/>
      </dsp:nvSpPr>
      <dsp:spPr>
        <a:xfrm rot="10800000">
          <a:off x="142808" y="465374"/>
          <a:ext cx="1596854" cy="358102"/>
        </a:xfrm>
        <a:prstGeom prst="homePlate">
          <a:avLst/>
        </a:prstGeom>
        <a:gradFill rotWithShape="0">
          <a:gsLst>
            <a:gs pos="0">
              <a:schemeClr val="accent2">
                <a:hueOff val="7087515"/>
                <a:satOff val="0"/>
                <a:lumOff val="-7451"/>
                <a:alphaOff val="0"/>
                <a:shade val="51000"/>
                <a:satMod val="130000"/>
              </a:schemeClr>
            </a:gs>
            <a:gs pos="80000">
              <a:schemeClr val="accent2">
                <a:hueOff val="7087515"/>
                <a:satOff val="0"/>
                <a:lumOff val="-7451"/>
                <a:alphaOff val="0"/>
                <a:shade val="93000"/>
                <a:satMod val="130000"/>
              </a:schemeClr>
            </a:gs>
            <a:gs pos="100000">
              <a:schemeClr val="accent2">
                <a:hueOff val="7087515"/>
                <a:satOff val="0"/>
                <a:lumOff val="-74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7913"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L’épi</a:t>
          </a:r>
          <a:endParaRPr lang="es-ES" sz="2000" kern="1200" dirty="0">
            <a:effectLst>
              <a:outerShdw blurRad="38100" dist="38100" dir="2700000" algn="tl">
                <a:srgbClr val="000000">
                  <a:alpha val="43137"/>
                </a:srgbClr>
              </a:outerShdw>
            </a:effectLst>
          </a:endParaRPr>
        </a:p>
      </dsp:txBody>
      <dsp:txXfrm rot="10800000">
        <a:off x="232333" y="465374"/>
        <a:ext cx="1507329" cy="358102"/>
      </dsp:txXfrm>
    </dsp:sp>
    <dsp:sp modelId="{1AC7A243-61B0-4E04-8942-4D8F704535D2}">
      <dsp:nvSpPr>
        <dsp:cNvPr id="0" name=""/>
        <dsp:cNvSpPr/>
      </dsp:nvSpPr>
      <dsp:spPr>
        <a:xfrm>
          <a:off x="9523" y="465374"/>
          <a:ext cx="358102" cy="358102"/>
        </a:xfrm>
        <a:prstGeom prst="ellipse">
          <a:avLst/>
        </a:prstGeom>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11DDA5F-B481-4D23-8A95-865B9A8A4D1D}">
      <dsp:nvSpPr>
        <dsp:cNvPr id="0" name=""/>
        <dsp:cNvSpPr/>
      </dsp:nvSpPr>
      <dsp:spPr>
        <a:xfrm rot="10800000">
          <a:off x="142808" y="930373"/>
          <a:ext cx="1596854" cy="358102"/>
        </a:xfrm>
        <a:prstGeom prst="homePlate">
          <a:avLst/>
        </a:prstGeom>
        <a:gradFill rotWithShape="0">
          <a:gsLst>
            <a:gs pos="0">
              <a:schemeClr val="accent2">
                <a:hueOff val="14175029"/>
                <a:satOff val="0"/>
                <a:lumOff val="-14902"/>
                <a:alphaOff val="0"/>
                <a:shade val="51000"/>
                <a:satMod val="130000"/>
              </a:schemeClr>
            </a:gs>
            <a:gs pos="80000">
              <a:schemeClr val="accent2">
                <a:hueOff val="14175029"/>
                <a:satOff val="0"/>
                <a:lumOff val="-14902"/>
                <a:alphaOff val="0"/>
                <a:shade val="93000"/>
                <a:satMod val="130000"/>
              </a:schemeClr>
            </a:gs>
            <a:gs pos="100000">
              <a:schemeClr val="accent2">
                <a:hueOff val="14175029"/>
                <a:satOff val="0"/>
                <a:lumOff val="-14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7913"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Le </a:t>
          </a:r>
          <a:r>
            <a:rPr lang="es-ES" sz="2000" b="1" kern="1200" dirty="0" err="1">
              <a:effectLst>
                <a:outerShdw blurRad="38100" dist="38100" dir="2700000" algn="tl">
                  <a:srgbClr val="000000">
                    <a:alpha val="43137"/>
                  </a:srgbClr>
                </a:outerShdw>
              </a:effectLst>
            </a:rPr>
            <a:t>blé</a:t>
          </a:r>
          <a:endParaRPr lang="es-ES" sz="2000" kern="1200" dirty="0">
            <a:effectLst>
              <a:outerShdw blurRad="38100" dist="38100" dir="2700000" algn="tl">
                <a:srgbClr val="000000">
                  <a:alpha val="43137"/>
                </a:srgbClr>
              </a:outerShdw>
            </a:effectLst>
          </a:endParaRPr>
        </a:p>
      </dsp:txBody>
      <dsp:txXfrm rot="10800000">
        <a:off x="232333" y="930373"/>
        <a:ext cx="1507329" cy="358102"/>
      </dsp:txXfrm>
    </dsp:sp>
    <dsp:sp modelId="{22BDD43C-4E0C-456C-8FF6-04452655EE07}">
      <dsp:nvSpPr>
        <dsp:cNvPr id="0" name=""/>
        <dsp:cNvSpPr/>
      </dsp:nvSpPr>
      <dsp:spPr>
        <a:xfrm>
          <a:off x="9523" y="930373"/>
          <a:ext cx="358102" cy="358102"/>
        </a:xfrm>
        <a:prstGeom prst="ellipse">
          <a:avLst/>
        </a:prstGeom>
        <a:blipFill>
          <a:blip xmlns:r="http://schemas.openxmlformats.org/officeDocument/2006/relationships"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BC017-21D1-4603-8DDA-F0CCFD6B99B1}" type="datetimeFigureOut">
              <a:rPr lang="es-ES" smtClean="0"/>
              <a:t>26/07/2024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D2432-C65C-4967-AC8B-A6F7478A5871}" type="slidenum">
              <a:rPr lang="es-ES" smtClean="0"/>
              <a:t>‹Nº›</a:t>
            </a:fld>
            <a:endParaRPr lang="es-ES"/>
          </a:p>
        </p:txBody>
      </p:sp>
    </p:spTree>
    <p:extLst>
      <p:ext uri="{BB962C8B-B14F-4D97-AF65-F5344CB8AC3E}">
        <p14:creationId xmlns:p14="http://schemas.microsoft.com/office/powerpoint/2010/main" val="3393748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E7D2432-C65C-4967-AC8B-A6F7478A5871}" type="slidenum">
              <a:rPr lang="es-ES" smtClean="0"/>
              <a:t>19</a:t>
            </a:fld>
            <a:endParaRPr lang="es-ES"/>
          </a:p>
        </p:txBody>
      </p:sp>
    </p:spTree>
    <p:extLst>
      <p:ext uri="{BB962C8B-B14F-4D97-AF65-F5344CB8AC3E}">
        <p14:creationId xmlns:p14="http://schemas.microsoft.com/office/powerpoint/2010/main" val="3516805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32431B-1EB7-F00B-43A4-82F6C316596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9224720-258D-2A71-6F2A-7B023599DE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CBCA337-5DF3-D4C5-41A6-CB4F2A39FD6F}"/>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6E147193-F216-87A4-6CC0-DDF6008FAF9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7230795-B7A8-7770-97BC-FAD8BA4E506F}"/>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179750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858E0-65D4-40F5-0C5D-DD5966EB6BB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AFBB28C-9EBC-7E54-82F3-18A8C1C6624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51A7F6-7CF9-362E-3553-F9D3231AF5AD}"/>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9C128D42-7CFD-2788-88AD-7E983012893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E1D1AF-501C-883F-CCE5-D55EEB255C8B}"/>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95656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D033C02-79F0-34BD-93E0-3ACFE238DE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4F05AD-CCD7-628F-77E0-D54526BD246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655AAE-6062-60EC-8137-9A55ADAE6894}"/>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13D69D5E-E045-96B4-58AA-0C0E209543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4853F5A-51B6-A212-C0A2-1284E5DEFCCD}"/>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76685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41064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11428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47203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4357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2723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86826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8463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90589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BCC953-E709-374B-2365-56FA4D73677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9482EDB-4824-AA59-6FF4-D9E74DBE8F1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0B9E7E-8C6F-8632-E944-244352F1A573}"/>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4E40406D-BB8E-4A3E-635E-1FDE4B8CAA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25D7D7-37B9-DEDB-47C1-E1513991A97B}"/>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3875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84779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5492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16203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E1854-9053-B88D-77E6-12927D1EE6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45A6D7-E0AD-1E01-3CBA-8F2661C260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3AB49CB-F2DE-5045-4B4A-DF767574FE22}"/>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E2E87A74-D691-F45E-AF6E-DF8318B4722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6D3D429-1056-3233-4091-044CC1F12A34}"/>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19577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DC17DD-B2E9-D96A-763A-542FBE3BFC5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535A7C-269E-0AFE-19BE-1ED78E2B9B2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86126C8-323A-83D1-3FD0-8B75B1CAE3B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EFADCD1-4E23-058E-7C88-72C7347EA474}"/>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6" name="Marcador de pie de página 5">
            <a:extLst>
              <a:ext uri="{FF2B5EF4-FFF2-40B4-BE49-F238E27FC236}">
                <a16:creationId xmlns:a16="http://schemas.microsoft.com/office/drawing/2014/main" id="{F7B63B27-094E-ACFA-FEF4-945566E8F6B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401A431-2AED-F499-B830-496863AFF279}"/>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95075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3C281-7C09-8869-A6FB-5756AAC8345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84629B-F1CD-21EC-8036-BB9F2B321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0C346B5-FF33-AC5E-9B3F-D5E1D5C78E2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915671B-3D11-886F-4EF4-5BA38E82FB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925FD56-A2AC-8AA2-C393-C8216D6236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9A3448F-6773-F3A4-8485-6800A771CB3E}"/>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8" name="Marcador de pie de página 7">
            <a:extLst>
              <a:ext uri="{FF2B5EF4-FFF2-40B4-BE49-F238E27FC236}">
                <a16:creationId xmlns:a16="http://schemas.microsoft.com/office/drawing/2014/main" id="{01C63226-2A76-3746-A27A-AB80AAB931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AB9363B-F98E-6F6D-43C1-EA257A38A98C}"/>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77129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278331-7434-F473-3533-B69530ED3FA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D46C762-36CD-6820-A2C0-504E0A3044C4}"/>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4" name="Marcador de pie de página 3">
            <a:extLst>
              <a:ext uri="{FF2B5EF4-FFF2-40B4-BE49-F238E27FC236}">
                <a16:creationId xmlns:a16="http://schemas.microsoft.com/office/drawing/2014/main" id="{C6F36B82-709A-B5D6-129D-DDF91D219FE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6EA9A60-62E7-77E0-5260-F5C5FCF34863}"/>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13441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25FCA5-129F-A028-6847-B0614C645522}"/>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3" name="Marcador de pie de página 2">
            <a:extLst>
              <a:ext uri="{FF2B5EF4-FFF2-40B4-BE49-F238E27FC236}">
                <a16:creationId xmlns:a16="http://schemas.microsoft.com/office/drawing/2014/main" id="{37362C6C-FD46-D6B6-656D-99333DC7381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37C43A4-4D65-8495-CA42-5483F9B3B68C}"/>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112990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5BADC-ED79-30A4-3D79-5CF16BBE11B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5EA37E7-0BE7-8BF8-67F4-119F86D6AC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1054B89-28A2-A125-306B-699048836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7AC0811-46D8-DBE8-261C-830F1E93F453}"/>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6" name="Marcador de pie de página 5">
            <a:extLst>
              <a:ext uri="{FF2B5EF4-FFF2-40B4-BE49-F238E27FC236}">
                <a16:creationId xmlns:a16="http://schemas.microsoft.com/office/drawing/2014/main" id="{35C89B8E-8E6E-E31B-C261-2B541B081F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7AB2093-BC89-D65F-24A6-5F68C6B6387A}"/>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07057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9CC500-F119-570A-718F-E63118799E2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C43199-765C-6C6E-072D-07AA15175C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2B6C37-9A9D-02E9-F6EB-3294E69E6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0F6D76-F2B7-8799-96DF-C578209A9A87}"/>
              </a:ext>
            </a:extLst>
          </p:cNvPr>
          <p:cNvSpPr>
            <a:spLocks noGrp="1"/>
          </p:cNvSpPr>
          <p:nvPr>
            <p:ph type="dt" sz="half" idx="10"/>
          </p:nvPr>
        </p:nvSpPr>
        <p:spPr/>
        <p:txBody>
          <a:bodyPr/>
          <a:lstStyle/>
          <a:p>
            <a:fld id="{B83F3C6C-ABC7-40AF-8981-6784D4F800DF}" type="datetimeFigureOut">
              <a:rPr lang="es-ES" smtClean="0"/>
              <a:t>26/07/2024</a:t>
            </a:fld>
            <a:endParaRPr lang="es-ES"/>
          </a:p>
        </p:txBody>
      </p:sp>
      <p:sp>
        <p:nvSpPr>
          <p:cNvPr id="6" name="Marcador de pie de página 5">
            <a:extLst>
              <a:ext uri="{FF2B5EF4-FFF2-40B4-BE49-F238E27FC236}">
                <a16:creationId xmlns:a16="http://schemas.microsoft.com/office/drawing/2014/main" id="{8767E960-44EA-2B95-FCA6-575C656BCE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1ADAD6-D353-2E30-898A-32E323A7E1E1}"/>
              </a:ext>
            </a:extLst>
          </p:cNvPr>
          <p:cNvSpPr>
            <a:spLocks noGrp="1"/>
          </p:cNvSpPr>
          <p:nvPr>
            <p:ph type="sldNum" sz="quarter" idx="12"/>
          </p:nvPr>
        </p:nvSpPr>
        <p:spPr/>
        <p:txBody>
          <a:bodyPr/>
          <a:lstStyle/>
          <a:p>
            <a:fld id="{B87E46DF-C07B-4FCE-A9C6-46C3A1B6B0D9}" type="slidenum">
              <a:rPr lang="es-ES" smtClean="0"/>
              <a:t>‹Nº›</a:t>
            </a:fld>
            <a:endParaRPr lang="es-ES"/>
          </a:p>
        </p:txBody>
      </p:sp>
    </p:spTree>
    <p:extLst>
      <p:ext uri="{BB962C8B-B14F-4D97-AF65-F5344CB8AC3E}">
        <p14:creationId xmlns:p14="http://schemas.microsoft.com/office/powerpoint/2010/main" val="308396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AE9C715-1C13-2014-7369-5DC65227E0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0AC1F11-E218-F4B6-1A6D-C163402558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7D46E0-18A1-834C-C908-7FC3134D21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3F3C6C-ABC7-40AF-8981-6784D4F800DF}" type="datetimeFigureOut">
              <a:rPr lang="es-ES" smtClean="0"/>
              <a:t>26/07/2024</a:t>
            </a:fld>
            <a:endParaRPr lang="es-ES"/>
          </a:p>
        </p:txBody>
      </p:sp>
      <p:sp>
        <p:nvSpPr>
          <p:cNvPr id="5" name="Marcador de pie de página 4">
            <a:extLst>
              <a:ext uri="{FF2B5EF4-FFF2-40B4-BE49-F238E27FC236}">
                <a16:creationId xmlns:a16="http://schemas.microsoft.com/office/drawing/2014/main" id="{943AD431-2022-2D6F-250B-AB896A366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9CD201F-7B7A-D8F1-55EF-F522376893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7E46DF-C07B-4FCE-A9C6-46C3A1B6B0D9}" type="slidenum">
              <a:rPr lang="es-ES" smtClean="0"/>
              <a:t>‹Nº›</a:t>
            </a:fld>
            <a:endParaRPr lang="es-ES"/>
          </a:p>
        </p:txBody>
      </p:sp>
    </p:spTree>
    <p:extLst>
      <p:ext uri="{BB962C8B-B14F-4D97-AF65-F5344CB8AC3E}">
        <p14:creationId xmlns:p14="http://schemas.microsoft.com/office/powerpoint/2010/main" val="3429201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26/07/2024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745028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8.svg"/><Relationship Id="rId3" Type="http://schemas.openxmlformats.org/officeDocument/2006/relationships/image" Target="../media/image23.jpeg"/><Relationship Id="rId7" Type="http://schemas.openxmlformats.org/officeDocument/2006/relationships/diagramData" Target="../diagrams/data1.xml"/><Relationship Id="rId12" Type="http://schemas.openxmlformats.org/officeDocument/2006/relationships/image" Target="../media/image27.png"/><Relationship Id="rId2" Type="http://schemas.openxmlformats.org/officeDocument/2006/relationships/image" Target="../media/image22.jpe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6.jpeg"/><Relationship Id="rId11" Type="http://schemas.microsoft.com/office/2007/relationships/diagramDrawing" Target="../diagrams/drawing1.xml"/><Relationship Id="rId5" Type="http://schemas.openxmlformats.org/officeDocument/2006/relationships/image" Target="../media/image25.jpg"/><Relationship Id="rId15" Type="http://schemas.openxmlformats.org/officeDocument/2006/relationships/image" Target="../media/image30.png"/><Relationship Id="rId10" Type="http://schemas.openxmlformats.org/officeDocument/2006/relationships/diagramColors" Target="../diagrams/colors1.xml"/><Relationship Id="rId4" Type="http://schemas.openxmlformats.org/officeDocument/2006/relationships/image" Target="../media/image24.jpeg"/><Relationship Id="rId9" Type="http://schemas.openxmlformats.org/officeDocument/2006/relationships/diagramQuickStyle" Target="../diagrams/quickStyle1.xml"/><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8.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7.png"/><Relationship Id="rId2" Type="http://schemas.openxmlformats.org/officeDocument/2006/relationships/image" Target="../media/image33.jpe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7.png"/><Relationship Id="rId5" Type="http://schemas.openxmlformats.org/officeDocument/2006/relationships/diagramQuickStyle" Target="../diagrams/quickStyle2.xml"/><Relationship Id="rId1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diagramLayout" Target="../diagrams/layout2.xml"/><Relationship Id="rId9" Type="http://schemas.openxmlformats.org/officeDocument/2006/relationships/image" Target="../media/image35.pn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46.jpeg"/><Relationship Id="rId7" Type="http://schemas.openxmlformats.org/officeDocument/2006/relationships/diagramLayout" Target="../diagrams/layout3.xml"/><Relationship Id="rId12"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image" Target="../media/image51.png"/><Relationship Id="rId5" Type="http://schemas.openxmlformats.org/officeDocument/2006/relationships/image" Target="../media/image47.png"/><Relationship Id="rId10" Type="http://schemas.microsoft.com/office/2007/relationships/diagramDrawing" Target="../diagrams/drawing3.xml"/><Relationship Id="rId4" Type="http://schemas.openxmlformats.org/officeDocument/2006/relationships/image" Target="../media/image42.jpeg"/><Relationship Id="rId9" Type="http://schemas.openxmlformats.org/officeDocument/2006/relationships/diagramColors" Target="../diagrams/colors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F41259A-14CC-137A-E0CC-277EF8DC58C4}"/>
              </a:ext>
            </a:extLst>
          </p:cNvPr>
          <p:cNvSpPr txBox="1"/>
          <p:nvPr/>
        </p:nvSpPr>
        <p:spPr>
          <a:xfrm>
            <a:off x="-481264" y="2715525"/>
            <a:ext cx="5125454" cy="3139321"/>
          </a:xfrm>
          <a:prstGeom prst="rect">
            <a:avLst/>
          </a:prstGeom>
          <a:noFill/>
        </p:spPr>
        <p:txBody>
          <a:bodyPr wrap="square" rtlCol="0">
            <a:spAutoFit/>
          </a:bodyPr>
          <a:lstStyle/>
          <a:p>
            <a:pPr algn="ctr"/>
            <a:r>
              <a:rPr lang="fr-CH" sz="6600" b="1" dirty="0">
                <a:ln w="22225">
                  <a:solidFill>
                    <a:srgbClr val="663300"/>
                  </a:solidFill>
                  <a:prstDash val="solid"/>
                </a:ln>
                <a:solidFill>
                  <a:schemeClr val="accent2">
                    <a:lumMod val="40000"/>
                    <a:lumOff val="60000"/>
                  </a:schemeClr>
                </a:solidFill>
                <a:effectLst>
                  <a:outerShdw blurRad="38100" dist="38100" dir="2700000" algn="tl">
                    <a:srgbClr val="000000">
                      <a:alpha val="43137"/>
                    </a:srgbClr>
                  </a:outerShdw>
                  <a:reflection blurRad="6350" stA="55000" endA="300" endPos="45500" dir="5400000" sy="-100000" algn="bl" rotWithShape="0"/>
                </a:effectLst>
              </a:rPr>
              <a:t>Les   	paraboles</a:t>
            </a:r>
            <a:r>
              <a:rPr lang="es-ES" sz="6600" b="1" dirty="0">
                <a:ln w="22225">
                  <a:solidFill>
                    <a:srgbClr val="663300"/>
                  </a:solidFill>
                  <a:prstDash val="solid"/>
                </a:ln>
                <a:solidFill>
                  <a:schemeClr val="accent2">
                    <a:lumMod val="40000"/>
                    <a:lumOff val="60000"/>
                  </a:schemeClr>
                </a:solidFill>
                <a:effectLst>
                  <a:outerShdw blurRad="38100" dist="38100" dir="2700000" algn="tl">
                    <a:srgbClr val="000000">
                      <a:alpha val="43137"/>
                    </a:srgbClr>
                  </a:outerShdw>
                  <a:reflection blurRad="6350" stA="55000" endA="300" endPos="45500" dir="5400000" sy="-100000" algn="bl" rotWithShape="0"/>
                </a:effectLst>
              </a:rPr>
              <a:t>	</a:t>
            </a:r>
          </a:p>
        </p:txBody>
      </p:sp>
      <p:sp>
        <p:nvSpPr>
          <p:cNvPr id="5" name="CuadroTexto 4">
            <a:extLst>
              <a:ext uri="{FF2B5EF4-FFF2-40B4-BE49-F238E27FC236}">
                <a16:creationId xmlns:a16="http://schemas.microsoft.com/office/drawing/2014/main" id="{67E522BC-B18A-B9DC-6AD7-0754F19ECA89}"/>
              </a:ext>
            </a:extLst>
          </p:cNvPr>
          <p:cNvSpPr txBox="1"/>
          <p:nvPr/>
        </p:nvSpPr>
        <p:spPr>
          <a:xfrm>
            <a:off x="9173531" y="6378943"/>
            <a:ext cx="2909578" cy="33855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r"/>
            <a:r>
              <a:rPr lang="fr-CH" sz="1600" b="1" dirty="0"/>
              <a:t>Leçon 4 pour le 27 juillet 2024</a:t>
            </a:r>
            <a:endParaRPr lang="es-ES" sz="1600" b="1" dirty="0"/>
          </a:p>
        </p:txBody>
      </p:sp>
    </p:spTree>
    <p:extLst>
      <p:ext uri="{BB962C8B-B14F-4D97-AF65-F5344CB8AC3E}">
        <p14:creationId xmlns:p14="http://schemas.microsoft.com/office/powerpoint/2010/main" val="158179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descr="Un pájaro parado en una rama&#10;&#10;Descripción generada automáticamente">
            <a:extLst>
              <a:ext uri="{FF2B5EF4-FFF2-40B4-BE49-F238E27FC236}">
                <a16:creationId xmlns:a16="http://schemas.microsoft.com/office/drawing/2014/main" id="{1F354F21-AA79-B092-4B5C-5A74421263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94116" y="2550191"/>
            <a:ext cx="1623414" cy="2059134"/>
          </a:xfrm>
          <a:prstGeom prst="roundRect">
            <a:avLst>
              <a:gd name="adj" fmla="val 4167"/>
            </a:avLst>
          </a:prstGeom>
          <a:solidFill>
            <a:srgbClr val="FFFFFF"/>
          </a:solidFill>
          <a:ln w="76200" cap="sq">
            <a:solidFill>
              <a:schemeClr val="accent5">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descr="Un dibujo animado&#10;&#10;Descripción generada automáticamente con confianza baja">
            <a:extLst>
              <a:ext uri="{FF2B5EF4-FFF2-40B4-BE49-F238E27FC236}">
                <a16:creationId xmlns:a16="http://schemas.microsoft.com/office/drawing/2014/main" id="{31000B1C-D046-9C51-7CB6-709A18431B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74512" y="2546498"/>
            <a:ext cx="1523372" cy="2059135"/>
          </a:xfrm>
          <a:prstGeom prst="roundRect">
            <a:avLst>
              <a:gd name="adj" fmla="val 4167"/>
            </a:avLst>
          </a:prstGeom>
          <a:solidFill>
            <a:srgbClr val="FFFFFF"/>
          </a:solidFill>
          <a:ln w="76200" cap="sq">
            <a:solidFill>
              <a:schemeClr val="accent6">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Imagen 10" descr="Imagen que contiene Diagrama&#10;&#10;Descripción generada automáticamente">
            <a:extLst>
              <a:ext uri="{FF2B5EF4-FFF2-40B4-BE49-F238E27FC236}">
                <a16:creationId xmlns:a16="http://schemas.microsoft.com/office/drawing/2014/main" id="{5B9E9A3B-4CD5-38BD-40F5-C29EF46F195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64185" y="2546500"/>
            <a:ext cx="1523373" cy="2059135"/>
          </a:xfrm>
          <a:prstGeom prst="roundRect">
            <a:avLst>
              <a:gd name="adj" fmla="val 4167"/>
            </a:avLst>
          </a:prstGeom>
          <a:solidFill>
            <a:srgbClr val="FFFFFF"/>
          </a:solidFill>
          <a:ln w="76200" cap="sq">
            <a:solidFill>
              <a:srgbClr val="A9D9FD"/>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Imagen 14" descr="Vista de una montaña&#10;&#10;Descripción generada automáticamente con confianza media">
            <a:extLst>
              <a:ext uri="{FF2B5EF4-FFF2-40B4-BE49-F238E27FC236}">
                <a16:creationId xmlns:a16="http://schemas.microsoft.com/office/drawing/2014/main" id="{20FF4DE0-A254-0063-AFEA-E17C429FF4C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4437" y="2546500"/>
            <a:ext cx="1623414" cy="2062825"/>
          </a:xfrm>
          <a:prstGeom prst="roundRect">
            <a:avLst>
              <a:gd name="adj" fmla="val 4167"/>
            </a:avLst>
          </a:prstGeom>
          <a:solidFill>
            <a:srgbClr val="FFFFFF"/>
          </a:solidFill>
          <a:ln w="76200" cap="sq">
            <a:solidFill>
              <a:schemeClr val="accent3">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aphicFrame>
        <p:nvGraphicFramePr>
          <p:cNvPr id="7" name="Diagrama 6">
            <a:extLst>
              <a:ext uri="{FF2B5EF4-FFF2-40B4-BE49-F238E27FC236}">
                <a16:creationId xmlns:a16="http://schemas.microsoft.com/office/drawing/2014/main" id="{A8BB7585-14F7-A6F0-EE86-A74D0F3F75F2}"/>
              </a:ext>
            </a:extLst>
          </p:cNvPr>
          <p:cNvGraphicFramePr/>
          <p:nvPr>
            <p:extLst>
              <p:ext uri="{D42A27DB-BD31-4B8C-83A1-F6EECF244321}">
                <p14:modId xmlns:p14="http://schemas.microsoft.com/office/powerpoint/2010/main" val="1220240663"/>
              </p:ext>
            </p:extLst>
          </p:nvPr>
        </p:nvGraphicFramePr>
        <p:xfrm>
          <a:off x="1468435" y="1388863"/>
          <a:ext cx="9255125" cy="46108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CuadroTexto 2">
            <a:extLst>
              <a:ext uri="{FF2B5EF4-FFF2-40B4-BE49-F238E27FC236}">
                <a16:creationId xmlns:a16="http://schemas.microsoft.com/office/drawing/2014/main" id="{20A5C0E5-A48C-25AF-2D38-C4340D10C59A}"/>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CH" sz="4400" b="1" dirty="0">
                <a:ln>
                  <a:solidFill>
                    <a:schemeClr val="bg1"/>
                  </a:solidFill>
                </a:ln>
                <a:solidFill>
                  <a:srgbClr val="AC3900"/>
                </a:solidFill>
              </a:rPr>
              <a:t>Le semeur sortit pour semer…</a:t>
            </a:r>
            <a:endParaRPr lang="es-ES" sz="4400" b="1" dirty="0">
              <a:ln>
                <a:solidFill>
                  <a:schemeClr val="bg1"/>
                </a:solidFill>
              </a:ln>
              <a:solidFill>
                <a:srgbClr val="AC3900"/>
              </a:solidFill>
            </a:endParaRPr>
          </a:p>
        </p:txBody>
      </p:sp>
      <p:sp>
        <p:nvSpPr>
          <p:cNvPr id="5" name="CuadroTexto 4">
            <a:extLst>
              <a:ext uri="{FF2B5EF4-FFF2-40B4-BE49-F238E27FC236}">
                <a16:creationId xmlns:a16="http://schemas.microsoft.com/office/drawing/2014/main" id="{7CEE9F9B-995B-2908-AB35-7CDD7C60DF4D}"/>
              </a:ext>
            </a:extLst>
          </p:cNvPr>
          <p:cNvSpPr txBox="1"/>
          <p:nvPr/>
        </p:nvSpPr>
        <p:spPr>
          <a:xfrm>
            <a:off x="654424" y="695622"/>
            <a:ext cx="10694894" cy="646331"/>
          </a:xfrm>
          <a:prstGeom prst="rect">
            <a:avLst/>
          </a:prstGeom>
          <a:noFill/>
        </p:spPr>
        <p:txBody>
          <a:bodyPr wrap="square">
            <a:spAutoFit/>
            <a:scene3d>
              <a:camera prst="orthographicFront"/>
              <a:lightRig rig="threePt" dir="t"/>
            </a:scene3d>
            <a:sp3d extrusionH="57150">
              <a:bevelT w="38100" h="38100"/>
            </a:sp3d>
          </a:bodyPr>
          <a:lstStyle/>
          <a:p>
            <a:pPr algn="ctr"/>
            <a:r>
              <a:rPr lang="fr-CH" b="1" dirty="0">
                <a:solidFill>
                  <a:schemeClr val="accent2">
                    <a:lumMod val="50000"/>
                  </a:schemeClr>
                </a:solidFill>
                <a:latin typeface="Comic Sans MS" panose="030F0702030302020204" pitchFamily="66" charset="0"/>
              </a:rPr>
              <a:t>« Il leur enseignait beaucoup de choses en utilisant des paraboles et il leur disait dans son enseignement : « Écoutez ! Le semeur sortit pour semer. » (Marc 4. 2-3)</a:t>
            </a:r>
            <a:endParaRPr lang="es-ES" sz="1400"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FCFD19A0-0722-C187-5441-B6269B30C333}"/>
              </a:ext>
            </a:extLst>
          </p:cNvPr>
          <p:cNvSpPr txBox="1"/>
          <p:nvPr/>
        </p:nvSpPr>
        <p:spPr>
          <a:xfrm>
            <a:off x="409573" y="6056828"/>
            <a:ext cx="11372850" cy="707886"/>
          </a:xfrm>
          <a:prstGeom prst="rect">
            <a:avLst/>
          </a:prstGeom>
          <a:noFill/>
        </p:spPr>
        <p:txBody>
          <a:bodyPr wrap="square" rtlCol="0">
            <a:spAutoFit/>
          </a:bodyPr>
          <a:lstStyle/>
          <a:p>
            <a:pPr algn="ctr">
              <a:spcBef>
                <a:spcPts val="600"/>
              </a:spcBef>
            </a:pPr>
            <a:r>
              <a:rPr lang="fr-CH" sz="2000" b="1" dirty="0"/>
              <a:t>Le semeur et la semence ne varient pas. Cependant, le résultat est totalement différent </a:t>
            </a:r>
            <a:br>
              <a:rPr lang="fr-CH" sz="2000" b="1" dirty="0"/>
            </a:br>
            <a:r>
              <a:rPr lang="fr-CH" sz="2000" b="1" dirty="0"/>
              <a:t>pour chacun des quatre sols. Tout dépend de la manière dont la semence est reçue.</a:t>
            </a:r>
            <a:endParaRPr lang="es-ES" sz="2000" b="1" dirty="0"/>
          </a:p>
        </p:txBody>
      </p:sp>
      <p:pic>
        <p:nvPicPr>
          <p:cNvPr id="17" name="Gráfico 16" descr="Dirigir dos pines por un camino con relleno sólido">
            <a:extLst>
              <a:ext uri="{FF2B5EF4-FFF2-40B4-BE49-F238E27FC236}">
                <a16:creationId xmlns:a16="http://schemas.microsoft.com/office/drawing/2014/main" id="{67EE71EF-3268-9A8F-02CB-52FD5D47DD8E}"/>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298910" y="1780396"/>
            <a:ext cx="686574" cy="686574"/>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6AC56A99-2C57-509A-95AA-4007E6D03197}"/>
              </a:ext>
            </a:extLst>
          </p:cNvPr>
          <p:cNvPicPr>
            <a:picLocks noChangeAspect="1"/>
          </p:cNvPicPr>
          <p:nvPr/>
        </p:nvPicPr>
        <p:blipFill>
          <a:blip r:embed="rId1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206517" y="1780396"/>
            <a:ext cx="686573" cy="686573"/>
          </a:xfrm>
          <a:prstGeom prst="rect">
            <a:avLst/>
          </a:prstGeom>
        </p:spPr>
      </p:pic>
      <p:pic>
        <p:nvPicPr>
          <p:cNvPr id="23" name="Imagen 22" descr="Forma&#10;&#10;Descripción generada automáticamente con confianza baja">
            <a:extLst>
              <a:ext uri="{FF2B5EF4-FFF2-40B4-BE49-F238E27FC236}">
                <a16:creationId xmlns:a16="http://schemas.microsoft.com/office/drawing/2014/main" id="{E279235F-70D4-68E7-B61F-120A7648585C}"/>
              </a:ext>
            </a:extLst>
          </p:cNvPr>
          <p:cNvPicPr>
            <a:picLocks noChangeAspect="1"/>
          </p:cNvPicPr>
          <p:nvPr/>
        </p:nvPicPr>
        <p:blipFill>
          <a:blip r:embed="rId1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6518" y="4791489"/>
            <a:ext cx="735007" cy="735007"/>
          </a:xfrm>
          <a:prstGeom prst="rect">
            <a:avLst/>
          </a:prstGeom>
        </p:spPr>
      </p:pic>
      <p:pic>
        <p:nvPicPr>
          <p:cNvPr id="25" name="Imagen 24" descr="Forma&#10;&#10;Descripción generada automáticamente con confianza baja">
            <a:extLst>
              <a:ext uri="{FF2B5EF4-FFF2-40B4-BE49-F238E27FC236}">
                <a16:creationId xmlns:a16="http://schemas.microsoft.com/office/drawing/2014/main" id="{4967BE8D-CD04-8518-A91A-D7838EA6B38C}"/>
              </a:ext>
            </a:extLst>
          </p:cNvPr>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23698" y="4935266"/>
            <a:ext cx="591021" cy="591021"/>
          </a:xfrm>
          <a:prstGeom prst="rect">
            <a:avLst/>
          </a:prstGeom>
        </p:spPr>
      </p:pic>
    </p:spTree>
    <p:extLst>
      <p:ext uri="{BB962C8B-B14F-4D97-AF65-F5344CB8AC3E}">
        <p14:creationId xmlns:p14="http://schemas.microsoft.com/office/powerpoint/2010/main" val="198695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graphicEl>
                                              <a:dgm id="{6CA6D5FA-4612-42E9-B85B-6FC124476DE1}"/>
                                            </p:graphicEl>
                                          </p:spTgt>
                                        </p:tgtEl>
                                        <p:attrNameLst>
                                          <p:attrName>style.visibility</p:attrName>
                                        </p:attrNameLst>
                                      </p:cBhvr>
                                      <p:to>
                                        <p:strVal val="visible"/>
                                      </p:to>
                                    </p:set>
                                    <p:animEffect transition="in" filter="randombar(horizontal)">
                                      <p:cBhvr>
                                        <p:cTn id="23" dur="10"/>
                                        <p:tgtEl>
                                          <p:spTgt spid="7">
                                            <p:graphicEl>
                                              <a:dgm id="{6CA6D5FA-4612-42E9-B85B-6FC124476DE1}"/>
                                            </p:graphic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7">
                                            <p:graphicEl>
                                              <a:dgm id="{0DCB8363-C161-499C-AA30-118274397EFE}"/>
                                            </p:graphicEl>
                                          </p:spTgt>
                                        </p:tgtEl>
                                        <p:attrNameLst>
                                          <p:attrName>style.visibility</p:attrName>
                                        </p:attrNameLst>
                                      </p:cBhvr>
                                      <p:to>
                                        <p:strVal val="visible"/>
                                      </p:to>
                                    </p:set>
                                    <p:animEffect transition="in" filter="randombar(horizontal)">
                                      <p:cBhvr>
                                        <p:cTn id="26" dur="10"/>
                                        <p:tgtEl>
                                          <p:spTgt spid="7">
                                            <p:graphicEl>
                                              <a:dgm id="{0DCB8363-C161-499C-AA30-118274397EFE}"/>
                                            </p:graphicEl>
                                          </p:spTgt>
                                        </p:tgtEl>
                                      </p:cBhvr>
                                    </p:animEffect>
                                  </p:childTnLst>
                                </p:cTn>
                              </p:par>
                            </p:childTnLst>
                          </p:cTn>
                        </p:par>
                        <p:par>
                          <p:cTn id="27" fill="hold">
                            <p:stCondLst>
                              <p:cond delay="10"/>
                            </p:stCondLst>
                            <p:childTnLst>
                              <p:par>
                                <p:cTn id="28" presetID="37"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010"/>
                            </p:stCondLst>
                            <p:childTnLst>
                              <p:par>
                                <p:cTn id="35" presetID="18" presetClass="entr" presetSubtype="9" fill="hold" grpId="0" nodeType="afterEffect">
                                  <p:stCondLst>
                                    <p:cond delay="0"/>
                                  </p:stCondLst>
                                  <p:childTnLst>
                                    <p:set>
                                      <p:cBhvr>
                                        <p:cTn id="36" dur="1" fill="hold">
                                          <p:stCondLst>
                                            <p:cond delay="0"/>
                                          </p:stCondLst>
                                        </p:cTn>
                                        <p:tgtEl>
                                          <p:spTgt spid="7">
                                            <p:graphicEl>
                                              <a:dgm id="{E4BC403A-C3ED-4131-9EDB-897F78181761}"/>
                                            </p:graphicEl>
                                          </p:spTgt>
                                        </p:tgtEl>
                                        <p:attrNameLst>
                                          <p:attrName>style.visibility</p:attrName>
                                        </p:attrNameLst>
                                      </p:cBhvr>
                                      <p:to>
                                        <p:strVal val="visible"/>
                                      </p:to>
                                    </p:set>
                                    <p:animEffect transition="in" filter="strips(upLeft)">
                                      <p:cBhvr>
                                        <p:cTn id="37" dur="500"/>
                                        <p:tgtEl>
                                          <p:spTgt spid="7">
                                            <p:graphicEl>
                                              <a:dgm id="{E4BC403A-C3ED-4131-9EDB-897F78181761}"/>
                                            </p:graphicEl>
                                          </p:spTgt>
                                        </p:tgtEl>
                                      </p:cBhvr>
                                    </p:animEffect>
                                  </p:childTnLst>
                                </p:cTn>
                              </p:par>
                            </p:childTnLst>
                          </p:cTn>
                        </p:par>
                        <p:par>
                          <p:cTn id="38" fill="hold">
                            <p:stCondLst>
                              <p:cond delay="1510"/>
                            </p:stCondLst>
                            <p:childTnLst>
                              <p:par>
                                <p:cTn id="39" presetID="14" presetClass="entr" presetSubtype="1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1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7">
                                            <p:graphicEl>
                                              <a:dgm id="{5804DF38-08B4-4912-B8B9-426D8DAFB991}"/>
                                            </p:graphicEl>
                                          </p:spTgt>
                                        </p:tgtEl>
                                        <p:attrNameLst>
                                          <p:attrName>style.visibility</p:attrName>
                                        </p:attrNameLst>
                                      </p:cBhvr>
                                      <p:to>
                                        <p:strVal val="visible"/>
                                      </p:to>
                                    </p:set>
                                    <p:animEffect transition="in" filter="wipe(right)">
                                      <p:cBhvr>
                                        <p:cTn id="46" dur="500"/>
                                        <p:tgtEl>
                                          <p:spTgt spid="7">
                                            <p:graphicEl>
                                              <a:dgm id="{5804DF38-08B4-4912-B8B9-426D8DAFB991}"/>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900" decel="100000" fill="hold"/>
                                        <p:tgtEl>
                                          <p:spTgt spid="9"/>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55" fill="hold">
                            <p:stCondLst>
                              <p:cond delay="1000"/>
                            </p:stCondLst>
                            <p:childTnLst>
                              <p:par>
                                <p:cTn id="56" presetID="18" presetClass="entr" presetSubtype="3" fill="hold" grpId="0" nodeType="afterEffect">
                                  <p:stCondLst>
                                    <p:cond delay="0"/>
                                  </p:stCondLst>
                                  <p:childTnLst>
                                    <p:set>
                                      <p:cBhvr>
                                        <p:cTn id="57" dur="1" fill="hold">
                                          <p:stCondLst>
                                            <p:cond delay="0"/>
                                          </p:stCondLst>
                                        </p:cTn>
                                        <p:tgtEl>
                                          <p:spTgt spid="7">
                                            <p:graphicEl>
                                              <a:dgm id="{7C2D19D2-3A29-4CC8-812B-7D17A6A5BD12}"/>
                                            </p:graphicEl>
                                          </p:spTgt>
                                        </p:tgtEl>
                                        <p:attrNameLst>
                                          <p:attrName>style.visibility</p:attrName>
                                        </p:attrNameLst>
                                      </p:cBhvr>
                                      <p:to>
                                        <p:strVal val="visible"/>
                                      </p:to>
                                    </p:set>
                                    <p:animEffect transition="in" filter="strips(upRight)">
                                      <p:cBhvr>
                                        <p:cTn id="58" dur="500"/>
                                        <p:tgtEl>
                                          <p:spTgt spid="7">
                                            <p:graphicEl>
                                              <a:dgm id="{7C2D19D2-3A29-4CC8-812B-7D17A6A5BD12}"/>
                                            </p:graphicEl>
                                          </p:spTgt>
                                        </p:tgtEl>
                                      </p:cBhvr>
                                    </p:animEffect>
                                  </p:childTnLst>
                                </p:cTn>
                              </p:par>
                            </p:childTnLst>
                          </p:cTn>
                        </p:par>
                        <p:par>
                          <p:cTn id="59" fill="hold">
                            <p:stCondLst>
                              <p:cond delay="1500"/>
                            </p:stCondLst>
                            <p:childTnLst>
                              <p:par>
                                <p:cTn id="60" presetID="14" presetClass="entr" presetSubtype="10"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randombar(horizontal)">
                                      <p:cBhvr>
                                        <p:cTn id="62" dur="1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graphicEl>
                                              <a:dgm id="{39112137-0F1D-44D8-945A-5202FCF184D6}"/>
                                            </p:graphicEl>
                                          </p:spTgt>
                                        </p:tgtEl>
                                        <p:attrNameLst>
                                          <p:attrName>style.visibility</p:attrName>
                                        </p:attrNameLst>
                                      </p:cBhvr>
                                      <p:to>
                                        <p:strVal val="visible"/>
                                      </p:to>
                                    </p:set>
                                    <p:animEffect transition="in" filter="wipe(left)">
                                      <p:cBhvr>
                                        <p:cTn id="67" dur="500"/>
                                        <p:tgtEl>
                                          <p:spTgt spid="7">
                                            <p:graphicEl>
                                              <a:dgm id="{39112137-0F1D-44D8-945A-5202FCF184D6}"/>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900" decel="100000" fill="hold"/>
                                        <p:tgtEl>
                                          <p:spTgt spid="11"/>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76" fill="hold">
                            <p:stCondLst>
                              <p:cond delay="1000"/>
                            </p:stCondLst>
                            <p:childTnLst>
                              <p:par>
                                <p:cTn id="77" presetID="18" presetClass="entr" presetSubtype="6" fill="hold" grpId="0" nodeType="afterEffect">
                                  <p:stCondLst>
                                    <p:cond delay="0"/>
                                  </p:stCondLst>
                                  <p:childTnLst>
                                    <p:set>
                                      <p:cBhvr>
                                        <p:cTn id="78" dur="1" fill="hold">
                                          <p:stCondLst>
                                            <p:cond delay="0"/>
                                          </p:stCondLst>
                                        </p:cTn>
                                        <p:tgtEl>
                                          <p:spTgt spid="7">
                                            <p:graphicEl>
                                              <a:dgm id="{A6F7080D-E7C6-4714-88CE-67A29D69A07B}"/>
                                            </p:graphicEl>
                                          </p:spTgt>
                                        </p:tgtEl>
                                        <p:attrNameLst>
                                          <p:attrName>style.visibility</p:attrName>
                                        </p:attrNameLst>
                                      </p:cBhvr>
                                      <p:to>
                                        <p:strVal val="visible"/>
                                      </p:to>
                                    </p:set>
                                    <p:animEffect transition="in" filter="strips(downRight)">
                                      <p:cBhvr>
                                        <p:cTn id="79" dur="500"/>
                                        <p:tgtEl>
                                          <p:spTgt spid="7">
                                            <p:graphicEl>
                                              <a:dgm id="{A6F7080D-E7C6-4714-88CE-67A29D69A07B}"/>
                                            </p:graphicEl>
                                          </p:spTgt>
                                        </p:tgtEl>
                                      </p:cBhvr>
                                    </p:animEffect>
                                  </p:childTnLst>
                                </p:cTn>
                              </p:par>
                            </p:childTnLst>
                          </p:cTn>
                        </p:par>
                        <p:par>
                          <p:cTn id="80" fill="hold">
                            <p:stCondLst>
                              <p:cond delay="1500"/>
                            </p:stCondLst>
                            <p:childTnLst>
                              <p:par>
                                <p:cTn id="81" presetID="14" presetClass="entr" presetSubtype="10"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randombar(horizontal)">
                                      <p:cBhvr>
                                        <p:cTn id="83" dur="1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graphicEl>
                                              <a:dgm id="{5D273B0B-BBFA-4FF4-ACAC-F8A7D0609781}"/>
                                            </p:graphicEl>
                                          </p:spTgt>
                                        </p:tgtEl>
                                        <p:attrNameLst>
                                          <p:attrName>style.visibility</p:attrName>
                                        </p:attrNameLst>
                                      </p:cBhvr>
                                      <p:to>
                                        <p:strVal val="visible"/>
                                      </p:to>
                                    </p:set>
                                    <p:animEffect transition="in" filter="wipe(left)">
                                      <p:cBhvr>
                                        <p:cTn id="88" dur="500"/>
                                        <p:tgtEl>
                                          <p:spTgt spid="7">
                                            <p:graphicEl>
                                              <a:dgm id="{5D273B0B-BBFA-4FF4-ACAC-F8A7D0609781}"/>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37"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1000"/>
                                        <p:tgtEl>
                                          <p:spTgt spid="15"/>
                                        </p:tgtEl>
                                      </p:cBhvr>
                                    </p:animEffect>
                                    <p:anim calcmode="lin" valueType="num">
                                      <p:cBhvr>
                                        <p:cTn id="94" dur="1000" fill="hold"/>
                                        <p:tgtEl>
                                          <p:spTgt spid="15"/>
                                        </p:tgtEl>
                                        <p:attrNameLst>
                                          <p:attrName>ppt_x</p:attrName>
                                        </p:attrNameLst>
                                      </p:cBhvr>
                                      <p:tavLst>
                                        <p:tav tm="0">
                                          <p:val>
                                            <p:strVal val="#ppt_x"/>
                                          </p:val>
                                        </p:tav>
                                        <p:tav tm="100000">
                                          <p:val>
                                            <p:strVal val="#ppt_x"/>
                                          </p:val>
                                        </p:tav>
                                      </p:tavLst>
                                    </p:anim>
                                    <p:anim calcmode="lin" valueType="num">
                                      <p:cBhvr>
                                        <p:cTn id="95" dur="900" decel="100000" fill="hold"/>
                                        <p:tgtEl>
                                          <p:spTgt spid="15"/>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97" fill="hold">
                            <p:stCondLst>
                              <p:cond delay="1000"/>
                            </p:stCondLst>
                            <p:childTnLst>
                              <p:par>
                                <p:cTn id="98" presetID="18" presetClass="entr" presetSubtype="12" fill="hold" grpId="0" nodeType="afterEffect">
                                  <p:stCondLst>
                                    <p:cond delay="0"/>
                                  </p:stCondLst>
                                  <p:childTnLst>
                                    <p:set>
                                      <p:cBhvr>
                                        <p:cTn id="99" dur="1" fill="hold">
                                          <p:stCondLst>
                                            <p:cond delay="0"/>
                                          </p:stCondLst>
                                        </p:cTn>
                                        <p:tgtEl>
                                          <p:spTgt spid="7">
                                            <p:graphicEl>
                                              <a:dgm id="{C536AB7B-425C-4E0D-B8D3-38DA9C16A1A0}"/>
                                            </p:graphicEl>
                                          </p:spTgt>
                                        </p:tgtEl>
                                        <p:attrNameLst>
                                          <p:attrName>style.visibility</p:attrName>
                                        </p:attrNameLst>
                                      </p:cBhvr>
                                      <p:to>
                                        <p:strVal val="visible"/>
                                      </p:to>
                                    </p:set>
                                    <p:animEffect transition="in" filter="strips(downLeft)">
                                      <p:cBhvr>
                                        <p:cTn id="100" dur="500"/>
                                        <p:tgtEl>
                                          <p:spTgt spid="7">
                                            <p:graphicEl>
                                              <a:dgm id="{C536AB7B-425C-4E0D-B8D3-38DA9C16A1A0}"/>
                                            </p:graphicEl>
                                          </p:spTgt>
                                        </p:tgtEl>
                                      </p:cBhvr>
                                    </p:animEffect>
                                  </p:childTnLst>
                                </p:cTn>
                              </p:par>
                            </p:childTnLst>
                          </p:cTn>
                        </p:par>
                        <p:par>
                          <p:cTn id="101" fill="hold">
                            <p:stCondLst>
                              <p:cond delay="1500"/>
                            </p:stCondLst>
                            <p:childTnLst>
                              <p:par>
                                <p:cTn id="102" presetID="14" presetClass="entr" presetSubtype="10" fill="hold"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randombar(horizontal)">
                                      <p:cBhvr>
                                        <p:cTn id="104" dur="1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2" fill="hold" grpId="0" nodeType="clickEffect">
                                  <p:stCondLst>
                                    <p:cond delay="0"/>
                                  </p:stCondLst>
                                  <p:childTnLst>
                                    <p:set>
                                      <p:cBhvr>
                                        <p:cTn id="108" dur="1" fill="hold">
                                          <p:stCondLst>
                                            <p:cond delay="0"/>
                                          </p:stCondLst>
                                        </p:cTn>
                                        <p:tgtEl>
                                          <p:spTgt spid="7">
                                            <p:graphicEl>
                                              <a:dgm id="{3E21B8AA-6BE1-48BB-9AA7-0F2EFA4E13D4}"/>
                                            </p:graphicEl>
                                          </p:spTgt>
                                        </p:tgtEl>
                                        <p:attrNameLst>
                                          <p:attrName>style.visibility</p:attrName>
                                        </p:attrNameLst>
                                      </p:cBhvr>
                                      <p:to>
                                        <p:strVal val="visible"/>
                                      </p:to>
                                    </p:set>
                                    <p:animEffect transition="in" filter="wipe(right)">
                                      <p:cBhvr>
                                        <p:cTn id="109" dur="500"/>
                                        <p:tgtEl>
                                          <p:spTgt spid="7">
                                            <p:graphicEl>
                                              <a:dgm id="{3E21B8AA-6BE1-48BB-9AA7-0F2EFA4E13D4}"/>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6"/>
                                        </p:tgtEl>
                                        <p:attrNameLst>
                                          <p:attrName>style.visibility</p:attrName>
                                        </p:attrNameLst>
                                      </p:cBhvr>
                                      <p:to>
                                        <p:strVal val="visible"/>
                                      </p:to>
                                    </p:set>
                                    <p:animEffect transition="in" filter="wipe(left)">
                                      <p:cBhvr>
                                        <p:cTn id="1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97A6A9-2A68-0565-5E3A-95C9A820B3EC}"/>
              </a:ext>
            </a:extLst>
          </p:cNvPr>
          <p:cNvSpPr txBox="1"/>
          <p:nvPr/>
        </p:nvSpPr>
        <p:spPr>
          <a:xfrm>
            <a:off x="3487271" y="838290"/>
            <a:ext cx="8166847" cy="2353145"/>
          </a:xfrm>
          <a:prstGeom prst="rect">
            <a:avLst/>
          </a:prstGeom>
          <a:noFill/>
        </p:spPr>
        <p:txBody>
          <a:bodyPr wrap="square" rtlCol="0">
            <a:spAutoFit/>
          </a:bodyPr>
          <a:lstStyle/>
          <a:p>
            <a:pPr indent="449580" algn="just">
              <a:lnSpc>
                <a:spcPct val="107000"/>
              </a:lnSpc>
              <a:spcAft>
                <a:spcPts val="800"/>
              </a:spcAft>
            </a:pPr>
            <a:r>
              <a:rPr lang="fr-CH" sz="2200" kern="10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La parabole du semeur illustre les mystères du royaume des cieux et l'œuvre du divin laboureur en faveur de son Eglise.</a:t>
            </a:r>
          </a:p>
          <a:p>
            <a:pPr indent="449580" algn="just">
              <a:lnSpc>
                <a:spcPct val="107000"/>
              </a:lnSpc>
              <a:spcAft>
                <a:spcPts val="800"/>
              </a:spcAft>
            </a:pPr>
            <a:r>
              <a:rPr lang="fr-CH" sz="2200" kern="10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Semblable au semeur qui arpente son champ fraîchement remué, le Christ sema à pleines mains la semence de vérité. Ses paraboles étaient cette graine d'où devaient éclore les plus précieuses vérités de sa grâce. </a:t>
            </a:r>
            <a:endParaRPr lang="fr-CH" dirty="0">
              <a:effectLst>
                <a:outerShdw blurRad="38100" dist="38100" dir="2700000" algn="tl">
                  <a:srgbClr val="000000">
                    <a:alpha val="43137"/>
                  </a:srgbClr>
                </a:outerShdw>
              </a:effectLst>
            </a:endParaRPr>
          </a:p>
        </p:txBody>
      </p:sp>
      <p:sp>
        <p:nvSpPr>
          <p:cNvPr id="4" name="ZoneTexte 3">
            <a:extLst>
              <a:ext uri="{FF2B5EF4-FFF2-40B4-BE49-F238E27FC236}">
                <a16:creationId xmlns:a16="http://schemas.microsoft.com/office/drawing/2014/main" id="{DEB6ED5D-C3F1-9B6D-0633-37FA5F6D024F}"/>
              </a:ext>
            </a:extLst>
          </p:cNvPr>
          <p:cNvSpPr txBox="1"/>
          <p:nvPr/>
        </p:nvSpPr>
        <p:spPr>
          <a:xfrm>
            <a:off x="672353" y="4231342"/>
            <a:ext cx="10892118" cy="2353145"/>
          </a:xfrm>
          <a:prstGeom prst="rect">
            <a:avLst/>
          </a:prstGeom>
          <a:noFill/>
        </p:spPr>
        <p:txBody>
          <a:bodyPr wrap="square" rtlCol="0">
            <a:spAutoFit/>
          </a:bodyPr>
          <a:lstStyle/>
          <a:p>
            <a:pPr marL="0" marR="0" lvl="0" indent="449580" algn="just" defTabSz="914400" rtl="0" eaLnBrk="1" fontAlgn="auto" latinLnBrk="0" hangingPunct="1">
              <a:lnSpc>
                <a:spcPct val="107000"/>
              </a:lnSpc>
              <a:spcBef>
                <a:spcPts val="0"/>
              </a:spcBef>
              <a:spcAft>
                <a:spcPts val="800"/>
              </a:spcAft>
              <a:buClrTx/>
              <a:buSzTx/>
              <a:buFontTx/>
              <a:buNone/>
              <a:tabLst/>
              <a:defRPr/>
            </a:pPr>
            <a:r>
              <a:rPr kumimoji="0" lang="fr-CH" sz="2200" b="0" i="0" u="none" strike="noStrike" kern="100" cap="none" spc="0" normalizeH="0" baseline="0" noProof="0" dirty="0">
                <a:ln>
                  <a:noFill/>
                </a:ln>
                <a:solidFill>
                  <a:srgbClr val="275317"/>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A cause de sa simplicité, la parabole du semeur n'a pas été appréciée à sa juste valeur. Par la semence lancée dans le sol, le Christ désire attirer notre attention sur la semence évangélique qui a pour effet de ramener l'homme à Dieu. </a:t>
            </a:r>
          </a:p>
          <a:p>
            <a:pPr marL="0" marR="0" lvl="0" indent="449580" algn="just" defTabSz="914400" rtl="0" eaLnBrk="1" fontAlgn="auto" latinLnBrk="0" hangingPunct="1">
              <a:lnSpc>
                <a:spcPct val="107000"/>
              </a:lnSpc>
              <a:spcBef>
                <a:spcPts val="0"/>
              </a:spcBef>
              <a:spcAft>
                <a:spcPts val="800"/>
              </a:spcAft>
              <a:buClrTx/>
              <a:buSzTx/>
              <a:buFontTx/>
              <a:buNone/>
              <a:tabLst/>
              <a:defRPr/>
            </a:pPr>
            <a:r>
              <a:rPr kumimoji="0" lang="fr-CH" sz="2200" b="0" i="0" u="none" strike="noStrike" kern="100" cap="none" spc="0" normalizeH="0" baseline="0" noProof="0" dirty="0">
                <a:ln>
                  <a:noFill/>
                </a:ln>
                <a:solidFill>
                  <a:srgbClr val="275317"/>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C'est le souverain Maître de l'univers qui nous a donné la parabole de la menue semence, et ce sont les mêmes lois de la germination qui agissent dans les cœurs pour y faire fructifier la semence de la vérité. »</a:t>
            </a:r>
            <a:endParaRPr lang="fr-CH" dirty="0">
              <a:effectLst>
                <a:outerShdw blurRad="38100" dist="38100" dir="2700000" algn="tl">
                  <a:srgbClr val="000000">
                    <a:alpha val="43137"/>
                  </a:srgbClr>
                </a:outerShdw>
              </a:effectLst>
            </a:endParaRPr>
          </a:p>
        </p:txBody>
      </p:sp>
      <p:sp>
        <p:nvSpPr>
          <p:cNvPr id="5" name="Bulle narrative : rectangle à coins arrondis 4">
            <a:extLst>
              <a:ext uri="{FF2B5EF4-FFF2-40B4-BE49-F238E27FC236}">
                <a16:creationId xmlns:a16="http://schemas.microsoft.com/office/drawing/2014/main" id="{55F7CADD-F44C-B15E-A630-728883C0E508}"/>
              </a:ext>
            </a:extLst>
          </p:cNvPr>
          <p:cNvSpPr/>
          <p:nvPr/>
        </p:nvSpPr>
        <p:spPr>
          <a:xfrm>
            <a:off x="537882" y="98611"/>
            <a:ext cx="2181727" cy="1659655"/>
          </a:xfrm>
          <a:prstGeom prst="wedgeRoundRectCallout">
            <a:avLst>
              <a:gd name="adj1" fmla="val 78118"/>
              <a:gd name="adj2" fmla="val 62449"/>
              <a:gd name="adj3" fmla="val 16667"/>
            </a:avLst>
          </a:prstGeom>
          <a:solidFill>
            <a:srgbClr val="0000FF"/>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800"/>
              </a:spcAft>
            </a:pPr>
            <a:b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(E. G. White,</a:t>
            </a:r>
          </a:p>
          <a:p>
            <a:pPr algn="ctr">
              <a:spcAft>
                <a:spcPts val="800"/>
              </a:spcAft>
            </a:pPr>
            <a: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t>Paraboles </a:t>
            </a:r>
            <a:b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br>
            <a: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t>de Jésus,</a:t>
            </a:r>
          </a:p>
          <a:p>
            <a:pPr algn="ctr">
              <a:spcAft>
                <a:spcPts val="800"/>
              </a:spcAft>
            </a:pP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p. 21.)</a:t>
            </a:r>
          </a:p>
          <a:p>
            <a:pPr algn="ctr">
              <a:lnSpc>
                <a:spcPct val="107000"/>
              </a:lnSpc>
              <a:spcAft>
                <a:spcPts val="800"/>
              </a:spcAft>
            </a:pP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a:t>
            </a:r>
            <a:endParaRPr lang="fr-CH" sz="1800" kern="10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028" name="Picture 4" descr="Jesus&amp;; Parables Coloring Page. Free Coloring Page - Coloring Nation">
            <a:extLst>
              <a:ext uri="{FF2B5EF4-FFF2-40B4-BE49-F238E27FC236}">
                <a16:creationId xmlns:a16="http://schemas.microsoft.com/office/drawing/2014/main" id="{D8C728E4-A3BE-267D-0F98-D50EB6822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796" y="1938604"/>
            <a:ext cx="1675841" cy="216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24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7AF03F-C226-E8D3-4951-A7A4AE92C028}"/>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err="1">
                <a:ln/>
                <a:solidFill>
                  <a:srgbClr val="C00000"/>
                </a:solidFill>
              </a:rPr>
              <a:t>L'explication</a:t>
            </a:r>
            <a:r>
              <a:rPr lang="es-ES" sz="4400" b="1" dirty="0">
                <a:ln/>
                <a:solidFill>
                  <a:srgbClr val="C00000"/>
                </a:solidFill>
              </a:rPr>
              <a:t> de la </a:t>
            </a:r>
            <a:r>
              <a:rPr lang="es-ES" sz="4400" b="1" dirty="0" err="1">
                <a:ln/>
                <a:solidFill>
                  <a:srgbClr val="C00000"/>
                </a:solidFill>
              </a:rPr>
              <a:t>parabole</a:t>
            </a:r>
            <a:endParaRPr lang="es-ES" sz="4400" b="1" dirty="0">
              <a:ln/>
              <a:solidFill>
                <a:srgbClr val="C00000"/>
              </a:solidFill>
            </a:endParaRPr>
          </a:p>
        </p:txBody>
      </p:sp>
      <p:sp>
        <p:nvSpPr>
          <p:cNvPr id="4" name="CuadroTexto 3">
            <a:extLst>
              <a:ext uri="{FF2B5EF4-FFF2-40B4-BE49-F238E27FC236}">
                <a16:creationId xmlns:a16="http://schemas.microsoft.com/office/drawing/2014/main" id="{B436B0F3-BD9B-029B-D2F1-CC20E6F53806}"/>
              </a:ext>
            </a:extLst>
          </p:cNvPr>
          <p:cNvSpPr txBox="1"/>
          <p:nvPr/>
        </p:nvSpPr>
        <p:spPr>
          <a:xfrm>
            <a:off x="409573" y="6247328"/>
            <a:ext cx="11372850" cy="400110"/>
          </a:xfrm>
          <a:prstGeom prst="rect">
            <a:avLst/>
          </a:prstGeom>
          <a:noFill/>
        </p:spPr>
        <p:txBody>
          <a:bodyPr wrap="square" rtlCol="0">
            <a:spAutoFit/>
          </a:bodyPr>
          <a:lstStyle/>
          <a:p>
            <a:pPr algn="ctr">
              <a:spcBef>
                <a:spcPts val="600"/>
              </a:spcBef>
            </a:pPr>
            <a:r>
              <a:rPr lang="fr-CH" sz="2000" b="1" dirty="0">
                <a:solidFill>
                  <a:srgbClr val="FF0000"/>
                </a:solidFill>
                <a:effectLst>
                  <a:outerShdw blurRad="38100" dist="38100" dir="2700000" algn="tl">
                    <a:srgbClr val="000000">
                      <a:alpha val="43137"/>
                    </a:srgbClr>
                  </a:outerShdw>
                </a:effectLst>
              </a:rPr>
              <a:t>Quel type de sol suis-je ? Que dois-je faire pour être fécond ?</a:t>
            </a:r>
            <a:endParaRPr lang="es-ES" sz="2000" b="1" dirty="0">
              <a:solidFill>
                <a:srgbClr val="FF0000"/>
              </a:solidFill>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740A6050-130E-635B-9077-283CBFA6B179}"/>
              </a:ext>
            </a:extLst>
          </p:cNvPr>
          <p:cNvSpPr txBox="1"/>
          <p:nvPr/>
        </p:nvSpPr>
        <p:spPr>
          <a:xfrm>
            <a:off x="2047872" y="718125"/>
            <a:ext cx="8096250" cy="400110"/>
          </a:xfrm>
          <a:prstGeom prst="rect">
            <a:avLst/>
          </a:prstGeom>
          <a:noFill/>
        </p:spPr>
        <p:txBody>
          <a:bodyPr wrap="square">
            <a:spAutoFit/>
            <a:scene3d>
              <a:camera prst="orthographicFront"/>
              <a:lightRig rig="threePt" dir="t"/>
            </a:scene3d>
            <a:sp3d extrusionH="57150">
              <a:bevelT w="38100" h="38100"/>
            </a:sp3d>
          </a:bodyPr>
          <a:lstStyle/>
          <a:p>
            <a:pPr algn="ctr"/>
            <a:r>
              <a:rPr lang="fr-CH" sz="2000" dirty="0">
                <a:solidFill>
                  <a:srgbClr val="FF0000"/>
                </a:solidFill>
                <a:effectLst>
                  <a:outerShdw blurRad="38100" dist="38100" dir="2700000" algn="tl">
                    <a:srgbClr val="000000">
                      <a:alpha val="43137"/>
                    </a:srgbClr>
                  </a:outerShdw>
                </a:effectLst>
                <a:latin typeface="Comic Sans MS" panose="030F0702030302020204" pitchFamily="66" charset="0"/>
              </a:rPr>
              <a:t>« Le semeur sème la parole de Dieu. » (Marc 4.14)</a:t>
            </a:r>
            <a:endParaRPr lang="es-ES" sz="2000" i="0" u="none" strike="noStrike" baseline="0"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E069CBF6-16CA-AF9D-CCA0-F8D385BAD90A}"/>
              </a:ext>
            </a:extLst>
          </p:cNvPr>
          <p:cNvSpPr txBox="1"/>
          <p:nvPr/>
        </p:nvSpPr>
        <p:spPr>
          <a:xfrm>
            <a:off x="409572" y="1073020"/>
            <a:ext cx="11372850" cy="400110"/>
          </a:xfrm>
          <a:prstGeom prst="rect">
            <a:avLst/>
          </a:prstGeom>
          <a:noFill/>
        </p:spPr>
        <p:txBody>
          <a:bodyPr wrap="square" rtlCol="0">
            <a:spAutoFit/>
          </a:bodyPr>
          <a:lstStyle/>
          <a:p>
            <a:pPr algn="ctr">
              <a:spcBef>
                <a:spcPts val="600"/>
              </a:spcBef>
            </a:pPr>
            <a:r>
              <a:rPr lang="fr-CH" sz="2000" b="1" dirty="0"/>
              <a:t>La semence est la Parole de Dieu, et le semeur est toute personne qui la transmet.</a:t>
            </a:r>
            <a:endParaRPr lang="es-ES" sz="2000" b="1" dirty="0"/>
          </a:p>
        </p:txBody>
      </p:sp>
      <p:graphicFrame>
        <p:nvGraphicFramePr>
          <p:cNvPr id="9" name="Diagrama 8">
            <a:extLst>
              <a:ext uri="{FF2B5EF4-FFF2-40B4-BE49-F238E27FC236}">
                <a16:creationId xmlns:a16="http://schemas.microsoft.com/office/drawing/2014/main" id="{C6033CD9-B99D-360B-F02F-348DC7CC090E}"/>
              </a:ext>
            </a:extLst>
          </p:cNvPr>
          <p:cNvGraphicFramePr/>
          <p:nvPr>
            <p:extLst>
              <p:ext uri="{D42A27DB-BD31-4B8C-83A1-F6EECF244321}">
                <p14:modId xmlns:p14="http://schemas.microsoft.com/office/powerpoint/2010/main" val="4144745241"/>
              </p:ext>
            </p:extLst>
          </p:nvPr>
        </p:nvGraphicFramePr>
        <p:xfrm>
          <a:off x="1468435" y="1484113"/>
          <a:ext cx="9255125" cy="4763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descr="Imagen que contiene interior, tazón, tabla, oscuro&#10;&#10;Descripción generada automáticamente">
            <a:extLst>
              <a:ext uri="{FF2B5EF4-FFF2-40B4-BE49-F238E27FC236}">
                <a16:creationId xmlns:a16="http://schemas.microsoft.com/office/drawing/2014/main" id="{029FF061-5CDF-E2A6-0A8C-DB0A9CD20B6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66922" y="2864791"/>
            <a:ext cx="1899388" cy="1899388"/>
          </a:xfrm>
          <a:prstGeom prst="rect">
            <a:avLst/>
          </a:prstGeom>
          <a:effectLst>
            <a:glow rad="101600">
              <a:schemeClr val="accent2">
                <a:satMod val="175000"/>
                <a:alpha val="40000"/>
              </a:schemeClr>
            </a:glow>
          </a:effectLst>
        </p:spPr>
      </p:pic>
      <p:pic>
        <p:nvPicPr>
          <p:cNvPr id="10" name="Imagen 9" descr="Imagen que contiene plátano, tabla, plato, pequeño&#10;&#10;Descripción generada automáticamente">
            <a:extLst>
              <a:ext uri="{FF2B5EF4-FFF2-40B4-BE49-F238E27FC236}">
                <a16:creationId xmlns:a16="http://schemas.microsoft.com/office/drawing/2014/main" id="{D617C30C-2A74-68EC-467B-98F196A3E08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212829" y="2828843"/>
            <a:ext cx="1896783" cy="1896783"/>
          </a:xfrm>
          <a:prstGeom prst="rect">
            <a:avLst/>
          </a:prstGeom>
          <a:effectLst>
            <a:glow rad="101600">
              <a:schemeClr val="accent6">
                <a:satMod val="175000"/>
                <a:alpha val="40000"/>
              </a:schemeClr>
            </a:glow>
          </a:effectLst>
        </p:spPr>
      </p:pic>
      <p:pic>
        <p:nvPicPr>
          <p:cNvPr id="12" name="Imagen 11" descr="Imagen que contiene interior, tabla, viendo, lentes&#10;&#10;Descripción generada automáticamente">
            <a:extLst>
              <a:ext uri="{FF2B5EF4-FFF2-40B4-BE49-F238E27FC236}">
                <a16:creationId xmlns:a16="http://schemas.microsoft.com/office/drawing/2014/main" id="{1E32C271-7BDD-8577-F5A4-5A6FB11E0E8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188416" y="2839826"/>
            <a:ext cx="1902569" cy="1899388"/>
          </a:xfrm>
          <a:prstGeom prst="rect">
            <a:avLst/>
          </a:prstGeom>
          <a:effectLst>
            <a:glow rad="101600">
              <a:srgbClr val="A9D9FD">
                <a:alpha val="60000"/>
              </a:srgbClr>
            </a:glow>
          </a:effectLst>
        </p:spPr>
      </p:pic>
      <p:pic>
        <p:nvPicPr>
          <p:cNvPr id="14" name="Imagen 13" descr="Imagen que contiene tabla, taza, pequeño, mitad&#10;&#10;Descripción generada automáticamente">
            <a:extLst>
              <a:ext uri="{FF2B5EF4-FFF2-40B4-BE49-F238E27FC236}">
                <a16:creationId xmlns:a16="http://schemas.microsoft.com/office/drawing/2014/main" id="{3A9A6606-48B0-55B2-D18F-9DD94E0DB70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1334" y="2868778"/>
            <a:ext cx="1899388" cy="1906384"/>
          </a:xfrm>
          <a:prstGeom prst="rect">
            <a:avLst/>
          </a:prstGeom>
          <a:effectLst>
            <a:glow rad="101600">
              <a:schemeClr val="accent3">
                <a:satMod val="175000"/>
                <a:alpha val="40000"/>
              </a:schemeClr>
            </a:glow>
          </a:effectLst>
        </p:spPr>
      </p:pic>
      <p:pic>
        <p:nvPicPr>
          <p:cNvPr id="19" name="Gráfico 18" descr="Dirigir dos pines por un camino con relleno sólido">
            <a:extLst>
              <a:ext uri="{FF2B5EF4-FFF2-40B4-BE49-F238E27FC236}">
                <a16:creationId xmlns:a16="http://schemas.microsoft.com/office/drawing/2014/main" id="{281E8AAA-BCC9-D8AB-A67F-DA6CD39F6BAA}"/>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298910" y="1894696"/>
            <a:ext cx="686574" cy="686574"/>
          </a:xfrm>
          <a:prstGeom prst="rect">
            <a:avLst/>
          </a:prstGeom>
        </p:spPr>
      </p:pic>
      <p:pic>
        <p:nvPicPr>
          <p:cNvPr id="20" name="Imagen 19" descr="Forma&#10;&#10;Descripción generada automáticamente con confianza baja">
            <a:extLst>
              <a:ext uri="{FF2B5EF4-FFF2-40B4-BE49-F238E27FC236}">
                <a16:creationId xmlns:a16="http://schemas.microsoft.com/office/drawing/2014/main" id="{8E17B9F9-86DA-D85E-B1AB-E0EEF6E95D9C}"/>
              </a:ext>
            </a:extLst>
          </p:cNvPr>
          <p:cNvPicPr>
            <a:picLocks noChangeAspect="1"/>
          </p:cNvPicPr>
          <p:nvPr/>
        </p:nvPicPr>
        <p:blipFill>
          <a:blip r:embed="rId1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206517" y="1894696"/>
            <a:ext cx="686573" cy="686573"/>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EE16C8E8-AF94-8007-17F7-848EFE4191F4}"/>
              </a:ext>
            </a:extLst>
          </p:cNvPr>
          <p:cNvPicPr>
            <a:picLocks noChangeAspect="1"/>
          </p:cNvPicPr>
          <p:nvPr/>
        </p:nvPicPr>
        <p:blipFill>
          <a:blip r:embed="rId1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206518" y="4905789"/>
            <a:ext cx="735007" cy="735007"/>
          </a:xfrm>
          <a:prstGeom prst="rect">
            <a:avLst/>
          </a:prstGeom>
        </p:spPr>
      </p:pic>
      <p:pic>
        <p:nvPicPr>
          <p:cNvPr id="22" name="Imagen 21" descr="Forma&#10;&#10;Descripción generada automáticamente con confianza baja">
            <a:extLst>
              <a:ext uri="{FF2B5EF4-FFF2-40B4-BE49-F238E27FC236}">
                <a16:creationId xmlns:a16="http://schemas.microsoft.com/office/drawing/2014/main" id="{C7247EE0-8890-B5FC-5D87-4E1B0E61341C}"/>
              </a:ext>
            </a:extLst>
          </p:cNvPr>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23698" y="5049566"/>
            <a:ext cx="591021" cy="591021"/>
          </a:xfrm>
          <a:prstGeom prst="rect">
            <a:avLst/>
          </a:prstGeom>
        </p:spPr>
      </p:pic>
      <p:sp>
        <p:nvSpPr>
          <p:cNvPr id="2" name="ZoneTexte 1">
            <a:extLst>
              <a:ext uri="{FF2B5EF4-FFF2-40B4-BE49-F238E27FC236}">
                <a16:creationId xmlns:a16="http://schemas.microsoft.com/office/drawing/2014/main" id="{AD85689B-649D-D47B-9B18-3376F613029D}"/>
              </a:ext>
            </a:extLst>
          </p:cNvPr>
          <p:cNvSpPr txBox="1"/>
          <p:nvPr/>
        </p:nvSpPr>
        <p:spPr>
          <a:xfrm>
            <a:off x="8318626" y="4702665"/>
            <a:ext cx="1975588" cy="369332"/>
          </a:xfrm>
          <a:prstGeom prst="rect">
            <a:avLst/>
          </a:prstGeom>
          <a:noFill/>
        </p:spPr>
        <p:txBody>
          <a:bodyPr wrap="square" rtlCol="0">
            <a:spAutoFit/>
          </a:bodyPr>
          <a:lstStyle/>
          <a:p>
            <a:r>
              <a:rPr lang="fr-CH" sz="1800" b="1" baseline="0" dirty="0"/>
              <a:t>(Marc 4.18-19). </a:t>
            </a:r>
            <a:endParaRPr lang="fr-CH" dirty="0"/>
          </a:p>
        </p:txBody>
      </p:sp>
      <p:sp>
        <p:nvSpPr>
          <p:cNvPr id="6" name="Cercle : creux 5">
            <a:extLst>
              <a:ext uri="{FF2B5EF4-FFF2-40B4-BE49-F238E27FC236}">
                <a16:creationId xmlns:a16="http://schemas.microsoft.com/office/drawing/2014/main" id="{895D3AEB-321C-D080-653E-FB743E80F23F}"/>
              </a:ext>
            </a:extLst>
          </p:cNvPr>
          <p:cNvSpPr/>
          <p:nvPr/>
        </p:nvSpPr>
        <p:spPr>
          <a:xfrm>
            <a:off x="11170006" y="125288"/>
            <a:ext cx="368300" cy="387350"/>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Tree>
    <p:extLst>
      <p:ext uri="{BB962C8B-B14F-4D97-AF65-F5344CB8AC3E}">
        <p14:creationId xmlns:p14="http://schemas.microsoft.com/office/powerpoint/2010/main" val="140513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 calcmode="lin" valueType="num">
                                      <p:cBhvr>
                                        <p:cTn id="37" dur="500" fill="hold"/>
                                        <p:tgtEl>
                                          <p:spTgt spid="5"/>
                                        </p:tgtEl>
                                        <p:attrNameLst>
                                          <p:attrName>style.rotation</p:attrName>
                                        </p:attrNameLst>
                                      </p:cBhvr>
                                      <p:tavLst>
                                        <p:tav tm="0">
                                          <p:val>
                                            <p:fltVal val="90"/>
                                          </p:val>
                                        </p:tav>
                                        <p:tav tm="100000">
                                          <p:val>
                                            <p:fltVal val="0"/>
                                          </p:val>
                                        </p:tav>
                                      </p:tavLst>
                                    </p:anim>
                                    <p:animEffect transition="in" filter="fade">
                                      <p:cBhvr>
                                        <p:cTn id="38" dur="500"/>
                                        <p:tgtEl>
                                          <p:spTgt spid="5"/>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9">
                                            <p:graphicEl>
                                              <a:dgm id="{6CA6D5FA-4612-42E9-B85B-6FC124476DE1}"/>
                                            </p:graphicEl>
                                          </p:spTgt>
                                        </p:tgtEl>
                                        <p:attrNameLst>
                                          <p:attrName>style.visibility</p:attrName>
                                        </p:attrNameLst>
                                      </p:cBhvr>
                                      <p:to>
                                        <p:strVal val="visible"/>
                                      </p:to>
                                    </p:set>
                                    <p:animEffect transition="in" filter="randombar(horizontal)">
                                      <p:cBhvr>
                                        <p:cTn id="42" dur="10"/>
                                        <p:tgtEl>
                                          <p:spTgt spid="9">
                                            <p:graphicEl>
                                              <a:dgm id="{6CA6D5FA-4612-42E9-B85B-6FC124476DE1}"/>
                                            </p:graphic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9">
                                            <p:graphicEl>
                                              <a:dgm id="{0DCB8363-C161-499C-AA30-118274397EFE}"/>
                                            </p:graphicEl>
                                          </p:spTgt>
                                        </p:tgtEl>
                                        <p:attrNameLst>
                                          <p:attrName>style.visibility</p:attrName>
                                        </p:attrNameLst>
                                      </p:cBhvr>
                                      <p:to>
                                        <p:strVal val="visible"/>
                                      </p:to>
                                    </p:set>
                                    <p:animEffect transition="in" filter="randombar(horizontal)">
                                      <p:cBhvr>
                                        <p:cTn id="45" dur="10"/>
                                        <p:tgtEl>
                                          <p:spTgt spid="9">
                                            <p:graphicEl>
                                              <a:dgm id="{0DCB8363-C161-499C-AA30-118274397EFE}"/>
                                            </p:graphicEl>
                                          </p:spTgt>
                                        </p:tgtEl>
                                      </p:cBhvr>
                                    </p:animEffect>
                                  </p:childTnLst>
                                </p:cTn>
                              </p:par>
                            </p:childTnLst>
                          </p:cTn>
                        </p:par>
                        <p:par>
                          <p:cTn id="46" fill="hold">
                            <p:stCondLst>
                              <p:cond delay="510"/>
                            </p:stCondLst>
                            <p:childTnLst>
                              <p:par>
                                <p:cTn id="47" presetID="18" presetClass="entr" presetSubtype="9" fill="hold" grpId="0" nodeType="afterEffect">
                                  <p:stCondLst>
                                    <p:cond delay="0"/>
                                  </p:stCondLst>
                                  <p:childTnLst>
                                    <p:set>
                                      <p:cBhvr>
                                        <p:cTn id="48" dur="1" fill="hold">
                                          <p:stCondLst>
                                            <p:cond delay="0"/>
                                          </p:stCondLst>
                                        </p:cTn>
                                        <p:tgtEl>
                                          <p:spTgt spid="9">
                                            <p:graphicEl>
                                              <a:dgm id="{E4BC403A-C3ED-4131-9EDB-897F78181761}"/>
                                            </p:graphicEl>
                                          </p:spTgt>
                                        </p:tgtEl>
                                        <p:attrNameLst>
                                          <p:attrName>style.visibility</p:attrName>
                                        </p:attrNameLst>
                                      </p:cBhvr>
                                      <p:to>
                                        <p:strVal val="visible"/>
                                      </p:to>
                                    </p:set>
                                    <p:animEffect transition="in" filter="strips(upLeft)">
                                      <p:cBhvr>
                                        <p:cTn id="49" dur="500"/>
                                        <p:tgtEl>
                                          <p:spTgt spid="9">
                                            <p:graphicEl>
                                              <a:dgm id="{E4BC403A-C3ED-4131-9EDB-897F78181761}"/>
                                            </p:graphicEl>
                                          </p:spTgt>
                                        </p:tgtEl>
                                      </p:cBhvr>
                                    </p:animEffect>
                                  </p:childTnLst>
                                </p:cTn>
                              </p:par>
                            </p:childTnLst>
                          </p:cTn>
                        </p:par>
                        <p:par>
                          <p:cTn id="50" fill="hold">
                            <p:stCondLst>
                              <p:cond delay="1010"/>
                            </p:stCondLst>
                            <p:childTnLst>
                              <p:par>
                                <p:cTn id="51" presetID="14" presetClass="entr" presetSubtype="10"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1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9">
                                            <p:graphicEl>
                                              <a:dgm id="{5804DF38-08B4-4912-B8B9-426D8DAFB991}"/>
                                            </p:graphicEl>
                                          </p:spTgt>
                                        </p:tgtEl>
                                        <p:attrNameLst>
                                          <p:attrName>style.visibility</p:attrName>
                                        </p:attrNameLst>
                                      </p:cBhvr>
                                      <p:to>
                                        <p:strVal val="visible"/>
                                      </p:to>
                                    </p:set>
                                    <p:animEffect transition="in" filter="wipe(right)">
                                      <p:cBhvr>
                                        <p:cTn id="58" dur="500"/>
                                        <p:tgtEl>
                                          <p:spTgt spid="9">
                                            <p:graphicEl>
                                              <a:dgm id="{5804DF38-08B4-4912-B8B9-426D8DAFB991}"/>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90"/>
                                          </p:val>
                                        </p:tav>
                                        <p:tav tm="100000">
                                          <p:val>
                                            <p:fltVal val="0"/>
                                          </p:val>
                                        </p:tav>
                                      </p:tavLst>
                                    </p:anim>
                                    <p:animEffect transition="in" filter="fade">
                                      <p:cBhvr>
                                        <p:cTn id="66" dur="500"/>
                                        <p:tgtEl>
                                          <p:spTgt spid="10"/>
                                        </p:tgtEl>
                                      </p:cBhvr>
                                    </p:animEffect>
                                  </p:childTnLst>
                                </p:cTn>
                              </p:par>
                            </p:childTnLst>
                          </p:cTn>
                        </p:par>
                        <p:par>
                          <p:cTn id="67" fill="hold">
                            <p:stCondLst>
                              <p:cond delay="500"/>
                            </p:stCondLst>
                            <p:childTnLst>
                              <p:par>
                                <p:cTn id="68" presetID="18" presetClass="entr" presetSubtype="3" fill="hold" grpId="0" nodeType="afterEffect">
                                  <p:stCondLst>
                                    <p:cond delay="0"/>
                                  </p:stCondLst>
                                  <p:childTnLst>
                                    <p:set>
                                      <p:cBhvr>
                                        <p:cTn id="69" dur="1" fill="hold">
                                          <p:stCondLst>
                                            <p:cond delay="0"/>
                                          </p:stCondLst>
                                        </p:cTn>
                                        <p:tgtEl>
                                          <p:spTgt spid="9">
                                            <p:graphicEl>
                                              <a:dgm id="{7C2D19D2-3A29-4CC8-812B-7D17A6A5BD12}"/>
                                            </p:graphicEl>
                                          </p:spTgt>
                                        </p:tgtEl>
                                        <p:attrNameLst>
                                          <p:attrName>style.visibility</p:attrName>
                                        </p:attrNameLst>
                                      </p:cBhvr>
                                      <p:to>
                                        <p:strVal val="visible"/>
                                      </p:to>
                                    </p:set>
                                    <p:animEffect transition="in" filter="strips(upRight)">
                                      <p:cBhvr>
                                        <p:cTn id="70" dur="500"/>
                                        <p:tgtEl>
                                          <p:spTgt spid="9">
                                            <p:graphicEl>
                                              <a:dgm id="{7C2D19D2-3A29-4CC8-812B-7D17A6A5BD12}"/>
                                            </p:graphicEl>
                                          </p:spTgt>
                                        </p:tgtEl>
                                      </p:cBhvr>
                                    </p:animEffect>
                                  </p:childTnLst>
                                </p:cTn>
                              </p:par>
                            </p:childTnLst>
                          </p:cTn>
                        </p:par>
                        <p:par>
                          <p:cTn id="71" fill="hold">
                            <p:stCondLst>
                              <p:cond delay="1000"/>
                            </p:stCondLst>
                            <p:childTnLst>
                              <p:par>
                                <p:cTn id="72" presetID="14" presetClass="entr" presetSubtype="10"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randombar(horizontal)">
                                      <p:cBhvr>
                                        <p:cTn id="74" dur="1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9">
                                            <p:graphicEl>
                                              <a:dgm id="{39112137-0F1D-44D8-945A-5202FCF184D6}"/>
                                            </p:graphicEl>
                                          </p:spTgt>
                                        </p:tgtEl>
                                        <p:attrNameLst>
                                          <p:attrName>style.visibility</p:attrName>
                                        </p:attrNameLst>
                                      </p:cBhvr>
                                      <p:to>
                                        <p:strVal val="visible"/>
                                      </p:to>
                                    </p:set>
                                    <p:animEffect transition="in" filter="wipe(left)">
                                      <p:cBhvr>
                                        <p:cTn id="79" dur="500"/>
                                        <p:tgtEl>
                                          <p:spTgt spid="9">
                                            <p:graphicEl>
                                              <a:dgm id="{39112137-0F1D-44D8-945A-5202FCF184D6}"/>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p:cTn id="84" dur="500" fill="hold"/>
                                        <p:tgtEl>
                                          <p:spTgt spid="12"/>
                                        </p:tgtEl>
                                        <p:attrNameLst>
                                          <p:attrName>ppt_w</p:attrName>
                                        </p:attrNameLst>
                                      </p:cBhvr>
                                      <p:tavLst>
                                        <p:tav tm="0">
                                          <p:val>
                                            <p:fltVal val="0"/>
                                          </p:val>
                                        </p:tav>
                                        <p:tav tm="100000">
                                          <p:val>
                                            <p:strVal val="#ppt_w"/>
                                          </p:val>
                                        </p:tav>
                                      </p:tavLst>
                                    </p:anim>
                                    <p:anim calcmode="lin" valueType="num">
                                      <p:cBhvr>
                                        <p:cTn id="85" dur="500" fill="hold"/>
                                        <p:tgtEl>
                                          <p:spTgt spid="12"/>
                                        </p:tgtEl>
                                        <p:attrNameLst>
                                          <p:attrName>ppt_h</p:attrName>
                                        </p:attrNameLst>
                                      </p:cBhvr>
                                      <p:tavLst>
                                        <p:tav tm="0">
                                          <p:val>
                                            <p:fltVal val="0"/>
                                          </p:val>
                                        </p:tav>
                                        <p:tav tm="100000">
                                          <p:val>
                                            <p:strVal val="#ppt_h"/>
                                          </p:val>
                                        </p:tav>
                                      </p:tavLst>
                                    </p:anim>
                                    <p:anim calcmode="lin" valueType="num">
                                      <p:cBhvr>
                                        <p:cTn id="86" dur="500" fill="hold"/>
                                        <p:tgtEl>
                                          <p:spTgt spid="12"/>
                                        </p:tgtEl>
                                        <p:attrNameLst>
                                          <p:attrName>style.rotation</p:attrName>
                                        </p:attrNameLst>
                                      </p:cBhvr>
                                      <p:tavLst>
                                        <p:tav tm="0">
                                          <p:val>
                                            <p:fltVal val="90"/>
                                          </p:val>
                                        </p:tav>
                                        <p:tav tm="100000">
                                          <p:val>
                                            <p:fltVal val="0"/>
                                          </p:val>
                                        </p:tav>
                                      </p:tavLst>
                                    </p:anim>
                                    <p:animEffect transition="in" filter="fade">
                                      <p:cBhvr>
                                        <p:cTn id="87" dur="500"/>
                                        <p:tgtEl>
                                          <p:spTgt spid="12"/>
                                        </p:tgtEl>
                                      </p:cBhvr>
                                    </p:animEffect>
                                  </p:childTnLst>
                                </p:cTn>
                              </p:par>
                            </p:childTnLst>
                          </p:cTn>
                        </p:par>
                        <p:par>
                          <p:cTn id="88" fill="hold">
                            <p:stCondLst>
                              <p:cond delay="500"/>
                            </p:stCondLst>
                            <p:childTnLst>
                              <p:par>
                                <p:cTn id="89" presetID="18" presetClass="entr" presetSubtype="6" fill="hold" grpId="0" nodeType="afterEffect">
                                  <p:stCondLst>
                                    <p:cond delay="0"/>
                                  </p:stCondLst>
                                  <p:childTnLst>
                                    <p:set>
                                      <p:cBhvr>
                                        <p:cTn id="90" dur="1" fill="hold">
                                          <p:stCondLst>
                                            <p:cond delay="0"/>
                                          </p:stCondLst>
                                        </p:cTn>
                                        <p:tgtEl>
                                          <p:spTgt spid="9">
                                            <p:graphicEl>
                                              <a:dgm id="{A6F7080D-E7C6-4714-88CE-67A29D69A07B}"/>
                                            </p:graphicEl>
                                          </p:spTgt>
                                        </p:tgtEl>
                                        <p:attrNameLst>
                                          <p:attrName>style.visibility</p:attrName>
                                        </p:attrNameLst>
                                      </p:cBhvr>
                                      <p:to>
                                        <p:strVal val="visible"/>
                                      </p:to>
                                    </p:set>
                                    <p:animEffect transition="in" filter="strips(downRight)">
                                      <p:cBhvr>
                                        <p:cTn id="91" dur="500"/>
                                        <p:tgtEl>
                                          <p:spTgt spid="9">
                                            <p:graphicEl>
                                              <a:dgm id="{A6F7080D-E7C6-4714-88CE-67A29D69A07B}"/>
                                            </p:graphicEl>
                                          </p:spTgt>
                                        </p:tgtEl>
                                      </p:cBhvr>
                                    </p:animEffect>
                                  </p:childTnLst>
                                </p:cTn>
                              </p:par>
                            </p:childTnLst>
                          </p:cTn>
                        </p:par>
                        <p:par>
                          <p:cTn id="92" fill="hold">
                            <p:stCondLst>
                              <p:cond delay="1000"/>
                            </p:stCondLst>
                            <p:childTnLst>
                              <p:par>
                                <p:cTn id="93" presetID="14" presetClass="entr" presetSubtype="10" fill="hold" nodeType="after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randombar(horizontal)">
                                      <p:cBhvr>
                                        <p:cTn id="95" dur="1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9">
                                            <p:graphicEl>
                                              <a:dgm id="{5D273B0B-BBFA-4FF4-ACAC-F8A7D0609781}"/>
                                            </p:graphicEl>
                                          </p:spTgt>
                                        </p:tgtEl>
                                        <p:attrNameLst>
                                          <p:attrName>style.visibility</p:attrName>
                                        </p:attrNameLst>
                                      </p:cBhvr>
                                      <p:to>
                                        <p:strVal val="visible"/>
                                      </p:to>
                                    </p:set>
                                    <p:animEffect transition="in" filter="wipe(left)">
                                      <p:cBhvr>
                                        <p:cTn id="100" dur="500"/>
                                        <p:tgtEl>
                                          <p:spTgt spid="9">
                                            <p:graphicEl>
                                              <a:dgm id="{5D273B0B-BBFA-4FF4-ACAC-F8A7D0609781}"/>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nodeType="clickEffect">
                                  <p:stCondLst>
                                    <p:cond delay="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500" fill="hold"/>
                                        <p:tgtEl>
                                          <p:spTgt spid="14"/>
                                        </p:tgtEl>
                                        <p:attrNameLst>
                                          <p:attrName>ppt_w</p:attrName>
                                        </p:attrNameLst>
                                      </p:cBhvr>
                                      <p:tavLst>
                                        <p:tav tm="0">
                                          <p:val>
                                            <p:fltVal val="0"/>
                                          </p:val>
                                        </p:tav>
                                        <p:tav tm="100000">
                                          <p:val>
                                            <p:strVal val="#ppt_w"/>
                                          </p:val>
                                        </p:tav>
                                      </p:tavLst>
                                    </p:anim>
                                    <p:anim calcmode="lin" valueType="num">
                                      <p:cBhvr>
                                        <p:cTn id="106" dur="500" fill="hold"/>
                                        <p:tgtEl>
                                          <p:spTgt spid="14"/>
                                        </p:tgtEl>
                                        <p:attrNameLst>
                                          <p:attrName>ppt_h</p:attrName>
                                        </p:attrNameLst>
                                      </p:cBhvr>
                                      <p:tavLst>
                                        <p:tav tm="0">
                                          <p:val>
                                            <p:fltVal val="0"/>
                                          </p:val>
                                        </p:tav>
                                        <p:tav tm="100000">
                                          <p:val>
                                            <p:strVal val="#ppt_h"/>
                                          </p:val>
                                        </p:tav>
                                      </p:tavLst>
                                    </p:anim>
                                    <p:anim calcmode="lin" valueType="num">
                                      <p:cBhvr>
                                        <p:cTn id="107" dur="500" fill="hold"/>
                                        <p:tgtEl>
                                          <p:spTgt spid="14"/>
                                        </p:tgtEl>
                                        <p:attrNameLst>
                                          <p:attrName>style.rotation</p:attrName>
                                        </p:attrNameLst>
                                      </p:cBhvr>
                                      <p:tavLst>
                                        <p:tav tm="0">
                                          <p:val>
                                            <p:fltVal val="90"/>
                                          </p:val>
                                        </p:tav>
                                        <p:tav tm="100000">
                                          <p:val>
                                            <p:fltVal val="0"/>
                                          </p:val>
                                        </p:tav>
                                      </p:tavLst>
                                    </p:anim>
                                    <p:animEffect transition="in" filter="fade">
                                      <p:cBhvr>
                                        <p:cTn id="108" dur="500"/>
                                        <p:tgtEl>
                                          <p:spTgt spid="14"/>
                                        </p:tgtEl>
                                      </p:cBhvr>
                                    </p:animEffect>
                                  </p:childTnLst>
                                </p:cTn>
                              </p:par>
                            </p:childTnLst>
                          </p:cTn>
                        </p:par>
                        <p:par>
                          <p:cTn id="109" fill="hold">
                            <p:stCondLst>
                              <p:cond delay="500"/>
                            </p:stCondLst>
                            <p:childTnLst>
                              <p:par>
                                <p:cTn id="110" presetID="18" presetClass="entr" presetSubtype="12" fill="hold" grpId="0" nodeType="afterEffect">
                                  <p:stCondLst>
                                    <p:cond delay="0"/>
                                  </p:stCondLst>
                                  <p:childTnLst>
                                    <p:set>
                                      <p:cBhvr>
                                        <p:cTn id="111" dur="1" fill="hold">
                                          <p:stCondLst>
                                            <p:cond delay="0"/>
                                          </p:stCondLst>
                                        </p:cTn>
                                        <p:tgtEl>
                                          <p:spTgt spid="9">
                                            <p:graphicEl>
                                              <a:dgm id="{C536AB7B-425C-4E0D-B8D3-38DA9C16A1A0}"/>
                                            </p:graphicEl>
                                          </p:spTgt>
                                        </p:tgtEl>
                                        <p:attrNameLst>
                                          <p:attrName>style.visibility</p:attrName>
                                        </p:attrNameLst>
                                      </p:cBhvr>
                                      <p:to>
                                        <p:strVal val="visible"/>
                                      </p:to>
                                    </p:set>
                                    <p:animEffect transition="in" filter="strips(downLeft)">
                                      <p:cBhvr>
                                        <p:cTn id="112" dur="500"/>
                                        <p:tgtEl>
                                          <p:spTgt spid="9">
                                            <p:graphicEl>
                                              <a:dgm id="{C536AB7B-425C-4E0D-B8D3-38DA9C16A1A0}"/>
                                            </p:graphicEl>
                                          </p:spTgt>
                                        </p:tgtEl>
                                      </p:cBhvr>
                                    </p:animEffect>
                                  </p:childTnLst>
                                </p:cTn>
                              </p:par>
                            </p:childTnLst>
                          </p:cTn>
                        </p:par>
                        <p:par>
                          <p:cTn id="113" fill="hold">
                            <p:stCondLst>
                              <p:cond delay="1000"/>
                            </p:stCondLst>
                            <p:childTnLst>
                              <p:par>
                                <p:cTn id="114" presetID="14" presetClass="entr" presetSubtype="10" fill="hold" nodeType="after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randombar(horizontal)">
                                      <p:cBhvr>
                                        <p:cTn id="116" dur="10"/>
                                        <p:tgtEl>
                                          <p:spTgt spid="2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2" fill="hold" grpId="0" nodeType="clickEffect">
                                  <p:stCondLst>
                                    <p:cond delay="0"/>
                                  </p:stCondLst>
                                  <p:childTnLst>
                                    <p:set>
                                      <p:cBhvr>
                                        <p:cTn id="120" dur="1" fill="hold">
                                          <p:stCondLst>
                                            <p:cond delay="0"/>
                                          </p:stCondLst>
                                        </p:cTn>
                                        <p:tgtEl>
                                          <p:spTgt spid="9">
                                            <p:graphicEl>
                                              <a:dgm id="{3E21B8AA-6BE1-48BB-9AA7-0F2EFA4E13D4}"/>
                                            </p:graphicEl>
                                          </p:spTgt>
                                        </p:tgtEl>
                                        <p:attrNameLst>
                                          <p:attrName>style.visibility</p:attrName>
                                        </p:attrNameLst>
                                      </p:cBhvr>
                                      <p:to>
                                        <p:strVal val="visible"/>
                                      </p:to>
                                    </p:set>
                                    <p:animEffect transition="in" filter="wipe(right)">
                                      <p:cBhvr>
                                        <p:cTn id="121" dur="500"/>
                                        <p:tgtEl>
                                          <p:spTgt spid="9">
                                            <p:graphicEl>
                                              <a:dgm id="{3E21B8AA-6BE1-48BB-9AA7-0F2EFA4E13D4}"/>
                                            </p:graphicEl>
                                          </p:spTgt>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37" fill="hold" grpId="0" nodeType="clickEffect">
                                  <p:stCondLst>
                                    <p:cond delay="0"/>
                                  </p:stCondLst>
                                  <p:childTnLst>
                                    <p:set>
                                      <p:cBhvr>
                                        <p:cTn id="125" dur="1" fill="hold">
                                          <p:stCondLst>
                                            <p:cond delay="0"/>
                                          </p:stCondLst>
                                        </p:cTn>
                                        <p:tgtEl>
                                          <p:spTgt spid="4"/>
                                        </p:tgtEl>
                                        <p:attrNameLst>
                                          <p:attrName>style.visibility</p:attrName>
                                        </p:attrNameLst>
                                      </p:cBhvr>
                                      <p:to>
                                        <p:strVal val="visible"/>
                                      </p:to>
                                    </p:set>
                                    <p:animEffect transition="in" filter="barn(outVertical)">
                                      <p:cBhvr>
                                        <p:cTn id="1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Graphic spid="9"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
            <a:extLst>
              <a:ext uri="{FF2B5EF4-FFF2-40B4-BE49-F238E27FC236}">
                <a16:creationId xmlns:a16="http://schemas.microsoft.com/office/drawing/2014/main" id="{3116E411-1900-F46A-3420-A401E506E163}"/>
              </a:ext>
            </a:extLst>
          </p:cNvPr>
          <p:cNvSpPr txBox="1"/>
          <p:nvPr/>
        </p:nvSpPr>
        <p:spPr>
          <a:xfrm>
            <a:off x="2994776" y="331694"/>
            <a:ext cx="5832909"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fr-CH" sz="4000" b="1" dirty="0">
                <a:ln w="6600">
                  <a:solidFill>
                    <a:schemeClr val="accent2"/>
                  </a:solidFill>
                  <a:prstDash val="solid"/>
                </a:ln>
                <a:solidFill>
                  <a:schemeClr val="accent5">
                    <a:lumMod val="75000"/>
                  </a:schemeClr>
                </a:solidFill>
                <a:effectLst>
                  <a:outerShdw dist="38100" dir="2700000" algn="tl" rotWithShape="0">
                    <a:schemeClr val="accent2"/>
                  </a:outerShdw>
                </a:effectLst>
              </a:rPr>
              <a:t>Autres</a:t>
            </a:r>
            <a:r>
              <a:rPr lang="es-ES" sz="4000" b="1" dirty="0">
                <a:ln w="6600">
                  <a:solidFill>
                    <a:schemeClr val="accent2"/>
                  </a:solidFill>
                  <a:prstDash val="solid"/>
                </a:ln>
                <a:solidFill>
                  <a:schemeClr val="accent5">
                    <a:lumMod val="75000"/>
                  </a:schemeClr>
                </a:solidFill>
                <a:effectLst>
                  <a:outerShdw dist="38100" dir="2700000" algn="tl" rotWithShape="0">
                    <a:schemeClr val="accent2"/>
                  </a:outerShdw>
                </a:effectLst>
              </a:rPr>
              <a:t> </a:t>
            </a:r>
            <a:r>
              <a:rPr lang="fr-CH" sz="4000" b="1" dirty="0">
                <a:ln w="6600">
                  <a:solidFill>
                    <a:schemeClr val="accent2"/>
                  </a:solidFill>
                  <a:prstDash val="solid"/>
                </a:ln>
                <a:solidFill>
                  <a:schemeClr val="accent5">
                    <a:lumMod val="75000"/>
                  </a:schemeClr>
                </a:solidFill>
                <a:effectLst>
                  <a:outerShdw dist="38100" dir="2700000" algn="tl" rotWithShape="0">
                    <a:schemeClr val="accent2"/>
                  </a:outerShdw>
                </a:effectLst>
              </a:rPr>
              <a:t>paraboles</a:t>
            </a:r>
          </a:p>
        </p:txBody>
      </p:sp>
      <p:sp>
        <p:nvSpPr>
          <p:cNvPr id="3" name="ZoneTexte 2">
            <a:extLst>
              <a:ext uri="{FF2B5EF4-FFF2-40B4-BE49-F238E27FC236}">
                <a16:creationId xmlns:a16="http://schemas.microsoft.com/office/drawing/2014/main" id="{CA3D608D-0386-4DED-C7DC-43EC4E13C6C5}"/>
              </a:ext>
            </a:extLst>
          </p:cNvPr>
          <p:cNvSpPr txBox="1"/>
          <p:nvPr/>
        </p:nvSpPr>
        <p:spPr>
          <a:xfrm>
            <a:off x="3168031" y="1451802"/>
            <a:ext cx="5486400" cy="3803349"/>
          </a:xfrm>
          <a:prstGeom prst="rect">
            <a:avLst/>
          </a:prstGeom>
          <a:noFill/>
        </p:spPr>
        <p:txBody>
          <a:bodyPr wrap="square" rtlCol="0">
            <a:spAutoFit/>
          </a:bodyPr>
          <a:lstStyle/>
          <a:p>
            <a:pPr indent="449580" algn="just">
              <a:lnSpc>
                <a:spcPct val="107000"/>
              </a:lnSpc>
              <a:spcAft>
                <a:spcPts val="800"/>
              </a:spcAft>
            </a:pPr>
            <a:r>
              <a:rPr lang="fr-CH" sz="2000" b="1" kern="10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La parabole du semeur avait pour but de faire comprendre l'influence du terrain sur la croissance de la semence. Le Christ disait virtuellement à ses auditeurs : </a:t>
            </a:r>
          </a:p>
          <a:p>
            <a:pPr indent="449580" algn="just">
              <a:lnSpc>
                <a:spcPct val="107000"/>
              </a:lnSpc>
              <a:spcAft>
                <a:spcPts val="800"/>
              </a:spcAft>
            </a:pPr>
            <a:r>
              <a:rPr lang="fr-CH" sz="2000" b="1"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Vous n'êtes pas qualifiés pour juger mon œuvre et vous n'avez aucune raison d'être désappointés si je ne partage pas vos idées. L'accueil que vous réservez à mon message est pour vous la chose essentielle, car votre destinée éternelle en dépend. » </a:t>
            </a:r>
            <a:endParaRPr lang="fr-CH" dirty="0"/>
          </a:p>
        </p:txBody>
      </p:sp>
      <p:pic>
        <p:nvPicPr>
          <p:cNvPr id="6" name="Picture 4" descr="6 PARABOLES DE MATTHIEU 13">
            <a:extLst>
              <a:ext uri="{FF2B5EF4-FFF2-40B4-BE49-F238E27FC236}">
                <a16:creationId xmlns:a16="http://schemas.microsoft.com/office/drawing/2014/main" id="{BFD9DF7A-DE7C-BFD1-D78A-88BA31C11C21}"/>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12377" y="1768860"/>
            <a:ext cx="2358642" cy="332028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2054CCA1-0161-FC92-21EB-2E3092C40B4E}"/>
              </a:ext>
            </a:extLst>
          </p:cNvPr>
          <p:cNvPicPr>
            <a:picLocks noChangeAspect="1"/>
          </p:cNvPicPr>
          <p:nvPr/>
        </p:nvPicPr>
        <p:blipFill>
          <a:blip r:embed="rId3"/>
          <a:stretch>
            <a:fillRect/>
          </a:stretch>
        </p:blipFill>
        <p:spPr>
          <a:xfrm>
            <a:off x="9267915" y="1686718"/>
            <a:ext cx="2234634" cy="2930105"/>
          </a:xfrm>
          <a:prstGeom prst="rect">
            <a:avLst/>
          </a:prstGeom>
        </p:spPr>
      </p:pic>
      <p:sp>
        <p:nvSpPr>
          <p:cNvPr id="9" name="ZoneTexte 8">
            <a:extLst>
              <a:ext uri="{FF2B5EF4-FFF2-40B4-BE49-F238E27FC236}">
                <a16:creationId xmlns:a16="http://schemas.microsoft.com/office/drawing/2014/main" id="{379626F4-E118-C119-84D4-E2A4B0530100}"/>
              </a:ext>
            </a:extLst>
          </p:cNvPr>
          <p:cNvSpPr txBox="1"/>
          <p:nvPr/>
        </p:nvSpPr>
        <p:spPr>
          <a:xfrm>
            <a:off x="3141136" y="5921188"/>
            <a:ext cx="55132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chemeClr val="tx1">
                    <a:lumMod val="95000"/>
                    <a:lumOff val="5000"/>
                  </a:schemeClr>
                </a:solidFill>
                <a:effectLst>
                  <a:outerShdw blurRad="38100" dist="38100" dir="2700000" algn="tl">
                    <a:srgbClr val="000000">
                      <a:alpha val="43137"/>
                    </a:srgbClr>
                  </a:outerShdw>
                </a:effectLst>
                <a:uLnTx/>
                <a:uFillTx/>
                <a:latin typeface="Aptos" panose="02110004020202020204"/>
                <a:ea typeface="+mn-ea"/>
                <a:cs typeface="+mn-cs"/>
              </a:rPr>
              <a:t>(E. G. White, </a:t>
            </a:r>
            <a:r>
              <a:rPr kumimoji="0" lang="fr-CH" sz="1800" b="0" i="1" u="none" strike="noStrike" kern="1200" cap="none" spc="0" normalizeH="0" baseline="0" noProof="0" dirty="0">
                <a:ln>
                  <a:noFill/>
                </a:ln>
                <a:solidFill>
                  <a:schemeClr val="tx1">
                    <a:lumMod val="95000"/>
                    <a:lumOff val="5000"/>
                  </a:schemeClr>
                </a:solidFill>
                <a:effectLst>
                  <a:outerShdw blurRad="38100" dist="38100" dir="2700000" algn="tl">
                    <a:srgbClr val="000000">
                      <a:alpha val="43137"/>
                    </a:srgbClr>
                  </a:outerShdw>
                </a:effectLst>
                <a:uLnTx/>
                <a:uFillTx/>
                <a:latin typeface="Aptos" panose="02110004020202020204"/>
                <a:ea typeface="+mn-ea"/>
                <a:cs typeface="+mn-cs"/>
              </a:rPr>
              <a:t>Paraboles de Jésus</a:t>
            </a:r>
            <a:r>
              <a:rPr kumimoji="0" lang="fr-CH" sz="1800" b="0" i="0" u="none" strike="noStrike" kern="1200" cap="none" spc="0" normalizeH="0" baseline="0" noProof="0" dirty="0">
                <a:ln>
                  <a:noFill/>
                </a:ln>
                <a:solidFill>
                  <a:schemeClr val="tx1">
                    <a:lumMod val="95000"/>
                    <a:lumOff val="5000"/>
                  </a:schemeClr>
                </a:solidFill>
                <a:effectLst>
                  <a:outerShdw blurRad="38100" dist="38100" dir="2700000" algn="tl">
                    <a:srgbClr val="000000">
                      <a:alpha val="43137"/>
                    </a:srgbClr>
                  </a:outerShdw>
                </a:effectLst>
                <a:uLnTx/>
                <a:uFillTx/>
                <a:latin typeface="Aptos" panose="02110004020202020204"/>
                <a:ea typeface="+mn-ea"/>
                <a:cs typeface="+mn-cs"/>
              </a:rPr>
              <a:t>, p. 30.)</a:t>
            </a:r>
          </a:p>
        </p:txBody>
      </p:sp>
    </p:spTree>
    <p:extLst>
      <p:ext uri="{BB962C8B-B14F-4D97-AF65-F5344CB8AC3E}">
        <p14:creationId xmlns:p14="http://schemas.microsoft.com/office/powerpoint/2010/main" val="117405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4E03444-9524-FE7E-A3B8-E7E702FCB736}"/>
              </a:ext>
            </a:extLst>
          </p:cNvPr>
          <p:cNvSpPr txBox="1"/>
          <p:nvPr/>
        </p:nvSpPr>
        <p:spPr>
          <a:xfrm>
            <a:off x="2599764" y="124992"/>
            <a:ext cx="9368118" cy="2815386"/>
          </a:xfrm>
          <a:prstGeom prst="rect">
            <a:avLst/>
          </a:prstGeom>
          <a:noFill/>
        </p:spPr>
        <p:txBody>
          <a:bodyPr wrap="square" rtlCol="0">
            <a:spAutoFit/>
          </a:bodyPr>
          <a:lstStyle/>
          <a:p>
            <a:pPr>
              <a:lnSpc>
                <a:spcPct val="107000"/>
              </a:lnSpc>
              <a:spcAft>
                <a:spcPts val="800"/>
              </a:spcAft>
            </a:pPr>
            <a:r>
              <a:rPr lang="fr-CH" sz="20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Par la parabole du semeur, le Christ montre que les différents résultats obtenus par les semailles dépendent de la nature du terrain. Dans chaque cas, le semeur et la semence sont les mêmes. </a:t>
            </a:r>
          </a:p>
          <a:p>
            <a:pPr algn="just">
              <a:lnSpc>
                <a:spcPct val="107000"/>
              </a:lnSpc>
              <a:spcAft>
                <a:spcPts val="800"/>
              </a:spcAft>
            </a:pPr>
            <a:r>
              <a:rPr lang="fr-CH" sz="2000"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 Sauveur souligne de cette manière que si la parole de Dieu reste sans effet sur notre vie, c'est notre faute. Mais les conséquences n'échappent pas à notre contrôle. Il est vrai que nous ne pouvons pas nous changer nous-mêmes, mais le libre choix nous appartient et c'est à nous de décider quelle sera notre destinée éternelle. »</a:t>
            </a:r>
            <a:endParaRPr lang="fr-CH" dirty="0">
              <a:solidFill>
                <a:srgbClr val="663300"/>
              </a:solidFill>
              <a:effectLst>
                <a:outerShdw blurRad="38100" dist="38100" dir="2700000" algn="tl">
                  <a:srgbClr val="000000">
                    <a:alpha val="43137"/>
                  </a:srgbClr>
                </a:outerShdw>
              </a:effectLst>
            </a:endParaRPr>
          </a:p>
        </p:txBody>
      </p:sp>
      <p:sp>
        <p:nvSpPr>
          <p:cNvPr id="3" name="ZoneTexte 2">
            <a:extLst>
              <a:ext uri="{FF2B5EF4-FFF2-40B4-BE49-F238E27FC236}">
                <a16:creationId xmlns:a16="http://schemas.microsoft.com/office/drawing/2014/main" id="{B9E54E83-3A3F-5B52-E32E-EF53E9D263D0}"/>
              </a:ext>
            </a:extLst>
          </p:cNvPr>
          <p:cNvSpPr txBox="1"/>
          <p:nvPr/>
        </p:nvSpPr>
        <p:spPr>
          <a:xfrm>
            <a:off x="860611" y="3055209"/>
            <a:ext cx="11107271" cy="1385700"/>
          </a:xfrm>
          <a:prstGeom prst="rect">
            <a:avLst/>
          </a:prstGeom>
          <a:noFill/>
        </p:spPr>
        <p:txBody>
          <a:bodyPr wrap="square" rtlCol="0">
            <a:spAutoFit/>
          </a:bodyPr>
          <a:lstStyle/>
          <a:p>
            <a:pPr algn="just">
              <a:lnSpc>
                <a:spcPct val="107000"/>
              </a:lnSpc>
              <a:spcAft>
                <a:spcPts val="800"/>
              </a:spcAft>
            </a:pPr>
            <a:r>
              <a:rPr lang="fr-CH" sz="20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Rien n'oblige les auditeurs représentés par la semence tombée le long du chemin, dans les endroits pierreux, ou parmi les épines, à rester dans cette condition. L'Esprit de Dieu s'efforce sans cesse de rompre le charme qui les retient au monde et d'éveiller en eux le désir des biens impérissables. </a:t>
            </a:r>
          </a:p>
        </p:txBody>
      </p:sp>
      <p:sp>
        <p:nvSpPr>
          <p:cNvPr id="4" name="ZoneTexte 3">
            <a:extLst>
              <a:ext uri="{FF2B5EF4-FFF2-40B4-BE49-F238E27FC236}">
                <a16:creationId xmlns:a16="http://schemas.microsoft.com/office/drawing/2014/main" id="{659BD602-AC06-B986-7283-7E1612CAAE59}"/>
              </a:ext>
            </a:extLst>
          </p:cNvPr>
          <p:cNvSpPr txBox="1"/>
          <p:nvPr/>
        </p:nvSpPr>
        <p:spPr>
          <a:xfrm>
            <a:off x="860611" y="4525987"/>
            <a:ext cx="11107271" cy="2118529"/>
          </a:xfrm>
          <a:prstGeom prst="rect">
            <a:avLst/>
          </a:prstGeom>
          <a:noFill/>
        </p:spPr>
        <p:txBody>
          <a:bodyPr wrap="square" rtlCol="0">
            <a:spAutoFit/>
          </a:bodyPr>
          <a:lstStyle/>
          <a:p>
            <a:pPr algn="just">
              <a:lnSpc>
                <a:spcPct val="107000"/>
              </a:lnSpc>
              <a:spcAft>
                <a:spcPts val="800"/>
              </a:spcAft>
            </a:pPr>
            <a:r>
              <a:rPr lang="fr-CH" sz="2000"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C'est parce qu'ils résistent à l'Esprit que les hommes finissent par ne plus prendre garde aux appels de la parole de Dieu et par</a:t>
            </a:r>
            <a:r>
              <a:rPr lang="fr-CH" sz="2000" kern="100" dirty="0">
                <a:solidFill>
                  <a:srgbClr val="663300"/>
                </a:solidFill>
                <a:effectLst>
                  <a:outerShdw blurRad="38100" dist="38100" dir="2700000" algn="tl">
                    <a:srgbClr val="000000">
                      <a:alpha val="43137"/>
                    </a:srgbClr>
                  </a:outerShdw>
                </a:effectLst>
                <a:latin typeface="Calibri" panose="020F0502020204030204" pitchFamily="34" charset="0"/>
                <a:ea typeface="Arial" panose="020B0604020202020204" pitchFamily="34" charset="0"/>
                <a:cs typeface="Arial" panose="020B0604020202020204" pitchFamily="34" charset="0"/>
              </a:rPr>
              <a:t> </a:t>
            </a:r>
            <a:r>
              <a:rPr lang="fr-CH" sz="2000"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en négliger l'étude. Ils sont eux-mêmes responsables de la dureté de leur cœur, qui empêche le bon grain de s'y enraciner, et des mauvaises herbes qui l'étouffent. Il faut cultiver ce jardin qu'est le cœur ; il faut en défricher le terrain par une profonde repentance et en arracher les plantes nuisibles semées par Satan. »</a:t>
            </a:r>
          </a:p>
          <a:p>
            <a:pPr algn="just"/>
            <a:endParaRPr lang="fr-CH" dirty="0"/>
          </a:p>
        </p:txBody>
      </p:sp>
      <p:sp>
        <p:nvSpPr>
          <p:cNvPr id="5" name="Bulle narrative : rectangle à coins arrondis 4">
            <a:extLst>
              <a:ext uri="{FF2B5EF4-FFF2-40B4-BE49-F238E27FC236}">
                <a16:creationId xmlns:a16="http://schemas.microsoft.com/office/drawing/2014/main" id="{01C09000-B2DF-262B-B068-6ED0384F7DE1}"/>
              </a:ext>
            </a:extLst>
          </p:cNvPr>
          <p:cNvSpPr/>
          <p:nvPr/>
        </p:nvSpPr>
        <p:spPr>
          <a:xfrm>
            <a:off x="7207623" y="6364941"/>
            <a:ext cx="4365813" cy="493059"/>
          </a:xfrm>
          <a:prstGeom prst="wedgeRoundRectCallout">
            <a:avLst>
              <a:gd name="adj1" fmla="val 4389"/>
              <a:gd name="adj2" fmla="val -109106"/>
              <a:gd name="adj3" fmla="val 16667"/>
            </a:avLst>
          </a:prstGeom>
          <a:solidFill>
            <a:srgbClr val="0000FF"/>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800"/>
              </a:spcAft>
            </a:pPr>
            <a:b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fr-CH" sz="16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(E. G. White, </a:t>
            </a:r>
            <a:r>
              <a:rPr lang="fr-CH" sz="1600"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t>Paraboles de Jésus</a:t>
            </a:r>
            <a:r>
              <a:rPr lang="fr-CH" sz="1600"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t>, </a:t>
            </a:r>
            <a:r>
              <a:rPr lang="fr-CH" sz="16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p. 41.)</a:t>
            </a:r>
          </a:p>
          <a:p>
            <a:pPr algn="ctr">
              <a:lnSpc>
                <a:spcPct val="107000"/>
              </a:lnSpc>
              <a:spcAft>
                <a:spcPts val="800"/>
              </a:spcAft>
            </a:pP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a:t>
            </a:r>
            <a:endParaRPr lang="fr-CH" sz="1800" kern="10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6" name="Picture 4" descr="Parable Of The Sower Colouring Pages - Free Colouring Pages">
            <a:extLst>
              <a:ext uri="{FF2B5EF4-FFF2-40B4-BE49-F238E27FC236}">
                <a16:creationId xmlns:a16="http://schemas.microsoft.com/office/drawing/2014/main" id="{CA6E7AF5-8347-6807-BBA6-366E65411227}"/>
              </a:ext>
            </a:extLst>
          </p:cNvPr>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flipH="1">
            <a:off x="453429" y="254482"/>
            <a:ext cx="1998010"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11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7B0699-0CFE-95E0-ADD2-A1FF6E420566}"/>
              </a:ext>
            </a:extLst>
          </p:cNvPr>
          <p:cNvSpPr txBox="1"/>
          <p:nvPr/>
        </p:nvSpPr>
        <p:spPr>
          <a:xfrm>
            <a:off x="0" y="1425063"/>
            <a:ext cx="5832909"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fr-CH" sz="4000" b="1" dirty="0">
                <a:ln w="6600">
                  <a:solidFill>
                    <a:schemeClr val="accent2"/>
                  </a:solidFill>
                  <a:prstDash val="solid"/>
                </a:ln>
                <a:solidFill>
                  <a:schemeClr val="accent5">
                    <a:lumMod val="75000"/>
                  </a:schemeClr>
                </a:solidFill>
                <a:effectLst>
                  <a:outerShdw dist="38100" dir="2700000" algn="tl" rotWithShape="0">
                    <a:schemeClr val="accent2"/>
                  </a:outerShdw>
                </a:effectLst>
              </a:rPr>
              <a:t>Autres</a:t>
            </a:r>
            <a:r>
              <a:rPr lang="es-ES" sz="4000" b="1" dirty="0">
                <a:ln w="6600">
                  <a:solidFill>
                    <a:schemeClr val="accent2"/>
                  </a:solidFill>
                  <a:prstDash val="solid"/>
                </a:ln>
                <a:solidFill>
                  <a:schemeClr val="accent5">
                    <a:lumMod val="75000"/>
                  </a:schemeClr>
                </a:solidFill>
                <a:effectLst>
                  <a:outerShdw dist="38100" dir="2700000" algn="tl" rotWithShape="0">
                    <a:schemeClr val="accent2"/>
                  </a:outerShdw>
                </a:effectLst>
              </a:rPr>
              <a:t> </a:t>
            </a:r>
            <a:r>
              <a:rPr lang="fr-CH" sz="4000" b="1" dirty="0">
                <a:ln w="6600">
                  <a:solidFill>
                    <a:schemeClr val="accent2"/>
                  </a:solidFill>
                  <a:prstDash val="solid"/>
                </a:ln>
                <a:solidFill>
                  <a:schemeClr val="accent5">
                    <a:lumMod val="75000"/>
                  </a:schemeClr>
                </a:solidFill>
                <a:effectLst>
                  <a:outerShdw dist="38100" dir="2700000" algn="tl" rotWithShape="0">
                    <a:schemeClr val="accent2"/>
                  </a:outerShdw>
                </a:effectLst>
              </a:rPr>
              <a:t>paraboles</a:t>
            </a:r>
          </a:p>
        </p:txBody>
      </p:sp>
    </p:spTree>
    <p:extLst>
      <p:ext uri="{BB962C8B-B14F-4D97-AF65-F5344CB8AC3E}">
        <p14:creationId xmlns:p14="http://schemas.microsoft.com/office/powerpoint/2010/main" val="24826382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C06473B-962B-2045-6AF2-225D9C866F63}"/>
              </a:ext>
            </a:extLst>
          </p:cNvPr>
          <p:cNvSpPr txBox="1"/>
          <p:nvPr/>
        </p:nvSpPr>
        <p:spPr>
          <a:xfrm>
            <a:off x="636493" y="376192"/>
            <a:ext cx="7019365" cy="3247299"/>
          </a:xfrm>
          <a:prstGeom prst="rect">
            <a:avLst/>
          </a:prstGeom>
          <a:noFill/>
        </p:spPr>
        <p:txBody>
          <a:bodyPr wrap="square" rtlCol="0">
            <a:spAutoFit/>
          </a:bodyPr>
          <a:lstStyle/>
          <a:p>
            <a:pPr indent="449580" algn="just">
              <a:lnSpc>
                <a:spcPct val="107000"/>
              </a:lnSpc>
              <a:spcAft>
                <a:spcPts val="800"/>
              </a:spcAft>
            </a:pPr>
            <a:r>
              <a:rPr lang="fr-CH" sz="2000"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r>
              <a:rPr lang="fr-CH" sz="2000" b="1"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Dieu vous a donné la </a:t>
            </a:r>
            <a:r>
              <a:rPr lang="fr-CH" sz="2000" b="1" kern="100" dirty="0">
                <a:solidFill>
                  <a:srgbClr val="FF00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lumière</a:t>
            </a:r>
            <a:r>
              <a:rPr lang="fr-CH" sz="2000" b="1"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non pour la cacher sous le boisseau mais pour la placer sur un chandelier pour que toute la maison puisse en bénéficier. </a:t>
            </a:r>
          </a:p>
          <a:p>
            <a:pPr indent="449580" algn="ctr">
              <a:lnSpc>
                <a:spcPct val="107000"/>
              </a:lnSpc>
              <a:spcAft>
                <a:spcPts val="800"/>
              </a:spcAft>
            </a:pPr>
            <a:r>
              <a:rPr lang="fr-CH" sz="2000" b="1"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Votre lumière devrait briller afin d’éclairer les personnes pour lesquelles </a:t>
            </a:r>
            <a:br>
              <a:rPr lang="fr-CH" sz="2000" b="1"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b="1"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 Christ est mort. </a:t>
            </a:r>
          </a:p>
          <a:p>
            <a:pPr indent="449580" algn="just">
              <a:lnSpc>
                <a:spcPct val="107000"/>
              </a:lnSpc>
              <a:spcAft>
                <a:spcPts val="800"/>
              </a:spcAft>
            </a:pPr>
            <a:r>
              <a:rPr lang="fr-CH" sz="2000" b="1"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La grâce de Dieu régnant dans votre cœur et soumettant votre esprit et vos pensées à Jésus, vous rendra puissant aux côtés de Jésus et de la vérité. » </a:t>
            </a:r>
            <a:endParaRPr lang="fr-CH" dirty="0"/>
          </a:p>
        </p:txBody>
      </p:sp>
      <p:sp>
        <p:nvSpPr>
          <p:cNvPr id="3" name="ZoneTexte 2">
            <a:extLst>
              <a:ext uri="{FF2B5EF4-FFF2-40B4-BE49-F238E27FC236}">
                <a16:creationId xmlns:a16="http://schemas.microsoft.com/office/drawing/2014/main" id="{0E35308F-F521-5AEF-E5B8-7B7C424C5094}"/>
              </a:ext>
            </a:extLst>
          </p:cNvPr>
          <p:cNvSpPr txBox="1"/>
          <p:nvPr/>
        </p:nvSpPr>
        <p:spPr>
          <a:xfrm>
            <a:off x="3801035" y="4631471"/>
            <a:ext cx="7564325" cy="1724831"/>
          </a:xfrm>
          <a:prstGeom prst="rect">
            <a:avLst/>
          </a:prstGeom>
          <a:solidFill>
            <a:schemeClr val="accent6">
              <a:lumMod val="20000"/>
              <a:lumOff val="80000"/>
            </a:schemeClr>
          </a:solidFill>
        </p:spPr>
        <p:txBody>
          <a:bodyPr wrap="square" rtlCol="0">
            <a:spAutoFit/>
          </a:bodyPr>
          <a:lstStyle/>
          <a:p>
            <a:pPr indent="449580" algn="just">
              <a:lnSpc>
                <a:spcPct val="107000"/>
              </a:lnSpc>
              <a:spcAft>
                <a:spcPts val="800"/>
              </a:spcAft>
            </a:pPr>
            <a:r>
              <a:rPr lang="fr-CH" sz="2000" b="1" kern="1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Sauver des âmes devrait constituer la tâche principale dans la vie de ceux qui professent le Christ. Nous sommes débiteurs à l'égard du monde de la grâce divine qui nous est donnée, de la lumière qui nous éclaire, et de la vérité dans sa beauté révélée et sa puissance. »</a:t>
            </a:r>
            <a:endParaRPr lang="fr-CH" b="1" dirty="0">
              <a:solidFill>
                <a:schemeClr val="tx1">
                  <a:lumMod val="95000"/>
                  <a:lumOff val="5000"/>
                </a:schemeClr>
              </a:solidFill>
              <a:effectLst>
                <a:outerShdw blurRad="38100" dist="38100" dir="2700000" algn="tl">
                  <a:srgbClr val="000000">
                    <a:alpha val="43137"/>
                  </a:srgbClr>
                </a:outerShdw>
              </a:effectLst>
            </a:endParaRPr>
          </a:p>
        </p:txBody>
      </p:sp>
      <p:sp>
        <p:nvSpPr>
          <p:cNvPr id="6" name="ZoneTexte 5">
            <a:extLst>
              <a:ext uri="{FF2B5EF4-FFF2-40B4-BE49-F238E27FC236}">
                <a16:creationId xmlns:a16="http://schemas.microsoft.com/office/drawing/2014/main" id="{E2E1CB90-56CE-850A-74A8-B5D83EDAEFFF}"/>
              </a:ext>
            </a:extLst>
          </p:cNvPr>
          <p:cNvSpPr txBox="1"/>
          <p:nvPr/>
        </p:nvSpPr>
        <p:spPr>
          <a:xfrm>
            <a:off x="8135471" y="1742133"/>
            <a:ext cx="3101788" cy="968791"/>
          </a:xfrm>
          <a:prstGeom prst="rect">
            <a:avLst/>
          </a:prstGeom>
          <a:noFill/>
        </p:spPr>
        <p:txBody>
          <a:bodyPr wrap="square" rtlCol="0">
            <a:spAutoFit/>
          </a:bodyPr>
          <a:lstStyle/>
          <a:p>
            <a:pPr indent="449580" algn="ctr">
              <a:lnSpc>
                <a:spcPct val="107000"/>
              </a:lnSpc>
              <a:spcAft>
                <a:spcPts val="800"/>
              </a:spcAft>
            </a:pPr>
            <a:r>
              <a:rPr lang="fr-CH" sz="18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 G. White, </a:t>
            </a:r>
            <a:br>
              <a:rPr lang="fr-CH" sz="18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fr-CH" sz="1800" i="1"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Témoignages pour l'Eglise</a:t>
            </a:r>
            <a:r>
              <a:rPr lang="fr-CH" sz="18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br>
              <a:rPr lang="fr-CH" sz="18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vol. 4, p. 52, 53.) </a:t>
            </a:r>
            <a:endParaRPr lang="fr-CH" dirty="0">
              <a:solidFill>
                <a:schemeClr val="accent1">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9827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07D14CFC-D55C-67EE-2B62-8ACAA31BD388}"/>
              </a:ext>
            </a:extLst>
          </p:cNvPr>
          <p:cNvSpPr>
            <a:spLocks noGrp="1" noRot="1" noMove="1" noResize="1" noEditPoints="1" noAdjustHandles="1" noChangeArrowheads="1" noChangeShapeType="1"/>
          </p:cNvSpPr>
          <p:nvPr/>
        </p:nvSpPr>
        <p:spPr>
          <a:xfrm>
            <a:off x="0" y="0"/>
            <a:ext cx="12191999" cy="62507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8DF8A58-665A-3086-9C28-87836B9B73D1}"/>
              </a:ext>
            </a:extLst>
          </p:cNvPr>
          <p:cNvSpPr txBox="1"/>
          <p:nvPr/>
        </p:nvSpPr>
        <p:spPr>
          <a:xfrm>
            <a:off x="85387" y="-98011"/>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fr-CH" sz="4400" b="1" dirty="0">
                <a:ln w="22225">
                  <a:solidFill>
                    <a:schemeClr val="accent2"/>
                  </a:solidFill>
                  <a:prstDash val="solid"/>
                </a:ln>
                <a:solidFill>
                  <a:schemeClr val="accent2">
                    <a:lumMod val="40000"/>
                    <a:lumOff val="60000"/>
                  </a:schemeClr>
                </a:solidFill>
              </a:rPr>
              <a:t>La lampe et la mesure</a:t>
            </a:r>
            <a:endParaRPr lang="es-ES" sz="4400" b="1" dirty="0">
              <a:ln w="22225">
                <a:solidFill>
                  <a:schemeClr val="accent2"/>
                </a:solidFill>
                <a:prstDash val="solid"/>
              </a:ln>
              <a:solidFill>
                <a:schemeClr val="accent2">
                  <a:lumMod val="40000"/>
                  <a:lumOff val="60000"/>
                </a:schemeClr>
              </a:solidFill>
            </a:endParaRPr>
          </a:p>
        </p:txBody>
      </p:sp>
      <p:cxnSp>
        <p:nvCxnSpPr>
          <p:cNvPr id="4" name="Conector recto 3">
            <a:extLst>
              <a:ext uri="{FF2B5EF4-FFF2-40B4-BE49-F238E27FC236}">
                <a16:creationId xmlns:a16="http://schemas.microsoft.com/office/drawing/2014/main" id="{BA148308-BA77-7DBA-DA67-FC99B1E56490}"/>
              </a:ext>
            </a:extLst>
          </p:cNvPr>
          <p:cNvCxnSpPr>
            <a:cxnSpLocks/>
          </p:cNvCxnSpPr>
          <p:nvPr/>
        </p:nvCxnSpPr>
        <p:spPr>
          <a:xfrm>
            <a:off x="6096000" y="740866"/>
            <a:ext cx="0" cy="6026847"/>
          </a:xfrm>
          <a:prstGeom prst="line">
            <a:avLst/>
          </a:prstGeom>
        </p:spPr>
        <p:style>
          <a:lnRef idx="3">
            <a:schemeClr val="dk1"/>
          </a:lnRef>
          <a:fillRef idx="0">
            <a:schemeClr val="dk1"/>
          </a:fillRef>
          <a:effectRef idx="2">
            <a:schemeClr val="dk1"/>
          </a:effectRef>
          <a:fontRef idx="minor">
            <a:schemeClr val="tx1"/>
          </a:fontRef>
        </p:style>
      </p:cxnSp>
      <p:sp>
        <p:nvSpPr>
          <p:cNvPr id="7" name="CuadroTexto 6">
            <a:extLst>
              <a:ext uri="{FF2B5EF4-FFF2-40B4-BE49-F238E27FC236}">
                <a16:creationId xmlns:a16="http://schemas.microsoft.com/office/drawing/2014/main" id="{4606C458-DCBD-65BD-58BA-1F4DDA9CF8B6}"/>
              </a:ext>
            </a:extLst>
          </p:cNvPr>
          <p:cNvSpPr txBox="1"/>
          <p:nvPr/>
        </p:nvSpPr>
        <p:spPr>
          <a:xfrm>
            <a:off x="114300" y="712626"/>
            <a:ext cx="5867400" cy="120032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fr-CH" b="1" dirty="0">
                <a:effectLst>
                  <a:outerShdw blurRad="38100" dist="38100" dir="2700000" algn="tl">
                    <a:srgbClr val="000000">
                      <a:alpha val="43137"/>
                    </a:srgbClr>
                  </a:outerShdw>
                </a:effectLst>
                <a:latin typeface="Comic Sans MS" panose="030F0702030302020204" pitchFamily="66" charset="0"/>
              </a:rPr>
              <a:t>« Jésus leur disait : « Quelqu'un apporte-t-il la lampe pour la mettre sous un seau ou sous le lit ? N'est-ce pas plutôt pour la mettre sur le porte-lampe ?  (Marc 4.21)</a:t>
            </a:r>
            <a:endParaRPr lang="es-ES" sz="1400" b="1" dirty="0">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2BB3AF9D-0FED-DD17-1D2A-58C40BB35FC9}"/>
              </a:ext>
            </a:extLst>
          </p:cNvPr>
          <p:cNvSpPr txBox="1"/>
          <p:nvPr/>
        </p:nvSpPr>
        <p:spPr>
          <a:xfrm>
            <a:off x="0" y="2049538"/>
            <a:ext cx="5972170" cy="707886"/>
          </a:xfrm>
          <a:prstGeom prst="rect">
            <a:avLst/>
          </a:prstGeom>
          <a:noFill/>
        </p:spPr>
        <p:txBody>
          <a:bodyPr wrap="square" rtlCol="0">
            <a:spAutoFit/>
          </a:bodyPr>
          <a:lstStyle/>
          <a:p>
            <a:pPr algn="ctr">
              <a:spcBef>
                <a:spcPts val="600"/>
              </a:spcBef>
            </a:pPr>
            <a:r>
              <a:rPr lang="fr-CH" sz="2000" b="1" dirty="0">
                <a:solidFill>
                  <a:srgbClr val="0000CC"/>
                </a:solidFill>
              </a:rPr>
              <a:t>Visualisez la conversation : « Est-ce... ? » « Non ! » « N'est-ce pas... ? » « Bien sûr que oui ! »</a:t>
            </a:r>
            <a:endParaRPr lang="es-ES" sz="2000" b="1" dirty="0">
              <a:solidFill>
                <a:srgbClr val="0000CC"/>
              </a:solidFill>
            </a:endParaRPr>
          </a:p>
        </p:txBody>
      </p:sp>
      <p:sp>
        <p:nvSpPr>
          <p:cNvPr id="10" name="CuadroTexto 9">
            <a:extLst>
              <a:ext uri="{FF2B5EF4-FFF2-40B4-BE49-F238E27FC236}">
                <a16:creationId xmlns:a16="http://schemas.microsoft.com/office/drawing/2014/main" id="{459A9F4F-C26F-09A3-3618-13C7AB2AE337}"/>
              </a:ext>
            </a:extLst>
          </p:cNvPr>
          <p:cNvSpPr txBox="1"/>
          <p:nvPr/>
        </p:nvSpPr>
        <p:spPr>
          <a:xfrm>
            <a:off x="6210300" y="702569"/>
            <a:ext cx="5867400" cy="120032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fr-CH" b="1" dirty="0">
                <a:effectLst>
                  <a:outerShdw blurRad="38100" dist="38100" dir="2700000" algn="tl">
                    <a:srgbClr val="000000">
                      <a:alpha val="43137"/>
                    </a:srgbClr>
                  </a:outerShdw>
                </a:effectLst>
                <a:latin typeface="Comic Sans MS" panose="030F0702030302020204" pitchFamily="66" charset="0"/>
              </a:rPr>
              <a:t>« Prenez garde à ce que vous entendez ; car on vous mesurera la mesure dont vous vous servez, et on vous ajoutera ce que vous aurez entendu. » (Marc 4.24).</a:t>
            </a:r>
            <a:endParaRPr lang="es-ES" sz="1400" b="1" dirty="0">
              <a:effectLst>
                <a:outerShdw blurRad="38100" dist="38100" dir="2700000" algn="tl">
                  <a:srgbClr val="000000">
                    <a:alpha val="43137"/>
                  </a:srgbClr>
                </a:outerShdw>
              </a:effectLst>
              <a:latin typeface="Comic Sans MS" panose="030F0702030302020204" pitchFamily="66" charset="0"/>
            </a:endParaRPr>
          </a:p>
        </p:txBody>
      </p:sp>
      <p:sp>
        <p:nvSpPr>
          <p:cNvPr id="11" name="CuadroTexto 10">
            <a:extLst>
              <a:ext uri="{FF2B5EF4-FFF2-40B4-BE49-F238E27FC236}">
                <a16:creationId xmlns:a16="http://schemas.microsoft.com/office/drawing/2014/main" id="{DA85D2AB-D8F0-33DA-3F2C-E1C64617E14B}"/>
              </a:ext>
            </a:extLst>
          </p:cNvPr>
          <p:cNvSpPr txBox="1"/>
          <p:nvPr/>
        </p:nvSpPr>
        <p:spPr>
          <a:xfrm>
            <a:off x="6562664" y="1827863"/>
            <a:ext cx="5082987" cy="1631216"/>
          </a:xfrm>
          <a:prstGeom prst="rect">
            <a:avLst/>
          </a:prstGeom>
          <a:noFill/>
        </p:spPr>
        <p:txBody>
          <a:bodyPr wrap="square" rtlCol="0">
            <a:spAutoFit/>
          </a:bodyPr>
          <a:lstStyle/>
          <a:p>
            <a:pPr>
              <a:spcBef>
                <a:spcPts val="600"/>
              </a:spcBef>
            </a:pPr>
            <a:r>
              <a:rPr lang="fr-CH" sz="2000" b="1" dirty="0">
                <a:solidFill>
                  <a:srgbClr val="0000CC"/>
                </a:solidFill>
              </a:rPr>
              <a:t>Dans les rues de la ville, les marchands vendaient leurs produits en utilisant des mesures plus ou moins standard pour mesurer la quantité de produit souhaitée par l'acheteur. </a:t>
            </a:r>
            <a:endParaRPr lang="es-ES" sz="2000" b="1" dirty="0">
              <a:solidFill>
                <a:srgbClr val="0000CC"/>
              </a:solidFill>
            </a:endParaRPr>
          </a:p>
        </p:txBody>
      </p:sp>
      <p:sp>
        <p:nvSpPr>
          <p:cNvPr id="5" name="CuadroTexto 4">
            <a:extLst>
              <a:ext uri="{FF2B5EF4-FFF2-40B4-BE49-F238E27FC236}">
                <a16:creationId xmlns:a16="http://schemas.microsoft.com/office/drawing/2014/main" id="{4B1AB147-A543-111B-4C35-12F2BAC17877}"/>
              </a:ext>
            </a:extLst>
          </p:cNvPr>
          <p:cNvSpPr txBox="1"/>
          <p:nvPr/>
        </p:nvSpPr>
        <p:spPr>
          <a:xfrm>
            <a:off x="918881" y="3754289"/>
            <a:ext cx="4258236" cy="1015663"/>
          </a:xfrm>
          <a:prstGeom prst="rect">
            <a:avLst/>
          </a:prstGeom>
          <a:noFill/>
        </p:spPr>
        <p:txBody>
          <a:bodyPr wrap="square">
            <a:spAutoFit/>
          </a:bodyPr>
          <a:lstStyle/>
          <a:p>
            <a:pPr>
              <a:spcBef>
                <a:spcPts val="600"/>
              </a:spcBef>
            </a:pPr>
            <a:r>
              <a:rPr lang="fr-CH" sz="2000" b="1" dirty="0"/>
              <a:t>Peu à peu, Jésus révèle la vérité de l'Evangile pour qu'elle soit connue </a:t>
            </a:r>
            <a:br>
              <a:rPr lang="fr-CH" sz="2000" b="1" dirty="0"/>
            </a:br>
            <a:r>
              <a:rPr lang="fr-CH" sz="2000" b="1" dirty="0"/>
              <a:t>de tous (Marc 4.22).</a:t>
            </a:r>
            <a:endParaRPr lang="es-ES" sz="2000" b="1" dirty="0"/>
          </a:p>
        </p:txBody>
      </p:sp>
      <p:pic>
        <p:nvPicPr>
          <p:cNvPr id="9" name="Imagen 8" descr="Imagen que contiene colorido, tabla, celular, brillando&#10;&#10;Descripción generada automáticamente">
            <a:extLst>
              <a:ext uri="{FF2B5EF4-FFF2-40B4-BE49-F238E27FC236}">
                <a16:creationId xmlns:a16="http://schemas.microsoft.com/office/drawing/2014/main" id="{2676346F-5477-9A75-85FE-8582C63FBE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304" y="4997287"/>
            <a:ext cx="1403099" cy="1618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persona, hombre, foto, joven&#10;&#10;Descripción generada automáticamente">
            <a:extLst>
              <a:ext uri="{FF2B5EF4-FFF2-40B4-BE49-F238E27FC236}">
                <a16:creationId xmlns:a16="http://schemas.microsoft.com/office/drawing/2014/main" id="{0DEA6F82-B82E-E1DA-5843-C327E79FB1B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29359" y="3500275"/>
            <a:ext cx="2539353" cy="2539353"/>
          </a:xfrm>
          <a:prstGeom prst="rect">
            <a:avLst/>
          </a:prstGeom>
          <a:ln>
            <a:noFill/>
          </a:ln>
          <a:effectLst>
            <a:outerShdw blurRad="190500" algn="tl" rotWithShape="0">
              <a:srgbClr val="000000">
                <a:alpha val="70000"/>
              </a:srgbClr>
            </a:outerShdw>
          </a:effectLst>
        </p:spPr>
      </p:pic>
      <p:sp>
        <p:nvSpPr>
          <p:cNvPr id="17" name="CuadroTexto 16">
            <a:extLst>
              <a:ext uri="{FF2B5EF4-FFF2-40B4-BE49-F238E27FC236}">
                <a16:creationId xmlns:a16="http://schemas.microsoft.com/office/drawing/2014/main" id="{8701380D-5D9A-63DE-2C59-38330944E519}"/>
              </a:ext>
            </a:extLst>
          </p:cNvPr>
          <p:cNvSpPr txBox="1"/>
          <p:nvPr/>
        </p:nvSpPr>
        <p:spPr>
          <a:xfrm>
            <a:off x="8906426" y="3695626"/>
            <a:ext cx="3370960" cy="1323439"/>
          </a:xfrm>
          <a:prstGeom prst="rect">
            <a:avLst/>
          </a:prstGeom>
          <a:noFill/>
        </p:spPr>
        <p:txBody>
          <a:bodyPr wrap="square">
            <a:spAutoFit/>
          </a:bodyPr>
          <a:lstStyle/>
          <a:p>
            <a:pPr>
              <a:spcBef>
                <a:spcPts val="600"/>
              </a:spcBef>
            </a:pPr>
            <a:r>
              <a:rPr lang="fr-CH" sz="2000" b="1" dirty="0"/>
              <a:t>Si le vendeur était bon, il ajoutait un peu plus de produit dans la mesure pour satisfaire son client.</a:t>
            </a:r>
            <a:endParaRPr lang="es-ES" sz="2000" b="1" dirty="0"/>
          </a:p>
        </p:txBody>
      </p:sp>
      <p:sp>
        <p:nvSpPr>
          <p:cNvPr id="6" name="CuadroTexto 5">
            <a:extLst>
              <a:ext uri="{FF2B5EF4-FFF2-40B4-BE49-F238E27FC236}">
                <a16:creationId xmlns:a16="http://schemas.microsoft.com/office/drawing/2014/main" id="{FE2E53C5-6134-C2AC-CED8-7DD882C47974}"/>
              </a:ext>
            </a:extLst>
          </p:cNvPr>
          <p:cNvSpPr txBox="1"/>
          <p:nvPr/>
        </p:nvSpPr>
        <p:spPr>
          <a:xfrm>
            <a:off x="114300" y="2817218"/>
            <a:ext cx="5867399" cy="1015663"/>
          </a:xfrm>
          <a:prstGeom prst="rect">
            <a:avLst/>
          </a:prstGeom>
          <a:noFill/>
        </p:spPr>
        <p:txBody>
          <a:bodyPr wrap="square">
            <a:spAutoFit/>
          </a:bodyPr>
          <a:lstStyle/>
          <a:p>
            <a:pPr>
              <a:spcBef>
                <a:spcPts val="600"/>
              </a:spcBef>
            </a:pPr>
            <a:r>
              <a:rPr lang="fr-CH" sz="2000" b="1" dirty="0"/>
              <a:t>Jésus savait comment attirer l'attention de son auditoire. Ils sont maintenant prêts à recevoir la leçon spirituelle.</a:t>
            </a:r>
            <a:endParaRPr lang="es-ES" sz="2000" b="1" dirty="0"/>
          </a:p>
        </p:txBody>
      </p:sp>
      <p:sp>
        <p:nvSpPr>
          <p:cNvPr id="14" name="CuadroTexto 13">
            <a:extLst>
              <a:ext uri="{FF2B5EF4-FFF2-40B4-BE49-F238E27FC236}">
                <a16:creationId xmlns:a16="http://schemas.microsoft.com/office/drawing/2014/main" id="{D4948954-0F78-A9B1-5CF7-006A18699235}"/>
              </a:ext>
            </a:extLst>
          </p:cNvPr>
          <p:cNvSpPr txBox="1"/>
          <p:nvPr/>
        </p:nvSpPr>
        <p:spPr>
          <a:xfrm>
            <a:off x="1976233" y="4896222"/>
            <a:ext cx="4129296" cy="1631216"/>
          </a:xfrm>
          <a:prstGeom prst="rect">
            <a:avLst/>
          </a:prstGeom>
          <a:noFill/>
        </p:spPr>
        <p:txBody>
          <a:bodyPr wrap="square">
            <a:spAutoFit/>
          </a:bodyPr>
          <a:lstStyle/>
          <a:p>
            <a:pPr algn="ctr">
              <a:spcBef>
                <a:spcPts val="600"/>
              </a:spcBef>
            </a:pPr>
            <a:r>
              <a:rPr lang="fr-CH" sz="2000" b="1" dirty="0"/>
              <a:t>Ce soir-là, en allumant leurs lampes à la maison, « ceux qui </a:t>
            </a:r>
            <a:br>
              <a:rPr lang="fr-CH" sz="2000" b="1" dirty="0"/>
            </a:br>
            <a:r>
              <a:rPr lang="fr-CH" sz="2000" b="1" dirty="0"/>
              <a:t>ont des oreilles pour entendre » </a:t>
            </a:r>
            <a:r>
              <a:rPr lang="fr-CH" sz="2000" b="1" dirty="0">
                <a:solidFill>
                  <a:srgbClr val="0000CC"/>
                </a:solidFill>
              </a:rPr>
              <a:t>(Marc 4.23) se sont sans doute souvenus de la leçon.</a:t>
            </a:r>
            <a:endParaRPr lang="es-ES" sz="2000" b="1" dirty="0">
              <a:solidFill>
                <a:srgbClr val="0000CC"/>
              </a:solidFill>
            </a:endParaRPr>
          </a:p>
        </p:txBody>
      </p:sp>
      <p:sp>
        <p:nvSpPr>
          <p:cNvPr id="18" name="CuadroTexto 17">
            <a:extLst>
              <a:ext uri="{FF2B5EF4-FFF2-40B4-BE49-F238E27FC236}">
                <a16:creationId xmlns:a16="http://schemas.microsoft.com/office/drawing/2014/main" id="{F36EE333-43BF-8385-07BF-FE11176A779F}"/>
              </a:ext>
            </a:extLst>
          </p:cNvPr>
          <p:cNvSpPr txBox="1"/>
          <p:nvPr/>
        </p:nvSpPr>
        <p:spPr>
          <a:xfrm>
            <a:off x="8922956" y="5101457"/>
            <a:ext cx="3354430" cy="1015663"/>
          </a:xfrm>
          <a:prstGeom prst="rect">
            <a:avLst/>
          </a:prstGeom>
          <a:noFill/>
        </p:spPr>
        <p:txBody>
          <a:bodyPr wrap="square">
            <a:spAutoFit/>
          </a:bodyPr>
          <a:lstStyle/>
          <a:p>
            <a:pPr>
              <a:spcBef>
                <a:spcPts val="600"/>
              </a:spcBef>
            </a:pPr>
            <a:r>
              <a:rPr lang="fr-CH" sz="2000" b="1" dirty="0"/>
              <a:t>Si quelqu'un est réceptif </a:t>
            </a:r>
            <a:br>
              <a:rPr lang="fr-CH" sz="2000" b="1" dirty="0"/>
            </a:br>
            <a:r>
              <a:rPr lang="fr-CH" sz="2000" b="1" dirty="0"/>
              <a:t>à la vérité, il en recevra encore plus. </a:t>
            </a:r>
            <a:endParaRPr lang="es-ES" sz="2000" b="1" dirty="0"/>
          </a:p>
        </p:txBody>
      </p:sp>
      <p:sp>
        <p:nvSpPr>
          <p:cNvPr id="2" name="ZoneTexte 1">
            <a:extLst>
              <a:ext uri="{FF2B5EF4-FFF2-40B4-BE49-F238E27FC236}">
                <a16:creationId xmlns:a16="http://schemas.microsoft.com/office/drawing/2014/main" id="{1611BDFF-8B86-E839-B9B1-A18AAAB0856E}"/>
              </a:ext>
            </a:extLst>
          </p:cNvPr>
          <p:cNvSpPr txBox="1"/>
          <p:nvPr/>
        </p:nvSpPr>
        <p:spPr>
          <a:xfrm>
            <a:off x="6355976" y="6194612"/>
            <a:ext cx="5836023" cy="707886"/>
          </a:xfrm>
          <a:prstGeom prst="rect">
            <a:avLst/>
          </a:prstGeom>
          <a:noFill/>
        </p:spPr>
        <p:txBody>
          <a:bodyPr wrap="square" rtlCol="0">
            <a:spAutoFit/>
          </a:bodyPr>
          <a:lstStyle/>
          <a:p>
            <a:r>
              <a:rPr kumimoji="0" lang="fr-CH" sz="2000" b="1" i="0" u="none" strike="noStrike" kern="1200" cap="none" spc="0" normalizeH="0" baseline="0" noProof="0" dirty="0">
                <a:ln>
                  <a:noFill/>
                </a:ln>
                <a:solidFill>
                  <a:srgbClr val="0000CC"/>
                </a:solidFill>
                <a:effectLst/>
                <a:uLnTx/>
                <a:uFillTx/>
                <a:latin typeface="Aptos" panose="02110004020202020204"/>
                <a:ea typeface="+mn-ea"/>
                <a:cs typeface="+mn-cs"/>
              </a:rPr>
              <a:t>Mais s'il la rejette, même la vérité qu'il possède sera perdue (Marc 4.25).</a:t>
            </a:r>
            <a:endParaRPr lang="fr-CH" dirty="0">
              <a:solidFill>
                <a:srgbClr val="0000CC"/>
              </a:solidFill>
            </a:endParaRPr>
          </a:p>
        </p:txBody>
      </p:sp>
    </p:spTree>
    <p:extLst>
      <p:ext uri="{BB962C8B-B14F-4D97-AF65-F5344CB8AC3E}">
        <p14:creationId xmlns:p14="http://schemas.microsoft.com/office/powerpoint/2010/main" val="344188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fltVal val="0"/>
                                          </p:val>
                                        </p:tav>
                                        <p:tav tm="100000">
                                          <p:val>
                                            <p:strVal val="#ppt_h"/>
                                          </p:val>
                                        </p:tav>
                                      </p:tavLst>
                                    </p:anim>
                                    <p:anim calcmode="lin" valueType="num">
                                      <p:cBhvr>
                                        <p:cTn id="61" dur="1000" fill="hold"/>
                                        <p:tgtEl>
                                          <p:spTgt spid="13"/>
                                        </p:tgtEl>
                                        <p:attrNameLst>
                                          <p:attrName>style.rotation</p:attrName>
                                        </p:attrNameLst>
                                      </p:cBhvr>
                                      <p:tavLst>
                                        <p:tav tm="0">
                                          <p:val>
                                            <p:fltVal val="90"/>
                                          </p:val>
                                        </p:tav>
                                        <p:tav tm="100000">
                                          <p:val>
                                            <p:fltVal val="0"/>
                                          </p:val>
                                        </p:tav>
                                      </p:tavLst>
                                    </p:anim>
                                    <p:animEffect transition="in" filter="fade">
                                      <p:cBhvr>
                                        <p:cTn id="62" dur="1000"/>
                                        <p:tgtEl>
                                          <p:spTgt spid="13"/>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P spid="10" grpId="0" animBg="1"/>
      <p:bldP spid="11" grpId="0"/>
      <p:bldP spid="5" grpId="0"/>
      <p:bldP spid="17" grpId="0"/>
      <p:bldP spid="6" grpId="0"/>
      <p:bldP spid="14"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8152BF7-68FD-E6D4-5682-495FFD1033A9}"/>
              </a:ext>
            </a:extLst>
          </p:cNvPr>
          <p:cNvSpPr txBox="1"/>
          <p:nvPr/>
        </p:nvSpPr>
        <p:spPr>
          <a:xfrm>
            <a:off x="2411506" y="143435"/>
            <a:ext cx="9269506" cy="2815386"/>
          </a:xfrm>
          <a:prstGeom prst="rect">
            <a:avLst/>
          </a:prstGeom>
          <a:noFill/>
        </p:spPr>
        <p:txBody>
          <a:bodyPr wrap="square" rtlCol="0">
            <a:spAutoFit/>
          </a:bodyPr>
          <a:lstStyle/>
          <a:p>
            <a:pPr indent="449580" algn="just">
              <a:lnSpc>
                <a:spcPct val="107000"/>
              </a:lnSpc>
              <a:spcAft>
                <a:spcPts val="800"/>
              </a:spcAft>
            </a:pPr>
            <a:r>
              <a:rPr lang="fr-CH" sz="2000" kern="1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L'enseignement de Jésus était captivant, il fixait l'attention de ses auditeurs par de fréquentes illustrations tirées des scènes de la nature… Embrassant du regard la foule qui se pressait devant lui, le Sauveur dit à ses disciples :</a:t>
            </a:r>
            <a:r>
              <a:rPr lang="fr-CH" sz="2000" kern="10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fr-CH" sz="2000"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Vous êtes la lumière du monde » </a:t>
            </a:r>
            <a:r>
              <a:rPr lang="fr-CH" sz="2000" i="1"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(Matthieu 5.14).</a:t>
            </a:r>
            <a:r>
              <a:rPr lang="fr-CH" sz="2000"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endParaRPr lang="fr-CH" sz="2000" kern="100"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indent="449580" algn="just">
              <a:lnSpc>
                <a:spcPct val="107000"/>
              </a:lnSpc>
              <a:spcAft>
                <a:spcPts val="800"/>
              </a:spcAft>
            </a:pPr>
            <a:r>
              <a:rPr lang="fr-CH" sz="2000" kern="1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De même que le soleil se lève pour accomplir son œuvre d'amour, pour dissiper les ombres de la nuit et rendre la vie au monde, de même les disciples du Christ doivent poursuivre leur mission, et répandre la lumière du ciel sur ceux qui sont dans les ténèbres de l'erreur et du péché. »</a:t>
            </a:r>
            <a:endParaRPr lang="fr-CH" dirty="0">
              <a:solidFill>
                <a:schemeClr val="accent1">
                  <a:lumMod val="50000"/>
                </a:schemeClr>
              </a:solidFill>
              <a:effectLst>
                <a:outerShdw blurRad="38100" dist="38100" dir="2700000" algn="tl">
                  <a:srgbClr val="000000">
                    <a:alpha val="43137"/>
                  </a:srgbClr>
                </a:outerShdw>
              </a:effectLst>
            </a:endParaRPr>
          </a:p>
        </p:txBody>
      </p:sp>
      <p:sp>
        <p:nvSpPr>
          <p:cNvPr id="3" name="ZoneTexte 2">
            <a:extLst>
              <a:ext uri="{FF2B5EF4-FFF2-40B4-BE49-F238E27FC236}">
                <a16:creationId xmlns:a16="http://schemas.microsoft.com/office/drawing/2014/main" id="{5A0CB1BB-9616-636E-4E58-079BF3B88CB2}"/>
              </a:ext>
            </a:extLst>
          </p:cNvPr>
          <p:cNvSpPr txBox="1"/>
          <p:nvPr/>
        </p:nvSpPr>
        <p:spPr>
          <a:xfrm>
            <a:off x="403412" y="3101788"/>
            <a:ext cx="11385176" cy="3474028"/>
          </a:xfrm>
          <a:prstGeom prst="rect">
            <a:avLst/>
          </a:prstGeom>
          <a:noFill/>
        </p:spPr>
        <p:txBody>
          <a:bodyPr wrap="square" rtlCol="0">
            <a:spAutoFit/>
          </a:bodyPr>
          <a:lstStyle/>
          <a:p>
            <a:pPr marL="0" marR="0" lvl="0" indent="449580" algn="just" defTabSz="914400" rtl="0" eaLnBrk="1" fontAlgn="auto" latinLnBrk="0" hangingPunct="1">
              <a:lnSpc>
                <a:spcPct val="107000"/>
              </a:lnSpc>
              <a:spcBef>
                <a:spcPts val="0"/>
              </a:spcBef>
              <a:spcAft>
                <a:spcPts val="800"/>
              </a:spcAft>
              <a:buClrTx/>
              <a:buSzTx/>
              <a:buFontTx/>
              <a:buNone/>
              <a:tabLst/>
              <a:defRPr/>
            </a:pPr>
            <a:r>
              <a:rPr kumimoji="0" lang="fr-CH" sz="2000" b="0" i="0" u="none" strike="noStrike" kern="1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Dans la radieuse lumière du matin, les villes et les villages situés sur les collines environnantes resplendissaient, augmentant encore l'attrait du décor. Dirigeant ses regards de ce côté, Jésus dit : </a:t>
            </a:r>
            <a:r>
              <a:rPr kumimoji="0" lang="fr-CH" sz="2000" b="0" i="0" u="none" strike="noStrike" kern="100" cap="none" spc="0" normalizeH="0" baseline="0" noProof="0" dirty="0">
                <a:ln>
                  <a:noFill/>
                </a:ln>
                <a:solidFill>
                  <a:srgbClr val="663300"/>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 Une ville située sur une montagne ne peut être cachée. » </a:t>
            </a:r>
            <a:r>
              <a:rPr kumimoji="0" lang="fr-CH" sz="2000" b="0" i="0" u="none" strike="noStrike" kern="100" cap="none" spc="0" normalizeH="0" baseline="0" noProof="0" dirty="0">
                <a:ln>
                  <a:noFill/>
                </a:ln>
                <a:solidFill>
                  <a:srgbClr val="275317"/>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Puis il ajouta : </a:t>
            </a:r>
            <a:r>
              <a:rPr kumimoji="0" lang="fr-CH" sz="2000" b="0" i="0" u="none" strike="noStrike" kern="100" cap="none" spc="0" normalizeH="0" baseline="0" noProof="0" dirty="0">
                <a:ln>
                  <a:noFill/>
                </a:ln>
                <a:solidFill>
                  <a:srgbClr val="663300"/>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 On n'allume pas une lampe pour la mettre sous le boisseau, mais on la met sur le chandelier, et elle éclaire tous ceux qui sont dans la maison. » </a:t>
            </a:r>
          </a:p>
          <a:p>
            <a:pPr marL="0" marR="0" lvl="0" indent="449580" algn="just" defTabSz="914400" rtl="0" eaLnBrk="1" fontAlgn="auto" latinLnBrk="0" hangingPunct="1">
              <a:lnSpc>
                <a:spcPct val="107000"/>
              </a:lnSpc>
              <a:spcBef>
                <a:spcPts val="0"/>
              </a:spcBef>
              <a:spcAft>
                <a:spcPts val="800"/>
              </a:spcAft>
              <a:buClrTx/>
              <a:buSzTx/>
              <a:buFontTx/>
              <a:buNone/>
              <a:tabLst/>
              <a:defRPr/>
            </a:pPr>
            <a:r>
              <a:rPr kumimoji="0" lang="fr-CH" sz="2000" b="0" i="0" u="none" strike="noStrike" kern="1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La plupart de ceux qui écoutaient les paroles de Jésus étaient des paysans et des pêcheurs ; leurs modestes demeures ne comprenaient qu'une seule pièce dans laquelle une lampe unique devait assurer l'éclairage. De même, dit Jésus : </a:t>
            </a:r>
            <a:r>
              <a:rPr kumimoji="0" lang="fr-CH" sz="2000" b="0" i="0" u="none" strike="noStrike" kern="100" cap="none" spc="0" normalizeH="0" baseline="0" noProof="0" dirty="0">
                <a:ln>
                  <a:noFill/>
                </a:ln>
                <a:solidFill>
                  <a:srgbClr val="663300"/>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 Que votre lumière luise ainsi devant les hommes, afin qu'ils voient vos bonnes œuvres, et qu'ils glorifient votre Père qui est dans les cieux. » (Matthieu 5.14-16.)                                   </a:t>
            </a:r>
            <a:endParaRPr lang="fr-CH" dirty="0">
              <a:solidFill>
                <a:srgbClr val="663300"/>
              </a:solidFill>
              <a:effectLst>
                <a:outerShdw blurRad="38100" dist="38100" dir="2700000" algn="tl">
                  <a:srgbClr val="000000">
                    <a:alpha val="43137"/>
                  </a:srgbClr>
                </a:outerShdw>
              </a:effectLst>
            </a:endParaRPr>
          </a:p>
        </p:txBody>
      </p:sp>
      <p:sp>
        <p:nvSpPr>
          <p:cNvPr id="6" name="Bulle narrative : rectangle à coins arrondis 5">
            <a:extLst>
              <a:ext uri="{FF2B5EF4-FFF2-40B4-BE49-F238E27FC236}">
                <a16:creationId xmlns:a16="http://schemas.microsoft.com/office/drawing/2014/main" id="{D9A204B5-CDDE-1539-4AED-5A1A16B186CC}"/>
              </a:ext>
            </a:extLst>
          </p:cNvPr>
          <p:cNvSpPr/>
          <p:nvPr/>
        </p:nvSpPr>
        <p:spPr>
          <a:xfrm>
            <a:off x="5569527" y="6170706"/>
            <a:ext cx="4488873" cy="543859"/>
          </a:xfrm>
          <a:prstGeom prst="wedgeRoundRectCallout">
            <a:avLst>
              <a:gd name="adj1" fmla="val 54286"/>
              <a:gd name="adj2" fmla="val 72712"/>
              <a:gd name="adj3" fmla="val 16667"/>
            </a:avLst>
          </a:prstGeom>
          <a:solidFill>
            <a:srgbClr val="0000FF"/>
          </a:solidFill>
          <a:ln w="571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800"/>
              </a:spcAft>
            </a:pP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(E. G. White, </a:t>
            </a:r>
            <a: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t>Heureux ceux qui</a:t>
            </a:r>
            <a:r>
              <a:rPr lang="fr-CH"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t>, </a:t>
            </a: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p. 38.)</a:t>
            </a:r>
          </a:p>
        </p:txBody>
      </p:sp>
      <p:pic>
        <p:nvPicPr>
          <p:cNvPr id="4" name="Picture 6" descr="Podobieństwo o siewcy - wybierz prawidłową odpowiedź - Biblia Dla Dzieci">
            <a:extLst>
              <a:ext uri="{FF2B5EF4-FFF2-40B4-BE49-F238E27FC236}">
                <a16:creationId xmlns:a16="http://schemas.microsoft.com/office/drawing/2014/main" id="{552D0CC8-AE37-3CEE-508B-0B9AA08E971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510987" y="618566"/>
            <a:ext cx="1704719" cy="1757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24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A49F356-FC7D-D4D0-DB76-C58EF6659726}"/>
              </a:ext>
            </a:extLst>
          </p:cNvPr>
          <p:cNvSpPr>
            <a:spLocks noGrp="1" noRot="1" noMove="1" noResize="1" noEditPoints="1" noAdjustHandles="1" noChangeArrowheads="1" noChangeShapeType="1"/>
          </p:cNvSpPr>
          <p:nvPr/>
        </p:nvSpPr>
        <p:spPr>
          <a:xfrm>
            <a:off x="0" y="0"/>
            <a:ext cx="12191999" cy="625077"/>
          </a:xfrm>
          <a:prstGeom prst="rect">
            <a:avLst/>
          </a:prstGeom>
          <a:blipFill dpi="0" rotWithShape="1">
            <a:blip r:embed="rId4"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Imagen 21" descr="Dibujo en blanco y negro&#10;&#10;Descripción generada automáticamente con confianza baja">
            <a:extLst>
              <a:ext uri="{FF2B5EF4-FFF2-40B4-BE49-F238E27FC236}">
                <a16:creationId xmlns:a16="http://schemas.microsoft.com/office/drawing/2014/main" id="{4B245EE1-9557-849B-8D9C-9CD97985D0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22090" y="2383070"/>
            <a:ext cx="3138926" cy="1217274"/>
          </a:xfrm>
          <a:prstGeom prst="rect">
            <a:avLst/>
          </a:prstGeom>
          <a:ln w="127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6679582-5A52-079D-D1B8-3AE458804CFD}"/>
              </a:ext>
            </a:extLst>
          </p:cNvPr>
          <p:cNvSpPr txBox="1"/>
          <p:nvPr/>
        </p:nvSpPr>
        <p:spPr>
          <a:xfrm>
            <a:off x="0" y="-57150"/>
            <a:ext cx="12191999" cy="584775"/>
          </a:xfrm>
          <a:prstGeom prst="rect">
            <a:avLst/>
          </a:prstGeom>
          <a:noFill/>
        </p:spPr>
        <p:txBody>
          <a:bodyPr wrap="square">
            <a:spAutoFit/>
            <a:scene3d>
              <a:camera prst="orthographicFront"/>
              <a:lightRig rig="threePt" dir="t"/>
            </a:scene3d>
            <a:sp3d extrusionH="57150">
              <a:bevelT w="69850" h="38100" prst="cross"/>
            </a:sp3d>
          </a:bodyPr>
          <a:lstStyle>
            <a:defPPr>
              <a:defRPr lang="es-ES"/>
            </a:defPPr>
            <a:lvl1pPr algn="ctr">
              <a:defRPr sz="4400" b="1">
                <a:ln w="22225">
                  <a:solidFill>
                    <a:schemeClr val="accent2"/>
                  </a:solidFill>
                  <a:prstDash val="solid"/>
                </a:ln>
                <a:solidFill>
                  <a:schemeClr val="accent2">
                    <a:lumMod val="40000"/>
                    <a:lumOff val="60000"/>
                  </a:schemeClr>
                </a:solidFill>
              </a:defRPr>
            </a:lvl1pPr>
          </a:lstStyle>
          <a:p>
            <a:r>
              <a:rPr lang="fr-CH" sz="3200" dirty="0">
                <a:ln w="22225">
                  <a:solidFill>
                    <a:schemeClr val="bg2">
                      <a:lumMod val="90000"/>
                    </a:schemeClr>
                  </a:solidFill>
                  <a:prstDash val="solid"/>
                </a:ln>
                <a:solidFill>
                  <a:schemeClr val="bg2">
                    <a:lumMod val="90000"/>
                  </a:schemeClr>
                </a:solidFill>
              </a:rPr>
              <a:t>La croissance et la moutarde</a:t>
            </a:r>
            <a:endParaRPr lang="es-ES" sz="3200" dirty="0">
              <a:ln w="22225">
                <a:solidFill>
                  <a:schemeClr val="bg2">
                    <a:lumMod val="90000"/>
                  </a:schemeClr>
                </a:solidFill>
                <a:prstDash val="solid"/>
              </a:ln>
              <a:solidFill>
                <a:schemeClr val="bg2">
                  <a:lumMod val="90000"/>
                </a:schemeClr>
              </a:solidFill>
            </a:endParaRPr>
          </a:p>
        </p:txBody>
      </p:sp>
      <p:sp>
        <p:nvSpPr>
          <p:cNvPr id="4" name="CuadroTexto 3">
            <a:extLst>
              <a:ext uri="{FF2B5EF4-FFF2-40B4-BE49-F238E27FC236}">
                <a16:creationId xmlns:a16="http://schemas.microsoft.com/office/drawing/2014/main" id="{9133E214-DE09-4FD1-DD9B-01595DBFB045}"/>
              </a:ext>
            </a:extLst>
          </p:cNvPr>
          <p:cNvSpPr txBox="1"/>
          <p:nvPr/>
        </p:nvSpPr>
        <p:spPr>
          <a:xfrm>
            <a:off x="114300" y="729852"/>
            <a:ext cx="5867400" cy="9233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fr-CH" b="1" dirty="0">
                <a:effectLst>
                  <a:outerShdw blurRad="38100" dist="38100" dir="2700000" algn="tl">
                    <a:srgbClr val="000000">
                      <a:alpha val="43137"/>
                    </a:srgbClr>
                  </a:outerShdw>
                </a:effectLst>
                <a:latin typeface="Comic Sans MS" panose="030F0702030302020204" pitchFamily="66" charset="0"/>
              </a:rPr>
              <a:t>« Jésus disait encore : « Voici à quoi ressemble le règne de Dieu : quelqu'un jette de la semence dans son champ. » (Marc 4.26)</a:t>
            </a:r>
            <a:endParaRPr lang="es-ES" sz="1100" b="1" dirty="0">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56F3F5AE-BA46-9096-8B17-5EB7F22E9EE6}"/>
              </a:ext>
            </a:extLst>
          </p:cNvPr>
          <p:cNvSpPr txBox="1"/>
          <p:nvPr/>
        </p:nvSpPr>
        <p:spPr>
          <a:xfrm>
            <a:off x="114299" y="1639394"/>
            <a:ext cx="5800721" cy="707886"/>
          </a:xfrm>
          <a:prstGeom prst="rect">
            <a:avLst/>
          </a:prstGeom>
          <a:noFill/>
        </p:spPr>
        <p:txBody>
          <a:bodyPr wrap="square" rtlCol="0">
            <a:spAutoFit/>
          </a:bodyPr>
          <a:lstStyle/>
          <a:p>
            <a:pPr algn="ctr">
              <a:spcBef>
                <a:spcPts val="600"/>
              </a:spcBef>
            </a:pPr>
            <a:r>
              <a:rPr lang="fr-CH" sz="2000" b="1" dirty="0">
                <a:solidFill>
                  <a:srgbClr val="0000CC"/>
                </a:solidFill>
              </a:rPr>
              <a:t>Jésus rappelle le cycle de croissance </a:t>
            </a:r>
            <a:br>
              <a:rPr lang="fr-CH" sz="2000" b="1" dirty="0">
                <a:solidFill>
                  <a:srgbClr val="0000CC"/>
                </a:solidFill>
              </a:rPr>
            </a:br>
            <a:r>
              <a:rPr lang="fr-CH" sz="2000" b="1" dirty="0">
                <a:solidFill>
                  <a:srgbClr val="0000CC"/>
                </a:solidFill>
              </a:rPr>
              <a:t>des céréales (Marc 4.28) :</a:t>
            </a:r>
            <a:endParaRPr lang="es-ES" sz="2000" b="1" dirty="0">
              <a:solidFill>
                <a:srgbClr val="0000CC"/>
              </a:solidFill>
            </a:endParaRPr>
          </a:p>
        </p:txBody>
      </p:sp>
      <p:graphicFrame>
        <p:nvGraphicFramePr>
          <p:cNvPr id="2" name="Diagrama 1">
            <a:extLst>
              <a:ext uri="{FF2B5EF4-FFF2-40B4-BE49-F238E27FC236}">
                <a16:creationId xmlns:a16="http://schemas.microsoft.com/office/drawing/2014/main" id="{56C01E1E-25E5-1284-D800-8714ED0F1336}"/>
              </a:ext>
            </a:extLst>
          </p:cNvPr>
          <p:cNvGraphicFramePr/>
          <p:nvPr>
            <p:extLst>
              <p:ext uri="{D42A27DB-BD31-4B8C-83A1-F6EECF244321}">
                <p14:modId xmlns:p14="http://schemas.microsoft.com/office/powerpoint/2010/main" val="688541729"/>
              </p:ext>
            </p:extLst>
          </p:nvPr>
        </p:nvGraphicFramePr>
        <p:xfrm>
          <a:off x="209547" y="2347281"/>
          <a:ext cx="1877559" cy="12888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uadroTexto 6">
            <a:extLst>
              <a:ext uri="{FF2B5EF4-FFF2-40B4-BE49-F238E27FC236}">
                <a16:creationId xmlns:a16="http://schemas.microsoft.com/office/drawing/2014/main" id="{2A5515E3-ABF8-648A-766D-5ECFFAD27B7B}"/>
              </a:ext>
            </a:extLst>
          </p:cNvPr>
          <p:cNvSpPr txBox="1"/>
          <p:nvPr/>
        </p:nvSpPr>
        <p:spPr>
          <a:xfrm>
            <a:off x="95238" y="3636133"/>
            <a:ext cx="5800722" cy="707886"/>
          </a:xfrm>
          <a:prstGeom prst="rect">
            <a:avLst/>
          </a:prstGeom>
          <a:noFill/>
        </p:spPr>
        <p:txBody>
          <a:bodyPr wrap="square" rtlCol="0">
            <a:spAutoFit/>
          </a:bodyPr>
          <a:lstStyle/>
          <a:p>
            <a:pPr>
              <a:spcBef>
                <a:spcPts val="600"/>
              </a:spcBef>
            </a:pPr>
            <a:r>
              <a:rPr lang="fr-CH" sz="2000" b="1" dirty="0">
                <a:solidFill>
                  <a:srgbClr val="0000CC"/>
                </a:solidFill>
              </a:rPr>
              <a:t>C'est un processus qui dépend de Dieu et non de l'homme (Marc 4.27).</a:t>
            </a:r>
            <a:endParaRPr lang="es-ES" sz="2000" b="1" dirty="0">
              <a:solidFill>
                <a:srgbClr val="0000CC"/>
              </a:solidFill>
            </a:endParaRPr>
          </a:p>
        </p:txBody>
      </p:sp>
      <p:sp>
        <p:nvSpPr>
          <p:cNvPr id="8" name="CuadroTexto 7">
            <a:extLst>
              <a:ext uri="{FF2B5EF4-FFF2-40B4-BE49-F238E27FC236}">
                <a16:creationId xmlns:a16="http://schemas.microsoft.com/office/drawing/2014/main" id="{5C74D90A-619A-87EE-8492-E24BD32D941B}"/>
              </a:ext>
            </a:extLst>
          </p:cNvPr>
          <p:cNvSpPr txBox="1"/>
          <p:nvPr/>
        </p:nvSpPr>
        <p:spPr>
          <a:xfrm>
            <a:off x="6210300" y="729852"/>
            <a:ext cx="5867400" cy="9233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fr-CH" b="1" dirty="0">
                <a:effectLst>
                  <a:outerShdw blurRad="38100" dist="38100" dir="2700000" algn="tl">
                    <a:srgbClr val="000000">
                      <a:alpha val="43137"/>
                    </a:srgbClr>
                  </a:outerShdw>
                </a:effectLst>
                <a:latin typeface="Comic Sans MS" panose="030F0702030302020204" pitchFamily="66" charset="0"/>
              </a:rPr>
              <a:t>Il est comme une graine de moutarde ; quand on la sème dans la terre, elle est la plus petite de toutes les graines du monde. </a:t>
            </a:r>
            <a:r>
              <a:rPr lang="es-ES" b="1" dirty="0">
                <a:effectLst>
                  <a:outerShdw blurRad="38100" dist="38100" dir="2700000" algn="tl">
                    <a:srgbClr val="000000">
                      <a:alpha val="43137"/>
                    </a:srgbClr>
                  </a:outerShdw>
                </a:effectLst>
                <a:latin typeface="Comic Sans MS" panose="030F0702030302020204" pitchFamily="66" charset="0"/>
              </a:rPr>
              <a:t>(Marc 4.31)</a:t>
            </a:r>
          </a:p>
        </p:txBody>
      </p:sp>
      <p:sp>
        <p:nvSpPr>
          <p:cNvPr id="9" name="CuadroTexto 8">
            <a:extLst>
              <a:ext uri="{FF2B5EF4-FFF2-40B4-BE49-F238E27FC236}">
                <a16:creationId xmlns:a16="http://schemas.microsoft.com/office/drawing/2014/main" id="{FDB81604-DD2D-F704-DB39-3349C9671274}"/>
              </a:ext>
            </a:extLst>
          </p:cNvPr>
          <p:cNvSpPr txBox="1"/>
          <p:nvPr/>
        </p:nvSpPr>
        <p:spPr>
          <a:xfrm>
            <a:off x="6237964" y="2990168"/>
            <a:ext cx="4053517" cy="1938992"/>
          </a:xfrm>
          <a:prstGeom prst="rect">
            <a:avLst/>
          </a:prstGeom>
          <a:noFill/>
        </p:spPr>
        <p:txBody>
          <a:bodyPr wrap="square" rtlCol="0">
            <a:spAutoFit/>
          </a:bodyPr>
          <a:lstStyle/>
          <a:p>
            <a:pPr>
              <a:spcBef>
                <a:spcPts val="600"/>
              </a:spcBef>
            </a:pPr>
            <a:r>
              <a:rPr lang="fr-CH" sz="2000" b="1" dirty="0"/>
              <a:t>Dans les 50 jours suivant le semis, la moutarde atteint une hauteur de 30 à 40 cm et est déjà capable de produire des fruits récoltables. Elle peut atteindre jusqu'à 7 mètres de hauteur.</a:t>
            </a:r>
            <a:endParaRPr lang="es-ES" sz="2000" b="1" dirty="0"/>
          </a:p>
        </p:txBody>
      </p:sp>
      <p:cxnSp>
        <p:nvCxnSpPr>
          <p:cNvPr id="12" name="Conector recto 11">
            <a:extLst>
              <a:ext uri="{FF2B5EF4-FFF2-40B4-BE49-F238E27FC236}">
                <a16:creationId xmlns:a16="http://schemas.microsoft.com/office/drawing/2014/main" id="{5DA2ED06-56A0-49F9-68DB-3E63646D14A4}"/>
              </a:ext>
            </a:extLst>
          </p:cNvPr>
          <p:cNvCxnSpPr>
            <a:cxnSpLocks/>
          </p:cNvCxnSpPr>
          <p:nvPr/>
        </p:nvCxnSpPr>
        <p:spPr>
          <a:xfrm>
            <a:off x="6096000" y="740866"/>
            <a:ext cx="0" cy="6026847"/>
          </a:xfrm>
          <a:prstGeom prst="line">
            <a:avLst/>
          </a:prstGeom>
        </p:spPr>
        <p:style>
          <a:lnRef idx="3">
            <a:schemeClr val="dk1"/>
          </a:lnRef>
          <a:fillRef idx="0">
            <a:schemeClr val="dk1"/>
          </a:fillRef>
          <a:effectRef idx="2">
            <a:schemeClr val="dk1"/>
          </a:effectRef>
          <a:fontRef idx="minor">
            <a:schemeClr val="tx1"/>
          </a:fontRef>
        </p:style>
      </p:cxnSp>
      <p:pic>
        <p:nvPicPr>
          <p:cNvPr id="14" name="Imagen 13" descr="Un dibujo de una persona&#10;&#10;Descripción generada automáticamente con confianza baja">
            <a:extLst>
              <a:ext uri="{FF2B5EF4-FFF2-40B4-BE49-F238E27FC236}">
                <a16:creationId xmlns:a16="http://schemas.microsoft.com/office/drawing/2014/main" id="{EA4DB86F-5B4E-8784-24CE-C5F41FEDA89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176692" y="1816284"/>
            <a:ext cx="1805761" cy="2038604"/>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pic>
        <p:nvPicPr>
          <p:cNvPr id="16" name="Imagen 15" descr="Imagen que contiene persona, exterior, mujer, hombre&#10;&#10;Descripción generada automáticamente">
            <a:extLst>
              <a:ext uri="{FF2B5EF4-FFF2-40B4-BE49-F238E27FC236}">
                <a16:creationId xmlns:a16="http://schemas.microsoft.com/office/drawing/2014/main" id="{8C9D9AD6-0C2D-5C2F-77C2-EC1F271BF31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843253" y="4330231"/>
            <a:ext cx="1962298" cy="1962298"/>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CuadroTexto 23">
            <a:extLst>
              <a:ext uri="{FF2B5EF4-FFF2-40B4-BE49-F238E27FC236}">
                <a16:creationId xmlns:a16="http://schemas.microsoft.com/office/drawing/2014/main" id="{CE22B2D3-3591-86E5-CA8F-CC70D6D7F7B3}"/>
              </a:ext>
            </a:extLst>
          </p:cNvPr>
          <p:cNvSpPr txBox="1"/>
          <p:nvPr/>
        </p:nvSpPr>
        <p:spPr>
          <a:xfrm>
            <a:off x="100011" y="4237051"/>
            <a:ext cx="3462339" cy="1015663"/>
          </a:xfrm>
          <a:prstGeom prst="rect">
            <a:avLst/>
          </a:prstGeom>
          <a:noFill/>
        </p:spPr>
        <p:txBody>
          <a:bodyPr wrap="square">
            <a:spAutoFit/>
          </a:bodyPr>
          <a:lstStyle/>
          <a:p>
            <a:pPr algn="ctr">
              <a:spcBef>
                <a:spcPts val="600"/>
              </a:spcBef>
            </a:pPr>
            <a:r>
              <a:rPr lang="fr-CH" sz="2000" b="1" dirty="0"/>
              <a:t>Telle est la semence de l'Evangile plantée dans </a:t>
            </a:r>
            <a:br>
              <a:rPr lang="fr-CH" sz="2000" b="1" dirty="0"/>
            </a:br>
            <a:r>
              <a:rPr lang="fr-CH" sz="2000" b="1" dirty="0"/>
              <a:t>le sol fertile du croyant.</a:t>
            </a:r>
            <a:endParaRPr lang="es-ES" sz="2000" b="1" dirty="0"/>
          </a:p>
        </p:txBody>
      </p:sp>
      <p:sp>
        <p:nvSpPr>
          <p:cNvPr id="26" name="CuadroTexto 25">
            <a:extLst>
              <a:ext uri="{FF2B5EF4-FFF2-40B4-BE49-F238E27FC236}">
                <a16:creationId xmlns:a16="http://schemas.microsoft.com/office/drawing/2014/main" id="{0896F7DA-969D-8457-DA5F-32F5268133E0}"/>
              </a:ext>
            </a:extLst>
          </p:cNvPr>
          <p:cNvSpPr txBox="1"/>
          <p:nvPr/>
        </p:nvSpPr>
        <p:spPr>
          <a:xfrm>
            <a:off x="6162680" y="4882993"/>
            <a:ext cx="5881686" cy="1015663"/>
          </a:xfrm>
          <a:prstGeom prst="rect">
            <a:avLst/>
          </a:prstGeom>
          <a:noFill/>
        </p:spPr>
        <p:txBody>
          <a:bodyPr wrap="square">
            <a:spAutoFit/>
          </a:bodyPr>
          <a:lstStyle/>
          <a:p>
            <a:pPr algn="ctr">
              <a:spcBef>
                <a:spcPts val="600"/>
              </a:spcBef>
            </a:pPr>
            <a:r>
              <a:rPr lang="fr-CH" sz="2000" b="1" dirty="0">
                <a:solidFill>
                  <a:srgbClr val="0000CC"/>
                </a:solidFill>
              </a:rPr>
              <a:t>Bien sûr, les débuts ont été modestes : </a:t>
            </a:r>
            <a:br>
              <a:rPr lang="fr-CH" sz="2000" b="1" dirty="0">
                <a:solidFill>
                  <a:srgbClr val="0000CC"/>
                </a:solidFill>
              </a:rPr>
            </a:br>
            <a:r>
              <a:rPr lang="fr-CH" sz="2000" b="1" dirty="0">
                <a:solidFill>
                  <a:srgbClr val="0000CC"/>
                </a:solidFill>
              </a:rPr>
              <a:t>120 personnes « sans instruction » cachées </a:t>
            </a:r>
            <a:br>
              <a:rPr lang="fr-CH" sz="2000" b="1" dirty="0">
                <a:solidFill>
                  <a:srgbClr val="0000CC"/>
                </a:solidFill>
              </a:rPr>
            </a:br>
            <a:r>
              <a:rPr lang="fr-CH" sz="2000" b="1" dirty="0">
                <a:solidFill>
                  <a:srgbClr val="0000CC"/>
                </a:solidFill>
              </a:rPr>
              <a:t>dans une pièce à Jérusalem.</a:t>
            </a:r>
            <a:endParaRPr lang="es-ES" sz="2000" b="1" dirty="0">
              <a:solidFill>
                <a:srgbClr val="0000CC"/>
              </a:solidFill>
            </a:endParaRPr>
          </a:p>
        </p:txBody>
      </p:sp>
      <p:sp>
        <p:nvSpPr>
          <p:cNvPr id="28" name="CuadroTexto 27">
            <a:extLst>
              <a:ext uri="{FF2B5EF4-FFF2-40B4-BE49-F238E27FC236}">
                <a16:creationId xmlns:a16="http://schemas.microsoft.com/office/drawing/2014/main" id="{CD957CFA-C2FB-A3FA-61DE-8DC062159A25}"/>
              </a:ext>
            </a:extLst>
          </p:cNvPr>
          <p:cNvSpPr txBox="1"/>
          <p:nvPr/>
        </p:nvSpPr>
        <p:spPr>
          <a:xfrm>
            <a:off x="6162680" y="1727418"/>
            <a:ext cx="3252775" cy="1323439"/>
          </a:xfrm>
          <a:prstGeom prst="rect">
            <a:avLst/>
          </a:prstGeom>
          <a:noFill/>
        </p:spPr>
        <p:txBody>
          <a:bodyPr wrap="square">
            <a:spAutoFit/>
          </a:bodyPr>
          <a:lstStyle/>
          <a:p>
            <a:pPr>
              <a:spcBef>
                <a:spcPts val="600"/>
              </a:spcBef>
            </a:pPr>
            <a:r>
              <a:rPr lang="fr-CH" sz="2000" b="1" dirty="0"/>
              <a:t>Le Royaume des cieux est comparable à une petite graine de moutarde </a:t>
            </a:r>
            <a:br>
              <a:rPr lang="fr-CH" sz="2000" b="1" dirty="0"/>
            </a:br>
            <a:r>
              <a:rPr lang="fr-CH" sz="2000" b="1" dirty="0">
                <a:solidFill>
                  <a:srgbClr val="663300"/>
                </a:solidFill>
              </a:rPr>
              <a:t>(Marc 4.30-31).</a:t>
            </a:r>
            <a:endParaRPr lang="es-ES" sz="2000" b="1" dirty="0">
              <a:solidFill>
                <a:srgbClr val="663300"/>
              </a:solidFill>
            </a:endParaRPr>
          </a:p>
        </p:txBody>
      </p:sp>
      <p:sp>
        <p:nvSpPr>
          <p:cNvPr id="30" name="CuadroTexto 29">
            <a:extLst>
              <a:ext uri="{FF2B5EF4-FFF2-40B4-BE49-F238E27FC236}">
                <a16:creationId xmlns:a16="http://schemas.microsoft.com/office/drawing/2014/main" id="{F519F5FB-6051-0E07-9319-FF08FA4499B3}"/>
              </a:ext>
            </a:extLst>
          </p:cNvPr>
          <p:cNvSpPr txBox="1"/>
          <p:nvPr/>
        </p:nvSpPr>
        <p:spPr>
          <a:xfrm>
            <a:off x="6162680" y="5845228"/>
            <a:ext cx="5969141" cy="1015663"/>
          </a:xfrm>
          <a:prstGeom prst="rect">
            <a:avLst/>
          </a:prstGeom>
          <a:noFill/>
        </p:spPr>
        <p:txBody>
          <a:bodyPr wrap="square">
            <a:spAutoFit/>
          </a:bodyPr>
          <a:lstStyle/>
          <a:p>
            <a:pPr algn="ctr">
              <a:spcBef>
                <a:spcPts val="600"/>
              </a:spcBef>
            </a:pPr>
            <a:r>
              <a:rPr lang="fr-CH" sz="2000" b="1" dirty="0">
                <a:solidFill>
                  <a:srgbClr val="0000CC"/>
                </a:solidFill>
              </a:rPr>
              <a:t>Mais elle s'est répandue dans le monde entier, ce qui en fait la religion qui compte le plus grand nombre de croyants.</a:t>
            </a:r>
            <a:endParaRPr lang="es-ES" sz="2000" dirty="0">
              <a:solidFill>
                <a:srgbClr val="0000CC"/>
              </a:solidFill>
            </a:endParaRPr>
          </a:p>
        </p:txBody>
      </p:sp>
      <p:sp>
        <p:nvSpPr>
          <p:cNvPr id="13" name="CuadroTexto 12">
            <a:extLst>
              <a:ext uri="{FF2B5EF4-FFF2-40B4-BE49-F238E27FC236}">
                <a16:creationId xmlns:a16="http://schemas.microsoft.com/office/drawing/2014/main" id="{BB501A1F-FE54-8CA2-748A-928CE1284882}"/>
              </a:ext>
            </a:extLst>
          </p:cNvPr>
          <p:cNvSpPr txBox="1"/>
          <p:nvPr/>
        </p:nvSpPr>
        <p:spPr>
          <a:xfrm>
            <a:off x="187400" y="5136497"/>
            <a:ext cx="3462339" cy="1631216"/>
          </a:xfrm>
          <a:prstGeom prst="rect">
            <a:avLst/>
          </a:prstGeom>
          <a:noFill/>
        </p:spPr>
        <p:txBody>
          <a:bodyPr wrap="square">
            <a:spAutoFit/>
          </a:bodyPr>
          <a:lstStyle/>
          <a:p>
            <a:pPr algn="ctr">
              <a:spcBef>
                <a:spcPts val="600"/>
              </a:spcBef>
            </a:pPr>
            <a:r>
              <a:rPr lang="fr-CH" sz="2000" b="1" dirty="0"/>
              <a:t>Par l'action du Saint-Esprit, nous grandissons de plus en plus dans la vérité... jusqu'à ce que Jésus vienne </a:t>
            </a:r>
            <a:r>
              <a:rPr lang="fr-CH" sz="2000" b="1" dirty="0">
                <a:solidFill>
                  <a:srgbClr val="663300"/>
                </a:solidFill>
              </a:rPr>
              <a:t>(Marc 4.28 ; Matthieu 13.39</a:t>
            </a:r>
            <a:r>
              <a:rPr lang="fr-CH" sz="2000" b="1" dirty="0"/>
              <a:t>).</a:t>
            </a:r>
            <a:endParaRPr lang="es-ES" sz="2000" b="1" dirty="0"/>
          </a:p>
        </p:txBody>
      </p:sp>
    </p:spTree>
    <p:extLst>
      <p:ext uri="{BB962C8B-B14F-4D97-AF65-F5344CB8AC3E}">
        <p14:creationId xmlns:p14="http://schemas.microsoft.com/office/powerpoint/2010/main" val="124560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C0B3A958-0776-44B9-B7C7-E8872E090D6B}"/>
                                            </p:graphicEl>
                                          </p:spTgt>
                                        </p:tgtEl>
                                        <p:attrNameLst>
                                          <p:attrName>style.visibility</p:attrName>
                                        </p:attrNameLst>
                                      </p:cBhvr>
                                      <p:to>
                                        <p:strVal val="visible"/>
                                      </p:to>
                                    </p:set>
                                    <p:anim calcmode="lin" valueType="num">
                                      <p:cBhvr>
                                        <p:cTn id="32" dur="500" fill="hold"/>
                                        <p:tgtEl>
                                          <p:spTgt spid="2">
                                            <p:graphicEl>
                                              <a:dgm id="{C0B3A958-0776-44B9-B7C7-E8872E090D6B}"/>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C0B3A958-0776-44B9-B7C7-E8872E090D6B}"/>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C0B3A958-0776-44B9-B7C7-E8872E090D6B}"/>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ABA808DD-1189-44FF-B581-DD7BBCE32F8A}"/>
                                            </p:graphicEl>
                                          </p:spTgt>
                                        </p:tgtEl>
                                        <p:attrNameLst>
                                          <p:attrName>style.visibility</p:attrName>
                                        </p:attrNameLst>
                                      </p:cBhvr>
                                      <p:to>
                                        <p:strVal val="visible"/>
                                      </p:to>
                                    </p:set>
                                    <p:animEffect transition="in" filter="wipe(left)">
                                      <p:cBhvr>
                                        <p:cTn id="38" dur="500"/>
                                        <p:tgtEl>
                                          <p:spTgt spid="2">
                                            <p:graphicEl>
                                              <a:dgm id="{ABA808DD-1189-44FF-B581-DD7BBCE32F8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1AC7A243-61B0-4E04-8942-4D8F704535D2}"/>
                                            </p:graphicEl>
                                          </p:spTgt>
                                        </p:tgtEl>
                                        <p:attrNameLst>
                                          <p:attrName>style.visibility</p:attrName>
                                        </p:attrNameLst>
                                      </p:cBhvr>
                                      <p:to>
                                        <p:strVal val="visible"/>
                                      </p:to>
                                    </p:set>
                                    <p:anim calcmode="lin" valueType="num">
                                      <p:cBhvr>
                                        <p:cTn id="43" dur="500" fill="hold"/>
                                        <p:tgtEl>
                                          <p:spTgt spid="2">
                                            <p:graphicEl>
                                              <a:dgm id="{1AC7A243-61B0-4E04-8942-4D8F704535D2}"/>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1AC7A243-61B0-4E04-8942-4D8F704535D2}"/>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1AC7A243-61B0-4E04-8942-4D8F704535D2}"/>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9AA26D14-39E6-4E82-9B46-13471A44E430}"/>
                                            </p:graphicEl>
                                          </p:spTgt>
                                        </p:tgtEl>
                                        <p:attrNameLst>
                                          <p:attrName>style.visibility</p:attrName>
                                        </p:attrNameLst>
                                      </p:cBhvr>
                                      <p:to>
                                        <p:strVal val="visible"/>
                                      </p:to>
                                    </p:set>
                                    <p:animEffect transition="in" filter="wipe(left)">
                                      <p:cBhvr>
                                        <p:cTn id="49" dur="500"/>
                                        <p:tgtEl>
                                          <p:spTgt spid="2">
                                            <p:graphicEl>
                                              <a:dgm id="{9AA26D14-39E6-4E82-9B46-13471A44E43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22BDD43C-4E0C-456C-8FF6-04452655EE07}"/>
                                            </p:graphicEl>
                                          </p:spTgt>
                                        </p:tgtEl>
                                        <p:attrNameLst>
                                          <p:attrName>style.visibility</p:attrName>
                                        </p:attrNameLst>
                                      </p:cBhvr>
                                      <p:to>
                                        <p:strVal val="visible"/>
                                      </p:to>
                                    </p:set>
                                    <p:anim calcmode="lin" valueType="num">
                                      <p:cBhvr>
                                        <p:cTn id="54" dur="500" fill="hold"/>
                                        <p:tgtEl>
                                          <p:spTgt spid="2">
                                            <p:graphicEl>
                                              <a:dgm id="{22BDD43C-4E0C-456C-8FF6-04452655EE07}"/>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22BDD43C-4E0C-456C-8FF6-04452655EE07}"/>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22BDD43C-4E0C-456C-8FF6-04452655EE07}"/>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111DDA5F-B481-4D23-8A95-865B9A8A4D1D}"/>
                                            </p:graphicEl>
                                          </p:spTgt>
                                        </p:tgtEl>
                                        <p:attrNameLst>
                                          <p:attrName>style.visibility</p:attrName>
                                        </p:attrNameLst>
                                      </p:cBhvr>
                                      <p:to>
                                        <p:strVal val="visible"/>
                                      </p:to>
                                    </p:set>
                                    <p:animEffect transition="in" filter="wipe(left)">
                                      <p:cBhvr>
                                        <p:cTn id="60" dur="500"/>
                                        <p:tgtEl>
                                          <p:spTgt spid="2">
                                            <p:graphicEl>
                                              <a:dgm id="{111DDA5F-B481-4D23-8A95-865B9A8A4D1D}"/>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1000" fill="hold"/>
                                        <p:tgtEl>
                                          <p:spTgt spid="16"/>
                                        </p:tgtEl>
                                        <p:attrNameLst>
                                          <p:attrName>ppt_w</p:attrName>
                                        </p:attrNameLst>
                                      </p:cBhvr>
                                      <p:tavLst>
                                        <p:tav tm="0">
                                          <p:val>
                                            <p:fltVal val="0"/>
                                          </p:val>
                                        </p:tav>
                                        <p:tav tm="100000">
                                          <p:val>
                                            <p:strVal val="#ppt_w"/>
                                          </p:val>
                                        </p:tav>
                                      </p:tavLst>
                                    </p:anim>
                                    <p:anim calcmode="lin" valueType="num">
                                      <p:cBhvr>
                                        <p:cTn id="66" dur="1000" fill="hold"/>
                                        <p:tgtEl>
                                          <p:spTgt spid="16"/>
                                        </p:tgtEl>
                                        <p:attrNameLst>
                                          <p:attrName>ppt_h</p:attrName>
                                        </p:attrNameLst>
                                      </p:cBhvr>
                                      <p:tavLst>
                                        <p:tav tm="0">
                                          <p:val>
                                            <p:fltVal val="0"/>
                                          </p:val>
                                        </p:tav>
                                        <p:tav tm="100000">
                                          <p:val>
                                            <p:strVal val="#ppt_h"/>
                                          </p:val>
                                        </p:tav>
                                      </p:tavLst>
                                    </p:anim>
                                    <p:anim calcmode="lin" valueType="num">
                                      <p:cBhvr>
                                        <p:cTn id="67" dur="1000" fill="hold"/>
                                        <p:tgtEl>
                                          <p:spTgt spid="16"/>
                                        </p:tgtEl>
                                        <p:attrNameLst>
                                          <p:attrName>style.rotation</p:attrName>
                                        </p:attrNameLst>
                                      </p:cBhvr>
                                      <p:tavLst>
                                        <p:tav tm="0">
                                          <p:val>
                                            <p:fltVal val="90"/>
                                          </p:val>
                                        </p:tav>
                                        <p:tav tm="100000">
                                          <p:val>
                                            <p:fltVal val="0"/>
                                          </p:val>
                                        </p:tav>
                                      </p:tavLst>
                                    </p:anim>
                                    <p:animEffect transition="in" filter="fade">
                                      <p:cBhvr>
                                        <p:cTn id="68" dur="1000"/>
                                        <p:tgtEl>
                                          <p:spTgt spid="16"/>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left)">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wipe(left)">
                                      <p:cBhvr>
                                        <p:cTn id="82" dur="500"/>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1000"/>
                                        <p:tgtEl>
                                          <p:spTgt spid="14"/>
                                        </p:tgtEl>
                                      </p:cBhvr>
                                    </p:animEffect>
                                    <p:anim calcmode="lin" valueType="num">
                                      <p:cBhvr>
                                        <p:cTn id="93" dur="1000" fill="hold"/>
                                        <p:tgtEl>
                                          <p:spTgt spid="14"/>
                                        </p:tgtEl>
                                        <p:attrNameLst>
                                          <p:attrName>ppt_x</p:attrName>
                                        </p:attrNameLst>
                                      </p:cBhvr>
                                      <p:tavLst>
                                        <p:tav tm="0">
                                          <p:val>
                                            <p:strVal val="#ppt_x"/>
                                          </p:val>
                                        </p:tav>
                                        <p:tav tm="100000">
                                          <p:val>
                                            <p:strVal val="#ppt_x"/>
                                          </p:val>
                                        </p:tav>
                                      </p:tavLst>
                                    </p:anim>
                                    <p:anim calcmode="lin" valueType="num">
                                      <p:cBhvr>
                                        <p:cTn id="9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wipe(left)">
                                      <p:cBhvr>
                                        <p:cTn id="99" dur="5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left)">
                                      <p:cBhvr>
                                        <p:cTn id="104" dur="500"/>
                                        <p:tgtEl>
                                          <p:spTgt spid="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wipe(left)">
                                      <p:cBhvr>
                                        <p:cTn id="109" dur="500"/>
                                        <p:tgtEl>
                                          <p:spTgt spid="26"/>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wipe(left)">
                                      <p:cBhvr>
                                        <p:cTn id="1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2" grpId="0" uiExpand="1">
        <p:bldSub>
          <a:bldDgm bld="one"/>
        </p:bldSub>
      </p:bldGraphic>
      <p:bldP spid="7" grpId="0"/>
      <p:bldP spid="8" grpId="0" animBg="1"/>
      <p:bldP spid="9" grpId="0"/>
      <p:bldP spid="24" grpId="0"/>
      <p:bldP spid="26" grpId="0"/>
      <p:bldP spid="28" grpId="0"/>
      <p:bldP spid="30"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C29C59CE-9D5A-4E64-9F64-161998AB2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sketch line">
            <a:extLst>
              <a:ext uri="{FF2B5EF4-FFF2-40B4-BE49-F238E27FC236}">
                <a16:creationId xmlns:a16="http://schemas.microsoft.com/office/drawing/2014/main" id="{21D3D9F9-59C8-7816-EE36-EFAE51048D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V="1">
            <a:off x="6924863" y="6642834"/>
            <a:ext cx="5105211" cy="45719"/>
          </a:xfrm>
          <a:custGeom>
            <a:avLst/>
            <a:gdLst>
              <a:gd name="connsiteX0" fmla="*/ 0 w 5105211"/>
              <a:gd name="connsiteY0" fmla="*/ 0 h 45719"/>
              <a:gd name="connsiteX1" fmla="*/ 484995 w 5105211"/>
              <a:gd name="connsiteY1" fmla="*/ 0 h 45719"/>
              <a:gd name="connsiteX2" fmla="*/ 1225251 w 5105211"/>
              <a:gd name="connsiteY2" fmla="*/ 0 h 45719"/>
              <a:gd name="connsiteX3" fmla="*/ 1761298 w 5105211"/>
              <a:gd name="connsiteY3" fmla="*/ 0 h 45719"/>
              <a:gd name="connsiteX4" fmla="*/ 2297345 w 5105211"/>
              <a:gd name="connsiteY4" fmla="*/ 0 h 45719"/>
              <a:gd name="connsiteX5" fmla="*/ 2986548 w 5105211"/>
              <a:gd name="connsiteY5" fmla="*/ 0 h 45719"/>
              <a:gd name="connsiteX6" fmla="*/ 3675752 w 5105211"/>
              <a:gd name="connsiteY6" fmla="*/ 0 h 45719"/>
              <a:gd name="connsiteX7" fmla="*/ 4262851 w 5105211"/>
              <a:gd name="connsiteY7" fmla="*/ 0 h 45719"/>
              <a:gd name="connsiteX8" fmla="*/ 5105211 w 5105211"/>
              <a:gd name="connsiteY8" fmla="*/ 0 h 45719"/>
              <a:gd name="connsiteX9" fmla="*/ 5105211 w 5105211"/>
              <a:gd name="connsiteY9" fmla="*/ 45719 h 45719"/>
              <a:gd name="connsiteX10" fmla="*/ 4467060 w 5105211"/>
              <a:gd name="connsiteY10" fmla="*/ 45719 h 45719"/>
              <a:gd name="connsiteX11" fmla="*/ 3726804 w 5105211"/>
              <a:gd name="connsiteY11" fmla="*/ 45719 h 45719"/>
              <a:gd name="connsiteX12" fmla="*/ 3241809 w 5105211"/>
              <a:gd name="connsiteY12" fmla="*/ 45719 h 45719"/>
              <a:gd name="connsiteX13" fmla="*/ 2552606 w 5105211"/>
              <a:gd name="connsiteY13" fmla="*/ 45719 h 45719"/>
              <a:gd name="connsiteX14" fmla="*/ 1965506 w 5105211"/>
              <a:gd name="connsiteY14" fmla="*/ 45719 h 45719"/>
              <a:gd name="connsiteX15" fmla="*/ 1378407 w 5105211"/>
              <a:gd name="connsiteY15" fmla="*/ 45719 h 45719"/>
              <a:gd name="connsiteX16" fmla="*/ 740256 w 5105211"/>
              <a:gd name="connsiteY16" fmla="*/ 45719 h 45719"/>
              <a:gd name="connsiteX17" fmla="*/ 0 w 5105211"/>
              <a:gd name="connsiteY17" fmla="*/ 45719 h 45719"/>
              <a:gd name="connsiteX18" fmla="*/ 0 w 5105211"/>
              <a:gd name="connsiteY1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5211" h="45719" fill="none" extrusionOk="0">
                <a:moveTo>
                  <a:pt x="0" y="0"/>
                </a:moveTo>
                <a:cubicBezTo>
                  <a:pt x="191823" y="-23276"/>
                  <a:pt x="343356" y="13302"/>
                  <a:pt x="484995" y="0"/>
                </a:cubicBezTo>
                <a:cubicBezTo>
                  <a:pt x="626635" y="-13302"/>
                  <a:pt x="1052468" y="1619"/>
                  <a:pt x="1225251" y="0"/>
                </a:cubicBezTo>
                <a:cubicBezTo>
                  <a:pt x="1398034" y="-1619"/>
                  <a:pt x="1652694" y="-4708"/>
                  <a:pt x="1761298" y="0"/>
                </a:cubicBezTo>
                <a:cubicBezTo>
                  <a:pt x="1869902" y="4708"/>
                  <a:pt x="2177745" y="2309"/>
                  <a:pt x="2297345" y="0"/>
                </a:cubicBezTo>
                <a:cubicBezTo>
                  <a:pt x="2416945" y="-2309"/>
                  <a:pt x="2841854" y="34042"/>
                  <a:pt x="2986548" y="0"/>
                </a:cubicBezTo>
                <a:cubicBezTo>
                  <a:pt x="3131242" y="-34042"/>
                  <a:pt x="3366092" y="-8692"/>
                  <a:pt x="3675752" y="0"/>
                </a:cubicBezTo>
                <a:cubicBezTo>
                  <a:pt x="3985412" y="8692"/>
                  <a:pt x="4057249" y="24248"/>
                  <a:pt x="4262851" y="0"/>
                </a:cubicBezTo>
                <a:cubicBezTo>
                  <a:pt x="4468453" y="-24248"/>
                  <a:pt x="4830020" y="21843"/>
                  <a:pt x="5105211" y="0"/>
                </a:cubicBezTo>
                <a:cubicBezTo>
                  <a:pt x="5103055" y="20072"/>
                  <a:pt x="5104321" y="35540"/>
                  <a:pt x="5105211" y="45719"/>
                </a:cubicBezTo>
                <a:cubicBezTo>
                  <a:pt x="4841484" y="54573"/>
                  <a:pt x="4621052" y="52639"/>
                  <a:pt x="4467060" y="45719"/>
                </a:cubicBezTo>
                <a:cubicBezTo>
                  <a:pt x="4313068" y="38799"/>
                  <a:pt x="3884992" y="33672"/>
                  <a:pt x="3726804" y="45719"/>
                </a:cubicBezTo>
                <a:cubicBezTo>
                  <a:pt x="3568616" y="57766"/>
                  <a:pt x="3425364" y="63391"/>
                  <a:pt x="3241809" y="45719"/>
                </a:cubicBezTo>
                <a:cubicBezTo>
                  <a:pt x="3058255" y="28047"/>
                  <a:pt x="2767867" y="57778"/>
                  <a:pt x="2552606" y="45719"/>
                </a:cubicBezTo>
                <a:cubicBezTo>
                  <a:pt x="2337345" y="33660"/>
                  <a:pt x="2087914" y="26810"/>
                  <a:pt x="1965506" y="45719"/>
                </a:cubicBezTo>
                <a:cubicBezTo>
                  <a:pt x="1843098" y="64628"/>
                  <a:pt x="1522767" y="27451"/>
                  <a:pt x="1378407" y="45719"/>
                </a:cubicBezTo>
                <a:cubicBezTo>
                  <a:pt x="1234047" y="63987"/>
                  <a:pt x="940136" y="52375"/>
                  <a:pt x="740256" y="45719"/>
                </a:cubicBezTo>
                <a:cubicBezTo>
                  <a:pt x="540376" y="39063"/>
                  <a:pt x="260268" y="37927"/>
                  <a:pt x="0" y="45719"/>
                </a:cubicBezTo>
                <a:cubicBezTo>
                  <a:pt x="-643" y="23557"/>
                  <a:pt x="7" y="11076"/>
                  <a:pt x="0" y="0"/>
                </a:cubicBezTo>
                <a:close/>
              </a:path>
              <a:path w="5105211" h="45719" stroke="0" extrusionOk="0">
                <a:moveTo>
                  <a:pt x="0" y="0"/>
                </a:moveTo>
                <a:cubicBezTo>
                  <a:pt x="217079" y="7439"/>
                  <a:pt x="343592" y="26093"/>
                  <a:pt x="536047" y="0"/>
                </a:cubicBezTo>
                <a:cubicBezTo>
                  <a:pt x="728502" y="-26093"/>
                  <a:pt x="903251" y="134"/>
                  <a:pt x="1021042" y="0"/>
                </a:cubicBezTo>
                <a:cubicBezTo>
                  <a:pt x="1138833" y="-134"/>
                  <a:pt x="1410348" y="18660"/>
                  <a:pt x="1557089" y="0"/>
                </a:cubicBezTo>
                <a:cubicBezTo>
                  <a:pt x="1703830" y="-18660"/>
                  <a:pt x="1940804" y="-4804"/>
                  <a:pt x="2195241" y="0"/>
                </a:cubicBezTo>
                <a:cubicBezTo>
                  <a:pt x="2449678" y="4804"/>
                  <a:pt x="2677326" y="-33733"/>
                  <a:pt x="2884444" y="0"/>
                </a:cubicBezTo>
                <a:cubicBezTo>
                  <a:pt x="3091562" y="33733"/>
                  <a:pt x="3367989" y="-15618"/>
                  <a:pt x="3624700" y="0"/>
                </a:cubicBezTo>
                <a:cubicBezTo>
                  <a:pt x="3881411" y="15618"/>
                  <a:pt x="4011881" y="2143"/>
                  <a:pt x="4364955" y="0"/>
                </a:cubicBezTo>
                <a:cubicBezTo>
                  <a:pt x="4718030" y="-2143"/>
                  <a:pt x="4828272" y="-9407"/>
                  <a:pt x="5105211" y="0"/>
                </a:cubicBezTo>
                <a:cubicBezTo>
                  <a:pt x="5104608" y="18075"/>
                  <a:pt x="5105464" y="26055"/>
                  <a:pt x="5105211" y="45719"/>
                </a:cubicBezTo>
                <a:cubicBezTo>
                  <a:pt x="4854086" y="22647"/>
                  <a:pt x="4835266" y="57359"/>
                  <a:pt x="4569164" y="45719"/>
                </a:cubicBezTo>
                <a:cubicBezTo>
                  <a:pt x="4303062" y="34079"/>
                  <a:pt x="4059627" y="74956"/>
                  <a:pt x="3828908" y="45719"/>
                </a:cubicBezTo>
                <a:cubicBezTo>
                  <a:pt x="3598189" y="16482"/>
                  <a:pt x="3482253" y="50398"/>
                  <a:pt x="3343913" y="45719"/>
                </a:cubicBezTo>
                <a:cubicBezTo>
                  <a:pt x="3205573" y="41040"/>
                  <a:pt x="2851247" y="50689"/>
                  <a:pt x="2654710" y="45719"/>
                </a:cubicBezTo>
                <a:cubicBezTo>
                  <a:pt x="2458173" y="40749"/>
                  <a:pt x="2332969" y="50608"/>
                  <a:pt x="2067610" y="45719"/>
                </a:cubicBezTo>
                <a:cubicBezTo>
                  <a:pt x="1802251" y="40830"/>
                  <a:pt x="1748862" y="28083"/>
                  <a:pt x="1480511" y="45719"/>
                </a:cubicBezTo>
                <a:cubicBezTo>
                  <a:pt x="1212160" y="63355"/>
                  <a:pt x="998552" y="16628"/>
                  <a:pt x="740256" y="45719"/>
                </a:cubicBezTo>
                <a:cubicBezTo>
                  <a:pt x="481961" y="74810"/>
                  <a:pt x="242952" y="67895"/>
                  <a:pt x="0" y="45719"/>
                </a:cubicBezTo>
                <a:cubicBezTo>
                  <a:pt x="-1836" y="28927"/>
                  <a:pt x="-1676" y="12102"/>
                  <a:pt x="0" y="0"/>
                </a:cubicBezTo>
                <a:close/>
              </a:path>
            </a:pathLst>
          </a:custGeom>
          <a:solidFill>
            <a:srgbClr val="684E31"/>
          </a:solidFill>
          <a:ln w="41275" cap="rnd">
            <a:solidFill>
              <a:srgbClr val="684E31"/>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sketch line">
            <a:extLst>
              <a:ext uri="{FF2B5EF4-FFF2-40B4-BE49-F238E27FC236}">
                <a16:creationId xmlns:a16="http://schemas.microsoft.com/office/drawing/2014/main" id="{2EA3E16E-E32B-4992-ADBC-EA9C33A6F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924864" y="169447"/>
            <a:ext cx="5105211" cy="45719"/>
          </a:xfrm>
          <a:custGeom>
            <a:avLst/>
            <a:gdLst>
              <a:gd name="connsiteX0" fmla="*/ 0 w 5105211"/>
              <a:gd name="connsiteY0" fmla="*/ 0 h 45719"/>
              <a:gd name="connsiteX1" fmla="*/ 484995 w 5105211"/>
              <a:gd name="connsiteY1" fmla="*/ 0 h 45719"/>
              <a:gd name="connsiteX2" fmla="*/ 1225251 w 5105211"/>
              <a:gd name="connsiteY2" fmla="*/ 0 h 45719"/>
              <a:gd name="connsiteX3" fmla="*/ 1761298 w 5105211"/>
              <a:gd name="connsiteY3" fmla="*/ 0 h 45719"/>
              <a:gd name="connsiteX4" fmla="*/ 2297345 w 5105211"/>
              <a:gd name="connsiteY4" fmla="*/ 0 h 45719"/>
              <a:gd name="connsiteX5" fmla="*/ 2986548 w 5105211"/>
              <a:gd name="connsiteY5" fmla="*/ 0 h 45719"/>
              <a:gd name="connsiteX6" fmla="*/ 3675752 w 5105211"/>
              <a:gd name="connsiteY6" fmla="*/ 0 h 45719"/>
              <a:gd name="connsiteX7" fmla="*/ 4262851 w 5105211"/>
              <a:gd name="connsiteY7" fmla="*/ 0 h 45719"/>
              <a:gd name="connsiteX8" fmla="*/ 5105211 w 5105211"/>
              <a:gd name="connsiteY8" fmla="*/ 0 h 45719"/>
              <a:gd name="connsiteX9" fmla="*/ 5105211 w 5105211"/>
              <a:gd name="connsiteY9" fmla="*/ 45719 h 45719"/>
              <a:gd name="connsiteX10" fmla="*/ 4467060 w 5105211"/>
              <a:gd name="connsiteY10" fmla="*/ 45719 h 45719"/>
              <a:gd name="connsiteX11" fmla="*/ 3726804 w 5105211"/>
              <a:gd name="connsiteY11" fmla="*/ 45719 h 45719"/>
              <a:gd name="connsiteX12" fmla="*/ 3241809 w 5105211"/>
              <a:gd name="connsiteY12" fmla="*/ 45719 h 45719"/>
              <a:gd name="connsiteX13" fmla="*/ 2552606 w 5105211"/>
              <a:gd name="connsiteY13" fmla="*/ 45719 h 45719"/>
              <a:gd name="connsiteX14" fmla="*/ 1965506 w 5105211"/>
              <a:gd name="connsiteY14" fmla="*/ 45719 h 45719"/>
              <a:gd name="connsiteX15" fmla="*/ 1378407 w 5105211"/>
              <a:gd name="connsiteY15" fmla="*/ 45719 h 45719"/>
              <a:gd name="connsiteX16" fmla="*/ 740256 w 5105211"/>
              <a:gd name="connsiteY16" fmla="*/ 45719 h 45719"/>
              <a:gd name="connsiteX17" fmla="*/ 0 w 5105211"/>
              <a:gd name="connsiteY17" fmla="*/ 45719 h 45719"/>
              <a:gd name="connsiteX18" fmla="*/ 0 w 5105211"/>
              <a:gd name="connsiteY1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5211" h="45719" fill="none" extrusionOk="0">
                <a:moveTo>
                  <a:pt x="0" y="0"/>
                </a:moveTo>
                <a:cubicBezTo>
                  <a:pt x="191823" y="-23276"/>
                  <a:pt x="343356" y="13302"/>
                  <a:pt x="484995" y="0"/>
                </a:cubicBezTo>
                <a:cubicBezTo>
                  <a:pt x="626635" y="-13302"/>
                  <a:pt x="1052468" y="1619"/>
                  <a:pt x="1225251" y="0"/>
                </a:cubicBezTo>
                <a:cubicBezTo>
                  <a:pt x="1398034" y="-1619"/>
                  <a:pt x="1652694" y="-4708"/>
                  <a:pt x="1761298" y="0"/>
                </a:cubicBezTo>
                <a:cubicBezTo>
                  <a:pt x="1869902" y="4708"/>
                  <a:pt x="2177745" y="2309"/>
                  <a:pt x="2297345" y="0"/>
                </a:cubicBezTo>
                <a:cubicBezTo>
                  <a:pt x="2416945" y="-2309"/>
                  <a:pt x="2841854" y="34042"/>
                  <a:pt x="2986548" y="0"/>
                </a:cubicBezTo>
                <a:cubicBezTo>
                  <a:pt x="3131242" y="-34042"/>
                  <a:pt x="3366092" y="-8692"/>
                  <a:pt x="3675752" y="0"/>
                </a:cubicBezTo>
                <a:cubicBezTo>
                  <a:pt x="3985412" y="8692"/>
                  <a:pt x="4057249" y="24248"/>
                  <a:pt x="4262851" y="0"/>
                </a:cubicBezTo>
                <a:cubicBezTo>
                  <a:pt x="4468453" y="-24248"/>
                  <a:pt x="4830020" y="21843"/>
                  <a:pt x="5105211" y="0"/>
                </a:cubicBezTo>
                <a:cubicBezTo>
                  <a:pt x="5103055" y="20072"/>
                  <a:pt x="5104321" y="35540"/>
                  <a:pt x="5105211" y="45719"/>
                </a:cubicBezTo>
                <a:cubicBezTo>
                  <a:pt x="4841484" y="54573"/>
                  <a:pt x="4621052" y="52639"/>
                  <a:pt x="4467060" y="45719"/>
                </a:cubicBezTo>
                <a:cubicBezTo>
                  <a:pt x="4313068" y="38799"/>
                  <a:pt x="3884992" y="33672"/>
                  <a:pt x="3726804" y="45719"/>
                </a:cubicBezTo>
                <a:cubicBezTo>
                  <a:pt x="3568616" y="57766"/>
                  <a:pt x="3425364" y="63391"/>
                  <a:pt x="3241809" y="45719"/>
                </a:cubicBezTo>
                <a:cubicBezTo>
                  <a:pt x="3058255" y="28047"/>
                  <a:pt x="2767867" y="57778"/>
                  <a:pt x="2552606" y="45719"/>
                </a:cubicBezTo>
                <a:cubicBezTo>
                  <a:pt x="2337345" y="33660"/>
                  <a:pt x="2087914" y="26810"/>
                  <a:pt x="1965506" y="45719"/>
                </a:cubicBezTo>
                <a:cubicBezTo>
                  <a:pt x="1843098" y="64628"/>
                  <a:pt x="1522767" y="27451"/>
                  <a:pt x="1378407" y="45719"/>
                </a:cubicBezTo>
                <a:cubicBezTo>
                  <a:pt x="1234047" y="63987"/>
                  <a:pt x="940136" y="52375"/>
                  <a:pt x="740256" y="45719"/>
                </a:cubicBezTo>
                <a:cubicBezTo>
                  <a:pt x="540376" y="39063"/>
                  <a:pt x="260268" y="37927"/>
                  <a:pt x="0" y="45719"/>
                </a:cubicBezTo>
                <a:cubicBezTo>
                  <a:pt x="-643" y="23557"/>
                  <a:pt x="7" y="11076"/>
                  <a:pt x="0" y="0"/>
                </a:cubicBezTo>
                <a:close/>
              </a:path>
              <a:path w="5105211" h="45719" stroke="0" extrusionOk="0">
                <a:moveTo>
                  <a:pt x="0" y="0"/>
                </a:moveTo>
                <a:cubicBezTo>
                  <a:pt x="217079" y="7439"/>
                  <a:pt x="343592" y="26093"/>
                  <a:pt x="536047" y="0"/>
                </a:cubicBezTo>
                <a:cubicBezTo>
                  <a:pt x="728502" y="-26093"/>
                  <a:pt x="903251" y="134"/>
                  <a:pt x="1021042" y="0"/>
                </a:cubicBezTo>
                <a:cubicBezTo>
                  <a:pt x="1138833" y="-134"/>
                  <a:pt x="1410348" y="18660"/>
                  <a:pt x="1557089" y="0"/>
                </a:cubicBezTo>
                <a:cubicBezTo>
                  <a:pt x="1703830" y="-18660"/>
                  <a:pt x="1940804" y="-4804"/>
                  <a:pt x="2195241" y="0"/>
                </a:cubicBezTo>
                <a:cubicBezTo>
                  <a:pt x="2449678" y="4804"/>
                  <a:pt x="2677326" y="-33733"/>
                  <a:pt x="2884444" y="0"/>
                </a:cubicBezTo>
                <a:cubicBezTo>
                  <a:pt x="3091562" y="33733"/>
                  <a:pt x="3367989" y="-15618"/>
                  <a:pt x="3624700" y="0"/>
                </a:cubicBezTo>
                <a:cubicBezTo>
                  <a:pt x="3881411" y="15618"/>
                  <a:pt x="4011881" y="2143"/>
                  <a:pt x="4364955" y="0"/>
                </a:cubicBezTo>
                <a:cubicBezTo>
                  <a:pt x="4718030" y="-2143"/>
                  <a:pt x="4828272" y="-9407"/>
                  <a:pt x="5105211" y="0"/>
                </a:cubicBezTo>
                <a:cubicBezTo>
                  <a:pt x="5104608" y="18075"/>
                  <a:pt x="5105464" y="26055"/>
                  <a:pt x="5105211" y="45719"/>
                </a:cubicBezTo>
                <a:cubicBezTo>
                  <a:pt x="4854086" y="22647"/>
                  <a:pt x="4835266" y="57359"/>
                  <a:pt x="4569164" y="45719"/>
                </a:cubicBezTo>
                <a:cubicBezTo>
                  <a:pt x="4303062" y="34079"/>
                  <a:pt x="4059627" y="74956"/>
                  <a:pt x="3828908" y="45719"/>
                </a:cubicBezTo>
                <a:cubicBezTo>
                  <a:pt x="3598189" y="16482"/>
                  <a:pt x="3482253" y="50398"/>
                  <a:pt x="3343913" y="45719"/>
                </a:cubicBezTo>
                <a:cubicBezTo>
                  <a:pt x="3205573" y="41040"/>
                  <a:pt x="2851247" y="50689"/>
                  <a:pt x="2654710" y="45719"/>
                </a:cubicBezTo>
                <a:cubicBezTo>
                  <a:pt x="2458173" y="40749"/>
                  <a:pt x="2332969" y="50608"/>
                  <a:pt x="2067610" y="45719"/>
                </a:cubicBezTo>
                <a:cubicBezTo>
                  <a:pt x="1802251" y="40830"/>
                  <a:pt x="1748862" y="28083"/>
                  <a:pt x="1480511" y="45719"/>
                </a:cubicBezTo>
                <a:cubicBezTo>
                  <a:pt x="1212160" y="63355"/>
                  <a:pt x="998552" y="16628"/>
                  <a:pt x="740256" y="45719"/>
                </a:cubicBezTo>
                <a:cubicBezTo>
                  <a:pt x="481961" y="74810"/>
                  <a:pt x="242952" y="67895"/>
                  <a:pt x="0" y="45719"/>
                </a:cubicBezTo>
                <a:cubicBezTo>
                  <a:pt x="-1836" y="28927"/>
                  <a:pt x="-1676" y="12102"/>
                  <a:pt x="0" y="0"/>
                </a:cubicBezTo>
                <a:close/>
              </a:path>
            </a:pathLst>
          </a:custGeom>
          <a:solidFill>
            <a:srgbClr val="684E31"/>
          </a:solidFill>
          <a:ln w="41275" cap="rnd">
            <a:solidFill>
              <a:srgbClr val="684E31"/>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A139D524-80B8-6788-7205-7F9A18A04CF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1"/>
          <a:stretch/>
        </p:blipFill>
        <p:spPr>
          <a:xfrm>
            <a:off x="1598586" y="3900442"/>
            <a:ext cx="2752164" cy="1118671"/>
          </a:xfrm>
          <a:custGeom>
            <a:avLst/>
            <a:gdLst/>
            <a:ahLst/>
            <a:cxnLst/>
            <a:rect l="l" t="t" r="r" b="b"/>
            <a:pathLst>
              <a:path w="5909625" h="4141924">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84C2E976-D658-63CD-BFF1-C173FAF02370}"/>
              </a:ext>
            </a:extLst>
          </p:cNvPr>
          <p:cNvSpPr txBox="1"/>
          <p:nvPr/>
        </p:nvSpPr>
        <p:spPr>
          <a:xfrm>
            <a:off x="6506008" y="1166842"/>
            <a:ext cx="5223591" cy="4524315"/>
          </a:xfrm>
          <a:prstGeom prst="rect">
            <a:avLst/>
          </a:prstGeom>
          <a:noFill/>
        </p:spPr>
        <p:txBody>
          <a:bodyPr wrap="square">
            <a:spAutoFit/>
            <a:scene3d>
              <a:camera prst="orthographicFront"/>
              <a:lightRig rig="soft" dir="t">
                <a:rot lat="0" lon="0" rev="15600000"/>
              </a:lightRig>
            </a:scene3d>
            <a:sp3d extrusionH="57150" contourW="12700" prstMaterial="softEdge">
              <a:bevelT w="25400" h="38100"/>
              <a:contourClr>
                <a:schemeClr val="accent4">
                  <a:lumMod val="5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400" b="1" i="0" u="none" strike="noStrike" kern="1200" cap="none" spc="0" normalizeH="0" baseline="0" noProof="0" dirty="0">
                <a:ln>
                  <a:solidFill>
                    <a:sysClr val="windowText" lastClr="000000"/>
                  </a:solidFill>
                </a:ln>
                <a:solidFill>
                  <a:srgbClr val="FFCE33"/>
                </a:solidFill>
                <a:effectLst/>
                <a:uLnTx/>
                <a:uFillTx/>
                <a:latin typeface="Comic Sans MS" panose="030F0702030302020204" pitchFamily="66" charset="0"/>
                <a:ea typeface="+mn-ea"/>
                <a:cs typeface="+mn-cs"/>
              </a:rPr>
              <a:t>« Faites attention à </a:t>
            </a:r>
            <a:br>
              <a:rPr kumimoji="0" lang="fr-CH" sz="2400" b="1" i="0" u="none" strike="noStrike" kern="1200" cap="none" spc="0" normalizeH="0" baseline="0" noProof="0" dirty="0">
                <a:ln>
                  <a:solidFill>
                    <a:sysClr val="windowText" lastClr="000000"/>
                  </a:solidFill>
                </a:ln>
                <a:solidFill>
                  <a:srgbClr val="FFCE33"/>
                </a:solidFill>
                <a:effectLst/>
                <a:uLnTx/>
                <a:uFillTx/>
                <a:latin typeface="Comic Sans MS" panose="030F0702030302020204" pitchFamily="66" charset="0"/>
                <a:ea typeface="+mn-ea"/>
                <a:cs typeface="+mn-cs"/>
              </a:rPr>
            </a:br>
            <a:r>
              <a:rPr kumimoji="0" lang="fr-CH" sz="2400" b="1" i="0" u="none" strike="noStrike" kern="1200" cap="none" spc="0" normalizeH="0" baseline="0" noProof="0" dirty="0">
                <a:ln>
                  <a:solidFill>
                    <a:sysClr val="windowText" lastClr="000000"/>
                  </a:solidFill>
                </a:ln>
                <a:solidFill>
                  <a:srgbClr val="FFCE33"/>
                </a:solidFill>
                <a:effectLst/>
                <a:uLnTx/>
                <a:uFillTx/>
                <a:latin typeface="Comic Sans MS" panose="030F0702030302020204" pitchFamily="66" charset="0"/>
                <a:ea typeface="+mn-ea"/>
                <a:cs typeface="+mn-cs"/>
              </a:rPr>
              <a:t>ce que vous entendez ! </a:t>
            </a:r>
            <a:br>
              <a:rPr kumimoji="0" lang="fr-CH" sz="2400" b="1" i="0" u="none" strike="noStrike" kern="1200" cap="none" spc="0" normalizeH="0" baseline="0" noProof="0" dirty="0">
                <a:ln>
                  <a:solidFill>
                    <a:sysClr val="windowText" lastClr="000000"/>
                  </a:solidFill>
                </a:ln>
                <a:solidFill>
                  <a:srgbClr val="FFCE33"/>
                </a:solidFill>
                <a:effectLst/>
                <a:uLnTx/>
                <a:uFillTx/>
                <a:latin typeface="Comic Sans MS" panose="030F0702030302020204" pitchFamily="66" charset="0"/>
                <a:ea typeface="+mn-ea"/>
                <a:cs typeface="+mn-cs"/>
              </a:rPr>
            </a:br>
            <a:r>
              <a:rPr kumimoji="0" lang="fr-CH" sz="2400" b="1" i="0" u="none" strike="noStrike" kern="1200" cap="none" spc="0" normalizeH="0" baseline="0" noProof="0" dirty="0">
                <a:ln>
                  <a:solidFill>
                    <a:sysClr val="windowText" lastClr="000000"/>
                  </a:solidFill>
                </a:ln>
                <a:solidFill>
                  <a:srgbClr val="FFCE33"/>
                </a:solidFill>
                <a:effectLst/>
                <a:uLnTx/>
                <a:uFillTx/>
                <a:latin typeface="Comic Sans MS" panose="030F0702030302020204" pitchFamily="66" charset="0"/>
                <a:ea typeface="+mn-ea"/>
                <a:cs typeface="+mn-cs"/>
              </a:rPr>
              <a:t>La mesure que vous employez pour mesurer sera aussi utilisée pour vous et il vous sera </a:t>
            </a:r>
            <a:br>
              <a:rPr kumimoji="0" lang="fr-CH" sz="2400" b="1" i="0" u="none" strike="noStrike" kern="1200" cap="none" spc="0" normalizeH="0" baseline="0" noProof="0" dirty="0">
                <a:ln>
                  <a:solidFill>
                    <a:sysClr val="windowText" lastClr="000000"/>
                  </a:solidFill>
                </a:ln>
                <a:solidFill>
                  <a:srgbClr val="FFCE33"/>
                </a:solidFill>
                <a:effectLst/>
                <a:uLnTx/>
                <a:uFillTx/>
                <a:latin typeface="Comic Sans MS" panose="030F0702030302020204" pitchFamily="66" charset="0"/>
                <a:ea typeface="+mn-ea"/>
                <a:cs typeface="+mn-cs"/>
              </a:rPr>
            </a:br>
            <a:r>
              <a:rPr kumimoji="0" lang="fr-CH" sz="2400" b="1" i="0" u="none" strike="noStrike" kern="1200" cap="none" spc="0" normalizeH="0" baseline="0" noProof="0" dirty="0">
                <a:ln>
                  <a:solidFill>
                    <a:sysClr val="windowText" lastClr="000000"/>
                  </a:solidFill>
                </a:ln>
                <a:solidFill>
                  <a:srgbClr val="FFCE33"/>
                </a:solidFill>
                <a:effectLst/>
                <a:uLnTx/>
                <a:uFillTx/>
                <a:latin typeface="Comic Sans MS" panose="030F0702030302020204" pitchFamily="66" charset="0"/>
                <a:ea typeface="+mn-ea"/>
                <a:cs typeface="+mn-cs"/>
              </a:rPr>
              <a:t>donné davantage encore. Car celui qui a quelque chose, on lui donnera davantage ; </a:t>
            </a:r>
            <a:br>
              <a:rPr kumimoji="0" lang="fr-CH" sz="2400" b="1" i="0" u="none" strike="noStrike" kern="1200" cap="none" spc="0" normalizeH="0" baseline="0" noProof="0" dirty="0">
                <a:ln>
                  <a:solidFill>
                    <a:sysClr val="windowText" lastClr="000000"/>
                  </a:solidFill>
                </a:ln>
                <a:solidFill>
                  <a:srgbClr val="FFCE33"/>
                </a:solidFill>
                <a:effectLst/>
                <a:uLnTx/>
                <a:uFillTx/>
                <a:latin typeface="Comic Sans MS" panose="030F0702030302020204" pitchFamily="66" charset="0"/>
                <a:ea typeface="+mn-ea"/>
                <a:cs typeface="+mn-cs"/>
              </a:rPr>
            </a:br>
            <a:r>
              <a:rPr kumimoji="0" lang="fr-CH" sz="2400" b="1" i="0" u="none" strike="noStrike" kern="1200" cap="none" spc="0" normalizeH="0" baseline="0" noProof="0" dirty="0">
                <a:ln>
                  <a:solidFill>
                    <a:sysClr val="windowText" lastClr="000000"/>
                  </a:solidFill>
                </a:ln>
                <a:solidFill>
                  <a:srgbClr val="FFCE33"/>
                </a:solidFill>
                <a:effectLst/>
                <a:uLnTx/>
                <a:uFillTx/>
                <a:latin typeface="Comic Sans MS" panose="030F0702030302020204" pitchFamily="66" charset="0"/>
                <a:ea typeface="+mn-ea"/>
                <a:cs typeface="+mn-cs"/>
              </a:rPr>
              <a:t>mais celui qui n'a rien, </a:t>
            </a:r>
            <a:br>
              <a:rPr kumimoji="0" lang="fr-CH" sz="2400" b="1" i="0" u="none" strike="noStrike" kern="1200" cap="none" spc="0" normalizeH="0" baseline="0" noProof="0" dirty="0">
                <a:ln>
                  <a:solidFill>
                    <a:sysClr val="windowText" lastClr="000000"/>
                  </a:solidFill>
                </a:ln>
                <a:solidFill>
                  <a:srgbClr val="FFCE33"/>
                </a:solidFill>
                <a:effectLst/>
                <a:uLnTx/>
                <a:uFillTx/>
                <a:latin typeface="Comic Sans MS" panose="030F0702030302020204" pitchFamily="66" charset="0"/>
                <a:ea typeface="+mn-ea"/>
                <a:cs typeface="+mn-cs"/>
              </a:rPr>
            </a:br>
            <a:r>
              <a:rPr kumimoji="0" lang="fr-CH" sz="2400" b="1" i="0" u="none" strike="noStrike" kern="1200" cap="none" spc="0" normalizeH="0" baseline="0" noProof="0" dirty="0">
                <a:ln>
                  <a:solidFill>
                    <a:sysClr val="windowText" lastClr="000000"/>
                  </a:solidFill>
                </a:ln>
                <a:solidFill>
                  <a:srgbClr val="FFCE33"/>
                </a:solidFill>
                <a:effectLst/>
                <a:uLnTx/>
                <a:uFillTx/>
                <a:latin typeface="Comic Sans MS" panose="030F0702030302020204" pitchFamily="66" charset="0"/>
                <a:ea typeface="+mn-ea"/>
                <a:cs typeface="+mn-cs"/>
              </a:rPr>
              <a:t>on lui enlèvera </a:t>
            </a:r>
            <a:br>
              <a:rPr kumimoji="0" lang="fr-CH" sz="2400" b="1" i="0" u="none" strike="noStrike" kern="1200" cap="none" spc="0" normalizeH="0" baseline="0" noProof="0" dirty="0">
                <a:ln>
                  <a:solidFill>
                    <a:sysClr val="windowText" lastClr="000000"/>
                  </a:solidFill>
                </a:ln>
                <a:solidFill>
                  <a:srgbClr val="FFCE33"/>
                </a:solidFill>
                <a:effectLst/>
                <a:uLnTx/>
                <a:uFillTx/>
                <a:latin typeface="Comic Sans MS" panose="030F0702030302020204" pitchFamily="66" charset="0"/>
                <a:ea typeface="+mn-ea"/>
                <a:cs typeface="+mn-cs"/>
              </a:rPr>
            </a:br>
            <a:r>
              <a:rPr kumimoji="0" lang="fr-CH" sz="2400" b="1" i="0" u="none" strike="noStrike" kern="1200" cap="none" spc="0" normalizeH="0" baseline="0" noProof="0" dirty="0">
                <a:ln>
                  <a:solidFill>
                    <a:sysClr val="windowText" lastClr="000000"/>
                  </a:solidFill>
                </a:ln>
                <a:solidFill>
                  <a:srgbClr val="FFCE33"/>
                </a:solidFill>
                <a:effectLst/>
                <a:uLnTx/>
                <a:uFillTx/>
                <a:latin typeface="Comic Sans MS" panose="030F0702030302020204" pitchFamily="66" charset="0"/>
                <a:ea typeface="+mn-ea"/>
                <a:cs typeface="+mn-cs"/>
              </a:rPr>
              <a:t>même ce qu'il a. » </a:t>
            </a:r>
            <a:br>
              <a:rPr kumimoji="0" lang="fr-CH" sz="2400" b="1" i="0" u="none" strike="noStrike" kern="1200" cap="none" spc="0" normalizeH="0" baseline="0" noProof="0" dirty="0">
                <a:ln>
                  <a:solidFill>
                    <a:sysClr val="windowText" lastClr="000000"/>
                  </a:solidFill>
                </a:ln>
                <a:solidFill>
                  <a:srgbClr val="FFCE33"/>
                </a:solidFill>
                <a:effectLst/>
                <a:uLnTx/>
                <a:uFillTx/>
                <a:latin typeface="Comic Sans MS" panose="030F0702030302020204" pitchFamily="66" charset="0"/>
                <a:ea typeface="+mn-ea"/>
                <a:cs typeface="+mn-cs"/>
              </a:rPr>
            </a:br>
            <a:r>
              <a:rPr kumimoji="0" lang="es-ES" sz="2400" b="1" i="0" u="none" strike="noStrike" kern="1200" cap="none" spc="0" normalizeH="0" baseline="0" noProof="0" dirty="0">
                <a:ln/>
                <a:solidFill>
                  <a:schemeClr val="accent3">
                    <a:lumMod val="60000"/>
                    <a:lumOff val="40000"/>
                  </a:schemeClr>
                </a:solidFill>
                <a:effectLst/>
                <a:uLnTx/>
                <a:uFillTx/>
                <a:latin typeface="Comic Sans MS" panose="030F0702030302020204" pitchFamily="66" charset="0"/>
                <a:ea typeface="+mn-ea"/>
                <a:cs typeface="+mn-cs"/>
              </a:rPr>
              <a:t>(Marcos 4. 24</a:t>
            </a:r>
            <a:r>
              <a:rPr lang="es-ES" sz="2400" b="1" dirty="0">
                <a:ln/>
                <a:solidFill>
                  <a:schemeClr val="accent3">
                    <a:lumMod val="60000"/>
                    <a:lumOff val="40000"/>
                  </a:schemeClr>
                </a:solidFill>
                <a:latin typeface="Comic Sans MS" panose="030F0702030302020204" pitchFamily="66" charset="0"/>
              </a:rPr>
              <a:t>-</a:t>
            </a:r>
            <a:r>
              <a:rPr kumimoji="0" lang="es-ES" sz="2400" b="1" i="0" u="none" strike="noStrike" kern="1200" cap="none" spc="0" normalizeH="0" baseline="0" noProof="0" dirty="0">
                <a:ln/>
                <a:solidFill>
                  <a:schemeClr val="accent3">
                    <a:lumMod val="60000"/>
                    <a:lumOff val="40000"/>
                  </a:schemeClr>
                </a:solidFill>
                <a:effectLst/>
                <a:uLnTx/>
                <a:uFillTx/>
                <a:latin typeface="Comic Sans MS" panose="030F0702030302020204" pitchFamily="66" charset="0"/>
                <a:ea typeface="+mn-ea"/>
                <a:cs typeface="+mn-cs"/>
              </a:rPr>
              <a:t>25)</a:t>
            </a:r>
          </a:p>
        </p:txBody>
      </p:sp>
      <p:sp>
        <p:nvSpPr>
          <p:cNvPr id="3" name="ZoneTexte 2">
            <a:extLst>
              <a:ext uri="{FF2B5EF4-FFF2-40B4-BE49-F238E27FC236}">
                <a16:creationId xmlns:a16="http://schemas.microsoft.com/office/drawing/2014/main" id="{F87C2830-CEBE-1D84-E412-C2C2BB87F55A}"/>
              </a:ext>
            </a:extLst>
          </p:cNvPr>
          <p:cNvSpPr txBox="1"/>
          <p:nvPr/>
        </p:nvSpPr>
        <p:spPr>
          <a:xfrm>
            <a:off x="1071282" y="5396426"/>
            <a:ext cx="3693459" cy="1363963"/>
          </a:xfrm>
          <a:prstGeom prst="rect">
            <a:avLst/>
          </a:prstGeom>
          <a:noFill/>
        </p:spPr>
        <p:txBody>
          <a:bodyPr wrap="square" rtlCol="0">
            <a:spAutoFit/>
          </a:bodyPr>
          <a:lstStyle/>
          <a:p>
            <a:pPr algn="ctr">
              <a:lnSpc>
                <a:spcPct val="107000"/>
              </a:lnSpc>
              <a:spcAft>
                <a:spcPts val="800"/>
              </a:spcAft>
            </a:pPr>
            <a:r>
              <a:rPr lang="fr-CH" sz="2400" kern="0" dirty="0">
                <a:solidFill>
                  <a:srgbClr val="0000CC"/>
                </a:solidFill>
                <a:effectLst>
                  <a:outerShdw blurRad="38100" dist="38100" dir="2700000" algn="tl">
                    <a:srgbClr val="000000">
                      <a:alpha val="43137"/>
                    </a:srgbClr>
                  </a:outerShdw>
                </a:effectLst>
                <a:latin typeface="Walbaum Display" panose="02070503090703020303" pitchFamily="18" charset="0"/>
                <a:ea typeface="Arial" panose="020B0604020202020204" pitchFamily="34" charset="0"/>
                <a:cs typeface="MV Boli" panose="02000500030200090000" pitchFamily="2" charset="0"/>
              </a:rPr>
              <a:t>Lecture de la semaine : </a:t>
            </a:r>
            <a:br>
              <a:rPr lang="fr-CH" sz="2400" kern="0" dirty="0">
                <a:solidFill>
                  <a:srgbClr val="0000CC"/>
                </a:solidFill>
                <a:effectLst/>
                <a:latin typeface="Walbaum Display" panose="02070503090703020303" pitchFamily="18" charset="0"/>
                <a:ea typeface="Arial" panose="020B0604020202020204" pitchFamily="34" charset="0"/>
                <a:cs typeface="MV Boli" panose="02000500030200090000" pitchFamily="2" charset="0"/>
              </a:rPr>
            </a:br>
            <a:r>
              <a:rPr lang="fr-CH" sz="1800" kern="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Marc 4.1-34 ; Jacques 1.21 ; </a:t>
            </a:r>
            <a:br>
              <a:rPr lang="fr-CH" sz="1800" kern="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Esaïe 6.1-13 ; Psaume 104.12 ; </a:t>
            </a:r>
            <a:br>
              <a:rPr lang="fr-CH" sz="1800" kern="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Daniel 4.10-12. </a:t>
            </a:r>
            <a:endParaRPr lang="fr-CH" dirty="0">
              <a:effectLst>
                <a:outerShdw blurRad="38100" dist="38100" dir="2700000" algn="tl">
                  <a:srgbClr val="000000">
                    <a:alpha val="43137"/>
                  </a:srgbClr>
                </a:outerShdw>
              </a:effectLst>
            </a:endParaRPr>
          </a:p>
        </p:txBody>
      </p:sp>
      <p:pic>
        <p:nvPicPr>
          <p:cNvPr id="9" name="Imagen 1" descr="Un grupo de personas con paraguas en la calle&#10;&#10;Descripción generada automáticamente">
            <a:extLst>
              <a:ext uri="{FF2B5EF4-FFF2-40B4-BE49-F238E27FC236}">
                <a16:creationId xmlns:a16="http://schemas.microsoft.com/office/drawing/2014/main" id="{5AC587D4-E4BE-E9A9-F1E7-2FEAF5F11011}"/>
              </a:ext>
            </a:extLst>
          </p:cNvPr>
          <p:cNvPicPr/>
          <p:nvPr/>
        </p:nvPicPr>
        <p:blipFill rotWithShape="1">
          <a:blip r:embed="rId3" cstate="print">
            <a:extLst>
              <a:ext uri="{28A0092B-C50C-407E-A947-70E740481C1C}">
                <a14:useLocalDpi xmlns:a14="http://schemas.microsoft.com/office/drawing/2010/main"/>
              </a:ext>
            </a:extLst>
          </a:blip>
          <a:srcRect/>
          <a:stretch/>
        </p:blipFill>
        <p:spPr>
          <a:xfrm>
            <a:off x="1655243" y="507653"/>
            <a:ext cx="2638851" cy="3015476"/>
          </a:xfrm>
          <a:custGeom>
            <a:avLst/>
            <a:gdLst/>
            <a:ahLst/>
            <a:cxnLst/>
            <a:rect l="l" t="t" r="r" b="b"/>
            <a:pathLst>
              <a:path w="2843573" h="2524634">
                <a:moveTo>
                  <a:pt x="26682" y="0"/>
                </a:moveTo>
                <a:lnTo>
                  <a:pt x="2822452" y="0"/>
                </a:lnTo>
                <a:lnTo>
                  <a:pt x="2820993" y="10824"/>
                </a:lnTo>
                <a:cubicBezTo>
                  <a:pt x="2808235" y="122326"/>
                  <a:pt x="2818697" y="233190"/>
                  <a:pt x="2829285" y="343799"/>
                </a:cubicBezTo>
                <a:cubicBezTo>
                  <a:pt x="2840997" y="479092"/>
                  <a:pt x="2837348" y="615270"/>
                  <a:pt x="2818441" y="749749"/>
                </a:cubicBezTo>
                <a:cubicBezTo>
                  <a:pt x="2807788" y="840800"/>
                  <a:pt x="2808044" y="932796"/>
                  <a:pt x="2819207" y="1023783"/>
                </a:cubicBezTo>
                <a:cubicBezTo>
                  <a:pt x="2837578" y="1193205"/>
                  <a:pt x="2863349" y="1363775"/>
                  <a:pt x="2819207" y="1534090"/>
                </a:cubicBezTo>
                <a:cubicBezTo>
                  <a:pt x="2800453" y="1606554"/>
                  <a:pt x="2806449" y="1682589"/>
                  <a:pt x="2816911" y="1756456"/>
                </a:cubicBezTo>
                <a:cubicBezTo>
                  <a:pt x="2833853" y="1883025"/>
                  <a:pt x="2834796" y="2011227"/>
                  <a:pt x="2819717" y="2138038"/>
                </a:cubicBezTo>
                <a:cubicBezTo>
                  <a:pt x="2811335" y="2205118"/>
                  <a:pt x="2811679" y="2273002"/>
                  <a:pt x="2820738" y="2339992"/>
                </a:cubicBezTo>
                <a:cubicBezTo>
                  <a:pt x="2827117" y="2381582"/>
                  <a:pt x="2826415" y="2423364"/>
                  <a:pt x="2825315" y="2465177"/>
                </a:cubicBezTo>
                <a:lnTo>
                  <a:pt x="2825058" y="2479654"/>
                </a:lnTo>
                <a:lnTo>
                  <a:pt x="2679762" y="2483128"/>
                </a:lnTo>
                <a:cubicBezTo>
                  <a:pt x="2618897" y="2485860"/>
                  <a:pt x="2558084" y="2490067"/>
                  <a:pt x="2497351" y="2496347"/>
                </a:cubicBezTo>
                <a:cubicBezTo>
                  <a:pt x="2332771" y="2513422"/>
                  <a:pt x="2168953" y="2506649"/>
                  <a:pt x="2004501" y="2503544"/>
                </a:cubicBezTo>
                <a:cubicBezTo>
                  <a:pt x="1819728" y="2500017"/>
                  <a:pt x="1634831" y="2501710"/>
                  <a:pt x="1450058" y="2501710"/>
                </a:cubicBezTo>
                <a:cubicBezTo>
                  <a:pt x="1369673" y="2501992"/>
                  <a:pt x="1289796" y="2497193"/>
                  <a:pt x="1209792" y="2489009"/>
                </a:cubicBezTo>
                <a:cubicBezTo>
                  <a:pt x="1093723" y="2477295"/>
                  <a:pt x="978288" y="2491407"/>
                  <a:pt x="863997" y="2510177"/>
                </a:cubicBezTo>
                <a:cubicBezTo>
                  <a:pt x="784361" y="2521298"/>
                  <a:pt x="704102" y="2526010"/>
                  <a:pt x="623857" y="2524289"/>
                </a:cubicBezTo>
                <a:cubicBezTo>
                  <a:pt x="427783" y="2524430"/>
                  <a:pt x="232091" y="2514693"/>
                  <a:pt x="36524" y="2497052"/>
                </a:cubicBezTo>
                <a:lnTo>
                  <a:pt x="13350" y="2496674"/>
                </a:lnTo>
                <a:lnTo>
                  <a:pt x="17533" y="2292198"/>
                </a:lnTo>
                <a:cubicBezTo>
                  <a:pt x="19808" y="2209062"/>
                  <a:pt x="21290" y="2125926"/>
                  <a:pt x="17874" y="2042789"/>
                </a:cubicBezTo>
                <a:cubicBezTo>
                  <a:pt x="8899" y="1823109"/>
                  <a:pt x="-1415" y="1603430"/>
                  <a:pt x="13052" y="1383876"/>
                </a:cubicBezTo>
                <a:cubicBezTo>
                  <a:pt x="22963" y="1233390"/>
                  <a:pt x="35957" y="1082147"/>
                  <a:pt x="31938" y="930905"/>
                </a:cubicBezTo>
                <a:cubicBezTo>
                  <a:pt x="27652" y="775629"/>
                  <a:pt x="13587" y="620983"/>
                  <a:pt x="3274" y="466086"/>
                </a:cubicBezTo>
                <a:cubicBezTo>
                  <a:pt x="-4187" y="352451"/>
                  <a:pt x="1117" y="238378"/>
                  <a:pt x="19079" y="125790"/>
                </a:cubicBezTo>
                <a:cubicBezTo>
                  <a:pt x="25442" y="85647"/>
                  <a:pt x="27250" y="45378"/>
                  <a:pt x="26899" y="5094"/>
                </a:cubicBezTo>
                <a:close/>
              </a:path>
            </a:pathLst>
          </a:cu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195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5E6A8C2-2B6F-BB81-83EA-AE4B25418963}"/>
              </a:ext>
            </a:extLst>
          </p:cNvPr>
          <p:cNvSpPr txBox="1"/>
          <p:nvPr/>
        </p:nvSpPr>
        <p:spPr>
          <a:xfrm>
            <a:off x="4087907" y="224118"/>
            <a:ext cx="3558988" cy="470578"/>
          </a:xfrm>
          <a:prstGeom prst="rect">
            <a:avLst/>
          </a:prstGeom>
          <a:noFill/>
        </p:spPr>
        <p:txBody>
          <a:bodyPr wrap="square" rtlCol="0">
            <a:spAutoFit/>
          </a:bodyPr>
          <a:lstStyle/>
          <a:p>
            <a:pPr>
              <a:lnSpc>
                <a:spcPct val="107000"/>
              </a:lnSpc>
              <a:spcAft>
                <a:spcPts val="800"/>
              </a:spcAft>
            </a:pPr>
            <a:r>
              <a:rPr lang="fr-CH" sz="2400" b="1" kern="100" dirty="0">
                <a:effectLst/>
                <a:latin typeface="Arial" panose="020B0604020202020204" pitchFamily="34" charset="0"/>
                <a:ea typeface="Arial" panose="020B0604020202020204" pitchFamily="34" charset="0"/>
                <a:cs typeface="Arial" panose="020B0604020202020204" pitchFamily="34" charset="0"/>
              </a:rPr>
              <a:t>Histoires de semences </a:t>
            </a:r>
            <a:endParaRPr lang="fr-CH" dirty="0"/>
          </a:p>
        </p:txBody>
      </p:sp>
      <p:sp>
        <p:nvSpPr>
          <p:cNvPr id="3" name="ZoneTexte 2">
            <a:extLst>
              <a:ext uri="{FF2B5EF4-FFF2-40B4-BE49-F238E27FC236}">
                <a16:creationId xmlns:a16="http://schemas.microsoft.com/office/drawing/2014/main" id="{26822A5F-D445-7BE6-3D1C-5A69E9F8D759}"/>
              </a:ext>
            </a:extLst>
          </p:cNvPr>
          <p:cNvSpPr txBox="1"/>
          <p:nvPr/>
        </p:nvSpPr>
        <p:spPr>
          <a:xfrm>
            <a:off x="1658471" y="980788"/>
            <a:ext cx="10246658" cy="2549031"/>
          </a:xfrm>
          <a:prstGeom prst="rect">
            <a:avLst/>
          </a:prstGeom>
          <a:noFill/>
        </p:spPr>
        <p:txBody>
          <a:bodyPr wrap="square" rtlCol="0">
            <a:spAutoFit/>
          </a:bodyPr>
          <a:lstStyle/>
          <a:p>
            <a:pPr lvl="3" algn="just">
              <a:lnSpc>
                <a:spcPct val="107000"/>
              </a:lnSpc>
              <a:spcAft>
                <a:spcPts val="800"/>
              </a:spcAft>
            </a:pPr>
            <a:r>
              <a:rPr lang="fr-CH"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r>
              <a:rPr lang="fr-CH" sz="2400"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Lorsque Jésus proposa cette parabole, on pouvait voir çà et là, dans les prés ou au milieu des champs de blé, des tiges de sénevé s'agitant sous la brise. </a:t>
            </a:r>
          </a:p>
          <a:p>
            <a:pPr algn="just">
              <a:lnSpc>
                <a:spcPct val="107000"/>
              </a:lnSpc>
              <a:spcAft>
                <a:spcPts val="800"/>
              </a:spcAft>
            </a:pPr>
            <a:r>
              <a:rPr lang="fr-CH" sz="2400"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Les oiseaux sautillaient de branche en branche et gazouillaient dans le feuillage. Et pourtant, la semence qui avait donné naissance à cette plante géante était la plus minuscule de toutes les graines. </a:t>
            </a:r>
            <a:endParaRPr lang="fr-CH" dirty="0">
              <a:solidFill>
                <a:srgbClr val="0000CC"/>
              </a:solidFill>
              <a:effectLst>
                <a:outerShdw blurRad="38100" dist="38100" dir="2700000" algn="tl">
                  <a:srgbClr val="000000">
                    <a:alpha val="43137"/>
                  </a:srgbClr>
                </a:outerShdw>
              </a:effectLst>
            </a:endParaRPr>
          </a:p>
        </p:txBody>
      </p:sp>
      <p:sp>
        <p:nvSpPr>
          <p:cNvPr id="4" name="ZoneTexte 3">
            <a:extLst>
              <a:ext uri="{FF2B5EF4-FFF2-40B4-BE49-F238E27FC236}">
                <a16:creationId xmlns:a16="http://schemas.microsoft.com/office/drawing/2014/main" id="{29D8CB68-3D99-9F9B-FE89-89A1D69EA6D3}"/>
              </a:ext>
            </a:extLst>
          </p:cNvPr>
          <p:cNvSpPr txBox="1"/>
          <p:nvPr/>
        </p:nvSpPr>
        <p:spPr>
          <a:xfrm>
            <a:off x="1730188" y="3914524"/>
            <a:ext cx="10246658" cy="2537233"/>
          </a:xfrm>
          <a:prstGeom prst="rect">
            <a:avLst/>
          </a:prstGeom>
          <a:noFill/>
        </p:spPr>
        <p:txBody>
          <a:bodyPr wrap="square" rtlCol="0">
            <a:spAutoFit/>
          </a:bodyPr>
          <a:lstStyle/>
          <a:p>
            <a:pPr algn="just">
              <a:lnSpc>
                <a:spcPct val="107000"/>
              </a:lnSpc>
              <a:spcAft>
                <a:spcPts val="800"/>
              </a:spcAft>
            </a:pPr>
            <a:r>
              <a:rPr lang="fr-CH" sz="2400"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Elle avait d'abord été une faible pousse qui, grâce à sa vitalité, avait crû et prospéré jusqu'à prendre de grandes proportions. </a:t>
            </a:r>
          </a:p>
          <a:p>
            <a:pPr algn="just">
              <a:lnSpc>
                <a:spcPct val="107000"/>
              </a:lnSpc>
              <a:spcAft>
                <a:spcPts val="800"/>
              </a:spcAft>
            </a:pPr>
            <a:r>
              <a:rPr lang="fr-CH" sz="2400"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Il en est ainsi du royaume de Dieu : ses débuts paraissent humbles et sans apparence. Comparé aux royaumes terrestres, il est le plus insignifiant. Les princes de ce monde ridiculisaient les prétentions du Christ à la royauté. »</a:t>
            </a:r>
          </a:p>
        </p:txBody>
      </p:sp>
      <p:sp>
        <p:nvSpPr>
          <p:cNvPr id="6" name="Bulle narrative : rectangle à coins arrondis 5">
            <a:extLst>
              <a:ext uri="{FF2B5EF4-FFF2-40B4-BE49-F238E27FC236}">
                <a16:creationId xmlns:a16="http://schemas.microsoft.com/office/drawing/2014/main" id="{78575665-178C-65EF-D73B-1B4EAEE55890}"/>
              </a:ext>
            </a:extLst>
          </p:cNvPr>
          <p:cNvSpPr/>
          <p:nvPr/>
        </p:nvSpPr>
        <p:spPr>
          <a:xfrm>
            <a:off x="286871" y="129988"/>
            <a:ext cx="1837765" cy="1640541"/>
          </a:xfrm>
          <a:prstGeom prst="wedgeRoundRectCallout">
            <a:avLst>
              <a:gd name="adj1" fmla="val 54286"/>
              <a:gd name="adj2" fmla="val 72712"/>
              <a:gd name="adj3" fmla="val 16667"/>
            </a:avLst>
          </a:prstGeom>
          <a:solidFill>
            <a:srgbClr val="0000FF"/>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800"/>
              </a:spcAft>
            </a:pPr>
            <a:b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(E. G. White,</a:t>
            </a:r>
          </a:p>
          <a:p>
            <a:pPr algn="ctr">
              <a:spcAft>
                <a:spcPts val="800"/>
              </a:spcAft>
            </a:pPr>
            <a: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t>Paraboles </a:t>
            </a:r>
            <a:b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br>
            <a: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t>de Jésus,</a:t>
            </a:r>
          </a:p>
          <a:p>
            <a:pPr algn="ctr">
              <a:spcAft>
                <a:spcPts val="800"/>
              </a:spcAft>
            </a:pP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p. 60.)</a:t>
            </a:r>
          </a:p>
          <a:p>
            <a:pPr algn="ctr">
              <a:lnSpc>
                <a:spcPct val="107000"/>
              </a:lnSpc>
              <a:spcAft>
                <a:spcPts val="800"/>
              </a:spcAft>
            </a:pP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a:t>
            </a:r>
            <a:endParaRPr lang="fr-CH" sz="1800" kern="10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2" descr="Ein zerbrechlich-schöner Engel als wunderschöne Wandverzierung.">
            <a:extLst>
              <a:ext uri="{FF2B5EF4-FFF2-40B4-BE49-F238E27FC236}">
                <a16:creationId xmlns:a16="http://schemas.microsoft.com/office/drawing/2014/main" id="{40ED096D-47BD-5801-068E-27A9B415DE4E}"/>
              </a:ext>
            </a:extLst>
          </p:cNvPr>
          <p:cNvPicPr>
            <a:picLocks noChangeAspect="1" noChangeArrowheads="1"/>
          </p:cNvPicPr>
          <p:nvPr/>
        </p:nvPicPr>
        <p:blipFill>
          <a:blip r:embed="rId2">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flipH="1">
            <a:off x="133114" y="3552706"/>
            <a:ext cx="1525357" cy="165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33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ulle narrative : rectangle à coins arrondis 1">
            <a:extLst>
              <a:ext uri="{FF2B5EF4-FFF2-40B4-BE49-F238E27FC236}">
                <a16:creationId xmlns:a16="http://schemas.microsoft.com/office/drawing/2014/main" id="{BE0AD20F-A2B7-29D5-DCD4-88816088F12D}"/>
              </a:ext>
            </a:extLst>
          </p:cNvPr>
          <p:cNvSpPr/>
          <p:nvPr/>
        </p:nvSpPr>
        <p:spPr>
          <a:xfrm>
            <a:off x="286871" y="129988"/>
            <a:ext cx="1837765" cy="1640541"/>
          </a:xfrm>
          <a:prstGeom prst="wedgeRoundRectCallout">
            <a:avLst>
              <a:gd name="adj1" fmla="val 54286"/>
              <a:gd name="adj2" fmla="val 72712"/>
              <a:gd name="adj3" fmla="val 16667"/>
            </a:avLst>
          </a:prstGeom>
          <a:solidFill>
            <a:srgbClr val="0000FF"/>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800"/>
              </a:spcAft>
            </a:pPr>
            <a:b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(E. G. White,</a:t>
            </a:r>
          </a:p>
          <a:p>
            <a:pPr algn="ctr">
              <a:spcAft>
                <a:spcPts val="800"/>
              </a:spcAft>
            </a:pPr>
            <a: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t>Paraboles </a:t>
            </a:r>
            <a:b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br>
            <a: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t>de Jésus,</a:t>
            </a:r>
          </a:p>
          <a:p>
            <a:pPr algn="ctr">
              <a:spcAft>
                <a:spcPts val="800"/>
              </a:spcAft>
            </a:pP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p. 60.)</a:t>
            </a:r>
          </a:p>
          <a:p>
            <a:pPr algn="ctr">
              <a:lnSpc>
                <a:spcPct val="107000"/>
              </a:lnSpc>
              <a:spcAft>
                <a:spcPts val="800"/>
              </a:spcAft>
            </a:pP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a:t>
            </a:r>
            <a:endParaRPr lang="fr-CH" sz="1800" kern="10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791FFD43-4DCF-B9AD-F015-D2A14A68A3A8}"/>
              </a:ext>
            </a:extLst>
          </p:cNvPr>
          <p:cNvSpPr txBox="1"/>
          <p:nvPr/>
        </p:nvSpPr>
        <p:spPr>
          <a:xfrm>
            <a:off x="2862572" y="616367"/>
            <a:ext cx="8955741" cy="2308324"/>
          </a:xfrm>
          <a:prstGeom prst="rect">
            <a:avLst/>
          </a:prstGeom>
          <a:noFill/>
        </p:spPr>
        <p:txBody>
          <a:bodyPr wrap="square" rtlCol="0">
            <a:spAutoFit/>
          </a:bodyPr>
          <a:lstStyle/>
          <a:p>
            <a:pPr algn="just"/>
            <a:r>
              <a:rPr lang="fr-CH" sz="2400" kern="1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Cependant ce royaume spirituel, par les vérités puissantes qui furent confiées à ses sujets, possédait une vie divine. </a:t>
            </a:r>
          </a:p>
          <a:p>
            <a:pPr algn="just"/>
            <a:endParaRPr lang="fr-CH" sz="2400" kern="100" dirty="0">
              <a:solidFill>
                <a:srgbClr val="275317"/>
              </a:solidFill>
              <a:latin typeface="Arial" panose="020B0604020202020204" pitchFamily="34" charset="0"/>
              <a:ea typeface="Arial" panose="020B0604020202020204" pitchFamily="34" charset="0"/>
              <a:cs typeface="Arial" panose="020B0604020202020204" pitchFamily="34" charset="0"/>
            </a:endParaRPr>
          </a:p>
          <a:p>
            <a:pPr algn="just"/>
            <a:r>
              <a:rPr lang="fr-CH" sz="2400" kern="1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Quelle rapidité dans sa croissance ! Quelle étendue dans son influence ! Au temps où fut donnée cette parabole, ce royaume n'avait pour représentants que quelques paysans galiléens.»  </a:t>
            </a:r>
            <a:endParaRPr lang="fr-CH" dirty="0">
              <a:solidFill>
                <a:schemeClr val="accent5">
                  <a:lumMod val="75000"/>
                </a:schemeClr>
              </a:solidFill>
              <a:effectLst>
                <a:outerShdw blurRad="38100" dist="38100" dir="2700000" algn="tl">
                  <a:srgbClr val="000000">
                    <a:alpha val="43137"/>
                  </a:srgbClr>
                </a:outerShdw>
              </a:effectLst>
            </a:endParaRPr>
          </a:p>
        </p:txBody>
      </p:sp>
      <p:sp>
        <p:nvSpPr>
          <p:cNvPr id="4" name="ZoneTexte 3">
            <a:extLst>
              <a:ext uri="{FF2B5EF4-FFF2-40B4-BE49-F238E27FC236}">
                <a16:creationId xmlns:a16="http://schemas.microsoft.com/office/drawing/2014/main" id="{D110DC99-204A-9943-BC08-7DFCA2A48661}"/>
              </a:ext>
            </a:extLst>
          </p:cNvPr>
          <p:cNvSpPr txBox="1"/>
          <p:nvPr/>
        </p:nvSpPr>
        <p:spPr>
          <a:xfrm>
            <a:off x="2124636" y="3321386"/>
            <a:ext cx="9693677" cy="2954655"/>
          </a:xfrm>
          <a:prstGeom prst="rect">
            <a:avLst/>
          </a:prstGeom>
          <a:noFill/>
        </p:spPr>
        <p:txBody>
          <a:bodyPr wrap="square" rtlCol="0">
            <a:spAutoFit/>
          </a:bodyPr>
          <a:lstStyle/>
          <a:p>
            <a:pPr algn="just"/>
            <a:r>
              <a:rPr lang="fr-CH" sz="2400" kern="100"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Les hommes répugnaient à se mêler à ces pêcheurs pauvres et peu nombreux qui avaient suivi Jésus. </a:t>
            </a:r>
          </a:p>
          <a:p>
            <a:pPr algn="just"/>
            <a:endParaRPr lang="fr-CH" sz="2400" kern="100" dirty="0">
              <a:solidFill>
                <a:srgbClr val="275317"/>
              </a:solidFill>
              <a:latin typeface="Arial" panose="020B0604020202020204" pitchFamily="34" charset="0"/>
              <a:cs typeface="Arial" panose="020B0604020202020204" pitchFamily="34" charset="0"/>
            </a:endParaRPr>
          </a:p>
          <a:p>
            <a:pPr algn="just"/>
            <a:r>
              <a:rPr lang="fr-CH" sz="2400" kern="100"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Mais le grain de sénevé devait se développer et étendre ses branches dans toutes les parties du monde. Après avoir ébloui les hommes de leur gloire, les royaumes terrestres disparaîtront, tandis que le royaume du Christ subsistera et atteindra une puissance illimitée. »</a:t>
            </a:r>
          </a:p>
          <a:p>
            <a:pPr algn="just"/>
            <a:endParaRPr lang="fr-CH" dirty="0"/>
          </a:p>
        </p:txBody>
      </p:sp>
      <p:pic>
        <p:nvPicPr>
          <p:cNvPr id="7" name="Picture 2" descr="Prière à mon ange gardien">
            <a:extLst>
              <a:ext uri="{FF2B5EF4-FFF2-40B4-BE49-F238E27FC236}">
                <a16:creationId xmlns:a16="http://schemas.microsoft.com/office/drawing/2014/main" id="{3272A54A-A68D-B5B2-E290-4DB81A534FEB}"/>
              </a:ext>
            </a:extLst>
          </p:cNvPr>
          <p:cNvPicPr>
            <a:picLocks noChangeAspect="1" noChangeArrowheads="1"/>
          </p:cNvPicPr>
          <p:nvPr/>
        </p:nvPicPr>
        <p:blipFill>
          <a:blip r:embed="rId2">
            <a:duotone>
              <a:prstClr val="black"/>
              <a:schemeClr val="accent5">
                <a:tint val="45000"/>
                <a:satMod val="400000"/>
              </a:schemeClr>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099" y="2071555"/>
            <a:ext cx="1855537" cy="230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04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639694-5BEF-CF76-0265-637437A0C8DF}"/>
              </a:ext>
            </a:extLst>
          </p:cNvPr>
          <p:cNvSpPr txBox="1"/>
          <p:nvPr/>
        </p:nvSpPr>
        <p:spPr>
          <a:xfrm>
            <a:off x="1268444" y="797510"/>
            <a:ext cx="9336803" cy="4755148"/>
          </a:xfrm>
          <a:prstGeom prst="rect">
            <a:avLst/>
          </a:prstGeom>
          <a:noFill/>
        </p:spPr>
        <p:txBody>
          <a:bodyPr wrap="square">
            <a:spAutoFit/>
          </a:bodyPr>
          <a:lstStyle/>
          <a:p>
            <a:pPr>
              <a:spcBef>
                <a:spcPts val="600"/>
              </a:spcBef>
            </a:pPr>
            <a:r>
              <a:rPr lang="fr-CH" sz="2400" b="1" dirty="0">
                <a:solidFill>
                  <a:schemeClr val="accent1">
                    <a:lumMod val="60000"/>
                    <a:lumOff val="40000"/>
                  </a:schemeClr>
                </a:solidFill>
                <a:latin typeface="Constantia" panose="02030602050306030303" pitchFamily="18" charset="0"/>
              </a:rPr>
              <a:t>« L'une de ses paraboles les plus saisissantes et des plus belles 		est celle du semeur et de la semence. </a:t>
            </a:r>
            <a:br>
              <a:rPr lang="fr-CH" sz="2400" b="1" dirty="0">
                <a:solidFill>
                  <a:schemeClr val="accent1">
                    <a:lumMod val="60000"/>
                    <a:lumOff val="40000"/>
                  </a:schemeClr>
                </a:solidFill>
                <a:latin typeface="Constantia" panose="02030602050306030303" pitchFamily="18" charset="0"/>
              </a:rPr>
            </a:br>
            <a:r>
              <a:rPr lang="fr-CH" sz="2400" b="1" dirty="0">
                <a:solidFill>
                  <a:schemeClr val="accent1">
                    <a:lumMod val="60000"/>
                    <a:lumOff val="40000"/>
                  </a:schemeClr>
                </a:solidFill>
                <a:latin typeface="Constantia" panose="02030602050306030303" pitchFamily="18" charset="0"/>
              </a:rPr>
              <a:t>« Il en est du royaume de Dieu », disait-il, </a:t>
            </a:r>
            <a:r>
              <a:rPr lang="fr-CH" sz="2400" b="1" dirty="0">
                <a:solidFill>
                  <a:schemeClr val="accent5">
                    <a:lumMod val="75000"/>
                  </a:schemeClr>
                </a:solidFill>
                <a:latin typeface="Constantia" panose="02030602050306030303" pitchFamily="18" charset="0"/>
              </a:rPr>
              <a:t>« comme d'un homme qui jette de la semence en terre ; qu'il dorme ou qu'il veille, nuit et jour, la semence germe et croît sans qu'il sache comment. </a:t>
            </a:r>
          </a:p>
          <a:p>
            <a:pPr algn="just">
              <a:spcBef>
                <a:spcPts val="600"/>
              </a:spcBef>
            </a:pPr>
            <a:r>
              <a:rPr lang="fr-CH" sz="2400" b="1" dirty="0">
                <a:solidFill>
                  <a:srgbClr val="0000CC"/>
                </a:solidFill>
                <a:latin typeface="Constantia" panose="02030602050306030303" pitchFamily="18" charset="0"/>
              </a:rPr>
              <a:t>La terre produit d'elle-même, premièrement l'herbe, puis l'épi, enfin le blé bien formé dans l'épi. » (Marc 4.26-28.) [...] </a:t>
            </a:r>
          </a:p>
          <a:p>
            <a:pPr algn="just">
              <a:spcBef>
                <a:spcPts val="600"/>
              </a:spcBef>
            </a:pPr>
            <a:r>
              <a:rPr lang="fr-CH" sz="2400" b="1" dirty="0">
                <a:solidFill>
                  <a:schemeClr val="accent5">
                    <a:lumMod val="75000"/>
                  </a:schemeClr>
                </a:solidFill>
                <a:latin typeface="Constantia" panose="02030602050306030303" pitchFamily="18" charset="0"/>
              </a:rPr>
              <a:t>Celui qui nous a donné cette parabole est celui qui a créé la petite graine, lui a donné ses propriétés vitales et a présidé aux lois gouvernant sa croissance. </a:t>
            </a:r>
          </a:p>
          <a:p>
            <a:pPr algn="just">
              <a:spcBef>
                <a:spcPts val="600"/>
              </a:spcBef>
            </a:pPr>
            <a:r>
              <a:rPr lang="fr-CH" sz="2400" b="1" dirty="0">
                <a:solidFill>
                  <a:srgbClr val="0000CC"/>
                </a:solidFill>
                <a:latin typeface="Constantia" panose="02030602050306030303" pitchFamily="18" charset="0"/>
              </a:rPr>
              <a:t>Il en a fait une vivante illustration de la vérité, que ce soit dans le monde naturel ou le monde spirituel. »</a:t>
            </a:r>
            <a:endParaRPr lang="es-ES" sz="2400" b="1" dirty="0">
              <a:solidFill>
                <a:srgbClr val="0000CC"/>
              </a:solidFill>
              <a:latin typeface="Constantia" panose="02030602050306030303" pitchFamily="18" charset="0"/>
            </a:endParaRPr>
          </a:p>
        </p:txBody>
      </p:sp>
      <p:sp>
        <p:nvSpPr>
          <p:cNvPr id="4" name="CuadroTexto 3">
            <a:extLst>
              <a:ext uri="{FF2B5EF4-FFF2-40B4-BE49-F238E27FC236}">
                <a16:creationId xmlns:a16="http://schemas.microsoft.com/office/drawing/2014/main" id="{93387825-029F-6CD4-E069-AAC21188EC30}"/>
              </a:ext>
            </a:extLst>
          </p:cNvPr>
          <p:cNvSpPr txBox="1"/>
          <p:nvPr/>
        </p:nvSpPr>
        <p:spPr>
          <a:xfrm>
            <a:off x="2128208" y="5891213"/>
            <a:ext cx="7163499" cy="338554"/>
          </a:xfrm>
          <a:prstGeom prst="rect">
            <a:avLst/>
          </a:prstGeom>
          <a:noFill/>
        </p:spPr>
        <p:txBody>
          <a:bodyPr wrap="none" rtlCol="0">
            <a:spAutoFit/>
          </a:bodyPr>
          <a:lstStyle/>
          <a:p>
            <a:pPr algn="r"/>
            <a:r>
              <a:rPr lang="fr-CH" sz="1600" b="1" dirty="0">
                <a:solidFill>
                  <a:srgbClr val="354800"/>
                </a:solidFill>
              </a:rPr>
              <a:t>(E. G. White, </a:t>
            </a:r>
            <a:r>
              <a:rPr lang="fr-CH" sz="1600" b="1" i="1" dirty="0">
                <a:solidFill>
                  <a:srgbClr val="354800"/>
                </a:solidFill>
              </a:rPr>
              <a:t>Conseils aux éducateurs, aux parents et aux étudiants</a:t>
            </a:r>
            <a:r>
              <a:rPr lang="fr-CH" sz="1600" b="1" dirty="0">
                <a:solidFill>
                  <a:srgbClr val="354800"/>
                </a:solidFill>
              </a:rPr>
              <a:t>, p. 115.)</a:t>
            </a:r>
            <a:endParaRPr lang="es-ES" sz="1600" b="1" dirty="0">
              <a:solidFill>
                <a:srgbClr val="354800"/>
              </a:solidFill>
            </a:endParaRPr>
          </a:p>
        </p:txBody>
      </p:sp>
    </p:spTree>
    <p:extLst>
      <p:ext uri="{BB962C8B-B14F-4D97-AF65-F5344CB8AC3E}">
        <p14:creationId xmlns:p14="http://schemas.microsoft.com/office/powerpoint/2010/main" val="369442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 1">
            <a:extLst>
              <a:ext uri="{FF2B5EF4-FFF2-40B4-BE49-F238E27FC236}">
                <a16:creationId xmlns:a16="http://schemas.microsoft.com/office/drawing/2014/main" id="{D9EC0266-4B8E-F9A0-5513-097947DC1B36}"/>
              </a:ext>
            </a:extLst>
          </p:cNvPr>
          <p:cNvPicPr>
            <a:picLocks noChangeAspect="1"/>
          </p:cNvPicPr>
          <p:nvPr/>
        </p:nvPicPr>
        <p:blipFill>
          <a:blip r:embed="rId2"/>
          <a:srcRect t="15110"/>
          <a:stretch/>
        </p:blipFill>
        <p:spPr>
          <a:xfrm>
            <a:off x="-17920" y="1282"/>
            <a:ext cx="12191980" cy="6856718"/>
          </a:xfrm>
          <a:prstGeom prst="rect">
            <a:avLst/>
          </a:prstGeom>
        </p:spPr>
      </p:pic>
      <p:sp>
        <p:nvSpPr>
          <p:cNvPr id="8" name="ZoneTexte 7">
            <a:extLst>
              <a:ext uri="{FF2B5EF4-FFF2-40B4-BE49-F238E27FC236}">
                <a16:creationId xmlns:a16="http://schemas.microsoft.com/office/drawing/2014/main" id="{F209B5C0-098E-203D-D607-9BDF43031EB0}"/>
              </a:ext>
            </a:extLst>
          </p:cNvPr>
          <p:cNvSpPr txBox="1"/>
          <p:nvPr/>
        </p:nvSpPr>
        <p:spPr>
          <a:xfrm>
            <a:off x="475129" y="256312"/>
            <a:ext cx="5602941" cy="1877437"/>
          </a:xfrm>
          <a:prstGeom prst="rect">
            <a:avLst/>
          </a:prstGeom>
          <a:noFill/>
        </p:spPr>
        <p:txBody>
          <a:bodyPr wrap="square" rtlCol="0">
            <a:spAutoFit/>
          </a:bodyPr>
          <a:lstStyle/>
          <a:p>
            <a:pPr algn="ctr"/>
            <a:r>
              <a:rPr lang="fr-CH" sz="2000" b="1" dirty="0">
                <a:solidFill>
                  <a:srgbClr val="FFFF00"/>
                </a:solidFill>
              </a:rPr>
              <a:t>21 </a:t>
            </a:r>
            <a:r>
              <a:rPr lang="fr-CH" sz="2800" dirty="0">
                <a:solidFill>
                  <a:schemeClr val="bg1"/>
                </a:solidFill>
                <a:effectLst>
                  <a:outerShdw blurRad="38100" dist="38100" dir="2700000" algn="tl">
                    <a:srgbClr val="000000">
                      <a:alpha val="43137"/>
                    </a:srgbClr>
                  </a:outerShdw>
                </a:effectLst>
              </a:rPr>
              <a:t>«</a:t>
            </a:r>
            <a:r>
              <a:rPr lang="fr-CH" sz="2000" dirty="0">
                <a:solidFill>
                  <a:schemeClr val="bg1"/>
                </a:solidFill>
                <a:effectLst>
                  <a:outerShdw blurRad="38100" dist="38100" dir="2700000" algn="tl">
                    <a:srgbClr val="000000">
                      <a:alpha val="43137"/>
                    </a:srgbClr>
                  </a:outerShdw>
                </a:effectLst>
              </a:rPr>
              <a:t> C’est pourquoi rejetez tout ce qui salit </a:t>
            </a:r>
            <a:br>
              <a:rPr lang="fr-CH" sz="2000" dirty="0">
                <a:solidFill>
                  <a:schemeClr val="bg1"/>
                </a:solidFill>
                <a:effectLst>
                  <a:outerShdw blurRad="38100" dist="38100" dir="2700000" algn="tl">
                    <a:srgbClr val="000000">
                      <a:alpha val="43137"/>
                    </a:srgbClr>
                  </a:outerShdw>
                </a:effectLst>
              </a:rPr>
            </a:br>
            <a:r>
              <a:rPr lang="fr-CH" sz="2000" dirty="0">
                <a:solidFill>
                  <a:schemeClr val="bg1"/>
                </a:solidFill>
                <a:effectLst>
                  <a:outerShdw blurRad="38100" dist="38100" dir="2700000" algn="tl">
                    <a:srgbClr val="000000">
                      <a:alpha val="43137"/>
                    </a:srgbClr>
                  </a:outerShdw>
                </a:effectLst>
              </a:rPr>
              <a:t>et tous les excès dus à la méchanceté. </a:t>
            </a:r>
            <a:br>
              <a:rPr lang="fr-CH" sz="2000" dirty="0">
                <a:solidFill>
                  <a:schemeClr val="bg1"/>
                </a:solidFill>
                <a:effectLst>
                  <a:outerShdw blurRad="38100" dist="38100" dir="2700000" algn="tl">
                    <a:srgbClr val="000000">
                      <a:alpha val="43137"/>
                    </a:srgbClr>
                  </a:outerShdw>
                </a:effectLst>
              </a:rPr>
            </a:br>
            <a:r>
              <a:rPr lang="fr-CH" sz="2000" dirty="0">
                <a:solidFill>
                  <a:schemeClr val="bg1"/>
                </a:solidFill>
                <a:effectLst>
                  <a:outerShdw blurRad="38100" dist="38100" dir="2700000" algn="tl">
                    <a:srgbClr val="000000">
                      <a:alpha val="43137"/>
                    </a:srgbClr>
                  </a:outerShdw>
                </a:effectLst>
              </a:rPr>
              <a:t>Accueillez avec humilité la parole </a:t>
            </a:r>
            <a:br>
              <a:rPr lang="fr-CH" sz="2000" dirty="0">
                <a:solidFill>
                  <a:schemeClr val="bg1"/>
                </a:solidFill>
                <a:effectLst>
                  <a:outerShdw blurRad="38100" dist="38100" dir="2700000" algn="tl">
                    <a:srgbClr val="000000">
                      <a:alpha val="43137"/>
                    </a:srgbClr>
                  </a:outerShdw>
                </a:effectLst>
              </a:rPr>
            </a:br>
            <a:r>
              <a:rPr lang="fr-CH" sz="2000" dirty="0">
                <a:solidFill>
                  <a:schemeClr val="bg1"/>
                </a:solidFill>
                <a:effectLst>
                  <a:outerShdw blurRad="38100" dist="38100" dir="2700000" algn="tl">
                    <a:srgbClr val="000000">
                      <a:alpha val="43137"/>
                    </a:srgbClr>
                  </a:outerShdw>
                </a:effectLst>
              </a:rPr>
              <a:t>que Dieu plante dans votre cœur, </a:t>
            </a:r>
            <a:br>
              <a:rPr lang="fr-CH" sz="2000" dirty="0">
                <a:solidFill>
                  <a:schemeClr val="bg1"/>
                </a:solidFill>
                <a:effectLst>
                  <a:outerShdw blurRad="38100" dist="38100" dir="2700000" algn="tl">
                    <a:srgbClr val="000000">
                      <a:alpha val="43137"/>
                    </a:srgbClr>
                  </a:outerShdw>
                </a:effectLst>
              </a:rPr>
            </a:br>
            <a:r>
              <a:rPr lang="fr-CH" sz="2000" dirty="0">
                <a:solidFill>
                  <a:schemeClr val="bg1"/>
                </a:solidFill>
                <a:effectLst>
                  <a:outerShdw blurRad="38100" dist="38100" dir="2700000" algn="tl">
                    <a:srgbClr val="000000">
                      <a:alpha val="43137"/>
                    </a:srgbClr>
                  </a:outerShdw>
                </a:effectLst>
              </a:rPr>
              <a:t>car elle à le pouvoir de vous sauver. </a:t>
            </a:r>
            <a:r>
              <a:rPr lang="fr-CH" sz="2800" dirty="0">
                <a:solidFill>
                  <a:schemeClr val="bg1"/>
                </a:solidFill>
                <a:effectLst>
                  <a:outerShdw blurRad="38100" dist="38100" dir="2700000" algn="tl">
                    <a:srgbClr val="000000">
                      <a:alpha val="43137"/>
                    </a:srgbClr>
                  </a:outerShdw>
                </a:effectLst>
              </a:rPr>
              <a:t>» </a:t>
            </a:r>
          </a:p>
        </p:txBody>
      </p:sp>
      <p:sp>
        <p:nvSpPr>
          <p:cNvPr id="10" name="ZoneTexte 9">
            <a:extLst>
              <a:ext uri="{FF2B5EF4-FFF2-40B4-BE49-F238E27FC236}">
                <a16:creationId xmlns:a16="http://schemas.microsoft.com/office/drawing/2014/main" id="{9D7EBCB1-472C-A02F-4660-9156F17017DD}"/>
              </a:ext>
            </a:extLst>
          </p:cNvPr>
          <p:cNvSpPr txBox="1"/>
          <p:nvPr/>
        </p:nvSpPr>
        <p:spPr>
          <a:xfrm>
            <a:off x="1120588" y="2315492"/>
            <a:ext cx="4957482" cy="1877437"/>
          </a:xfrm>
          <a:prstGeom prst="rect">
            <a:avLst/>
          </a:prstGeom>
          <a:noFill/>
        </p:spPr>
        <p:txBody>
          <a:bodyPr wrap="square" rtlCol="0">
            <a:spAutoFit/>
          </a:bodyPr>
          <a:lstStyle/>
          <a:p>
            <a:pPr algn="ctr"/>
            <a:r>
              <a:rPr lang="fr-CH" sz="2000" b="1" dirty="0">
                <a:solidFill>
                  <a:srgbClr val="FFFF00"/>
                </a:solidFill>
              </a:rPr>
              <a:t>22 </a:t>
            </a:r>
            <a:r>
              <a:rPr lang="fr-CH" sz="2800" dirty="0">
                <a:solidFill>
                  <a:schemeClr val="bg1"/>
                </a:solidFill>
              </a:rPr>
              <a:t>«</a:t>
            </a:r>
            <a:r>
              <a:rPr lang="fr-CH" sz="2000" dirty="0">
                <a:solidFill>
                  <a:schemeClr val="bg1"/>
                </a:solidFill>
              </a:rPr>
              <a:t> Ne vous faites pas des illusions </a:t>
            </a:r>
            <a:br>
              <a:rPr lang="fr-CH" sz="2000" dirty="0">
                <a:solidFill>
                  <a:schemeClr val="bg1"/>
                </a:solidFill>
              </a:rPr>
            </a:br>
            <a:r>
              <a:rPr lang="fr-CH" sz="2000" dirty="0">
                <a:solidFill>
                  <a:schemeClr val="bg1"/>
                </a:solidFill>
              </a:rPr>
              <a:t>sur vous-mêmes en vous contentant </a:t>
            </a:r>
            <a:br>
              <a:rPr lang="fr-CH" sz="2000" dirty="0">
                <a:solidFill>
                  <a:schemeClr val="bg1"/>
                </a:solidFill>
              </a:rPr>
            </a:br>
            <a:r>
              <a:rPr lang="fr-CH" sz="2000" dirty="0">
                <a:solidFill>
                  <a:schemeClr val="bg1"/>
                </a:solidFill>
              </a:rPr>
              <a:t>d’ écouter la parole de Dieu ; </a:t>
            </a:r>
            <a:br>
              <a:rPr lang="fr-CH" sz="2000" dirty="0">
                <a:solidFill>
                  <a:schemeClr val="bg1"/>
                </a:solidFill>
              </a:rPr>
            </a:br>
            <a:r>
              <a:rPr lang="fr-CH" sz="2000" dirty="0">
                <a:solidFill>
                  <a:schemeClr val="bg1"/>
                </a:solidFill>
              </a:rPr>
              <a:t>mettez-la réellement </a:t>
            </a:r>
            <a:br>
              <a:rPr lang="fr-CH" sz="2000" dirty="0">
                <a:solidFill>
                  <a:schemeClr val="bg1"/>
                </a:solidFill>
              </a:rPr>
            </a:br>
            <a:r>
              <a:rPr lang="fr-CH" sz="2000" dirty="0">
                <a:solidFill>
                  <a:schemeClr val="bg1"/>
                </a:solidFill>
              </a:rPr>
              <a:t>en pratique. </a:t>
            </a:r>
            <a:r>
              <a:rPr lang="fr-CH" sz="2800" dirty="0">
                <a:solidFill>
                  <a:schemeClr val="bg1"/>
                </a:solidFill>
              </a:rPr>
              <a:t>»</a:t>
            </a:r>
          </a:p>
        </p:txBody>
      </p:sp>
      <p:sp>
        <p:nvSpPr>
          <p:cNvPr id="12" name="ZoneTexte 11">
            <a:extLst>
              <a:ext uri="{FF2B5EF4-FFF2-40B4-BE49-F238E27FC236}">
                <a16:creationId xmlns:a16="http://schemas.microsoft.com/office/drawing/2014/main" id="{30D4BD76-A15A-A59E-D806-A9AE616B1E56}"/>
              </a:ext>
            </a:extLst>
          </p:cNvPr>
          <p:cNvSpPr txBox="1"/>
          <p:nvPr/>
        </p:nvSpPr>
        <p:spPr>
          <a:xfrm>
            <a:off x="6551675" y="661798"/>
            <a:ext cx="4446494" cy="2369880"/>
          </a:xfrm>
          <a:prstGeom prst="rect">
            <a:avLst/>
          </a:prstGeom>
          <a:noFill/>
        </p:spPr>
        <p:txBody>
          <a:bodyPr wrap="square" rtlCol="0">
            <a:spAutoFit/>
          </a:bodyPr>
          <a:lstStyle/>
          <a:p>
            <a:pPr algn="ctr"/>
            <a:r>
              <a:rPr lang="fr-CH" sz="2000" b="1" dirty="0">
                <a:solidFill>
                  <a:srgbClr val="FFFF00"/>
                </a:solidFill>
              </a:rPr>
              <a:t>25 </a:t>
            </a:r>
            <a:r>
              <a:rPr lang="fr-CH" sz="2000" dirty="0">
                <a:solidFill>
                  <a:schemeClr val="bg1"/>
                </a:solidFill>
              </a:rPr>
              <a:t> </a:t>
            </a:r>
            <a:r>
              <a:rPr lang="fr-CH" sz="2800" dirty="0">
                <a:solidFill>
                  <a:srgbClr val="00FFCC"/>
                </a:solidFill>
              </a:rPr>
              <a:t>«</a:t>
            </a:r>
            <a:r>
              <a:rPr lang="fr-CH" sz="2000" dirty="0">
                <a:solidFill>
                  <a:srgbClr val="00FFCC"/>
                </a:solidFill>
              </a:rPr>
              <a:t> En revanche, il y a celui qui examine attentivement la loi parfaite qui nous procure la liberté, </a:t>
            </a:r>
            <a:br>
              <a:rPr lang="fr-CH" sz="2000" dirty="0">
                <a:solidFill>
                  <a:srgbClr val="00FFCC"/>
                </a:solidFill>
              </a:rPr>
            </a:br>
            <a:r>
              <a:rPr lang="fr-CH" sz="2000" dirty="0">
                <a:solidFill>
                  <a:srgbClr val="00FFCC"/>
                </a:solidFill>
              </a:rPr>
              <a:t>et il s’y attache fidèlement ; </a:t>
            </a:r>
            <a:br>
              <a:rPr lang="fr-CH" sz="2000" dirty="0">
                <a:solidFill>
                  <a:srgbClr val="00FFCC"/>
                </a:solidFill>
              </a:rPr>
            </a:br>
            <a:r>
              <a:rPr lang="fr-CH" sz="2000" dirty="0">
                <a:solidFill>
                  <a:srgbClr val="FFFF00"/>
                </a:solidFill>
              </a:rPr>
              <a:t>il ne se contente pas de l’écouter </a:t>
            </a:r>
            <a:br>
              <a:rPr lang="fr-CH" sz="2000" dirty="0">
                <a:solidFill>
                  <a:srgbClr val="FFFF00"/>
                </a:solidFill>
              </a:rPr>
            </a:br>
            <a:r>
              <a:rPr lang="fr-CH" sz="2000" dirty="0">
                <a:solidFill>
                  <a:srgbClr val="FFFF00"/>
                </a:solidFill>
              </a:rPr>
              <a:t>pour l’oublier ensuite, </a:t>
            </a:r>
            <a:br>
              <a:rPr lang="fr-CH" sz="2000" dirty="0">
                <a:solidFill>
                  <a:srgbClr val="FFFF00"/>
                </a:solidFill>
              </a:rPr>
            </a:br>
            <a:r>
              <a:rPr lang="fr-CH" sz="2000" dirty="0">
                <a:solidFill>
                  <a:srgbClr val="FFFF00"/>
                </a:solidFill>
              </a:rPr>
              <a:t>mais il  la met en pratique… </a:t>
            </a:r>
          </a:p>
        </p:txBody>
      </p:sp>
      <p:sp>
        <p:nvSpPr>
          <p:cNvPr id="14" name="ZoneTexte 13">
            <a:extLst>
              <a:ext uri="{FF2B5EF4-FFF2-40B4-BE49-F238E27FC236}">
                <a16:creationId xmlns:a16="http://schemas.microsoft.com/office/drawing/2014/main" id="{564905E9-435D-18F4-3116-99DD43BAF0E5}"/>
              </a:ext>
            </a:extLst>
          </p:cNvPr>
          <p:cNvSpPr txBox="1"/>
          <p:nvPr/>
        </p:nvSpPr>
        <p:spPr>
          <a:xfrm>
            <a:off x="7212100" y="3214236"/>
            <a:ext cx="3827929" cy="769441"/>
          </a:xfrm>
          <a:prstGeom prst="rect">
            <a:avLst/>
          </a:prstGeom>
          <a:noFill/>
        </p:spPr>
        <p:txBody>
          <a:bodyPr wrap="square" rtlCol="0">
            <a:spAutoFit/>
          </a:bodyPr>
          <a:lstStyle/>
          <a:p>
            <a:pPr algn="ctr"/>
            <a:r>
              <a:rPr kumimoji="0" lang="fr-CH" sz="2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ptos" panose="02110004020202020204"/>
                <a:ea typeface="+mn-ea"/>
                <a:cs typeface="+mn-cs"/>
              </a:rPr>
              <a:t>Eh bien, celui-là sera béni </a:t>
            </a:r>
            <a:br>
              <a:rPr kumimoji="0" lang="fr-CH" sz="2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ptos" panose="02110004020202020204"/>
                <a:ea typeface="+mn-ea"/>
                <a:cs typeface="+mn-cs"/>
              </a:rPr>
            </a:br>
            <a:r>
              <a:rPr kumimoji="0" lang="fr-CH" sz="2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ptos" panose="02110004020202020204"/>
                <a:ea typeface="+mn-ea"/>
                <a:cs typeface="+mn-cs"/>
              </a:rPr>
              <a:t>dans tout ce qu’il fait</a:t>
            </a:r>
            <a:r>
              <a:rPr lang="fr-CH" sz="2200" dirty="0">
                <a:solidFill>
                  <a:srgbClr val="FFFF00"/>
                </a:solidFill>
                <a:effectLst>
                  <a:outerShdw blurRad="38100" dist="38100" dir="2700000" algn="tl">
                    <a:srgbClr val="000000">
                      <a:alpha val="43137"/>
                    </a:srgbClr>
                  </a:outerShdw>
                </a:effectLst>
              </a:rPr>
              <a:t>. »</a:t>
            </a:r>
          </a:p>
        </p:txBody>
      </p:sp>
      <p:sp>
        <p:nvSpPr>
          <p:cNvPr id="17" name="Ruban : courbé et incliné vers le bas 16">
            <a:extLst>
              <a:ext uri="{FF2B5EF4-FFF2-40B4-BE49-F238E27FC236}">
                <a16:creationId xmlns:a16="http://schemas.microsoft.com/office/drawing/2014/main" id="{7C4DD47E-A410-FEE8-4556-0A27B4F33E30}"/>
              </a:ext>
            </a:extLst>
          </p:cNvPr>
          <p:cNvSpPr/>
          <p:nvPr/>
        </p:nvSpPr>
        <p:spPr>
          <a:xfrm rot="21167417">
            <a:off x="7588342" y="4655039"/>
            <a:ext cx="2940981" cy="839787"/>
          </a:xfrm>
          <a:prstGeom prst="ellipseRibbon">
            <a:avLst/>
          </a:prstGeom>
          <a:solidFill>
            <a:srgbClr val="FF0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pPr>
            <a:r>
              <a:rPr lang="fr-CH" sz="2800" dirty="0">
                <a:solidFill>
                  <a:srgbClr val="FFFF00"/>
                </a:solidFill>
                <a:latin typeface="Brush Script MT" panose="03060802040406070304" pitchFamily="66" charset="0"/>
              </a:rPr>
              <a:t>JE PRIE</a:t>
            </a:r>
          </a:p>
        </p:txBody>
      </p:sp>
      <p:sp>
        <p:nvSpPr>
          <p:cNvPr id="18" name="Ruban : incliné vers le bas 17">
            <a:extLst>
              <a:ext uri="{FF2B5EF4-FFF2-40B4-BE49-F238E27FC236}">
                <a16:creationId xmlns:a16="http://schemas.microsoft.com/office/drawing/2014/main" id="{9ABAF6C4-6D01-1995-C8B8-6FC2D2556073}"/>
              </a:ext>
            </a:extLst>
          </p:cNvPr>
          <p:cNvSpPr/>
          <p:nvPr/>
        </p:nvSpPr>
        <p:spPr>
          <a:xfrm>
            <a:off x="403413" y="5490873"/>
            <a:ext cx="4957482" cy="940873"/>
          </a:xfrm>
          <a:prstGeom prst="ribbon">
            <a:avLst/>
          </a:prstGeom>
          <a:solidFill>
            <a:srgbClr val="00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3600" dirty="0">
                <a:solidFill>
                  <a:schemeClr val="tx1"/>
                </a:solidFill>
                <a:latin typeface="Brush Script MT" panose="03060802040406070304" pitchFamily="66" charset="0"/>
              </a:rPr>
              <a:t>J’ADHERE</a:t>
            </a:r>
          </a:p>
        </p:txBody>
      </p:sp>
      <p:sp>
        <p:nvSpPr>
          <p:cNvPr id="19" name="ZoneTexte 18">
            <a:extLst>
              <a:ext uri="{FF2B5EF4-FFF2-40B4-BE49-F238E27FC236}">
                <a16:creationId xmlns:a16="http://schemas.microsoft.com/office/drawing/2014/main" id="{5717F34D-938F-E21D-63A4-E18DA61AF806}"/>
              </a:ext>
            </a:extLst>
          </p:cNvPr>
          <p:cNvSpPr txBox="1"/>
          <p:nvPr/>
        </p:nvSpPr>
        <p:spPr>
          <a:xfrm>
            <a:off x="1541931" y="4962282"/>
            <a:ext cx="2940422" cy="461665"/>
          </a:xfrm>
          <a:prstGeom prst="rect">
            <a:avLst/>
          </a:prstGeom>
          <a:noFill/>
        </p:spPr>
        <p:txBody>
          <a:bodyPr wrap="square" rtlCol="0">
            <a:spAutoFit/>
          </a:bodyPr>
          <a:lstStyle/>
          <a:p>
            <a:pPr algn="ctr"/>
            <a:r>
              <a:rPr lang="fr-CH" sz="2400" dirty="0">
                <a:solidFill>
                  <a:srgbClr val="00FFCC"/>
                </a:solidFill>
              </a:rPr>
              <a:t>Jacques 1. 21-22, 25</a:t>
            </a:r>
          </a:p>
        </p:txBody>
      </p:sp>
    </p:spTree>
    <p:extLst>
      <p:ext uri="{BB962C8B-B14F-4D97-AF65-F5344CB8AC3E}">
        <p14:creationId xmlns:p14="http://schemas.microsoft.com/office/powerpoint/2010/main" val="284415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4000"/>
                                  </p:stCondLst>
                                  <p:childTnLst>
                                    <p:set>
                                      <p:cBhvr>
                                        <p:cTn id="6" dur="1" fill="hold">
                                          <p:stCondLst>
                                            <p:cond delay="0"/>
                                          </p:stCondLst>
                                        </p:cTn>
                                        <p:tgtEl>
                                          <p:spTgt spid="17"/>
                                        </p:tgtEl>
                                        <p:attrNameLst>
                                          <p:attrName>style.visibility</p:attrName>
                                        </p:attrNameLst>
                                      </p:cBhvr>
                                      <p:to>
                                        <p:strVal val="visible"/>
                                      </p:to>
                                    </p:set>
                                    <p:anim calcmode="lin" valueType="num">
                                      <p:cBhvr>
                                        <p:cTn id="7" dur="1500" fill="hold"/>
                                        <p:tgtEl>
                                          <p:spTgt spid="17"/>
                                        </p:tgtEl>
                                        <p:attrNameLst>
                                          <p:attrName>ppt_w</p:attrName>
                                        </p:attrNameLst>
                                      </p:cBhvr>
                                      <p:tavLst>
                                        <p:tav tm="0">
                                          <p:val>
                                            <p:fltVal val="0"/>
                                          </p:val>
                                        </p:tav>
                                        <p:tav tm="100000">
                                          <p:val>
                                            <p:strVal val="#ppt_w"/>
                                          </p:val>
                                        </p:tav>
                                      </p:tavLst>
                                    </p:anim>
                                    <p:anim calcmode="lin" valueType="num">
                                      <p:cBhvr>
                                        <p:cTn id="8" dur="1500" fill="hold"/>
                                        <p:tgtEl>
                                          <p:spTgt spid="17"/>
                                        </p:tgtEl>
                                        <p:attrNameLst>
                                          <p:attrName>ppt_h</p:attrName>
                                        </p:attrNameLst>
                                      </p:cBhvr>
                                      <p:tavLst>
                                        <p:tav tm="0">
                                          <p:val>
                                            <p:fltVal val="0"/>
                                          </p:val>
                                        </p:tav>
                                        <p:tav tm="100000">
                                          <p:val>
                                            <p:strVal val="#ppt_h"/>
                                          </p:val>
                                        </p:tav>
                                      </p:tavLst>
                                    </p:anim>
                                    <p:anim calcmode="lin" valueType="num">
                                      <p:cBhvr>
                                        <p:cTn id="9" dur="15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6D0B295-A567-2CF3-58FA-A0DA5ED2AA76}"/>
              </a:ext>
            </a:extLst>
          </p:cNvPr>
          <p:cNvSpPr txBox="1"/>
          <p:nvPr/>
        </p:nvSpPr>
        <p:spPr>
          <a:xfrm>
            <a:off x="860613" y="152400"/>
            <a:ext cx="11455952" cy="2702984"/>
          </a:xfrm>
          <a:prstGeom prst="rect">
            <a:avLst/>
          </a:prstGeom>
          <a:noFill/>
        </p:spPr>
        <p:txBody>
          <a:bodyPr wrap="square" rtlCol="0">
            <a:spAutoFit/>
          </a:bodyPr>
          <a:lstStyle/>
          <a:p>
            <a:pPr marR="525145" lvl="3" algn="just">
              <a:lnSpc>
                <a:spcPct val="107000"/>
              </a:lnSpc>
              <a:spcAft>
                <a:spcPts val="800"/>
              </a:spcAft>
            </a:pPr>
            <a:r>
              <a:rPr lang="fr-CH" sz="2000" kern="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En étudiant les paraboles de Jésus dans Marc 4, nous remarquons un motif important </a:t>
            </a:r>
            <a:r>
              <a:rPr lang="fr-CH" sz="2000" b="1" kern="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fr-CH" sz="2000" kern="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 royaume de Dieu. Ce thème est introduit pour la première fois dans </a:t>
            </a:r>
            <a:br>
              <a:rPr lang="fr-CH" sz="2000" kern="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kern="0" dirty="0">
                <a:solidFill>
                  <a:srgbClr val="663300"/>
                </a:solidFill>
                <a:effectLst/>
                <a:latin typeface="Arial" panose="020B0604020202020204" pitchFamily="34" charset="0"/>
                <a:ea typeface="Arial" panose="020B0604020202020204" pitchFamily="34" charset="0"/>
                <a:cs typeface="Arial" panose="020B0604020202020204" pitchFamily="34" charset="0"/>
              </a:rPr>
              <a:t>Marc 1.14, 15 </a:t>
            </a:r>
            <a:r>
              <a:rPr lang="fr-CH" sz="2000" b="1" kern="0" dirty="0">
                <a:solidFill>
                  <a:srgbClr val="663300"/>
                </a:solidFill>
                <a:effectLst/>
                <a:latin typeface="Arial" panose="020B0604020202020204" pitchFamily="34" charset="0"/>
                <a:ea typeface="Arial" panose="020B0604020202020204" pitchFamily="34" charset="0"/>
                <a:cs typeface="Arial" panose="020B0604020202020204" pitchFamily="34" charset="0"/>
              </a:rPr>
              <a:t>:</a:t>
            </a:r>
            <a:r>
              <a:rPr lang="fr-CH" sz="2000" b="1" kern="0" dirty="0">
                <a:solidFill>
                  <a:srgbClr val="275317"/>
                </a:solidFill>
                <a:effectLst/>
                <a:latin typeface="Arial" panose="020B0604020202020204" pitchFamily="34" charset="0"/>
                <a:ea typeface="Arial" panose="020B0604020202020204" pitchFamily="34" charset="0"/>
                <a:cs typeface="Arial" panose="020B0604020202020204" pitchFamily="34" charset="0"/>
              </a:rPr>
              <a:t> </a:t>
            </a:r>
            <a:r>
              <a:rPr lang="fr-CH" sz="2000" kern="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Jésus alla dans la Galilée, prêchant l’Evangile de Dieu. Il disait : </a:t>
            </a:r>
            <a:br>
              <a:rPr lang="fr-CH" sz="2000" kern="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kern="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 temps est accompli, et le royaume de Dieu est proche. »</a:t>
            </a:r>
            <a:r>
              <a:rPr lang="fr-CH" sz="2000" kern="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br>
              <a:rPr lang="fr-CH" sz="2000" kern="0" dirty="0">
                <a:solidFill>
                  <a:srgbClr val="275317"/>
                </a:solidFill>
                <a:effectLst/>
                <a:latin typeface="Arial" panose="020B0604020202020204" pitchFamily="34" charset="0"/>
                <a:ea typeface="Arial" panose="020B0604020202020204" pitchFamily="34" charset="0"/>
                <a:cs typeface="Arial" panose="020B0604020202020204" pitchFamily="34" charset="0"/>
              </a:rPr>
            </a:br>
            <a:r>
              <a:rPr lang="fr-CH" sz="2000" kern="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Quelle est la signification du royaume de Dieu, tel qu’il est présenté dans Marc ? </a:t>
            </a:r>
            <a:br>
              <a:rPr lang="fr-CH" sz="2000" kern="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sz="2000" kern="0"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recherche de la réponse à cette question sera le principal sujet de discussion </a:t>
            </a:r>
            <a:br>
              <a:rPr lang="fr-CH" sz="2000" kern="0"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sz="2000" kern="0"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cette semaine. La compréhension de ce motif et de sa signification nous aidera </a:t>
            </a:r>
            <a:br>
              <a:rPr lang="fr-CH" sz="2000" kern="0"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H" sz="2000" kern="0"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à mieux comprendre les paraboles de Jésus. »  </a:t>
            </a:r>
          </a:p>
        </p:txBody>
      </p:sp>
      <p:sp>
        <p:nvSpPr>
          <p:cNvPr id="3" name="ZoneTexte 2">
            <a:extLst>
              <a:ext uri="{FF2B5EF4-FFF2-40B4-BE49-F238E27FC236}">
                <a16:creationId xmlns:a16="http://schemas.microsoft.com/office/drawing/2014/main" id="{9769632A-F94E-07A9-B0A8-BD485559AF3A}"/>
              </a:ext>
            </a:extLst>
          </p:cNvPr>
          <p:cNvSpPr txBox="1"/>
          <p:nvPr/>
        </p:nvSpPr>
        <p:spPr>
          <a:xfrm>
            <a:off x="2347813" y="2855384"/>
            <a:ext cx="9547410" cy="3671583"/>
          </a:xfrm>
          <a:prstGeom prst="rect">
            <a:avLst/>
          </a:prstGeom>
          <a:noFill/>
        </p:spPr>
        <p:txBody>
          <a:bodyPr wrap="square" rtlCol="0">
            <a:spAutoFit/>
          </a:bodyPr>
          <a:lstStyle/>
          <a:p>
            <a:pPr algn="ctr">
              <a:lnSpc>
                <a:spcPct val="107000"/>
              </a:lnSpc>
              <a:spcAft>
                <a:spcPts val="800"/>
              </a:spcAft>
            </a:pPr>
            <a:r>
              <a:rPr lang="fr-CH" sz="2400" b="1" kern="0" dirty="0">
                <a:effectLst/>
                <a:latin typeface="Times New Roman" panose="02020603050405020304" pitchFamily="18" charset="0"/>
                <a:ea typeface="Arial" panose="020B0604020202020204" pitchFamily="34" charset="0"/>
                <a:cs typeface="Times New Roman" panose="02020603050405020304" pitchFamily="18" charset="0"/>
              </a:rPr>
              <a:t>« Thèmes de la leçon : </a:t>
            </a:r>
            <a:r>
              <a:rPr lang="fr-CH" sz="2000" kern="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L’étude de cette semaine passera en revue les thèmes de l’accomplissement du temps et du royaume de Dieu, dans des sections choisies de l’Évangile de Marc. Notre étude comprend deux sections ; notamment :</a:t>
            </a:r>
            <a:br>
              <a:rPr lang="fr-CH" sz="2000" kern="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br>
              <a:rPr lang="fr-CH" sz="2000" kern="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400" b="1" kern="0" dirty="0">
                <a:latin typeface="Times New Roman" panose="02020603050405020304" pitchFamily="18" charset="0"/>
              </a:rPr>
              <a:t>1. Le royaume de Dieu par rapport au livre de Daniel. </a:t>
            </a:r>
            <a:br>
              <a:rPr lang="fr-CH" sz="2400" b="1" i="1" kern="0" dirty="0">
                <a:effectLst/>
                <a:latin typeface="Times New Roman" panose="02020603050405020304" pitchFamily="18" charset="0"/>
                <a:ea typeface="Arial" panose="020B0604020202020204" pitchFamily="34" charset="0"/>
                <a:cs typeface="Times New Roman" panose="02020603050405020304" pitchFamily="18" charset="0"/>
              </a:rPr>
            </a:br>
            <a:r>
              <a:rPr lang="fr-CH" sz="2000" kern="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Dans cette partie, nous étudierons un contexte possible pour l’expression de </a:t>
            </a:r>
            <a:br>
              <a:rPr lang="fr-CH" sz="2000" kern="0" dirty="0">
                <a:solidFill>
                  <a:srgbClr val="275317"/>
                </a:solidFill>
                <a:effectLst/>
                <a:latin typeface="Arial" panose="020B0604020202020204" pitchFamily="34" charset="0"/>
                <a:ea typeface="Arial" panose="020B0604020202020204" pitchFamily="34" charset="0"/>
                <a:cs typeface="Arial" panose="020B0604020202020204" pitchFamily="34" charset="0"/>
              </a:rPr>
            </a:br>
            <a:r>
              <a:rPr lang="fr-CH" sz="2000" kern="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Marc 1.15 : « Le temps est accompli. »</a:t>
            </a:r>
            <a:br>
              <a:rPr lang="fr-CH" sz="2000" kern="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400" b="1" kern="0" dirty="0">
                <a:latin typeface="Times New Roman" panose="02020603050405020304" pitchFamily="18" charset="0"/>
              </a:rPr>
              <a:t>2. Le royaume de Dieu dans l’Évangile de Marc. </a:t>
            </a:r>
          </a:p>
          <a:p>
            <a:pPr algn="ctr">
              <a:lnSpc>
                <a:spcPct val="107000"/>
              </a:lnSpc>
              <a:spcAft>
                <a:spcPts val="800"/>
              </a:spcAft>
            </a:pPr>
            <a:r>
              <a:rPr lang="fr-CH" sz="2000" kern="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Cette section comprend une analyse contextuelle de l’expression </a:t>
            </a:r>
            <a:br>
              <a:rPr lang="fr-CH" sz="2000" kern="0" dirty="0">
                <a:solidFill>
                  <a:srgbClr val="275317"/>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kern="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le royaume de Dieu » dans Marc 1 et 4. » </a:t>
            </a:r>
            <a:endParaRPr lang="fr-CH" sz="2000" dirty="0"/>
          </a:p>
        </p:txBody>
      </p:sp>
      <p:sp>
        <p:nvSpPr>
          <p:cNvPr id="4" name="Bulle narrative : rectangle à coins arrondis 3">
            <a:extLst>
              <a:ext uri="{FF2B5EF4-FFF2-40B4-BE49-F238E27FC236}">
                <a16:creationId xmlns:a16="http://schemas.microsoft.com/office/drawing/2014/main" id="{30C5E33B-DB0E-6EFD-AD2F-8869CEAE7413}"/>
              </a:ext>
            </a:extLst>
          </p:cNvPr>
          <p:cNvSpPr/>
          <p:nvPr/>
        </p:nvSpPr>
        <p:spPr>
          <a:xfrm>
            <a:off x="224573" y="5012926"/>
            <a:ext cx="2181727" cy="1451811"/>
          </a:xfrm>
          <a:prstGeom prst="wedgeRoundRectCallout">
            <a:avLst>
              <a:gd name="adj1" fmla="val 51410"/>
              <a:gd name="adj2" fmla="val -86210"/>
              <a:gd name="adj3" fmla="val 16667"/>
            </a:avLst>
          </a:prstGeom>
          <a:solidFill>
            <a:srgbClr val="0000FF"/>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b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a:t>
            </a:r>
            <a:r>
              <a:rPr lang="fr-CH" sz="1800" i="1"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Guide d’étude </a:t>
            </a:r>
            <a:br>
              <a:rPr lang="fr-CH" sz="1800" i="1"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fr-CH" sz="1800" i="1"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de la Bible,</a:t>
            </a: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 </a:t>
            </a:r>
            <a:b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coin du moniteur, p. 50</a:t>
            </a:r>
          </a:p>
          <a:p>
            <a:pPr algn="ctr">
              <a:lnSpc>
                <a:spcPct val="107000"/>
              </a:lnSpc>
              <a:spcAft>
                <a:spcPts val="800"/>
              </a:spcAft>
            </a:pP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a:t>
            </a:r>
            <a:endParaRPr lang="fr-CH" sz="1800" kern="10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944E2E4A-5628-AED4-978A-E609E36F4198}"/>
              </a:ext>
            </a:extLst>
          </p:cNvPr>
          <p:cNvSpPr txBox="1"/>
          <p:nvPr/>
        </p:nvSpPr>
        <p:spPr>
          <a:xfrm>
            <a:off x="224573" y="193208"/>
            <a:ext cx="1965142" cy="400110"/>
          </a:xfrm>
          <a:prstGeom prst="rect">
            <a:avLst/>
          </a:prstGeom>
          <a:noFill/>
        </p:spPr>
        <p:txBody>
          <a:bodyPr wrap="square" rtlCol="0">
            <a:spAutoFit/>
          </a:bodyPr>
          <a:lstStyle/>
          <a:p>
            <a:r>
              <a:rPr lang="fr-CH" sz="2000" b="1" kern="0" dirty="0">
                <a:effectLst/>
                <a:latin typeface="Arial" panose="020B0604020202020204" pitchFamily="34" charset="0"/>
                <a:ea typeface="Arial" panose="020B0604020202020204" pitchFamily="34" charset="0"/>
              </a:rPr>
              <a:t>Introduction :</a:t>
            </a:r>
            <a:endParaRPr lang="fr-CH" sz="2000" dirty="0"/>
          </a:p>
        </p:txBody>
      </p:sp>
      <p:pic>
        <p:nvPicPr>
          <p:cNvPr id="6" name="Picture 4" descr="CSFOTO Toile de fond ciel ciel bleu ciel envoyé 1,8 x 1,8 m Bannière  Royaume de Dieu Toile de fond escaliers au paradis Lumière du soleil Nuage  Église Événements Toile de fond">
            <a:extLst>
              <a:ext uri="{FF2B5EF4-FFF2-40B4-BE49-F238E27FC236}">
                <a16:creationId xmlns:a16="http://schemas.microsoft.com/office/drawing/2014/main" id="{C5ECF9FF-9B74-06B5-0016-269A627183B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581" y="2224789"/>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19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00118D5-D531-B1AA-8703-B9665B9AC90B}"/>
              </a:ext>
            </a:extLst>
          </p:cNvPr>
          <p:cNvSpPr txBox="1"/>
          <p:nvPr/>
        </p:nvSpPr>
        <p:spPr>
          <a:xfrm>
            <a:off x="5791200" y="3714750"/>
            <a:ext cx="6400800" cy="30162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fr-CH" sz="2000" b="1" dirty="0">
                <a:solidFill>
                  <a:schemeClr val="accent1">
                    <a:lumMod val="75000"/>
                  </a:schemeClr>
                </a:solidFill>
              </a:rPr>
              <a:t>La raison d'être des paraboles. </a:t>
            </a:r>
            <a:r>
              <a:rPr lang="fr-CH" sz="2000" b="1" dirty="0">
                <a:solidFill>
                  <a:schemeClr val="accent3">
                    <a:lumMod val="60000"/>
                    <a:lumOff val="40000"/>
                  </a:schemeClr>
                </a:solidFill>
              </a:rPr>
              <a:t>Marc 4.10-12</a:t>
            </a:r>
            <a:r>
              <a:rPr lang="es-ES" sz="2000" b="1" dirty="0">
                <a:solidFill>
                  <a:schemeClr val="accent3">
                    <a:lumMod val="60000"/>
                    <a:lumOff val="40000"/>
                  </a:schemeClr>
                </a:solidFill>
              </a:rPr>
              <a:t>-12</a:t>
            </a:r>
          </a:p>
          <a:p>
            <a:pPr>
              <a:spcBef>
                <a:spcPts val="1800"/>
              </a:spcBef>
            </a:pPr>
            <a:r>
              <a:rPr lang="fr-CH" sz="2000" b="1" dirty="0">
                <a:solidFill>
                  <a:schemeClr val="accent6">
                    <a:lumMod val="75000"/>
                  </a:schemeClr>
                </a:solidFill>
              </a:rPr>
              <a:t>La parabole du semeur :</a:t>
            </a:r>
          </a:p>
          <a:p>
            <a:pPr lvl="1">
              <a:spcBef>
                <a:spcPts val="600"/>
              </a:spcBef>
            </a:pPr>
            <a:r>
              <a:rPr lang="fr-CH" sz="2000" b="1" dirty="0"/>
              <a:t>Le semeur est sorti pour semer... </a:t>
            </a:r>
            <a:r>
              <a:rPr lang="fr-CH" sz="2000" b="1" dirty="0">
                <a:solidFill>
                  <a:schemeClr val="accent3">
                    <a:lumMod val="60000"/>
                    <a:lumOff val="40000"/>
                  </a:schemeClr>
                </a:solidFill>
              </a:rPr>
              <a:t>Marc 4.1-9</a:t>
            </a:r>
            <a:endParaRPr lang="es-ES" sz="2000" b="1" dirty="0">
              <a:solidFill>
                <a:schemeClr val="accent3">
                  <a:lumMod val="60000"/>
                  <a:lumOff val="40000"/>
                </a:schemeClr>
              </a:solidFill>
            </a:endParaRPr>
          </a:p>
          <a:p>
            <a:pPr lvl="1">
              <a:spcBef>
                <a:spcPts val="600"/>
              </a:spcBef>
            </a:pPr>
            <a:r>
              <a:rPr lang="fr-CH" sz="2000" b="1" dirty="0"/>
              <a:t>L'explication de la parabole. </a:t>
            </a:r>
            <a:r>
              <a:rPr lang="fr-CH" sz="2000" b="1" dirty="0">
                <a:solidFill>
                  <a:schemeClr val="accent3">
                    <a:lumMod val="60000"/>
                    <a:lumOff val="40000"/>
                  </a:schemeClr>
                </a:solidFill>
              </a:rPr>
              <a:t>Marc 4.13-20</a:t>
            </a:r>
            <a:endParaRPr lang="es-ES" sz="2000" b="1" dirty="0">
              <a:solidFill>
                <a:schemeClr val="accent3">
                  <a:lumMod val="60000"/>
                  <a:lumOff val="40000"/>
                </a:schemeClr>
              </a:solidFill>
            </a:endParaRPr>
          </a:p>
          <a:p>
            <a:pPr>
              <a:spcBef>
                <a:spcPts val="1800"/>
              </a:spcBef>
            </a:pPr>
            <a:r>
              <a:rPr lang="fr-CH" sz="2000" b="1" dirty="0">
                <a:solidFill>
                  <a:srgbClr val="9A0000"/>
                </a:solidFill>
              </a:rPr>
              <a:t>Autres paraboles </a:t>
            </a:r>
            <a:r>
              <a:rPr lang="es-ES" sz="2000" b="1" dirty="0">
                <a:solidFill>
                  <a:srgbClr val="9A0000"/>
                </a:solidFill>
              </a:rPr>
              <a:t>:</a:t>
            </a:r>
          </a:p>
          <a:p>
            <a:pPr lvl="1">
              <a:spcBef>
                <a:spcPts val="600"/>
              </a:spcBef>
            </a:pPr>
            <a:r>
              <a:rPr lang="fr-CH" sz="2000" b="1" dirty="0"/>
              <a:t>La lampe et la mesure. </a:t>
            </a:r>
            <a:r>
              <a:rPr lang="fr-CH" sz="2000" b="1" dirty="0">
                <a:solidFill>
                  <a:schemeClr val="accent3">
                    <a:lumMod val="60000"/>
                    <a:lumOff val="40000"/>
                  </a:schemeClr>
                </a:solidFill>
              </a:rPr>
              <a:t>Marc 4.21-25</a:t>
            </a:r>
            <a:endParaRPr lang="es-ES" sz="2000" b="1" dirty="0">
              <a:solidFill>
                <a:schemeClr val="accent3">
                  <a:lumMod val="60000"/>
                  <a:lumOff val="40000"/>
                </a:schemeClr>
              </a:solidFill>
            </a:endParaRPr>
          </a:p>
          <a:p>
            <a:pPr lvl="1">
              <a:spcBef>
                <a:spcPts val="600"/>
              </a:spcBef>
            </a:pPr>
            <a:r>
              <a:rPr lang="fr-CH" sz="2000" b="1" dirty="0"/>
              <a:t>La croissance et la moutarde. </a:t>
            </a:r>
            <a:r>
              <a:rPr lang="fr-CH" sz="2000" b="1" dirty="0">
                <a:solidFill>
                  <a:schemeClr val="accent3">
                    <a:lumMod val="60000"/>
                    <a:lumOff val="40000"/>
                  </a:schemeClr>
                </a:solidFill>
              </a:rPr>
              <a:t>Marc 4.26-32</a:t>
            </a:r>
            <a:endParaRPr lang="es-ES" sz="2000" b="1" dirty="0">
              <a:solidFill>
                <a:schemeClr val="accent3">
                  <a:lumMod val="60000"/>
                  <a:lumOff val="40000"/>
                </a:schemeClr>
              </a:solidFill>
            </a:endParaRPr>
          </a:p>
        </p:txBody>
      </p:sp>
      <p:sp>
        <p:nvSpPr>
          <p:cNvPr id="3" name="CuadroTexto 2">
            <a:extLst>
              <a:ext uri="{FF2B5EF4-FFF2-40B4-BE49-F238E27FC236}">
                <a16:creationId xmlns:a16="http://schemas.microsoft.com/office/drawing/2014/main" id="{597D8419-FA75-1E8E-7216-070D9C41090B}"/>
              </a:ext>
            </a:extLst>
          </p:cNvPr>
          <p:cNvSpPr txBox="1"/>
          <p:nvPr/>
        </p:nvSpPr>
        <p:spPr>
          <a:xfrm>
            <a:off x="1248992" y="148773"/>
            <a:ext cx="5895879" cy="1323439"/>
          </a:xfrm>
          <a:prstGeom prst="rect">
            <a:avLst/>
          </a:prstGeom>
          <a:noFill/>
        </p:spPr>
        <p:txBody>
          <a:bodyPr wrap="square" rtlCol="0">
            <a:spAutoFit/>
          </a:bodyPr>
          <a:lstStyle/>
          <a:p>
            <a:pPr algn="just">
              <a:spcBef>
                <a:spcPts val="600"/>
              </a:spcBef>
            </a:pPr>
            <a:r>
              <a:rPr lang="fr-CH" sz="2000" b="1" dirty="0"/>
              <a:t>Une parabole est le récit d'un événement fictif (basé ou non sur des événements réels) dont on déduit, par comparaison ou similitude, une vérité importante ou un enseignement moral.</a:t>
            </a:r>
            <a:endParaRPr lang="es-ES" sz="2000" b="1" dirty="0"/>
          </a:p>
        </p:txBody>
      </p:sp>
      <p:pic>
        <p:nvPicPr>
          <p:cNvPr id="5" name="Imagen 4" descr="Un hombre sentado en un jardín&#10;&#10;Descripción generada automáticamente con confianza media">
            <a:extLst>
              <a:ext uri="{FF2B5EF4-FFF2-40B4-BE49-F238E27FC236}">
                <a16:creationId xmlns:a16="http://schemas.microsoft.com/office/drawing/2014/main" id="{B903B922-2890-ABBA-1539-0080C2D922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61"/>
          <a:stretch/>
        </p:blipFill>
        <p:spPr>
          <a:xfrm>
            <a:off x="7894314" y="617620"/>
            <a:ext cx="3360239" cy="2061411"/>
          </a:xfrm>
          <a:prstGeom prst="roundRect">
            <a:avLst>
              <a:gd name="adj" fmla="val 916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Calendario&#10;&#10;Descripción generada automáticamente con confianza baja">
            <a:extLst>
              <a:ext uri="{FF2B5EF4-FFF2-40B4-BE49-F238E27FC236}">
                <a16:creationId xmlns:a16="http://schemas.microsoft.com/office/drawing/2014/main" id="{5140B138-724F-F36C-ED28-F5A89FE2C5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19390" y="4249933"/>
            <a:ext cx="2878009" cy="2006038"/>
          </a:xfrm>
          <a:prstGeom prst="rect">
            <a:avLst/>
          </a:prstGeom>
          <a:effectLst>
            <a:innerShdw blurRad="114300">
              <a:prstClr val="black"/>
            </a:innerShdw>
          </a:effectLst>
        </p:spPr>
      </p:pic>
      <p:pic>
        <p:nvPicPr>
          <p:cNvPr id="11" name="Imagen 10" descr="Icono&#10;&#10;Descripción generada automáticamente">
            <a:extLst>
              <a:ext uri="{FF2B5EF4-FFF2-40B4-BE49-F238E27FC236}">
                <a16:creationId xmlns:a16="http://schemas.microsoft.com/office/drawing/2014/main" id="{584CCF5C-FD8D-ECA2-2826-44EEA6DF8A8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56172" y="5576637"/>
            <a:ext cx="304384" cy="304800"/>
          </a:xfrm>
          <a:prstGeom prst="rect">
            <a:avLst/>
          </a:prstGeom>
          <a:effectLst>
            <a:outerShdw blurRad="50800" dist="38100" dir="8100000" algn="tr" rotWithShape="0">
              <a:prstClr val="black">
                <a:alpha val="40000"/>
              </a:prstClr>
            </a:outerShdw>
          </a:effectLst>
        </p:spPr>
      </p:pic>
      <p:pic>
        <p:nvPicPr>
          <p:cNvPr id="12" name="Imagen 11" descr="Icono&#10;&#10;Descripción generada automáticamente">
            <a:extLst>
              <a:ext uri="{FF2B5EF4-FFF2-40B4-BE49-F238E27FC236}">
                <a16:creationId xmlns:a16="http://schemas.microsoft.com/office/drawing/2014/main" id="{A13F9B59-F6CB-35D6-932B-62C256C41A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88048" y="4295775"/>
            <a:ext cx="304384" cy="304800"/>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76F12835-900D-41E6-5D78-81DBFE26D9F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88048" y="3776662"/>
            <a:ext cx="304384" cy="304800"/>
          </a:xfrm>
          <a:prstGeom prst="rect">
            <a:avLst/>
          </a:prstGeom>
          <a:effectLst>
            <a:outerShdw blurRad="50800" dist="38100" dir="8100000" algn="tr" rotWithShape="0">
              <a:prstClr val="black">
                <a:alpha val="40000"/>
              </a:prstClr>
            </a:outerShdw>
          </a:effectLst>
        </p:spPr>
      </p:pic>
      <p:pic>
        <p:nvPicPr>
          <p:cNvPr id="24" name="Imagen 23" descr="Imagen en blanco y negro&#10;&#10;Descripción generada automáticamente con confianza media">
            <a:extLst>
              <a:ext uri="{FF2B5EF4-FFF2-40B4-BE49-F238E27FC236}">
                <a16:creationId xmlns:a16="http://schemas.microsoft.com/office/drawing/2014/main" id="{F012210F-4D8F-8F1D-AAF2-AE16B11C838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11530" y="6376262"/>
            <a:ext cx="400051" cy="279195"/>
          </a:xfrm>
          <a:prstGeom prst="rect">
            <a:avLst/>
          </a:prstGeom>
          <a:effectLst>
            <a:outerShdw blurRad="50800" dist="38100" dir="8100000" algn="tr" rotWithShape="0">
              <a:prstClr val="black">
                <a:alpha val="40000"/>
              </a:prstClr>
            </a:outerShdw>
          </a:effectLst>
        </p:spPr>
      </p:pic>
      <p:pic>
        <p:nvPicPr>
          <p:cNvPr id="25" name="Imagen 24" descr="Forma&#10;&#10;Descripción generada automáticamente">
            <a:extLst>
              <a:ext uri="{FF2B5EF4-FFF2-40B4-BE49-F238E27FC236}">
                <a16:creationId xmlns:a16="http://schemas.microsoft.com/office/drawing/2014/main" id="{362E1954-9FA2-009B-123A-84C70CE83F9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11530" y="5990813"/>
            <a:ext cx="400051" cy="279195"/>
          </a:xfrm>
          <a:prstGeom prst="rect">
            <a:avLst/>
          </a:prstGeom>
          <a:effectLst>
            <a:outerShdw blurRad="50800" dist="38100" dir="8100000" algn="tr" rotWithShape="0">
              <a:prstClr val="black">
                <a:alpha val="40000"/>
              </a:prstClr>
            </a:outerShdw>
          </a:effectLst>
        </p:spPr>
      </p:pic>
      <p:pic>
        <p:nvPicPr>
          <p:cNvPr id="27" name="Imagen 26" descr="Dibujo en blanco y negro&#10;&#10;Descripción generada automáticamente con confianza baja">
            <a:extLst>
              <a:ext uri="{FF2B5EF4-FFF2-40B4-BE49-F238E27FC236}">
                <a16:creationId xmlns:a16="http://schemas.microsoft.com/office/drawing/2014/main" id="{28EBA96E-04DF-8143-D77C-9589333F8B0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811530" y="4694033"/>
            <a:ext cx="400051" cy="279195"/>
          </a:xfrm>
          <a:prstGeom prst="rect">
            <a:avLst/>
          </a:prstGeom>
          <a:effectLst>
            <a:outerShdw blurRad="50800" dist="38100" dir="8100000" algn="tr" rotWithShape="0">
              <a:prstClr val="black">
                <a:alpha val="40000"/>
              </a:prstClr>
            </a:outerShdw>
          </a:effectLst>
        </p:spPr>
      </p:pic>
      <p:pic>
        <p:nvPicPr>
          <p:cNvPr id="28" name="Imagen 27" descr="Imagen que contiene Icono&#10;&#10;Descripción generada automáticamente">
            <a:extLst>
              <a:ext uri="{FF2B5EF4-FFF2-40B4-BE49-F238E27FC236}">
                <a16:creationId xmlns:a16="http://schemas.microsoft.com/office/drawing/2014/main" id="{209B390E-A409-7D75-8330-944197362B0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811530" y="5061436"/>
            <a:ext cx="400051" cy="279195"/>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CB8B6EA5-A2FF-5A46-59EE-2383EB1BA754}"/>
              </a:ext>
            </a:extLst>
          </p:cNvPr>
          <p:cNvSpPr txBox="1"/>
          <p:nvPr/>
        </p:nvSpPr>
        <p:spPr>
          <a:xfrm>
            <a:off x="1213399" y="2805372"/>
            <a:ext cx="6105926" cy="1015663"/>
          </a:xfrm>
          <a:prstGeom prst="rect">
            <a:avLst/>
          </a:prstGeom>
          <a:noFill/>
        </p:spPr>
        <p:txBody>
          <a:bodyPr wrap="square">
            <a:spAutoFit/>
          </a:bodyPr>
          <a:lstStyle/>
          <a:p>
            <a:pPr algn="just">
              <a:spcBef>
                <a:spcPts val="600"/>
              </a:spcBef>
            </a:pPr>
            <a:r>
              <a:rPr lang="fr-CH" sz="2000" b="1" dirty="0"/>
              <a:t>Lorsque ses auditeurs sont rentrés chez eux, ils ont partagé ce qu'ils avaient appris avec leur famille et leurs amis.</a:t>
            </a:r>
            <a:endParaRPr lang="es-ES" sz="2000" b="1" dirty="0"/>
          </a:p>
        </p:txBody>
      </p:sp>
      <p:sp>
        <p:nvSpPr>
          <p:cNvPr id="8" name="CuadroTexto 7">
            <a:extLst>
              <a:ext uri="{FF2B5EF4-FFF2-40B4-BE49-F238E27FC236}">
                <a16:creationId xmlns:a16="http://schemas.microsoft.com/office/drawing/2014/main" id="{CEC94589-3A47-6DC0-95B7-C81FDEAF1DE2}"/>
              </a:ext>
            </a:extLst>
          </p:cNvPr>
          <p:cNvSpPr txBox="1"/>
          <p:nvPr/>
        </p:nvSpPr>
        <p:spPr>
          <a:xfrm>
            <a:off x="1223325" y="1477579"/>
            <a:ext cx="6096000" cy="1323439"/>
          </a:xfrm>
          <a:prstGeom prst="rect">
            <a:avLst/>
          </a:prstGeom>
          <a:noFill/>
        </p:spPr>
        <p:txBody>
          <a:bodyPr wrap="square">
            <a:spAutoFit/>
          </a:bodyPr>
          <a:lstStyle/>
          <a:p>
            <a:pPr algn="just">
              <a:spcBef>
                <a:spcPts val="600"/>
              </a:spcBef>
            </a:pPr>
            <a:r>
              <a:rPr lang="fr-CH" sz="2000" b="1" dirty="0"/>
              <a:t>C'est le système que Jésus a principalement utilisé dans son enseignement. (Marc 4.34). Ses paraboles étaient généralement tirées de la vie quotidienne et donc faciles à retenir et à appliquer</a:t>
            </a:r>
            <a:r>
              <a:rPr lang="es-ES" sz="2000" b="1" dirty="0"/>
              <a:t>.</a:t>
            </a:r>
          </a:p>
        </p:txBody>
      </p:sp>
    </p:spTree>
    <p:extLst>
      <p:ext uri="{BB962C8B-B14F-4D97-AF65-F5344CB8AC3E}">
        <p14:creationId xmlns:p14="http://schemas.microsoft.com/office/powerpoint/2010/main" val="325479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32"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out)">
                                      <p:cBhvr>
                                        <p:cTn id="16" dur="1000"/>
                                        <p:tgtEl>
                                          <p:spTgt spid="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145">
                                          <p:stCondLst>
                                            <p:cond delay="0"/>
                                          </p:stCondLst>
                                        </p:cTn>
                                        <p:tgtEl>
                                          <p:spTgt spid="14"/>
                                        </p:tgtEl>
                                      </p:cBhvr>
                                    </p:animEffect>
                                    <p:anim calcmode="lin" valueType="num">
                                      <p:cBhvr>
                                        <p:cTn id="31"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36" dur="7">
                                          <p:stCondLst>
                                            <p:cond delay="162"/>
                                          </p:stCondLst>
                                        </p:cTn>
                                        <p:tgtEl>
                                          <p:spTgt spid="14"/>
                                        </p:tgtEl>
                                      </p:cBhvr>
                                      <p:to x="100000" y="60000"/>
                                    </p:animScale>
                                    <p:animScale>
                                      <p:cBhvr>
                                        <p:cTn id="37" dur="41" decel="50000">
                                          <p:stCondLst>
                                            <p:cond delay="169"/>
                                          </p:stCondLst>
                                        </p:cTn>
                                        <p:tgtEl>
                                          <p:spTgt spid="14"/>
                                        </p:tgtEl>
                                      </p:cBhvr>
                                      <p:to x="100000" y="100000"/>
                                    </p:animScale>
                                    <p:animScale>
                                      <p:cBhvr>
                                        <p:cTn id="38" dur="7">
                                          <p:stCondLst>
                                            <p:cond delay="328"/>
                                          </p:stCondLst>
                                        </p:cTn>
                                        <p:tgtEl>
                                          <p:spTgt spid="14"/>
                                        </p:tgtEl>
                                      </p:cBhvr>
                                      <p:to x="100000" y="80000"/>
                                    </p:animScale>
                                    <p:animScale>
                                      <p:cBhvr>
                                        <p:cTn id="39" dur="41" decel="50000">
                                          <p:stCondLst>
                                            <p:cond delay="335"/>
                                          </p:stCondLst>
                                        </p:cTn>
                                        <p:tgtEl>
                                          <p:spTgt spid="14"/>
                                        </p:tgtEl>
                                      </p:cBhvr>
                                      <p:to x="100000" y="100000"/>
                                    </p:animScale>
                                    <p:animScale>
                                      <p:cBhvr>
                                        <p:cTn id="40" dur="7">
                                          <p:stCondLst>
                                            <p:cond delay="410"/>
                                          </p:stCondLst>
                                        </p:cTn>
                                        <p:tgtEl>
                                          <p:spTgt spid="14"/>
                                        </p:tgtEl>
                                      </p:cBhvr>
                                      <p:to x="100000" y="90000"/>
                                    </p:animScale>
                                    <p:animScale>
                                      <p:cBhvr>
                                        <p:cTn id="41" dur="41" decel="50000">
                                          <p:stCondLst>
                                            <p:cond delay="417"/>
                                          </p:stCondLst>
                                        </p:cTn>
                                        <p:tgtEl>
                                          <p:spTgt spid="14"/>
                                        </p:tgtEl>
                                      </p:cBhvr>
                                      <p:to x="100000" y="100000"/>
                                    </p:animScale>
                                    <p:animScale>
                                      <p:cBhvr>
                                        <p:cTn id="42" dur="7">
                                          <p:stCondLst>
                                            <p:cond delay="452"/>
                                          </p:stCondLst>
                                        </p:cTn>
                                        <p:tgtEl>
                                          <p:spTgt spid="14"/>
                                        </p:tgtEl>
                                      </p:cBhvr>
                                      <p:to x="100000" y="95000"/>
                                    </p:animScale>
                                    <p:animScale>
                                      <p:cBhvr>
                                        <p:cTn id="43" dur="41" decel="50000">
                                          <p:stCondLst>
                                            <p:cond delay="459"/>
                                          </p:stCondLst>
                                        </p:cTn>
                                        <p:tgtEl>
                                          <p:spTgt spid="14"/>
                                        </p:tgtEl>
                                      </p:cBhvr>
                                      <p:to x="100000" y="10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145">
                                          <p:stCondLst>
                                            <p:cond delay="0"/>
                                          </p:stCondLst>
                                        </p:cTn>
                                        <p:tgtEl>
                                          <p:spTgt spid="12"/>
                                        </p:tgtEl>
                                      </p:cBhvr>
                                    </p:animEffect>
                                    <p:anim calcmode="lin" valueType="num">
                                      <p:cBhvr>
                                        <p:cTn id="53"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4"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5"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56"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57"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58" dur="7">
                                          <p:stCondLst>
                                            <p:cond delay="162"/>
                                          </p:stCondLst>
                                        </p:cTn>
                                        <p:tgtEl>
                                          <p:spTgt spid="12"/>
                                        </p:tgtEl>
                                      </p:cBhvr>
                                      <p:to x="100000" y="60000"/>
                                    </p:animScale>
                                    <p:animScale>
                                      <p:cBhvr>
                                        <p:cTn id="59" dur="41" decel="50000">
                                          <p:stCondLst>
                                            <p:cond delay="169"/>
                                          </p:stCondLst>
                                        </p:cTn>
                                        <p:tgtEl>
                                          <p:spTgt spid="12"/>
                                        </p:tgtEl>
                                      </p:cBhvr>
                                      <p:to x="100000" y="100000"/>
                                    </p:animScale>
                                    <p:animScale>
                                      <p:cBhvr>
                                        <p:cTn id="60" dur="7">
                                          <p:stCondLst>
                                            <p:cond delay="328"/>
                                          </p:stCondLst>
                                        </p:cTn>
                                        <p:tgtEl>
                                          <p:spTgt spid="12"/>
                                        </p:tgtEl>
                                      </p:cBhvr>
                                      <p:to x="100000" y="80000"/>
                                    </p:animScale>
                                    <p:animScale>
                                      <p:cBhvr>
                                        <p:cTn id="61" dur="41" decel="50000">
                                          <p:stCondLst>
                                            <p:cond delay="335"/>
                                          </p:stCondLst>
                                        </p:cTn>
                                        <p:tgtEl>
                                          <p:spTgt spid="12"/>
                                        </p:tgtEl>
                                      </p:cBhvr>
                                      <p:to x="100000" y="100000"/>
                                    </p:animScale>
                                    <p:animScale>
                                      <p:cBhvr>
                                        <p:cTn id="62" dur="7">
                                          <p:stCondLst>
                                            <p:cond delay="410"/>
                                          </p:stCondLst>
                                        </p:cTn>
                                        <p:tgtEl>
                                          <p:spTgt spid="12"/>
                                        </p:tgtEl>
                                      </p:cBhvr>
                                      <p:to x="100000" y="90000"/>
                                    </p:animScale>
                                    <p:animScale>
                                      <p:cBhvr>
                                        <p:cTn id="63" dur="41" decel="50000">
                                          <p:stCondLst>
                                            <p:cond delay="417"/>
                                          </p:stCondLst>
                                        </p:cTn>
                                        <p:tgtEl>
                                          <p:spTgt spid="12"/>
                                        </p:tgtEl>
                                      </p:cBhvr>
                                      <p:to x="100000" y="100000"/>
                                    </p:animScale>
                                    <p:animScale>
                                      <p:cBhvr>
                                        <p:cTn id="64" dur="7">
                                          <p:stCondLst>
                                            <p:cond delay="452"/>
                                          </p:stCondLst>
                                        </p:cTn>
                                        <p:tgtEl>
                                          <p:spTgt spid="12"/>
                                        </p:tgtEl>
                                      </p:cBhvr>
                                      <p:to x="100000" y="95000"/>
                                    </p:animScale>
                                    <p:animScale>
                                      <p:cBhvr>
                                        <p:cTn id="65" dur="41" decel="50000">
                                          <p:stCondLst>
                                            <p:cond delay="459"/>
                                          </p:stCondLst>
                                        </p:cTn>
                                        <p:tgtEl>
                                          <p:spTgt spid="12"/>
                                        </p:tgtEl>
                                      </p:cBhvr>
                                      <p:to x="100000" y="100000"/>
                                    </p:animScale>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txEl>
                                              <p:pRg st="1" end="1"/>
                                            </p:txEl>
                                          </p:spTgt>
                                        </p:tgtEl>
                                        <p:attrNameLst>
                                          <p:attrName>style.visibility</p:attrName>
                                        </p:attrNameLst>
                                      </p:cBhvr>
                                      <p:to>
                                        <p:strVal val="visible"/>
                                      </p:to>
                                    </p:set>
                                    <p:animEffect transition="in" filter="wipe(left)">
                                      <p:cBhvr>
                                        <p:cTn id="69" dur="500"/>
                                        <p:tgtEl>
                                          <p:spTgt spid="2">
                                            <p:txEl>
                                              <p:pRg st="1" end="1"/>
                                            </p:txEl>
                                          </p:spTgt>
                                        </p:tgtEl>
                                      </p:cBhvr>
                                    </p:animEffect>
                                  </p:childTnLst>
                                </p:cTn>
                              </p:par>
                            </p:childTnLst>
                          </p:cTn>
                        </p:par>
                        <p:par>
                          <p:cTn id="70" fill="hold">
                            <p:stCondLst>
                              <p:cond delay="1000"/>
                            </p:stCondLst>
                            <p:childTnLst>
                              <p:par>
                                <p:cTn id="71" presetID="14" presetClass="entr" presetSubtype="1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wipe(left)">
                                      <p:cBhvr>
                                        <p:cTn id="77" dur="500"/>
                                        <p:tgtEl>
                                          <p:spTgt spid="2">
                                            <p:txEl>
                                              <p:pRg st="2" end="2"/>
                                            </p:txEl>
                                          </p:spTgt>
                                        </p:tgtEl>
                                      </p:cBhvr>
                                    </p:animEffect>
                                  </p:childTnLst>
                                </p:cTn>
                              </p:par>
                            </p:childTnLst>
                          </p:cTn>
                        </p:par>
                        <p:par>
                          <p:cTn id="78" fill="hold">
                            <p:stCondLst>
                              <p:cond delay="2000"/>
                            </p:stCondLst>
                            <p:childTnLst>
                              <p:par>
                                <p:cTn id="79" presetID="14" presetClass="entr" presetSubtype="10" fill="hold" nodeType="after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randombar(horizontal)">
                                      <p:cBhvr>
                                        <p:cTn id="81" dur="500"/>
                                        <p:tgtEl>
                                          <p:spTgt spid="28"/>
                                        </p:tgtEl>
                                      </p:cBhvr>
                                    </p:animEffect>
                                  </p:childTnLst>
                                </p:cTn>
                              </p:par>
                            </p:childTnLst>
                          </p:cTn>
                        </p:par>
                        <p:par>
                          <p:cTn id="82" fill="hold">
                            <p:stCondLst>
                              <p:cond delay="2500"/>
                            </p:stCondLst>
                            <p:childTnLst>
                              <p:par>
                                <p:cTn id="83" presetID="22" presetClass="entr" presetSubtype="8" fill="hold" grpId="0" nodeType="afterEffect">
                                  <p:stCondLst>
                                    <p:cond delay="0"/>
                                  </p:stCondLst>
                                  <p:childTnLst>
                                    <p:set>
                                      <p:cBhvr>
                                        <p:cTn id="84" dur="1" fill="hold">
                                          <p:stCondLst>
                                            <p:cond delay="0"/>
                                          </p:stCondLst>
                                        </p:cTn>
                                        <p:tgtEl>
                                          <p:spTgt spid="2">
                                            <p:txEl>
                                              <p:pRg st="3" end="3"/>
                                            </p:txEl>
                                          </p:spTgt>
                                        </p:tgtEl>
                                        <p:attrNameLst>
                                          <p:attrName>style.visibility</p:attrName>
                                        </p:attrNameLst>
                                      </p:cBhvr>
                                      <p:to>
                                        <p:strVal val="visible"/>
                                      </p:to>
                                    </p:set>
                                    <p:animEffect transition="in" filter="wipe(left)">
                                      <p:cBhvr>
                                        <p:cTn id="85" dur="500"/>
                                        <p:tgtEl>
                                          <p:spTgt spid="2">
                                            <p:txEl>
                                              <p:pRg st="3" end="3"/>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down)">
                                      <p:cBhvr>
                                        <p:cTn id="90" dur="145">
                                          <p:stCondLst>
                                            <p:cond delay="0"/>
                                          </p:stCondLst>
                                        </p:cTn>
                                        <p:tgtEl>
                                          <p:spTgt spid="11"/>
                                        </p:tgtEl>
                                      </p:cBhvr>
                                    </p:animEffect>
                                    <p:anim calcmode="lin" valueType="num">
                                      <p:cBhvr>
                                        <p:cTn id="91"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2"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3"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94"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95"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96" dur="7">
                                          <p:stCondLst>
                                            <p:cond delay="162"/>
                                          </p:stCondLst>
                                        </p:cTn>
                                        <p:tgtEl>
                                          <p:spTgt spid="11"/>
                                        </p:tgtEl>
                                      </p:cBhvr>
                                      <p:to x="100000" y="60000"/>
                                    </p:animScale>
                                    <p:animScale>
                                      <p:cBhvr>
                                        <p:cTn id="97" dur="41" decel="50000">
                                          <p:stCondLst>
                                            <p:cond delay="169"/>
                                          </p:stCondLst>
                                        </p:cTn>
                                        <p:tgtEl>
                                          <p:spTgt spid="11"/>
                                        </p:tgtEl>
                                      </p:cBhvr>
                                      <p:to x="100000" y="100000"/>
                                    </p:animScale>
                                    <p:animScale>
                                      <p:cBhvr>
                                        <p:cTn id="98" dur="7">
                                          <p:stCondLst>
                                            <p:cond delay="328"/>
                                          </p:stCondLst>
                                        </p:cTn>
                                        <p:tgtEl>
                                          <p:spTgt spid="11"/>
                                        </p:tgtEl>
                                      </p:cBhvr>
                                      <p:to x="100000" y="80000"/>
                                    </p:animScale>
                                    <p:animScale>
                                      <p:cBhvr>
                                        <p:cTn id="99" dur="41" decel="50000">
                                          <p:stCondLst>
                                            <p:cond delay="335"/>
                                          </p:stCondLst>
                                        </p:cTn>
                                        <p:tgtEl>
                                          <p:spTgt spid="11"/>
                                        </p:tgtEl>
                                      </p:cBhvr>
                                      <p:to x="100000" y="100000"/>
                                    </p:animScale>
                                    <p:animScale>
                                      <p:cBhvr>
                                        <p:cTn id="100" dur="7">
                                          <p:stCondLst>
                                            <p:cond delay="410"/>
                                          </p:stCondLst>
                                        </p:cTn>
                                        <p:tgtEl>
                                          <p:spTgt spid="11"/>
                                        </p:tgtEl>
                                      </p:cBhvr>
                                      <p:to x="100000" y="90000"/>
                                    </p:animScale>
                                    <p:animScale>
                                      <p:cBhvr>
                                        <p:cTn id="101" dur="41" decel="50000">
                                          <p:stCondLst>
                                            <p:cond delay="417"/>
                                          </p:stCondLst>
                                        </p:cTn>
                                        <p:tgtEl>
                                          <p:spTgt spid="11"/>
                                        </p:tgtEl>
                                      </p:cBhvr>
                                      <p:to x="100000" y="100000"/>
                                    </p:animScale>
                                    <p:animScale>
                                      <p:cBhvr>
                                        <p:cTn id="102" dur="7">
                                          <p:stCondLst>
                                            <p:cond delay="452"/>
                                          </p:stCondLst>
                                        </p:cTn>
                                        <p:tgtEl>
                                          <p:spTgt spid="11"/>
                                        </p:tgtEl>
                                      </p:cBhvr>
                                      <p:to x="100000" y="95000"/>
                                    </p:animScale>
                                    <p:animScale>
                                      <p:cBhvr>
                                        <p:cTn id="103" dur="41" decel="50000">
                                          <p:stCondLst>
                                            <p:cond delay="459"/>
                                          </p:stCondLst>
                                        </p:cTn>
                                        <p:tgtEl>
                                          <p:spTgt spid="11"/>
                                        </p:tgtEl>
                                      </p:cBhvr>
                                      <p:to x="100000" y="100000"/>
                                    </p:animScale>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
                                            <p:txEl>
                                              <p:pRg st="4" end="4"/>
                                            </p:txEl>
                                          </p:spTgt>
                                        </p:tgtEl>
                                        <p:attrNameLst>
                                          <p:attrName>style.visibility</p:attrName>
                                        </p:attrNameLst>
                                      </p:cBhvr>
                                      <p:to>
                                        <p:strVal val="visible"/>
                                      </p:to>
                                    </p:set>
                                    <p:animEffect transition="in" filter="wipe(left)">
                                      <p:cBhvr>
                                        <p:cTn id="107" dur="500"/>
                                        <p:tgtEl>
                                          <p:spTgt spid="2">
                                            <p:txEl>
                                              <p:pRg st="4" end="4"/>
                                            </p:txEl>
                                          </p:spTgt>
                                        </p:tgtEl>
                                      </p:cBhvr>
                                    </p:animEffect>
                                  </p:childTnLst>
                                </p:cTn>
                              </p:par>
                            </p:childTnLst>
                          </p:cTn>
                        </p:par>
                        <p:par>
                          <p:cTn id="108" fill="hold">
                            <p:stCondLst>
                              <p:cond delay="1000"/>
                            </p:stCondLst>
                            <p:childTnLst>
                              <p:par>
                                <p:cTn id="109" presetID="14" presetClass="entr" presetSubtype="10" fill="hold" nodeType="after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randombar(horizontal)">
                                      <p:cBhvr>
                                        <p:cTn id="111" dur="500"/>
                                        <p:tgtEl>
                                          <p:spTgt spid="25"/>
                                        </p:tgtEl>
                                      </p:cBhvr>
                                    </p:animEffect>
                                  </p:childTnLst>
                                </p:cTn>
                              </p:par>
                            </p:childTnLst>
                          </p:cTn>
                        </p:par>
                        <p:par>
                          <p:cTn id="112" fill="hold">
                            <p:stCondLst>
                              <p:cond delay="1500"/>
                            </p:stCondLst>
                            <p:childTnLst>
                              <p:par>
                                <p:cTn id="113" presetID="22" presetClass="entr" presetSubtype="8" fill="hold" grpId="0" nodeType="afterEffect">
                                  <p:stCondLst>
                                    <p:cond delay="0"/>
                                  </p:stCondLst>
                                  <p:childTnLst>
                                    <p:set>
                                      <p:cBhvr>
                                        <p:cTn id="114" dur="1" fill="hold">
                                          <p:stCondLst>
                                            <p:cond delay="0"/>
                                          </p:stCondLst>
                                        </p:cTn>
                                        <p:tgtEl>
                                          <p:spTgt spid="2">
                                            <p:txEl>
                                              <p:pRg st="5" end="5"/>
                                            </p:txEl>
                                          </p:spTgt>
                                        </p:tgtEl>
                                        <p:attrNameLst>
                                          <p:attrName>style.visibility</p:attrName>
                                        </p:attrNameLst>
                                      </p:cBhvr>
                                      <p:to>
                                        <p:strVal val="visible"/>
                                      </p:to>
                                    </p:set>
                                    <p:animEffect transition="in" filter="wipe(left)">
                                      <p:cBhvr>
                                        <p:cTn id="115" dur="500"/>
                                        <p:tgtEl>
                                          <p:spTgt spid="2">
                                            <p:txEl>
                                              <p:pRg st="5" end="5"/>
                                            </p:txEl>
                                          </p:spTgt>
                                        </p:tgtEl>
                                      </p:cBhvr>
                                    </p:animEffect>
                                  </p:childTnLst>
                                </p:cTn>
                              </p:par>
                            </p:childTnLst>
                          </p:cTn>
                        </p:par>
                        <p:par>
                          <p:cTn id="116" fill="hold">
                            <p:stCondLst>
                              <p:cond delay="2000"/>
                            </p:stCondLst>
                            <p:childTnLst>
                              <p:par>
                                <p:cTn id="117" presetID="14" presetClass="entr" presetSubtype="10" fill="hold" nodeType="after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randombar(horizontal)">
                                      <p:cBhvr>
                                        <p:cTn id="119" dur="500"/>
                                        <p:tgtEl>
                                          <p:spTgt spid="24"/>
                                        </p:tgtEl>
                                      </p:cBhvr>
                                    </p:animEffect>
                                  </p:childTnLst>
                                </p:cTn>
                              </p:par>
                            </p:childTnLst>
                          </p:cTn>
                        </p:par>
                        <p:par>
                          <p:cTn id="120" fill="hold">
                            <p:stCondLst>
                              <p:cond delay="2500"/>
                            </p:stCondLst>
                            <p:childTnLst>
                              <p:par>
                                <p:cTn id="121" presetID="22" presetClass="entr" presetSubtype="8" fill="hold" grpId="0" nodeType="afterEffect">
                                  <p:stCondLst>
                                    <p:cond delay="0"/>
                                  </p:stCondLst>
                                  <p:childTnLst>
                                    <p:set>
                                      <p:cBhvr>
                                        <p:cTn id="122" dur="1" fill="hold">
                                          <p:stCondLst>
                                            <p:cond delay="0"/>
                                          </p:stCondLst>
                                        </p:cTn>
                                        <p:tgtEl>
                                          <p:spTgt spid="2">
                                            <p:txEl>
                                              <p:pRg st="6" end="6"/>
                                            </p:txEl>
                                          </p:spTgt>
                                        </p:tgtEl>
                                        <p:attrNameLst>
                                          <p:attrName>style.visibility</p:attrName>
                                        </p:attrNameLst>
                                      </p:cBhvr>
                                      <p:to>
                                        <p:strVal val="visible"/>
                                      </p:to>
                                    </p:set>
                                    <p:animEffect transition="in" filter="wipe(left)">
                                      <p:cBhvr>
                                        <p:cTn id="1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86655DD-A516-3760-B131-217134079880}"/>
              </a:ext>
            </a:extLst>
          </p:cNvPr>
          <p:cNvSpPr txBox="1"/>
          <p:nvPr/>
        </p:nvSpPr>
        <p:spPr>
          <a:xfrm>
            <a:off x="1604210" y="385010"/>
            <a:ext cx="10098506" cy="3231654"/>
          </a:xfrm>
          <a:prstGeom prst="rect">
            <a:avLst/>
          </a:prstGeom>
          <a:noFill/>
        </p:spPr>
        <p:txBody>
          <a:bodyPr wrap="square" rtlCol="0">
            <a:spAutoFit/>
          </a:bodyPr>
          <a:lstStyle/>
          <a:p>
            <a:pPr algn="just"/>
            <a:r>
              <a:rPr lang="fr-CH" sz="2800" dirty="0">
                <a:solidFill>
                  <a:srgbClr val="0000CC"/>
                </a:solidFill>
                <a:effectLst>
                  <a:outerShdw blurRad="38100" dist="38100" dir="2700000" algn="tl">
                    <a:srgbClr val="000000">
                      <a:alpha val="43137"/>
                    </a:srgbClr>
                  </a:outerShdw>
                </a:effectLst>
              </a:rPr>
              <a:t>«</a:t>
            </a:r>
            <a:r>
              <a:rPr lang="fr-CH" sz="2200" dirty="0">
                <a:solidFill>
                  <a:srgbClr val="0000CC"/>
                </a:solidFill>
                <a:effectLst>
                  <a:outerShdw blurRad="38100" dist="38100" dir="2700000" algn="tl">
                    <a:srgbClr val="000000">
                      <a:alpha val="43137"/>
                    </a:srgbClr>
                  </a:outerShdw>
                </a:effectLst>
              </a:rPr>
              <a:t> Le Christ devait... présenter des vérités que le peuple n'était pas préparé à recevoir ni même à comprendre. C'est l'une des raisons pour lesquelles il enseignait  en paraboles.  En tirant ses instructions des scènes de la vie ordinaire ou de la nature, il captait l'attention et impressionnait les cœurs. </a:t>
            </a:r>
          </a:p>
          <a:p>
            <a:pPr algn="just"/>
            <a:r>
              <a:rPr lang="fr-CH" sz="2200" dirty="0">
                <a:solidFill>
                  <a:srgbClr val="AC3900"/>
                </a:solidFill>
                <a:effectLst>
                  <a:outerShdw blurRad="38100" dist="38100" dir="2700000" algn="tl">
                    <a:srgbClr val="000000">
                      <a:alpha val="43137"/>
                    </a:srgbClr>
                  </a:outerShdw>
                </a:effectLst>
              </a:rPr>
              <a:t>Plus tard, ceux qui l'avaient entendu illustrer ainsi ses enseignements par les objets qui leur étaient familiers pouvaient se rappeler les exhortations du divin Maître. </a:t>
            </a:r>
            <a:r>
              <a:rPr lang="fr-CH" sz="2200" dirty="0">
                <a:solidFill>
                  <a:srgbClr val="0000CC"/>
                </a:solidFill>
                <a:effectLst>
                  <a:outerShdw blurRad="38100" dist="38100" dir="2700000" algn="tl">
                    <a:srgbClr val="000000">
                      <a:alpha val="43137"/>
                    </a:srgbClr>
                  </a:outerShdw>
                </a:effectLst>
              </a:rPr>
              <a:t>Ses paroles devenaient alors de plus en plus claires dans la pensée de ceux qui avaient ouvert leur cœur à l'action du Saint-Esprit. </a:t>
            </a:r>
            <a:r>
              <a:rPr lang="fr-CH" sz="2200" dirty="0">
                <a:solidFill>
                  <a:srgbClr val="AC3900"/>
                </a:solidFill>
                <a:effectLst>
                  <a:outerShdw blurRad="38100" dist="38100" dir="2700000" algn="tl">
                    <a:srgbClr val="000000">
                      <a:alpha val="43137"/>
                    </a:srgbClr>
                  </a:outerShdw>
                </a:effectLst>
              </a:rPr>
              <a:t>Les mystères s'éclaircissaient et ce qui avait d'abord été difficile à saisir devenait évident.</a:t>
            </a:r>
          </a:p>
        </p:txBody>
      </p:sp>
      <p:sp>
        <p:nvSpPr>
          <p:cNvPr id="3" name="ZoneTexte 2">
            <a:extLst>
              <a:ext uri="{FF2B5EF4-FFF2-40B4-BE49-F238E27FC236}">
                <a16:creationId xmlns:a16="http://schemas.microsoft.com/office/drawing/2014/main" id="{2B41ED32-39D6-F04B-95E1-B8C3F9C64548}"/>
              </a:ext>
            </a:extLst>
          </p:cNvPr>
          <p:cNvSpPr txBox="1"/>
          <p:nvPr/>
        </p:nvSpPr>
        <p:spPr>
          <a:xfrm>
            <a:off x="578932" y="3914525"/>
            <a:ext cx="8991600" cy="2554545"/>
          </a:xfrm>
          <a:prstGeom prst="rect">
            <a:avLst/>
          </a:prstGeom>
          <a:noFill/>
        </p:spPr>
        <p:txBody>
          <a:bodyPr wrap="square" rtlCol="0">
            <a:spAutoFit/>
          </a:bodyPr>
          <a:lstStyle/>
          <a:p>
            <a:pPr algn="just"/>
            <a:r>
              <a:rPr lang="fr-CH" sz="2200" dirty="0">
                <a:solidFill>
                  <a:srgbClr val="AC3900"/>
                </a:solidFill>
                <a:effectLst>
                  <a:outerShdw blurRad="38100" dist="38100" dir="2700000" algn="tl">
                    <a:srgbClr val="000000">
                      <a:alpha val="43137"/>
                    </a:srgbClr>
                  </a:outerShdw>
                </a:effectLst>
              </a:rPr>
              <a:t>Jésus s'efforçait de trouver le chemin de tous les cœurs. </a:t>
            </a:r>
            <a:r>
              <a:rPr lang="fr-CH" sz="2200" dirty="0">
                <a:solidFill>
                  <a:srgbClr val="0000CC"/>
                </a:solidFill>
                <a:effectLst>
                  <a:outerShdw blurRad="38100" dist="38100" dir="2700000" algn="tl">
                    <a:srgbClr val="000000">
                      <a:alpha val="43137"/>
                    </a:srgbClr>
                  </a:outerShdw>
                </a:effectLst>
              </a:rPr>
              <a:t>Grâce à un choix d'illustrations variées, il n'exposait pas seulement la vérité sous ses aspects divers, mais il l'adaptait aux différentes classes de ses auditeurs. </a:t>
            </a:r>
            <a:r>
              <a:rPr lang="fr-CH" sz="2200" dirty="0">
                <a:solidFill>
                  <a:srgbClr val="FF0000"/>
                </a:solidFill>
                <a:effectLst>
                  <a:outerShdw blurRad="38100" dist="38100" dir="2700000" algn="tl">
                    <a:srgbClr val="000000">
                      <a:alpha val="43137"/>
                    </a:srgbClr>
                  </a:outerShdw>
                </a:effectLst>
              </a:rPr>
              <a:t>Il attirait leur attention par des images prises dans la vie quotidienne. </a:t>
            </a:r>
            <a:r>
              <a:rPr lang="fr-CH" sz="2200" dirty="0">
                <a:solidFill>
                  <a:srgbClr val="0000CC"/>
                </a:solidFill>
                <a:effectLst>
                  <a:outerShdw blurRad="38100" dist="38100" dir="2700000" algn="tl">
                    <a:srgbClr val="000000">
                      <a:alpha val="43137"/>
                    </a:srgbClr>
                  </a:outerShdw>
                </a:effectLst>
              </a:rPr>
              <a:t>Personne ne pouvait dire qu'il avait été oublié ou laissé de côté. Les plus humbles et les plus grands pécheurs entendaient une voix qui leur parlait avec tendresse et sympathie. </a:t>
            </a:r>
            <a:r>
              <a:rPr lang="fr-CH" sz="2800" dirty="0">
                <a:solidFill>
                  <a:srgbClr val="0000CC"/>
                </a:solidFill>
                <a:effectLst>
                  <a:outerShdw blurRad="38100" dist="38100" dir="2700000" algn="tl">
                    <a:srgbClr val="000000">
                      <a:alpha val="43137"/>
                    </a:srgbClr>
                  </a:outerShdw>
                </a:effectLst>
              </a:rPr>
              <a:t>»</a:t>
            </a:r>
          </a:p>
        </p:txBody>
      </p:sp>
      <p:sp>
        <p:nvSpPr>
          <p:cNvPr id="4" name="Bulle narrative : rectangle 3">
            <a:extLst>
              <a:ext uri="{FF2B5EF4-FFF2-40B4-BE49-F238E27FC236}">
                <a16:creationId xmlns:a16="http://schemas.microsoft.com/office/drawing/2014/main" id="{E61C1BD6-01EB-3D75-B9CC-0BBA092E0C48}"/>
              </a:ext>
            </a:extLst>
          </p:cNvPr>
          <p:cNvSpPr/>
          <p:nvPr/>
        </p:nvSpPr>
        <p:spPr>
          <a:xfrm>
            <a:off x="10153237" y="4936722"/>
            <a:ext cx="1868905" cy="1411706"/>
          </a:xfrm>
          <a:prstGeom prst="wedgeRectCallout">
            <a:avLst>
              <a:gd name="adj1" fmla="val -57970"/>
              <a:gd name="adj2" fmla="val -943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2000" dirty="0">
                <a:solidFill>
                  <a:schemeClr val="bg1"/>
                </a:solidFill>
              </a:rPr>
              <a:t>(E. G. White, </a:t>
            </a:r>
            <a:r>
              <a:rPr lang="fr-CH" sz="2000" i="1" dirty="0">
                <a:solidFill>
                  <a:schemeClr val="bg1"/>
                </a:solidFill>
              </a:rPr>
              <a:t>Paraboles </a:t>
            </a:r>
            <a:br>
              <a:rPr lang="fr-CH" sz="2000" i="1" dirty="0">
                <a:solidFill>
                  <a:schemeClr val="bg1"/>
                </a:solidFill>
              </a:rPr>
            </a:br>
            <a:r>
              <a:rPr lang="fr-CH" sz="2000" i="1" dirty="0">
                <a:solidFill>
                  <a:schemeClr val="bg1"/>
                </a:solidFill>
              </a:rPr>
              <a:t>de Jésus, </a:t>
            </a:r>
            <a:br>
              <a:rPr lang="fr-CH" sz="2000" i="1" dirty="0">
                <a:solidFill>
                  <a:schemeClr val="bg1"/>
                </a:solidFill>
              </a:rPr>
            </a:br>
            <a:r>
              <a:rPr lang="fr-CH" sz="2000" dirty="0">
                <a:solidFill>
                  <a:schemeClr val="bg1"/>
                </a:solidFill>
              </a:rPr>
              <a:t>p. 14.)</a:t>
            </a:r>
          </a:p>
        </p:txBody>
      </p:sp>
      <p:pic>
        <p:nvPicPr>
          <p:cNvPr id="5" name="Picture 16" descr="Personnage De La Bible De Dessin Animé Apôtre James PNG , Bible, Personnage,  Dessin Animé Image PNG pour le téléchargement libre">
            <a:extLst>
              <a:ext uri="{FF2B5EF4-FFF2-40B4-BE49-F238E27FC236}">
                <a16:creationId xmlns:a16="http://schemas.microsoft.com/office/drawing/2014/main" id="{5AD23D02-83A8-BB86-CA71-E9A8F465BC27}"/>
              </a:ext>
            </a:extLst>
          </p:cNvPr>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24432" y="800350"/>
            <a:ext cx="2089091"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78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721A1AA8-5D92-1326-F54C-1622D6C66F9B}"/>
              </a:ext>
            </a:extLst>
          </p:cNvPr>
          <p:cNvSpPr>
            <a:spLocks noGrp="1" noRot="1" noMove="1" noResize="1" noEditPoints="1" noAdjustHandles="1" noChangeArrowheads="1" noChangeShapeType="1"/>
          </p:cNvSpPr>
          <p:nvPr/>
        </p:nvSpPr>
        <p:spPr>
          <a:xfrm>
            <a:off x="0" y="0"/>
            <a:ext cx="12191999" cy="1317425"/>
          </a:xfrm>
          <a:prstGeom prst="rec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0938B93-E921-4A0F-403B-35AAD12F3D38}"/>
              </a:ext>
            </a:extLst>
          </p:cNvPr>
          <p:cNvSpPr txBox="1"/>
          <p:nvPr/>
        </p:nvSpPr>
        <p:spPr>
          <a:xfrm>
            <a:off x="0" y="0"/>
            <a:ext cx="12191999"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fr-CH" sz="4000" b="1" dirty="0">
                <a:ln/>
                <a:solidFill>
                  <a:schemeClr val="accent4"/>
                </a:solidFill>
              </a:rPr>
              <a:t>La raison d’être des paraboles </a:t>
            </a:r>
            <a:endParaRPr lang="es-ES" sz="4000" b="1" dirty="0">
              <a:ln/>
              <a:solidFill>
                <a:schemeClr val="accent4"/>
              </a:solidFill>
            </a:endParaRPr>
          </a:p>
        </p:txBody>
      </p:sp>
      <p:sp>
        <p:nvSpPr>
          <p:cNvPr id="5" name="CuadroTexto 4">
            <a:extLst>
              <a:ext uri="{FF2B5EF4-FFF2-40B4-BE49-F238E27FC236}">
                <a16:creationId xmlns:a16="http://schemas.microsoft.com/office/drawing/2014/main" id="{5B1BAD2D-4A51-478A-9139-427AB1BE5263}"/>
              </a:ext>
            </a:extLst>
          </p:cNvPr>
          <p:cNvSpPr txBox="1"/>
          <p:nvPr/>
        </p:nvSpPr>
        <p:spPr>
          <a:xfrm>
            <a:off x="2" y="577750"/>
            <a:ext cx="12191998" cy="646331"/>
          </a:xfrm>
          <a:prstGeom prst="rect">
            <a:avLst/>
          </a:prstGeom>
          <a:noFill/>
        </p:spPr>
        <p:txBody>
          <a:bodyPr wrap="square">
            <a:spAutoFit/>
          </a:bodyPr>
          <a:lstStyle/>
          <a:p>
            <a:pPr algn="ctr"/>
            <a:r>
              <a:rPr lang="fr-CH"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…et ainsi « Ils ont beau regarder, ils ne voient pas ; ils ont beau entendre, ils ne comprennent pas ; sinon ils reviendraient à Dieu et Dieu leur pardonnerait ! »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(Marc 4.12)</a:t>
            </a:r>
          </a:p>
        </p:txBody>
      </p:sp>
      <p:sp>
        <p:nvSpPr>
          <p:cNvPr id="6" name="CuadroTexto 5">
            <a:extLst>
              <a:ext uri="{FF2B5EF4-FFF2-40B4-BE49-F238E27FC236}">
                <a16:creationId xmlns:a16="http://schemas.microsoft.com/office/drawing/2014/main" id="{7E9DC13B-167C-9F4E-99BC-F2EFA47E8433}"/>
              </a:ext>
            </a:extLst>
          </p:cNvPr>
          <p:cNvSpPr txBox="1"/>
          <p:nvPr/>
        </p:nvSpPr>
        <p:spPr>
          <a:xfrm>
            <a:off x="3801980" y="1309347"/>
            <a:ext cx="7534274" cy="1015663"/>
          </a:xfrm>
          <a:prstGeom prst="rect">
            <a:avLst/>
          </a:prstGeom>
          <a:noFill/>
        </p:spPr>
        <p:txBody>
          <a:bodyPr wrap="square" rtlCol="0">
            <a:spAutoFit/>
          </a:bodyPr>
          <a:lstStyle/>
          <a:p>
            <a:pPr>
              <a:spcBef>
                <a:spcPts val="600"/>
              </a:spcBef>
            </a:pPr>
            <a:r>
              <a:rPr lang="fr-CH" sz="2000" b="1" dirty="0"/>
              <a:t>La prédication de Jésus tournait </a:t>
            </a:r>
            <a:r>
              <a:rPr lang="fr-CH" sz="2000" b="1" u="sng" dirty="0"/>
              <a:t>autour du </a:t>
            </a:r>
            <a:r>
              <a:rPr lang="fr-CH" sz="2000" b="1" dirty="0"/>
              <a:t>Royaume des cieux </a:t>
            </a:r>
            <a:r>
              <a:rPr lang="fr-CH" sz="2000" dirty="0">
                <a:solidFill>
                  <a:srgbClr val="AC3900"/>
                </a:solidFill>
              </a:rPr>
              <a:t>(Marc 1.14-15). </a:t>
            </a:r>
            <a:r>
              <a:rPr lang="fr-CH" sz="2000" b="1" dirty="0"/>
              <a:t>Beaucoup de ses paraboles ont été racontées pour expliquer la nature de ce Royaume </a:t>
            </a:r>
            <a:r>
              <a:rPr lang="fr-CH" sz="2000" dirty="0">
                <a:solidFill>
                  <a:srgbClr val="AC3900"/>
                </a:solidFill>
              </a:rPr>
              <a:t>(Marc 4.30).</a:t>
            </a:r>
            <a:endParaRPr lang="es-ES" sz="2000" dirty="0">
              <a:solidFill>
                <a:srgbClr val="AC3900"/>
              </a:solidFill>
            </a:endParaRPr>
          </a:p>
        </p:txBody>
      </p:sp>
      <p:pic>
        <p:nvPicPr>
          <p:cNvPr id="2" name="Imagen 1">
            <a:extLst>
              <a:ext uri="{FF2B5EF4-FFF2-40B4-BE49-F238E27FC236}">
                <a16:creationId xmlns:a16="http://schemas.microsoft.com/office/drawing/2014/main" id="{4B7E5676-F35C-E7B5-A7D4-48A6524B3C41}"/>
              </a:ext>
            </a:extLst>
          </p:cNvPr>
          <p:cNvPicPr>
            <a:picLocks noChangeAspect="1"/>
          </p:cNvPicPr>
          <p:nvPr/>
        </p:nvPicPr>
        <p:blipFill>
          <a:blip r:embed="rId4"/>
          <a:stretch>
            <a:fillRect/>
          </a:stretch>
        </p:blipFill>
        <p:spPr>
          <a:xfrm>
            <a:off x="385009" y="1494215"/>
            <a:ext cx="2641881" cy="1982392"/>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684E6B5-B6A5-5F6B-D1A7-138A293BBF9C}"/>
              </a:ext>
            </a:extLst>
          </p:cNvPr>
          <p:cNvSpPr txBox="1"/>
          <p:nvPr/>
        </p:nvSpPr>
        <p:spPr>
          <a:xfrm>
            <a:off x="208545" y="5169186"/>
            <a:ext cx="6697580" cy="1323439"/>
          </a:xfrm>
          <a:prstGeom prst="rect">
            <a:avLst/>
          </a:prstGeom>
          <a:noFill/>
        </p:spPr>
        <p:txBody>
          <a:bodyPr wrap="square">
            <a:spAutoFit/>
          </a:bodyPr>
          <a:lstStyle/>
          <a:p>
            <a:pPr algn="ctr">
              <a:spcBef>
                <a:spcPts val="600"/>
              </a:spcBef>
            </a:pPr>
            <a:r>
              <a:rPr lang="fr-CH" sz="2000" b="1" dirty="0"/>
              <a:t>Celui qui a faim de la Parole de Dieu entendra la vérité </a:t>
            </a:r>
            <a:br>
              <a:rPr lang="fr-CH" sz="2000" b="1" dirty="0"/>
            </a:br>
            <a:r>
              <a:rPr lang="fr-CH" sz="2000" b="1" dirty="0"/>
              <a:t>et se réjouira. Mais celui qui ne veut pas entendre, </a:t>
            </a:r>
            <a:br>
              <a:rPr lang="fr-CH" sz="2000" b="1" dirty="0"/>
            </a:br>
            <a:r>
              <a:rPr lang="fr-CH" sz="2000" b="1" dirty="0"/>
              <a:t>aussi simple que soit cette vérité, refusera de comprendre, de changer et de recevoir le salut. </a:t>
            </a:r>
            <a:endParaRPr lang="es-ES" sz="2000" b="1" dirty="0"/>
          </a:p>
        </p:txBody>
      </p:sp>
      <p:pic>
        <p:nvPicPr>
          <p:cNvPr id="10" name="Imagen 9">
            <a:extLst>
              <a:ext uri="{FF2B5EF4-FFF2-40B4-BE49-F238E27FC236}">
                <a16:creationId xmlns:a16="http://schemas.microsoft.com/office/drawing/2014/main" id="{CA52D370-EF77-64B3-7282-BB949583076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26440" y="5265062"/>
            <a:ext cx="4650707" cy="1131688"/>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17E2996-FEFE-C7B2-3719-9B6B8C1CE753}"/>
              </a:ext>
            </a:extLst>
          </p:cNvPr>
          <p:cNvSpPr txBox="1"/>
          <p:nvPr/>
        </p:nvSpPr>
        <p:spPr>
          <a:xfrm>
            <a:off x="1299409" y="3625896"/>
            <a:ext cx="10551931" cy="1446550"/>
          </a:xfrm>
          <a:prstGeom prst="rect">
            <a:avLst/>
          </a:prstGeom>
          <a:noFill/>
        </p:spPr>
        <p:txBody>
          <a:bodyPr wrap="square">
            <a:spAutoFit/>
          </a:bodyPr>
          <a:lstStyle/>
          <a:p>
            <a:pPr algn="ctr">
              <a:spcBef>
                <a:spcPts val="600"/>
              </a:spcBef>
            </a:pPr>
            <a:r>
              <a:rPr lang="fr-CH" sz="2000" b="1" dirty="0">
                <a:solidFill>
                  <a:srgbClr val="0000CC"/>
                </a:solidFill>
              </a:rPr>
              <a:t>Ce n'était pas nouveau. En lui ordonnant de prêcher, Dieu dit à Isaïe : </a:t>
            </a:r>
            <a:br>
              <a:rPr lang="fr-CH" sz="2000" b="1" dirty="0">
                <a:solidFill>
                  <a:srgbClr val="663300"/>
                </a:solidFill>
              </a:rPr>
            </a:br>
            <a:r>
              <a:rPr lang="fr-CH" sz="2400" b="1" dirty="0">
                <a:solidFill>
                  <a:srgbClr val="FF0000"/>
                </a:solidFill>
              </a:rPr>
              <a:t>«</a:t>
            </a:r>
            <a:r>
              <a:rPr lang="fr-CH" sz="2000" b="1" dirty="0">
                <a:solidFill>
                  <a:srgbClr val="FF0000"/>
                </a:solidFill>
              </a:rPr>
              <a:t> Vous entendez bien, et vous ne comprenez pas ; vous voyez bien, et vous ne comprenez pas. Il ne verra pas de ses yeux, n'entendra pas de ses oreilles, ne comprendra pas de son cœur, ne se convertira pas, et il y aura guérison pour lui </a:t>
            </a:r>
            <a:r>
              <a:rPr lang="fr-CH" sz="2400" b="1" dirty="0">
                <a:solidFill>
                  <a:srgbClr val="FF0000"/>
                </a:solidFill>
              </a:rPr>
              <a:t>»</a:t>
            </a:r>
            <a:r>
              <a:rPr lang="fr-CH" sz="2000" b="1" dirty="0">
                <a:solidFill>
                  <a:srgbClr val="FF0000"/>
                </a:solidFill>
              </a:rPr>
              <a:t> </a:t>
            </a:r>
            <a:r>
              <a:rPr lang="fr-CH" sz="2000" dirty="0">
                <a:solidFill>
                  <a:srgbClr val="AC3900"/>
                </a:solidFill>
              </a:rPr>
              <a:t>(Esaïe 6.9-10)</a:t>
            </a:r>
            <a:endParaRPr lang="es-ES" sz="2000" dirty="0">
              <a:solidFill>
                <a:srgbClr val="AC3900"/>
              </a:solidFill>
            </a:endParaRPr>
          </a:p>
        </p:txBody>
      </p:sp>
      <p:sp>
        <p:nvSpPr>
          <p:cNvPr id="12" name="CuadroTexto 11">
            <a:extLst>
              <a:ext uri="{FF2B5EF4-FFF2-40B4-BE49-F238E27FC236}">
                <a16:creationId xmlns:a16="http://schemas.microsoft.com/office/drawing/2014/main" id="{38B09EA4-10DA-B6CB-4403-712EFABD7A46}"/>
              </a:ext>
            </a:extLst>
          </p:cNvPr>
          <p:cNvSpPr txBox="1"/>
          <p:nvPr/>
        </p:nvSpPr>
        <p:spPr>
          <a:xfrm>
            <a:off x="3392905" y="2318741"/>
            <a:ext cx="8799093" cy="1323439"/>
          </a:xfrm>
          <a:prstGeom prst="rect">
            <a:avLst/>
          </a:prstGeom>
          <a:noFill/>
        </p:spPr>
        <p:txBody>
          <a:bodyPr wrap="square">
            <a:spAutoFit/>
          </a:bodyPr>
          <a:lstStyle/>
          <a:p>
            <a:pPr>
              <a:spcBef>
                <a:spcPts val="600"/>
              </a:spcBef>
            </a:pPr>
            <a:r>
              <a:rPr lang="fr-CH" sz="2000" b="1" dirty="0"/>
              <a:t>Il est intéressant de noter que la raison invoquée par Jésus lui-même pour justifier l'utilisation de paraboles est tout à fait étonnante : </a:t>
            </a:r>
            <a:r>
              <a:rPr lang="fr-CH" sz="2000" b="1" dirty="0">
                <a:solidFill>
                  <a:srgbClr val="AC3900"/>
                </a:solidFill>
              </a:rPr>
              <a:t>pour qu'ils ne </a:t>
            </a:r>
            <a:r>
              <a:rPr lang="fr-CH" sz="2000" b="1" dirty="0">
                <a:solidFill>
                  <a:srgbClr val="FF0000"/>
                </a:solidFill>
              </a:rPr>
              <a:t>comprennent pas, ne se convertissent pas et ne soient pas pardonnés </a:t>
            </a:r>
            <a:r>
              <a:rPr lang="fr-CH" sz="2000" dirty="0">
                <a:solidFill>
                  <a:srgbClr val="FF0000"/>
                </a:solidFill>
              </a:rPr>
              <a:t>(Marc 4.12).</a:t>
            </a:r>
            <a:endParaRPr lang="es-ES" sz="2000" dirty="0">
              <a:solidFill>
                <a:srgbClr val="FF0000"/>
              </a:solidFill>
            </a:endParaRPr>
          </a:p>
        </p:txBody>
      </p:sp>
    </p:spTree>
    <p:extLst>
      <p:ext uri="{BB962C8B-B14F-4D97-AF65-F5344CB8AC3E}">
        <p14:creationId xmlns:p14="http://schemas.microsoft.com/office/powerpoint/2010/main" val="165656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1000"/>
                                        <p:tgtEl>
                                          <p:spTgt spid="2"/>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0-#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0-#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8098D2-9E3E-6DB6-9B56-A50754F2CA13}"/>
              </a:ext>
            </a:extLst>
          </p:cNvPr>
          <p:cNvSpPr txBox="1"/>
          <p:nvPr/>
        </p:nvSpPr>
        <p:spPr>
          <a:xfrm>
            <a:off x="351423" y="70546"/>
            <a:ext cx="6076950" cy="1938992"/>
          </a:xfrm>
          <a:prstGeom prst="rect">
            <a:avLst/>
          </a:prstGeom>
          <a:noFill/>
        </p:spPr>
        <p:txBody>
          <a:bodyPr wrap="square">
            <a:spAutoFit/>
          </a:bodyPr>
          <a:lstStyle/>
          <a:p>
            <a:pPr algn="ctr"/>
            <a:r>
              <a:rPr lang="fr-CH" sz="6000" dirty="0">
                <a:ln w="0"/>
                <a:solidFill>
                  <a:srgbClr val="2E2F64"/>
                </a:solidFill>
                <a:effectLst>
                  <a:outerShdw blurRad="38100" dist="19050" dir="2700000" algn="tl" rotWithShape="0">
                    <a:schemeClr val="dk1">
                      <a:alpha val="40000"/>
                    </a:schemeClr>
                  </a:outerShdw>
                </a:effectLst>
              </a:rPr>
              <a:t>La parabole </a:t>
            </a:r>
            <a:br>
              <a:rPr lang="fr-CH" sz="6000" dirty="0">
                <a:ln w="0"/>
                <a:solidFill>
                  <a:srgbClr val="2E2F64"/>
                </a:solidFill>
                <a:effectLst>
                  <a:outerShdw blurRad="38100" dist="19050" dir="2700000" algn="tl" rotWithShape="0">
                    <a:schemeClr val="dk1">
                      <a:alpha val="40000"/>
                    </a:schemeClr>
                  </a:outerShdw>
                </a:effectLst>
              </a:rPr>
            </a:br>
            <a:r>
              <a:rPr lang="fr-CH" sz="6000" dirty="0">
                <a:ln w="0"/>
                <a:solidFill>
                  <a:srgbClr val="2E2F64"/>
                </a:solidFill>
                <a:effectLst>
                  <a:outerShdw blurRad="38100" dist="19050" dir="2700000" algn="tl" rotWithShape="0">
                    <a:schemeClr val="dk1">
                      <a:alpha val="40000"/>
                    </a:schemeClr>
                  </a:outerShdw>
                </a:effectLst>
              </a:rPr>
              <a:t>du semeur </a:t>
            </a:r>
          </a:p>
        </p:txBody>
      </p:sp>
      <p:sp>
        <p:nvSpPr>
          <p:cNvPr id="2" name="ZoneTexte 1">
            <a:extLst>
              <a:ext uri="{FF2B5EF4-FFF2-40B4-BE49-F238E27FC236}">
                <a16:creationId xmlns:a16="http://schemas.microsoft.com/office/drawing/2014/main" id="{7DBAA78D-C44F-98F6-4A00-53E01A40B282}"/>
              </a:ext>
            </a:extLst>
          </p:cNvPr>
          <p:cNvSpPr txBox="1"/>
          <p:nvPr/>
        </p:nvSpPr>
        <p:spPr>
          <a:xfrm>
            <a:off x="449179" y="1941095"/>
            <a:ext cx="5646821"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dirty="0">
                <a:ln>
                  <a:noFill/>
                </a:ln>
                <a:solidFill>
                  <a:srgbClr val="CC9900">
                    <a:lumMod val="50000"/>
                  </a:srgbClr>
                </a:solidFill>
                <a:effectLst/>
                <a:uLnTx/>
                <a:uFillTx/>
                <a:latin typeface="Comic Sans MS" panose="030F0702030302020204" pitchFamily="66" charset="0"/>
                <a:ea typeface="+mn-ea"/>
                <a:cs typeface="+mn-cs"/>
              </a:rPr>
              <a:t>« Il leur enseignait beaucoup de choses </a:t>
            </a:r>
            <a:br>
              <a:rPr kumimoji="0" lang="fr-CH" sz="2000" b="1" i="0" u="none" strike="noStrike" kern="1200" cap="none" spc="0" normalizeH="0" baseline="0" noProof="0" dirty="0">
                <a:ln>
                  <a:noFill/>
                </a:ln>
                <a:solidFill>
                  <a:srgbClr val="CC9900">
                    <a:lumMod val="50000"/>
                  </a:srgbClr>
                </a:solidFill>
                <a:effectLst/>
                <a:uLnTx/>
                <a:uFillTx/>
                <a:latin typeface="Comic Sans MS" panose="030F0702030302020204" pitchFamily="66" charset="0"/>
                <a:ea typeface="+mn-ea"/>
                <a:cs typeface="+mn-cs"/>
              </a:rPr>
            </a:br>
            <a:r>
              <a:rPr kumimoji="0" lang="fr-CH" sz="2000" b="1" i="0" u="none" strike="noStrike" kern="1200" cap="none" spc="0" normalizeH="0" baseline="0" noProof="0" dirty="0">
                <a:ln>
                  <a:noFill/>
                </a:ln>
                <a:solidFill>
                  <a:srgbClr val="CC9900">
                    <a:lumMod val="50000"/>
                  </a:srgbClr>
                </a:solidFill>
                <a:effectLst/>
                <a:uLnTx/>
                <a:uFillTx/>
                <a:latin typeface="Comic Sans MS" panose="030F0702030302020204" pitchFamily="66" charset="0"/>
                <a:ea typeface="+mn-ea"/>
                <a:cs typeface="+mn-cs"/>
              </a:rPr>
              <a:t>en utilisant des paraboles et il leur disait dans son enseignement : « Écoutez ! </a:t>
            </a:r>
            <a:br>
              <a:rPr kumimoji="0" lang="fr-CH" sz="2000" b="1" i="0" u="none" strike="noStrike" kern="1200" cap="none" spc="0" normalizeH="0" baseline="0" noProof="0" dirty="0">
                <a:ln>
                  <a:noFill/>
                </a:ln>
                <a:solidFill>
                  <a:srgbClr val="CC9900">
                    <a:lumMod val="50000"/>
                  </a:srgbClr>
                </a:solidFill>
                <a:effectLst/>
                <a:uLnTx/>
                <a:uFillTx/>
                <a:latin typeface="Comic Sans MS" panose="030F0702030302020204" pitchFamily="66" charset="0"/>
                <a:ea typeface="+mn-ea"/>
                <a:cs typeface="+mn-cs"/>
              </a:rPr>
            </a:br>
            <a:r>
              <a:rPr kumimoji="0" lang="fr-CH" sz="2000" b="1" i="0" u="none" strike="noStrike" kern="1200" cap="none" spc="0" normalizeH="0" baseline="0" noProof="0" dirty="0">
                <a:ln>
                  <a:noFill/>
                </a:ln>
                <a:solidFill>
                  <a:srgbClr val="CC9900">
                    <a:lumMod val="50000"/>
                  </a:srgbClr>
                </a:solidFill>
                <a:effectLst/>
                <a:uLnTx/>
                <a:uFillTx/>
                <a:latin typeface="Comic Sans MS" panose="030F0702030302020204" pitchFamily="66" charset="0"/>
                <a:ea typeface="+mn-ea"/>
                <a:cs typeface="+mn-cs"/>
              </a:rPr>
              <a:t>Le semeur sortit pour semer. » </a:t>
            </a:r>
            <a:br>
              <a:rPr kumimoji="0" lang="fr-CH" sz="2000" b="1" i="0" u="none" strike="noStrike" kern="1200" cap="none" spc="0" normalizeH="0" baseline="0" noProof="0" dirty="0">
                <a:ln>
                  <a:noFill/>
                </a:ln>
                <a:solidFill>
                  <a:srgbClr val="CC9900">
                    <a:lumMod val="50000"/>
                  </a:srgbClr>
                </a:solidFill>
                <a:effectLst/>
                <a:uLnTx/>
                <a:uFillTx/>
                <a:latin typeface="Comic Sans MS" panose="030F0702030302020204" pitchFamily="66" charset="0"/>
                <a:ea typeface="+mn-ea"/>
                <a:cs typeface="+mn-cs"/>
              </a:rPr>
            </a:br>
            <a:r>
              <a:rPr kumimoji="0" lang="fr-CH" sz="2000" b="1" i="0" u="none" strike="noStrike" kern="1200" cap="none" spc="0" normalizeH="0" baseline="0" noProof="0" dirty="0">
                <a:ln>
                  <a:noFill/>
                </a:ln>
                <a:solidFill>
                  <a:srgbClr val="CC9900">
                    <a:lumMod val="50000"/>
                  </a:srgbClr>
                </a:solidFill>
                <a:effectLst/>
                <a:uLnTx/>
                <a:uFillTx/>
                <a:latin typeface="Comic Sans MS" panose="030F0702030302020204" pitchFamily="66" charset="0"/>
                <a:ea typeface="+mn-ea"/>
                <a:cs typeface="+mn-cs"/>
              </a:rPr>
              <a:t>(Marc 4. 2-3)</a:t>
            </a:r>
            <a:endParaRPr kumimoji="0" lang="es-ES" sz="2000" b="1" i="0" u="none" strike="noStrike" kern="1200" cap="none" spc="0" normalizeH="0" baseline="0" noProof="0" dirty="0">
              <a:ln>
                <a:noFill/>
              </a:ln>
              <a:solidFill>
                <a:srgbClr val="CC9900">
                  <a:lumMod val="50000"/>
                </a:srgbClr>
              </a:solidFill>
              <a:effectLst/>
              <a:uLnTx/>
              <a:uFillTx/>
              <a:latin typeface="Comic Sans MS" panose="030F0702030302020204" pitchFamily="66" charset="0"/>
              <a:ea typeface="+mn-ea"/>
              <a:cs typeface="+mn-cs"/>
            </a:endParaRPr>
          </a:p>
          <a:p>
            <a:endParaRPr lang="fr-CH" dirty="0"/>
          </a:p>
        </p:txBody>
      </p:sp>
    </p:spTree>
    <p:extLst>
      <p:ext uri="{BB962C8B-B14F-4D97-AF65-F5344CB8AC3E}">
        <p14:creationId xmlns:p14="http://schemas.microsoft.com/office/powerpoint/2010/main" val="27513674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7BC45C3-8A2C-C7B8-4898-6B6ACF8CCF1E}"/>
              </a:ext>
            </a:extLst>
          </p:cNvPr>
          <p:cNvSpPr txBox="1"/>
          <p:nvPr/>
        </p:nvSpPr>
        <p:spPr>
          <a:xfrm>
            <a:off x="636495" y="0"/>
            <a:ext cx="1604682" cy="1815882"/>
          </a:xfrm>
          <a:prstGeom prst="rect">
            <a:avLst/>
          </a:prstGeom>
          <a:noFill/>
        </p:spPr>
        <p:txBody>
          <a:bodyPr wrap="square" rtlCol="0">
            <a:spAutoFit/>
          </a:bodyPr>
          <a:lstStyle/>
          <a:p>
            <a:pPr algn="ctr"/>
            <a:r>
              <a:rPr lang="fr-CH" sz="2800" b="1" kern="100" dirty="0">
                <a:effectLst/>
                <a:latin typeface="Calibri" panose="020F0502020204030204" pitchFamily="34" charset="0"/>
                <a:ea typeface="Arial" panose="020B0604020202020204" pitchFamily="34" charset="0"/>
                <a:cs typeface="Arial" panose="020B0604020202020204" pitchFamily="34" charset="0"/>
              </a:rPr>
              <a:t>La parabole du semeur </a:t>
            </a:r>
            <a:endParaRPr lang="fr-CH" dirty="0"/>
          </a:p>
        </p:txBody>
      </p:sp>
      <p:sp>
        <p:nvSpPr>
          <p:cNvPr id="3" name="ZoneTexte 2">
            <a:extLst>
              <a:ext uri="{FF2B5EF4-FFF2-40B4-BE49-F238E27FC236}">
                <a16:creationId xmlns:a16="http://schemas.microsoft.com/office/drawing/2014/main" id="{C79B5300-50CD-B86A-E3CD-10ECC5F848B6}"/>
              </a:ext>
            </a:extLst>
          </p:cNvPr>
          <p:cNvSpPr txBox="1"/>
          <p:nvPr/>
        </p:nvSpPr>
        <p:spPr>
          <a:xfrm>
            <a:off x="2895600" y="453400"/>
            <a:ext cx="8991600" cy="1249125"/>
          </a:xfrm>
          <a:prstGeom prst="rect">
            <a:avLst/>
          </a:prstGeom>
          <a:noFill/>
        </p:spPr>
        <p:txBody>
          <a:bodyPr wrap="square" rtlCol="0">
            <a:spAutoFit/>
          </a:bodyPr>
          <a:lstStyle/>
          <a:p>
            <a:pPr indent="449580" algn="just">
              <a:lnSpc>
                <a:spcPct val="107000"/>
              </a:lnSpc>
              <a:spcAft>
                <a:spcPts val="800"/>
              </a:spcAft>
            </a:pPr>
            <a:r>
              <a:rPr lang="fr-CH" sz="2400"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La mission du Christ fut incomprise de ses contemporains, car sa venue sur la terre ne correspondait pas à leur attente. </a:t>
            </a:r>
            <a:br>
              <a:rPr lang="fr-CH" sz="2400"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400"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Il était le centre de toute l'économie juive. </a:t>
            </a:r>
          </a:p>
        </p:txBody>
      </p:sp>
      <p:sp>
        <p:nvSpPr>
          <p:cNvPr id="5" name="Bulle narrative : rectangle à coins arrondis 4">
            <a:extLst>
              <a:ext uri="{FF2B5EF4-FFF2-40B4-BE49-F238E27FC236}">
                <a16:creationId xmlns:a16="http://schemas.microsoft.com/office/drawing/2014/main" id="{AF0CEC66-AB45-8907-A419-20774B55E50A}"/>
              </a:ext>
            </a:extLst>
          </p:cNvPr>
          <p:cNvSpPr/>
          <p:nvPr/>
        </p:nvSpPr>
        <p:spPr>
          <a:xfrm>
            <a:off x="939642" y="4891281"/>
            <a:ext cx="2181727" cy="1659655"/>
          </a:xfrm>
          <a:prstGeom prst="wedgeRoundRectCallout">
            <a:avLst>
              <a:gd name="adj1" fmla="val 56752"/>
              <a:gd name="adj2" fmla="val -76911"/>
              <a:gd name="adj3" fmla="val 16667"/>
            </a:avLst>
          </a:prstGeom>
          <a:solidFill>
            <a:srgbClr val="0000FF"/>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800"/>
              </a:spcAft>
            </a:pPr>
            <a:b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(E. G. White,</a:t>
            </a:r>
          </a:p>
          <a:p>
            <a:pPr algn="ctr">
              <a:spcAft>
                <a:spcPts val="800"/>
              </a:spcAft>
            </a:pPr>
            <a: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t>Paraboles </a:t>
            </a:r>
            <a:b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br>
            <a: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t>de Jésus,</a:t>
            </a:r>
          </a:p>
          <a:p>
            <a:pPr algn="ctr">
              <a:spcAft>
                <a:spcPts val="800"/>
              </a:spcAft>
            </a:pP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p. 22.)</a:t>
            </a:r>
          </a:p>
          <a:p>
            <a:pPr algn="ctr">
              <a:lnSpc>
                <a:spcPct val="107000"/>
              </a:lnSpc>
              <a:spcAft>
                <a:spcPts val="800"/>
              </a:spcAft>
            </a:pP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a:t>
            </a:r>
            <a:endParaRPr lang="fr-CH" sz="1800" kern="10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BEB50EDC-FE1D-D175-F2C5-B3F839494878}"/>
              </a:ext>
            </a:extLst>
          </p:cNvPr>
          <p:cNvSpPr txBox="1"/>
          <p:nvPr/>
        </p:nvSpPr>
        <p:spPr>
          <a:xfrm>
            <a:off x="2375647" y="4594918"/>
            <a:ext cx="9251577" cy="1569660"/>
          </a:xfrm>
          <a:prstGeom prst="rect">
            <a:avLst/>
          </a:prstGeom>
          <a:noFill/>
        </p:spPr>
        <p:txBody>
          <a:bodyPr wrap="square" rtlCol="0">
            <a:spAutoFit/>
          </a:bodyPr>
          <a:lstStyle/>
          <a:p>
            <a:pPr lvl="3" algn="just"/>
            <a:r>
              <a:rPr kumimoji="0" lang="fr-CH" sz="2400" b="0" i="0" u="none" strike="noStrike" kern="1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Les traditions, les maximes et les préceptes humains avaient voilé l'enseignement divin et constituaient autant d'obstacles  qui les empêchaient de parvenir à la connaissance de la véritable religion…»</a:t>
            </a:r>
            <a:endParaRPr lang="fr-CH" sz="2400" dirty="0"/>
          </a:p>
        </p:txBody>
      </p:sp>
      <p:sp>
        <p:nvSpPr>
          <p:cNvPr id="7" name="ZoneTexte 6">
            <a:extLst>
              <a:ext uri="{FF2B5EF4-FFF2-40B4-BE49-F238E27FC236}">
                <a16:creationId xmlns:a16="http://schemas.microsoft.com/office/drawing/2014/main" id="{F61EE92B-37D4-8CF3-6360-027E8DC6B3BF}"/>
              </a:ext>
            </a:extLst>
          </p:cNvPr>
          <p:cNvSpPr txBox="1"/>
          <p:nvPr/>
        </p:nvSpPr>
        <p:spPr>
          <a:xfrm>
            <a:off x="2976282" y="2123088"/>
            <a:ext cx="8910918" cy="2051267"/>
          </a:xfrm>
          <a:prstGeom prst="rect">
            <a:avLst/>
          </a:prstGeom>
          <a:noFill/>
        </p:spPr>
        <p:txBody>
          <a:bodyPr wrap="square" rtlCol="0">
            <a:spAutoFit/>
          </a:bodyPr>
          <a:lstStyle/>
          <a:p>
            <a:pPr marL="0" marR="0" lvl="0" indent="449580" algn="just" defTabSz="914400" rtl="0" eaLnBrk="1" fontAlgn="auto" latinLnBrk="0" hangingPunct="1">
              <a:lnSpc>
                <a:spcPct val="107000"/>
              </a:lnSpc>
              <a:spcBef>
                <a:spcPts val="0"/>
              </a:spcBef>
              <a:spcAft>
                <a:spcPts val="800"/>
              </a:spcAft>
              <a:buClrTx/>
              <a:buSzTx/>
              <a:buFontTx/>
              <a:buNone/>
              <a:tabLst/>
              <a:defRPr/>
            </a:pPr>
            <a:r>
              <a:rPr kumimoji="0" lang="fr-CH" sz="2400" b="0" i="0" u="none" strike="noStrike" kern="1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Les cérémonies imposantes du culte avaient été établies par Dieu. </a:t>
            </a:r>
            <a:r>
              <a:rPr kumimoji="0" lang="fr-CH" sz="2400" b="0" i="0" u="none" strike="noStrike" kern="100" cap="none" spc="0" normalizeH="0" baseline="0" noProof="0" dirty="0">
                <a:ln>
                  <a:noFill/>
                </a:ln>
                <a:solidFill>
                  <a:srgbClr val="580080">
                    <a:lumMod val="75000"/>
                  </a:srgb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Elles étaient destinées à annoncer qu'au temps marqué apparaîtrait celui qu'elles préfiguraient.</a:t>
            </a:r>
            <a:r>
              <a:rPr kumimoji="0" lang="fr-CH" sz="2400" b="0" i="0" u="none" strike="noStrike" kern="100" cap="none" spc="0" normalizeH="0" baseline="0" noProof="0" dirty="0">
                <a:ln>
                  <a:noFill/>
                </a:ln>
                <a:solidFill>
                  <a:srgbClr val="0000CC"/>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 Mais les Juifs s'étaient attachés aux formes et aux rites et avaient oublié totalement leur signification symbolique.  </a:t>
            </a:r>
            <a:endParaRPr lang="fr-CH" dirty="0"/>
          </a:p>
        </p:txBody>
      </p:sp>
      <p:pic>
        <p:nvPicPr>
          <p:cNvPr id="8" name="Picture 4" descr="6 PARABOLES DE MATTHIEU 13">
            <a:extLst>
              <a:ext uri="{FF2B5EF4-FFF2-40B4-BE49-F238E27FC236}">
                <a16:creationId xmlns:a16="http://schemas.microsoft.com/office/drawing/2014/main" id="{A26C537F-DA5D-237D-0FF6-4DE073DBBAF5}"/>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93045" y="2047436"/>
            <a:ext cx="2071123"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63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7BC45C3-8A2C-C7B8-4898-6B6ACF8CCF1E}"/>
              </a:ext>
            </a:extLst>
          </p:cNvPr>
          <p:cNvSpPr txBox="1"/>
          <p:nvPr/>
        </p:nvSpPr>
        <p:spPr>
          <a:xfrm>
            <a:off x="453896" y="154622"/>
            <a:ext cx="1927412" cy="954107"/>
          </a:xfrm>
          <a:prstGeom prst="rect">
            <a:avLst/>
          </a:prstGeom>
          <a:noFill/>
        </p:spPr>
        <p:txBody>
          <a:bodyPr wrap="square" rtlCol="0">
            <a:spAutoFit/>
          </a:bodyPr>
          <a:lstStyle/>
          <a:p>
            <a:pPr algn="ctr"/>
            <a:r>
              <a:rPr lang="fr-CH" sz="2800" b="1" kern="100" dirty="0">
                <a:effectLst/>
                <a:latin typeface="Calibri" panose="020F0502020204030204" pitchFamily="34" charset="0"/>
                <a:ea typeface="Arial" panose="020B0604020202020204" pitchFamily="34" charset="0"/>
                <a:cs typeface="Arial" panose="020B0604020202020204" pitchFamily="34" charset="0"/>
              </a:rPr>
              <a:t>La parabole du semeur </a:t>
            </a:r>
            <a:endParaRPr lang="fr-CH" dirty="0"/>
          </a:p>
        </p:txBody>
      </p:sp>
      <p:sp>
        <p:nvSpPr>
          <p:cNvPr id="3" name="ZoneTexte 2">
            <a:extLst>
              <a:ext uri="{FF2B5EF4-FFF2-40B4-BE49-F238E27FC236}">
                <a16:creationId xmlns:a16="http://schemas.microsoft.com/office/drawing/2014/main" id="{C79B5300-50CD-B86A-E3CD-10ECC5F848B6}"/>
              </a:ext>
            </a:extLst>
          </p:cNvPr>
          <p:cNvSpPr txBox="1"/>
          <p:nvPr/>
        </p:nvSpPr>
        <p:spPr>
          <a:xfrm>
            <a:off x="2743200" y="478268"/>
            <a:ext cx="8991600" cy="1260923"/>
          </a:xfrm>
          <a:prstGeom prst="rect">
            <a:avLst/>
          </a:prstGeom>
          <a:noFill/>
        </p:spPr>
        <p:txBody>
          <a:bodyPr wrap="square" rtlCol="0">
            <a:spAutoFit/>
          </a:bodyPr>
          <a:lstStyle/>
          <a:p>
            <a:pPr indent="449580" algn="just">
              <a:lnSpc>
                <a:spcPct val="107000"/>
              </a:lnSpc>
              <a:spcAft>
                <a:spcPts val="800"/>
              </a:spcAft>
            </a:pPr>
            <a:r>
              <a:rPr lang="fr-CH" sz="2400" kern="100" dirty="0">
                <a:solidFill>
                  <a:srgbClr val="7030A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t>
            </a:r>
            <a:r>
              <a:rPr lang="fr-CH" sz="2400"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r>
              <a:rPr lang="fr-CH" sz="2400" kern="100" dirty="0">
                <a:solidFill>
                  <a:schemeClr val="accent3">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Et quand vint la Réalité dans la personne du Christ, ils ne reconnurent  pas en lui l'accomplissement de tous leurs types, la substance même des ombres de leurs services religieux... </a:t>
            </a:r>
            <a:endParaRPr lang="fr-CH" sz="2400" dirty="0">
              <a:solidFill>
                <a:schemeClr val="accent3">
                  <a:lumMod val="75000"/>
                </a:schemeClr>
              </a:solidFill>
              <a:effectLst>
                <a:outerShdw blurRad="38100" dist="38100" dir="2700000" algn="tl">
                  <a:srgbClr val="000000">
                    <a:alpha val="43137"/>
                  </a:srgbClr>
                </a:outerShdw>
              </a:effectLst>
            </a:endParaRPr>
          </a:p>
        </p:txBody>
      </p:sp>
      <p:sp>
        <p:nvSpPr>
          <p:cNvPr id="4" name="ZoneTexte 3">
            <a:extLst>
              <a:ext uri="{FF2B5EF4-FFF2-40B4-BE49-F238E27FC236}">
                <a16:creationId xmlns:a16="http://schemas.microsoft.com/office/drawing/2014/main" id="{A16D01EE-7AD2-0B0C-E8CB-6B05DF330D5F}"/>
              </a:ext>
            </a:extLst>
          </p:cNvPr>
          <p:cNvSpPr txBox="1"/>
          <p:nvPr/>
        </p:nvSpPr>
        <p:spPr>
          <a:xfrm>
            <a:off x="2895600" y="2002440"/>
            <a:ext cx="8839200" cy="4855560"/>
          </a:xfrm>
          <a:prstGeom prst="rect">
            <a:avLst/>
          </a:prstGeom>
          <a:noFill/>
        </p:spPr>
        <p:txBody>
          <a:bodyPr wrap="square" rtlCol="0">
            <a:spAutoFit/>
          </a:bodyPr>
          <a:lstStyle/>
          <a:p>
            <a:pPr indent="449580" algn="just">
              <a:lnSpc>
                <a:spcPct val="107000"/>
              </a:lnSpc>
              <a:spcAft>
                <a:spcPts val="800"/>
              </a:spcAft>
            </a:pPr>
            <a:r>
              <a:rPr lang="fr-CH" sz="2400"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L’Evangile de Jésus-Christ fut pour eux une pierre d'achoppement parce qu'ils exigeaient des signes au lieu d'un Sauveur. </a:t>
            </a:r>
            <a:r>
              <a:rPr lang="fr-CH" sz="2400" kern="100" dirty="0">
                <a:solidFill>
                  <a:srgbClr val="0000CC"/>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Pour eux, le Messie devait être un vaillant guerrier qui établirait par de grands faits d'armes son empire sur les ruines des royaumes terrestres.</a:t>
            </a:r>
            <a:r>
              <a:rPr lang="fr-CH" sz="2400"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p>
          <a:p>
            <a:pPr lvl="3" indent="449580" algn="just">
              <a:lnSpc>
                <a:spcPct val="107000"/>
              </a:lnSpc>
              <a:spcAft>
                <a:spcPts val="800"/>
              </a:spcAft>
            </a:pPr>
            <a:br>
              <a:rPr lang="fr-CH" sz="2000" kern="100" dirty="0">
                <a:solidFill>
                  <a:srgbClr val="6633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400" kern="100" dirty="0">
                <a:solidFill>
                  <a:schemeClr val="accent3">
                    <a:lumMod val="75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C'est à cette attente que répondit le Sauveur par la parabole du semeur. Ce n'est ni par la force, ni par de violents combats que devait triompher le royaume de Dieu, mais par l'introduction d'un principe nouveau dans le cœur des hommes. »</a:t>
            </a:r>
          </a:p>
          <a:p>
            <a:endParaRPr lang="fr-CH" dirty="0"/>
          </a:p>
        </p:txBody>
      </p:sp>
      <p:sp>
        <p:nvSpPr>
          <p:cNvPr id="5" name="Bulle narrative : rectangle à coins arrondis 4">
            <a:extLst>
              <a:ext uri="{FF2B5EF4-FFF2-40B4-BE49-F238E27FC236}">
                <a16:creationId xmlns:a16="http://schemas.microsoft.com/office/drawing/2014/main" id="{AF0CEC66-AB45-8907-A419-20774B55E50A}"/>
              </a:ext>
            </a:extLst>
          </p:cNvPr>
          <p:cNvSpPr/>
          <p:nvPr/>
        </p:nvSpPr>
        <p:spPr>
          <a:xfrm>
            <a:off x="1290444" y="4720077"/>
            <a:ext cx="2181727" cy="1659655"/>
          </a:xfrm>
          <a:prstGeom prst="wedgeRoundRectCallout">
            <a:avLst>
              <a:gd name="adj1" fmla="val 36206"/>
              <a:gd name="adj2" fmla="val -75831"/>
              <a:gd name="adj3" fmla="val 16667"/>
            </a:avLst>
          </a:prstGeom>
          <a:solidFill>
            <a:srgbClr val="0000FF"/>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800"/>
              </a:spcAft>
            </a:pPr>
            <a:b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(E. G. White,</a:t>
            </a:r>
          </a:p>
          <a:p>
            <a:pPr algn="ctr">
              <a:spcAft>
                <a:spcPts val="800"/>
              </a:spcAft>
            </a:pPr>
            <a: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t>Paraboles </a:t>
            </a:r>
            <a:b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br>
            <a:r>
              <a:rPr lang="fr-CH" i="1" kern="0" dirty="0">
                <a:ln>
                  <a:solidFill>
                    <a:srgbClr val="FFFF00"/>
                  </a:solidFill>
                </a:ln>
                <a:solidFill>
                  <a:schemeClr val="bg1"/>
                </a:solidFill>
                <a:latin typeface="Arial" panose="020B0604020202020204" pitchFamily="34" charset="0"/>
                <a:ea typeface="Arial" panose="020B0604020202020204" pitchFamily="34" charset="0"/>
                <a:cs typeface="Arial" panose="020B0604020202020204" pitchFamily="34" charset="0"/>
              </a:rPr>
              <a:t>de Jésus,</a:t>
            </a:r>
          </a:p>
          <a:p>
            <a:pPr algn="ctr">
              <a:spcAft>
                <a:spcPts val="800"/>
              </a:spcAft>
            </a:pP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p. 22.)</a:t>
            </a:r>
          </a:p>
          <a:p>
            <a:pPr algn="ctr">
              <a:lnSpc>
                <a:spcPct val="107000"/>
              </a:lnSpc>
              <a:spcAft>
                <a:spcPts val="800"/>
              </a:spcAft>
            </a:pPr>
            <a:r>
              <a:rPr lang="fr-CH" sz="1800" kern="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rPr>
              <a:t>.)</a:t>
            </a:r>
            <a:endParaRPr lang="fr-CH" sz="1800" kern="100" dirty="0">
              <a:ln>
                <a:solidFill>
                  <a:srgbClr val="FFFF00"/>
                </a:solidFill>
              </a:ln>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6" name="Picture 4" descr="6 PARABOLES DE MATTHIEU 13">
            <a:extLst>
              <a:ext uri="{FF2B5EF4-FFF2-40B4-BE49-F238E27FC236}">
                <a16:creationId xmlns:a16="http://schemas.microsoft.com/office/drawing/2014/main" id="{B2766C60-99D2-3003-D9D1-A8CDE8D2121D}"/>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53895" y="1518646"/>
            <a:ext cx="1927413"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88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1446</TotalTime>
  <Words>3625</Words>
  <Application>Microsoft Office PowerPoint</Application>
  <PresentationFormat>Panorámica</PresentationFormat>
  <Paragraphs>158</Paragraphs>
  <Slides>23</Slides>
  <Notes>1</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23</vt:i4>
      </vt:variant>
    </vt:vector>
  </HeadingPairs>
  <TitlesOfParts>
    <vt:vector size="34" baseType="lpstr">
      <vt:lpstr>Times New Roman</vt:lpstr>
      <vt:lpstr>Comic Sans MS</vt:lpstr>
      <vt:lpstr>Brush Script MT</vt:lpstr>
      <vt:lpstr>Constantia</vt:lpstr>
      <vt:lpstr>Walbaum Display</vt:lpstr>
      <vt:lpstr>Aptos Display</vt:lpstr>
      <vt:lpstr>Arial</vt:lpstr>
      <vt:lpstr>Calibri</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101</cp:revision>
  <dcterms:created xsi:type="dcterms:W3CDTF">2024-06-23T07:23:14Z</dcterms:created>
  <dcterms:modified xsi:type="dcterms:W3CDTF">2024-07-26T20:18:31Z</dcterms:modified>
</cp:coreProperties>
</file>