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98" r:id="rId4"/>
    <p:sldId id="292" r:id="rId5"/>
    <p:sldId id="303" r:id="rId6"/>
    <p:sldId id="304" r:id="rId7"/>
    <p:sldId id="257" r:id="rId8"/>
    <p:sldId id="258" r:id="rId9"/>
    <p:sldId id="305" r:id="rId10"/>
    <p:sldId id="299" r:id="rId11"/>
    <p:sldId id="260" r:id="rId12"/>
    <p:sldId id="306" r:id="rId13"/>
    <p:sldId id="302" r:id="rId14"/>
    <p:sldId id="307" r:id="rId15"/>
    <p:sldId id="295" r:id="rId16"/>
    <p:sldId id="301" r:id="rId17"/>
    <p:sldId id="986" r:id="rId18"/>
    <p:sldId id="987" r:id="rId19"/>
    <p:sldId id="263" r:id="rId20"/>
    <p:sldId id="308" r:id="rId21"/>
    <p:sldId id="988" r:id="rId22"/>
    <p:sldId id="293" r:id="rId23"/>
    <p:sldId id="989" r:id="rId24"/>
    <p:sldId id="990" r:id="rId25"/>
    <p:sldId id="294" r:id="rId26"/>
    <p:sldId id="992" r:id="rId27"/>
  </p:sldIdLst>
  <p:sldSz cx="12192000" cy="6858000"/>
  <p:notesSz cx="6858000" cy="9144000"/>
  <p:embeddedFontLst>
    <p:embeddedFont>
      <p:font typeface="Brush Script MT" panose="03060802040406070304" pitchFamily="66" charset="0"/>
      <p:italic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3300"/>
    <a:srgbClr val="A6F0EB"/>
    <a:srgbClr val="DEA048"/>
    <a:srgbClr val="9AAA27"/>
    <a:srgbClr val="93ECE6"/>
    <a:srgbClr val="CCFFCC"/>
    <a:srgbClr val="F6AF9C"/>
    <a:srgbClr val="F07889"/>
    <a:srgbClr val="F49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4" autoAdjust="0"/>
    <p:restoredTop sz="96395"/>
  </p:normalViewPr>
  <p:slideViewPr>
    <p:cSldViewPr snapToGrid="0">
      <p:cViewPr varScale="1">
        <p:scale>
          <a:sx n="107" d="100"/>
          <a:sy n="107" d="100"/>
        </p:scale>
        <p:origin x="8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1E369-46E7-4A08-A41B-B53E2F540CC3}" type="doc">
      <dgm:prSet loTypeId="urn:microsoft.com/office/officeart/2008/layout/PictureStrips" loCatId="picture" qsTypeId="urn:microsoft.com/office/officeart/2005/8/quickstyle/3d2" qsCatId="3D" csTypeId="urn:microsoft.com/office/officeart/2005/8/colors/accent0_1" csCatId="mainScheme" phldr="1"/>
      <dgm:spPr/>
      <dgm:t>
        <a:bodyPr/>
        <a:lstStyle/>
        <a:p>
          <a:endParaRPr lang="es-ES"/>
        </a:p>
      </dgm:t>
    </dgm:pt>
    <dgm:pt modelId="{6AC2B118-BE9C-4B8A-AD4E-E8F1BBD57450}">
      <dgm:prSet custT="1"/>
      <dgm:spPr>
        <a:solidFill>
          <a:schemeClr val="accent5"/>
        </a:solidFill>
        <a:effectLst>
          <a:outerShdw blurRad="50800" dist="38100" dir="2700000" algn="tl" rotWithShape="0">
            <a:prstClr val="black">
              <a:alpha val="40000"/>
            </a:prstClr>
          </a:outerShdw>
        </a:effectLst>
      </dgm:spPr>
      <dgm:t>
        <a:bodyPr/>
        <a:lstStyle/>
        <a:p>
          <a:r>
            <a:rPr lang="fr-FR" sz="1600" b="1" noProof="0" dirty="0">
              <a:solidFill>
                <a:schemeClr val="bg1"/>
              </a:solidFill>
              <a:effectLst>
                <a:outerShdw blurRad="38100" dist="38100" dir="2700000" algn="tl">
                  <a:srgbClr val="000000">
                    <a:alpha val="43137"/>
                  </a:srgbClr>
                </a:outerShdw>
              </a:effectLst>
            </a:rPr>
            <a:t>Il a évité la mort des premiers-nés (Exode 12.13)</a:t>
          </a:r>
          <a:endParaRPr lang="fr-FR" sz="1600" noProof="0" dirty="0">
            <a:solidFill>
              <a:schemeClr val="bg1"/>
            </a:solidFill>
            <a:effectLst>
              <a:outerShdw blurRad="38100" dist="38100" dir="2700000" algn="tl">
                <a:srgbClr val="000000">
                  <a:alpha val="43137"/>
                </a:srgbClr>
              </a:outerShdw>
            </a:effectLst>
          </a:endParaRPr>
        </a:p>
      </dgm:t>
    </dgm:pt>
    <dgm:pt modelId="{A04F3C54-5DAE-423E-A1D4-C223121801F7}" type="par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A026A5D-4788-40B8-9D81-496C987CD8E0}" type="sib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D052BE70-FE52-4A22-9F6D-AFC1F7131748}">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fr-FR" sz="1600" b="1" noProof="0" dirty="0">
              <a:solidFill>
                <a:schemeClr val="bg1"/>
              </a:solidFill>
              <a:effectLst>
                <a:outerShdw blurRad="38100" dist="38100" dir="2700000" algn="tl">
                  <a:srgbClr val="000000">
                    <a:alpha val="43137"/>
                  </a:srgbClr>
                </a:outerShdw>
              </a:effectLst>
            </a:rPr>
            <a:t>C'était une offrande que Dieu avait toujours présente (Ex. 29.38-41)</a:t>
          </a:r>
          <a:endParaRPr lang="fr-FR" sz="1600" noProof="0" dirty="0">
            <a:solidFill>
              <a:schemeClr val="bg1"/>
            </a:solidFill>
            <a:effectLst>
              <a:outerShdw blurRad="38100" dist="38100" dir="2700000" algn="tl">
                <a:srgbClr val="000000">
                  <a:alpha val="43137"/>
                </a:srgbClr>
              </a:outerShdw>
            </a:effectLst>
          </a:endParaRPr>
        </a:p>
      </dgm:t>
    </dgm:pt>
    <dgm:pt modelId="{60434C70-73A6-472E-B056-2E63EE822131}" type="par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4C6B836-FDCE-4057-952A-0DB824177BEA}" type="sib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78321590-094A-4878-8602-13FF4A0ADB53}">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fr-FR" sz="1600" b="1" noProof="0" dirty="0">
              <a:solidFill>
                <a:schemeClr val="bg1"/>
              </a:solidFill>
              <a:effectLst>
                <a:outerShdw blurRad="38100" dist="38100" dir="2700000" algn="tl">
                  <a:srgbClr val="000000">
                    <a:alpha val="43137"/>
                  </a:srgbClr>
                </a:outerShdw>
              </a:effectLst>
            </a:rPr>
            <a:t>Il devait mourir pour mes péchés (Ésaïe 53.6-8)</a:t>
          </a:r>
          <a:endParaRPr lang="fr-FR" sz="1600" noProof="0" dirty="0">
            <a:solidFill>
              <a:schemeClr val="bg1"/>
            </a:solidFill>
            <a:effectLst>
              <a:outerShdw blurRad="38100" dist="38100" dir="2700000" algn="tl">
                <a:srgbClr val="000000">
                  <a:alpha val="43137"/>
                </a:srgbClr>
              </a:outerShdw>
            </a:effectLst>
          </a:endParaRPr>
        </a:p>
      </dgm:t>
    </dgm:pt>
    <dgm:pt modelId="{36747360-CF01-47C1-82A1-A9819CFBD36D}" type="par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F7B17FF-980B-460B-B16F-B9014679F577}" type="sib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8C648C0B-BD19-4571-AB11-2F0A32352974}">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fr-FR" sz="1600" b="1" noProof="0" dirty="0">
              <a:solidFill>
                <a:schemeClr val="bg1"/>
              </a:solidFill>
              <a:effectLst>
                <a:outerShdw blurRad="38100" dist="38100" dir="2700000" algn="tl">
                  <a:srgbClr val="000000">
                    <a:alpha val="43137"/>
                  </a:srgbClr>
                </a:outerShdw>
              </a:effectLst>
            </a:rPr>
            <a:t>Jean-Baptiste a identifié l'Agneau (Jean 1.29)</a:t>
          </a:r>
          <a:endParaRPr lang="fr-FR" sz="1600" noProof="0" dirty="0">
            <a:solidFill>
              <a:schemeClr val="bg1"/>
            </a:solidFill>
            <a:effectLst>
              <a:outerShdw blurRad="38100" dist="38100" dir="2700000" algn="tl">
                <a:srgbClr val="000000">
                  <a:alpha val="43137"/>
                </a:srgbClr>
              </a:outerShdw>
            </a:effectLst>
          </a:endParaRPr>
        </a:p>
      </dgm:t>
    </dgm:pt>
    <dgm:pt modelId="{59B53C1B-CE52-46D3-B7CB-43658CA7D3EB}" type="par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41AC46D9-C0B6-4EB9-B5E4-00636F802C49}" type="sib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A314CDB-7F58-447E-A69E-6D357B3DE06F}" type="pres">
      <dgm:prSet presAssocID="{5571E369-46E7-4A08-A41B-B53E2F540CC3}" presName="Name0" presStyleCnt="0">
        <dgm:presLayoutVars>
          <dgm:dir/>
          <dgm:resizeHandles val="exact"/>
        </dgm:presLayoutVars>
      </dgm:prSet>
      <dgm:spPr/>
    </dgm:pt>
    <dgm:pt modelId="{CA479001-D7B7-4888-8FD9-8B81ABC8ACD4}" type="pres">
      <dgm:prSet presAssocID="{6AC2B118-BE9C-4B8A-AD4E-E8F1BBD57450}" presName="composite" presStyleCnt="0"/>
      <dgm:spPr/>
    </dgm:pt>
    <dgm:pt modelId="{5D1DBA96-9D6C-41A3-ABD5-CCCFB1557543}" type="pres">
      <dgm:prSet presAssocID="{6AC2B118-BE9C-4B8A-AD4E-E8F1BBD57450}" presName="rect1" presStyleLbl="trAlignAcc1" presStyleIdx="0" presStyleCnt="4" custScaleX="177196" custLinFactNeighborX="23894">
        <dgm:presLayoutVars>
          <dgm:bulletEnabled val="1"/>
        </dgm:presLayoutVars>
      </dgm:prSet>
      <dgm:spPr/>
    </dgm:pt>
    <dgm:pt modelId="{D4723044-D2D1-4550-9D95-EB958915C41C}" type="pres">
      <dgm:prSet presAssocID="{6AC2B118-BE9C-4B8A-AD4E-E8F1BBD57450}" presName="rect2" presStyleLbl="fgImgPlace1" presStyleIdx="0" presStyleCnt="4" custScaleX="271340" custLinFactX="-100000" custLinFactNeighborX="-133670"/>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388"/>
          </a:stretch>
        </a:blipFill>
      </dgm:spPr>
    </dgm:pt>
    <dgm:pt modelId="{ABF490D7-2C6F-45F0-9446-9361EAEA25A9}" type="pres">
      <dgm:prSet presAssocID="{BA026A5D-4788-40B8-9D81-496C987CD8E0}" presName="sibTrans" presStyleCnt="0"/>
      <dgm:spPr/>
    </dgm:pt>
    <dgm:pt modelId="{38DF3A8B-D774-43A7-A35F-06DF1DE21AEC}" type="pres">
      <dgm:prSet presAssocID="{D052BE70-FE52-4A22-9F6D-AFC1F7131748}" presName="composite" presStyleCnt="0"/>
      <dgm:spPr/>
    </dgm:pt>
    <dgm:pt modelId="{6B07F4BF-F691-45ED-96B6-9EBF4A114D24}" type="pres">
      <dgm:prSet presAssocID="{D052BE70-FE52-4A22-9F6D-AFC1F7131748}" presName="rect1" presStyleLbl="trAlignAcc1" presStyleIdx="1" presStyleCnt="4" custScaleX="177196" custLinFactNeighborX="23894">
        <dgm:presLayoutVars>
          <dgm:bulletEnabled val="1"/>
        </dgm:presLayoutVars>
      </dgm:prSet>
      <dgm:spPr/>
    </dgm:pt>
    <dgm:pt modelId="{D6702C92-E533-4B94-A0A1-A31E82A86482}" type="pres">
      <dgm:prSet presAssocID="{D052BE70-FE52-4A22-9F6D-AFC1F7131748}" presName="rect2" presStyleLbl="fgImgPlace1" presStyleIdx="1" presStyleCnt="4" custScaleX="271340" custLinFactX="-100000" custLinFactNeighborX="-133670"/>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B158CAFF-2207-4AAF-B84B-1248A0CAED8F}" type="pres">
      <dgm:prSet presAssocID="{24C6B836-FDCE-4057-952A-0DB824177BEA}" presName="sibTrans" presStyleCnt="0"/>
      <dgm:spPr/>
    </dgm:pt>
    <dgm:pt modelId="{82616D03-30E8-4892-B55D-5F718F99999B}" type="pres">
      <dgm:prSet presAssocID="{78321590-094A-4878-8602-13FF4A0ADB53}" presName="composite" presStyleCnt="0"/>
      <dgm:spPr/>
    </dgm:pt>
    <dgm:pt modelId="{C85D6093-025B-40CE-94F6-86B0F3046342}" type="pres">
      <dgm:prSet presAssocID="{78321590-094A-4878-8602-13FF4A0ADB53}" presName="rect1" presStyleLbl="trAlignAcc1" presStyleIdx="2" presStyleCnt="4" custScaleX="177196" custLinFactNeighborX="23894">
        <dgm:presLayoutVars>
          <dgm:bulletEnabled val="1"/>
        </dgm:presLayoutVars>
      </dgm:prSet>
      <dgm:spPr/>
    </dgm:pt>
    <dgm:pt modelId="{4C7E936B-6681-4887-AEA6-ECBE22186E37}" type="pres">
      <dgm:prSet presAssocID="{78321590-094A-4878-8602-13FF4A0ADB53}" presName="rect2" presStyleLbl="fgImgPlace1" presStyleIdx="2" presStyleCnt="4" custScaleX="271340" custLinFactX="-100000" custLinFactNeighborX="-133670"/>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88"/>
          </a:stretch>
        </a:blipFill>
      </dgm:spPr>
    </dgm:pt>
    <dgm:pt modelId="{4CB2F09B-0BF1-4B95-9C9C-797DFC58513C}" type="pres">
      <dgm:prSet presAssocID="{BF7B17FF-980B-460B-B16F-B9014679F577}" presName="sibTrans" presStyleCnt="0"/>
      <dgm:spPr/>
    </dgm:pt>
    <dgm:pt modelId="{A7DCFB86-F921-468D-90BA-8CCA64BF621F}" type="pres">
      <dgm:prSet presAssocID="{8C648C0B-BD19-4571-AB11-2F0A32352974}" presName="composite" presStyleCnt="0"/>
      <dgm:spPr/>
    </dgm:pt>
    <dgm:pt modelId="{B7F141EC-FE06-4F7A-9C6D-F97732C8C161}" type="pres">
      <dgm:prSet presAssocID="{8C648C0B-BD19-4571-AB11-2F0A32352974}" presName="rect1" presStyleLbl="trAlignAcc1" presStyleIdx="3" presStyleCnt="4" custScaleX="177196" custLinFactNeighborX="23894">
        <dgm:presLayoutVars>
          <dgm:bulletEnabled val="1"/>
        </dgm:presLayoutVars>
      </dgm:prSet>
      <dgm:spPr/>
    </dgm:pt>
    <dgm:pt modelId="{D8EF8D64-81CE-4426-8689-2FB535C5DB63}" type="pres">
      <dgm:prSet presAssocID="{8C648C0B-BD19-4571-AB11-2F0A32352974}" presName="rect2" presStyleLbl="fgImgPlace1" presStyleIdx="3" presStyleCnt="4" custScaleX="271340" custLinFactX="-100000" custLinFactNeighborX="-133670"/>
      <dgm:spPr>
        <a:blipFill dpi="0" rotWithShape="1">
          <a:blip xmlns:r="http://schemas.openxmlformats.org/officeDocument/2006/relationships"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AE9C0421-36E1-4CFF-9DAA-6E2A598EDD09}" srcId="{5571E369-46E7-4A08-A41B-B53E2F540CC3}" destId="{6AC2B118-BE9C-4B8A-AD4E-E8F1BBD57450}" srcOrd="0" destOrd="0" parTransId="{A04F3C54-5DAE-423E-A1D4-C223121801F7}" sibTransId="{BA026A5D-4788-40B8-9D81-496C987CD8E0}"/>
    <dgm:cxn modelId="{1698FC27-E4F0-4D68-8925-A8C07C615C4B}" type="presOf" srcId="{78321590-094A-4878-8602-13FF4A0ADB53}" destId="{C85D6093-025B-40CE-94F6-86B0F3046342}" srcOrd="0" destOrd="0" presId="urn:microsoft.com/office/officeart/2008/layout/PictureStrips"/>
    <dgm:cxn modelId="{486B2C99-7C3D-4180-AEA7-546F42864971}" srcId="{5571E369-46E7-4A08-A41B-B53E2F540CC3}" destId="{8C648C0B-BD19-4571-AB11-2F0A32352974}" srcOrd="3" destOrd="0" parTransId="{59B53C1B-CE52-46D3-B7CB-43658CA7D3EB}" sibTransId="{41AC46D9-C0B6-4EB9-B5E4-00636F802C49}"/>
    <dgm:cxn modelId="{709A95A4-D8CC-422C-AAC2-8E6D1795AE02}" type="presOf" srcId="{8C648C0B-BD19-4571-AB11-2F0A32352974}" destId="{B7F141EC-FE06-4F7A-9C6D-F97732C8C161}" srcOrd="0" destOrd="0" presId="urn:microsoft.com/office/officeart/2008/layout/PictureStrips"/>
    <dgm:cxn modelId="{D46F9FCA-2A37-4FB2-A9D4-B95E62887B48}" type="presOf" srcId="{D052BE70-FE52-4A22-9F6D-AFC1F7131748}" destId="{6B07F4BF-F691-45ED-96B6-9EBF4A114D24}" srcOrd="0" destOrd="0" presId="urn:microsoft.com/office/officeart/2008/layout/PictureStrips"/>
    <dgm:cxn modelId="{E287B5E5-3113-4CA7-8EDC-B8A74AF98DCC}" type="presOf" srcId="{5571E369-46E7-4A08-A41B-B53E2F540CC3}" destId="{2A314CDB-7F58-447E-A69E-6D357B3DE06F}" srcOrd="0" destOrd="0" presId="urn:microsoft.com/office/officeart/2008/layout/PictureStrips"/>
    <dgm:cxn modelId="{ACCF75E7-609F-4BF1-988D-999056907A35}" type="presOf" srcId="{6AC2B118-BE9C-4B8A-AD4E-E8F1BBD57450}" destId="{5D1DBA96-9D6C-41A3-ABD5-CCCFB1557543}" srcOrd="0" destOrd="0" presId="urn:microsoft.com/office/officeart/2008/layout/PictureStrips"/>
    <dgm:cxn modelId="{17B877EE-A91D-4212-B224-1153E35463FF}" srcId="{5571E369-46E7-4A08-A41B-B53E2F540CC3}" destId="{78321590-094A-4878-8602-13FF4A0ADB53}" srcOrd="2" destOrd="0" parTransId="{36747360-CF01-47C1-82A1-A9819CFBD36D}" sibTransId="{BF7B17FF-980B-460B-B16F-B9014679F577}"/>
    <dgm:cxn modelId="{E69B9CFB-16D1-45FC-98B4-0EB54112A1E6}" srcId="{5571E369-46E7-4A08-A41B-B53E2F540CC3}" destId="{D052BE70-FE52-4A22-9F6D-AFC1F7131748}" srcOrd="1" destOrd="0" parTransId="{60434C70-73A6-472E-B056-2E63EE822131}" sibTransId="{24C6B836-FDCE-4057-952A-0DB824177BEA}"/>
    <dgm:cxn modelId="{4E393873-468C-4AD9-9C3B-A1A22F6A482C}" type="presParOf" srcId="{2A314CDB-7F58-447E-A69E-6D357B3DE06F}" destId="{CA479001-D7B7-4888-8FD9-8B81ABC8ACD4}" srcOrd="0" destOrd="0" presId="urn:microsoft.com/office/officeart/2008/layout/PictureStrips"/>
    <dgm:cxn modelId="{678EA200-4FAE-425F-8289-7B866B11BD85}" type="presParOf" srcId="{CA479001-D7B7-4888-8FD9-8B81ABC8ACD4}" destId="{5D1DBA96-9D6C-41A3-ABD5-CCCFB1557543}" srcOrd="0" destOrd="0" presId="urn:microsoft.com/office/officeart/2008/layout/PictureStrips"/>
    <dgm:cxn modelId="{615D92AC-2F99-4913-8762-2F9807753D22}" type="presParOf" srcId="{CA479001-D7B7-4888-8FD9-8B81ABC8ACD4}" destId="{D4723044-D2D1-4550-9D95-EB958915C41C}" srcOrd="1" destOrd="0" presId="urn:microsoft.com/office/officeart/2008/layout/PictureStrips"/>
    <dgm:cxn modelId="{DDC837E6-5796-4D5A-B860-ECC9D0CED91D}" type="presParOf" srcId="{2A314CDB-7F58-447E-A69E-6D357B3DE06F}" destId="{ABF490D7-2C6F-45F0-9446-9361EAEA25A9}" srcOrd="1" destOrd="0" presId="urn:microsoft.com/office/officeart/2008/layout/PictureStrips"/>
    <dgm:cxn modelId="{4B3F56C1-0D7C-48B7-A717-25865C661566}" type="presParOf" srcId="{2A314CDB-7F58-447E-A69E-6D357B3DE06F}" destId="{38DF3A8B-D774-43A7-A35F-06DF1DE21AEC}" srcOrd="2" destOrd="0" presId="urn:microsoft.com/office/officeart/2008/layout/PictureStrips"/>
    <dgm:cxn modelId="{F23F3AC4-9546-43D0-B6B1-2781595BC75E}" type="presParOf" srcId="{38DF3A8B-D774-43A7-A35F-06DF1DE21AEC}" destId="{6B07F4BF-F691-45ED-96B6-9EBF4A114D24}" srcOrd="0" destOrd="0" presId="urn:microsoft.com/office/officeart/2008/layout/PictureStrips"/>
    <dgm:cxn modelId="{E7B518DF-F372-4EE5-8AB7-C75C316E7A61}" type="presParOf" srcId="{38DF3A8B-D774-43A7-A35F-06DF1DE21AEC}" destId="{D6702C92-E533-4B94-A0A1-A31E82A86482}" srcOrd="1" destOrd="0" presId="urn:microsoft.com/office/officeart/2008/layout/PictureStrips"/>
    <dgm:cxn modelId="{90B6E997-9FEC-4F46-8EDC-C6E5A7824B78}" type="presParOf" srcId="{2A314CDB-7F58-447E-A69E-6D357B3DE06F}" destId="{B158CAFF-2207-4AAF-B84B-1248A0CAED8F}" srcOrd="3" destOrd="0" presId="urn:microsoft.com/office/officeart/2008/layout/PictureStrips"/>
    <dgm:cxn modelId="{1E6778BA-0BA7-4234-9E2C-AFCF439D0191}" type="presParOf" srcId="{2A314CDB-7F58-447E-A69E-6D357B3DE06F}" destId="{82616D03-30E8-4892-B55D-5F718F99999B}" srcOrd="4" destOrd="0" presId="urn:microsoft.com/office/officeart/2008/layout/PictureStrips"/>
    <dgm:cxn modelId="{4AF072AF-DEB6-4B7D-92CC-78160B1259CD}" type="presParOf" srcId="{82616D03-30E8-4892-B55D-5F718F99999B}" destId="{C85D6093-025B-40CE-94F6-86B0F3046342}" srcOrd="0" destOrd="0" presId="urn:microsoft.com/office/officeart/2008/layout/PictureStrips"/>
    <dgm:cxn modelId="{057591E8-BBC0-4E4C-AD6A-AB9F80A18E06}" type="presParOf" srcId="{82616D03-30E8-4892-B55D-5F718F99999B}" destId="{4C7E936B-6681-4887-AEA6-ECBE22186E37}" srcOrd="1" destOrd="0" presId="urn:microsoft.com/office/officeart/2008/layout/PictureStrips"/>
    <dgm:cxn modelId="{DA56A980-0FBC-4100-A104-68B59A5A1989}" type="presParOf" srcId="{2A314CDB-7F58-447E-A69E-6D357B3DE06F}" destId="{4CB2F09B-0BF1-4B95-9C9C-797DFC58513C}" srcOrd="5" destOrd="0" presId="urn:microsoft.com/office/officeart/2008/layout/PictureStrips"/>
    <dgm:cxn modelId="{D0BACFE5-3FFE-41D7-932F-3E778DEAC72C}" type="presParOf" srcId="{2A314CDB-7F58-447E-A69E-6D357B3DE06F}" destId="{A7DCFB86-F921-468D-90BA-8CCA64BF621F}" srcOrd="6" destOrd="0" presId="urn:microsoft.com/office/officeart/2008/layout/PictureStrips"/>
    <dgm:cxn modelId="{B0B15FF7-31BC-4EBA-8EEF-12370F08B9BB}" type="presParOf" srcId="{A7DCFB86-F921-468D-90BA-8CCA64BF621F}" destId="{B7F141EC-FE06-4F7A-9C6D-F97732C8C161}" srcOrd="0" destOrd="0" presId="urn:microsoft.com/office/officeart/2008/layout/PictureStrips"/>
    <dgm:cxn modelId="{33AC507D-341E-44B4-ABC7-FBB6158CB47B}" type="presParOf" srcId="{A7DCFB86-F921-468D-90BA-8CCA64BF621F}" destId="{D8EF8D64-81CE-4426-8689-2FB535C5DB6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BA96-9D6C-41A3-ABD5-CCCFB1557543}">
      <dsp:nvSpPr>
        <dsp:cNvPr id="0" name=""/>
        <dsp:cNvSpPr/>
      </dsp:nvSpPr>
      <dsp:spPr>
        <a:xfrm>
          <a:off x="1030896" y="236558"/>
          <a:ext cx="3895425" cy="686990"/>
        </a:xfrm>
        <a:prstGeom prst="rect">
          <a:avLst/>
        </a:prstGeom>
        <a:solidFill>
          <a:schemeClr val="accent5"/>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5322"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solidFill>
                <a:schemeClr val="bg1"/>
              </a:solidFill>
              <a:effectLst>
                <a:outerShdw blurRad="38100" dist="38100" dir="2700000" algn="tl">
                  <a:srgbClr val="000000">
                    <a:alpha val="43137"/>
                  </a:srgbClr>
                </a:outerShdw>
              </a:effectLst>
            </a:rPr>
            <a:t>Il a évité la mort des premiers-nés (Exode 12.13)</a:t>
          </a:r>
          <a:endParaRPr lang="fr-FR" sz="1600" kern="1200" noProof="0" dirty="0">
            <a:solidFill>
              <a:schemeClr val="bg1"/>
            </a:solidFill>
            <a:effectLst>
              <a:outerShdw blurRad="38100" dist="38100" dir="2700000" algn="tl">
                <a:srgbClr val="000000">
                  <a:alpha val="43137"/>
                </a:srgbClr>
              </a:outerShdw>
            </a:effectLst>
          </a:endParaRPr>
        </a:p>
      </dsp:txBody>
      <dsp:txXfrm>
        <a:off x="1030896" y="236558"/>
        <a:ext cx="3895425" cy="686990"/>
      </dsp:txXfrm>
    </dsp:sp>
    <dsp:sp modelId="{D4723044-D2D1-4550-9D95-EB958915C41C}">
      <dsp:nvSpPr>
        <dsp:cNvPr id="0" name=""/>
        <dsp:cNvSpPr/>
      </dsp:nvSpPr>
      <dsp:spPr>
        <a:xfrm>
          <a:off x="0" y="137326"/>
          <a:ext cx="1304856" cy="721340"/>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B07F4BF-F691-45ED-96B6-9EBF4A114D24}">
      <dsp:nvSpPr>
        <dsp:cNvPr id="0" name=""/>
        <dsp:cNvSpPr/>
      </dsp:nvSpPr>
      <dsp:spPr>
        <a:xfrm>
          <a:off x="1030896" y="1101403"/>
          <a:ext cx="3895425" cy="686990"/>
        </a:xfrm>
        <a:prstGeom prst="rect">
          <a:avLst/>
        </a:prstGeom>
        <a:solidFill>
          <a:schemeClr val="accent2">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5322"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solidFill>
                <a:schemeClr val="bg1"/>
              </a:solidFill>
              <a:effectLst>
                <a:outerShdw blurRad="38100" dist="38100" dir="2700000" algn="tl">
                  <a:srgbClr val="000000">
                    <a:alpha val="43137"/>
                  </a:srgbClr>
                </a:outerShdw>
              </a:effectLst>
            </a:rPr>
            <a:t>C'était une offrande que Dieu avait toujours présente (Ex. 29.38-41)</a:t>
          </a:r>
          <a:endParaRPr lang="fr-FR" sz="1600" kern="1200" noProof="0" dirty="0">
            <a:solidFill>
              <a:schemeClr val="bg1"/>
            </a:solidFill>
            <a:effectLst>
              <a:outerShdw blurRad="38100" dist="38100" dir="2700000" algn="tl">
                <a:srgbClr val="000000">
                  <a:alpha val="43137"/>
                </a:srgbClr>
              </a:outerShdw>
            </a:effectLst>
          </a:endParaRPr>
        </a:p>
      </dsp:txBody>
      <dsp:txXfrm>
        <a:off x="1030896" y="1101403"/>
        <a:ext cx="3895425" cy="686990"/>
      </dsp:txXfrm>
    </dsp:sp>
    <dsp:sp modelId="{D6702C92-E533-4B94-A0A1-A31E82A86482}">
      <dsp:nvSpPr>
        <dsp:cNvPr id="0" name=""/>
        <dsp:cNvSpPr/>
      </dsp:nvSpPr>
      <dsp:spPr>
        <a:xfrm>
          <a:off x="0" y="1002171"/>
          <a:ext cx="1304856" cy="721340"/>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85D6093-025B-40CE-94F6-86B0F3046342}">
      <dsp:nvSpPr>
        <dsp:cNvPr id="0" name=""/>
        <dsp:cNvSpPr/>
      </dsp:nvSpPr>
      <dsp:spPr>
        <a:xfrm>
          <a:off x="1030896" y="1966249"/>
          <a:ext cx="3895425" cy="686990"/>
        </a:xfrm>
        <a:prstGeom prst="rect">
          <a:avLst/>
        </a:prstGeom>
        <a:solidFill>
          <a:schemeClr val="accent1">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5322"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solidFill>
                <a:schemeClr val="bg1"/>
              </a:solidFill>
              <a:effectLst>
                <a:outerShdw blurRad="38100" dist="38100" dir="2700000" algn="tl">
                  <a:srgbClr val="000000">
                    <a:alpha val="43137"/>
                  </a:srgbClr>
                </a:outerShdw>
              </a:effectLst>
            </a:rPr>
            <a:t>Il devait mourir pour mes péchés (Ésaïe 53.6-8)</a:t>
          </a:r>
          <a:endParaRPr lang="fr-FR" sz="1600" kern="1200" noProof="0" dirty="0">
            <a:solidFill>
              <a:schemeClr val="bg1"/>
            </a:solidFill>
            <a:effectLst>
              <a:outerShdw blurRad="38100" dist="38100" dir="2700000" algn="tl">
                <a:srgbClr val="000000">
                  <a:alpha val="43137"/>
                </a:srgbClr>
              </a:outerShdw>
            </a:effectLst>
          </a:endParaRPr>
        </a:p>
      </dsp:txBody>
      <dsp:txXfrm>
        <a:off x="1030896" y="1966249"/>
        <a:ext cx="3895425" cy="686990"/>
      </dsp:txXfrm>
    </dsp:sp>
    <dsp:sp modelId="{4C7E936B-6681-4887-AEA6-ECBE22186E37}">
      <dsp:nvSpPr>
        <dsp:cNvPr id="0" name=""/>
        <dsp:cNvSpPr/>
      </dsp:nvSpPr>
      <dsp:spPr>
        <a:xfrm>
          <a:off x="0" y="1867017"/>
          <a:ext cx="1304856" cy="721340"/>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F141EC-FE06-4F7A-9C6D-F97732C8C161}">
      <dsp:nvSpPr>
        <dsp:cNvPr id="0" name=""/>
        <dsp:cNvSpPr/>
      </dsp:nvSpPr>
      <dsp:spPr>
        <a:xfrm>
          <a:off x="1030896" y="2831094"/>
          <a:ext cx="3895425" cy="686990"/>
        </a:xfrm>
        <a:prstGeom prst="rect">
          <a:avLst/>
        </a:prstGeom>
        <a:solidFill>
          <a:schemeClr val="accent6">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5322"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solidFill>
                <a:schemeClr val="bg1"/>
              </a:solidFill>
              <a:effectLst>
                <a:outerShdw blurRad="38100" dist="38100" dir="2700000" algn="tl">
                  <a:srgbClr val="000000">
                    <a:alpha val="43137"/>
                  </a:srgbClr>
                </a:outerShdw>
              </a:effectLst>
            </a:rPr>
            <a:t>Jean-Baptiste a identifié l'Agneau (Jean 1.29)</a:t>
          </a:r>
          <a:endParaRPr lang="fr-FR" sz="1600" kern="1200" noProof="0" dirty="0">
            <a:solidFill>
              <a:schemeClr val="bg1"/>
            </a:solidFill>
            <a:effectLst>
              <a:outerShdw blurRad="38100" dist="38100" dir="2700000" algn="tl">
                <a:srgbClr val="000000">
                  <a:alpha val="43137"/>
                </a:srgbClr>
              </a:outerShdw>
            </a:effectLst>
          </a:endParaRPr>
        </a:p>
      </dsp:txBody>
      <dsp:txXfrm>
        <a:off x="1030896" y="2831094"/>
        <a:ext cx="3895425" cy="686990"/>
      </dsp:txXfrm>
    </dsp:sp>
    <dsp:sp modelId="{D8EF8D64-81CE-4426-8689-2FB535C5DB63}">
      <dsp:nvSpPr>
        <dsp:cNvPr id="0" name=""/>
        <dsp:cNvSpPr/>
      </dsp:nvSpPr>
      <dsp:spPr>
        <a:xfrm>
          <a:off x="0" y="2731862"/>
          <a:ext cx="1304856" cy="721340"/>
        </a:xfrm>
        <a:prstGeom prst="rect">
          <a:avLst/>
        </a:prstGeom>
        <a:blipFill dpi="0" rotWithShape="1">
          <a:blip xmlns:r="http://schemas.openxmlformats.org/officeDocument/2006/relationships"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2E0C0-E307-81E4-57EC-8BD234521C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B264F-C294-4422-4D90-61F21533C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95ED952-B6C5-77C1-C42B-7AFD4FED179A}"/>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8C3762CC-66AD-0423-BC32-19C7F8F1C0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D31FCE-215A-2F7E-3861-B2D6F53719C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19083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4E56D-F2E2-F60C-F598-E76403E8AF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A926D6-3B4B-B13F-8584-D5AA142FFB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9FEC47-0D91-AACB-9CEE-DC012B176B6E}"/>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F5E44EA8-AE35-86A3-6A78-2F07ADB3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D16C7D-1507-08CF-5D6E-19A3364FA787}"/>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8704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15B300-3339-9DC2-F168-C9180CFC44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FF373FA-EA2C-4763-11BF-1FA3C9D3A6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AC91E4-1392-6DFB-97F0-A67CF03CCE26}"/>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C28C8DFD-8066-D526-6254-D24CE4DAC1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0FDAB7-2816-61AD-48AB-E3B20F8C24ED}"/>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31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1901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5356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735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49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11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769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28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52A6C-C474-F95A-A06D-7E974EBD9F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1947A3-E55E-6D87-4A80-91A21DDC63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766C2E-14A3-9D51-9257-1D97CC237687}"/>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E2836165-3ECB-6F5E-D0FF-EBD1D5CBF8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53483B-A03F-234C-FDA2-74A00A146505}"/>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109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554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186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594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09.04.2025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2641311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09.04.2025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2898068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226F14F-5FEC-4B67-8E4B-8163F4B9B610}" type="datetimeFigureOut">
              <a:rPr lang="fr-CH" smtClean="0"/>
              <a:t>09.04.2025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629961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226F14F-5FEC-4B67-8E4B-8163F4B9B610}" type="datetimeFigureOut">
              <a:rPr lang="fr-CH" smtClean="0"/>
              <a:t>09.04.2025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836879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26F14F-5FEC-4B67-8E4B-8163F4B9B610}" type="datetimeFigureOut">
              <a:rPr lang="fr-CH" smtClean="0"/>
              <a:t>09.04.2025</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09056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26F14F-5FEC-4B67-8E4B-8163F4B9B610}" type="datetimeFigureOut">
              <a:rPr lang="fr-CH" smtClean="0"/>
              <a:t>09.04.2025</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2207953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6F14F-5FEC-4B67-8E4B-8163F4B9B610}" type="datetimeFigureOut">
              <a:rPr lang="fr-CH" smtClean="0"/>
              <a:t>09.04.2025</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8666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3929A-122E-8E2E-3143-6A8505A5D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A00309-85FD-1B80-DD81-20B11FE258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7317B6-FE02-AEAC-A6A1-D0E5C4368D6B}"/>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E345C172-1D6C-7C17-E99F-A7E37FD74D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E66291-E1AF-AAB7-0A2A-55489CE163EF}"/>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90949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26F14F-5FEC-4B67-8E4B-8163F4B9B610}" type="datetimeFigureOut">
              <a:rPr lang="fr-CH" smtClean="0"/>
              <a:t>09.04.2025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1990505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26F14F-5FEC-4B67-8E4B-8163F4B9B610}" type="datetimeFigureOut">
              <a:rPr lang="fr-CH" smtClean="0"/>
              <a:t>09.04.2025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4274331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09.04.2025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1910664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09.04.2025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70976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D1FF8-38FC-1397-EB9F-F4195B974FD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0590F2-6A48-C15A-8FBC-9925EC1943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5DBDF7-EFD0-C3FE-084E-B1DEE414F6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A3C2BC-55F8-F399-1ABD-27800CCC43A3}"/>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6" name="Marcador de pie de página 5">
            <a:extLst>
              <a:ext uri="{FF2B5EF4-FFF2-40B4-BE49-F238E27FC236}">
                <a16:creationId xmlns:a16="http://schemas.microsoft.com/office/drawing/2014/main" id="{5DB84772-2455-A871-7723-9FE3A303EE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62405A-FAD7-8F23-9638-D387541C8682}"/>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797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C2034-5EB4-B7AF-1653-2759248B28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F55AED-4A93-A3BB-BF33-91836C47E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ED315B0-E484-093E-86A3-285A9E5FCA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23740A-6499-BC66-070E-F35614E33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B033E94-F878-7DDD-8E6F-4E3876C251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95B512-ACEA-55F8-3429-4687844BFD34}"/>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8" name="Marcador de pie de página 7">
            <a:extLst>
              <a:ext uri="{FF2B5EF4-FFF2-40B4-BE49-F238E27FC236}">
                <a16:creationId xmlns:a16="http://schemas.microsoft.com/office/drawing/2014/main" id="{1B673E64-8774-F1FC-D973-A9C55D9B149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7535C9-9604-081A-C95C-4C2D0715E86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6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07B66-B6E6-CCA3-817E-9EE3A938B2F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7DA8B6-9A41-2BC3-ECB6-926FC865AA67}"/>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4" name="Marcador de pie de página 3">
            <a:extLst>
              <a:ext uri="{FF2B5EF4-FFF2-40B4-BE49-F238E27FC236}">
                <a16:creationId xmlns:a16="http://schemas.microsoft.com/office/drawing/2014/main" id="{BEB13023-E9E6-1095-8D57-5AA0356F945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EB10BBA-CA6C-C2BF-60D0-6DFC0714080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508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69C3E9-82F9-E09E-3F02-6F0B8A545C68}"/>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3" name="Marcador de pie de página 2">
            <a:extLst>
              <a:ext uri="{FF2B5EF4-FFF2-40B4-BE49-F238E27FC236}">
                <a16:creationId xmlns:a16="http://schemas.microsoft.com/office/drawing/2014/main" id="{B51EC1BA-2298-3342-55C9-17934F1F51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2A36AD-BD92-B771-36A3-D0572FA24F6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0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7B0B7-B609-5333-73EE-C884268B0F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57276C-14BB-8527-57F6-AEFFA6A4A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E16095-24B1-7E1E-D823-62F2CB487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452882-19B1-4D44-04F8-16E4DCB82353}"/>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6" name="Marcador de pie de página 5">
            <a:extLst>
              <a:ext uri="{FF2B5EF4-FFF2-40B4-BE49-F238E27FC236}">
                <a16:creationId xmlns:a16="http://schemas.microsoft.com/office/drawing/2014/main" id="{15A86C37-3411-7551-EAE9-F8626BD4E0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CCDB9A2-E4F4-0778-7DEB-7B77EAD51610}"/>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6511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D9620-DB91-37F1-1C17-348CA9912F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9869215-452B-BC90-0C6D-F499E817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17C9BF-267E-8673-C2D4-C66B76D82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1BF83E-B5E5-9085-17CB-E5780BD864BE}"/>
              </a:ext>
            </a:extLst>
          </p:cNvPr>
          <p:cNvSpPr>
            <a:spLocks noGrp="1"/>
          </p:cNvSpPr>
          <p:nvPr>
            <p:ph type="dt" sz="half" idx="10"/>
          </p:nvPr>
        </p:nvSpPr>
        <p:spPr/>
        <p:txBody>
          <a:bodyPr/>
          <a:lstStyle/>
          <a:p>
            <a:fld id="{46BAE267-5785-439A-AA25-907474C68CB9}" type="datetimeFigureOut">
              <a:rPr lang="es-ES" smtClean="0"/>
              <a:t>09/04/2025</a:t>
            </a:fld>
            <a:endParaRPr lang="es-ES"/>
          </a:p>
        </p:txBody>
      </p:sp>
      <p:sp>
        <p:nvSpPr>
          <p:cNvPr id="6" name="Marcador de pie de página 5">
            <a:extLst>
              <a:ext uri="{FF2B5EF4-FFF2-40B4-BE49-F238E27FC236}">
                <a16:creationId xmlns:a16="http://schemas.microsoft.com/office/drawing/2014/main" id="{5486AFCC-2838-1CD8-4309-FC2C12E6B4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AF4CD6-975C-3A9D-0A11-CBF82FA85EE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308621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A8BA2B-9331-91D6-533A-0097BDAFB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6A39D5-4C83-1299-AA5B-8462FC482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C17B2A-CEDC-6F29-B9B2-21EA8328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BAE267-5785-439A-AA25-907474C68CB9}" type="datetimeFigureOut">
              <a:rPr lang="es-ES" smtClean="0"/>
              <a:t>09/04/2025</a:t>
            </a:fld>
            <a:endParaRPr lang="es-ES"/>
          </a:p>
        </p:txBody>
      </p:sp>
      <p:sp>
        <p:nvSpPr>
          <p:cNvPr id="5" name="Marcador de pie de página 4">
            <a:extLst>
              <a:ext uri="{FF2B5EF4-FFF2-40B4-BE49-F238E27FC236}">
                <a16:creationId xmlns:a16="http://schemas.microsoft.com/office/drawing/2014/main" id="{FD820A96-1CE2-716F-EAC3-F66EA2E4C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DB79C7-FB92-EB69-ACE3-202714471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BE7891-24BC-453B-8CF6-18B5E4EF361C}" type="slidenum">
              <a:rPr lang="es-ES" smtClean="0"/>
              <a:t>‹Nº›</a:t>
            </a:fld>
            <a:endParaRPr lang="es-ES"/>
          </a:p>
        </p:txBody>
      </p:sp>
    </p:spTree>
    <p:extLst>
      <p:ext uri="{BB962C8B-B14F-4D97-AF65-F5344CB8AC3E}">
        <p14:creationId xmlns:p14="http://schemas.microsoft.com/office/powerpoint/2010/main" val="70186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09/04/2025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27751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09.04.2025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612978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microsoft.com/office/2007/relationships/hdphoto" Target="../media/hdphoto3.wdp"/><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0FF1CE-317D-05AB-85B8-296C9E6522F7}"/>
            </a:ext>
          </a:extLst>
        </p:cNvPr>
        <p:cNvGrpSpPr/>
        <p:nvPr/>
      </p:nvGrpSpPr>
      <p:grpSpPr>
        <a:xfrm>
          <a:off x="0" y="0"/>
          <a:ext cx="0" cy="0"/>
          <a:chOff x="0" y="0"/>
          <a:chExt cx="0" cy="0"/>
        </a:xfrm>
      </p:grpSpPr>
      <p:pic>
        <p:nvPicPr>
          <p:cNvPr id="7" name="Picture 6" descr="A collage of images of religious figures&#10;&#10;AI-generated content may be incorrect.">
            <a:extLst>
              <a:ext uri="{FF2B5EF4-FFF2-40B4-BE49-F238E27FC236}">
                <a16:creationId xmlns:a16="http://schemas.microsoft.com/office/drawing/2014/main" id="{6560D7E6-1950-0995-D5B0-3BDB7801CBA2}"/>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B6D797C1-4388-5FF7-021A-25C922E6FC4D}"/>
              </a:ext>
            </a:extLst>
          </p:cNvPr>
          <p:cNvSpPr txBox="1"/>
          <p:nvPr/>
        </p:nvSpPr>
        <p:spPr>
          <a:xfrm>
            <a:off x="0" y="15253"/>
            <a:ext cx="12188952" cy="769441"/>
          </a:xfrm>
          <a:prstGeom prst="rect">
            <a:avLst/>
          </a:prstGeom>
          <a:noFill/>
        </p:spPr>
        <p:txBody>
          <a:bodyPr wrap="square" rtlCol="0">
            <a:spAutoFit/>
          </a:bodyPr>
          <a:lstStyle/>
          <a:p>
            <a:pPr algn="ctr">
              <a:spcAft>
                <a:spcPts val="600"/>
              </a:spcAft>
            </a:pPr>
            <a:r>
              <a:rPr lang="fr-FR" sz="4400" b="1" noProof="0" dirty="0">
                <a:ln w="10160">
                  <a:solidFill>
                    <a:schemeClr val="accent5"/>
                  </a:solidFill>
                  <a:prstDash val="solid"/>
                </a:ln>
                <a:solidFill>
                  <a:srgbClr val="FFFFFF"/>
                </a:solidFill>
                <a:effectLst>
                  <a:outerShdw blurRad="38100" dist="22860" dir="5400000" algn="tl" rotWithShape="0">
                    <a:srgbClr val="000000"/>
                  </a:outerShdw>
                </a:effectLst>
              </a:rPr>
              <a:t>LA GENÈSE COMME FONDEMENT</a:t>
            </a:r>
          </a:p>
        </p:txBody>
      </p:sp>
      <p:sp>
        <p:nvSpPr>
          <p:cNvPr id="3" name="CuadroTexto 2">
            <a:extLst>
              <a:ext uri="{FF2B5EF4-FFF2-40B4-BE49-F238E27FC236}">
                <a16:creationId xmlns:a16="http://schemas.microsoft.com/office/drawing/2014/main" id="{B8BCEE88-B1CE-94E9-B7FE-229B2E619E8C}"/>
              </a:ext>
            </a:extLst>
          </p:cNvPr>
          <p:cNvSpPr txBox="1"/>
          <p:nvPr/>
        </p:nvSpPr>
        <p:spPr>
          <a:xfrm>
            <a:off x="7834063" y="6381750"/>
            <a:ext cx="4036201" cy="338554"/>
          </a:xfrm>
          <a:prstGeom prst="rect">
            <a:avLst/>
          </a:prstGeom>
          <a:noFill/>
        </p:spPr>
        <p:txBody>
          <a:bodyPr wrap="square" rtlCol="0">
            <a:spAutoFit/>
          </a:bodyPr>
          <a:lstStyle/>
          <a:p>
            <a:pPr algn="ctr">
              <a:spcAft>
                <a:spcPts val="600"/>
              </a:spcAft>
            </a:pPr>
            <a:r>
              <a:rPr lang="fr-FR" sz="1600" b="1" noProof="0" dirty="0">
                <a:solidFill>
                  <a:srgbClr val="FAE6EF"/>
                </a:solidFill>
                <a:effectLst>
                  <a:outerShdw blurRad="38100" dist="38100" dir="2700000" algn="tl">
                    <a:srgbClr val="000000">
                      <a:alpha val="43137"/>
                    </a:srgbClr>
                  </a:outerShdw>
                </a:effectLst>
              </a:rPr>
              <a:t>Leçon 2 pour le 12 avril 2025</a:t>
            </a:r>
          </a:p>
        </p:txBody>
      </p:sp>
    </p:spTree>
    <p:extLst>
      <p:ext uri="{BB962C8B-B14F-4D97-AF65-F5344CB8AC3E}">
        <p14:creationId xmlns:p14="http://schemas.microsoft.com/office/powerpoint/2010/main" val="4905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2B07C8-652F-1064-57D5-C6562EBEA27C}"/>
              </a:ext>
            </a:extLst>
          </p:cNvPr>
          <p:cNvSpPr txBox="1"/>
          <p:nvPr/>
        </p:nvSpPr>
        <p:spPr>
          <a:xfrm>
            <a:off x="3889248" y="147340"/>
            <a:ext cx="5803392" cy="523220"/>
          </a:xfrm>
          <a:prstGeom prst="rect">
            <a:avLst/>
          </a:prstGeom>
          <a:noFill/>
        </p:spPr>
        <p:txBody>
          <a:bodyPr wrap="square" rtlCol="0">
            <a:spAutoFit/>
          </a:bodyPr>
          <a:lstStyle/>
          <a:p>
            <a:pPr algn="ctr"/>
            <a:r>
              <a:rPr lang="fr-CH" sz="2800" b="1" dirty="0">
                <a:solidFill>
                  <a:srgbClr val="0033CC"/>
                </a:solidFill>
                <a:effectLst/>
                <a:latin typeface="Calibri" panose="020F0502020204030204" pitchFamily="34" charset="0"/>
                <a:ea typeface="MS Minngs"/>
              </a:rPr>
              <a:t>La question d’Isaac: Où est l’agneau ? </a:t>
            </a:r>
            <a:endParaRPr lang="fr-CH" dirty="0"/>
          </a:p>
        </p:txBody>
      </p:sp>
      <p:sp>
        <p:nvSpPr>
          <p:cNvPr id="3" name="ZoneTexte 2">
            <a:extLst>
              <a:ext uri="{FF2B5EF4-FFF2-40B4-BE49-F238E27FC236}">
                <a16:creationId xmlns:a16="http://schemas.microsoft.com/office/drawing/2014/main" id="{81B3320B-9013-6DC8-F682-06EB5123A397}"/>
              </a:ext>
            </a:extLst>
          </p:cNvPr>
          <p:cNvSpPr txBox="1"/>
          <p:nvPr/>
        </p:nvSpPr>
        <p:spPr>
          <a:xfrm>
            <a:off x="2694432" y="829056"/>
            <a:ext cx="9241536" cy="3785652"/>
          </a:xfrm>
          <a:prstGeom prst="rect">
            <a:avLst/>
          </a:prstGeom>
          <a:noFill/>
        </p:spPr>
        <p:txBody>
          <a:bodyPr wrap="square" rtlCol="0">
            <a:spAutoFit/>
          </a:bodyPr>
          <a:lstStyle/>
          <a:p>
            <a:pPr algn="ct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 Les êtres célestes furent témoins de la scène émouvante </a:t>
            </a:r>
            <a:b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où s’affirma la foi d’Abraham et la soumission de son fils... </a:t>
            </a:r>
          </a:p>
          <a:p>
            <a:endParaRPr lang="fr-CH" sz="2400" dirty="0">
              <a:latin typeface="Calibri" panose="020F0502020204030204" pitchFamily="34" charset="0"/>
              <a:ea typeface="MS Minngs"/>
            </a:endParaRPr>
          </a:p>
          <a:p>
            <a:pPr algn="ct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L’obéissance calme et ferme d’Abraham frappa tout le ciel de stupeur </a:t>
            </a:r>
            <a:b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et d’admiration </a:t>
            </a:r>
            <a:r>
              <a:rPr lang="fr-CH" sz="2400" dirty="0">
                <a:effectLst>
                  <a:outerShdw blurRad="38100" dist="38100" dir="2700000" algn="tl">
                    <a:srgbClr val="000000">
                      <a:alpha val="43137"/>
                    </a:srgbClr>
                  </a:outerShdw>
                </a:effectLst>
                <a:latin typeface="Calibri" panose="020F0502020204030204" pitchFamily="34" charset="0"/>
                <a:ea typeface="MS Minngs"/>
              </a:rPr>
              <a:t>; </a:t>
            </a: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et une joie unanime éclata en son honneur. </a:t>
            </a:r>
            <a:br>
              <a:rPr lang="fr-CH" sz="2400" dirty="0">
                <a:effectLst>
                  <a:outerShdw blurRad="38100" dist="38100" dir="2700000" algn="tl">
                    <a:srgbClr val="000000">
                      <a:alpha val="43137"/>
                    </a:srgbClr>
                  </a:outerShdw>
                </a:effectLst>
                <a:latin typeface="Calibri" panose="020F0502020204030204" pitchFamily="34" charset="0"/>
                <a:ea typeface="MS Minngs"/>
              </a:rPr>
            </a:br>
            <a:r>
              <a:rPr lang="fr-CH" sz="2400" i="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MS Minngs"/>
              </a:rPr>
              <a:t>Les accusations de Satan s’étaient avérées mensongères. </a:t>
            </a:r>
          </a:p>
          <a:p>
            <a:endParaRPr lang="fr-CH" sz="2400" dirty="0">
              <a:effectLst>
                <a:outerShdw blurRad="38100" dist="38100" dir="2700000" algn="tl">
                  <a:srgbClr val="000000">
                    <a:alpha val="43137"/>
                  </a:srgbClr>
                </a:outerShdw>
              </a:effectLst>
              <a:latin typeface="Calibri" panose="020F0502020204030204" pitchFamily="34" charset="0"/>
              <a:ea typeface="MS Minngs"/>
            </a:endParaRPr>
          </a:p>
          <a:p>
            <a:pPr algn="ctr"/>
            <a:r>
              <a:rPr lang="fr-CH" sz="2400" dirty="0">
                <a:effectLst>
                  <a:outerShdw blurRad="38100" dist="38100" dir="2700000" algn="tl">
                    <a:srgbClr val="000000">
                      <a:alpha val="43137"/>
                    </a:srgbClr>
                  </a:outerShdw>
                </a:effectLst>
                <a:latin typeface="Calibri" panose="020F0502020204030204" pitchFamily="34" charset="0"/>
                <a:ea typeface="MS Minngs"/>
              </a:rPr>
              <a:t>Le Seigneur prononça ces paroles :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Je sais maintenant </a:t>
            </a:r>
            <a:r>
              <a:rPr lang="fr-CH" sz="2400" dirty="0">
                <a:solidFill>
                  <a:srgbClr val="7030A0"/>
                </a:solidFill>
                <a:effectLst>
                  <a:outerShdw blurRad="38100" dist="38100" dir="2700000" algn="tl">
                    <a:srgbClr val="000000">
                      <a:alpha val="43137"/>
                    </a:srgbClr>
                  </a:outerShdw>
                </a:effectLst>
                <a:latin typeface="Calibri" panose="020F0502020204030204" pitchFamily="34" charset="0"/>
                <a:ea typeface="MS Minngs"/>
              </a:rPr>
              <a:t>[contrairement aux accusations du Malin]</a:t>
            </a:r>
            <a:r>
              <a:rPr lang="fr-CH" sz="2400" dirty="0">
                <a:effectLst>
                  <a:outerShdw blurRad="38100" dist="38100" dir="2700000" algn="tl">
                    <a:srgbClr val="000000">
                      <a:alpha val="43137"/>
                    </a:srgbClr>
                  </a:outerShdw>
                </a:effectLst>
                <a:latin typeface="Calibri" panose="020F0502020204030204" pitchFamily="34" charset="0"/>
                <a:ea typeface="MS Minngs"/>
              </a:rPr>
              <a:t>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que tu crains Dieu, puisque tu ne m’as pas refusé ton fils, ton fils unique » </a:t>
            </a:r>
            <a:r>
              <a:rPr lang="fr-CH" sz="2400" i="1" dirty="0">
                <a:effectLst>
                  <a:outerShdw blurRad="38100" dist="38100" dir="2700000" algn="tl">
                    <a:srgbClr val="000000">
                      <a:alpha val="43137"/>
                    </a:srgbClr>
                  </a:outerShdw>
                </a:effectLst>
                <a:latin typeface="Calibri" panose="020F0502020204030204" pitchFamily="34" charset="0"/>
                <a:ea typeface="MS Minngs"/>
              </a:rPr>
              <a:t>(Genèse 22.12).</a:t>
            </a:r>
            <a:endParaRPr lang="fr-CH" sz="2400"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A63CB150-F628-EA83-BC20-73A5615A480C}"/>
              </a:ext>
            </a:extLst>
          </p:cNvPr>
          <p:cNvSpPr txBox="1"/>
          <p:nvPr/>
        </p:nvSpPr>
        <p:spPr>
          <a:xfrm>
            <a:off x="1214846" y="4773204"/>
            <a:ext cx="10838688" cy="1569660"/>
          </a:xfrm>
          <a:prstGeom prst="rect">
            <a:avLst/>
          </a:prstGeom>
          <a:noFill/>
        </p:spPr>
        <p:txBody>
          <a:bodyPr wrap="square" rtlCol="0">
            <a:spAutoFit/>
          </a:bodyPr>
          <a:lstStyle/>
          <a:p>
            <a:pPr lvl="3" algn="ctr"/>
            <a:r>
              <a:rPr lang="fr-CH" sz="2400" dirty="0">
                <a:solidFill>
                  <a:srgbClr val="00B050"/>
                </a:solidFill>
                <a:effectLst>
                  <a:outerShdw blurRad="38100" dist="38100" dir="2700000" algn="tl">
                    <a:srgbClr val="000000">
                      <a:alpha val="43137"/>
                    </a:srgbClr>
                  </a:outerShdw>
                </a:effectLst>
                <a:latin typeface="Calibri" panose="020F0502020204030204" pitchFamily="34" charset="0"/>
                <a:ea typeface="MS Minngs"/>
              </a:rPr>
              <a:t>«Les anges eux-mêmes avaient difficilement compris le mystère de la rédemption et la nécessité de la mort du Fils de Dieu, du Prince du ciel, pour sauver l’homme pécheur. Aussi, lorsque Abraham reçut l’ordre </a:t>
            </a:r>
            <a:br>
              <a:rPr lang="fr-CH" sz="2400" dirty="0">
                <a:solidFill>
                  <a:srgbClr val="00B05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00B050"/>
                </a:solidFill>
                <a:effectLst>
                  <a:outerShdw blurRad="38100" dist="38100" dir="2700000" algn="tl">
                    <a:srgbClr val="000000">
                      <a:alpha val="43137"/>
                    </a:srgbClr>
                  </a:outerShdw>
                </a:effectLst>
                <a:latin typeface="Calibri" panose="020F0502020204030204" pitchFamily="34" charset="0"/>
                <a:ea typeface="MS Minngs"/>
              </a:rPr>
              <a:t>d’offrir son fils en sacrifice, tout le ciel fut alerté.»</a:t>
            </a:r>
            <a:endParaRPr lang="fr-CH" sz="2400" dirty="0">
              <a:solidFill>
                <a:srgbClr val="00B050"/>
              </a:solidFill>
              <a:effectLst>
                <a:outerShdw blurRad="38100" dist="38100" dir="2700000" algn="tl">
                  <a:srgbClr val="000000">
                    <a:alpha val="43137"/>
                  </a:srgbClr>
                </a:outerShdw>
              </a:effectLst>
            </a:endParaRPr>
          </a:p>
        </p:txBody>
      </p:sp>
      <p:sp>
        <p:nvSpPr>
          <p:cNvPr id="5" name="Bulle narrative : rectangle à coins arrondis 4">
            <a:extLst>
              <a:ext uri="{FF2B5EF4-FFF2-40B4-BE49-F238E27FC236}">
                <a16:creationId xmlns:a16="http://schemas.microsoft.com/office/drawing/2014/main" id="{54D9EA14-6616-4F3A-9B6B-55A93A3FEFC1}"/>
              </a:ext>
            </a:extLst>
          </p:cNvPr>
          <p:cNvSpPr/>
          <p:nvPr/>
        </p:nvSpPr>
        <p:spPr>
          <a:xfrm>
            <a:off x="280416" y="4773204"/>
            <a:ext cx="2279904" cy="1469100"/>
          </a:xfrm>
          <a:prstGeom prst="wedgeRoundRectCallout">
            <a:avLst>
              <a:gd name="adj1" fmla="val 43338"/>
              <a:gd name="adj2" fmla="val -76350"/>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(Ellen G. White,</a:t>
            </a:r>
          </a:p>
          <a:p>
            <a:pPr algn="ctr"/>
            <a:r>
              <a:rPr lang="fr-CH" i="1" dirty="0">
                <a:solidFill>
                  <a:schemeClr val="tx1"/>
                </a:solidFill>
              </a:rPr>
              <a:t>Patriarches et Prophètes, </a:t>
            </a:r>
            <a:br>
              <a:rPr lang="fr-CH" i="1" dirty="0">
                <a:solidFill>
                  <a:schemeClr val="tx1"/>
                </a:solidFill>
              </a:rPr>
            </a:br>
            <a:r>
              <a:rPr lang="fr-CH" dirty="0">
                <a:solidFill>
                  <a:schemeClr val="tx1"/>
                </a:solidFill>
              </a:rPr>
              <a:t>p. 133, 134.)</a:t>
            </a:r>
          </a:p>
        </p:txBody>
      </p:sp>
      <p:pic>
        <p:nvPicPr>
          <p:cNvPr id="8194" name="Picture 2" descr="Un Agneau Nouveau-né Blanc Se Tenant Dans L'herbe Verte Photo stock - Image  du mammifère, agneau: 69029900">
            <a:extLst>
              <a:ext uri="{FF2B5EF4-FFF2-40B4-BE49-F238E27FC236}">
                <a16:creationId xmlns:a16="http://schemas.microsoft.com/office/drawing/2014/main" id="{37152541-582D-65A5-6DB2-8D9EEE7A7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313" y="147574"/>
            <a:ext cx="1099893" cy="16498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763EE9B-EEDC-D549-1CFA-6EBA191FB2CA}"/>
              </a:ext>
            </a:extLst>
          </p:cNvPr>
          <p:cNvPicPr>
            <a:picLocks noChangeAspect="1"/>
          </p:cNvPicPr>
          <p:nvPr/>
        </p:nvPicPr>
        <p:blipFill>
          <a:blip r:embed="rId3"/>
          <a:stretch>
            <a:fillRect/>
          </a:stretch>
        </p:blipFill>
        <p:spPr>
          <a:xfrm>
            <a:off x="226695" y="2332809"/>
            <a:ext cx="2333625" cy="1905000"/>
          </a:xfrm>
          <a:prstGeom prst="rect">
            <a:avLst/>
          </a:prstGeom>
        </p:spPr>
      </p:pic>
    </p:spTree>
    <p:extLst>
      <p:ext uri="{BB962C8B-B14F-4D97-AF65-F5344CB8AC3E}">
        <p14:creationId xmlns:p14="http://schemas.microsoft.com/office/powerpoint/2010/main" val="36216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F0BDD-D183-927C-412A-DB70B3EB7D8C}"/>
            </a:ext>
          </a:extLst>
        </p:cNvPr>
        <p:cNvGrpSpPr/>
        <p:nvPr/>
      </p:nvGrpSpPr>
      <p:grpSpPr>
        <a:xfrm>
          <a:off x="0" y="0"/>
          <a:ext cx="0" cy="0"/>
          <a:chOff x="0" y="0"/>
          <a:chExt cx="0" cy="0"/>
        </a:xfrm>
      </p:grpSpPr>
      <p:pic>
        <p:nvPicPr>
          <p:cNvPr id="7" name="Picture 6" descr="A purple and white rectangle&#10;&#10;AI-generated content may be incorrect.">
            <a:extLst>
              <a:ext uri="{FF2B5EF4-FFF2-40B4-BE49-F238E27FC236}">
                <a16:creationId xmlns:a16="http://schemas.microsoft.com/office/drawing/2014/main" id="{4A82E0B2-3506-6CBF-43AC-32A2A55CD9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9" name="Imagen 8" descr="Imagen que contiene exterior, hombre, parado, café&#10;&#10;El contenido generado por IA puede ser incorrecto.">
            <a:extLst>
              <a:ext uri="{FF2B5EF4-FFF2-40B4-BE49-F238E27FC236}">
                <a16:creationId xmlns:a16="http://schemas.microsoft.com/office/drawing/2014/main" id="{6C74D9C8-8D89-1E23-DA93-373B9F153F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328" y="2578801"/>
            <a:ext cx="2669202" cy="34116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D249B76D-A2F7-D42E-7557-F1FDAC2E919C}"/>
              </a:ext>
            </a:extLst>
          </p:cNvPr>
          <p:cNvSpPr txBox="1"/>
          <p:nvPr/>
        </p:nvSpPr>
        <p:spPr>
          <a:xfrm>
            <a:off x="0" y="0"/>
            <a:ext cx="12192000" cy="769441"/>
          </a:xfrm>
          <a:prstGeom prst="rect">
            <a:avLst/>
          </a:prstGeom>
          <a:noFill/>
        </p:spPr>
        <p:txBody>
          <a:bodyPr wrap="square">
            <a:spAutoFit/>
          </a:bodyPr>
          <a:lstStyle/>
          <a:p>
            <a:pPr algn="ctr"/>
            <a:r>
              <a:rPr lang="fr-FR"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"Où est l'AGNEAU ?"</a:t>
            </a:r>
          </a:p>
        </p:txBody>
      </p:sp>
      <p:sp>
        <p:nvSpPr>
          <p:cNvPr id="5" name="CuadroTexto 4">
            <a:extLst>
              <a:ext uri="{FF2B5EF4-FFF2-40B4-BE49-F238E27FC236}">
                <a16:creationId xmlns:a16="http://schemas.microsoft.com/office/drawing/2014/main" id="{2C7D694B-72C8-8FC6-EDA5-50F97F11E671}"/>
              </a:ext>
            </a:extLst>
          </p:cNvPr>
          <p:cNvSpPr txBox="1"/>
          <p:nvPr/>
        </p:nvSpPr>
        <p:spPr>
          <a:xfrm>
            <a:off x="395288" y="680948"/>
            <a:ext cx="11401424" cy="646331"/>
          </a:xfrm>
          <a:prstGeom prst="rect">
            <a:avLst/>
          </a:prstGeom>
          <a:noFill/>
        </p:spPr>
        <p:txBody>
          <a:bodyPr wrap="square">
            <a:spAutoFit/>
          </a:bodyPr>
          <a:lstStyle/>
          <a:p>
            <a:pPr algn="ctr"/>
            <a:r>
              <a:rPr lang="fr-FR" b="1" noProof="0" dirty="0">
                <a:solidFill>
                  <a:srgbClr val="CCFFCC"/>
                </a:solidFill>
                <a:effectLst>
                  <a:outerShdw blurRad="38100" dist="38100" dir="2700000" algn="tl">
                    <a:srgbClr val="000000">
                      <a:alpha val="43137"/>
                    </a:srgbClr>
                  </a:outerShdw>
                </a:effectLst>
                <a:latin typeface="Comic Sans MS" panose="030F0702030302020204" pitchFamily="66" charset="0"/>
              </a:rPr>
              <a:t>"Alors Isaac, parlant à Abraham, son père, dit : Mon père ! Et il répondit : Me voici, mon fils ! Isaac reprit : Voici le feu et le bois ; mais où est l'agneau pour l'holocauste ?" (Genèse 22.7)</a:t>
            </a:r>
            <a:endParaRPr lang="fr-FR" sz="1400" b="1" noProof="0" dirty="0">
              <a:solidFill>
                <a:srgbClr val="CCFFCC"/>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68D7C1-56F4-FEDE-69DD-EFEFA64DCC74}"/>
              </a:ext>
            </a:extLst>
          </p:cNvPr>
          <p:cNvSpPr txBox="1"/>
          <p:nvPr/>
        </p:nvSpPr>
        <p:spPr>
          <a:xfrm>
            <a:off x="323850" y="1357850"/>
            <a:ext cx="6808836" cy="1015663"/>
          </a:xfrm>
          <a:prstGeom prst="rect">
            <a:avLst/>
          </a:prstGeom>
          <a:noFill/>
        </p:spPr>
        <p:txBody>
          <a:bodyPr wrap="square" rtlCol="0">
            <a:spAutoFit/>
          </a:bodyPr>
          <a:lstStyle/>
          <a:p>
            <a:pPr>
              <a:spcBef>
                <a:spcPts val="600"/>
              </a:spcBef>
            </a:pPr>
            <a:r>
              <a:rPr lang="fr-FR" sz="2000" b="1" noProof="0" dirty="0"/>
              <a:t>La première mention du mot AGNEAU n'est pas fortuite </a:t>
            </a:r>
            <a:r>
              <a:rPr lang="fr-FR" sz="2000" b="1" noProof="0" dirty="0">
                <a:solidFill>
                  <a:schemeClr val="accent5">
                    <a:lumMod val="50000"/>
                  </a:schemeClr>
                </a:solidFill>
              </a:rPr>
              <a:t>(Genèse 22.7). </a:t>
            </a:r>
            <a:r>
              <a:rPr lang="fr-FR" sz="2000" b="1" noProof="0" dirty="0"/>
              <a:t>C'est la base pour comprendre la mention répétée de l'Agneau dans l'Apocalypse </a:t>
            </a:r>
            <a:r>
              <a:rPr lang="fr-FR" sz="2000" b="1" noProof="0" dirty="0">
                <a:solidFill>
                  <a:schemeClr val="accent5">
                    <a:lumMod val="50000"/>
                  </a:schemeClr>
                </a:solidFill>
              </a:rPr>
              <a:t>(Apocalypse 5.6).</a:t>
            </a:r>
          </a:p>
        </p:txBody>
      </p:sp>
      <p:graphicFrame>
        <p:nvGraphicFramePr>
          <p:cNvPr id="2" name="Diagrama 1">
            <a:extLst>
              <a:ext uri="{FF2B5EF4-FFF2-40B4-BE49-F238E27FC236}">
                <a16:creationId xmlns:a16="http://schemas.microsoft.com/office/drawing/2014/main" id="{16A4F62F-4034-CC19-0B18-A581CDC0B0F7}"/>
              </a:ext>
            </a:extLst>
          </p:cNvPr>
          <p:cNvGraphicFramePr/>
          <p:nvPr>
            <p:extLst>
              <p:ext uri="{D42A27DB-BD31-4B8C-83A1-F6EECF244321}">
                <p14:modId xmlns:p14="http://schemas.microsoft.com/office/powerpoint/2010/main" val="576851474"/>
              </p:ext>
            </p:extLst>
          </p:nvPr>
        </p:nvGraphicFramePr>
        <p:xfrm>
          <a:off x="7132686" y="1378705"/>
          <a:ext cx="4926322" cy="365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09C0CD4-8C31-601A-49BA-E4E7AD002FC2}"/>
              </a:ext>
            </a:extLst>
          </p:cNvPr>
          <p:cNvSpPr txBox="1"/>
          <p:nvPr/>
        </p:nvSpPr>
        <p:spPr>
          <a:xfrm>
            <a:off x="7328459" y="4886257"/>
            <a:ext cx="4838343" cy="1938992"/>
          </a:xfrm>
          <a:prstGeom prst="rect">
            <a:avLst/>
          </a:prstGeom>
          <a:noFill/>
        </p:spPr>
        <p:txBody>
          <a:bodyPr wrap="square" rtlCol="0">
            <a:spAutoFit/>
          </a:bodyPr>
          <a:lstStyle/>
          <a:p>
            <a:pPr>
              <a:spcBef>
                <a:spcPts val="600"/>
              </a:spcBef>
            </a:pPr>
            <a:r>
              <a:rPr lang="fr-FR" sz="2000" b="1" noProof="0" dirty="0"/>
              <a:t>Il n'est pas étonnant que l'Apocalypse n'explique pas l'identité de l'Agneau. L'Agneau est Jésus, qui a été immolé pour mes péchés, et qui intercède toujours pour moi auprès du Père </a:t>
            </a:r>
            <a:r>
              <a:rPr lang="fr-FR" sz="2000" b="1" noProof="0" dirty="0">
                <a:solidFill>
                  <a:schemeClr val="accent5">
                    <a:lumMod val="50000"/>
                  </a:schemeClr>
                </a:solidFill>
              </a:rPr>
              <a:t>(Hébreux 7.25).</a:t>
            </a:r>
          </a:p>
        </p:txBody>
      </p:sp>
      <p:sp>
        <p:nvSpPr>
          <p:cNvPr id="11" name="CuadroTexto 10">
            <a:extLst>
              <a:ext uri="{FF2B5EF4-FFF2-40B4-BE49-F238E27FC236}">
                <a16:creationId xmlns:a16="http://schemas.microsoft.com/office/drawing/2014/main" id="{0F706076-291F-D2DE-CA42-4BD96E7F0CAF}"/>
              </a:ext>
            </a:extLst>
          </p:cNvPr>
          <p:cNvSpPr txBox="1"/>
          <p:nvPr/>
        </p:nvSpPr>
        <p:spPr>
          <a:xfrm>
            <a:off x="2639704" y="2369401"/>
            <a:ext cx="4492981" cy="3477875"/>
          </a:xfrm>
          <a:prstGeom prst="rect">
            <a:avLst/>
          </a:prstGeom>
          <a:noFill/>
        </p:spPr>
        <p:txBody>
          <a:bodyPr wrap="square">
            <a:spAutoFit/>
          </a:bodyPr>
          <a:lstStyle/>
          <a:p>
            <a:pPr>
              <a:spcBef>
                <a:spcPts val="600"/>
              </a:spcBef>
            </a:pPr>
            <a:r>
              <a:rPr lang="fr-FR" sz="2000" b="1" noProof="0" dirty="0"/>
              <a:t>Notez qu'en réalité, l'agneau fourni par Dieu était un bélier </a:t>
            </a:r>
            <a:r>
              <a:rPr lang="fr-FR" sz="2000" b="1" noProof="0" dirty="0">
                <a:solidFill>
                  <a:schemeClr val="accent5">
                    <a:lumMod val="50000"/>
                  </a:schemeClr>
                </a:solidFill>
              </a:rPr>
              <a:t>(Genèse 22.8, 13). </a:t>
            </a:r>
            <a:r>
              <a:rPr lang="fr-FR" sz="2000" b="1" noProof="0" dirty="0"/>
              <a:t>À la Pâque, on sacrifiait un agneau, bien que cela pouvait être aussi bien un agneau qu'un bélier </a:t>
            </a:r>
            <a:r>
              <a:rPr lang="fr-FR" sz="2000" b="1" noProof="0" dirty="0">
                <a:solidFill>
                  <a:schemeClr val="accent5">
                    <a:lumMod val="50000"/>
                  </a:schemeClr>
                </a:solidFill>
              </a:rPr>
              <a:t>(Exode 12.3, 5). </a:t>
            </a:r>
            <a:r>
              <a:rPr lang="fr-FR" sz="2000" b="1" noProof="0" dirty="0"/>
              <a:t>C'est-à-dire que le mot "agneau" en est venu à signifier le sacrifice par excellence. Progressivement, la Bible élargit la signification symbolique de l'agneau :</a:t>
            </a:r>
          </a:p>
        </p:txBody>
      </p:sp>
      <p:pic>
        <p:nvPicPr>
          <p:cNvPr id="13" name="Imagen 12" descr="Imagen que contiene tabla, vestido, sostener, parado&#10;&#10;El contenido generado por IA puede ser incorrecto.">
            <a:extLst>
              <a:ext uri="{FF2B5EF4-FFF2-40B4-BE49-F238E27FC236}">
                <a16:creationId xmlns:a16="http://schemas.microsoft.com/office/drawing/2014/main" id="{C945FD94-3FB2-A7A1-4D59-F25A4207F8F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32495" y="5611324"/>
            <a:ext cx="4331726" cy="1054781"/>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797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D4723044-D2D1-4550-9D95-EB958915C41C}"/>
                                            </p:graphicEl>
                                          </p:spTgt>
                                        </p:tgtEl>
                                        <p:attrNameLst>
                                          <p:attrName>style.visibility</p:attrName>
                                        </p:attrNameLst>
                                      </p:cBhvr>
                                      <p:to>
                                        <p:strVal val="visible"/>
                                      </p:to>
                                    </p:set>
                                    <p:anim calcmode="lin" valueType="num">
                                      <p:cBhvr>
                                        <p:cTn id="43" dur="500" fill="hold"/>
                                        <p:tgtEl>
                                          <p:spTgt spid="2">
                                            <p:graphicEl>
                                              <a:dgm id="{D4723044-D2D1-4550-9D95-EB958915C41C}"/>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D4723044-D2D1-4550-9D95-EB958915C41C}"/>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D4723044-D2D1-4550-9D95-EB958915C41C}"/>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5D1DBA96-9D6C-41A3-ABD5-CCCFB1557543}"/>
                                            </p:graphicEl>
                                          </p:spTgt>
                                        </p:tgtEl>
                                        <p:attrNameLst>
                                          <p:attrName>style.visibility</p:attrName>
                                        </p:attrNameLst>
                                      </p:cBhvr>
                                      <p:to>
                                        <p:strVal val="visible"/>
                                      </p:to>
                                    </p:set>
                                    <p:animEffect transition="in" filter="wipe(left)">
                                      <p:cBhvr>
                                        <p:cTn id="49" dur="500"/>
                                        <p:tgtEl>
                                          <p:spTgt spid="2">
                                            <p:graphicEl>
                                              <a:dgm id="{5D1DBA96-9D6C-41A3-ABD5-CCCFB1557543}"/>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D6702C92-E533-4B94-A0A1-A31E82A86482}"/>
                                            </p:graphicEl>
                                          </p:spTgt>
                                        </p:tgtEl>
                                        <p:attrNameLst>
                                          <p:attrName>style.visibility</p:attrName>
                                        </p:attrNameLst>
                                      </p:cBhvr>
                                      <p:to>
                                        <p:strVal val="visible"/>
                                      </p:to>
                                    </p:set>
                                    <p:anim calcmode="lin" valueType="num">
                                      <p:cBhvr>
                                        <p:cTn id="54" dur="500" fill="hold"/>
                                        <p:tgtEl>
                                          <p:spTgt spid="2">
                                            <p:graphicEl>
                                              <a:dgm id="{D6702C92-E533-4B94-A0A1-A31E82A86482}"/>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D6702C92-E533-4B94-A0A1-A31E82A86482}"/>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D6702C92-E533-4B94-A0A1-A31E82A86482}"/>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6B07F4BF-F691-45ED-96B6-9EBF4A114D24}"/>
                                            </p:graphicEl>
                                          </p:spTgt>
                                        </p:tgtEl>
                                        <p:attrNameLst>
                                          <p:attrName>style.visibility</p:attrName>
                                        </p:attrNameLst>
                                      </p:cBhvr>
                                      <p:to>
                                        <p:strVal val="visible"/>
                                      </p:to>
                                    </p:set>
                                    <p:animEffect transition="in" filter="wipe(left)">
                                      <p:cBhvr>
                                        <p:cTn id="60" dur="500"/>
                                        <p:tgtEl>
                                          <p:spTgt spid="2">
                                            <p:graphicEl>
                                              <a:dgm id="{6B07F4BF-F691-45ED-96B6-9EBF4A114D2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4C7E936B-6681-4887-AEA6-ECBE22186E37}"/>
                                            </p:graphicEl>
                                          </p:spTgt>
                                        </p:tgtEl>
                                        <p:attrNameLst>
                                          <p:attrName>style.visibility</p:attrName>
                                        </p:attrNameLst>
                                      </p:cBhvr>
                                      <p:to>
                                        <p:strVal val="visible"/>
                                      </p:to>
                                    </p:set>
                                    <p:anim calcmode="lin" valueType="num">
                                      <p:cBhvr>
                                        <p:cTn id="65" dur="500" fill="hold"/>
                                        <p:tgtEl>
                                          <p:spTgt spid="2">
                                            <p:graphicEl>
                                              <a:dgm id="{4C7E936B-6681-4887-AEA6-ECBE22186E3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4C7E936B-6681-4887-AEA6-ECBE22186E3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4C7E936B-6681-4887-AEA6-ECBE22186E3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C85D6093-025B-40CE-94F6-86B0F3046342}"/>
                                            </p:graphicEl>
                                          </p:spTgt>
                                        </p:tgtEl>
                                        <p:attrNameLst>
                                          <p:attrName>style.visibility</p:attrName>
                                        </p:attrNameLst>
                                      </p:cBhvr>
                                      <p:to>
                                        <p:strVal val="visible"/>
                                      </p:to>
                                    </p:set>
                                    <p:animEffect transition="in" filter="wipe(left)">
                                      <p:cBhvr>
                                        <p:cTn id="71" dur="500"/>
                                        <p:tgtEl>
                                          <p:spTgt spid="2">
                                            <p:graphicEl>
                                              <a:dgm id="{C85D6093-025B-40CE-94F6-86B0F304634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D8EF8D64-81CE-4426-8689-2FB535C5DB63}"/>
                                            </p:graphicEl>
                                          </p:spTgt>
                                        </p:tgtEl>
                                        <p:attrNameLst>
                                          <p:attrName>style.visibility</p:attrName>
                                        </p:attrNameLst>
                                      </p:cBhvr>
                                      <p:to>
                                        <p:strVal val="visible"/>
                                      </p:to>
                                    </p:set>
                                    <p:anim calcmode="lin" valueType="num">
                                      <p:cBhvr>
                                        <p:cTn id="76" dur="500" fill="hold"/>
                                        <p:tgtEl>
                                          <p:spTgt spid="2">
                                            <p:graphicEl>
                                              <a:dgm id="{D8EF8D64-81CE-4426-8689-2FB535C5DB63}"/>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D8EF8D64-81CE-4426-8689-2FB535C5DB63}"/>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D8EF8D64-81CE-4426-8689-2FB535C5DB63}"/>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B7F141EC-FE06-4F7A-9C6D-F97732C8C161}"/>
                                            </p:graphicEl>
                                          </p:spTgt>
                                        </p:tgtEl>
                                        <p:attrNameLst>
                                          <p:attrName>style.visibility</p:attrName>
                                        </p:attrNameLst>
                                      </p:cBhvr>
                                      <p:to>
                                        <p:strVal val="visible"/>
                                      </p:to>
                                    </p:set>
                                    <p:animEffect transition="in" filter="wipe(left)">
                                      <p:cBhvr>
                                        <p:cTn id="82" dur="500"/>
                                        <p:tgtEl>
                                          <p:spTgt spid="2">
                                            <p:graphicEl>
                                              <a:dgm id="{B7F141EC-FE06-4F7A-9C6D-F97732C8C16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style.rotation</p:attrName>
                                        </p:attrNameLst>
                                      </p:cBhvr>
                                      <p:tavLst>
                                        <p:tav tm="0">
                                          <p:val>
                                            <p:fltVal val="360"/>
                                          </p:val>
                                        </p:tav>
                                        <p:tav tm="100000">
                                          <p:val>
                                            <p:fltVal val="0"/>
                                          </p:val>
                                        </p:tav>
                                      </p:tavLst>
                                    </p:anim>
                                    <p:animEffect transition="in" filter="fade">
                                      <p:cBhvr>
                                        <p:cTn id="90" dur="500"/>
                                        <p:tgtEl>
                                          <p:spTgt spid="13"/>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tentiel bélier reproducteur dans notre troupeau de moutons d'Ouessant">
            <a:extLst>
              <a:ext uri="{FF2B5EF4-FFF2-40B4-BE49-F238E27FC236}">
                <a16:creationId xmlns:a16="http://schemas.microsoft.com/office/drawing/2014/main" id="{3AD72612-0CB1-7D29-9BEE-EF1B0D027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 y="1230247"/>
            <a:ext cx="2139381" cy="160246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999C7B-9CCA-2E0A-EB82-E2357DC8AC1A}"/>
              </a:ext>
            </a:extLst>
          </p:cNvPr>
          <p:cNvSpPr txBox="1"/>
          <p:nvPr/>
        </p:nvSpPr>
        <p:spPr>
          <a:xfrm>
            <a:off x="2950464" y="207264"/>
            <a:ext cx="8705088" cy="2677656"/>
          </a:xfrm>
          <a:prstGeom prst="rect">
            <a:avLst/>
          </a:prstGeom>
          <a:noFill/>
        </p:spPr>
        <p:txBody>
          <a:bodyPr wrap="square" rtlCol="0">
            <a:spAutoFit/>
          </a:bodyPr>
          <a:lstStyle/>
          <a:p>
            <a:r>
              <a:rPr lang="fr-CH" sz="2400" dirty="0">
                <a:solidFill>
                  <a:srgbClr val="0033CC"/>
                </a:solidFill>
                <a:effectLst>
                  <a:outerShdw blurRad="38100" dist="38100" dir="2700000" algn="tl">
                    <a:srgbClr val="000000">
                      <a:alpha val="43137"/>
                    </a:srgbClr>
                  </a:outerShdw>
                </a:effectLst>
                <a:latin typeface="Calibri" panose="020F0502020204030204" pitchFamily="34" charset="0"/>
              </a:rPr>
              <a:t>«… Aucun des auditeurs, et pas même celui qui prononça ces mots : </a:t>
            </a: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l’Agneau de Dieu » </a:t>
            </a:r>
            <a:r>
              <a:rPr lang="fr-CH" sz="2400" i="1"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(Jean 1.29)</a:t>
            </a: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a:t>
            </a:r>
            <a:r>
              <a:rPr lang="fr-CH" sz="2400" dirty="0">
                <a:solidFill>
                  <a:srgbClr val="0033CC"/>
                </a:solidFill>
                <a:effectLst>
                  <a:outerShdw blurRad="38100" dist="38100" dir="2700000" algn="tl">
                    <a:srgbClr val="000000">
                      <a:alpha val="43137"/>
                    </a:srgbClr>
                  </a:outerShdw>
                </a:effectLst>
                <a:latin typeface="Calibri" panose="020F0502020204030204" pitchFamily="34" charset="0"/>
              </a:rPr>
              <a:t>n’en a compris toute la portée. </a:t>
            </a:r>
          </a:p>
          <a:p>
            <a:pPr lvl="1"/>
            <a:br>
              <a:rPr lang="fr-CH" sz="2400" dirty="0">
                <a:effectLst/>
                <a:latin typeface="Calibri" panose="020F0502020204030204" pitchFamily="34" charset="0"/>
                <a:ea typeface="MS Minngs"/>
              </a:rPr>
            </a:b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Sur la montagne de Morijat, Abraham avait entendu la question </a:t>
            </a:r>
            <a:b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de son fils :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Mon père !... où est l’agneau pour l’holocauste ? » </a:t>
            </a:r>
            <a:b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0033CC"/>
                </a:solidFill>
                <a:effectLst>
                  <a:outerShdw blurRad="38100" dist="38100" dir="2700000" algn="tl">
                    <a:srgbClr val="000000">
                      <a:alpha val="43137"/>
                    </a:srgbClr>
                  </a:outerShdw>
                </a:effectLst>
                <a:latin typeface="Calibri" panose="020F0502020204030204" pitchFamily="34" charset="0"/>
              </a:rPr>
              <a:t>Le père avait répondu :</a:t>
            </a:r>
            <a:r>
              <a:rPr lang="fr-CH" sz="2400" dirty="0">
                <a:effectLst/>
                <a:latin typeface="Calibri" panose="020F0502020204030204" pitchFamily="34" charset="0"/>
                <a:ea typeface="MS Minngs"/>
              </a:rPr>
              <a:t>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Mon fils, Dieu se pourvoira lui-même </a:t>
            </a:r>
            <a:b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de l’agneau pour l’holocauste. » </a:t>
            </a: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(Genèse 22.7,8.) </a:t>
            </a:r>
            <a:endParaRPr lang="fr-CH" sz="2400" dirty="0">
              <a:solidFill>
                <a:srgbClr val="663300"/>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2D097DEF-C36C-56F9-FB78-B0EF8D8529A1}"/>
              </a:ext>
            </a:extLst>
          </p:cNvPr>
          <p:cNvSpPr txBox="1"/>
          <p:nvPr/>
        </p:nvSpPr>
        <p:spPr>
          <a:xfrm>
            <a:off x="1133856" y="3106668"/>
            <a:ext cx="10521696" cy="1938992"/>
          </a:xfrm>
          <a:prstGeom prst="rect">
            <a:avLst/>
          </a:prstGeom>
          <a:noFill/>
        </p:spPr>
        <p:txBody>
          <a:bodyPr wrap="square" rtlCol="0">
            <a:spAutoFit/>
          </a:bodyPr>
          <a:lstStyle/>
          <a:p>
            <a:pPr algn="just"/>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 Dans le bélier providentiellement substitué à Isaac, Abraham reconnut un symbole de celui qui devait mourir pour les péchés des hommes. </a:t>
            </a:r>
          </a:p>
          <a:p>
            <a:pPr algn="just"/>
            <a:r>
              <a:rPr lang="fr-CH" sz="2400" dirty="0">
                <a:effectLst>
                  <a:outerShdw blurRad="38100" dist="38100" dir="2700000" algn="tl">
                    <a:srgbClr val="000000">
                      <a:alpha val="43137"/>
                    </a:srgbClr>
                  </a:outerShdw>
                </a:effectLst>
                <a:latin typeface="Calibri" panose="020F0502020204030204" pitchFamily="34" charset="0"/>
                <a:ea typeface="MS Minngs"/>
              </a:rPr>
              <a:t>Reprenant cette image, sous l’inspiration du Saint-Esprit, Esaïe prophétisa touchant le Sauveur :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Comme l’agneau qu’on mène à la boucherie... il n’a pas ouvert la bouche. » « L’Eternel a fait retomber sur lui l’iniquité de nous tous. » </a:t>
            </a:r>
            <a:r>
              <a:rPr lang="fr-CH" sz="2400" i="1" dirty="0">
                <a:solidFill>
                  <a:srgbClr val="663300"/>
                </a:solidFill>
                <a:effectLst/>
                <a:latin typeface="Calibri" panose="020F0502020204030204" pitchFamily="34" charset="0"/>
                <a:ea typeface="MS Minngs"/>
              </a:rPr>
              <a:t>(Esaïe 53.7,6.)</a:t>
            </a:r>
            <a:r>
              <a:rPr lang="fr-CH" sz="2400" dirty="0">
                <a:solidFill>
                  <a:srgbClr val="663300"/>
                </a:solidFill>
                <a:effectLst/>
                <a:latin typeface="Calibri" panose="020F0502020204030204" pitchFamily="34" charset="0"/>
                <a:ea typeface="MS Minngs"/>
              </a:rPr>
              <a:t> </a:t>
            </a:r>
            <a:endParaRPr lang="fr-CH" sz="2400" dirty="0">
              <a:solidFill>
                <a:srgbClr val="663300"/>
              </a:solidFill>
            </a:endParaRPr>
          </a:p>
        </p:txBody>
      </p:sp>
      <p:sp>
        <p:nvSpPr>
          <p:cNvPr id="4" name="ZoneTexte 3">
            <a:extLst>
              <a:ext uri="{FF2B5EF4-FFF2-40B4-BE49-F238E27FC236}">
                <a16:creationId xmlns:a16="http://schemas.microsoft.com/office/drawing/2014/main" id="{F61B251C-4AD3-1675-0A6E-395D0D1934C1}"/>
              </a:ext>
            </a:extLst>
          </p:cNvPr>
          <p:cNvSpPr txBox="1"/>
          <p:nvPr/>
        </p:nvSpPr>
        <p:spPr>
          <a:xfrm>
            <a:off x="3986784" y="5267408"/>
            <a:ext cx="7668768" cy="1200329"/>
          </a:xfrm>
          <a:prstGeom prst="rect">
            <a:avLst/>
          </a:prstGeom>
          <a:noFill/>
        </p:spPr>
        <p:txBody>
          <a:bodyPr wrap="square" rtlCol="0">
            <a:spAutoFit/>
          </a:bodyPr>
          <a:lstStyle/>
          <a:p>
            <a:r>
              <a:rPr lang="fr-CH" sz="2400" dirty="0">
                <a:effectLst>
                  <a:outerShdw blurRad="38100" dist="38100" dir="2700000" algn="tl">
                    <a:srgbClr val="000000">
                      <a:alpha val="43137"/>
                    </a:srgbClr>
                  </a:outerShdw>
                </a:effectLst>
                <a:latin typeface="Calibri" panose="020F0502020204030204" pitchFamily="34" charset="0"/>
                <a:ea typeface="MS Minngs"/>
              </a:rPr>
              <a:t>«Mais cette leçon n’a pas été comprise en Israël… </a:t>
            </a: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Dieu veut leur montrer que c’est de son amour que procède le don par lequel il les réconcilie avec lui-même. </a:t>
            </a:r>
            <a:endParaRPr lang="fr-CH" dirty="0"/>
          </a:p>
        </p:txBody>
      </p:sp>
      <p:sp>
        <p:nvSpPr>
          <p:cNvPr id="5" name="Bulle narrative : rectangle à coins arrondis 4">
            <a:extLst>
              <a:ext uri="{FF2B5EF4-FFF2-40B4-BE49-F238E27FC236}">
                <a16:creationId xmlns:a16="http://schemas.microsoft.com/office/drawing/2014/main" id="{D1678DD3-1984-CC98-DC12-11C0D666AB38}"/>
              </a:ext>
            </a:extLst>
          </p:cNvPr>
          <p:cNvSpPr/>
          <p:nvPr/>
        </p:nvSpPr>
        <p:spPr>
          <a:xfrm>
            <a:off x="536448" y="207264"/>
            <a:ext cx="2109216" cy="853440"/>
          </a:xfrm>
          <a:prstGeom prst="wedgeRoundRectCallout">
            <a:avLst>
              <a:gd name="adj1" fmla="val 67336"/>
              <a:gd name="adj2" fmla="val 86927"/>
              <a:gd name="adj3" fmla="val 16667"/>
            </a:avLst>
          </a:prstGeom>
          <a:solidFill>
            <a:srgbClr val="A6F0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effectLst>
                  <a:outerShdw blurRad="38100" dist="38100" dir="2700000" algn="tl">
                    <a:srgbClr val="000000">
                      <a:alpha val="43137"/>
                    </a:srgbClr>
                  </a:outerShdw>
                </a:effectLst>
              </a:rPr>
              <a:t>( Ellen G. White,</a:t>
            </a:r>
          </a:p>
          <a:p>
            <a:pPr algn="ctr"/>
            <a:r>
              <a:rPr lang="fr-CH" i="1" dirty="0">
                <a:solidFill>
                  <a:schemeClr val="tx1"/>
                </a:solidFill>
                <a:effectLst>
                  <a:outerShdw blurRad="38100" dist="38100" dir="2700000" algn="tl">
                    <a:srgbClr val="000000">
                      <a:alpha val="43137"/>
                    </a:srgbClr>
                  </a:outerShdw>
                </a:effectLst>
              </a:rPr>
              <a:t>Jésus-Christ,</a:t>
            </a:r>
            <a:br>
              <a:rPr lang="fr-CH" dirty="0">
                <a:solidFill>
                  <a:schemeClr val="tx1"/>
                </a:solidFill>
                <a:effectLst>
                  <a:outerShdw blurRad="38100" dist="38100" dir="2700000" algn="tl">
                    <a:srgbClr val="000000">
                      <a:alpha val="43137"/>
                    </a:srgbClr>
                  </a:outerShdw>
                </a:effectLst>
              </a:rPr>
            </a:br>
            <a:r>
              <a:rPr lang="fr-CH" dirty="0">
                <a:solidFill>
                  <a:schemeClr val="tx1"/>
                </a:solidFill>
                <a:effectLst>
                  <a:outerShdw blurRad="38100" dist="38100" dir="2700000" algn="tl">
                    <a:srgbClr val="000000">
                      <a:alpha val="43137"/>
                    </a:srgbClr>
                  </a:outerShdw>
                </a:effectLst>
              </a:rPr>
              <a:t>p. 93. )</a:t>
            </a:r>
          </a:p>
        </p:txBody>
      </p:sp>
      <p:pic>
        <p:nvPicPr>
          <p:cNvPr id="7" name="Image 6">
            <a:extLst>
              <a:ext uri="{FF2B5EF4-FFF2-40B4-BE49-F238E27FC236}">
                <a16:creationId xmlns:a16="http://schemas.microsoft.com/office/drawing/2014/main" id="{5B3F6773-A76B-CF06-E880-AFB7DDE32D06}"/>
              </a:ext>
            </a:extLst>
          </p:cNvPr>
          <p:cNvPicPr>
            <a:picLocks noChangeAspect="1"/>
          </p:cNvPicPr>
          <p:nvPr/>
        </p:nvPicPr>
        <p:blipFill>
          <a:blip r:embed="rId3"/>
          <a:stretch>
            <a:fillRect/>
          </a:stretch>
        </p:blipFill>
        <p:spPr>
          <a:xfrm>
            <a:off x="1238630" y="5087899"/>
            <a:ext cx="1577721" cy="1562837"/>
          </a:xfrm>
          <a:prstGeom prst="rect">
            <a:avLst/>
          </a:prstGeom>
        </p:spPr>
      </p:pic>
    </p:spTree>
    <p:extLst>
      <p:ext uri="{BB962C8B-B14F-4D97-AF65-F5344CB8AC3E}">
        <p14:creationId xmlns:p14="http://schemas.microsoft.com/office/powerpoint/2010/main" val="2592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388ADC-05ED-246A-2BCE-D9783E13E098}"/>
            </a:ext>
          </a:extLst>
        </p:cNvPr>
        <p:cNvGrpSpPr/>
        <p:nvPr/>
      </p:nvGrpSpPr>
      <p:grpSpPr>
        <a:xfrm>
          <a:off x="0" y="0"/>
          <a:ext cx="0" cy="0"/>
          <a:chOff x="0" y="0"/>
          <a:chExt cx="0" cy="0"/>
        </a:xfrm>
      </p:grpSpPr>
      <p:pic>
        <p:nvPicPr>
          <p:cNvPr id="5" name="Picture 4" descr="A close-up of a person's face&#10;&#10;AI-generated content may be incorrect.">
            <a:extLst>
              <a:ext uri="{FF2B5EF4-FFF2-40B4-BE49-F238E27FC236}">
                <a16:creationId xmlns:a16="http://schemas.microsoft.com/office/drawing/2014/main" id="{3EB0B750-C48C-6CE1-EF14-4445EDDD6F92}"/>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3839313B-44BE-83EE-951D-364691085ED0}"/>
              </a:ext>
            </a:extLst>
          </p:cNvPr>
          <p:cNvSpPr txBox="1"/>
          <p:nvPr/>
        </p:nvSpPr>
        <p:spPr>
          <a:xfrm>
            <a:off x="878322" y="366624"/>
            <a:ext cx="9765294" cy="5786199"/>
          </a:xfrm>
          <a:prstGeom prst="rect">
            <a:avLst/>
          </a:prstGeom>
          <a:noFill/>
        </p:spPr>
        <p:txBody>
          <a:bodyPr wrap="square">
            <a:spAutoFit/>
          </a:bodyPr>
          <a:lstStyle/>
          <a:p>
            <a:pPr>
              <a:spcBef>
                <a:spcPts val="600"/>
              </a:spcBef>
            </a:pPr>
            <a:r>
              <a:rPr lang="fr-FR" sz="2400" b="1" noProof="0" dirty="0">
                <a:latin typeface="Constantia" panose="02030602050306030303" pitchFamily="18" charset="0"/>
              </a:rPr>
              <a:t>« Il avait été difficile même pour les anges de comprendre le mystère de la rédemption, de comprendre que le Souverain du ciel, le Fils de Dieu, devait mourir pour l'homme coupable.</a:t>
            </a:r>
            <a:br>
              <a:rPr lang="fr-FR" sz="2400" b="1" noProof="0" dirty="0">
                <a:latin typeface="Constantia" panose="02030602050306030303" pitchFamily="18" charset="0"/>
              </a:rPr>
            </a:br>
            <a:br>
              <a:rPr lang="fr-FR" sz="2400" b="1" noProof="0" dirty="0">
                <a:latin typeface="Constantia" panose="02030602050306030303" pitchFamily="18" charset="0"/>
              </a:rPr>
            </a:br>
            <a:r>
              <a:rPr lang="fr-FR" sz="2400" b="1" noProof="0" dirty="0">
                <a:latin typeface="Constantia" panose="02030602050306030303" pitchFamily="18" charset="0"/>
              </a:rPr>
              <a:t> Lorsqu'Abraham reçut l'ordre d'offrir son fils en sacrifice, l'intérêt de tous les êtres célestes fut éveillé. Avec une ferveur intense, ils observèrent chaque pas accompli en exécution de cet ordre. </a:t>
            </a:r>
          </a:p>
          <a:p>
            <a:pPr>
              <a:spcBef>
                <a:spcPts val="600"/>
              </a:spcBef>
            </a:pPr>
            <a:endParaRPr lang="fr-FR" sz="2400" b="1" noProof="0" dirty="0">
              <a:latin typeface="Constantia" panose="02030602050306030303" pitchFamily="18" charset="0"/>
            </a:endParaRPr>
          </a:p>
          <a:p>
            <a:pPr>
              <a:spcBef>
                <a:spcPts val="600"/>
              </a:spcBef>
            </a:pPr>
            <a:r>
              <a:rPr lang="fr-FR" sz="2400" b="1" noProof="0" dirty="0">
                <a:latin typeface="Constantia" panose="02030602050306030303" pitchFamily="18" charset="0"/>
              </a:rPr>
              <a:t>Quand à la question d'Isaac : </a:t>
            </a:r>
            <a:r>
              <a:rPr lang="fr-FR" sz="2400" b="1" noProof="0" dirty="0">
                <a:solidFill>
                  <a:srgbClr val="FF0000"/>
                </a:solidFill>
                <a:latin typeface="Constantia" panose="02030602050306030303" pitchFamily="18" charset="0"/>
              </a:rPr>
              <a:t>'Où est l'agneau pour l'holocauste ?</a:t>
            </a:r>
            <a:r>
              <a:rPr lang="fr-FR" sz="2400" b="1" noProof="0" dirty="0">
                <a:latin typeface="Constantia" panose="02030602050306030303" pitchFamily="18" charset="0"/>
              </a:rPr>
              <a:t> Abraham répondit : </a:t>
            </a:r>
            <a:r>
              <a:rPr lang="fr-FR" sz="2400" b="1" noProof="0" dirty="0">
                <a:solidFill>
                  <a:srgbClr val="FF0000"/>
                </a:solidFill>
                <a:latin typeface="Constantia" panose="02030602050306030303" pitchFamily="18" charset="0"/>
              </a:rPr>
              <a:t>« Dieu pourvoira lui-même à l'agneau. » </a:t>
            </a:r>
            <a:r>
              <a:rPr lang="fr-FR" sz="2400" b="1" noProof="0" dirty="0">
                <a:latin typeface="Constantia" panose="02030602050306030303" pitchFamily="18" charset="0"/>
              </a:rPr>
              <a:t>; et </a:t>
            </a:r>
            <a:r>
              <a:rPr lang="fr-FR" sz="2400" b="1" noProof="0" dirty="0">
                <a:solidFill>
                  <a:srgbClr val="FF0000"/>
                </a:solidFill>
                <a:latin typeface="Constantia" panose="02030602050306030303" pitchFamily="18" charset="0"/>
              </a:rPr>
              <a:t>quand la main du père fut arrêtée au moment même où il allait sacrifier son fils </a:t>
            </a:r>
            <a:r>
              <a:rPr lang="fr-FR" sz="2400" b="1" noProof="0" dirty="0">
                <a:latin typeface="Constantia" panose="02030602050306030303" pitchFamily="18" charset="0"/>
              </a:rPr>
              <a:t>et que </a:t>
            </a:r>
            <a:r>
              <a:rPr lang="fr-FR" sz="2400" b="1" noProof="0" dirty="0">
                <a:solidFill>
                  <a:srgbClr val="0033CC"/>
                </a:solidFill>
                <a:latin typeface="Constantia" panose="02030602050306030303" pitchFamily="18" charset="0"/>
              </a:rPr>
              <a:t>le bélier que Dieu avait pourvu fut offert à la place d'Isaac, </a:t>
            </a:r>
            <a:r>
              <a:rPr lang="fr-FR" sz="2400" b="1" noProof="0" dirty="0">
                <a:solidFill>
                  <a:srgbClr val="663300"/>
                </a:solidFill>
                <a:latin typeface="Constantia" panose="02030602050306030303" pitchFamily="18" charset="0"/>
              </a:rPr>
              <a:t>alors la lumière fut répandue sur le mystère de la rédemption,</a:t>
            </a:r>
            <a:r>
              <a:rPr lang="fr-FR" sz="2400" b="1" noProof="0" dirty="0">
                <a:latin typeface="Constantia" panose="02030602050306030303" pitchFamily="18" charset="0"/>
              </a:rPr>
              <a:t> et </a:t>
            </a:r>
            <a:r>
              <a:rPr lang="fr-FR" sz="2400" b="1" noProof="0" dirty="0">
                <a:solidFill>
                  <a:srgbClr val="663300"/>
                </a:solidFill>
                <a:latin typeface="Constantia" panose="02030602050306030303" pitchFamily="18" charset="0"/>
              </a:rPr>
              <a:t>même les anges comprirent plus clairement les mesures admirables que Dieu avait prises pour sauver l'homme. »</a:t>
            </a:r>
          </a:p>
        </p:txBody>
      </p:sp>
      <p:sp>
        <p:nvSpPr>
          <p:cNvPr id="4" name="CuadroTexto 3">
            <a:extLst>
              <a:ext uri="{FF2B5EF4-FFF2-40B4-BE49-F238E27FC236}">
                <a16:creationId xmlns:a16="http://schemas.microsoft.com/office/drawing/2014/main" id="{A02443E6-B76F-3C34-0495-B4C9803A0F3F}"/>
              </a:ext>
            </a:extLst>
          </p:cNvPr>
          <p:cNvSpPr txBox="1"/>
          <p:nvPr/>
        </p:nvSpPr>
        <p:spPr>
          <a:xfrm>
            <a:off x="3275330" y="6100363"/>
            <a:ext cx="4002892" cy="338554"/>
          </a:xfrm>
          <a:prstGeom prst="rect">
            <a:avLst/>
          </a:prstGeom>
          <a:noFill/>
        </p:spPr>
        <p:txBody>
          <a:bodyPr wrap="none" rtlCol="0">
            <a:spAutoFit/>
          </a:bodyPr>
          <a:lstStyle/>
          <a:p>
            <a:pPr algn="r">
              <a:spcAft>
                <a:spcPts val="600"/>
              </a:spcAft>
            </a:pPr>
            <a:r>
              <a:rPr lang="fr-FR" sz="1600" b="1" dirty="0"/>
              <a:t>(</a:t>
            </a:r>
            <a:r>
              <a:rPr lang="fr-FR" sz="1600" b="1" noProof="0" dirty="0"/>
              <a:t>E. G. W. </a:t>
            </a:r>
            <a:r>
              <a:rPr lang="fr-FR" sz="1600" b="1" i="1" noProof="0" dirty="0"/>
              <a:t>Patriarches et prophètes</a:t>
            </a:r>
            <a:r>
              <a:rPr lang="fr-FR" sz="1600" b="1" noProof="0" dirty="0"/>
              <a:t>, p. 133)</a:t>
            </a:r>
          </a:p>
        </p:txBody>
      </p:sp>
    </p:spTree>
    <p:extLst>
      <p:ext uri="{BB962C8B-B14F-4D97-AF65-F5344CB8AC3E}">
        <p14:creationId xmlns:p14="http://schemas.microsoft.com/office/powerpoint/2010/main" val="9328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1F3CD-5506-6AB9-1A31-B50A61D8A6F6}"/>
            </a:ext>
          </a:extLst>
        </p:cNvPr>
        <p:cNvGrpSpPr/>
        <p:nvPr/>
      </p:nvGrpSpPr>
      <p:grpSpPr>
        <a:xfrm>
          <a:off x="0" y="0"/>
          <a:ext cx="0" cy="0"/>
          <a:chOff x="0" y="0"/>
          <a:chExt cx="0" cy="0"/>
        </a:xfrm>
      </p:grpSpPr>
      <p:pic>
        <p:nvPicPr>
          <p:cNvPr id="4" name="Picture 3" descr="A person with a snake on a pedestal&#10;&#10;AI-generated content may be incorrect.">
            <a:extLst>
              <a:ext uri="{FF2B5EF4-FFF2-40B4-BE49-F238E27FC236}">
                <a16:creationId xmlns:a16="http://schemas.microsoft.com/office/drawing/2014/main" id="{3476A977-DE7F-6133-0BC7-1C9788FA049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235DE382-7DAC-B1CD-943A-D8E20635EC74}"/>
              </a:ext>
            </a:extLst>
          </p:cNvPr>
          <p:cNvSpPr txBox="1">
            <a:spLocks/>
          </p:cNvSpPr>
          <p:nvPr/>
        </p:nvSpPr>
        <p:spPr>
          <a:xfrm>
            <a:off x="596065" y="504439"/>
            <a:ext cx="6242198" cy="3293209"/>
          </a:xfrm>
          <a:prstGeom prst="rect">
            <a:avLst/>
          </a:prstGeom>
          <a:noFill/>
          <a:effectLst>
            <a:outerShdw blurRad="50800" dist="50800" dir="5400000" algn="ctr" rotWithShape="0">
              <a:srgbClr val="A63234"/>
            </a:outerShdw>
          </a:effectLst>
        </p:spPr>
        <p:txBody>
          <a:bodyPr wrap="square">
            <a:spAutoFit/>
          </a:bodyPr>
          <a:lstStyle/>
          <a:p>
            <a:pPr algn="ctr">
              <a:spcAft>
                <a:spcPts val="600"/>
              </a:spcAft>
            </a:pPr>
            <a:r>
              <a:rPr lang="fr-FR" sz="6600" b="1" noProof="0">
                <a:ln w="6600">
                  <a:solidFill>
                    <a:schemeClr val="accent2"/>
                  </a:solidFill>
                  <a:prstDash val="solid"/>
                </a:ln>
                <a:solidFill>
                  <a:srgbClr val="FFFFFF"/>
                </a:solidFill>
                <a:effectLst>
                  <a:outerShdw dist="38100" dir="2700000" algn="tl" rotWithShape="0">
                    <a:schemeClr val="accent2"/>
                  </a:outerShdw>
                </a:effectLst>
              </a:rPr>
              <a:t>GENÈSE 2-3 :</a:t>
            </a:r>
          </a:p>
          <a:p>
            <a:pPr algn="ctr">
              <a:spcAft>
                <a:spcPts val="600"/>
              </a:spcAft>
            </a:pPr>
            <a:r>
              <a:rPr lang="fr-FR" sz="6600" b="1" noProof="0" dirty="0">
                <a:ln w="6600">
                  <a:solidFill>
                    <a:schemeClr val="accent2"/>
                  </a:solidFill>
                  <a:prstDash val="solid"/>
                </a:ln>
                <a:solidFill>
                  <a:srgbClr val="FFFFFF"/>
                </a:solidFill>
                <a:effectLst>
                  <a:outerShdw dist="38100" dir="2700000" algn="tl" rotWithShape="0">
                    <a:schemeClr val="accent2"/>
                  </a:outerShdw>
                </a:effectLst>
              </a:rPr>
              <a:t>LA MORT ET </a:t>
            </a:r>
          </a:p>
          <a:p>
            <a:pPr algn="ctr">
              <a:spcAft>
                <a:spcPts val="600"/>
              </a:spcAft>
            </a:pPr>
            <a:r>
              <a:rPr lang="fr-FR" sz="6600" b="1" noProof="0" dirty="0">
                <a:ln w="6600">
                  <a:solidFill>
                    <a:schemeClr val="accent2"/>
                  </a:solidFill>
                  <a:prstDash val="solid"/>
                </a:ln>
                <a:solidFill>
                  <a:srgbClr val="FFFFFF"/>
                </a:solidFill>
                <a:effectLst>
                  <a:outerShdw dist="38100" dir="2700000" algn="tl" rotWithShape="0">
                    <a:schemeClr val="accent2"/>
                  </a:outerShdw>
                </a:effectLst>
              </a:rPr>
              <a:t>LE SERPENT</a:t>
            </a:r>
          </a:p>
        </p:txBody>
      </p:sp>
    </p:spTree>
    <p:extLst>
      <p:ext uri="{BB962C8B-B14F-4D97-AF65-F5344CB8AC3E}">
        <p14:creationId xmlns:p14="http://schemas.microsoft.com/office/powerpoint/2010/main" val="1109670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A72F8C-54E8-4B89-9777-E8B676B7DE44}"/>
              </a:ext>
            </a:extLst>
          </p:cNvPr>
          <p:cNvSpPr>
            <a:spLocks noGrp="1"/>
          </p:cNvSpPr>
          <p:nvPr>
            <p:ph sz="half" idx="1"/>
          </p:nvPr>
        </p:nvSpPr>
        <p:spPr>
          <a:xfrm>
            <a:off x="402336" y="738800"/>
            <a:ext cx="3706369" cy="6029508"/>
          </a:xfrm>
          <a:blipFill>
            <a:blip r:embed="rId2"/>
            <a:stretch>
              <a:fillRect/>
            </a:stretch>
          </a:blip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p>
            <a:pPr marL="0" indent="0" algn="ctr">
              <a:buNone/>
            </a:pPr>
            <a:endParaRPr lang="fr-CH" sz="1800" dirty="0">
              <a:solidFill>
                <a:schemeClr val="bg1"/>
              </a:solidFill>
              <a:latin typeface="Calibri" panose="020F0502020204030204"/>
            </a:endParaRPr>
          </a:p>
          <a:p>
            <a:pPr marL="0" indent="0" algn="ctr">
              <a:buNone/>
            </a:pPr>
            <a:endParaRPr lang="fr-CH" sz="3100" dirty="0">
              <a:solidFill>
                <a:schemeClr val="bg1"/>
              </a:solidFill>
              <a:latin typeface="Calibri" panose="020F0502020204030204"/>
            </a:endParaRPr>
          </a:p>
          <a:p>
            <a:pPr marL="0" indent="0" algn="ctr">
              <a:buNone/>
            </a:pPr>
            <a:r>
              <a:rPr lang="fr-CH" sz="4000" dirty="0">
                <a:solidFill>
                  <a:schemeClr val="bg1"/>
                </a:solidFill>
                <a:latin typeface="Calibri" panose="020F0502020204030204"/>
              </a:rPr>
              <a:t>«</a:t>
            </a:r>
            <a:r>
              <a:rPr lang="fr-CH" sz="4000" dirty="0">
                <a:solidFill>
                  <a:srgbClr val="FFFF00"/>
                </a:solidFill>
                <a:latin typeface="Calibri" panose="020F0502020204030204"/>
              </a:rPr>
              <a:t>3:1</a:t>
            </a:r>
            <a:r>
              <a:rPr lang="fr-CH" sz="4000" dirty="0">
                <a:solidFill>
                  <a:schemeClr val="bg1"/>
                </a:solidFill>
                <a:latin typeface="Calibri" panose="020F0502020204030204"/>
              </a:rPr>
              <a:t> Le serpent était le plus rusé de tous les animaux des champs, que l'Éternel Dieu avait faits. Il dit à la femme: Dieu a-t-il réellement dit: Vous ne mangerez pas de tous les arbres du jardin?</a:t>
            </a:r>
          </a:p>
          <a:p>
            <a:pPr marL="0" indent="0" algn="ctr">
              <a:buNone/>
            </a:pPr>
            <a:r>
              <a:rPr lang="fr-CH" sz="4000" dirty="0">
                <a:solidFill>
                  <a:srgbClr val="FFFF00"/>
                </a:solidFill>
                <a:latin typeface="Calibri" panose="020F0502020204030204"/>
              </a:rPr>
              <a:t>3:2 </a:t>
            </a:r>
            <a:r>
              <a:rPr lang="fr-CH" sz="4000" dirty="0">
                <a:solidFill>
                  <a:schemeClr val="bg1"/>
                </a:solidFill>
                <a:latin typeface="Calibri" panose="020F0502020204030204"/>
              </a:rPr>
              <a:t>La femme répondit au serpent: Nous mangeons du fruit des arbres du jardin.</a:t>
            </a:r>
          </a:p>
          <a:p>
            <a:pPr marL="0" indent="0" algn="ctr">
              <a:buNone/>
            </a:pPr>
            <a:r>
              <a:rPr lang="fr-CH" sz="4000" dirty="0">
                <a:solidFill>
                  <a:srgbClr val="FFFF00"/>
                </a:solidFill>
                <a:latin typeface="Calibri" panose="020F0502020204030204"/>
              </a:rPr>
              <a:t>3:3</a:t>
            </a:r>
            <a:r>
              <a:rPr lang="fr-CH" sz="4000" dirty="0">
                <a:solidFill>
                  <a:schemeClr val="bg1"/>
                </a:solidFill>
                <a:latin typeface="Calibri" panose="020F0502020204030204"/>
              </a:rPr>
              <a:t> Mais quant au fruit de l'arbre qui est au milieu du jardin, Dieu a dit: Vous n'en mangerez point et vous n'y toucherez point, de peur que vous ne mouriez.</a:t>
            </a:r>
          </a:p>
          <a:p>
            <a:pPr marL="0" indent="0" algn="ctr">
              <a:buNone/>
            </a:pPr>
            <a:r>
              <a:rPr lang="fr-CH" sz="4000" dirty="0">
                <a:solidFill>
                  <a:srgbClr val="FFFF00"/>
                </a:solidFill>
                <a:latin typeface="Calibri" panose="020F0502020204030204"/>
              </a:rPr>
              <a:t>3:4</a:t>
            </a:r>
            <a:r>
              <a:rPr lang="fr-CH" sz="4000" dirty="0">
                <a:solidFill>
                  <a:schemeClr val="bg1"/>
                </a:solidFill>
                <a:latin typeface="Calibri" panose="020F0502020204030204"/>
              </a:rPr>
              <a:t> Alors le serpent dit à la femme: Vous ne mourrez point;</a:t>
            </a:r>
          </a:p>
          <a:p>
            <a:pPr marL="0" indent="0" algn="ctr">
              <a:buNone/>
            </a:pPr>
            <a:r>
              <a:rPr lang="fr-CH" sz="4000" dirty="0">
                <a:solidFill>
                  <a:srgbClr val="FFFF00"/>
                </a:solidFill>
                <a:latin typeface="Calibri" panose="020F0502020204030204"/>
              </a:rPr>
              <a:t>3:5</a:t>
            </a:r>
            <a:r>
              <a:rPr lang="fr-CH" sz="4000" dirty="0">
                <a:solidFill>
                  <a:schemeClr val="bg1"/>
                </a:solidFill>
                <a:latin typeface="Calibri" panose="020F0502020204030204"/>
              </a:rPr>
              <a:t> mais Dieu sait que, le jour où vous en mangerez, vos yeux s'ouvriront, et que vous serez comme des dieux, connaissant le bien et le mal.</a:t>
            </a:r>
            <a:r>
              <a:rPr lang="fr-CH" sz="4000" dirty="0">
                <a:solidFill>
                  <a:srgbClr val="4BD0FF"/>
                </a:solidFill>
                <a:latin typeface="Calibri" panose="020F0502020204030204"/>
              </a:rPr>
              <a:t>.</a:t>
            </a:r>
          </a:p>
        </p:txBody>
      </p:sp>
      <p:sp>
        <p:nvSpPr>
          <p:cNvPr id="6" name="ZoneTexte 5">
            <a:extLst>
              <a:ext uri="{FF2B5EF4-FFF2-40B4-BE49-F238E27FC236}">
                <a16:creationId xmlns:a16="http://schemas.microsoft.com/office/drawing/2014/main" id="{E5247426-C80E-4969-BDB0-50F5B54CE9FF}"/>
              </a:ext>
            </a:extLst>
          </p:cNvPr>
          <p:cNvSpPr txBox="1"/>
          <p:nvPr/>
        </p:nvSpPr>
        <p:spPr>
          <a:xfrm>
            <a:off x="1524001" y="44625"/>
            <a:ext cx="9170163" cy="52322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fr-CH" sz="2800" dirty="0">
                <a:ln w="0"/>
                <a:solidFill>
                  <a:prstClr val="black"/>
                </a:solidFill>
                <a:effectLst>
                  <a:outerShdw blurRad="38100" dist="19050" dir="2700000" algn="tl" rotWithShape="0">
                    <a:prstClr val="black">
                      <a:alpha val="40000"/>
                    </a:prstClr>
                  </a:outerShdw>
                </a:effectLst>
                <a:latin typeface="Calibri" panose="020F0502020204030204"/>
              </a:rPr>
              <a:t>Adam, Eve et le serpent </a:t>
            </a:r>
            <a:r>
              <a:rPr kumimoji="0" lang="fr-CH"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(Genèse 3.1- 24.)</a:t>
            </a:r>
          </a:p>
        </p:txBody>
      </p:sp>
      <p:sp>
        <p:nvSpPr>
          <p:cNvPr id="5" name="Espace réservé du contenu 2">
            <a:extLst>
              <a:ext uri="{FF2B5EF4-FFF2-40B4-BE49-F238E27FC236}">
                <a16:creationId xmlns:a16="http://schemas.microsoft.com/office/drawing/2014/main" id="{D223D1E3-6E99-4402-805E-4D9C05C6E826}"/>
              </a:ext>
            </a:extLst>
          </p:cNvPr>
          <p:cNvSpPr txBox="1">
            <a:spLocks/>
          </p:cNvSpPr>
          <p:nvPr/>
        </p:nvSpPr>
        <p:spPr>
          <a:xfrm>
            <a:off x="4437888" y="738800"/>
            <a:ext cx="3621025"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3:6</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La femme vit que l'arbre était bon à manger et agréable à la vue, et qu'il était précieux pour ouvrir l'intelligence; elle prit de son fruit, et en mangea; elle en donna aussi à son mari, qui était auprès d'elle, et il en mangea.</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3:7</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Les yeux de l'un et de l'autre s'ouvrirent, ils connurent qu'ils étaient nus, et ayant cousu des feuilles de figuier, ils s’en </a:t>
            </a:r>
            <a:b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firent des ceintures.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3:8 </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Alors ils entendirent la voix de l'Éternel Dieu, qui parcourait le jardin vers le soir, et l'homme et sa femme se cachèrent loin de la face de l'Éternel Dieu, au milieu des arbres du jardin.</a:t>
            </a:r>
          </a:p>
        </p:txBody>
      </p:sp>
      <p:sp>
        <p:nvSpPr>
          <p:cNvPr id="7" name="Espace réservé du contenu 2">
            <a:extLst>
              <a:ext uri="{FF2B5EF4-FFF2-40B4-BE49-F238E27FC236}">
                <a16:creationId xmlns:a16="http://schemas.microsoft.com/office/drawing/2014/main" id="{52B565E5-761C-63DE-08A3-B03823D3E178}"/>
              </a:ext>
            </a:extLst>
          </p:cNvPr>
          <p:cNvSpPr txBox="1">
            <a:spLocks/>
          </p:cNvSpPr>
          <p:nvPr/>
        </p:nvSpPr>
        <p:spPr>
          <a:xfrm>
            <a:off x="8479842" y="738800"/>
            <a:ext cx="3309822"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2100" dirty="0">
                <a:solidFill>
                  <a:srgbClr val="FFFF00"/>
                </a:solidFill>
                <a:latin typeface="Calibri" panose="020F0502020204030204"/>
              </a:rPr>
              <a:t>3:9 </a:t>
            </a: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Mais l'Éternel Dieu appela l'homme, et lui dit: Où es-tu?</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2100" dirty="0">
                <a:solidFill>
                  <a:srgbClr val="FFFF00"/>
                </a:solidFill>
                <a:latin typeface="Calibri" panose="020F0502020204030204"/>
              </a:rPr>
              <a:t>3:10 </a:t>
            </a: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Il répondit: J'ai entendu ta voix dans le jardin, et j'ai eu peur, parce que je suis nu, et je me suis caché.</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2100" dirty="0">
                <a:solidFill>
                  <a:srgbClr val="FFFF00"/>
                </a:solidFill>
                <a:latin typeface="Calibri" panose="020F0502020204030204"/>
              </a:rPr>
              <a:t>3:11</a:t>
            </a: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 Et l'Éternel Dieu dit: Qui t'a appris que tu es nu? Est-ce que tu as mangé de l'arbre dont je t'avais défendu de manger?</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2100" dirty="0">
                <a:solidFill>
                  <a:srgbClr val="FFFF00"/>
                </a:solidFill>
                <a:latin typeface="Calibri" panose="020F0502020204030204"/>
              </a:rPr>
              <a:t>3:12</a:t>
            </a: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 L'homme répondit: La femme que tu as mise auprès de moi m'a donné de l'arbre, </a:t>
            </a:r>
            <a:b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et j'en ai mangé.</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2100" dirty="0">
                <a:solidFill>
                  <a:srgbClr val="FFFF00"/>
                </a:solidFill>
                <a:latin typeface="Calibri" panose="020F0502020204030204"/>
              </a:rPr>
              <a:t>3:13</a:t>
            </a: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 Et l'Éternel Dieu dit à la femme: Pourquoi as-tu fait cela? La femme répondit: </a:t>
            </a:r>
            <a:b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Le serpent m'a séduite, </a:t>
            </a:r>
            <a:b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2100" b="0" i="0" u="none" strike="noStrike" kern="1200" cap="none" spc="0" normalizeH="0" baseline="0" noProof="0" dirty="0">
                <a:ln>
                  <a:noFill/>
                </a:ln>
                <a:solidFill>
                  <a:prstClr val="white"/>
                </a:solidFill>
                <a:effectLst/>
                <a:uLnTx/>
                <a:uFillTx/>
                <a:latin typeface="Calibri" panose="020F0502020204030204"/>
                <a:ea typeface="+mn-ea"/>
                <a:cs typeface="+mn-cs"/>
              </a:rPr>
              <a:t>et j'en ai mangé.</a:t>
            </a:r>
          </a:p>
        </p:txBody>
      </p:sp>
    </p:spTree>
    <p:extLst>
      <p:ext uri="{BB962C8B-B14F-4D97-AF65-F5344CB8AC3E}">
        <p14:creationId xmlns:p14="http://schemas.microsoft.com/office/powerpoint/2010/main" val="280504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5882B710-BB11-036C-D881-936033E8A0C7}"/>
              </a:ext>
            </a:extLst>
          </p:cNvPr>
          <p:cNvSpPr txBox="1">
            <a:spLocks/>
          </p:cNvSpPr>
          <p:nvPr/>
        </p:nvSpPr>
        <p:spPr>
          <a:xfrm>
            <a:off x="603728" y="731238"/>
            <a:ext cx="3706372"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4800" dirty="0">
                <a:solidFill>
                  <a:srgbClr val="FFFF00"/>
                </a:solidFill>
                <a:latin typeface="Calibri" panose="020F0502020204030204"/>
              </a:rPr>
              <a:t>3:14</a:t>
            </a: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 L'Éternel Dieu dit au serpent: Puisque tu as fait cela, tu seras maudit entre tout le bétail et entre tous les animaux des champs, tu marcheras sur ton ventre, et tu mangeras de la poussière tous les jours de ta vie.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4800" dirty="0">
                <a:solidFill>
                  <a:srgbClr val="FFFF00"/>
                </a:solidFill>
                <a:latin typeface="Calibri" panose="020F0502020204030204"/>
              </a:rPr>
              <a:t>3:15</a:t>
            </a: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 Je mettrai inimitié entre toi et la femme, entre ta postérité et sa postérité: celle-ci t'écrasera la tête, et tu lui blesseras le talon.</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4800" dirty="0">
                <a:solidFill>
                  <a:srgbClr val="FFFF00"/>
                </a:solidFill>
                <a:latin typeface="Calibri" panose="020F0502020204030204"/>
              </a:rPr>
              <a:t>3:16</a:t>
            </a: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 Il dit à la femme: J'augmenterai la souffrance de </a:t>
            </a:r>
            <a:b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tes grossesses, tu enfanteras </a:t>
            </a:r>
            <a:b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avec douleur, et tes désirs se porteront vers ton mari, mais il dominera sur toi.</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4800" dirty="0">
                <a:solidFill>
                  <a:srgbClr val="FFFF00"/>
                </a:solidFill>
                <a:latin typeface="Calibri" panose="020F0502020204030204"/>
              </a:rPr>
              <a:t>3:17</a:t>
            </a:r>
            <a:r>
              <a:rPr kumimoji="0" lang="fr-CH" sz="4800" b="0" i="0" u="none" strike="noStrike" kern="1200" cap="none" spc="0" normalizeH="0" baseline="0" noProof="0" dirty="0">
                <a:ln>
                  <a:noFill/>
                </a:ln>
                <a:solidFill>
                  <a:prstClr val="white"/>
                </a:solidFill>
                <a:effectLst/>
                <a:uLnTx/>
                <a:uFillTx/>
                <a:latin typeface="Calibri" panose="020F0502020204030204"/>
                <a:ea typeface="+mn-ea"/>
                <a:cs typeface="+mn-cs"/>
              </a:rPr>
              <a:t> Il dit à l'homme: Puisque tu as écouté la voix de ta femme, et que tu as mangé de l'arbre au sujet duquel je t'avais donné cet ordre: Tu n'en mangeras point! le sol sera maudit à cause de toi. C'est à force de peine que tu en tireras ta nourriture tous les jours de ta vie,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226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contenu 2">
            <a:extLst>
              <a:ext uri="{FF2B5EF4-FFF2-40B4-BE49-F238E27FC236}">
                <a16:creationId xmlns:a16="http://schemas.microsoft.com/office/drawing/2014/main" id="{C5C6EE97-FDD2-4835-AE4A-910EF57D8239}"/>
              </a:ext>
            </a:extLst>
          </p:cNvPr>
          <p:cNvSpPr txBox="1">
            <a:spLocks/>
          </p:cNvSpPr>
          <p:nvPr/>
        </p:nvSpPr>
        <p:spPr>
          <a:xfrm>
            <a:off x="4803226" y="731238"/>
            <a:ext cx="3145960"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3:18</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il te produira des épines et des ronces, et tu mangeras de l'herbe des champs.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3:19</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C'est à la sueur de ton visage que tu mangeras du pain, jusqu'à ce que tu retournes dans la terre, </a:t>
            </a:r>
            <a:b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d'où tu as été pris; car tu es poussière, et tu retourneras dans la poussière.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sz="1900" dirty="0">
                <a:solidFill>
                  <a:srgbClr val="FFFF00"/>
                </a:solidFill>
                <a:latin typeface="Calibri" panose="020F0502020204030204"/>
              </a:rPr>
              <a:t>3</a:t>
            </a:r>
            <a:r>
              <a:rPr kumimoji="0" lang="fr-CH" sz="1900" b="0" i="0" u="none" strike="noStrike" kern="1200" cap="none" spc="0" normalizeH="0" baseline="0" noProof="0" dirty="0">
                <a:ln>
                  <a:noFill/>
                </a:ln>
                <a:solidFill>
                  <a:srgbClr val="FFFF00"/>
                </a:solidFill>
                <a:effectLst/>
                <a:uLnTx/>
                <a:uFillTx/>
                <a:latin typeface="Calibri" panose="020F0502020204030204"/>
                <a:ea typeface="+mn-ea"/>
                <a:cs typeface="+mn-cs"/>
              </a:rPr>
              <a:t>:20</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Adam donna à sa femme le nom d'Eve: car elle a été la mère de tous les vivants.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H" sz="1900" b="0" i="0" u="none" strike="noStrike" kern="1200" cap="none" spc="0" normalizeH="0" baseline="0" noProof="0" dirty="0">
                <a:ln>
                  <a:noFill/>
                </a:ln>
                <a:solidFill>
                  <a:srgbClr val="FFFF00"/>
                </a:solidFill>
                <a:effectLst/>
                <a:uLnTx/>
                <a:uFillTx/>
                <a:latin typeface="Calibri" panose="020F0502020204030204"/>
                <a:ea typeface="+mn-ea"/>
                <a:cs typeface="+mn-cs"/>
              </a:rPr>
              <a:t>3:21 </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L'Éternel Dieu fit à Adam et à sa femme des habits de peau, et il les en revêtit.</a:t>
            </a:r>
          </a:p>
        </p:txBody>
      </p:sp>
      <p:sp>
        <p:nvSpPr>
          <p:cNvPr id="6" name="Espace réservé du contenu 2">
            <a:extLst>
              <a:ext uri="{FF2B5EF4-FFF2-40B4-BE49-F238E27FC236}">
                <a16:creationId xmlns:a16="http://schemas.microsoft.com/office/drawing/2014/main" id="{E0D7C8B9-4081-4386-4B82-47EFB20E507C}"/>
              </a:ext>
            </a:extLst>
          </p:cNvPr>
          <p:cNvSpPr txBox="1">
            <a:spLocks/>
          </p:cNvSpPr>
          <p:nvPr/>
        </p:nvSpPr>
        <p:spPr>
          <a:xfrm>
            <a:off x="8442312" y="731238"/>
            <a:ext cx="3145960"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None/>
              <a:tabLst/>
              <a:defRPr/>
            </a:pPr>
            <a:r>
              <a:rPr kumimoji="0" lang="fr-CH" sz="1900" b="0" i="0" u="none" strike="noStrike" kern="1200" cap="none" spc="0" normalizeH="0" baseline="0" noProof="0" dirty="0">
                <a:ln>
                  <a:noFill/>
                </a:ln>
                <a:solidFill>
                  <a:srgbClr val="FFFF00"/>
                </a:solidFill>
                <a:effectLst/>
                <a:uLnTx/>
                <a:uFillTx/>
                <a:latin typeface="Calibri" panose="020F0502020204030204"/>
                <a:ea typeface="+mn-ea"/>
                <a:cs typeface="+mn-cs"/>
              </a:rPr>
              <a:t>3:22</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L'Éternel Dieu dit: Voici, l'homme est devenu comme l'un de nous, pour la connaissance du bien et du mal. Empêchons-le maintenant d'avancer sa main, de prendre de l'arbre de vie, d'en manger, et de vivre éternellement.</a:t>
            </a:r>
          </a:p>
          <a:p>
            <a:pPr marL="0" marR="0" lvl="0" indent="0" algn="ctr" defTabSz="914377" rtl="0" eaLnBrk="1" fontAlgn="auto" latinLnBrk="0" hangingPunct="1">
              <a:lnSpc>
                <a:spcPct val="90000"/>
              </a:lnSpc>
              <a:spcBef>
                <a:spcPts val="1000"/>
              </a:spcBef>
              <a:spcAft>
                <a:spcPts val="0"/>
              </a:spcAft>
              <a:buClrTx/>
              <a:buSzTx/>
              <a:buNone/>
              <a:tabLst/>
              <a:defRPr/>
            </a:pPr>
            <a:endPar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None/>
              <a:tabLst/>
              <a:defRPr/>
            </a:pPr>
            <a:r>
              <a:rPr kumimoji="0" lang="fr-CH" sz="1900" b="0" i="0" u="none" strike="noStrike" kern="1200" cap="none" spc="0" normalizeH="0" baseline="0" noProof="0" dirty="0">
                <a:ln>
                  <a:noFill/>
                </a:ln>
                <a:solidFill>
                  <a:srgbClr val="FFFF00"/>
                </a:solidFill>
                <a:effectLst/>
                <a:uLnTx/>
                <a:uFillTx/>
                <a:latin typeface="Calibri" panose="020F0502020204030204"/>
                <a:ea typeface="+mn-ea"/>
                <a:cs typeface="+mn-cs"/>
              </a:rPr>
              <a:t>3:23</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Et l'Éternel Dieu le chassa du jardin d'Éden, pour qu'il cultivât la terre, d'où il avait été pris.</a:t>
            </a:r>
          </a:p>
          <a:p>
            <a:pPr marL="0" marR="0" lvl="0" indent="0" algn="ctr" defTabSz="914377" rtl="0" eaLnBrk="1" fontAlgn="auto" latinLnBrk="0" hangingPunct="1">
              <a:lnSpc>
                <a:spcPct val="90000"/>
              </a:lnSpc>
              <a:spcBef>
                <a:spcPts val="1000"/>
              </a:spcBef>
              <a:spcAft>
                <a:spcPts val="0"/>
              </a:spcAft>
              <a:buClrTx/>
              <a:buSzTx/>
              <a:buNone/>
              <a:tabLst/>
              <a:defRPr/>
            </a:pPr>
            <a:endPar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None/>
              <a:tabLst/>
              <a:defRPr/>
            </a:pPr>
            <a:r>
              <a:rPr kumimoji="0" lang="fr-CH" sz="1900" b="0" i="0" u="none" strike="noStrike" kern="1200" cap="none" spc="0" normalizeH="0" baseline="0" noProof="0" dirty="0">
                <a:ln>
                  <a:noFill/>
                </a:ln>
                <a:solidFill>
                  <a:srgbClr val="FFFF00"/>
                </a:solidFill>
                <a:effectLst/>
                <a:uLnTx/>
                <a:uFillTx/>
                <a:latin typeface="Calibri" panose="020F0502020204030204"/>
                <a:ea typeface="+mn-ea"/>
                <a:cs typeface="+mn-cs"/>
              </a:rPr>
              <a:t>3:24</a:t>
            </a:r>
            <a:r>
              <a:rPr kumimoji="0" lang="fr-CH" sz="1900" b="0" i="0" u="none" strike="noStrike" kern="1200" cap="none" spc="0" normalizeH="0" baseline="0" noProof="0" dirty="0">
                <a:ln>
                  <a:noFill/>
                </a:ln>
                <a:solidFill>
                  <a:prstClr val="white"/>
                </a:solidFill>
                <a:effectLst/>
                <a:uLnTx/>
                <a:uFillTx/>
                <a:latin typeface="Calibri" panose="020F0502020204030204"/>
                <a:ea typeface="+mn-ea"/>
                <a:cs typeface="+mn-cs"/>
              </a:rPr>
              <a:t> C'est ainsi qu'il chassa Adam; et il mit à l'orient du jardin d'Éden les chérubins qui agitent une épée flamboyante, pour garder le chemin de l'arbre de vie.</a:t>
            </a:r>
          </a:p>
        </p:txBody>
      </p:sp>
      <p:sp>
        <p:nvSpPr>
          <p:cNvPr id="10" name="ZoneTexte 9">
            <a:extLst>
              <a:ext uri="{FF2B5EF4-FFF2-40B4-BE49-F238E27FC236}">
                <a16:creationId xmlns:a16="http://schemas.microsoft.com/office/drawing/2014/main" id="{F42FA8B8-45E4-EC96-66CD-A3D9B684888B}"/>
              </a:ext>
            </a:extLst>
          </p:cNvPr>
          <p:cNvSpPr txBox="1"/>
          <p:nvPr/>
        </p:nvSpPr>
        <p:spPr>
          <a:xfrm>
            <a:off x="2145792" y="134112"/>
            <a:ext cx="7132320" cy="80021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fr-CH" sz="2800" dirty="0">
                <a:ln w="0"/>
                <a:solidFill>
                  <a:prstClr val="black"/>
                </a:solidFill>
                <a:effectLst>
                  <a:outerShdw blurRad="38100" dist="19050" dir="2700000" algn="tl" rotWithShape="0">
                    <a:prstClr val="black">
                      <a:alpha val="40000"/>
                    </a:prstClr>
                  </a:outerShdw>
                </a:effectLst>
                <a:latin typeface="Calibri" panose="020F0502020204030204"/>
              </a:rPr>
              <a:t>Suite : </a:t>
            </a:r>
            <a:r>
              <a:rPr kumimoji="0" lang="fr-CH"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Adam, Eve et le serpent (Genèse 3.1- 24.)</a:t>
            </a:r>
          </a:p>
          <a:p>
            <a:endParaRPr lang="fr-CH" dirty="0"/>
          </a:p>
        </p:txBody>
      </p:sp>
    </p:spTree>
    <p:extLst>
      <p:ext uri="{BB962C8B-B14F-4D97-AF65-F5344CB8AC3E}">
        <p14:creationId xmlns:p14="http://schemas.microsoft.com/office/powerpoint/2010/main" val="239641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in a pink sky&#10;&#10;AI-generated content may be incorrect.">
            <a:extLst>
              <a:ext uri="{FF2B5EF4-FFF2-40B4-BE49-F238E27FC236}">
                <a16:creationId xmlns:a16="http://schemas.microsoft.com/office/drawing/2014/main" id="{CC38BD48-CC33-5D00-41E3-A90757C2ECD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C692D633-AE67-26CD-1379-4036BECE94FA}"/>
              </a:ext>
            </a:extLst>
          </p:cNvPr>
          <p:cNvSpPr txBox="1"/>
          <p:nvPr/>
        </p:nvSpPr>
        <p:spPr>
          <a:xfrm>
            <a:off x="599768" y="0"/>
            <a:ext cx="8774333"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fr-FR"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"Tu MOURRAS certainement"</a:t>
            </a:r>
          </a:p>
        </p:txBody>
      </p:sp>
      <p:sp>
        <p:nvSpPr>
          <p:cNvPr id="5" name="CuadroTexto 4">
            <a:extLst>
              <a:ext uri="{FF2B5EF4-FFF2-40B4-BE49-F238E27FC236}">
                <a16:creationId xmlns:a16="http://schemas.microsoft.com/office/drawing/2014/main" id="{269D3BA0-A5D1-3B1B-4676-D761CBAAD282}"/>
              </a:ext>
            </a:extLst>
          </p:cNvPr>
          <p:cNvSpPr txBox="1"/>
          <p:nvPr/>
        </p:nvSpPr>
        <p:spPr>
          <a:xfrm>
            <a:off x="599767" y="586255"/>
            <a:ext cx="9507401" cy="646331"/>
          </a:xfrm>
          <a:prstGeom prst="rect">
            <a:avLst/>
          </a:prstGeom>
          <a:noFill/>
        </p:spPr>
        <p:txBody>
          <a:bodyPr wrap="square">
            <a:spAutoFit/>
          </a:bodyPr>
          <a:lstStyle/>
          <a:p>
            <a:pPr algn="ctr"/>
            <a:r>
              <a:rPr lang="fr-FR" b="1" noProof="0" dirty="0">
                <a:solidFill>
                  <a:srgbClr val="FFFF00"/>
                </a:solidFill>
                <a:effectLst>
                  <a:outerShdw blurRad="38100" dist="38100" dir="2700000" algn="tl">
                    <a:srgbClr val="000000">
                      <a:alpha val="43137"/>
                    </a:srgbClr>
                  </a:outerShdw>
                </a:effectLst>
                <a:latin typeface="Comic Sans MS" panose="030F0702030302020204" pitchFamily="66" charset="0"/>
              </a:rPr>
              <a:t>« Mais tu ne mangeras pas de l'arbre de la connaissance du bien et du mal, </a:t>
            </a:r>
            <a:br>
              <a:rPr lang="fr-FR" b="1" noProof="0" dirty="0">
                <a:solidFill>
                  <a:srgbClr val="FFFF00"/>
                </a:solidFill>
                <a:effectLst>
                  <a:outerShdw blurRad="38100" dist="38100" dir="2700000" algn="tl">
                    <a:srgbClr val="000000">
                      <a:alpha val="43137"/>
                    </a:srgbClr>
                  </a:outerShdw>
                </a:effectLst>
                <a:latin typeface="Comic Sans MS" panose="030F0702030302020204" pitchFamily="66" charset="0"/>
              </a:rPr>
            </a:br>
            <a:r>
              <a:rPr lang="fr-FR" b="1" noProof="0" dirty="0">
                <a:solidFill>
                  <a:srgbClr val="FFFF00"/>
                </a:solidFill>
                <a:effectLst>
                  <a:outerShdw blurRad="38100" dist="38100" dir="2700000" algn="tl">
                    <a:srgbClr val="000000">
                      <a:alpha val="43137"/>
                    </a:srgbClr>
                  </a:outerShdw>
                </a:effectLst>
                <a:latin typeface="Comic Sans MS" panose="030F0702030302020204" pitchFamily="66" charset="0"/>
              </a:rPr>
              <a:t>car le jour où tu en mangeras, tu mourras certainement" (Genèse 2.17)</a:t>
            </a:r>
            <a:endParaRPr lang="fr-FR" sz="1400" b="1" noProof="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5D3D5B1-1EAD-B3C5-24DB-BD8B87C3F1CD}"/>
              </a:ext>
            </a:extLst>
          </p:cNvPr>
          <p:cNvSpPr txBox="1"/>
          <p:nvPr/>
        </p:nvSpPr>
        <p:spPr>
          <a:xfrm>
            <a:off x="2998840" y="1257220"/>
            <a:ext cx="6380176" cy="1077218"/>
          </a:xfrm>
          <a:prstGeom prst="rect">
            <a:avLst/>
          </a:prstGeom>
          <a:noFill/>
          <a:ln w="38100">
            <a:solidFill>
              <a:schemeClr val="tx1"/>
            </a:solidFill>
          </a:ln>
        </p:spPr>
        <p:txBody>
          <a:bodyPr wrap="square" rtlCol="0">
            <a:spAutoFit/>
          </a:bodyPr>
          <a:lstStyle/>
          <a:p>
            <a:pPr>
              <a:spcBef>
                <a:spcPts val="600"/>
              </a:spcBef>
            </a:pPr>
            <a:r>
              <a:rPr lang="fr-FR" sz="2400" b="1" noProof="0" dirty="0">
                <a:solidFill>
                  <a:schemeClr val="accent1">
                    <a:lumMod val="75000"/>
                  </a:schemeClr>
                </a:solidFill>
                <a:effectLst>
                  <a:outerShdw blurRad="38100" dist="38100" dir="2700000" algn="tl">
                    <a:srgbClr val="000000">
                      <a:alpha val="43137"/>
                    </a:srgbClr>
                  </a:outerShdw>
                </a:effectLst>
              </a:rPr>
              <a:t>Dieu fut le premier à mentionner la mort </a:t>
            </a:r>
            <a:r>
              <a:rPr lang="fr-FR" sz="2000" b="1" noProof="0" dirty="0">
                <a:solidFill>
                  <a:srgbClr val="FF0000"/>
                </a:solidFill>
                <a:effectLst>
                  <a:outerShdw blurRad="38100" dist="38100" dir="2700000" algn="tl">
                    <a:srgbClr val="000000">
                      <a:alpha val="43137"/>
                    </a:srgbClr>
                  </a:outerShdw>
                </a:effectLst>
              </a:rPr>
              <a:t>(Genèse 2.17).</a:t>
            </a:r>
            <a:r>
              <a:rPr lang="fr-FR" sz="2000" b="1" noProof="0" dirty="0">
                <a:solidFill>
                  <a:srgbClr val="0033CC"/>
                </a:solidFill>
                <a:effectLst>
                  <a:outerShdw blurRad="38100" dist="38100" dir="2700000" algn="tl">
                    <a:srgbClr val="000000">
                      <a:alpha val="43137"/>
                    </a:srgbClr>
                  </a:outerShdw>
                </a:effectLst>
              </a:rPr>
              <a:t> </a:t>
            </a:r>
            <a:r>
              <a:rPr lang="fr-FR" sz="2000" noProof="0" dirty="0">
                <a:solidFill>
                  <a:srgbClr val="0033CC"/>
                </a:solidFill>
                <a:effectLst>
                  <a:outerShdw blurRad="38100" dist="38100" dir="2700000" algn="tl">
                    <a:srgbClr val="000000">
                      <a:alpha val="43137"/>
                    </a:srgbClr>
                  </a:outerShdw>
                </a:effectLst>
              </a:rPr>
              <a:t>Mais la mort ne pouvait exister que comme conséquence du péché </a:t>
            </a:r>
            <a:r>
              <a:rPr lang="fr-FR" sz="2000" noProof="0" dirty="0">
                <a:solidFill>
                  <a:srgbClr val="FF0000"/>
                </a:solidFill>
                <a:effectLst>
                  <a:outerShdw blurRad="38100" dist="38100" dir="2700000" algn="tl">
                    <a:srgbClr val="000000">
                      <a:alpha val="43137"/>
                    </a:srgbClr>
                  </a:outerShdw>
                </a:effectLst>
              </a:rPr>
              <a:t>(Romains 5.12).</a:t>
            </a:r>
          </a:p>
        </p:txBody>
      </p:sp>
      <p:pic>
        <p:nvPicPr>
          <p:cNvPr id="8" name="Imagen 7" descr="Una caricatura de una persona&#10;&#10;El contenido generado por IA puede ser incorrecto.">
            <a:extLst>
              <a:ext uri="{FF2B5EF4-FFF2-40B4-BE49-F238E27FC236}">
                <a16:creationId xmlns:a16="http://schemas.microsoft.com/office/drawing/2014/main" id="{7BF854E1-F1FB-EA68-22C5-FBE1A3805C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825" y="1382811"/>
            <a:ext cx="2643991" cy="2113760"/>
          </a:xfrm>
          <a:prstGeom prst="rect">
            <a:avLst/>
          </a:prstGeom>
          <a:solidFill>
            <a:srgbClr val="FFFFFF">
              <a:shade val="85000"/>
            </a:srgbClr>
          </a:solidFill>
          <a:ln w="88900" cap="sq">
            <a:solidFill>
              <a:srgbClr val="9AAA2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21DB01E3-E10F-FABF-7C2D-EEA851444F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0416" y="1014036"/>
            <a:ext cx="1514802" cy="1899561"/>
          </a:xfrm>
          <a:prstGeom prst="snip2DiagRect">
            <a:avLst>
              <a:gd name="adj1" fmla="val 1859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52A12E5-E2FC-7382-1479-47120EFC96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3664" y="4327422"/>
            <a:ext cx="1511554" cy="1834858"/>
          </a:xfrm>
          <a:prstGeom prst="rect">
            <a:avLst/>
          </a:prstGeom>
          <a:ln w="57150">
            <a:solidFill>
              <a:schemeClr val="tx1"/>
            </a:solidFill>
          </a:ln>
          <a:effectLst>
            <a:innerShdw blurRad="114300">
              <a:prstClr val="black"/>
            </a:innerShdw>
          </a:effectLst>
        </p:spPr>
      </p:pic>
      <p:pic>
        <p:nvPicPr>
          <p:cNvPr id="14" name="Imagen 13">
            <a:extLst>
              <a:ext uri="{FF2B5EF4-FFF2-40B4-BE49-F238E27FC236}">
                <a16:creationId xmlns:a16="http://schemas.microsoft.com/office/drawing/2014/main" id="{74278582-4F49-EED0-783C-0CF403B2E1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909" y="3731296"/>
            <a:ext cx="3027110" cy="3027110"/>
          </a:xfrm>
          <a:prstGeom prst="snip2DiagRect">
            <a:avLst>
              <a:gd name="adj1" fmla="val 0"/>
              <a:gd name="adj2" fmla="val 22514"/>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F6D81669-60FE-3B76-D995-484E438A7425}"/>
              </a:ext>
            </a:extLst>
          </p:cNvPr>
          <p:cNvSpPr txBox="1"/>
          <p:nvPr/>
        </p:nvSpPr>
        <p:spPr>
          <a:xfrm>
            <a:off x="3463122" y="3804713"/>
            <a:ext cx="6062031" cy="1323439"/>
          </a:xfrm>
          <a:prstGeom prst="rect">
            <a:avLst/>
          </a:prstGeom>
          <a:noFill/>
          <a:ln w="38100">
            <a:solidFill>
              <a:schemeClr val="tx1"/>
            </a:solidFill>
          </a:ln>
        </p:spPr>
        <p:txBody>
          <a:bodyPr wrap="square">
            <a:spAutoFit/>
          </a:bodyPr>
          <a:lstStyle/>
          <a:p>
            <a:pPr>
              <a:spcBef>
                <a:spcPts val="600"/>
              </a:spcBef>
            </a:pPr>
            <a:r>
              <a:rPr lang="fr-FR" sz="2000" noProof="0" dirty="0">
                <a:solidFill>
                  <a:schemeClr val="tx2">
                    <a:lumMod val="50000"/>
                  </a:schemeClr>
                </a:solidFill>
                <a:effectLst>
                  <a:outerShdw blurRad="38100" dist="38100" dir="2700000" algn="tl">
                    <a:srgbClr val="000000">
                      <a:alpha val="43137"/>
                    </a:srgbClr>
                  </a:outerShdw>
                </a:effectLst>
              </a:rPr>
              <a:t>L'histoire se répéta des siècles plus tard, quand le </a:t>
            </a:r>
            <a:r>
              <a:rPr lang="fr-FR" sz="2000" noProof="0" dirty="0">
                <a:solidFill>
                  <a:srgbClr val="0033CC"/>
                </a:solidFill>
                <a:effectLst>
                  <a:outerShdw blurRad="38100" dist="38100" dir="2700000" algn="tl">
                    <a:srgbClr val="000000">
                      <a:alpha val="43137"/>
                    </a:srgbClr>
                  </a:outerShdw>
                </a:effectLst>
              </a:rPr>
              <a:t>Juste mourut aux mains des injustes </a:t>
            </a:r>
            <a:r>
              <a:rPr lang="fr-FR" sz="2000" noProof="0" dirty="0">
                <a:solidFill>
                  <a:srgbClr val="663300"/>
                </a:solidFill>
                <a:effectLst>
                  <a:outerShdw blurRad="38100" dist="38100" dir="2700000" algn="tl">
                    <a:srgbClr val="000000">
                      <a:alpha val="43137"/>
                    </a:srgbClr>
                  </a:outerShdw>
                </a:effectLst>
              </a:rPr>
              <a:t>(Marc 15.14). </a:t>
            </a:r>
            <a:br>
              <a:rPr lang="fr-FR" sz="2000" noProof="0" dirty="0">
                <a:solidFill>
                  <a:srgbClr val="663300"/>
                </a:solidFill>
                <a:effectLst>
                  <a:outerShdw blurRad="38100" dist="38100" dir="2700000" algn="tl">
                    <a:srgbClr val="000000">
                      <a:alpha val="43137"/>
                    </a:srgbClr>
                  </a:outerShdw>
                </a:effectLst>
              </a:rPr>
            </a:br>
            <a:r>
              <a:rPr lang="fr-FR" sz="2000" noProof="0" dirty="0">
                <a:solidFill>
                  <a:srgbClr val="0033CC"/>
                </a:solidFill>
                <a:effectLst>
                  <a:outerShdw blurRad="38100" dist="38100" dir="2700000" algn="tl">
                    <a:srgbClr val="000000">
                      <a:alpha val="43137"/>
                    </a:srgbClr>
                  </a:outerShdw>
                </a:effectLst>
              </a:rPr>
              <a:t>À la différence d'Abel, Jésus – qui aurait pu éviter </a:t>
            </a:r>
            <a:br>
              <a:rPr lang="fr-FR" sz="2000" noProof="0" dirty="0">
                <a:solidFill>
                  <a:srgbClr val="0033CC"/>
                </a:solidFill>
                <a:effectLst>
                  <a:outerShdw blurRad="38100" dist="38100" dir="2700000" algn="tl">
                    <a:srgbClr val="000000">
                      <a:alpha val="43137"/>
                    </a:srgbClr>
                  </a:outerShdw>
                </a:effectLst>
              </a:rPr>
            </a:br>
            <a:r>
              <a:rPr lang="fr-FR" sz="2000" noProof="0" dirty="0">
                <a:solidFill>
                  <a:srgbClr val="0033CC"/>
                </a:solidFill>
                <a:effectLst>
                  <a:outerShdw blurRad="38100" dist="38100" dir="2700000" algn="tl">
                    <a:srgbClr val="000000">
                      <a:alpha val="43137"/>
                    </a:srgbClr>
                  </a:outerShdw>
                </a:effectLst>
              </a:rPr>
              <a:t>sa mort – permit qu'on le tue </a:t>
            </a:r>
            <a:r>
              <a:rPr lang="fr-FR" sz="2000" noProof="0" dirty="0">
                <a:solidFill>
                  <a:srgbClr val="663300"/>
                </a:solidFill>
                <a:effectLst>
                  <a:outerShdw blurRad="38100" dist="38100" dir="2700000" algn="tl">
                    <a:srgbClr val="000000">
                      <a:alpha val="43137"/>
                    </a:srgbClr>
                  </a:outerShdw>
                </a:effectLst>
              </a:rPr>
              <a:t>(Ephésiens 5.2).</a:t>
            </a:r>
          </a:p>
        </p:txBody>
      </p:sp>
      <p:sp>
        <p:nvSpPr>
          <p:cNvPr id="18" name="CuadroTexto 17">
            <a:extLst>
              <a:ext uri="{FF2B5EF4-FFF2-40B4-BE49-F238E27FC236}">
                <a16:creationId xmlns:a16="http://schemas.microsoft.com/office/drawing/2014/main" id="{6A21A9D5-50B3-F5A7-2919-B1AA82C68CC6}"/>
              </a:ext>
            </a:extLst>
          </p:cNvPr>
          <p:cNvSpPr txBox="1"/>
          <p:nvPr/>
        </p:nvSpPr>
        <p:spPr>
          <a:xfrm>
            <a:off x="2998840" y="2407856"/>
            <a:ext cx="6503476" cy="1323439"/>
          </a:xfrm>
          <a:prstGeom prst="rect">
            <a:avLst/>
          </a:prstGeom>
          <a:noFill/>
          <a:ln w="38100">
            <a:solidFill>
              <a:schemeClr val="tx1"/>
            </a:solidFill>
          </a:ln>
        </p:spPr>
        <p:txBody>
          <a:bodyPr wrap="square">
            <a:spAutoFit/>
          </a:bodyPr>
          <a:lstStyle/>
          <a:p>
            <a:pPr>
              <a:spcBef>
                <a:spcPts val="600"/>
              </a:spcBef>
            </a:pPr>
            <a:r>
              <a:rPr lang="fr-FR" sz="2000" noProof="0" dirty="0">
                <a:solidFill>
                  <a:srgbClr val="0033CC"/>
                </a:solidFill>
                <a:effectLst>
                  <a:outerShdw blurRad="38100" dist="38100" dir="2700000" algn="tl">
                    <a:srgbClr val="000000">
                      <a:alpha val="43137"/>
                    </a:srgbClr>
                  </a:outerShdw>
                </a:effectLst>
              </a:rPr>
              <a:t>La mort est généralement associée à l'âge avancé. Mais     </a:t>
            </a:r>
            <a:r>
              <a:rPr lang="fr-FR" sz="2000" dirty="0">
                <a:solidFill>
                  <a:srgbClr val="0033CC"/>
                </a:solidFill>
                <a:effectLst>
                  <a:outerShdw blurRad="38100" dist="38100" dir="2700000" algn="tl">
                    <a:srgbClr val="000000">
                      <a:alpha val="43137"/>
                    </a:srgbClr>
                  </a:outerShdw>
                </a:effectLst>
              </a:rPr>
              <a:t>l</a:t>
            </a:r>
            <a:r>
              <a:rPr lang="fr-FR" sz="2000" noProof="0" dirty="0">
                <a:solidFill>
                  <a:srgbClr val="0033CC"/>
                </a:solidFill>
                <a:effectLst>
                  <a:outerShdw blurRad="38100" dist="38100" dir="2700000" algn="tl">
                    <a:srgbClr val="000000">
                      <a:alpha val="43137"/>
                    </a:srgbClr>
                  </a:outerShdw>
                </a:effectLst>
              </a:rPr>
              <a:t>a première mort enregistrée fut celle d'un jeune homme : Abel </a:t>
            </a:r>
            <a:r>
              <a:rPr lang="fr-FR" sz="2000" noProof="0" dirty="0">
                <a:solidFill>
                  <a:srgbClr val="FF0000"/>
                </a:solidFill>
                <a:effectLst>
                  <a:outerShdw blurRad="38100" dist="38100" dir="2700000" algn="tl">
                    <a:srgbClr val="000000">
                      <a:alpha val="43137"/>
                    </a:srgbClr>
                  </a:outerShdw>
                </a:effectLst>
              </a:rPr>
              <a:t>(Genèse 4.8). </a:t>
            </a:r>
            <a:r>
              <a:rPr lang="fr-FR" sz="2000" noProof="0" dirty="0">
                <a:solidFill>
                  <a:srgbClr val="0033CC"/>
                </a:solidFill>
                <a:effectLst>
                  <a:outerShdw blurRad="38100" dist="38100" dir="2700000" algn="tl">
                    <a:srgbClr val="000000">
                      <a:alpha val="43137"/>
                    </a:srgbClr>
                  </a:outerShdw>
                </a:effectLst>
              </a:rPr>
              <a:t>Lui, qui était juste, mourut aux mains d'un injuste </a:t>
            </a:r>
            <a:r>
              <a:rPr lang="fr-FR" sz="2000" noProof="0" dirty="0">
                <a:solidFill>
                  <a:srgbClr val="FF0000"/>
                </a:solidFill>
                <a:effectLst>
                  <a:outerShdw blurRad="38100" dist="38100" dir="2700000" algn="tl">
                    <a:srgbClr val="000000">
                      <a:alpha val="43137"/>
                    </a:srgbClr>
                  </a:outerShdw>
                </a:effectLst>
              </a:rPr>
              <a:t>(Hébreux 11.4 ; 1 Jean 3.12).</a:t>
            </a:r>
          </a:p>
        </p:txBody>
      </p:sp>
      <p:sp>
        <p:nvSpPr>
          <p:cNvPr id="20" name="CuadroTexto 19">
            <a:extLst>
              <a:ext uri="{FF2B5EF4-FFF2-40B4-BE49-F238E27FC236}">
                <a16:creationId xmlns:a16="http://schemas.microsoft.com/office/drawing/2014/main" id="{B8FE7458-C9F1-BB85-E6E9-658BF5FFC0E1}"/>
              </a:ext>
            </a:extLst>
          </p:cNvPr>
          <p:cNvSpPr txBox="1"/>
          <p:nvPr/>
        </p:nvSpPr>
        <p:spPr>
          <a:xfrm>
            <a:off x="3457458" y="5271986"/>
            <a:ext cx="6298783" cy="1323439"/>
          </a:xfrm>
          <a:prstGeom prst="rect">
            <a:avLst/>
          </a:prstGeom>
          <a:noFill/>
          <a:ln w="38100">
            <a:solidFill>
              <a:schemeClr val="tx1"/>
            </a:solidFill>
          </a:ln>
        </p:spPr>
        <p:txBody>
          <a:bodyPr wrap="square">
            <a:spAutoFit/>
          </a:bodyPr>
          <a:lstStyle/>
          <a:p>
            <a:pPr>
              <a:spcBef>
                <a:spcPts val="600"/>
              </a:spcBef>
            </a:pPr>
            <a:r>
              <a:rPr lang="fr-FR" sz="2000" noProof="0" dirty="0">
                <a:solidFill>
                  <a:schemeClr val="tx2">
                    <a:lumMod val="50000"/>
                  </a:schemeClr>
                </a:solidFill>
                <a:effectLst>
                  <a:outerShdw blurRad="38100" dist="38100" dir="2700000" algn="tl">
                    <a:srgbClr val="000000">
                      <a:alpha val="43137"/>
                    </a:srgbClr>
                  </a:outerShdw>
                </a:effectLst>
              </a:rPr>
              <a:t>Jésus fit ce qu'Abel ne pouvait pas faire : </a:t>
            </a:r>
            <a:r>
              <a:rPr lang="fr-FR" sz="2000" noProof="0" dirty="0">
                <a:solidFill>
                  <a:srgbClr val="0033CC"/>
                </a:solidFill>
                <a:effectLst>
                  <a:outerShdw blurRad="38100" dist="38100" dir="2700000" algn="tl">
                    <a:srgbClr val="000000">
                      <a:alpha val="43137"/>
                    </a:srgbClr>
                  </a:outerShdw>
                </a:effectLst>
              </a:rPr>
              <a:t>vaincre la mort </a:t>
            </a:r>
            <a:r>
              <a:rPr lang="fr-FR" sz="2000" noProof="0" dirty="0">
                <a:solidFill>
                  <a:srgbClr val="663300"/>
                </a:solidFill>
                <a:effectLst>
                  <a:outerShdw blurRad="38100" dist="38100" dir="2700000" algn="tl">
                    <a:srgbClr val="000000">
                      <a:alpha val="43137"/>
                    </a:srgbClr>
                  </a:outerShdw>
                </a:effectLst>
              </a:rPr>
              <a:t>(Romains 6.9). </a:t>
            </a:r>
            <a:r>
              <a:rPr lang="fr-FR" sz="2000" noProof="0" dirty="0">
                <a:solidFill>
                  <a:schemeClr val="tx2">
                    <a:lumMod val="50000"/>
                  </a:schemeClr>
                </a:solidFill>
                <a:effectLst>
                  <a:outerShdw blurRad="38100" dist="38100" dir="2700000" algn="tl">
                    <a:srgbClr val="000000">
                      <a:alpha val="43137"/>
                    </a:srgbClr>
                  </a:outerShdw>
                </a:effectLst>
              </a:rPr>
              <a:t>Et, comme le montre Apocalypse 1.18, </a:t>
            </a:r>
            <a:br>
              <a:rPr lang="fr-FR" sz="2000" noProof="0" dirty="0">
                <a:solidFill>
                  <a:schemeClr val="tx2">
                    <a:lumMod val="50000"/>
                  </a:schemeClr>
                </a:solidFill>
                <a:effectLst>
                  <a:outerShdw blurRad="38100" dist="38100" dir="2700000" algn="tl">
                    <a:srgbClr val="000000">
                      <a:alpha val="43137"/>
                    </a:srgbClr>
                  </a:outerShdw>
                </a:effectLst>
              </a:rPr>
            </a:br>
            <a:r>
              <a:rPr lang="fr-FR" sz="2000" noProof="0" dirty="0">
                <a:solidFill>
                  <a:schemeClr val="tx2">
                    <a:lumMod val="50000"/>
                  </a:schemeClr>
                </a:solidFill>
                <a:effectLst>
                  <a:outerShdw blurRad="38100" dist="38100" dir="2700000" algn="tl">
                    <a:srgbClr val="000000">
                      <a:alpha val="43137"/>
                    </a:srgbClr>
                  </a:outerShdw>
                </a:effectLst>
              </a:rPr>
              <a:t>il reçut </a:t>
            </a:r>
            <a:r>
              <a:rPr lang="fr-FR" sz="2000" noProof="0" dirty="0">
                <a:solidFill>
                  <a:srgbClr val="0033CC"/>
                </a:solidFill>
                <a:effectLst>
                  <a:outerShdw blurRad="38100" dist="38100" dir="2700000" algn="tl">
                    <a:srgbClr val="000000">
                      <a:alpha val="43137"/>
                    </a:srgbClr>
                  </a:outerShdw>
                </a:effectLst>
              </a:rPr>
              <a:t>«  les clés de la mort »</a:t>
            </a:r>
            <a:r>
              <a:rPr lang="fr-FR" sz="2000" noProof="0" dirty="0">
                <a:solidFill>
                  <a:schemeClr val="tx2">
                    <a:lumMod val="50000"/>
                  </a:schemeClr>
                </a:solidFill>
                <a:effectLst>
                  <a:outerShdw blurRad="38100" dist="38100" dir="2700000" algn="tl">
                    <a:srgbClr val="000000">
                      <a:alpha val="43137"/>
                    </a:srgbClr>
                  </a:outerShdw>
                </a:effectLst>
              </a:rPr>
              <a:t>, avec lesquelles il peut </a:t>
            </a:r>
            <a:br>
              <a:rPr lang="fr-FR" sz="2000" noProof="0" dirty="0">
                <a:solidFill>
                  <a:schemeClr val="tx2">
                    <a:lumMod val="50000"/>
                  </a:schemeClr>
                </a:solidFill>
                <a:effectLst>
                  <a:outerShdw blurRad="38100" dist="38100" dir="2700000" algn="tl">
                    <a:srgbClr val="000000">
                      <a:alpha val="43137"/>
                    </a:srgbClr>
                  </a:outerShdw>
                </a:effectLst>
              </a:rPr>
            </a:br>
            <a:r>
              <a:rPr lang="fr-FR" sz="2000" noProof="0" dirty="0">
                <a:solidFill>
                  <a:schemeClr val="tx2">
                    <a:lumMod val="50000"/>
                  </a:schemeClr>
                </a:solidFill>
                <a:effectLst>
                  <a:outerShdw blurRad="38100" dist="38100" dir="2700000" algn="tl">
                    <a:srgbClr val="000000">
                      <a:alpha val="43137"/>
                    </a:srgbClr>
                  </a:outerShdw>
                </a:effectLst>
              </a:rPr>
              <a:t>ouvrir les sépulcres ( le séjour des morts ).</a:t>
            </a:r>
          </a:p>
        </p:txBody>
      </p:sp>
    </p:spTree>
    <p:extLst>
      <p:ext uri="{BB962C8B-B14F-4D97-AF65-F5344CB8AC3E}">
        <p14:creationId xmlns:p14="http://schemas.microsoft.com/office/powerpoint/2010/main" val="30991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upRight)">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6" grpId="0" animBg="1"/>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D00AAE-910C-37A5-1A98-EF900EF33556}"/>
              </a:ext>
            </a:extLst>
          </p:cNvPr>
          <p:cNvSpPr txBox="1"/>
          <p:nvPr/>
        </p:nvSpPr>
        <p:spPr>
          <a:xfrm>
            <a:off x="2609088" y="256031"/>
            <a:ext cx="9351264" cy="4924425"/>
          </a:xfrm>
          <a:prstGeom prst="rect">
            <a:avLst/>
          </a:prstGeom>
          <a:noFill/>
        </p:spPr>
        <p:txBody>
          <a:bodyPr wrap="square" rtlCol="0">
            <a:spAutoFit/>
          </a:bodyPr>
          <a:lstStyle/>
          <a:p>
            <a:pPr algn="just">
              <a:buNone/>
            </a:pPr>
            <a:r>
              <a:rPr lang="fr-FR" sz="2800" b="1" dirty="0">
                <a:effectLst/>
                <a:latin typeface="Calibri" panose="020F0502020204030204" pitchFamily="34" charset="0"/>
                <a:ea typeface="MS Minngs"/>
              </a:rPr>
              <a:t>Faire face à la mort</a:t>
            </a:r>
            <a:endParaRPr lang="fr-CH" sz="2800" dirty="0">
              <a:effectLst/>
              <a:latin typeface="Times New Roman" panose="02020603050405020304" pitchFamily="18" charset="0"/>
              <a:ea typeface="MS Minngs"/>
            </a:endParaRPr>
          </a:p>
          <a:p>
            <a:pPr algn="just">
              <a:buNone/>
            </a:pPr>
            <a:r>
              <a:rPr lang="fr-CH" sz="22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La mort d’Abel est le premier exemple de l’inimitié qui, selon la déclaration divine, devait régner entre le serpent et la postérité de la femme, c’est-à-dire entre Satan et ses sujets, d’un côté, et Jésus-Christ et ses disciples, de l’autre. </a:t>
            </a:r>
          </a:p>
          <a:p>
            <a:pPr algn="just">
              <a:buNone/>
            </a:pPr>
            <a:endParaRPr lang="fr-CH" sz="2200" dirty="0">
              <a:effectLst>
                <a:outerShdw blurRad="38100" dist="38100" dir="2700000" algn="tl">
                  <a:srgbClr val="000000">
                    <a:alpha val="43137"/>
                  </a:srgbClr>
                </a:outerShdw>
              </a:effectLst>
              <a:latin typeface="Calibri" panose="020F0502020204030204" pitchFamily="34" charset="0"/>
              <a:ea typeface="MS Minngs"/>
            </a:endParaRPr>
          </a:p>
          <a:p>
            <a:pPr lvl="2" algn="just"/>
            <a:r>
              <a:rPr lang="fr-CH" sz="22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Par le péché, Satan a su imposer son ascendant à la race humaine ; mais ce joug, Jésus-Christ nous offre le moyen de le briser. </a:t>
            </a:r>
          </a:p>
          <a:p>
            <a:pPr algn="just">
              <a:buNone/>
            </a:pPr>
            <a:endParaRPr lang="fr-CH" sz="2200" dirty="0">
              <a:effectLst>
                <a:outerShdw blurRad="38100" dist="38100" dir="2700000" algn="tl">
                  <a:srgbClr val="000000">
                    <a:alpha val="43137"/>
                  </a:srgbClr>
                </a:outerShdw>
              </a:effectLst>
              <a:latin typeface="Calibri" panose="020F0502020204030204" pitchFamily="34" charset="0"/>
              <a:ea typeface="MS Minngs"/>
            </a:endParaRPr>
          </a:p>
          <a:p>
            <a:pPr algn="just">
              <a:buNone/>
            </a:pPr>
            <a:r>
              <a:rPr lang="fr-CH" sz="22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Lorsque, par la foi en l’Agneau de Dieu, une âme renonce au péché, la fureur de Satan s’allume aussitôt. La vie sainte d’Abel réfutait la prétention de l’Adversaire selon laquelle il est impossible à l’homme d’observer la loi de Dieu. </a:t>
            </a:r>
          </a:p>
          <a:p>
            <a:pPr algn="just">
              <a:buNone/>
            </a:pPr>
            <a:endParaRPr lang="fr-CH" sz="2200" dirty="0">
              <a:effectLst>
                <a:outerShdw blurRad="38100" dist="38100" dir="2700000" algn="tl">
                  <a:srgbClr val="000000">
                    <a:alpha val="43137"/>
                  </a:srgbClr>
                </a:outerShdw>
              </a:effectLst>
              <a:latin typeface="Calibri" panose="020F0502020204030204" pitchFamily="34" charset="0"/>
              <a:ea typeface="MS Minngs"/>
            </a:endParaRPr>
          </a:p>
          <a:p>
            <a:pPr lvl="2" algn="just"/>
            <a:r>
              <a:rPr lang="fr-CH" sz="22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Quand Caïn, animé par l’esprit du Malin, vit qu’il ne pouvait dominer Abel, il s’emporta à tel point qu’il lui donna la mort. </a:t>
            </a:r>
            <a:endParaRPr lang="fr-CH" sz="2200" dirty="0">
              <a:solidFill>
                <a:srgbClr val="0033CC"/>
              </a:solidFill>
              <a:effectLst>
                <a:outerShdw blurRad="38100" dist="38100" dir="2700000" algn="tl">
                  <a:srgbClr val="000000">
                    <a:alpha val="43137"/>
                  </a:srgbClr>
                </a:outerShdw>
              </a:effectLst>
            </a:endParaRPr>
          </a:p>
        </p:txBody>
      </p:sp>
      <p:sp>
        <p:nvSpPr>
          <p:cNvPr id="3" name="Bulle narrative : rectangle à coins arrondis 2">
            <a:extLst>
              <a:ext uri="{FF2B5EF4-FFF2-40B4-BE49-F238E27FC236}">
                <a16:creationId xmlns:a16="http://schemas.microsoft.com/office/drawing/2014/main" id="{2DF884E3-BBEB-A9C3-0B66-98615B84E104}"/>
              </a:ext>
            </a:extLst>
          </p:cNvPr>
          <p:cNvSpPr/>
          <p:nvPr/>
        </p:nvSpPr>
        <p:spPr>
          <a:xfrm>
            <a:off x="280416" y="4773204"/>
            <a:ext cx="2279904" cy="1469100"/>
          </a:xfrm>
          <a:prstGeom prst="wedgeRoundRectCallout">
            <a:avLst>
              <a:gd name="adj1" fmla="val 59916"/>
              <a:gd name="adj2" fmla="val -77180"/>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effectLst>
                  <a:outerShdw blurRad="38100" dist="38100" dir="2700000" algn="tl">
                    <a:srgbClr val="000000">
                      <a:alpha val="43137"/>
                    </a:srgbClr>
                  </a:outerShdw>
                </a:effectLst>
              </a:rPr>
              <a:t>(Ellen G. White,</a:t>
            </a:r>
          </a:p>
          <a:p>
            <a:pPr algn="ctr"/>
            <a:r>
              <a:rPr lang="fr-CH" i="1" dirty="0">
                <a:solidFill>
                  <a:schemeClr val="tx1"/>
                </a:solidFill>
                <a:effectLst>
                  <a:outerShdw blurRad="38100" dist="38100" dir="2700000" algn="tl">
                    <a:srgbClr val="000000">
                      <a:alpha val="43137"/>
                    </a:srgbClr>
                  </a:outerShdw>
                </a:effectLst>
              </a:rPr>
              <a:t>Patriarches et Prophètes, </a:t>
            </a:r>
            <a:br>
              <a:rPr lang="fr-CH" i="1" dirty="0">
                <a:solidFill>
                  <a:schemeClr val="tx1"/>
                </a:solidFill>
                <a:effectLst>
                  <a:outerShdw blurRad="38100" dist="38100" dir="2700000" algn="tl">
                    <a:srgbClr val="000000">
                      <a:alpha val="43137"/>
                    </a:srgbClr>
                  </a:outerShdw>
                </a:effectLst>
              </a:rPr>
            </a:br>
            <a:r>
              <a:rPr lang="fr-CH" dirty="0">
                <a:solidFill>
                  <a:schemeClr val="tx1"/>
                </a:solidFill>
                <a:effectLst>
                  <a:outerShdw blurRad="38100" dist="38100" dir="2700000" algn="tl">
                    <a:srgbClr val="000000">
                      <a:alpha val="43137"/>
                    </a:srgbClr>
                  </a:outerShdw>
                </a:effectLst>
              </a:rPr>
              <a:t>p. 53.)</a:t>
            </a:r>
          </a:p>
        </p:txBody>
      </p:sp>
      <p:pic>
        <p:nvPicPr>
          <p:cNvPr id="4" name="Picture 2" descr="La mort et la résurrection de Jésus : leur signification pour vous —  BIBLIOTHÈQUE EN LIGNE Watchtower">
            <a:extLst>
              <a:ext uri="{FF2B5EF4-FFF2-40B4-BE49-F238E27FC236}">
                <a16:creationId xmlns:a16="http://schemas.microsoft.com/office/drawing/2014/main" id="{00D1FA44-F088-CCC2-ECE9-3D958F972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6" y="1950719"/>
            <a:ext cx="2121409" cy="2121409"/>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624CAB-B403-D9EF-A248-22205468C748}"/>
              </a:ext>
            </a:extLst>
          </p:cNvPr>
          <p:cNvSpPr txBox="1"/>
          <p:nvPr/>
        </p:nvSpPr>
        <p:spPr>
          <a:xfrm>
            <a:off x="2609088" y="256031"/>
            <a:ext cx="9351264" cy="5324535"/>
          </a:xfrm>
          <a:prstGeom prst="rect">
            <a:avLst/>
          </a:prstGeom>
          <a:noFill/>
        </p:spPr>
        <p:txBody>
          <a:bodyPr wrap="square" rtlCol="0">
            <a:spAutoFit/>
          </a:bodyPr>
          <a:lstStyle/>
          <a:p>
            <a:pPr algn="just">
              <a:buNone/>
            </a:pPr>
            <a:r>
              <a:rPr lang="fr-FR" sz="2800" b="1" dirty="0">
                <a:effectLst/>
                <a:latin typeface="Calibri" panose="020F0502020204030204" pitchFamily="34" charset="0"/>
                <a:ea typeface="MS Minngs"/>
              </a:rPr>
              <a:t>Faire face à la mort</a:t>
            </a:r>
            <a:endParaRPr lang="fr-CH" sz="2800" dirty="0">
              <a:effectLst/>
              <a:latin typeface="Times New Roman" panose="02020603050405020304" pitchFamily="18" charset="0"/>
              <a:ea typeface="MS Minngs"/>
            </a:endParaRPr>
          </a:p>
          <a:p>
            <a:pPr indent="449580" algn="just"/>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Partout où des hommes oseront revendiquer la loi de Dieu, on verra le même esprit s’élever contre eux. </a:t>
            </a:r>
          </a:p>
          <a:p>
            <a:pPr indent="449580" algn="just"/>
            <a:endPar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endParaRPr>
          </a:p>
          <a:p>
            <a:pPr lvl="2" indent="449580" algn="just"/>
            <a:r>
              <a:rPr lang="fr-CH" sz="2400" dirty="0">
                <a:solidFill>
                  <a:schemeClr val="accent1"/>
                </a:solidFill>
                <a:effectLst>
                  <a:outerShdw blurRad="38100" dist="38100" dir="2700000" algn="tl">
                    <a:srgbClr val="000000">
                      <a:alpha val="43137"/>
                    </a:srgbClr>
                  </a:outerShdw>
                </a:effectLst>
                <a:latin typeface="Calibri" panose="020F0502020204030204" pitchFamily="34" charset="0"/>
                <a:ea typeface="MS Minngs"/>
              </a:rPr>
              <a:t>C’est là l’esprit qui, dans tous les siècles, a dressé les potences et allumé les bûchers où ont péri les disciples de Jésus-Christ. </a:t>
            </a:r>
            <a:br>
              <a:rPr lang="fr-CH" sz="2400" dirty="0">
                <a:solidFill>
                  <a:schemeClr val="accent1"/>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chemeClr val="accent1"/>
                </a:solidFill>
                <a:effectLst>
                  <a:outerShdw blurRad="38100" dist="38100" dir="2700000" algn="tl">
                    <a:srgbClr val="000000">
                      <a:alpha val="43137"/>
                    </a:srgbClr>
                  </a:outerShdw>
                </a:effectLst>
                <a:latin typeface="Calibri" panose="020F0502020204030204" pitchFamily="34" charset="0"/>
                <a:ea typeface="MS Minngs"/>
              </a:rPr>
              <a:t>Ces cruautés émanent toujours de Satan et de ses suppôts. </a:t>
            </a:r>
          </a:p>
          <a:p>
            <a:pPr indent="449580" algn="just"/>
            <a:endParaRPr lang="fr-CH" sz="2400" dirty="0">
              <a:solidFill>
                <a:schemeClr val="accent1"/>
              </a:solidFill>
              <a:effectLst>
                <a:outerShdw blurRad="38100" dist="38100" dir="2700000" algn="tl">
                  <a:srgbClr val="000000">
                    <a:alpha val="43137"/>
                  </a:srgbClr>
                </a:outerShdw>
              </a:effectLst>
              <a:latin typeface="Calibri" panose="020F0502020204030204" pitchFamily="34" charset="0"/>
              <a:ea typeface="MS Minngs"/>
            </a:endParaRPr>
          </a:p>
          <a:p>
            <a:pPr lvl="2" indent="449580" algn="just"/>
            <a:r>
              <a:rPr lang="fr-CH" sz="2400" dirty="0">
                <a:solidFill>
                  <a:schemeClr val="accent1"/>
                </a:solidFill>
                <a:effectLst>
                  <a:outerShdw blurRad="38100" dist="38100" dir="2700000" algn="tl">
                    <a:srgbClr val="000000">
                      <a:alpha val="43137"/>
                    </a:srgbClr>
                  </a:outerShdw>
                </a:effectLst>
                <a:latin typeface="Calibri" panose="020F0502020204030204" pitchFamily="34" charset="0"/>
                <a:ea typeface="MS Minngs"/>
              </a:rPr>
              <a:t>Mais la rage du Malin est celle d’un adversaire désarmé. Chaque martyr de Jésus est un vainqueur. </a:t>
            </a:r>
          </a:p>
          <a:p>
            <a:pPr indent="449580" algn="just"/>
            <a:endParaRPr lang="fr-CH" sz="2400" dirty="0">
              <a:effectLst>
                <a:outerShdw blurRad="38100" dist="38100" dir="2700000" algn="tl">
                  <a:srgbClr val="000000">
                    <a:alpha val="43137"/>
                  </a:srgbClr>
                </a:outerShdw>
              </a:effectLst>
              <a:latin typeface="Calibri" panose="020F0502020204030204" pitchFamily="34" charset="0"/>
              <a:ea typeface="MS Minngs"/>
            </a:endParaRPr>
          </a:p>
          <a:p>
            <a:pPr indent="449580" algn="ct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Ils l’ont vaincu (le serpent ancien, appelé le Diable et Satan) par le sang de l’Agneau et par la parole de leur témoignage ; ils n’ont point </a:t>
            </a:r>
            <a:b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aimé leur vie, ils n’ont pas reculé devant la mort. » </a:t>
            </a:r>
            <a:r>
              <a:rPr lang="fr-CH" sz="2400" i="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MS Minngs"/>
              </a:rPr>
              <a:t>(Apocalypse 12.11,9.)</a:t>
            </a:r>
            <a:endParaRPr lang="fr-CH" sz="24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MS Minngs"/>
            </a:endParaRPr>
          </a:p>
        </p:txBody>
      </p:sp>
      <p:sp>
        <p:nvSpPr>
          <p:cNvPr id="3" name="Bulle narrative : rectangle à coins arrondis 2">
            <a:extLst>
              <a:ext uri="{FF2B5EF4-FFF2-40B4-BE49-F238E27FC236}">
                <a16:creationId xmlns:a16="http://schemas.microsoft.com/office/drawing/2014/main" id="{E602FF35-1381-EA96-4EA3-9CA2B5577240}"/>
              </a:ext>
            </a:extLst>
          </p:cNvPr>
          <p:cNvSpPr/>
          <p:nvPr/>
        </p:nvSpPr>
        <p:spPr>
          <a:xfrm>
            <a:off x="280416" y="4773204"/>
            <a:ext cx="1971171" cy="1469100"/>
          </a:xfrm>
          <a:prstGeom prst="wedgeRoundRectCallout">
            <a:avLst>
              <a:gd name="adj1" fmla="val 88145"/>
              <a:gd name="adj2" fmla="val -79080"/>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a:p>
            <a:pPr algn="ctr"/>
            <a:r>
              <a:rPr lang="fr-CH" dirty="0">
                <a:solidFill>
                  <a:schemeClr val="tx1"/>
                </a:solidFill>
                <a:effectLst>
                  <a:outerShdw blurRad="38100" dist="38100" dir="2700000" algn="tl">
                    <a:srgbClr val="000000">
                      <a:alpha val="43137"/>
                    </a:srgbClr>
                  </a:outerShdw>
                </a:effectLst>
              </a:rPr>
              <a:t>(Ellen G. White,</a:t>
            </a:r>
          </a:p>
          <a:p>
            <a:pPr algn="ctr"/>
            <a:r>
              <a:rPr lang="fr-CH" i="1" dirty="0">
                <a:solidFill>
                  <a:schemeClr val="tx1"/>
                </a:solidFill>
                <a:effectLst>
                  <a:outerShdw blurRad="38100" dist="38100" dir="2700000" algn="tl">
                    <a:srgbClr val="000000">
                      <a:alpha val="43137"/>
                    </a:srgbClr>
                  </a:outerShdw>
                </a:effectLst>
              </a:rPr>
              <a:t>Patriarches et Prophètes, </a:t>
            </a:r>
            <a:br>
              <a:rPr lang="fr-CH" dirty="0">
                <a:solidFill>
                  <a:schemeClr val="tx1"/>
                </a:solidFill>
                <a:effectLst>
                  <a:outerShdw blurRad="38100" dist="38100" dir="2700000" algn="tl">
                    <a:srgbClr val="000000">
                      <a:alpha val="43137"/>
                    </a:srgbClr>
                  </a:outerShdw>
                </a:effectLst>
              </a:rPr>
            </a:br>
            <a:r>
              <a:rPr lang="fr-CH" dirty="0">
                <a:solidFill>
                  <a:schemeClr val="tx1"/>
                </a:solidFill>
                <a:effectLst>
                  <a:outerShdw blurRad="38100" dist="38100" dir="2700000" algn="tl">
                    <a:srgbClr val="000000">
                      <a:alpha val="43137"/>
                    </a:srgbClr>
                  </a:outerShdw>
                </a:effectLst>
              </a:rPr>
              <a:t>p. 53.)</a:t>
            </a:r>
          </a:p>
          <a:p>
            <a:pPr algn="ctr"/>
            <a:endParaRPr lang="fr-CH" dirty="0">
              <a:solidFill>
                <a:schemeClr val="tx1"/>
              </a:solidFill>
            </a:endParaRPr>
          </a:p>
        </p:txBody>
      </p:sp>
      <p:pic>
        <p:nvPicPr>
          <p:cNvPr id="4098" name="Picture 2" descr="La mort et la résurrection de Jésus : leur signification pour vous —  BIBLIOTHÈQUE EN LIGNE Watchtower">
            <a:extLst>
              <a:ext uri="{FF2B5EF4-FFF2-40B4-BE49-F238E27FC236}">
                <a16:creationId xmlns:a16="http://schemas.microsoft.com/office/drawing/2014/main" id="{437D3F97-9BC7-2F2D-50F0-BD98E2E8F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75" y="1707385"/>
            <a:ext cx="2421826" cy="2421826"/>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1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4022A-75CA-9E5E-894A-807721C7A989}"/>
            </a:ext>
          </a:extLst>
        </p:cNvPr>
        <p:cNvGrpSpPr/>
        <p:nvPr/>
      </p:nvGrpSpPr>
      <p:grpSpPr>
        <a:xfrm>
          <a:off x="0" y="0"/>
          <a:ext cx="0" cy="0"/>
          <a:chOff x="0" y="0"/>
          <a:chExt cx="0" cy="0"/>
        </a:xfrm>
      </p:grpSpPr>
      <p:pic>
        <p:nvPicPr>
          <p:cNvPr id="5" name="Picture 4" descr="A person standing in water with a person pointing at him&#10;&#10;AI-generated content may be incorrect.">
            <a:extLst>
              <a:ext uri="{FF2B5EF4-FFF2-40B4-BE49-F238E27FC236}">
                <a16:creationId xmlns:a16="http://schemas.microsoft.com/office/drawing/2014/main" id="{1037795E-66C2-2F73-63F6-FCFB091175A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4" name="CuadroTexto 3">
            <a:extLst>
              <a:ext uri="{FF2B5EF4-FFF2-40B4-BE49-F238E27FC236}">
                <a16:creationId xmlns:a16="http://schemas.microsoft.com/office/drawing/2014/main" id="{FF2F3D9E-A95F-842F-F721-107D412AE032}"/>
              </a:ext>
            </a:extLst>
          </p:cNvPr>
          <p:cNvSpPr txBox="1"/>
          <p:nvPr/>
        </p:nvSpPr>
        <p:spPr>
          <a:xfrm>
            <a:off x="435548" y="437339"/>
            <a:ext cx="6220822" cy="5755422"/>
          </a:xfrm>
          <a:prstGeom prst="rect">
            <a:avLst/>
          </a:prstGeom>
          <a:noFill/>
        </p:spPr>
        <p:txBody>
          <a:bodyPr wrap="square">
            <a:spAutoFit/>
          </a:bodyPr>
          <a:lstStyle/>
          <a:p>
            <a:pPr algn="ctr">
              <a:defRPr/>
            </a:pPr>
            <a:r>
              <a:rPr lang="fr-FR" sz="4800" b="1" spc="50" dirty="0">
                <a:ln w="0"/>
                <a:solidFill>
                  <a:prstClr val="white"/>
                </a:solidFill>
                <a:effectLst>
                  <a:innerShdw blurRad="63500" dist="50800" dir="13500000">
                    <a:srgbClr val="000000">
                      <a:alpha val="50000"/>
                    </a:srgbClr>
                  </a:innerShdw>
                </a:effectLst>
                <a:latin typeface="Comic Sans MS" panose="030F0702030302020204" pitchFamily="66" charset="0"/>
              </a:rPr>
              <a:t>« </a:t>
            </a: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Le lendemain, </a:t>
            </a:r>
            <a:b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b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il vit Jésus venant à lui, et dit : </a:t>
            </a:r>
            <a:b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b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Voici l'Agneau </a:t>
            </a:r>
            <a:b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b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de Dieu, qui ôte </a:t>
            </a:r>
            <a:b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b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le péché du monde.</a:t>
            </a:r>
            <a:r>
              <a:rPr lang="fr-FR" sz="4800" b="1" spc="50" dirty="0">
                <a:ln w="0"/>
                <a:solidFill>
                  <a:prstClr val="white"/>
                </a:solidFill>
                <a:effectLst>
                  <a:innerShdw blurRad="63500" dist="50800" dir="13500000">
                    <a:srgbClr val="000000">
                      <a:alpha val="50000"/>
                    </a:srgbClr>
                  </a:innerShdw>
                </a:effectLst>
                <a:latin typeface="Comic Sans MS" panose="030F0702030302020204" pitchFamily="66" charset="0"/>
              </a:rPr>
              <a:t>"</a:t>
            </a:r>
            <a:r>
              <a:rPr kumimoji="0" lang="fr-FR"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 </a:t>
            </a:r>
          </a:p>
          <a:p>
            <a:pPr algn="ctr">
              <a:defRPr/>
            </a:pPr>
            <a:r>
              <a:rPr kumimoji="0" lang="fr-FR" sz="3200" b="1" i="0" u="none" strike="noStrike" kern="1200" cap="none" spc="50" normalizeH="0" baseline="0" noProof="0" dirty="0">
                <a:ln w="0"/>
                <a:solidFill>
                  <a:schemeClr val="accent2">
                    <a:lumMod val="40000"/>
                    <a:lumOff val="60000"/>
                  </a:schemeClr>
                </a:solidFill>
                <a:effectLst>
                  <a:innerShdw blurRad="63500" dist="50800" dir="13500000">
                    <a:srgbClr val="000000">
                      <a:alpha val="50000"/>
                    </a:srgbClr>
                  </a:innerShdw>
                </a:effectLst>
                <a:uLnTx/>
                <a:uFillTx/>
                <a:latin typeface="Comic Sans MS" panose="030F0702030302020204" pitchFamily="66" charset="0"/>
                <a:ea typeface="+mn-ea"/>
                <a:cs typeface="+mn-cs"/>
              </a:rPr>
              <a:t>Jean 1.29</a:t>
            </a:r>
          </a:p>
        </p:txBody>
      </p:sp>
    </p:spTree>
    <p:extLst>
      <p:ext uri="{BB962C8B-B14F-4D97-AF65-F5344CB8AC3E}">
        <p14:creationId xmlns:p14="http://schemas.microsoft.com/office/powerpoint/2010/main" val="412760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yellow and white paper&#10;&#10;AI-generated content may be incorrect.">
            <a:extLst>
              <a:ext uri="{FF2B5EF4-FFF2-40B4-BE49-F238E27FC236}">
                <a16:creationId xmlns:a16="http://schemas.microsoft.com/office/drawing/2014/main" id="{6D18B2E4-FA63-BCDA-ABE5-4C82120BA0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CB56ADA9-8FD2-CA95-17E8-1D925A56B4EE}"/>
              </a:ext>
            </a:extLst>
          </p:cNvPr>
          <p:cNvSpPr txBox="1"/>
          <p:nvPr/>
        </p:nvSpPr>
        <p:spPr>
          <a:xfrm>
            <a:off x="2900516" y="0"/>
            <a:ext cx="9291483" cy="769441"/>
          </a:xfrm>
          <a:prstGeom prst="rect">
            <a:avLst/>
          </a:prstGeom>
          <a:noFill/>
        </p:spPr>
        <p:txBody>
          <a:bodyPr wrap="square">
            <a:spAutoFit/>
          </a:bodyPr>
          <a:lstStyle/>
          <a:p>
            <a:pPr algn="ctr"/>
            <a:r>
              <a:rPr lang="fr-FR"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 SERPENT était rusé"</a:t>
            </a:r>
          </a:p>
        </p:txBody>
      </p:sp>
      <p:sp>
        <p:nvSpPr>
          <p:cNvPr id="5" name="CuadroTexto 4">
            <a:extLst>
              <a:ext uri="{FF2B5EF4-FFF2-40B4-BE49-F238E27FC236}">
                <a16:creationId xmlns:a16="http://schemas.microsoft.com/office/drawing/2014/main" id="{CF309D91-F1E2-0DFF-7C62-109C69D8517F}"/>
              </a:ext>
            </a:extLst>
          </p:cNvPr>
          <p:cNvSpPr txBox="1"/>
          <p:nvPr/>
        </p:nvSpPr>
        <p:spPr>
          <a:xfrm>
            <a:off x="3264853" y="635024"/>
            <a:ext cx="8134350" cy="646331"/>
          </a:xfrm>
          <a:prstGeom prst="rect">
            <a:avLst/>
          </a:prstGeom>
          <a:noFill/>
        </p:spPr>
        <p:txBody>
          <a:bodyPr wrap="square">
            <a:spAutoFit/>
          </a:bodyPr>
          <a:lstStyle/>
          <a:p>
            <a:pPr algn="ctr"/>
            <a:r>
              <a:rPr lang="fr-FR" b="1" noProof="0" dirty="0">
                <a:solidFill>
                  <a:srgbClr val="C00000"/>
                </a:solidFill>
                <a:effectLst>
                  <a:glow rad="114300">
                    <a:schemeClr val="bg1"/>
                  </a:glow>
                </a:effectLst>
                <a:latin typeface="Comic Sans MS" panose="030F0702030302020204" pitchFamily="66" charset="0"/>
              </a:rPr>
              <a:t>"Le serpent était le plus rusé de tous les animaux des champs, que l'Éternel Dieu avait faits" (Genèse 3.1a)</a:t>
            </a:r>
          </a:p>
        </p:txBody>
      </p:sp>
      <p:sp>
        <p:nvSpPr>
          <p:cNvPr id="6" name="CuadroTexto 5">
            <a:extLst>
              <a:ext uri="{FF2B5EF4-FFF2-40B4-BE49-F238E27FC236}">
                <a16:creationId xmlns:a16="http://schemas.microsoft.com/office/drawing/2014/main" id="{1ED308DB-C985-E0F6-051A-88DAAE33F93F}"/>
              </a:ext>
            </a:extLst>
          </p:cNvPr>
          <p:cNvSpPr txBox="1"/>
          <p:nvPr/>
        </p:nvSpPr>
        <p:spPr>
          <a:xfrm>
            <a:off x="141324" y="1395755"/>
            <a:ext cx="8042972" cy="707886"/>
          </a:xfrm>
          <a:prstGeom prst="rect">
            <a:avLst/>
          </a:prstGeom>
          <a:noFill/>
        </p:spPr>
        <p:txBody>
          <a:bodyPr wrap="square" rtlCol="0">
            <a:spAutoFit/>
          </a:bodyPr>
          <a:lstStyle/>
          <a:p>
            <a:pPr>
              <a:spcBef>
                <a:spcPts val="600"/>
              </a:spcBef>
            </a:pPr>
            <a:r>
              <a:rPr lang="fr-FR" sz="2000" b="1" noProof="0" dirty="0"/>
              <a:t>L'Apocalypse présente un dragon </a:t>
            </a:r>
            <a:r>
              <a:rPr lang="fr-FR" sz="2000" b="1" noProof="0" dirty="0">
                <a:solidFill>
                  <a:schemeClr val="tx2">
                    <a:lumMod val="75000"/>
                  </a:schemeClr>
                </a:solidFill>
              </a:rPr>
              <a:t>(Apocalypse 12.3-4). </a:t>
            </a:r>
            <a:r>
              <a:rPr lang="fr-FR" sz="2000" b="1" noProof="0" dirty="0"/>
              <a:t>De plus, elle nous dit que ce dragon est un symbole de Satan </a:t>
            </a:r>
            <a:r>
              <a:rPr lang="fr-FR" sz="2000" b="1" noProof="0" dirty="0">
                <a:solidFill>
                  <a:schemeClr val="tx2">
                    <a:lumMod val="75000"/>
                  </a:schemeClr>
                </a:solidFill>
              </a:rPr>
              <a:t>(Apocalypse 12.9).</a:t>
            </a:r>
          </a:p>
        </p:txBody>
      </p:sp>
      <p:pic>
        <p:nvPicPr>
          <p:cNvPr id="4" name="Imagen 3" descr="Un dibujo de una persona&#10;&#10;El contenido generado por IA puede ser incorrecto.">
            <a:extLst>
              <a:ext uri="{FF2B5EF4-FFF2-40B4-BE49-F238E27FC236}">
                <a16:creationId xmlns:a16="http://schemas.microsoft.com/office/drawing/2014/main" id="{22AE9132-6F1E-DF23-5D1F-023B287249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040" y="1696016"/>
            <a:ext cx="2835026" cy="2124250"/>
          </a:xfrm>
          <a:prstGeom prst="rect">
            <a:avLst/>
          </a:prstGeom>
          <a:ln w="88900" cap="sq" cmpd="thickThin">
            <a:solidFill>
              <a:srgbClr val="000000"/>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3860F641-0FC4-4DCE-9E0F-6C0C69585397}"/>
              </a:ext>
            </a:extLst>
          </p:cNvPr>
          <p:cNvSpPr txBox="1"/>
          <p:nvPr/>
        </p:nvSpPr>
        <p:spPr>
          <a:xfrm>
            <a:off x="8303044" y="4454773"/>
            <a:ext cx="3805082" cy="2246769"/>
          </a:xfrm>
          <a:prstGeom prst="rect">
            <a:avLst/>
          </a:prstGeom>
          <a:noFill/>
        </p:spPr>
        <p:txBody>
          <a:bodyPr wrap="square">
            <a:spAutoFit/>
          </a:bodyPr>
          <a:lstStyle/>
          <a:p>
            <a:pPr>
              <a:spcBef>
                <a:spcPts val="600"/>
              </a:spcBef>
            </a:pPr>
            <a:r>
              <a:rPr lang="fr-FR" sz="2000" b="1" noProof="0" dirty="0">
                <a:solidFill>
                  <a:srgbClr val="FF0000"/>
                </a:solidFill>
              </a:rPr>
              <a:t>Comment pouvons-nous </a:t>
            </a:r>
            <a:br>
              <a:rPr lang="fr-FR" sz="2000" b="1" noProof="0" dirty="0">
                <a:solidFill>
                  <a:srgbClr val="FF0000"/>
                </a:solidFill>
              </a:rPr>
            </a:br>
            <a:r>
              <a:rPr lang="fr-FR" sz="2000" b="1" noProof="0" dirty="0">
                <a:solidFill>
                  <a:srgbClr val="FF0000"/>
                </a:solidFill>
              </a:rPr>
              <a:t>nous défendre contre ses tromperies ? </a:t>
            </a:r>
            <a:r>
              <a:rPr lang="fr-FR" sz="2000" b="1" noProof="0" dirty="0"/>
              <a:t>Une façon est d'étudier la manière dont il </a:t>
            </a:r>
            <a:br>
              <a:rPr lang="fr-FR" sz="2000" b="1" noProof="0" dirty="0"/>
            </a:br>
            <a:r>
              <a:rPr lang="fr-FR" sz="2000" b="1" noProof="0" dirty="0"/>
              <a:t>l'a fait pour la première fois. </a:t>
            </a:r>
            <a:br>
              <a:rPr lang="fr-FR" sz="2000" b="1" noProof="0" dirty="0"/>
            </a:br>
            <a:r>
              <a:rPr lang="fr-FR" sz="2000" b="1" noProof="0" dirty="0"/>
              <a:t>Sa tactique de base n'a pas changé avec les siècles.</a:t>
            </a:r>
          </a:p>
        </p:txBody>
      </p:sp>
      <p:sp>
        <p:nvSpPr>
          <p:cNvPr id="10" name="CuadroTexto 9">
            <a:extLst>
              <a:ext uri="{FF2B5EF4-FFF2-40B4-BE49-F238E27FC236}">
                <a16:creationId xmlns:a16="http://schemas.microsoft.com/office/drawing/2014/main" id="{BA4A1162-5F65-40B4-1F54-76C924BE0AA8}"/>
              </a:ext>
            </a:extLst>
          </p:cNvPr>
          <p:cNvSpPr txBox="1"/>
          <p:nvPr/>
        </p:nvSpPr>
        <p:spPr>
          <a:xfrm>
            <a:off x="1888715" y="3898461"/>
            <a:ext cx="3805083" cy="2862322"/>
          </a:xfrm>
          <a:prstGeom prst="rect">
            <a:avLst/>
          </a:prstGeom>
          <a:noFill/>
        </p:spPr>
        <p:txBody>
          <a:bodyPr wrap="square">
            <a:spAutoFit/>
          </a:bodyPr>
          <a:lstStyle/>
          <a:p>
            <a:pPr>
              <a:spcBef>
                <a:spcPts val="600"/>
              </a:spcBef>
            </a:pPr>
            <a:r>
              <a:rPr lang="fr-FR" sz="2000" b="1" noProof="0" dirty="0">
                <a:solidFill>
                  <a:srgbClr val="0033CC"/>
                </a:solidFill>
              </a:rPr>
              <a:t>Dans l'Apocalypse, on nous rappelle que cela a été son but tout au long de l'histoire, et que ce sera son objectif spécial dans le temps de la fin </a:t>
            </a:r>
            <a:r>
              <a:rPr lang="fr-FR" sz="2000" b="1" noProof="0" dirty="0">
                <a:solidFill>
                  <a:schemeClr val="tx2">
                    <a:lumMod val="75000"/>
                  </a:schemeClr>
                </a:solidFill>
              </a:rPr>
              <a:t>(Apocalypse 13.14). </a:t>
            </a:r>
            <a:r>
              <a:rPr lang="fr-FR" sz="2000" b="1" noProof="0" dirty="0">
                <a:solidFill>
                  <a:srgbClr val="0033CC"/>
                </a:solidFill>
              </a:rPr>
              <a:t>Il essaiera même de tromper tous les hommes en la présence même de Dieu </a:t>
            </a:r>
            <a:r>
              <a:rPr lang="fr-FR" sz="2000" b="1" noProof="0" dirty="0">
                <a:solidFill>
                  <a:schemeClr val="tx2">
                    <a:lumMod val="75000"/>
                  </a:schemeClr>
                </a:solidFill>
              </a:rPr>
              <a:t>(Apocalypse 20.8).</a:t>
            </a:r>
          </a:p>
        </p:txBody>
      </p:sp>
      <p:pic>
        <p:nvPicPr>
          <p:cNvPr id="14" name="Imagen 13" descr="Un dibujo de un hombre con un gato&#10;&#10;El contenido generado por IA puede ser incorrecto.">
            <a:extLst>
              <a:ext uri="{FF2B5EF4-FFF2-40B4-BE49-F238E27FC236}">
                <a16:creationId xmlns:a16="http://schemas.microsoft.com/office/drawing/2014/main" id="{94B03FFD-B2DD-A23D-58AE-70E382A025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943" y="4131583"/>
            <a:ext cx="1705757" cy="2565459"/>
          </a:xfrm>
          <a:prstGeom prst="ellipse">
            <a:avLst/>
          </a:prstGeom>
          <a:ln w="63500" cap="rnd">
            <a:solidFill>
              <a:srgbClr val="DEA048"/>
            </a:solidFill>
          </a:ln>
          <a:effectLst/>
          <a:scene3d>
            <a:camera prst="orthographicFront"/>
            <a:lightRig rig="contrasting" dir="t">
              <a:rot lat="0" lon="0" rev="3000000"/>
            </a:lightRig>
          </a:scene3d>
          <a:sp3d contourW="7620">
            <a:bevelT w="95250" h="31750"/>
            <a:contourClr>
              <a:srgbClr val="333333"/>
            </a:contourClr>
          </a:sp3d>
        </p:spPr>
      </p:pic>
      <p:pic>
        <p:nvPicPr>
          <p:cNvPr id="16" name="Imagen 15" descr="Dibujo de un hombre con un caballo&#10;&#10;El contenido generado por IA puede ser incorrecto.">
            <a:extLst>
              <a:ext uri="{FF2B5EF4-FFF2-40B4-BE49-F238E27FC236}">
                <a16:creationId xmlns:a16="http://schemas.microsoft.com/office/drawing/2014/main" id="{003E0D7D-1412-E30B-30BA-30E2AFFF3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6908" y="5094513"/>
            <a:ext cx="2437389" cy="1611711"/>
          </a:xfrm>
          <a:prstGeom prst="round2DiagRect">
            <a:avLst>
              <a:gd name="adj1" fmla="val 0"/>
              <a:gd name="adj2" fmla="val 23792"/>
            </a:avLst>
          </a:prstGeom>
          <a:ln w="28575" cap="sq">
            <a:solidFill>
              <a:srgbClr val="C00000"/>
            </a:solidFill>
            <a:miter lim="800000"/>
          </a:ln>
          <a:effectLst>
            <a:outerShdw blurRad="50800" dist="38100" dir="2700000" algn="tl" rotWithShape="0">
              <a:prstClr val="black">
                <a:alpha val="40000"/>
              </a:prstClr>
            </a:outerShdw>
          </a:effectLst>
        </p:spPr>
      </p:pic>
      <p:pic>
        <p:nvPicPr>
          <p:cNvPr id="18" name="Imagen 17" descr="Un grupo de personas en un escenario&#10;&#10;El contenido generado por IA puede ser incorrecto.">
            <a:extLst>
              <a:ext uri="{FF2B5EF4-FFF2-40B4-BE49-F238E27FC236}">
                <a16:creationId xmlns:a16="http://schemas.microsoft.com/office/drawing/2014/main" id="{E804A2E2-5B6D-BAA2-622D-7DB5AA03797D}"/>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5746908" y="3692785"/>
            <a:ext cx="1565456" cy="1238686"/>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20" name="Imagen 19" descr="Serpiente de color cafe&#10;&#10;El contenido generado por IA puede ser incorrecto.">
            <a:extLst>
              <a:ext uri="{FF2B5EF4-FFF2-40B4-BE49-F238E27FC236}">
                <a16:creationId xmlns:a16="http://schemas.microsoft.com/office/drawing/2014/main" id="{CF0EDBCE-B2C2-62F8-B6D2-1D8B2E04F0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111302"/>
            <a:ext cx="2472057" cy="1610133"/>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0CB89DA3-68A3-5040-4BBA-0AC4CDC61E79}"/>
              </a:ext>
            </a:extLst>
          </p:cNvPr>
          <p:cNvSpPr txBox="1"/>
          <p:nvPr/>
        </p:nvSpPr>
        <p:spPr>
          <a:xfrm>
            <a:off x="141324" y="2877175"/>
            <a:ext cx="8042972" cy="1015663"/>
          </a:xfrm>
          <a:prstGeom prst="rect">
            <a:avLst/>
          </a:prstGeom>
          <a:noFill/>
        </p:spPr>
        <p:txBody>
          <a:bodyPr wrap="square">
            <a:spAutoFit/>
          </a:bodyPr>
          <a:lstStyle/>
          <a:p>
            <a:pPr>
              <a:spcBef>
                <a:spcPts val="600"/>
              </a:spcBef>
            </a:pPr>
            <a:r>
              <a:rPr lang="fr-FR" sz="2000" b="1" noProof="0" dirty="0">
                <a:solidFill>
                  <a:srgbClr val="0033CC"/>
                </a:solidFill>
              </a:rPr>
              <a:t>Bien sûr, au premier serpent mentionné dans la Bible</a:t>
            </a:r>
            <a:r>
              <a:rPr lang="fr-FR" sz="2000" b="1" noProof="0" dirty="0"/>
              <a:t> </a:t>
            </a:r>
            <a:r>
              <a:rPr lang="fr-FR" sz="2000" b="1" noProof="0" dirty="0">
                <a:solidFill>
                  <a:schemeClr val="tx2">
                    <a:lumMod val="75000"/>
                  </a:schemeClr>
                </a:solidFill>
              </a:rPr>
              <a:t>(Genèse 3.1). </a:t>
            </a:r>
            <a:r>
              <a:rPr lang="fr-FR" sz="2000" b="1" noProof="0" dirty="0">
                <a:solidFill>
                  <a:srgbClr val="0033CC"/>
                </a:solidFill>
              </a:rPr>
              <a:t>En Éden, Satan </a:t>
            </a:r>
            <a:r>
              <a:rPr lang="fr-FR" sz="2000" b="1" noProof="0" dirty="0">
                <a:solidFill>
                  <a:schemeClr val="tx2">
                    <a:lumMod val="75000"/>
                  </a:schemeClr>
                </a:solidFill>
              </a:rPr>
              <a:t>(le serpent)</a:t>
            </a:r>
            <a:r>
              <a:rPr lang="fr-FR" sz="2000" b="1" noProof="0" dirty="0"/>
              <a:t> </a:t>
            </a:r>
            <a:r>
              <a:rPr lang="fr-FR" sz="2000" b="1" noProof="0" dirty="0">
                <a:solidFill>
                  <a:srgbClr val="0033CC"/>
                </a:solidFill>
              </a:rPr>
              <a:t>a trompé le monde entier </a:t>
            </a:r>
            <a:r>
              <a:rPr lang="fr-FR" sz="2000" b="1" noProof="0" dirty="0"/>
              <a:t>(c'est-à-dire, Adam et Ève).</a:t>
            </a:r>
          </a:p>
        </p:txBody>
      </p:sp>
      <p:sp>
        <p:nvSpPr>
          <p:cNvPr id="11" name="CuadroTexto 10">
            <a:extLst>
              <a:ext uri="{FF2B5EF4-FFF2-40B4-BE49-F238E27FC236}">
                <a16:creationId xmlns:a16="http://schemas.microsoft.com/office/drawing/2014/main" id="{6E2346FD-A7FC-4F9C-804C-A6A9A5C157E4}"/>
              </a:ext>
            </a:extLst>
          </p:cNvPr>
          <p:cNvSpPr txBox="1"/>
          <p:nvPr/>
        </p:nvSpPr>
        <p:spPr>
          <a:xfrm>
            <a:off x="141321" y="2018243"/>
            <a:ext cx="8161723" cy="707886"/>
          </a:xfrm>
          <a:prstGeom prst="rect">
            <a:avLst/>
          </a:prstGeom>
          <a:noFill/>
        </p:spPr>
        <p:txBody>
          <a:bodyPr wrap="square">
            <a:spAutoFit/>
          </a:bodyPr>
          <a:lstStyle/>
          <a:p>
            <a:pPr>
              <a:spcBef>
                <a:spcPts val="600"/>
              </a:spcBef>
            </a:pPr>
            <a:r>
              <a:rPr lang="fr-FR" sz="2000" b="1" noProof="0" dirty="0"/>
              <a:t>En identifiant le symbole du dragon, elle ajoute un nouveau symbole : Satan est </a:t>
            </a:r>
            <a:r>
              <a:rPr lang="fr-FR" sz="2000" b="1" noProof="0" dirty="0">
                <a:solidFill>
                  <a:schemeClr val="tx2">
                    <a:lumMod val="75000"/>
                  </a:schemeClr>
                </a:solidFill>
              </a:rPr>
              <a:t>« l'ancien serpent. » </a:t>
            </a:r>
            <a:r>
              <a:rPr lang="fr-FR" sz="2000" b="1" noProof="0" dirty="0"/>
              <a:t>A quel serpent fit-elle référence ?</a:t>
            </a:r>
          </a:p>
        </p:txBody>
      </p:sp>
    </p:spTree>
    <p:extLst>
      <p:ext uri="{BB962C8B-B14F-4D97-AF65-F5344CB8AC3E}">
        <p14:creationId xmlns:p14="http://schemas.microsoft.com/office/powerpoint/2010/main" val="29442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750"/>
                                        <p:tgtEl>
                                          <p:spTgt spid="14"/>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strips(downLeft)">
                                      <p:cBhvr>
                                        <p:cTn id="50" dur="500"/>
                                        <p:tgtEl>
                                          <p:spTgt spid="18"/>
                                        </p:tgtEl>
                                      </p:cBhvr>
                                    </p:animEffect>
                                  </p:childTnLst>
                                </p:cTn>
                              </p:par>
                              <p:par>
                                <p:cTn id="51" presetID="18" presetClass="entr" presetSubtype="9"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trips(upLeft)">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CE8513-3A2E-5BBF-C05E-95237B26BA97}"/>
              </a:ext>
            </a:extLst>
          </p:cNvPr>
          <p:cNvSpPr txBox="1"/>
          <p:nvPr/>
        </p:nvSpPr>
        <p:spPr>
          <a:xfrm>
            <a:off x="2255520" y="377952"/>
            <a:ext cx="9692640" cy="4524315"/>
          </a:xfrm>
          <a:prstGeom prst="rect">
            <a:avLst/>
          </a:prstGeom>
          <a:noFill/>
        </p:spPr>
        <p:txBody>
          <a:bodyPr wrap="square" rtlCol="0">
            <a:spAutoFit/>
          </a:bodyPr>
          <a:lstStyle/>
          <a:p>
            <a:pPr algn="just">
              <a:buNone/>
            </a:pPr>
            <a:r>
              <a:rPr lang="fr-FR" sz="2800" b="1" dirty="0">
                <a:effectLst/>
                <a:latin typeface="Calibri" panose="020F0502020204030204" pitchFamily="34" charset="0"/>
                <a:ea typeface="MS Minngs"/>
              </a:rPr>
              <a:t>Le serpent</a:t>
            </a:r>
            <a:endParaRPr lang="fr-CH" sz="2800" dirty="0">
              <a:effectLst/>
              <a:latin typeface="Times New Roman" panose="02020603050405020304" pitchFamily="18" charset="0"/>
              <a:ea typeface="MS Minngs"/>
            </a:endParaRPr>
          </a:p>
          <a:p>
            <a:pPr indent="449580" algn="just"/>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 serpent se met à cueillir du fruit défendu et le dépose dans les mains d’Ève.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Elle accepte, comme malgré elle, et alors le tentateur lui rappelle ses propres paroles : Dieu a défendu d’y toucher sous peine de mort. Ève ne remarque aucun mauvais résultat de son acte, elle devient plus hardie.</a:t>
            </a:r>
          </a:p>
          <a:p>
            <a:pPr indent="449580" algn="just"/>
            <a:endParaRPr lang="fr-CH" sz="2000" dirty="0">
              <a:latin typeface="Arial" panose="020B0604020202020204" pitchFamily="34" charset="0"/>
              <a:ea typeface="MS Minngs"/>
              <a:cs typeface="Arial" panose="020B0604020202020204" pitchFamily="34" charset="0"/>
            </a:endParaRPr>
          </a:p>
          <a:p>
            <a:pPr lvl="1" indent="449580" algn="just"/>
            <a:r>
              <a:rPr lang="fr-CH" sz="2000" dirty="0">
                <a:effectLst/>
                <a:latin typeface="Arial" panose="020B0604020202020204" pitchFamily="34" charset="0"/>
                <a:ea typeface="MS Minngs"/>
                <a:cs typeface="Arial" panose="020B0604020202020204" pitchFamily="34" charset="0"/>
              </a:rPr>
              <a:t>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Voyant que le fruit de l’arbre est bon à manger, agréable à la vue, et qu’il est désirable, puisqu’il peut donner l’intelligence, elle en prend et en mange</a:t>
            </a:r>
            <a:r>
              <a:rPr lang="fr-CH"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indent="449580" algn="just"/>
            <a:endParaRPr lang="fr-CH"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lvl="1" indent="449580" algn="just"/>
            <a:r>
              <a:rPr lang="fr-CH"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goût en est excellent.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Elle croit ressentir en elle une force vivifiante, et s’imagine entrer dans une sphère plus élevée. Et maintenant qu’elle a désobéi, elle va devenir, entre les mains de Satan, l’instrument de la perte de son mari. Sous l’empire d’une étrange fascination, elle se rend auprès d’Adam et lui raconte tout ce qui s’est passé.»</a:t>
            </a:r>
            <a:endParaRPr lang="fr-CH" dirty="0">
              <a:solidFill>
                <a:srgbClr val="0033CC"/>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9E85FE55-4164-AA3E-881D-3F2E0587A4CB}"/>
              </a:ext>
            </a:extLst>
          </p:cNvPr>
          <p:cNvSpPr txBox="1"/>
          <p:nvPr/>
        </p:nvSpPr>
        <p:spPr>
          <a:xfrm>
            <a:off x="1475232" y="5057852"/>
            <a:ext cx="10570464" cy="1323439"/>
          </a:xfrm>
          <a:prstGeom prst="rect">
            <a:avLst/>
          </a:prstGeom>
          <a:noFill/>
        </p:spPr>
        <p:txBody>
          <a:bodyPr wrap="square" rtlCol="0">
            <a:spAutoFit/>
          </a:bodyPr>
          <a:lstStyle/>
          <a:p>
            <a:pPr lvl="4" algn="just"/>
            <a:r>
              <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voile de tristesse mêlée d’étonnement et d’alarme envahit le visage d’Adam. Il répond à sa femme :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mystérieux serpent doit être l’adversaire contre lequel on nous a mis en garde. En conséquence, d’après la sentence divine, tu devras mourir. </a:t>
            </a:r>
          </a:p>
        </p:txBody>
      </p:sp>
      <p:sp>
        <p:nvSpPr>
          <p:cNvPr id="4" name="Bulle narrative : rectangle à coins arrondis 3">
            <a:extLst>
              <a:ext uri="{FF2B5EF4-FFF2-40B4-BE49-F238E27FC236}">
                <a16:creationId xmlns:a16="http://schemas.microsoft.com/office/drawing/2014/main" id="{29F55415-3ECC-C94E-D682-E4511F42204E}"/>
              </a:ext>
            </a:extLst>
          </p:cNvPr>
          <p:cNvSpPr/>
          <p:nvPr/>
        </p:nvSpPr>
        <p:spPr>
          <a:xfrm>
            <a:off x="335280" y="5369968"/>
            <a:ext cx="2115312" cy="1323440"/>
          </a:xfrm>
          <a:prstGeom prst="wedgeRoundRectCallout">
            <a:avLst>
              <a:gd name="adj1" fmla="val 43338"/>
              <a:gd name="adj2" fmla="val -76350"/>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a:p>
            <a:pPr algn="ctr"/>
            <a:r>
              <a:rPr lang="fr-CH" dirty="0">
                <a:solidFill>
                  <a:schemeClr val="tx1"/>
                </a:solidFill>
              </a:rPr>
              <a:t>(Ellen G. White,</a:t>
            </a:r>
          </a:p>
          <a:p>
            <a:pPr algn="ctr"/>
            <a:r>
              <a:rPr lang="fr-CH" i="1" dirty="0">
                <a:solidFill>
                  <a:schemeClr val="tx1"/>
                </a:solidFill>
              </a:rPr>
              <a:t>Patriarches et Prophètes, </a:t>
            </a:r>
            <a:br>
              <a:rPr lang="fr-CH" dirty="0">
                <a:solidFill>
                  <a:schemeClr val="tx1"/>
                </a:solidFill>
              </a:rPr>
            </a:br>
            <a:r>
              <a:rPr lang="fr-CH" dirty="0">
                <a:solidFill>
                  <a:schemeClr val="tx1"/>
                </a:solidFill>
              </a:rPr>
              <a:t>p. 33.)</a:t>
            </a:r>
          </a:p>
          <a:p>
            <a:pPr algn="ctr"/>
            <a:endParaRPr lang="fr-CH" dirty="0">
              <a:solidFill>
                <a:schemeClr val="tx1"/>
              </a:solidFill>
            </a:endParaRPr>
          </a:p>
        </p:txBody>
      </p:sp>
      <p:pic>
        <p:nvPicPr>
          <p:cNvPr id="5" name="Image 4">
            <a:extLst>
              <a:ext uri="{FF2B5EF4-FFF2-40B4-BE49-F238E27FC236}">
                <a16:creationId xmlns:a16="http://schemas.microsoft.com/office/drawing/2014/main" id="{6B161F79-ADC8-5831-B605-21BD590E3BD7}"/>
              </a:ext>
            </a:extLst>
          </p:cNvPr>
          <p:cNvPicPr>
            <a:picLocks noChangeAspect="1"/>
          </p:cNvPicPr>
          <p:nvPr/>
        </p:nvPicPr>
        <p:blipFill>
          <a:blip r:embed="rId2"/>
          <a:stretch>
            <a:fillRect/>
          </a:stretch>
        </p:blipFill>
        <p:spPr>
          <a:xfrm>
            <a:off x="350520" y="2327834"/>
            <a:ext cx="2040876" cy="2061285"/>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1690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A01910B-EF8C-75D1-3F7E-E1F6A6E9971C}"/>
              </a:ext>
            </a:extLst>
          </p:cNvPr>
          <p:cNvSpPr txBox="1"/>
          <p:nvPr/>
        </p:nvSpPr>
        <p:spPr>
          <a:xfrm>
            <a:off x="2377440" y="97113"/>
            <a:ext cx="9814560" cy="5401479"/>
          </a:xfrm>
          <a:prstGeom prst="rect">
            <a:avLst/>
          </a:prstGeom>
          <a:noFill/>
        </p:spPr>
        <p:txBody>
          <a:bodyPr wrap="square" rtlCol="0">
            <a:spAutoFit/>
          </a:bodyPr>
          <a:lstStyle/>
          <a:p>
            <a:pPr algn="just"/>
            <a:r>
              <a:rPr lang="fr-CH"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toute réponse, Ève l’engage vivement à manger de ce fruit, en lui répétant les paroles du serpent : « Vous ne mourrez certainement pas. » Ce doit être vrai, dit-elle, car je ne ressens aucun signe du déplaisir de Dieu.</a:t>
            </a:r>
          </a:p>
          <a:p>
            <a:pPr algn="just"/>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comprend que sa femme a violé le commandement de Dieu et foulé aux pieds la seule défense qui leur ait été imposée pour éprouver leur fidélité et leur amour. </a:t>
            </a: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lutte terrible se livre en lui. Il est consterné de voir Ève devenue victime du tentateur.</a:t>
            </a:r>
            <a:r>
              <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l’acte fatal est commis, et il va falloir qu’il se sépare de celle dont la société fait sa joie. Comment s’y résigner ? Oh ! Adam, tu as joui de la compagnie de Dieu et des anges ; tu as contemplé la gloire du Créateur, tu sais la haute destinée réservée à ta race si elle demeure fidèle.</a:t>
            </a:r>
          </a:p>
          <a:p>
            <a:pPr algn="just"/>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CH" sz="2000" dirty="0">
                <a:solidFill>
                  <a:srgbClr val="00B05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ne lui vient pas à l’idée que la puissance infinie qui l’a tiré de la poudre, qui a fait de lui un être vivant et magnifique, et dont l’amour lui a donné cette compagne, peut la lui remplacer. Et il se décide à partager son sort. Si elle doit mourir, il mourra avec elle. Après tout, se dit-il, les paroles du sage serpent ne pourraient-elles pas être vraies ? </a:t>
            </a:r>
            <a:endParaRPr lang="fr-CH"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FBD813E-7892-AC74-70F4-666326E0ECF6}"/>
              </a:ext>
            </a:extLst>
          </p:cNvPr>
          <p:cNvSpPr txBox="1"/>
          <p:nvPr/>
        </p:nvSpPr>
        <p:spPr>
          <a:xfrm>
            <a:off x="506952" y="5616579"/>
            <a:ext cx="11338560" cy="1015663"/>
          </a:xfrm>
          <a:prstGeom prst="rect">
            <a:avLst/>
          </a:prstGeom>
          <a:noFill/>
        </p:spPr>
        <p:txBody>
          <a:bodyPr wrap="square" rtlCol="0">
            <a:spAutoFit/>
          </a:bodyPr>
          <a:lstStyle/>
          <a:p>
            <a:pPr indent="449580" algn="ctr"/>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 est devant lui aussi ravissante et, apparemment, aussi innocente qu’auparavant.</a:t>
            </a:r>
            <a:r>
              <a:rPr lang="fr-CH" sz="2000" dirty="0">
                <a:latin typeface="Arial" panose="020B0604020202020204" pitchFamily="34" charset="0"/>
                <a:cs typeface="Arial" panose="020B0604020202020204" pitchFamily="34" charset="0"/>
              </a:rPr>
              <a:t> </a:t>
            </a:r>
            <a:br>
              <a:rPr lang="fr-CH" sz="2000" dirty="0">
                <a:latin typeface="Arial" panose="020B0604020202020204" pitchFamily="34" charset="0"/>
                <a:cs typeface="Arial" panose="020B0604020202020204" pitchFamily="34" charset="0"/>
              </a:rPr>
            </a:br>
            <a:r>
              <a:rPr lang="fr-CH"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 lui manifeste même un amour plus vif que jamais. Aucun signe de mort ne paraît sur ses traits. </a:t>
            </a:r>
            <a:r>
              <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se résout à braver les conséquences de son acte. Il saisit le fruit et le dévore.</a:t>
            </a:r>
            <a:endParaRPr lang="fr-CH"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ulle narrative : rectangle à coins arrondis 6">
            <a:extLst>
              <a:ext uri="{FF2B5EF4-FFF2-40B4-BE49-F238E27FC236}">
                <a16:creationId xmlns:a16="http://schemas.microsoft.com/office/drawing/2014/main" id="{DF14EB6A-BE1B-FB48-03A1-858D4DF0764F}"/>
              </a:ext>
            </a:extLst>
          </p:cNvPr>
          <p:cNvSpPr/>
          <p:nvPr/>
        </p:nvSpPr>
        <p:spPr>
          <a:xfrm>
            <a:off x="103632" y="450800"/>
            <a:ext cx="1847088" cy="1621840"/>
          </a:xfrm>
          <a:prstGeom prst="wedgeRoundRectCallout">
            <a:avLst>
              <a:gd name="adj1" fmla="val 42018"/>
              <a:gd name="adj2" fmla="val 82267"/>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a:p>
            <a:pPr algn="ctr"/>
            <a:r>
              <a:rPr lang="fr-CH" dirty="0">
                <a:solidFill>
                  <a:schemeClr val="tx1"/>
                </a:solidFill>
              </a:rPr>
              <a:t>(Ellen G. </a:t>
            </a:r>
            <a:br>
              <a:rPr lang="fr-CH" dirty="0">
                <a:solidFill>
                  <a:schemeClr val="tx1"/>
                </a:solidFill>
              </a:rPr>
            </a:br>
            <a:r>
              <a:rPr lang="fr-CH" dirty="0">
                <a:solidFill>
                  <a:schemeClr val="tx1"/>
                </a:solidFill>
              </a:rPr>
              <a:t>White,</a:t>
            </a:r>
          </a:p>
          <a:p>
            <a:pPr algn="ctr"/>
            <a:r>
              <a:rPr lang="fr-CH" i="1" dirty="0">
                <a:solidFill>
                  <a:schemeClr val="tx1"/>
                </a:solidFill>
              </a:rPr>
              <a:t>Patriarches </a:t>
            </a:r>
            <a:br>
              <a:rPr lang="fr-CH" i="1" dirty="0">
                <a:solidFill>
                  <a:schemeClr val="tx1"/>
                </a:solidFill>
              </a:rPr>
            </a:br>
            <a:r>
              <a:rPr lang="fr-CH" i="1" dirty="0">
                <a:solidFill>
                  <a:schemeClr val="tx1"/>
                </a:solidFill>
              </a:rPr>
              <a:t>et Prophètes, </a:t>
            </a:r>
            <a:br>
              <a:rPr lang="fr-CH" dirty="0">
                <a:solidFill>
                  <a:schemeClr val="tx1"/>
                </a:solidFill>
              </a:rPr>
            </a:br>
            <a:r>
              <a:rPr lang="fr-CH" dirty="0">
                <a:solidFill>
                  <a:schemeClr val="tx1"/>
                </a:solidFill>
              </a:rPr>
              <a:t>p. 33.)</a:t>
            </a:r>
          </a:p>
          <a:p>
            <a:pPr algn="ctr"/>
            <a:endParaRPr lang="fr-CH" dirty="0">
              <a:solidFill>
                <a:schemeClr val="tx1"/>
              </a:solidFill>
            </a:endParaRPr>
          </a:p>
        </p:txBody>
      </p:sp>
      <p:pic>
        <p:nvPicPr>
          <p:cNvPr id="9" name="Image 8">
            <a:extLst>
              <a:ext uri="{FF2B5EF4-FFF2-40B4-BE49-F238E27FC236}">
                <a16:creationId xmlns:a16="http://schemas.microsoft.com/office/drawing/2014/main" id="{894E66D0-C7B0-E4EB-214A-238E61913116}"/>
              </a:ext>
            </a:extLst>
          </p:cNvPr>
          <p:cNvPicPr>
            <a:picLocks noChangeAspect="1"/>
          </p:cNvPicPr>
          <p:nvPr/>
        </p:nvPicPr>
        <p:blipFill>
          <a:blip r:embed="rId2"/>
          <a:stretch>
            <a:fillRect/>
          </a:stretch>
        </p:blipFill>
        <p:spPr>
          <a:xfrm>
            <a:off x="204216" y="3516803"/>
            <a:ext cx="1905000" cy="1924050"/>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1017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and white background&#10;&#10;AI-generated content may be incorrect.">
            <a:extLst>
              <a:ext uri="{FF2B5EF4-FFF2-40B4-BE49-F238E27FC236}">
                <a16:creationId xmlns:a16="http://schemas.microsoft.com/office/drawing/2014/main" id="{7F009301-B51A-916E-3EA6-E3973BD989E2}"/>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11D16E7-D52C-1CC6-097E-AF1A76FFD4F3}"/>
              </a:ext>
            </a:extLst>
          </p:cNvPr>
          <p:cNvSpPr txBox="1"/>
          <p:nvPr/>
        </p:nvSpPr>
        <p:spPr>
          <a:xfrm>
            <a:off x="688342" y="2001475"/>
            <a:ext cx="10628588" cy="4524315"/>
          </a:xfrm>
          <a:prstGeom prst="rect">
            <a:avLst/>
          </a:prstGeom>
          <a:noFill/>
        </p:spPr>
        <p:txBody>
          <a:bodyPr wrap="square">
            <a:spAutoFit/>
          </a:bodyPr>
          <a:lstStyle/>
          <a:p>
            <a:pPr>
              <a:spcBef>
                <a:spcPts val="600"/>
              </a:spcBef>
            </a:pPr>
            <a:r>
              <a:rPr lang="fr-FR" sz="3200" b="1" noProof="0" dirty="0">
                <a:latin typeface="Constantia" panose="02030602050306030303" pitchFamily="18" charset="0"/>
              </a:rPr>
              <a:t>"L'évangile est enseigné tout au long de la Bible, de la Genèse à l'Apocalypse. L'évangile est révélé dans toutes les prophéties concernant la première venue du Christ comme Sauveur de l'humanité. Chaque acte de l'ancienne dispensation pour détourner les hommes et les femmes du péché ou pour leur apporter le pardon était accompli en référence au Sauveur qui devait venir. Il était l'échelon par lequel l'humanité devait être exaltée."</a:t>
            </a:r>
          </a:p>
        </p:txBody>
      </p:sp>
      <p:sp>
        <p:nvSpPr>
          <p:cNvPr id="2" name="ZoneTexte 1">
            <a:extLst>
              <a:ext uri="{FF2B5EF4-FFF2-40B4-BE49-F238E27FC236}">
                <a16:creationId xmlns:a16="http://schemas.microsoft.com/office/drawing/2014/main" id="{65E04E11-D34A-6534-FE62-B6043EF932BA}"/>
              </a:ext>
            </a:extLst>
          </p:cNvPr>
          <p:cNvSpPr txBox="1"/>
          <p:nvPr/>
        </p:nvSpPr>
        <p:spPr>
          <a:xfrm>
            <a:off x="5510764" y="447381"/>
            <a:ext cx="6364244" cy="369332"/>
          </a:xfrm>
          <a:prstGeom prst="rect">
            <a:avLst/>
          </a:prstGeom>
          <a:noFill/>
        </p:spPr>
        <p:txBody>
          <a:bodyPr wrap="square" rtlCol="0">
            <a:spAutoFit/>
          </a:bodyPr>
          <a:lstStyle/>
          <a:p>
            <a:r>
              <a:rPr lang="en-US" dirty="0">
                <a:solidFill>
                  <a:schemeClr val="bg1"/>
                </a:solidFill>
              </a:rPr>
              <a:t>(E. G. W. Manuscript 		Releases, vol. 10, p. 156.)</a:t>
            </a:r>
            <a:endParaRPr lang="fr-CH" dirty="0">
              <a:solidFill>
                <a:schemeClr val="bg1"/>
              </a:solidFill>
            </a:endParaRPr>
          </a:p>
        </p:txBody>
      </p:sp>
    </p:spTree>
    <p:extLst>
      <p:ext uri="{BB962C8B-B14F-4D97-AF65-F5344CB8AC3E}">
        <p14:creationId xmlns:p14="http://schemas.microsoft.com/office/powerpoint/2010/main" val="20132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B977C21-F2DA-1A3B-26B3-2B38471E9F70}"/>
              </a:ext>
            </a:extLst>
          </p:cNvPr>
          <p:cNvPicPr>
            <a:picLocks noChangeAspect="1"/>
          </p:cNvPicPr>
          <p:nvPr/>
        </p:nvPicPr>
        <p:blipFill>
          <a:blip r:embed="rId2"/>
          <a:stretch>
            <a:fillRect/>
          </a:stretch>
        </p:blipFill>
        <p:spPr>
          <a:xfrm>
            <a:off x="3365883" y="816224"/>
            <a:ext cx="2059032" cy="5573587"/>
          </a:xfrm>
          <a:prstGeom prst="rect">
            <a:avLst/>
          </a:prstGeom>
        </p:spPr>
      </p:pic>
      <p:sp>
        <p:nvSpPr>
          <p:cNvPr id="4" name="ZoneTexte 3">
            <a:extLst>
              <a:ext uri="{FF2B5EF4-FFF2-40B4-BE49-F238E27FC236}">
                <a16:creationId xmlns:a16="http://schemas.microsoft.com/office/drawing/2014/main" id="{EF507DEE-C7E3-AE9B-C0D5-65F541FF88F2}"/>
              </a:ext>
            </a:extLst>
          </p:cNvPr>
          <p:cNvSpPr txBox="1"/>
          <p:nvPr/>
        </p:nvSpPr>
        <p:spPr>
          <a:xfrm>
            <a:off x="5043536" y="1254639"/>
            <a:ext cx="6830602" cy="4893647"/>
          </a:xfrm>
          <a:prstGeom prst="rect">
            <a:avLst/>
          </a:prstGeom>
          <a:noFill/>
        </p:spPr>
        <p:txBody>
          <a:bodyPr wrap="square" rtlCol="0">
            <a:spAutoFit/>
          </a:bodyPr>
          <a:lstStyle/>
          <a:p>
            <a:pPr algn="just"/>
            <a:r>
              <a:rPr lang="fr-CH" sz="2400" dirty="0">
                <a:solidFill>
                  <a:srgbClr val="FFFF00"/>
                </a:solidFill>
                <a:latin typeface="Arial" panose="020B0604020202020204" pitchFamily="34" charset="0"/>
                <a:cs typeface="Arial" panose="020B0604020202020204" pitchFamily="34" charset="0"/>
              </a:rPr>
              <a:t>« 6.11</a:t>
            </a:r>
            <a:r>
              <a:rPr lang="fr-CH" sz="2400" dirty="0">
                <a:solidFill>
                  <a:schemeClr val="bg1"/>
                </a:solidFill>
                <a:latin typeface="Arial" panose="020B0604020202020204" pitchFamily="34" charset="0"/>
                <a:cs typeface="Arial" panose="020B0604020202020204" pitchFamily="34" charset="0"/>
              </a:rPr>
              <a:t> Revêtez-vous de toutes les armes de Dieu, afin de pouvoir tenir ferme contre les ruses du diable.</a:t>
            </a:r>
          </a:p>
          <a:p>
            <a:pPr algn="just"/>
            <a:endParaRPr lang="fr-CH" sz="2400" dirty="0">
              <a:solidFill>
                <a:schemeClr val="bg1"/>
              </a:solidFill>
              <a:latin typeface="Arial" panose="020B0604020202020204" pitchFamily="34" charset="0"/>
              <a:cs typeface="Arial" panose="020B0604020202020204" pitchFamily="34" charset="0"/>
            </a:endParaRPr>
          </a:p>
          <a:p>
            <a:pPr algn="just"/>
            <a:r>
              <a:rPr lang="fr-CH" sz="2400" dirty="0">
                <a:solidFill>
                  <a:srgbClr val="FFFF00"/>
                </a:solidFill>
                <a:latin typeface="Arial" panose="020B0604020202020204" pitchFamily="34" charset="0"/>
                <a:cs typeface="Arial" panose="020B0604020202020204" pitchFamily="34" charset="0"/>
              </a:rPr>
              <a:t>6.12</a:t>
            </a:r>
            <a:r>
              <a:rPr lang="fr-CH" sz="2400" dirty="0">
                <a:solidFill>
                  <a:schemeClr val="bg1"/>
                </a:solidFill>
                <a:latin typeface="Arial" panose="020B0604020202020204" pitchFamily="34" charset="0"/>
                <a:cs typeface="Arial" panose="020B0604020202020204" pitchFamily="34" charset="0"/>
              </a:rPr>
              <a:t> Car nous n'avons pas à lutter contre la chair et le sang, mais contre les dominations, contre les autorités, contre les princes de ce monde de ténèbres, contre les esprits méchants dans les lieux célestes.</a:t>
            </a:r>
          </a:p>
          <a:p>
            <a:pPr algn="just"/>
            <a:endParaRPr lang="fr-CH" sz="2400" dirty="0">
              <a:solidFill>
                <a:schemeClr val="bg1"/>
              </a:solidFill>
              <a:latin typeface="Arial" panose="020B0604020202020204" pitchFamily="34" charset="0"/>
              <a:cs typeface="Arial" panose="020B0604020202020204" pitchFamily="34" charset="0"/>
            </a:endParaRPr>
          </a:p>
          <a:p>
            <a:pPr algn="just"/>
            <a:r>
              <a:rPr lang="fr-CH" sz="2400" dirty="0">
                <a:solidFill>
                  <a:srgbClr val="FFFF00"/>
                </a:solidFill>
                <a:latin typeface="Arial" panose="020B0604020202020204" pitchFamily="34" charset="0"/>
                <a:cs typeface="Arial" panose="020B0604020202020204" pitchFamily="34" charset="0"/>
              </a:rPr>
              <a:t>6.13</a:t>
            </a:r>
            <a:r>
              <a:rPr lang="fr-CH" sz="2400" dirty="0">
                <a:solidFill>
                  <a:schemeClr val="bg1"/>
                </a:solidFill>
                <a:latin typeface="Arial" panose="020B0604020202020204" pitchFamily="34" charset="0"/>
                <a:cs typeface="Arial" panose="020B0604020202020204" pitchFamily="34" charset="0"/>
              </a:rPr>
              <a:t> C'est pourquoi, prenez toutes les armes de Dieu, afin de pouvoir résister dans le mauvais jour, et tenir ferme après avoir tout surmonté. »</a:t>
            </a:r>
          </a:p>
        </p:txBody>
      </p:sp>
      <p:sp>
        <p:nvSpPr>
          <p:cNvPr id="5" name="ZoneTexte 4">
            <a:extLst>
              <a:ext uri="{FF2B5EF4-FFF2-40B4-BE49-F238E27FC236}">
                <a16:creationId xmlns:a16="http://schemas.microsoft.com/office/drawing/2014/main" id="{1BADE1AF-060E-1EC2-AF88-A06F9BEF8EF5}"/>
              </a:ext>
            </a:extLst>
          </p:cNvPr>
          <p:cNvSpPr txBox="1"/>
          <p:nvPr/>
        </p:nvSpPr>
        <p:spPr>
          <a:xfrm>
            <a:off x="5603966" y="341338"/>
            <a:ext cx="4767942" cy="769441"/>
          </a:xfrm>
          <a:prstGeom prst="rect">
            <a:avLst/>
          </a:prstGeom>
          <a:noFill/>
        </p:spPr>
        <p:txBody>
          <a:bodyPr wrap="square" rtlCol="0">
            <a:spAutoFit/>
          </a:bodyPr>
          <a:lstStyle/>
          <a:p>
            <a:r>
              <a:rPr lang="fr-CH" sz="4400" dirty="0">
                <a:solidFill>
                  <a:schemeClr val="tx2">
                    <a:lumMod val="60000"/>
                    <a:lumOff val="40000"/>
                  </a:schemeClr>
                </a:solidFill>
              </a:rPr>
              <a:t>Ephésiens 6.11-13</a:t>
            </a:r>
          </a:p>
        </p:txBody>
      </p:sp>
      <p:sp>
        <p:nvSpPr>
          <p:cNvPr id="8" name="Titre 1">
            <a:extLst>
              <a:ext uri="{FF2B5EF4-FFF2-40B4-BE49-F238E27FC236}">
                <a16:creationId xmlns:a16="http://schemas.microsoft.com/office/drawing/2014/main" id="{A0844F0B-8298-C205-7E39-BE56F769F7E1}"/>
              </a:ext>
            </a:extLst>
          </p:cNvPr>
          <p:cNvSpPr txBox="1">
            <a:spLocks/>
          </p:cNvSpPr>
          <p:nvPr/>
        </p:nvSpPr>
        <p:spPr>
          <a:xfrm>
            <a:off x="91399" y="252026"/>
            <a:ext cx="3836854" cy="1377538"/>
          </a:xfrm>
          <a:prstGeom prst="rect">
            <a:avLst/>
          </a:prstGeom>
          <a:gradFill rotWithShape="1">
            <a:gsLst>
              <a:gs pos="0">
                <a:srgbClr val="8971E1">
                  <a:satMod val="103000"/>
                  <a:lumMod val="102000"/>
                  <a:tint val="94000"/>
                </a:srgbClr>
              </a:gs>
              <a:gs pos="50000">
                <a:srgbClr val="8971E1">
                  <a:satMod val="110000"/>
                  <a:lumMod val="100000"/>
                  <a:shade val="100000"/>
                </a:srgbClr>
              </a:gs>
              <a:gs pos="100000">
                <a:srgbClr val="8971E1">
                  <a:lumMod val="99000"/>
                  <a:satMod val="120000"/>
                  <a:shade val="78000"/>
                </a:srgbClr>
              </a:gs>
            </a:gsLst>
            <a:lin ang="5400000" scaled="0"/>
          </a:gradFill>
          <a:ln w="6350" cap="flat" cmpd="sng" algn="ctr">
            <a:solidFill>
              <a:srgbClr val="8971E1"/>
            </a:solidFill>
            <a:prstDash val="solid"/>
            <a:miter lim="800000"/>
          </a:ln>
          <a:effectLst>
            <a:outerShdw blurRad="40000" dist="23000" dir="5400000" rotWithShape="0">
              <a:srgbClr val="000000">
                <a:alpha val="35000"/>
              </a:srgbClr>
            </a:outerShdw>
            <a:softEdge rad="317500"/>
          </a:effectLst>
        </p:spPr>
        <p:txBody>
          <a:bodyPr vert="horz" lIns="91440" tIns="45720" rIns="91440" bIns="45720" rtlCol="0" anchor="ctr">
            <a:normAutofit/>
          </a:bodyPr>
          <a:lstStyle>
            <a:defPPr>
              <a:defRPr lang="fr-FR"/>
            </a:defPPr>
            <a:lvl1pPr algn="ctr">
              <a:lnSpc>
                <a:spcPct val="90000"/>
              </a:lnSpc>
              <a:spcBef>
                <a:spcPct val="0"/>
              </a:spcBef>
              <a:buNone/>
              <a:defRPr sz="4000">
                <a:solidFill>
                  <a:srgbClr val="FFFF00"/>
                </a:solidFill>
                <a:latin typeface="Brush Script MT" panose="030608020404060703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dirty="0"/>
              <a:t>J’OBSERVE</a:t>
            </a:r>
          </a:p>
        </p:txBody>
      </p:sp>
      <p:sp>
        <p:nvSpPr>
          <p:cNvPr id="9" name="Titre 1">
            <a:extLst>
              <a:ext uri="{FF2B5EF4-FFF2-40B4-BE49-F238E27FC236}">
                <a16:creationId xmlns:a16="http://schemas.microsoft.com/office/drawing/2014/main" id="{0342D156-77ED-40A4-7F14-9773CBF3A14A}"/>
              </a:ext>
            </a:extLst>
          </p:cNvPr>
          <p:cNvSpPr txBox="1">
            <a:spLocks/>
          </p:cNvSpPr>
          <p:nvPr/>
        </p:nvSpPr>
        <p:spPr>
          <a:xfrm>
            <a:off x="-207454" y="1254639"/>
            <a:ext cx="4434561" cy="1326172"/>
          </a:xfrm>
          <a:prstGeom prst="rect">
            <a:avLst/>
          </a:prstGeom>
          <a:solidFill>
            <a:srgbClr val="00FFFF"/>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ln>
                  <a:solidFill>
                    <a:srgbClr val="FF0000"/>
                  </a:solidFill>
                </a:ln>
                <a:solidFill>
                  <a:srgbClr val="FF0000"/>
                </a:solidFill>
                <a:latin typeface="Brush Script MT" panose="03060802040406070304" pitchFamily="66" charset="0"/>
              </a:rPr>
              <a:t>JE REFLECHIS</a:t>
            </a:r>
          </a:p>
        </p:txBody>
      </p:sp>
      <p:sp>
        <p:nvSpPr>
          <p:cNvPr id="10" name="Titre 1">
            <a:extLst>
              <a:ext uri="{FF2B5EF4-FFF2-40B4-BE49-F238E27FC236}">
                <a16:creationId xmlns:a16="http://schemas.microsoft.com/office/drawing/2014/main" id="{EC5AE776-9482-7799-55D4-488749C536F6}"/>
              </a:ext>
            </a:extLst>
          </p:cNvPr>
          <p:cNvSpPr txBox="1">
            <a:spLocks/>
          </p:cNvSpPr>
          <p:nvPr/>
        </p:nvSpPr>
        <p:spPr>
          <a:xfrm>
            <a:off x="382535" y="2507479"/>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11" name="Rectangle 10">
            <a:extLst>
              <a:ext uri="{FF2B5EF4-FFF2-40B4-BE49-F238E27FC236}">
                <a16:creationId xmlns:a16="http://schemas.microsoft.com/office/drawing/2014/main" id="{0554C9E5-76B8-0498-0976-6A10C35DDA77}"/>
              </a:ext>
            </a:extLst>
          </p:cNvPr>
          <p:cNvSpPr/>
          <p:nvPr/>
        </p:nvSpPr>
        <p:spPr>
          <a:xfrm>
            <a:off x="228465" y="3774739"/>
            <a:ext cx="3562720" cy="1412387"/>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12" name="Rectangle 11">
            <a:extLst>
              <a:ext uri="{FF2B5EF4-FFF2-40B4-BE49-F238E27FC236}">
                <a16:creationId xmlns:a16="http://schemas.microsoft.com/office/drawing/2014/main" id="{55280239-5288-82E4-E4E6-F37AE2C13FE3}"/>
              </a:ext>
            </a:extLst>
          </p:cNvPr>
          <p:cNvSpPr/>
          <p:nvPr/>
        </p:nvSpPr>
        <p:spPr>
          <a:xfrm>
            <a:off x="977547" y="5187126"/>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62711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4000"/>
                            </p:stCondLst>
                            <p:childTnLst>
                              <p:par>
                                <p:cTn id="16" presetID="1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ppt_w</p:attrName>
                                        </p:attrNameLst>
                                      </p:cBhvr>
                                      <p:tavLst>
                                        <p:tav tm="0">
                                          <p:val>
                                            <p:fltVal val="0"/>
                                          </p:val>
                                        </p:tav>
                                        <p:tav tm="100000">
                                          <p:val>
                                            <p:strVal val="#ppt_w"/>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 calcmode="lin" valueType="num">
                                      <p:cBhvr>
                                        <p:cTn id="20"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6000"/>
                            </p:stCondLst>
                            <p:childTnLst>
                              <p:par>
                                <p:cTn id="23" presetID="1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8000"/>
                            </p:stCondLst>
                            <p:childTnLst>
                              <p:par>
                                <p:cTn id="30" presetID="1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fltVal val="0"/>
                                          </p:val>
                                        </p:tav>
                                        <p:tav tm="100000">
                                          <p:val>
                                            <p:strVal val="#ppt_w"/>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 calcmode="lin" valueType="num">
                                      <p:cBhvr>
                                        <p:cTn id="34"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 POMME ( BIBLE )">
            <a:extLst>
              <a:ext uri="{FF2B5EF4-FFF2-40B4-BE49-F238E27FC236}">
                <a16:creationId xmlns:a16="http://schemas.microsoft.com/office/drawing/2014/main" id="{E08E7383-0522-C97E-0A6D-37895AAA0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36" y="4047743"/>
            <a:ext cx="1902231" cy="142667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3EDB21E-5FED-699D-E9FF-2DEED7676A69}"/>
              </a:ext>
            </a:extLst>
          </p:cNvPr>
          <p:cNvSpPr txBox="1"/>
          <p:nvPr/>
        </p:nvSpPr>
        <p:spPr>
          <a:xfrm>
            <a:off x="1267968" y="414528"/>
            <a:ext cx="8814816" cy="830997"/>
          </a:xfrm>
          <a:prstGeom prst="rect">
            <a:avLst/>
          </a:prstGeom>
          <a:noFill/>
        </p:spPr>
        <p:txBody>
          <a:bodyPr wrap="square" rtlCol="0">
            <a:spAutoFit/>
          </a:bodyPr>
          <a:lstStyle/>
          <a:p>
            <a:r>
              <a:rPr lang="fr-CH" sz="2400" dirty="0">
                <a:solidFill>
                  <a:schemeClr val="tx2"/>
                </a:solidFill>
                <a:effectLst>
                  <a:outerShdw blurRad="38100" dist="38100" dir="2700000" algn="tl">
                    <a:srgbClr val="000000">
                      <a:alpha val="43137"/>
                    </a:srgbClr>
                  </a:outerShdw>
                </a:effectLst>
              </a:rPr>
              <a:t>Lecture de la semaine </a:t>
            </a:r>
            <a:r>
              <a:rPr lang="fr-CH" sz="2400" dirty="0"/>
              <a:t>: </a:t>
            </a:r>
            <a:r>
              <a:rPr lang="fr-CH" sz="2400" dirty="0">
                <a:solidFill>
                  <a:srgbClr val="0033CC"/>
                </a:solidFill>
              </a:rPr>
              <a:t>Esaïe 40.7-8 ; Genèse 22.1–13 ; Jean 3.16 ; </a:t>
            </a:r>
            <a:br>
              <a:rPr lang="fr-CH" sz="2400" dirty="0">
                <a:solidFill>
                  <a:srgbClr val="0033CC"/>
                </a:solidFill>
              </a:rPr>
            </a:br>
            <a:r>
              <a:rPr lang="fr-CH" sz="2400" dirty="0">
                <a:solidFill>
                  <a:srgbClr val="0033CC"/>
                </a:solidFill>
              </a:rPr>
              <a:t>Apocalypse 5.5–10 ; 1 Corinthiens 15.15–19 ; Apocalypse 12.1–9.</a:t>
            </a:r>
          </a:p>
        </p:txBody>
      </p:sp>
      <p:sp>
        <p:nvSpPr>
          <p:cNvPr id="10" name="ZoneTexte 9">
            <a:extLst>
              <a:ext uri="{FF2B5EF4-FFF2-40B4-BE49-F238E27FC236}">
                <a16:creationId xmlns:a16="http://schemas.microsoft.com/office/drawing/2014/main" id="{7660D9DF-97FC-15C1-C196-BA8909305564}"/>
              </a:ext>
            </a:extLst>
          </p:cNvPr>
          <p:cNvSpPr txBox="1"/>
          <p:nvPr/>
        </p:nvSpPr>
        <p:spPr>
          <a:xfrm>
            <a:off x="1402080" y="1377696"/>
            <a:ext cx="10448544" cy="2354491"/>
          </a:xfrm>
          <a:prstGeom prst="rect">
            <a:avLst/>
          </a:prstGeom>
          <a:noFill/>
        </p:spPr>
        <p:txBody>
          <a:bodyPr wrap="square" rtlCol="0">
            <a:spAutoFit/>
          </a:bodyPr>
          <a:lstStyle/>
          <a:p>
            <a:pPr algn="just">
              <a:buNone/>
            </a:pPr>
            <a:r>
              <a:rPr lang="fr-CH" sz="2400" b="1" dirty="0">
                <a:effectLst/>
                <a:ea typeface="MS Minngs"/>
              </a:rPr>
              <a:t>Le principe de  “première mention”	</a:t>
            </a:r>
            <a:endParaRPr lang="fr-CH" sz="2400" dirty="0">
              <a:effectLst/>
              <a:ea typeface="MS Minngs"/>
            </a:endParaRPr>
          </a:p>
          <a:p>
            <a:pPr indent="449580" algn="just"/>
            <a:r>
              <a:rPr lang="fr-CH" sz="21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 Je mettrai de l’hostilité entre toi et la femme, entre ta descendance et sa descendance : celle-ci t’écrasera la tête, et tu lui mordras le talon » </a:t>
            </a:r>
            <a:r>
              <a:rPr lang="fr-CH" sz="2100" i="1"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(Genèse 3.15). </a:t>
            </a:r>
            <a:r>
              <a:rPr lang="fr-CH" sz="21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Cette sentence divine, prononcée contre Satan après la chute de l’homme, constituait aussi une prophétie, qui englobe tous les siècles de l’Histoire jusqu’à la fin des temps et préfigure le grand conflit dans lequel devaient être engagées toutes les races humaines qui allaient vivre sur la terre.</a:t>
            </a:r>
            <a:endParaRPr lang="fr-CH" sz="2100" dirty="0">
              <a:solidFill>
                <a:srgbClr val="0033CC"/>
              </a:solidFill>
              <a:effectLst>
                <a:outerShdw blurRad="38100" dist="38100" dir="2700000" algn="tl">
                  <a:srgbClr val="000000">
                    <a:alpha val="43137"/>
                  </a:srgbClr>
                </a:outerShdw>
              </a:effectLst>
              <a:latin typeface="Times New Roman" panose="02020603050405020304" pitchFamily="18" charset="0"/>
              <a:ea typeface="MS Minngs"/>
            </a:endParaRPr>
          </a:p>
          <a:p>
            <a:endParaRPr lang="fr-CH" dirty="0"/>
          </a:p>
        </p:txBody>
      </p:sp>
      <p:sp>
        <p:nvSpPr>
          <p:cNvPr id="11" name="ZoneTexte 10">
            <a:extLst>
              <a:ext uri="{FF2B5EF4-FFF2-40B4-BE49-F238E27FC236}">
                <a16:creationId xmlns:a16="http://schemas.microsoft.com/office/drawing/2014/main" id="{187B3B7E-D0F7-BC37-5E05-F8FD646B45AC}"/>
              </a:ext>
            </a:extLst>
          </p:cNvPr>
          <p:cNvSpPr txBox="1"/>
          <p:nvPr/>
        </p:nvSpPr>
        <p:spPr>
          <a:xfrm>
            <a:off x="1645920" y="3645408"/>
            <a:ext cx="10204704" cy="3000821"/>
          </a:xfrm>
          <a:prstGeom prst="rect">
            <a:avLst/>
          </a:prstGeom>
          <a:noFill/>
        </p:spPr>
        <p:txBody>
          <a:bodyPr wrap="square" rtlCol="0">
            <a:spAutoFit/>
          </a:bodyPr>
          <a:lstStyle/>
          <a:p>
            <a:pPr lvl="3" indent="449580" algn="just"/>
            <a:r>
              <a:rPr lang="fr-CH" sz="21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t>Dieu avait déclaré : « Je mettrai de l’hostilité. » Cette hostilité n’est pas naturelle. Lorsque l’homme transgressa la loi divine, sa nature se corrompit, et il se trouva en accord avec Satan.</a:t>
            </a:r>
          </a:p>
          <a:p>
            <a:pPr lvl="3" indent="449580" algn="just"/>
            <a:r>
              <a:rPr lang="fr-CH" sz="2100" dirty="0">
                <a:effectLst>
                  <a:outerShdw blurRad="38100" dist="38100" dir="2700000" algn="tl">
                    <a:srgbClr val="000000">
                      <a:alpha val="43137"/>
                    </a:srgbClr>
                  </a:outerShdw>
                </a:effectLst>
                <a:latin typeface="Calibri" panose="020F0502020204030204" pitchFamily="34" charset="0"/>
                <a:ea typeface="MS Minngs"/>
              </a:rPr>
              <a:t> </a:t>
            </a:r>
            <a:br>
              <a:rPr lang="fr-CH" sz="2100" dirty="0">
                <a:effectLst>
                  <a:outerShdw blurRad="38100" dist="38100" dir="2700000" algn="tl">
                    <a:srgbClr val="000000">
                      <a:alpha val="43137"/>
                    </a:srgbClr>
                  </a:outerShdw>
                </a:effectLst>
                <a:latin typeface="Calibri" panose="020F0502020204030204" pitchFamily="34" charset="0"/>
                <a:ea typeface="MS Minngs"/>
              </a:rPr>
            </a:br>
            <a:r>
              <a:rPr lang="fr-CH" sz="2100" i="1" dirty="0">
                <a:solidFill>
                  <a:srgbClr val="0070C0"/>
                </a:solidFill>
                <a:effectLst>
                  <a:outerShdw blurRad="38100" dist="38100" dir="2700000" algn="tl">
                    <a:srgbClr val="000000">
                      <a:alpha val="43137"/>
                    </a:srgbClr>
                  </a:outerShdw>
                </a:effectLst>
                <a:latin typeface="Calibri" panose="020F0502020204030204" pitchFamily="34" charset="0"/>
                <a:ea typeface="MS Minngs"/>
              </a:rPr>
              <a:t>Il n’existe aucune animosité naturelle entre l’homme pécheur et l’initiateur du péché. Tous deux sont devenus mauvais par une apostasie... </a:t>
            </a:r>
            <a:r>
              <a:rPr lang="fr-CH" sz="2100" dirty="0">
                <a:solidFill>
                  <a:schemeClr val="accent3">
                    <a:lumMod val="50000"/>
                  </a:schemeClr>
                </a:solidFill>
                <a:effectLst>
                  <a:outerShdw blurRad="38100" dist="38100" dir="2700000" algn="tl">
                    <a:srgbClr val="000000">
                      <a:alpha val="43137"/>
                    </a:srgbClr>
                  </a:outerShdw>
                </a:effectLst>
                <a:latin typeface="Calibri" panose="020F0502020204030204" pitchFamily="34" charset="0"/>
                <a:ea typeface="MS Minngs"/>
              </a:rPr>
              <a:t>Si Dieu ne s’était pas spécialement interposé, Satan et l’homme auraient conclu une alliance contre le ciel et, au lieu d’entretenir l’hostilité contre Satan, toute la famille humaine serait unie contre Dieu. »</a:t>
            </a:r>
            <a:endParaRPr lang="fr-CH" sz="2100" dirty="0">
              <a:solidFill>
                <a:schemeClr val="accent3">
                  <a:lumMod val="50000"/>
                </a:schemeClr>
              </a:solidFill>
              <a:effectLst>
                <a:outerShdw blurRad="38100" dist="38100" dir="2700000" algn="tl">
                  <a:srgbClr val="000000">
                    <a:alpha val="43137"/>
                  </a:srgbClr>
                </a:outerShdw>
              </a:effectLst>
            </a:endParaRPr>
          </a:p>
        </p:txBody>
      </p:sp>
      <p:sp>
        <p:nvSpPr>
          <p:cNvPr id="13" name="Bulle narrative : rectangle à coins arrondis 12">
            <a:extLst>
              <a:ext uri="{FF2B5EF4-FFF2-40B4-BE49-F238E27FC236}">
                <a16:creationId xmlns:a16="http://schemas.microsoft.com/office/drawing/2014/main" id="{F2C8F814-2967-D40A-888B-64130A9935A9}"/>
              </a:ext>
            </a:extLst>
          </p:cNvPr>
          <p:cNvSpPr/>
          <p:nvPr/>
        </p:nvSpPr>
        <p:spPr>
          <a:xfrm>
            <a:off x="469392" y="5480304"/>
            <a:ext cx="2109216" cy="1160038"/>
          </a:xfrm>
          <a:prstGeom prst="wedgeRoundRectCallout">
            <a:avLst>
              <a:gd name="adj1" fmla="val 63909"/>
              <a:gd name="adj2" fmla="val -136185"/>
              <a:gd name="adj3" fmla="val 16667"/>
            </a:avLst>
          </a:prstGeom>
          <a:solidFill>
            <a:srgbClr val="A6F0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 Ellen G. White,</a:t>
            </a:r>
          </a:p>
          <a:p>
            <a:pPr algn="ctr"/>
            <a:r>
              <a:rPr lang="fr-CH" i="1" dirty="0">
                <a:solidFill>
                  <a:schemeClr val="tx1"/>
                </a:solidFill>
              </a:rPr>
              <a:t>Le Grand-Espoir,</a:t>
            </a:r>
            <a:br>
              <a:rPr lang="fr-CH" dirty="0">
                <a:solidFill>
                  <a:schemeClr val="tx1"/>
                </a:solidFill>
              </a:rPr>
            </a:br>
            <a:r>
              <a:rPr lang="fr-CH" dirty="0">
                <a:solidFill>
                  <a:schemeClr val="tx1"/>
                </a:solidFill>
              </a:rPr>
              <a:t>p. 371. )</a:t>
            </a:r>
          </a:p>
        </p:txBody>
      </p:sp>
    </p:spTree>
    <p:extLst>
      <p:ext uri="{BB962C8B-B14F-4D97-AF65-F5344CB8AC3E}">
        <p14:creationId xmlns:p14="http://schemas.microsoft.com/office/powerpoint/2010/main" val="36635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559912-BEFE-AB8C-EB21-B2884EBA9479}"/>
              </a:ext>
            </a:extLst>
          </p:cNvPr>
          <p:cNvSpPr txBox="1"/>
          <p:nvPr/>
        </p:nvSpPr>
        <p:spPr>
          <a:xfrm>
            <a:off x="2206752" y="426720"/>
            <a:ext cx="9204960" cy="1938992"/>
          </a:xfrm>
          <a:prstGeom prst="rect">
            <a:avLst/>
          </a:prstGeom>
          <a:noFill/>
        </p:spPr>
        <p:txBody>
          <a:bodyPr wrap="square" rtlCol="0">
            <a:spAutoFit/>
          </a:bodyPr>
          <a:lstStyle/>
          <a:p>
            <a:pPr algn="ctr"/>
            <a:r>
              <a:rPr lang="fr-CH" sz="2400" dirty="0">
                <a:effectLst/>
                <a:ea typeface="MS Minngs"/>
              </a:rPr>
              <a:t>« C’est la grâce implantée par le Christ dans l’âme qui fait naître </a:t>
            </a:r>
            <a:br>
              <a:rPr lang="fr-CH" sz="2400" dirty="0">
                <a:effectLst/>
                <a:ea typeface="MS Minngs"/>
              </a:rPr>
            </a:br>
            <a:r>
              <a:rPr lang="fr-CH" sz="2400" dirty="0">
                <a:effectLst/>
                <a:ea typeface="MS Minngs"/>
              </a:rPr>
              <a:t>chez l’homme l’hostilité contre Satan. </a:t>
            </a:r>
            <a:br>
              <a:rPr lang="fr-CH" sz="2400" dirty="0">
                <a:effectLst/>
                <a:ea typeface="MS Minngs"/>
              </a:rPr>
            </a:br>
            <a:r>
              <a:rPr lang="fr-CH" sz="2400" dirty="0">
                <a:effectLst/>
                <a:ea typeface="MS Minngs"/>
              </a:rPr>
              <a:t>Sans cette grâce qui convertit et cette puissance qui régénère, l’homme demeurerait captif de Satan comme un serviteur docile toujours prêt à exécuter les ordres de ce dernier. »</a:t>
            </a:r>
            <a:endParaRPr lang="fr-CH" sz="2400" dirty="0"/>
          </a:p>
        </p:txBody>
      </p:sp>
      <p:sp>
        <p:nvSpPr>
          <p:cNvPr id="3" name="ZoneTexte 2">
            <a:extLst>
              <a:ext uri="{FF2B5EF4-FFF2-40B4-BE49-F238E27FC236}">
                <a16:creationId xmlns:a16="http://schemas.microsoft.com/office/drawing/2014/main" id="{F84656B4-9F12-5A45-59F4-04CE7D130983}"/>
              </a:ext>
            </a:extLst>
          </p:cNvPr>
          <p:cNvSpPr txBox="1"/>
          <p:nvPr/>
        </p:nvSpPr>
        <p:spPr>
          <a:xfrm>
            <a:off x="4218432" y="2590319"/>
            <a:ext cx="7632192" cy="3785652"/>
          </a:xfrm>
          <a:prstGeom prst="rect">
            <a:avLst/>
          </a:prstGeom>
          <a:noFill/>
        </p:spPr>
        <p:txBody>
          <a:bodyPr wrap="square" rtlCol="0">
            <a:spAutoFit/>
          </a:bodyPr>
          <a:lstStyle/>
          <a:p>
            <a:pPr algn="ct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Mais le nouveau principe implanté dans l’âme crée un conflit là où, jusqu’à présent, avait régné la paix. » </a:t>
            </a:r>
          </a:p>
          <a:p>
            <a:pPr algn="ctr"/>
            <a:endParaRPr lang="fr-CH" sz="2400" dirty="0">
              <a:latin typeface="Calibri" panose="020F0502020204030204" pitchFamily="34" charset="0"/>
              <a:ea typeface="MS Minngs"/>
            </a:endParaRPr>
          </a:p>
          <a:p>
            <a:pPr algn="ct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La puissance communiquée par le Christ rend </a:t>
            </a:r>
            <a:b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0033CC"/>
                </a:solidFill>
                <a:effectLst>
                  <a:outerShdw blurRad="38100" dist="38100" dir="2700000" algn="tl">
                    <a:srgbClr val="000000">
                      <a:alpha val="43137"/>
                    </a:srgbClr>
                  </a:outerShdw>
                </a:effectLst>
                <a:latin typeface="Calibri" panose="020F0502020204030204" pitchFamily="34" charset="0"/>
                <a:ea typeface="MS Minngs"/>
              </a:rPr>
              <a:t>l’homme capable de résister au tyran usurpateur. </a:t>
            </a:r>
          </a:p>
          <a:p>
            <a:pPr algn="ctr"/>
            <a:endParaRPr lang="fr-CH" sz="2400" dirty="0">
              <a:latin typeface="Calibri" panose="020F0502020204030204" pitchFamily="34" charset="0"/>
              <a:ea typeface="MS Minngs"/>
            </a:endParaRPr>
          </a:p>
          <a:p>
            <a:pPr algn="ctr"/>
            <a:r>
              <a:rPr lang="fr-CH" sz="2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MS Minngs"/>
              </a:rPr>
              <a:t>Quiconque </a:t>
            </a:r>
            <a:r>
              <a:rPr lang="fr-CH" sz="240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S Minngs"/>
              </a:rPr>
              <a:t>hait le péché au lieu de l’aimer, </a:t>
            </a:r>
            <a:br>
              <a:rPr lang="fr-CH" sz="240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MS Minngs"/>
              </a:rPr>
              <a:t>quiconque </a:t>
            </a:r>
            <a:r>
              <a:rPr lang="fr-CH" sz="240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S Minngs"/>
              </a:rPr>
              <a:t>résiste aux passions qui ont régné en lui </a:t>
            </a:r>
            <a:br>
              <a:rPr lang="fr-CH" sz="2400" dirty="0">
                <a:effectLst>
                  <a:outerShdw blurRad="38100" dist="38100" dir="2700000" algn="tl">
                    <a:srgbClr val="000000">
                      <a:alpha val="43137"/>
                    </a:srgbClr>
                  </a:outerShdw>
                </a:effectLst>
                <a:latin typeface="Calibri" panose="020F0502020204030204" pitchFamily="34" charset="0"/>
                <a:ea typeface="MS Minngs"/>
              </a:rPr>
            </a:br>
            <a:r>
              <a:rPr lang="fr-CH" sz="240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ea typeface="MS Minngs"/>
              </a:rPr>
              <a:t>et les surmonte </a:t>
            </a: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démontre la présence d’un principe </a:t>
            </a:r>
            <a:b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CH" sz="24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qui provient tout entier d’en haut. </a:t>
            </a:r>
            <a:r>
              <a:rPr lang="fr-CH" sz="2400" dirty="0">
                <a:solidFill>
                  <a:srgbClr val="FF0000"/>
                </a:solidFill>
                <a:effectLst/>
                <a:latin typeface="Calibri" panose="020F0502020204030204" pitchFamily="34" charset="0"/>
                <a:ea typeface="MS Minngs"/>
              </a:rPr>
              <a:t>»</a:t>
            </a:r>
            <a:endParaRPr lang="fr-CH" sz="2400" dirty="0">
              <a:solidFill>
                <a:srgbClr val="FF0000"/>
              </a:solidFill>
            </a:endParaRPr>
          </a:p>
        </p:txBody>
      </p:sp>
      <p:sp>
        <p:nvSpPr>
          <p:cNvPr id="4" name="Bulle narrative : rectangle à coins arrondis 3">
            <a:extLst>
              <a:ext uri="{FF2B5EF4-FFF2-40B4-BE49-F238E27FC236}">
                <a16:creationId xmlns:a16="http://schemas.microsoft.com/office/drawing/2014/main" id="{BB7AF6A3-3D01-528F-F766-9C54F365BF24}"/>
              </a:ext>
            </a:extLst>
          </p:cNvPr>
          <p:cNvSpPr/>
          <p:nvPr/>
        </p:nvSpPr>
        <p:spPr>
          <a:xfrm>
            <a:off x="316992" y="4483145"/>
            <a:ext cx="2109216" cy="1160038"/>
          </a:xfrm>
          <a:prstGeom prst="wedgeRoundRectCallout">
            <a:avLst>
              <a:gd name="adj1" fmla="val 55238"/>
              <a:gd name="adj2" fmla="val -93094"/>
              <a:gd name="adj3" fmla="val 16667"/>
            </a:avLst>
          </a:prstGeom>
          <a:solidFill>
            <a:srgbClr val="A6F0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effectLst>
                  <a:outerShdw blurRad="38100" dist="38100" dir="2700000" algn="tl">
                    <a:srgbClr val="000000">
                      <a:alpha val="43137"/>
                    </a:srgbClr>
                  </a:outerShdw>
                </a:effectLst>
              </a:rPr>
              <a:t>( Ellen G. White,</a:t>
            </a:r>
          </a:p>
          <a:p>
            <a:pPr algn="ctr"/>
            <a:r>
              <a:rPr lang="fr-CH" i="1" dirty="0">
                <a:solidFill>
                  <a:schemeClr val="tx1"/>
                </a:solidFill>
                <a:effectLst>
                  <a:outerShdw blurRad="38100" dist="38100" dir="2700000" algn="tl">
                    <a:srgbClr val="000000">
                      <a:alpha val="43137"/>
                    </a:srgbClr>
                  </a:outerShdw>
                </a:effectLst>
              </a:rPr>
              <a:t>Le Grand-Espoir,</a:t>
            </a:r>
            <a:br>
              <a:rPr lang="fr-CH" i="1" dirty="0">
                <a:solidFill>
                  <a:schemeClr val="tx1"/>
                </a:solidFill>
                <a:effectLst>
                  <a:outerShdw blurRad="38100" dist="38100" dir="2700000" algn="tl">
                    <a:srgbClr val="000000">
                      <a:alpha val="43137"/>
                    </a:srgbClr>
                  </a:outerShdw>
                </a:effectLst>
              </a:rPr>
            </a:br>
            <a:r>
              <a:rPr lang="fr-CH" dirty="0">
                <a:solidFill>
                  <a:schemeClr val="tx1"/>
                </a:solidFill>
                <a:effectLst>
                  <a:outerShdw blurRad="38100" dist="38100" dir="2700000" algn="tl">
                    <a:srgbClr val="000000">
                      <a:alpha val="43137"/>
                    </a:srgbClr>
                  </a:outerShdw>
                </a:effectLst>
              </a:rPr>
              <a:t>p. 371. )</a:t>
            </a:r>
          </a:p>
        </p:txBody>
      </p:sp>
      <p:pic>
        <p:nvPicPr>
          <p:cNvPr id="10242" name="Picture 2" descr="Apocalypse 12 : 9 - Satan et ses anges sont précipités sur la terre - Le  livre de l' Apocalypse expliqué verset par verset">
            <a:extLst>
              <a:ext uri="{FF2B5EF4-FFF2-40B4-BE49-F238E27FC236}">
                <a16:creationId xmlns:a16="http://schemas.microsoft.com/office/drawing/2014/main" id="{5B643F4A-919E-95FC-2C92-5E595323601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68" y="512064"/>
            <a:ext cx="2515960" cy="31577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BF0C18CF-7691-FBEB-A59E-86BAB31F5714}"/>
              </a:ext>
            </a:extLst>
          </p:cNvPr>
          <p:cNvPicPr>
            <a:picLocks noChangeAspect="1"/>
          </p:cNvPicPr>
          <p:nvPr/>
        </p:nvPicPr>
        <p:blipFill>
          <a:blip r:embed="rId3">
            <a:clrChange>
              <a:clrFrom>
                <a:srgbClr val="FFFFFC"/>
              </a:clrFrom>
              <a:clrTo>
                <a:srgbClr val="FFFFFC">
                  <a:alpha val="0"/>
                </a:srgbClr>
              </a:clrTo>
            </a:clrChange>
          </a:blip>
          <a:stretch>
            <a:fillRect/>
          </a:stretch>
        </p:blipFill>
        <p:spPr>
          <a:xfrm>
            <a:off x="2819971" y="2955551"/>
            <a:ext cx="2333625" cy="2352675"/>
          </a:xfrm>
          <a:prstGeom prst="rect">
            <a:avLst/>
          </a:prstGeom>
        </p:spPr>
      </p:pic>
    </p:spTree>
    <p:extLst>
      <p:ext uri="{BB962C8B-B14F-4D97-AF65-F5344CB8AC3E}">
        <p14:creationId xmlns:p14="http://schemas.microsoft.com/office/powerpoint/2010/main" val="11365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creen&#10;&#10;AI-generated content may be incorrect.">
            <a:extLst>
              <a:ext uri="{FF2B5EF4-FFF2-40B4-BE49-F238E27FC236}">
                <a16:creationId xmlns:a16="http://schemas.microsoft.com/office/drawing/2014/main" id="{A83BBA83-611D-030B-FB0A-8ED6315360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CuadroTexto 1">
            <a:extLst>
              <a:ext uri="{FF2B5EF4-FFF2-40B4-BE49-F238E27FC236}">
                <a16:creationId xmlns:a16="http://schemas.microsoft.com/office/drawing/2014/main" id="{6676E69E-5ABF-43AA-7978-A2FAE9233857}"/>
              </a:ext>
            </a:extLst>
          </p:cNvPr>
          <p:cNvSpPr txBox="1"/>
          <p:nvPr/>
        </p:nvSpPr>
        <p:spPr>
          <a:xfrm>
            <a:off x="7325035" y="3635478"/>
            <a:ext cx="4866965"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solidFill>
                  <a:srgbClr val="2410E5"/>
                </a:solidFill>
              </a:rPr>
              <a:t>Le principe de la première mention.</a:t>
            </a:r>
          </a:p>
          <a:p>
            <a:pPr>
              <a:spcBef>
                <a:spcPts val="1800"/>
              </a:spcBef>
            </a:pPr>
            <a:r>
              <a:rPr lang="fr-FR" sz="2000" b="1" noProof="0" dirty="0">
                <a:solidFill>
                  <a:srgbClr val="028609"/>
                </a:solidFill>
              </a:rPr>
              <a:t>Genèse 22 : L'amour et l'agneau</a:t>
            </a:r>
          </a:p>
          <a:p>
            <a:pPr lvl="1">
              <a:spcBef>
                <a:spcPts val="600"/>
              </a:spcBef>
            </a:pPr>
            <a:r>
              <a:rPr lang="fr-FR" sz="2000" b="1" noProof="0" dirty="0"/>
              <a:t>« Isaac, que tu AIMES. »</a:t>
            </a:r>
          </a:p>
          <a:p>
            <a:pPr lvl="1">
              <a:spcBef>
                <a:spcPts val="600"/>
              </a:spcBef>
            </a:pPr>
            <a:r>
              <a:rPr lang="fr-FR" sz="2000" b="1" noProof="0" dirty="0"/>
              <a:t>"Où est l'AGNEAU ?"</a:t>
            </a:r>
          </a:p>
          <a:p>
            <a:pPr>
              <a:spcBef>
                <a:spcPts val="1800"/>
              </a:spcBef>
            </a:pPr>
            <a:r>
              <a:rPr lang="fr-FR" sz="2000" b="1" noProof="0" dirty="0">
                <a:solidFill>
                  <a:srgbClr val="AF0404"/>
                </a:solidFill>
              </a:rPr>
              <a:t>Genèse 2-3 : La mort et le serpent</a:t>
            </a:r>
          </a:p>
          <a:p>
            <a:pPr lvl="1">
              <a:spcBef>
                <a:spcPts val="600"/>
              </a:spcBef>
            </a:pPr>
            <a:r>
              <a:rPr lang="fr-FR" sz="2000" b="1" noProof="0" dirty="0"/>
              <a:t>« Tu MOURRAS certainement. »</a:t>
            </a:r>
          </a:p>
          <a:p>
            <a:pPr lvl="1">
              <a:spcBef>
                <a:spcPts val="600"/>
              </a:spcBef>
            </a:pPr>
            <a:r>
              <a:rPr lang="fr-FR" sz="2000" b="1" noProof="0" dirty="0"/>
              <a:t>« Le SERPENT était rusé</a:t>
            </a:r>
            <a:r>
              <a:rPr lang="fr-FR" sz="2000" b="1" dirty="0"/>
              <a:t>. »</a:t>
            </a:r>
            <a:endParaRPr lang="fr-FR" sz="2000" b="1" noProof="0" dirty="0"/>
          </a:p>
        </p:txBody>
      </p:sp>
      <p:sp>
        <p:nvSpPr>
          <p:cNvPr id="3" name="CuadroTexto 2">
            <a:extLst>
              <a:ext uri="{FF2B5EF4-FFF2-40B4-BE49-F238E27FC236}">
                <a16:creationId xmlns:a16="http://schemas.microsoft.com/office/drawing/2014/main" id="{67F35FB9-A701-9A51-0D47-985E289FE41A}"/>
              </a:ext>
            </a:extLst>
          </p:cNvPr>
          <p:cNvSpPr txBox="1"/>
          <p:nvPr/>
        </p:nvSpPr>
        <p:spPr>
          <a:xfrm>
            <a:off x="257174" y="112306"/>
            <a:ext cx="7510311" cy="707886"/>
          </a:xfrm>
          <a:prstGeom prst="rect">
            <a:avLst/>
          </a:prstGeom>
          <a:solidFill>
            <a:schemeClr val="bg1"/>
          </a:solidFill>
        </p:spPr>
        <p:txBody>
          <a:bodyPr wrap="square" rtlCol="0">
            <a:spAutoFit/>
          </a:bodyPr>
          <a:lstStyle/>
          <a:p>
            <a:pPr>
              <a:spcBef>
                <a:spcPts val="600"/>
              </a:spcBef>
            </a:pPr>
            <a:r>
              <a:rPr lang="fr-FR" sz="2000" b="1" noProof="0" dirty="0">
                <a:solidFill>
                  <a:srgbClr val="FF0000"/>
                </a:solidFill>
              </a:rPr>
              <a:t>La Bible est composée de 66 livres de différents genres, et a été écrite par plus de 40 personnes, sur une période de 1 500 ans.</a:t>
            </a:r>
          </a:p>
        </p:txBody>
      </p:sp>
      <p:grpSp>
        <p:nvGrpSpPr>
          <p:cNvPr id="33" name="Grupo 32">
            <a:extLst>
              <a:ext uri="{FF2B5EF4-FFF2-40B4-BE49-F238E27FC236}">
                <a16:creationId xmlns:a16="http://schemas.microsoft.com/office/drawing/2014/main" id="{C1B33E33-8491-5FF6-6527-8E9C3CE27D71}"/>
              </a:ext>
            </a:extLst>
          </p:cNvPr>
          <p:cNvGrpSpPr>
            <a:grpSpLocks noChangeAspect="1"/>
          </p:cNvGrpSpPr>
          <p:nvPr/>
        </p:nvGrpSpPr>
        <p:grpSpPr>
          <a:xfrm>
            <a:off x="7854777" y="336754"/>
            <a:ext cx="4165098" cy="2805077"/>
            <a:chOff x="7471792" y="190963"/>
            <a:chExt cx="4478600" cy="3016211"/>
          </a:xfrm>
        </p:grpSpPr>
        <p:pic>
          <p:nvPicPr>
            <p:cNvPr id="13" name="Imagen 12" descr="Imagen que contiene tabla, interior, hecho de madera, pequeño&#10;&#10;El contenido generado por IA puede ser incorrecto.">
              <a:extLst>
                <a:ext uri="{FF2B5EF4-FFF2-40B4-BE49-F238E27FC236}">
                  <a16:creationId xmlns:a16="http://schemas.microsoft.com/office/drawing/2014/main" id="{8E371E5F-3790-44C8-BC7C-177B0CFB82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1792" y="190964"/>
              <a:ext cx="2409627" cy="3016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5" name="Imagen 14" descr="Hombre sentado en una mesa&#10;&#10;El contenido generado por IA puede ser incorrecto.">
              <a:extLst>
                <a:ext uri="{FF2B5EF4-FFF2-40B4-BE49-F238E27FC236}">
                  <a16:creationId xmlns:a16="http://schemas.microsoft.com/office/drawing/2014/main" id="{69DCE651-6166-3F0B-8B5B-1A1BD8B9CD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30582" y="190963"/>
              <a:ext cx="2019810" cy="301621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grpSp>
      <p:pic>
        <p:nvPicPr>
          <p:cNvPr id="19" name="Imagen 18" descr="Logotipo&#10;&#10;El contenido generado por IA puede ser incorrecto.">
            <a:extLst>
              <a:ext uri="{FF2B5EF4-FFF2-40B4-BE49-F238E27FC236}">
                <a16:creationId xmlns:a16="http://schemas.microsoft.com/office/drawing/2014/main" id="{7B8A2321-76B8-F5B4-2BDC-D0BC9EDD63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6588" y="6260963"/>
            <a:ext cx="300898" cy="304540"/>
          </a:xfrm>
          <a:prstGeom prst="rect">
            <a:avLst/>
          </a:prstGeom>
        </p:spPr>
      </p:pic>
      <p:pic>
        <p:nvPicPr>
          <p:cNvPr id="20" name="Imagen 19" descr="Logotipo&#10;&#10;El contenido generado por IA puede ser incorrecto.">
            <a:extLst>
              <a:ext uri="{FF2B5EF4-FFF2-40B4-BE49-F238E27FC236}">
                <a16:creationId xmlns:a16="http://schemas.microsoft.com/office/drawing/2014/main" id="{DE267467-2D7F-210F-2769-B8897043C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6588" y="5889844"/>
            <a:ext cx="300898" cy="304540"/>
          </a:xfrm>
          <a:prstGeom prst="rect">
            <a:avLst/>
          </a:prstGeom>
        </p:spPr>
      </p:pic>
      <p:pic>
        <p:nvPicPr>
          <p:cNvPr id="21" name="Imagen 20" descr="Logotipo&#10;&#10;El contenido generado por IA puede ser incorrecto.">
            <a:extLst>
              <a:ext uri="{FF2B5EF4-FFF2-40B4-BE49-F238E27FC236}">
                <a16:creationId xmlns:a16="http://schemas.microsoft.com/office/drawing/2014/main" id="{DEFAE27F-9800-3135-0D06-27A59256C8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6588" y="4979255"/>
            <a:ext cx="300898" cy="304540"/>
          </a:xfrm>
          <a:prstGeom prst="rect">
            <a:avLst/>
          </a:prstGeom>
        </p:spPr>
      </p:pic>
      <p:pic>
        <p:nvPicPr>
          <p:cNvPr id="23" name="Imagen 22" descr="Logotipo&#10;&#10;El contenido generado por IA puede ser incorrecto.">
            <a:extLst>
              <a:ext uri="{FF2B5EF4-FFF2-40B4-BE49-F238E27FC236}">
                <a16:creationId xmlns:a16="http://schemas.microsoft.com/office/drawing/2014/main" id="{02A0F666-2C20-C90B-1292-787254B2E1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6588" y="4587206"/>
            <a:ext cx="300898" cy="304540"/>
          </a:xfrm>
          <a:prstGeom prst="rect">
            <a:avLst/>
          </a:prstGeom>
        </p:spPr>
      </p:pic>
      <p:pic>
        <p:nvPicPr>
          <p:cNvPr id="25" name="Imagen 24" descr="Forma, Flecha&#10;&#10;El contenido generado por IA puede ser incorrecto.">
            <a:extLst>
              <a:ext uri="{FF2B5EF4-FFF2-40B4-BE49-F238E27FC236}">
                <a16:creationId xmlns:a16="http://schemas.microsoft.com/office/drawing/2014/main" id="{9540F5E8-A64D-B02C-C96B-85AAA061826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16662" y="3625645"/>
            <a:ext cx="408373" cy="349045"/>
          </a:xfrm>
          <a:prstGeom prst="rect">
            <a:avLst/>
          </a:prstGeom>
        </p:spPr>
      </p:pic>
      <p:pic>
        <p:nvPicPr>
          <p:cNvPr id="26" name="Imagen 25" descr="Icono, Flecha&#10;&#10;El contenido generado por IA puede ser incorrecto.">
            <a:extLst>
              <a:ext uri="{FF2B5EF4-FFF2-40B4-BE49-F238E27FC236}">
                <a16:creationId xmlns:a16="http://schemas.microsoft.com/office/drawing/2014/main" id="{86BF2CBB-40C0-F90F-5071-D23219C437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16662" y="5454452"/>
            <a:ext cx="408373" cy="349045"/>
          </a:xfrm>
          <a:prstGeom prst="rect">
            <a:avLst/>
          </a:prstGeom>
        </p:spPr>
      </p:pic>
      <p:pic>
        <p:nvPicPr>
          <p:cNvPr id="29" name="Imagen 28" descr="Forma, Flecha&#10;&#10;El contenido generado por IA puede ser incorrecto.">
            <a:extLst>
              <a:ext uri="{FF2B5EF4-FFF2-40B4-BE49-F238E27FC236}">
                <a16:creationId xmlns:a16="http://schemas.microsoft.com/office/drawing/2014/main" id="{7AB418C9-8342-AD64-DD7E-5DD62362BC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16662" y="4154210"/>
            <a:ext cx="408373" cy="349045"/>
          </a:xfrm>
          <a:prstGeom prst="rect">
            <a:avLst/>
          </a:prstGeom>
        </p:spPr>
      </p:pic>
      <p:sp>
        <p:nvSpPr>
          <p:cNvPr id="5" name="CuadroTexto 4">
            <a:extLst>
              <a:ext uri="{FF2B5EF4-FFF2-40B4-BE49-F238E27FC236}">
                <a16:creationId xmlns:a16="http://schemas.microsoft.com/office/drawing/2014/main" id="{E71830DF-014C-C4C8-E831-C8487C6CF44D}"/>
              </a:ext>
            </a:extLst>
          </p:cNvPr>
          <p:cNvSpPr txBox="1"/>
          <p:nvPr/>
        </p:nvSpPr>
        <p:spPr>
          <a:xfrm>
            <a:off x="653237" y="2403671"/>
            <a:ext cx="6718184" cy="1015663"/>
          </a:xfrm>
          <a:prstGeom prst="rect">
            <a:avLst/>
          </a:prstGeom>
          <a:solidFill>
            <a:schemeClr val="accent2">
              <a:lumMod val="20000"/>
              <a:lumOff val="80000"/>
            </a:schemeClr>
          </a:solidFill>
        </p:spPr>
        <p:txBody>
          <a:bodyPr wrap="square">
            <a:spAutoFit/>
          </a:bodyPr>
          <a:lstStyle/>
          <a:p>
            <a:pPr algn="just">
              <a:spcBef>
                <a:spcPts val="600"/>
              </a:spcBef>
            </a:pPr>
            <a:r>
              <a:rPr lang="fr-FR" sz="2000" b="1" noProof="0" dirty="0"/>
              <a:t>Nous allons étudier un principe d'interprétation qui nous aidera à découvrir la signification d'un symbole ou d'un parallélisme, en voyageant à travers toute la Bible.</a:t>
            </a:r>
          </a:p>
        </p:txBody>
      </p:sp>
      <p:sp>
        <p:nvSpPr>
          <p:cNvPr id="8" name="CuadroTexto 7">
            <a:extLst>
              <a:ext uri="{FF2B5EF4-FFF2-40B4-BE49-F238E27FC236}">
                <a16:creationId xmlns:a16="http://schemas.microsoft.com/office/drawing/2014/main" id="{93237995-AF18-8FB4-3B4D-4201A6CC7112}"/>
              </a:ext>
            </a:extLst>
          </p:cNvPr>
          <p:cNvSpPr txBox="1"/>
          <p:nvPr/>
        </p:nvSpPr>
        <p:spPr>
          <a:xfrm>
            <a:off x="257175" y="820192"/>
            <a:ext cx="7510310" cy="1631216"/>
          </a:xfrm>
          <a:prstGeom prst="rect">
            <a:avLst/>
          </a:prstGeom>
          <a:solidFill>
            <a:schemeClr val="bg1"/>
          </a:solidFill>
        </p:spPr>
        <p:txBody>
          <a:bodyPr wrap="square">
            <a:spAutoFit/>
          </a:bodyPr>
          <a:lstStyle/>
          <a:p>
            <a:pPr algn="ctr">
              <a:spcBef>
                <a:spcPts val="600"/>
              </a:spcBef>
            </a:pPr>
            <a:r>
              <a:rPr lang="fr-FR" sz="2000" b="1" noProof="0" dirty="0"/>
              <a:t>On pourrait s'attendre à des </a:t>
            </a:r>
            <a:r>
              <a:rPr lang="fr-FR" sz="2000" b="1" noProof="0" dirty="0">
                <a:solidFill>
                  <a:srgbClr val="0033CC"/>
                </a:solidFill>
              </a:rPr>
              <a:t>divergences</a:t>
            </a:r>
            <a:r>
              <a:rPr lang="fr-FR" sz="2000" b="1" noProof="0" dirty="0"/>
              <a:t> et des </a:t>
            </a:r>
            <a:r>
              <a:rPr lang="fr-FR" sz="2000" b="1" noProof="0" dirty="0">
                <a:solidFill>
                  <a:srgbClr val="0033CC"/>
                </a:solidFill>
              </a:rPr>
              <a:t>contradictions</a:t>
            </a:r>
            <a:r>
              <a:rPr lang="fr-FR" sz="2000" b="1" noProof="0" dirty="0"/>
              <a:t> entre les différents auteurs. </a:t>
            </a:r>
            <a:br>
              <a:rPr lang="fr-FR" sz="2000" b="1" noProof="0" dirty="0"/>
            </a:br>
            <a:r>
              <a:rPr lang="fr-FR" sz="2000" b="1" noProof="0" dirty="0">
                <a:solidFill>
                  <a:srgbClr val="FF0000"/>
                </a:solidFill>
              </a:rPr>
              <a:t>Cependant, ce que l'on observe en l'étudiant, </a:t>
            </a:r>
            <a:r>
              <a:rPr lang="fr-FR" sz="2000" b="1" noProof="0" dirty="0"/>
              <a:t>c'est </a:t>
            </a:r>
            <a:r>
              <a:rPr lang="fr-FR" sz="2000" b="1" noProof="0" dirty="0">
                <a:solidFill>
                  <a:srgbClr val="0033CC"/>
                </a:solidFill>
              </a:rPr>
              <a:t>l'unanimité.</a:t>
            </a:r>
            <a:r>
              <a:rPr lang="fr-FR" sz="2000" b="1" noProof="0" dirty="0"/>
              <a:t> De plus, certaines parties de la Bible ne peuvent être comprises sans consulter d'autres parties.</a:t>
            </a:r>
          </a:p>
        </p:txBody>
      </p:sp>
      <p:grpSp>
        <p:nvGrpSpPr>
          <p:cNvPr id="34" name="Grupo 33">
            <a:extLst>
              <a:ext uri="{FF2B5EF4-FFF2-40B4-BE49-F238E27FC236}">
                <a16:creationId xmlns:a16="http://schemas.microsoft.com/office/drawing/2014/main" id="{D7919F45-3C04-07AA-B237-841E15D32E6C}"/>
              </a:ext>
            </a:extLst>
          </p:cNvPr>
          <p:cNvGrpSpPr/>
          <p:nvPr/>
        </p:nvGrpSpPr>
        <p:grpSpPr>
          <a:xfrm>
            <a:off x="149745" y="3615813"/>
            <a:ext cx="6058342" cy="3016210"/>
            <a:chOff x="149745" y="3615813"/>
            <a:chExt cx="6058342" cy="3016210"/>
          </a:xfrm>
        </p:grpSpPr>
        <p:pic>
          <p:nvPicPr>
            <p:cNvPr id="7" name="Imagen 6" descr="Imagen que contiene exterior, pila, frente, comida&#10;&#10;El contenido generado por IA puede ser incorrecto.">
              <a:extLst>
                <a:ext uri="{FF2B5EF4-FFF2-40B4-BE49-F238E27FC236}">
                  <a16:creationId xmlns:a16="http://schemas.microsoft.com/office/drawing/2014/main" id="{E08ED2C1-48B3-83A9-DE8B-E64647A16AF4}"/>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49745" y="3615813"/>
              <a:ext cx="2084440" cy="301621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E52DFE7-D7ED-0406-4D19-BDF6FD2CA00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281084" y="3615813"/>
              <a:ext cx="3927003" cy="30162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7306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90"/>
                                          </p:val>
                                        </p:tav>
                                        <p:tav tm="100000">
                                          <p:val>
                                            <p:fltVal val="0"/>
                                          </p:val>
                                        </p:tav>
                                      </p:tavLst>
                                    </p:anim>
                                    <p:animEffect transition="in" filter="fade">
                                      <p:cBhvr>
                                        <p:cTn id="35" dur="500"/>
                                        <p:tgtEl>
                                          <p:spTgt spid="2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 calcmode="lin" valueType="num">
                                      <p:cBhvr>
                                        <p:cTn id="46" dur="500" fill="hold"/>
                                        <p:tgtEl>
                                          <p:spTgt spid="29"/>
                                        </p:tgtEl>
                                        <p:attrNameLst>
                                          <p:attrName>style.rotation</p:attrName>
                                        </p:attrNameLst>
                                      </p:cBhvr>
                                      <p:tavLst>
                                        <p:tav tm="0">
                                          <p:val>
                                            <p:fltVal val="90"/>
                                          </p:val>
                                        </p:tav>
                                        <p:tav tm="100000">
                                          <p:val>
                                            <p:fltVal val="0"/>
                                          </p:val>
                                        </p:tav>
                                      </p:tavLst>
                                    </p:anim>
                                    <p:animEffect transition="in" filter="fade">
                                      <p:cBhvr>
                                        <p:cTn id="47" dur="500"/>
                                        <p:tgtEl>
                                          <p:spTgt spid="2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 calcmode="lin" valueType="num">
                                      <p:cBhvr>
                                        <p:cTn id="76" dur="500" fill="hold"/>
                                        <p:tgtEl>
                                          <p:spTgt spid="26"/>
                                        </p:tgtEl>
                                        <p:attrNameLst>
                                          <p:attrName>style.rotation</p:attrName>
                                        </p:attrNameLst>
                                      </p:cBhvr>
                                      <p:tavLst>
                                        <p:tav tm="0">
                                          <p:val>
                                            <p:fltVal val="90"/>
                                          </p:val>
                                        </p:tav>
                                        <p:tav tm="100000">
                                          <p:val>
                                            <p:fltVal val="0"/>
                                          </p:val>
                                        </p:tav>
                                      </p:tavLst>
                                    </p:anim>
                                    <p:animEffect transition="in" filter="fade">
                                      <p:cBhvr>
                                        <p:cTn id="77" dur="500"/>
                                        <p:tgtEl>
                                          <p:spTgt spid="26"/>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53" presetClass="entr" presetSubtype="16"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een and yellow rectangle with a white border&#10;&#10;AI-generated content may be incorrect.">
            <a:extLst>
              <a:ext uri="{FF2B5EF4-FFF2-40B4-BE49-F238E27FC236}">
                <a16:creationId xmlns:a16="http://schemas.microsoft.com/office/drawing/2014/main" id="{25F4472D-4979-A454-7E79-35B0900EB4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4B8FCE33-C62C-C230-62F3-3B125DE7D606}"/>
              </a:ext>
            </a:extLst>
          </p:cNvPr>
          <p:cNvSpPr txBox="1"/>
          <p:nvPr/>
        </p:nvSpPr>
        <p:spPr>
          <a:xfrm>
            <a:off x="0" y="0"/>
            <a:ext cx="12192000" cy="769441"/>
          </a:xfrm>
          <a:prstGeom prst="rect">
            <a:avLst/>
          </a:prstGeom>
          <a:noFill/>
        </p:spPr>
        <p:txBody>
          <a:bodyPr wrap="square">
            <a:spAutoFit/>
          </a:bodyPr>
          <a:lstStyle/>
          <a:p>
            <a:pPr algn="ctr"/>
            <a:r>
              <a:rPr lang="fr-FR"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38100">
                    <a:srgbClr val="277301"/>
                  </a:glow>
                  <a:outerShdw blurRad="38100" dist="38100" dir="2700000" algn="tl">
                    <a:srgbClr val="000000">
                      <a:alpha val="43137"/>
                    </a:srgbClr>
                  </a:outerShdw>
                </a:effectLst>
              </a:rPr>
              <a:t>LE PRINCIPE DE LA PREMIÈRE MENTION</a:t>
            </a:r>
          </a:p>
        </p:txBody>
      </p:sp>
      <p:sp>
        <p:nvSpPr>
          <p:cNvPr id="5" name="CuadroTexto 4">
            <a:extLst>
              <a:ext uri="{FF2B5EF4-FFF2-40B4-BE49-F238E27FC236}">
                <a16:creationId xmlns:a16="http://schemas.microsoft.com/office/drawing/2014/main" id="{5D3E95E1-F4FD-21D4-1EF9-6B8ED4E442CE}"/>
              </a:ext>
            </a:extLst>
          </p:cNvPr>
          <p:cNvSpPr txBox="1"/>
          <p:nvPr/>
        </p:nvSpPr>
        <p:spPr>
          <a:xfrm>
            <a:off x="1452752" y="643602"/>
            <a:ext cx="9690736" cy="369332"/>
          </a:xfrm>
          <a:prstGeom prst="rect">
            <a:avLst/>
          </a:prstGeom>
          <a:noFill/>
        </p:spPr>
        <p:txBody>
          <a:bodyPr wrap="square">
            <a:spAutoFit/>
          </a:bodyPr>
          <a:lstStyle/>
          <a:p>
            <a:pPr algn="ctr"/>
            <a:r>
              <a:rPr lang="fr-FR" b="1" noProof="0" dirty="0">
                <a:solidFill>
                  <a:srgbClr val="F4F9B9"/>
                </a:solidFill>
                <a:effectLst>
                  <a:outerShdw blurRad="38100" dist="38100" dir="2700000" algn="tl">
                    <a:srgbClr val="000000">
                      <a:alpha val="43137"/>
                    </a:srgbClr>
                  </a:outerShdw>
                </a:effectLst>
                <a:latin typeface="Comic Sans MS" panose="030F0702030302020204" pitchFamily="66" charset="0"/>
              </a:rPr>
              <a:t>« Jésus-Christ est le même hier, aujourd'hui, et éternellement. » (Hébreux 13.8)</a:t>
            </a:r>
            <a:endParaRPr lang="fr-FR" sz="1400" b="1" noProof="0" dirty="0">
              <a:solidFill>
                <a:srgbClr val="F4F9B9"/>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468806E-F048-38CA-21D8-C2D1E872A2BB}"/>
              </a:ext>
            </a:extLst>
          </p:cNvPr>
          <p:cNvSpPr txBox="1"/>
          <p:nvPr/>
        </p:nvSpPr>
        <p:spPr>
          <a:xfrm>
            <a:off x="323849" y="1003429"/>
            <a:ext cx="6949147" cy="1015663"/>
          </a:xfrm>
          <a:prstGeom prst="rect">
            <a:avLst/>
          </a:prstGeom>
          <a:noFill/>
        </p:spPr>
        <p:txBody>
          <a:bodyPr wrap="square" rtlCol="0">
            <a:spAutoFit/>
          </a:bodyPr>
          <a:lstStyle/>
          <a:p>
            <a:pPr>
              <a:spcBef>
                <a:spcPts val="600"/>
              </a:spcBef>
            </a:pPr>
            <a:r>
              <a:rPr lang="fr-FR" sz="2000" b="1" noProof="0" dirty="0"/>
              <a:t>Tout cours d'apprentissage commence par une première leçon. Dans celle-ci, on esquisse généralement les principes sur lesquels se développera la matière à étudier.</a:t>
            </a:r>
          </a:p>
        </p:txBody>
      </p:sp>
      <p:pic>
        <p:nvPicPr>
          <p:cNvPr id="4" name="Imagen 3" descr="Texto&#10;&#10;El contenido generado por IA puede ser incorrecto.">
            <a:extLst>
              <a:ext uri="{FF2B5EF4-FFF2-40B4-BE49-F238E27FC236}">
                <a16:creationId xmlns:a16="http://schemas.microsoft.com/office/drawing/2014/main" id="{DF98D128-5EA9-4D10-5F36-5221E0A4CE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4725" y="1182363"/>
            <a:ext cx="4572000" cy="3429000"/>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3DED0F3-2E4A-4D39-9CDB-8C3258369797}"/>
              </a:ext>
            </a:extLst>
          </p:cNvPr>
          <p:cNvSpPr txBox="1"/>
          <p:nvPr/>
        </p:nvSpPr>
        <p:spPr>
          <a:xfrm>
            <a:off x="468891" y="5481424"/>
            <a:ext cx="6304330" cy="1323439"/>
          </a:xfrm>
          <a:prstGeom prst="rect">
            <a:avLst/>
          </a:prstGeom>
          <a:noFill/>
        </p:spPr>
        <p:txBody>
          <a:bodyPr wrap="square">
            <a:spAutoFit/>
          </a:bodyPr>
          <a:lstStyle/>
          <a:p>
            <a:pPr algn="ctr">
              <a:spcBef>
                <a:spcPts val="600"/>
              </a:spcBef>
            </a:pPr>
            <a:r>
              <a:rPr lang="fr-FR" sz="2000" b="1" noProof="0" dirty="0">
                <a:solidFill>
                  <a:srgbClr val="0033CC"/>
                </a:solidFill>
              </a:rPr>
              <a:t>Nous pouvons mieux comprendre Jésus, et ce </a:t>
            </a:r>
            <a:br>
              <a:rPr lang="fr-FR" sz="2000" b="1" noProof="0" dirty="0">
                <a:solidFill>
                  <a:srgbClr val="0033CC"/>
                </a:solidFill>
              </a:rPr>
            </a:br>
            <a:r>
              <a:rPr lang="fr-FR" sz="2000" b="1" noProof="0" dirty="0">
                <a:solidFill>
                  <a:srgbClr val="0033CC"/>
                </a:solidFill>
              </a:rPr>
              <a:t>qu'il ait fait pour nous, à travers la première mention, dans la Genèse, de certains mots-clés : </a:t>
            </a:r>
            <a:br>
              <a:rPr lang="fr-FR" sz="2000" b="1" noProof="0" dirty="0">
                <a:solidFill>
                  <a:srgbClr val="0033CC"/>
                </a:solidFill>
              </a:rPr>
            </a:br>
            <a:r>
              <a:rPr lang="fr-FR" sz="2000" b="1" noProof="0" dirty="0">
                <a:solidFill>
                  <a:srgbClr val="FF0000"/>
                </a:solidFill>
              </a:rPr>
              <a:t>AMOUR, AGNEAU, MORT et SERPENT.</a:t>
            </a:r>
          </a:p>
        </p:txBody>
      </p:sp>
      <p:sp>
        <p:nvSpPr>
          <p:cNvPr id="11" name="CuadroTexto 10">
            <a:extLst>
              <a:ext uri="{FF2B5EF4-FFF2-40B4-BE49-F238E27FC236}">
                <a16:creationId xmlns:a16="http://schemas.microsoft.com/office/drawing/2014/main" id="{722A43E3-1A2A-980B-3F0C-44C6D8537A59}"/>
              </a:ext>
            </a:extLst>
          </p:cNvPr>
          <p:cNvSpPr txBox="1"/>
          <p:nvPr/>
        </p:nvSpPr>
        <p:spPr>
          <a:xfrm>
            <a:off x="323849" y="3585340"/>
            <a:ext cx="7000875" cy="1938992"/>
          </a:xfrm>
          <a:prstGeom prst="rect">
            <a:avLst/>
          </a:prstGeom>
          <a:noFill/>
        </p:spPr>
        <p:txBody>
          <a:bodyPr wrap="square">
            <a:spAutoFit/>
          </a:bodyPr>
          <a:lstStyle/>
          <a:p>
            <a:pPr>
              <a:spcBef>
                <a:spcPts val="600"/>
              </a:spcBef>
            </a:pPr>
            <a:r>
              <a:rPr lang="fr-FR" sz="2000" b="1" noProof="0" dirty="0"/>
              <a:t>Dieu ne change pas </a:t>
            </a:r>
            <a:r>
              <a:rPr lang="fr-FR" sz="2000" b="1" noProof="0" dirty="0">
                <a:solidFill>
                  <a:srgbClr val="663300"/>
                </a:solidFill>
              </a:rPr>
              <a:t>(Malachie 3.6a ; Hébreux 13.8). </a:t>
            </a:r>
            <a:br>
              <a:rPr lang="fr-FR" sz="2000" b="1" noProof="0" dirty="0">
                <a:solidFill>
                  <a:srgbClr val="663300"/>
                </a:solidFill>
              </a:rPr>
            </a:br>
            <a:r>
              <a:rPr lang="fr-FR" sz="2000" b="1" noProof="0" dirty="0"/>
              <a:t>Sa Parole ne change pas </a:t>
            </a:r>
            <a:r>
              <a:rPr lang="fr-FR" sz="2000" b="1" noProof="0" dirty="0">
                <a:solidFill>
                  <a:srgbClr val="663300"/>
                </a:solidFill>
              </a:rPr>
              <a:t>(Esaïe 40.8). </a:t>
            </a:r>
            <a:r>
              <a:rPr lang="fr-FR" sz="2000" b="1" noProof="0" dirty="0">
                <a:solidFill>
                  <a:srgbClr val="FF0000"/>
                </a:solidFill>
              </a:rPr>
              <a:t>C'est pourquoi </a:t>
            </a:r>
            <a:br>
              <a:rPr lang="fr-FR" sz="2000" b="1" noProof="0" dirty="0">
                <a:solidFill>
                  <a:srgbClr val="FF0000"/>
                </a:solidFill>
              </a:rPr>
            </a:br>
            <a:r>
              <a:rPr lang="fr-FR" sz="2000" b="1" noProof="0" dirty="0">
                <a:solidFill>
                  <a:srgbClr val="FF0000"/>
                </a:solidFill>
              </a:rPr>
              <a:t>il n'y a pas de contradictions dans la Bible. </a:t>
            </a:r>
            <a:r>
              <a:rPr lang="fr-FR" sz="2000" b="1" noProof="0" dirty="0"/>
              <a:t>Le Plan du Salut s'y explique peu à peu, jusqu'à sa pleine compréhension </a:t>
            </a:r>
            <a:br>
              <a:rPr lang="fr-FR" sz="2000" b="1" noProof="0" dirty="0"/>
            </a:br>
            <a:r>
              <a:rPr lang="fr-FR" sz="2000" b="1" noProof="0" dirty="0"/>
              <a:t>– ou, du moins, jusqu'à la compréhension que nous avons besoin d'en avoir maintenant . </a:t>
            </a:r>
            <a:r>
              <a:rPr lang="fr-FR" sz="2000" b="1" noProof="0" dirty="0">
                <a:solidFill>
                  <a:srgbClr val="663300"/>
                </a:solidFill>
              </a:rPr>
              <a:t>(2 Pierre 1.19)</a:t>
            </a:r>
          </a:p>
        </p:txBody>
      </p:sp>
      <p:sp>
        <p:nvSpPr>
          <p:cNvPr id="14" name="CuadroTexto 13">
            <a:extLst>
              <a:ext uri="{FF2B5EF4-FFF2-40B4-BE49-F238E27FC236}">
                <a16:creationId xmlns:a16="http://schemas.microsoft.com/office/drawing/2014/main" id="{F936E28D-BCD1-963A-2035-94147AD38F3B}"/>
              </a:ext>
            </a:extLst>
          </p:cNvPr>
          <p:cNvSpPr txBox="1"/>
          <p:nvPr/>
        </p:nvSpPr>
        <p:spPr>
          <a:xfrm>
            <a:off x="323849" y="1986608"/>
            <a:ext cx="7000876" cy="1631216"/>
          </a:xfrm>
          <a:prstGeom prst="rect">
            <a:avLst/>
          </a:prstGeom>
          <a:noFill/>
        </p:spPr>
        <p:txBody>
          <a:bodyPr wrap="square">
            <a:spAutoFit/>
          </a:bodyPr>
          <a:lstStyle/>
          <a:p>
            <a:pPr>
              <a:spcBef>
                <a:spcPts val="600"/>
              </a:spcBef>
            </a:pPr>
            <a:r>
              <a:rPr lang="fr-FR" sz="2000" b="1" noProof="0" dirty="0">
                <a:solidFill>
                  <a:srgbClr val="0033CC"/>
                </a:solidFill>
              </a:rPr>
              <a:t>Dans la Bible, cette « première leçon" se trouve dans la Genèse. C'est là qu'apparaissent mentionnés, pour la première fois, de nombreux mots-clés qui nous aident à comprendre le Plan du Salut tout au long du reste de la Bible.</a:t>
            </a:r>
          </a:p>
        </p:txBody>
      </p:sp>
      <p:grpSp>
        <p:nvGrpSpPr>
          <p:cNvPr id="18" name="Grupo 17">
            <a:extLst>
              <a:ext uri="{FF2B5EF4-FFF2-40B4-BE49-F238E27FC236}">
                <a16:creationId xmlns:a16="http://schemas.microsoft.com/office/drawing/2014/main" id="{A73B1498-A25C-89BA-5A35-753091101103}"/>
              </a:ext>
            </a:extLst>
          </p:cNvPr>
          <p:cNvGrpSpPr/>
          <p:nvPr/>
        </p:nvGrpSpPr>
        <p:grpSpPr>
          <a:xfrm>
            <a:off x="7442100" y="5024285"/>
            <a:ext cx="4572000" cy="1486243"/>
            <a:chOff x="6745555" y="5024285"/>
            <a:chExt cx="5239970" cy="1661651"/>
          </a:xfrm>
        </p:grpSpPr>
        <p:sp>
          <p:nvSpPr>
            <p:cNvPr id="17" name="Rectángulo 16">
              <a:extLst>
                <a:ext uri="{FF2B5EF4-FFF2-40B4-BE49-F238E27FC236}">
                  <a16:creationId xmlns:a16="http://schemas.microsoft.com/office/drawing/2014/main" id="{A96FD987-2FFB-4039-8A15-50672BCB1E7B}"/>
                </a:ext>
              </a:extLst>
            </p:cNvPr>
            <p:cNvSpPr/>
            <p:nvPr/>
          </p:nvSpPr>
          <p:spPr>
            <a:xfrm>
              <a:off x="6745555" y="5024285"/>
              <a:ext cx="5239970" cy="1661651"/>
            </a:xfrm>
            <a:prstGeom prst="rect">
              <a:avLst/>
            </a:prstGeom>
            <a:gradFill>
              <a:gsLst>
                <a:gs pos="0">
                  <a:schemeClr val="accent4"/>
                </a:gs>
                <a:gs pos="4000">
                  <a:schemeClr val="accent4">
                    <a:lumMod val="60000"/>
                    <a:lumOff val="40000"/>
                  </a:schemeClr>
                </a:gs>
                <a:gs pos="87000">
                  <a:schemeClr val="accent4">
                    <a:lumMod val="20000"/>
                    <a:lumOff val="80000"/>
                  </a:schemeClr>
                </a:gs>
              </a:gsLst>
              <a:lin ang="5400000" scaled="0"/>
            </a:gradFill>
            <a:ln w="38100">
              <a:solidFill>
                <a:srgbClr val="3FBB02"/>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8" name="Imagen 7" descr="Forma&#10;&#10;El contenido generado por IA puede ser incorrecto.">
              <a:extLst>
                <a:ext uri="{FF2B5EF4-FFF2-40B4-BE49-F238E27FC236}">
                  <a16:creationId xmlns:a16="http://schemas.microsoft.com/office/drawing/2014/main" id="{F58A4CE5-6502-342D-6289-301BA70DFA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3540" y="5290773"/>
              <a:ext cx="1248280" cy="1081415"/>
            </a:xfrm>
            <a:prstGeom prst="rect">
              <a:avLst/>
            </a:prstGeom>
            <a:effectLst>
              <a:outerShdw blurRad="50800" dist="38100" dir="8100000" algn="tr" rotWithShape="0">
                <a:prstClr val="black">
                  <a:alpha val="40000"/>
                </a:prstClr>
              </a:outerShdw>
            </a:effectLst>
          </p:spPr>
        </p:pic>
        <p:pic>
          <p:nvPicPr>
            <p:cNvPr id="10" name="Imagen 9" descr="Una serpiente con la boca abierta&#10;&#10;El contenido generado por IA puede ser incorrecto.">
              <a:extLst>
                <a:ext uri="{FF2B5EF4-FFF2-40B4-BE49-F238E27FC236}">
                  <a16:creationId xmlns:a16="http://schemas.microsoft.com/office/drawing/2014/main" id="{47621194-548B-2638-8B48-A6A2D0C4BD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649160" y="5290773"/>
              <a:ext cx="1218990" cy="1243370"/>
            </a:xfrm>
            <a:prstGeom prst="rect">
              <a:avLst/>
            </a:prstGeom>
            <a:effectLst>
              <a:outerShdw blurRad="50800" dist="38100" dir="8100000" algn="tr" rotWithShape="0">
                <a:prstClr val="black">
                  <a:alpha val="40000"/>
                </a:prstClr>
              </a:outerShdw>
            </a:effectLst>
          </p:spPr>
        </p:pic>
        <p:pic>
          <p:nvPicPr>
            <p:cNvPr id="12" name="Imagen 11" descr="Imagen que contiene viejo, edificio, maleta, frente&#10;&#10;El contenido generado por IA puede ser incorrecto.">
              <a:extLst>
                <a:ext uri="{FF2B5EF4-FFF2-40B4-BE49-F238E27FC236}">
                  <a16:creationId xmlns:a16="http://schemas.microsoft.com/office/drawing/2014/main" id="{701D7F77-FC85-956E-F925-ECAEEDCA0A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3018" y="5152310"/>
              <a:ext cx="936382" cy="1381833"/>
            </a:xfrm>
            <a:prstGeom prst="rect">
              <a:avLst/>
            </a:prstGeom>
            <a:effectLst>
              <a:outerShdw blurRad="50800" dist="38100" dir="8100000" algn="tr" rotWithShape="0">
                <a:prstClr val="black">
                  <a:alpha val="40000"/>
                </a:prstClr>
              </a:outerShdw>
            </a:effectLst>
          </p:spPr>
        </p:pic>
        <p:pic>
          <p:nvPicPr>
            <p:cNvPr id="16" name="Imagen 15" descr="Una imagen de una vaca&#10;&#10;El contenido generado por IA puede ser incorrecto.">
              <a:extLst>
                <a:ext uri="{FF2B5EF4-FFF2-40B4-BE49-F238E27FC236}">
                  <a16:creationId xmlns:a16="http://schemas.microsoft.com/office/drawing/2014/main" id="{B3576F4F-40A6-75C6-1FAA-444428C36F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78761" y="5152310"/>
              <a:ext cx="1126713" cy="138222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6641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out)">
                                      <p:cBhvr>
                                        <p:cTn id="26" dur="1000"/>
                                        <p:tgtEl>
                                          <p:spTgt spid="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784664-56F1-CC23-86A2-3D96C75676E5}"/>
              </a:ext>
            </a:extLst>
          </p:cNvPr>
          <p:cNvSpPr txBox="1"/>
          <p:nvPr/>
        </p:nvSpPr>
        <p:spPr>
          <a:xfrm>
            <a:off x="2560320" y="292608"/>
            <a:ext cx="9412224" cy="3908762"/>
          </a:xfrm>
          <a:prstGeom prst="rect">
            <a:avLst/>
          </a:prstGeom>
          <a:noFill/>
        </p:spPr>
        <p:txBody>
          <a:bodyPr wrap="square" rtlCol="0">
            <a:spAutoFit/>
          </a:bodyPr>
          <a:lstStyle/>
          <a:p>
            <a:pPr algn="ctr"/>
            <a:r>
              <a:rPr lang="fr-CH" sz="2800" dirty="0">
                <a:solidFill>
                  <a:srgbClr val="0033CC"/>
                </a:solidFill>
                <a:effectLst>
                  <a:outerShdw blurRad="38100" dist="38100" dir="2700000" algn="tl">
                    <a:srgbClr val="000000">
                      <a:alpha val="43137"/>
                    </a:srgbClr>
                  </a:outerShdw>
                </a:effectLst>
              </a:rPr>
              <a:t>« </a:t>
            </a:r>
            <a:r>
              <a:rPr lang="fr-CH" sz="2400" dirty="0">
                <a:solidFill>
                  <a:srgbClr val="0033CC"/>
                </a:solidFill>
                <a:effectLst>
                  <a:outerShdw blurRad="38100" dist="38100" dir="2700000" algn="tl">
                    <a:srgbClr val="000000">
                      <a:alpha val="43137"/>
                    </a:srgbClr>
                  </a:outerShdw>
                </a:effectLst>
              </a:rPr>
              <a:t>(Bien) que pécheur, l’homme était dans une situation </a:t>
            </a:r>
            <a:br>
              <a:rPr lang="fr-CH" sz="2400" dirty="0">
                <a:solidFill>
                  <a:srgbClr val="0033CC"/>
                </a:solidFill>
                <a:effectLst>
                  <a:outerShdw blurRad="38100" dist="38100" dir="2700000" algn="tl">
                    <a:srgbClr val="000000">
                      <a:alpha val="43137"/>
                    </a:srgbClr>
                  </a:outerShdw>
                </a:effectLst>
              </a:rPr>
            </a:br>
            <a:r>
              <a:rPr lang="fr-CH" sz="2400" dirty="0">
                <a:solidFill>
                  <a:srgbClr val="0033CC"/>
                </a:solidFill>
                <a:effectLst>
                  <a:outerShdw blurRad="38100" dist="38100" dir="2700000" algn="tl">
                    <a:srgbClr val="000000">
                      <a:alpha val="43137"/>
                    </a:srgbClr>
                  </a:outerShdw>
                </a:effectLst>
              </a:rPr>
              <a:t>différente de celle de Satan. </a:t>
            </a:r>
            <a:br>
              <a:rPr lang="fr-CH" sz="2400" dirty="0">
                <a:solidFill>
                  <a:srgbClr val="0033CC"/>
                </a:solidFill>
                <a:effectLst>
                  <a:outerShdw blurRad="38100" dist="38100" dir="2700000" algn="tl">
                    <a:srgbClr val="000000">
                      <a:alpha val="43137"/>
                    </a:srgbClr>
                  </a:outerShdw>
                </a:effectLst>
              </a:rPr>
            </a:br>
            <a:endParaRPr lang="fr-CH" sz="2400" dirty="0">
              <a:solidFill>
                <a:srgbClr val="0033CC"/>
              </a:solidFill>
              <a:effectLst>
                <a:outerShdw blurRad="38100" dist="38100" dir="2700000" algn="tl">
                  <a:srgbClr val="000000">
                    <a:alpha val="43137"/>
                  </a:srgbClr>
                </a:outerShdw>
              </a:effectLst>
            </a:endParaRPr>
          </a:p>
          <a:p>
            <a:pPr algn="ctr"/>
            <a:r>
              <a:rPr lang="fr-CH" sz="2400" dirty="0">
                <a:solidFill>
                  <a:schemeClr val="tx2">
                    <a:lumMod val="60000"/>
                    <a:lumOff val="40000"/>
                  </a:schemeClr>
                </a:solidFill>
                <a:effectLst>
                  <a:outerShdw blurRad="38100" dist="38100" dir="2700000" algn="tl">
                    <a:srgbClr val="000000">
                      <a:alpha val="43137"/>
                    </a:srgbClr>
                  </a:outerShdw>
                </a:effectLst>
              </a:rPr>
              <a:t>Dans le ciel, </a:t>
            </a:r>
            <a:r>
              <a:rPr lang="fr-CH" sz="2400" b="1" dirty="0">
                <a:solidFill>
                  <a:srgbClr val="0033CC"/>
                </a:solidFill>
                <a:effectLst>
                  <a:outerShdw blurRad="38100" dist="38100" dir="2700000" algn="tl">
                    <a:srgbClr val="000000">
                      <a:alpha val="43137"/>
                    </a:srgbClr>
                  </a:outerShdw>
                </a:effectLst>
              </a:rPr>
              <a:t>Lucifer</a:t>
            </a:r>
            <a:r>
              <a:rPr lang="fr-CH" sz="2400" dirty="0">
                <a:solidFill>
                  <a:schemeClr val="tx2">
                    <a:lumMod val="60000"/>
                    <a:lumOff val="40000"/>
                  </a:schemeClr>
                </a:solidFill>
                <a:effectLst>
                  <a:outerShdw blurRad="38100" dist="38100" dir="2700000" algn="tl">
                    <a:srgbClr val="000000">
                      <a:alpha val="43137"/>
                    </a:srgbClr>
                  </a:outerShdw>
                </a:effectLst>
              </a:rPr>
              <a:t> avait péché à la pleine lumière de la gloire </a:t>
            </a:r>
            <a:br>
              <a:rPr lang="fr-CH" sz="2400" dirty="0">
                <a:solidFill>
                  <a:schemeClr val="tx2">
                    <a:lumMod val="60000"/>
                    <a:lumOff val="40000"/>
                  </a:schemeClr>
                </a:solidFill>
                <a:effectLst>
                  <a:outerShdw blurRad="38100" dist="38100" dir="2700000" algn="tl">
                    <a:srgbClr val="000000">
                      <a:alpha val="43137"/>
                    </a:srgbClr>
                  </a:outerShdw>
                </a:effectLst>
              </a:rPr>
            </a:br>
            <a:r>
              <a:rPr lang="fr-CH" sz="2400" dirty="0">
                <a:solidFill>
                  <a:schemeClr val="tx2">
                    <a:lumMod val="60000"/>
                    <a:lumOff val="40000"/>
                  </a:schemeClr>
                </a:solidFill>
                <a:effectLst>
                  <a:outerShdw blurRad="38100" dist="38100" dir="2700000" algn="tl">
                    <a:srgbClr val="000000">
                      <a:alpha val="43137"/>
                    </a:srgbClr>
                  </a:outerShdw>
                </a:effectLst>
              </a:rPr>
              <a:t>de Dieu. L’amour divin lui avait été révélé</a:t>
            </a:r>
            <a:br>
              <a:rPr lang="fr-CH" sz="2400" dirty="0">
                <a:solidFill>
                  <a:schemeClr val="tx2">
                    <a:lumMod val="60000"/>
                    <a:lumOff val="40000"/>
                  </a:schemeClr>
                </a:solidFill>
                <a:effectLst>
                  <a:outerShdw blurRad="38100" dist="38100" dir="2700000" algn="tl">
                    <a:srgbClr val="000000">
                      <a:alpha val="43137"/>
                    </a:srgbClr>
                  </a:outerShdw>
                </a:effectLst>
              </a:rPr>
            </a:br>
            <a:r>
              <a:rPr lang="fr-CH" sz="2400" dirty="0">
                <a:solidFill>
                  <a:schemeClr val="tx2">
                    <a:lumMod val="60000"/>
                    <a:lumOff val="40000"/>
                  </a:schemeClr>
                </a:solidFill>
                <a:effectLst>
                  <a:outerShdw blurRad="38100" dist="38100" dir="2700000" algn="tl">
                    <a:srgbClr val="000000">
                      <a:alpha val="43137"/>
                    </a:srgbClr>
                  </a:outerShdw>
                </a:effectLst>
              </a:rPr>
              <a:t> mieux qu’à toute autre créature. </a:t>
            </a:r>
            <a:br>
              <a:rPr lang="fr-CH" sz="2400" dirty="0">
                <a:solidFill>
                  <a:schemeClr val="tx2">
                    <a:lumMod val="60000"/>
                    <a:lumOff val="40000"/>
                  </a:schemeClr>
                </a:solidFill>
                <a:effectLst>
                  <a:outerShdw blurRad="38100" dist="38100" dir="2700000" algn="tl">
                    <a:srgbClr val="000000">
                      <a:alpha val="43137"/>
                    </a:srgbClr>
                  </a:outerShdw>
                </a:effectLst>
              </a:rPr>
            </a:br>
            <a:r>
              <a:rPr lang="fr-CH" sz="2400" dirty="0">
                <a:solidFill>
                  <a:schemeClr val="tx2">
                    <a:lumMod val="60000"/>
                    <a:lumOff val="40000"/>
                  </a:schemeClr>
                </a:solidFill>
                <a:effectLst>
                  <a:outerShdw blurRad="38100" dist="38100" dir="2700000" algn="tl">
                    <a:srgbClr val="000000">
                      <a:alpha val="43137"/>
                    </a:srgbClr>
                  </a:outerShdw>
                </a:effectLst>
              </a:rPr>
              <a:t>Satan avait préféré suivre </a:t>
            </a:r>
            <a:br>
              <a:rPr lang="fr-CH" sz="2400" dirty="0">
                <a:solidFill>
                  <a:schemeClr val="tx2">
                    <a:lumMod val="60000"/>
                    <a:lumOff val="40000"/>
                  </a:schemeClr>
                </a:solidFill>
                <a:effectLst>
                  <a:outerShdw blurRad="38100" dist="38100" dir="2700000" algn="tl">
                    <a:srgbClr val="000000">
                      <a:alpha val="43137"/>
                    </a:srgbClr>
                  </a:outerShdw>
                </a:effectLst>
              </a:rPr>
            </a:br>
            <a:r>
              <a:rPr lang="fr-CH" sz="2400" dirty="0">
                <a:solidFill>
                  <a:schemeClr val="tx2">
                    <a:lumMod val="60000"/>
                    <a:lumOff val="40000"/>
                  </a:schemeClr>
                </a:solidFill>
                <a:effectLst>
                  <a:outerShdw blurRad="38100" dist="38100" dir="2700000" algn="tl">
                    <a:srgbClr val="000000">
                      <a:alpha val="43137"/>
                    </a:srgbClr>
                  </a:outerShdw>
                </a:effectLst>
              </a:rPr>
              <a:t>sa volonté égoïste et indépendante. </a:t>
            </a:r>
          </a:p>
          <a:p>
            <a:pPr algn="ctr"/>
            <a:r>
              <a:rPr lang="fr-CH" sz="2400" dirty="0">
                <a:solidFill>
                  <a:srgbClr val="FF0000"/>
                </a:solidFill>
                <a:effectLst>
                  <a:outerShdw blurRad="38100" dist="38100" dir="2700000" algn="tl">
                    <a:srgbClr val="000000">
                      <a:alpha val="43137"/>
                    </a:srgbClr>
                  </a:outerShdw>
                </a:effectLst>
              </a:rPr>
              <a:t>Après ce choix irrévocable, </a:t>
            </a:r>
            <a:br>
              <a:rPr lang="fr-CH" sz="2400" dirty="0">
                <a:solidFill>
                  <a:srgbClr val="FF0000"/>
                </a:solidFill>
                <a:effectLst>
                  <a:outerShdw blurRad="38100" dist="38100" dir="2700000" algn="tl">
                    <a:srgbClr val="000000">
                      <a:alpha val="43137"/>
                    </a:srgbClr>
                  </a:outerShdw>
                </a:effectLst>
              </a:rPr>
            </a:br>
            <a:r>
              <a:rPr lang="fr-CH" sz="2400" dirty="0">
                <a:solidFill>
                  <a:srgbClr val="FF0000"/>
                </a:solidFill>
                <a:effectLst>
                  <a:outerShdw blurRad="38100" dist="38100" dir="2700000" algn="tl">
                    <a:srgbClr val="000000">
                      <a:alpha val="43137"/>
                    </a:srgbClr>
                  </a:outerShdw>
                </a:effectLst>
              </a:rPr>
              <a:t>Dieu ne pouvait rien faire de plus pour le sauver.  </a:t>
            </a:r>
            <a:r>
              <a:rPr lang="fr-CH" sz="2800" dirty="0">
                <a:solidFill>
                  <a:srgbClr val="FF0000"/>
                </a:solidFill>
                <a:effectLst>
                  <a:outerShdw blurRad="38100" dist="38100" dir="2700000" algn="tl">
                    <a:srgbClr val="000000">
                      <a:alpha val="43137"/>
                    </a:srgbClr>
                  </a:outerShdw>
                </a:effectLst>
              </a:rPr>
              <a:t>» </a:t>
            </a:r>
            <a:endParaRPr lang="fr-CH" sz="2800" dirty="0"/>
          </a:p>
        </p:txBody>
      </p:sp>
      <p:sp>
        <p:nvSpPr>
          <p:cNvPr id="3" name="ZoneTexte 2">
            <a:extLst>
              <a:ext uri="{FF2B5EF4-FFF2-40B4-BE49-F238E27FC236}">
                <a16:creationId xmlns:a16="http://schemas.microsoft.com/office/drawing/2014/main" id="{1E136549-FD54-E972-71C7-E93EA5C261DB}"/>
              </a:ext>
            </a:extLst>
          </p:cNvPr>
          <p:cNvSpPr txBox="1"/>
          <p:nvPr/>
        </p:nvSpPr>
        <p:spPr>
          <a:xfrm>
            <a:off x="1889760" y="4201370"/>
            <a:ext cx="10082784"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En revanche, </a:t>
            </a:r>
            <a:r>
              <a:rPr kumimoji="0" lang="fr-CH" sz="2400" b="1"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ptos" panose="02110004020202020204"/>
                <a:ea typeface="+mn-ea"/>
                <a:cs typeface="+mn-cs"/>
              </a:rPr>
              <a:t>l’homme </a:t>
            </a:r>
            <a:r>
              <a:rPr kumimoji="0" lang="fr-CH"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a été trompé</a:t>
            </a:r>
            <a: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 </a:t>
            </a:r>
            <a:b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br>
            <a:r>
              <a:rPr kumimoji="0" lang="fr-CH"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ptos" panose="02110004020202020204"/>
                <a:ea typeface="+mn-ea"/>
                <a:cs typeface="+mn-cs"/>
              </a:rPr>
              <a:t>l’esprit obscurci par les sophismes de Satan. Il ne connaissait pas </a:t>
            </a:r>
            <a:br>
              <a:rPr kumimoji="0" lang="fr-CH"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ptos" panose="02110004020202020204"/>
                <a:ea typeface="+mn-ea"/>
                <a:cs typeface="+mn-cs"/>
              </a:rPr>
            </a:br>
            <a:r>
              <a:rPr kumimoji="0" lang="fr-CH"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ptos" panose="02110004020202020204"/>
                <a:ea typeface="+mn-ea"/>
                <a:cs typeface="+mn-cs"/>
              </a:rPr>
              <a:t>la hauteur et la profondeur de l’amour de Dieu. </a:t>
            </a:r>
            <a:br>
              <a:rPr kumimoji="0" lang="fr-CH"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ptos" panose="02110004020202020204"/>
                <a:ea typeface="+mn-ea"/>
                <a:cs typeface="+mn-cs"/>
              </a:rPr>
            </a:br>
            <a: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Une possibilité subsistait : </a:t>
            </a:r>
            <a:r>
              <a:rPr kumimoji="0" lang="fr-CH" sz="24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ptos" panose="02110004020202020204"/>
                <a:ea typeface="+mn-ea"/>
                <a:cs typeface="+mn-cs"/>
              </a:rPr>
              <a:t>lui faire connaître cet amour. </a:t>
            </a:r>
            <a:br>
              <a:rPr kumimoji="0" lang="fr-CH" sz="24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ptos" panose="02110004020202020204"/>
                <a:ea typeface="+mn-ea"/>
                <a:cs typeface="+mn-cs"/>
              </a:rPr>
            </a:br>
            <a: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On était en droit d’espérer qu’en </a:t>
            </a:r>
            <a:r>
              <a:rPr kumimoji="0" lang="fr-CH"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contemplant le caractère divin</a:t>
            </a:r>
            <a: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 </a:t>
            </a:r>
            <a:br>
              <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br>
            <a:r>
              <a:rPr kumimoji="0" lang="fr-CH"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ptos" panose="02110004020202020204"/>
                <a:ea typeface="+mn-ea"/>
                <a:cs typeface="+mn-cs"/>
              </a:rPr>
              <a:t>l’homme serait attiré vers lui.»</a:t>
            </a:r>
          </a:p>
          <a:p>
            <a:endParaRPr lang="fr-CH" dirty="0"/>
          </a:p>
        </p:txBody>
      </p:sp>
      <p:sp>
        <p:nvSpPr>
          <p:cNvPr id="4" name="Bulle narrative : rectangle à coins arrondis 3">
            <a:extLst>
              <a:ext uri="{FF2B5EF4-FFF2-40B4-BE49-F238E27FC236}">
                <a16:creationId xmlns:a16="http://schemas.microsoft.com/office/drawing/2014/main" id="{D451514B-660A-AC27-B772-4021BE8A3DCE}"/>
              </a:ext>
            </a:extLst>
          </p:cNvPr>
          <p:cNvSpPr/>
          <p:nvPr/>
        </p:nvSpPr>
        <p:spPr>
          <a:xfrm>
            <a:off x="365760" y="395489"/>
            <a:ext cx="2109216" cy="1160038"/>
          </a:xfrm>
          <a:prstGeom prst="wedgeRoundRectCallout">
            <a:avLst>
              <a:gd name="adj1" fmla="val 70846"/>
              <a:gd name="adj2" fmla="val 82423"/>
              <a:gd name="adj3" fmla="val 16667"/>
            </a:avLst>
          </a:prstGeom>
          <a:solidFill>
            <a:srgbClr val="A6F0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 Ellen G. White,</a:t>
            </a:r>
          </a:p>
          <a:p>
            <a:pPr algn="ctr"/>
            <a:r>
              <a:rPr lang="fr-CH" i="1" dirty="0">
                <a:solidFill>
                  <a:schemeClr val="tx1"/>
                </a:solidFill>
              </a:rPr>
              <a:t>Jésus-Christ,</a:t>
            </a:r>
            <a:br>
              <a:rPr lang="fr-CH" dirty="0">
                <a:solidFill>
                  <a:schemeClr val="tx1"/>
                </a:solidFill>
              </a:rPr>
            </a:br>
            <a:r>
              <a:rPr lang="fr-CH" dirty="0">
                <a:solidFill>
                  <a:schemeClr val="tx1"/>
                </a:solidFill>
              </a:rPr>
              <a:t>p. 766. )</a:t>
            </a:r>
          </a:p>
        </p:txBody>
      </p:sp>
      <p:pic>
        <p:nvPicPr>
          <p:cNvPr id="6" name="Image 5">
            <a:extLst>
              <a:ext uri="{FF2B5EF4-FFF2-40B4-BE49-F238E27FC236}">
                <a16:creationId xmlns:a16="http://schemas.microsoft.com/office/drawing/2014/main" id="{ED696E12-A17D-05FB-43CD-26BA4E0E5321}"/>
              </a:ext>
            </a:extLst>
          </p:cNvPr>
          <p:cNvPicPr>
            <a:picLocks noChangeAspect="1"/>
          </p:cNvPicPr>
          <p:nvPr/>
        </p:nvPicPr>
        <p:blipFill>
          <a:blip r:embed="rId2">
            <a:clrChange>
              <a:clrFrom>
                <a:srgbClr val="FFFFFC"/>
              </a:clrFrom>
              <a:clrTo>
                <a:srgbClr val="FFFFFC">
                  <a:alpha val="0"/>
                </a:srgbClr>
              </a:clrTo>
            </a:clrChange>
          </a:blip>
          <a:stretch>
            <a:fillRect/>
          </a:stretch>
        </p:blipFill>
        <p:spPr>
          <a:xfrm rot="21369101">
            <a:off x="365760" y="2052916"/>
            <a:ext cx="2783984" cy="2752167"/>
          </a:xfrm>
          <a:prstGeom prst="rect">
            <a:avLst/>
          </a:prstGeom>
        </p:spPr>
      </p:pic>
    </p:spTree>
    <p:extLst>
      <p:ext uri="{BB962C8B-B14F-4D97-AF65-F5344CB8AC3E}">
        <p14:creationId xmlns:p14="http://schemas.microsoft.com/office/powerpoint/2010/main" val="30673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7F813-4E93-99FF-B44D-74792C58577F}"/>
            </a:ext>
          </a:extLst>
        </p:cNvPr>
        <p:cNvGrpSpPr/>
        <p:nvPr/>
      </p:nvGrpSpPr>
      <p:grpSpPr>
        <a:xfrm>
          <a:off x="0" y="0"/>
          <a:ext cx="0" cy="0"/>
          <a:chOff x="0" y="0"/>
          <a:chExt cx="0" cy="0"/>
        </a:xfrm>
      </p:grpSpPr>
      <p:pic>
        <p:nvPicPr>
          <p:cNvPr id="4" name="Picture 3" descr="A goat tied to a cross&#10;&#10;AI-generated content may be incorrect.">
            <a:extLst>
              <a:ext uri="{FF2B5EF4-FFF2-40B4-BE49-F238E27FC236}">
                <a16:creationId xmlns:a16="http://schemas.microsoft.com/office/drawing/2014/main" id="{BF340E08-258A-1122-933F-7E1E2DA181E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6015F056-0AD3-F6B4-7C80-44D4B3F516C2}"/>
              </a:ext>
            </a:extLst>
          </p:cNvPr>
          <p:cNvSpPr txBox="1">
            <a:spLocks/>
          </p:cNvSpPr>
          <p:nvPr/>
        </p:nvSpPr>
        <p:spPr>
          <a:xfrm>
            <a:off x="596065" y="504439"/>
            <a:ext cx="6242198" cy="3216265"/>
          </a:xfrm>
          <a:prstGeom prst="rect">
            <a:avLst/>
          </a:prstGeom>
          <a:noFill/>
          <a:effectLst>
            <a:outerShdw blurRad="50800" dist="50800" dir="5400000" algn="ctr" rotWithShape="0">
              <a:srgbClr val="A63234"/>
            </a:outerShdw>
          </a:effectLst>
        </p:spPr>
        <p:txBody>
          <a:bodyPr wrap="square">
            <a:spAutoFit/>
          </a:bodyPr>
          <a:lstStyle/>
          <a:p>
            <a:pPr algn="ctr">
              <a:spcAft>
                <a:spcPts val="600"/>
              </a:spcAft>
            </a:pPr>
            <a:r>
              <a:rPr lang="fr-FR" sz="6600" b="1" noProof="1">
                <a:ln w="6600">
                  <a:solidFill>
                    <a:schemeClr val="accent2"/>
                  </a:solidFill>
                  <a:prstDash val="solid"/>
                </a:ln>
                <a:solidFill>
                  <a:srgbClr val="FFFFFF"/>
                </a:solidFill>
                <a:effectLst>
                  <a:outerShdw dist="38100" dir="2700000" algn="tl" rotWithShape="0">
                    <a:schemeClr val="accent2"/>
                  </a:outerShdw>
                </a:effectLst>
              </a:rPr>
              <a:t>GENÈSE 22 :</a:t>
            </a:r>
          </a:p>
          <a:p>
            <a:pPr algn="ctr">
              <a:spcAft>
                <a:spcPts val="600"/>
              </a:spcAft>
            </a:pPr>
            <a:r>
              <a:rPr lang="fr-FR" sz="6600" b="1" noProof="1">
                <a:ln w="6600">
                  <a:solidFill>
                    <a:schemeClr val="accent2"/>
                  </a:solidFill>
                  <a:prstDash val="solid"/>
                </a:ln>
                <a:solidFill>
                  <a:srgbClr val="FFFFFF"/>
                </a:solidFill>
                <a:effectLst>
                  <a:outerShdw dist="38100" dir="2700000" algn="tl" rotWithShape="0">
                    <a:schemeClr val="accent2"/>
                  </a:outerShdw>
                </a:effectLst>
              </a:rPr>
              <a:t>L'AMOUR ET L'AGNEAU</a:t>
            </a:r>
          </a:p>
        </p:txBody>
      </p:sp>
    </p:spTree>
    <p:extLst>
      <p:ext uri="{BB962C8B-B14F-4D97-AF65-F5344CB8AC3E}">
        <p14:creationId xmlns:p14="http://schemas.microsoft.com/office/powerpoint/2010/main" val="1924775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1838D0-CD41-8F9B-5230-973F7B5525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CFF96935-732B-9691-C9D2-F8350D1C926A}"/>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h="25400" prst="softRound"/>
            </a:sp3d>
          </a:bodyPr>
          <a:lstStyle/>
          <a:p>
            <a:pPr algn="ctr"/>
            <a:r>
              <a:rPr lang="fr-FR" sz="4400" b="1" spc="300" noProof="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 Isaac, que tu AIMES »</a:t>
            </a:r>
          </a:p>
        </p:txBody>
      </p:sp>
      <p:sp>
        <p:nvSpPr>
          <p:cNvPr id="5" name="CuadroTexto 4">
            <a:extLst>
              <a:ext uri="{FF2B5EF4-FFF2-40B4-BE49-F238E27FC236}">
                <a16:creationId xmlns:a16="http://schemas.microsoft.com/office/drawing/2014/main" id="{6F505A7A-FA2A-07AF-9859-613D3BEF22F0}"/>
              </a:ext>
            </a:extLst>
          </p:cNvPr>
          <p:cNvSpPr txBox="1"/>
          <p:nvPr/>
        </p:nvSpPr>
        <p:spPr>
          <a:xfrm>
            <a:off x="0" y="664666"/>
            <a:ext cx="12192000" cy="707886"/>
          </a:xfrm>
          <a:prstGeom prst="rect">
            <a:avLst/>
          </a:prstGeom>
          <a:noFill/>
        </p:spPr>
        <p:txBody>
          <a:bodyPr wrap="square">
            <a:spAutoFit/>
          </a:bodyPr>
          <a:lstStyle/>
          <a:p>
            <a:pPr algn="ctr"/>
            <a:r>
              <a:rPr lang="fr-FR" sz="2000" b="1" noProof="0"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 Puis Dieu dit : Prends ton fils, ton unique, celui que tu aimes, Isaac ; va-t'en au pays de </a:t>
            </a:r>
            <a:r>
              <a:rPr lang="fr-FR" sz="2000" b="1" noProof="0" dirty="0" err="1">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Morija</a:t>
            </a:r>
            <a:r>
              <a:rPr lang="fr-FR" sz="2000" b="1" noProof="0"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 et là offre-le en holocauste sur l'une des montagnes que je te dirai. » </a:t>
            </a:r>
            <a:r>
              <a:rPr lang="fr-FR" b="1" noProof="0" dirty="0">
                <a:solidFill>
                  <a:srgbClr val="FFFF00"/>
                </a:solidFill>
                <a:effectLst>
                  <a:glow rad="101600">
                    <a:srgbClr val="013F47"/>
                  </a:glow>
                  <a:outerShdw blurRad="38100" dist="38100" dir="2700000" algn="tl">
                    <a:srgbClr val="000000">
                      <a:alpha val="43137"/>
                    </a:srgbClr>
                  </a:outerShdw>
                </a:effectLst>
                <a:latin typeface="Comic Sans MS" panose="030F0702030302020204" pitchFamily="66" charset="0"/>
              </a:rPr>
              <a:t>(Genèse 22.2)</a:t>
            </a:r>
          </a:p>
        </p:txBody>
      </p:sp>
      <p:sp>
        <p:nvSpPr>
          <p:cNvPr id="6" name="CuadroTexto 5">
            <a:extLst>
              <a:ext uri="{FF2B5EF4-FFF2-40B4-BE49-F238E27FC236}">
                <a16:creationId xmlns:a16="http://schemas.microsoft.com/office/drawing/2014/main" id="{5425B888-B480-3C1A-64C7-024556868914}"/>
              </a:ext>
            </a:extLst>
          </p:cNvPr>
          <p:cNvSpPr txBox="1"/>
          <p:nvPr/>
        </p:nvSpPr>
        <p:spPr>
          <a:xfrm>
            <a:off x="257174" y="1482988"/>
            <a:ext cx="11934825" cy="723275"/>
          </a:xfrm>
          <a:prstGeom prst="rect">
            <a:avLst/>
          </a:prstGeom>
          <a:noFill/>
        </p:spPr>
        <p:txBody>
          <a:bodyPr wrap="square" rtlCol="0">
            <a:spAutoFit/>
          </a:bodyPr>
          <a:lstStyle/>
          <a:p>
            <a:pPr algn="ctr">
              <a:spcBef>
                <a:spcPts val="600"/>
              </a:spcBef>
            </a:pPr>
            <a:r>
              <a:rPr lang="fr-FR" sz="2100" b="1" noProof="0" dirty="0">
                <a:solidFill>
                  <a:srgbClr val="FF0000"/>
                </a:solidFill>
              </a:rPr>
              <a:t>L'amour ! Comment définissons-nous l'amour ?</a:t>
            </a:r>
            <a:r>
              <a:rPr lang="fr-FR" sz="2000" b="1" noProof="0" dirty="0">
                <a:solidFill>
                  <a:srgbClr val="0033CC"/>
                </a:solidFill>
              </a:rPr>
              <a:t> Notre conception est clairement déformée </a:t>
            </a:r>
            <a:br>
              <a:rPr lang="fr-FR" sz="2000" b="1" noProof="0" dirty="0">
                <a:solidFill>
                  <a:srgbClr val="0033CC"/>
                </a:solidFill>
              </a:rPr>
            </a:br>
            <a:r>
              <a:rPr lang="fr-FR" sz="2000" b="1" noProof="0" dirty="0">
                <a:solidFill>
                  <a:srgbClr val="0033CC"/>
                </a:solidFill>
              </a:rPr>
              <a:t>par le péché. Comment comprendre, alors, l'amour de Dieu, qui est pur et saint ?</a:t>
            </a:r>
          </a:p>
        </p:txBody>
      </p:sp>
      <p:pic>
        <p:nvPicPr>
          <p:cNvPr id="2" name="Imagen 1">
            <a:extLst>
              <a:ext uri="{FF2B5EF4-FFF2-40B4-BE49-F238E27FC236}">
                <a16:creationId xmlns:a16="http://schemas.microsoft.com/office/drawing/2014/main" id="{37114875-1922-77A4-453D-348249CDBCB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9398842" y="2358120"/>
            <a:ext cx="1972694" cy="2453434"/>
          </a:xfrm>
          <a:prstGeom prst="roundRect">
            <a:avLst>
              <a:gd name="adj" fmla="val 69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2E97690F-BD5D-A6E0-0BC3-8E8F63C2982E}"/>
              </a:ext>
            </a:extLst>
          </p:cNvPr>
          <p:cNvSpPr txBox="1"/>
          <p:nvPr/>
        </p:nvSpPr>
        <p:spPr>
          <a:xfrm>
            <a:off x="2030509" y="3551246"/>
            <a:ext cx="7023748" cy="1384995"/>
          </a:xfrm>
          <a:prstGeom prst="rect">
            <a:avLst/>
          </a:prstGeom>
          <a:noFill/>
        </p:spPr>
        <p:txBody>
          <a:bodyPr wrap="square">
            <a:spAutoFit/>
          </a:bodyPr>
          <a:lstStyle/>
          <a:p>
            <a:pPr algn="ctr">
              <a:spcBef>
                <a:spcPts val="600"/>
              </a:spcBef>
            </a:pPr>
            <a:r>
              <a:rPr lang="fr-FR" sz="2100" b="1" noProof="0" dirty="0"/>
              <a:t>Comparez cette mention avec la première mention de l'amour que nous trouvons dans les évangiles synoptiques : « Celui-ci [Jésus] est mon Fils BIEN-AIMÉ. » </a:t>
            </a:r>
            <a:r>
              <a:rPr lang="fr-FR" sz="2100" b="1" noProof="0" dirty="0">
                <a:solidFill>
                  <a:schemeClr val="tx2">
                    <a:lumMod val="75000"/>
                  </a:schemeClr>
                </a:solidFill>
              </a:rPr>
              <a:t>(Matthieu 3.17 ; Marc 1.11 ; Luc 3.22).</a:t>
            </a:r>
          </a:p>
        </p:txBody>
      </p:sp>
      <p:pic>
        <p:nvPicPr>
          <p:cNvPr id="9" name="Imagen 8" descr="Una caricatura de una persona&#10;&#10;El contenido generado por IA puede ser incorrecto.">
            <a:extLst>
              <a:ext uri="{FF2B5EF4-FFF2-40B4-BE49-F238E27FC236}">
                <a16:creationId xmlns:a16="http://schemas.microsoft.com/office/drawing/2014/main" id="{563D6C2E-8EB8-FAA1-F437-4B25CDA1F6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4224" y="4018687"/>
            <a:ext cx="1521701" cy="2705963"/>
          </a:xfrm>
          <a:prstGeom prst="roundRect">
            <a:avLst>
              <a:gd name="adj" fmla="val 4167"/>
            </a:avLst>
          </a:prstGeom>
          <a:solidFill>
            <a:srgbClr val="FFFFFF"/>
          </a:solidFill>
          <a:ln w="76200" cap="sq">
            <a:solidFill>
              <a:srgbClr val="F07889"/>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ADCB466B-1B9C-464F-E97B-300DC4375132}"/>
              </a:ext>
            </a:extLst>
          </p:cNvPr>
          <p:cNvSpPr txBox="1"/>
          <p:nvPr/>
        </p:nvSpPr>
        <p:spPr>
          <a:xfrm>
            <a:off x="552093" y="2175408"/>
            <a:ext cx="8082154" cy="1323439"/>
          </a:xfrm>
          <a:prstGeom prst="rect">
            <a:avLst/>
          </a:prstGeom>
          <a:noFill/>
        </p:spPr>
        <p:txBody>
          <a:bodyPr wrap="square">
            <a:spAutoFit/>
          </a:bodyPr>
          <a:lstStyle/>
          <a:p>
            <a:pPr>
              <a:spcBef>
                <a:spcPts val="600"/>
              </a:spcBef>
            </a:pPr>
            <a:r>
              <a:rPr lang="fr-FR" sz="2000" b="1" noProof="0" dirty="0">
                <a:solidFill>
                  <a:srgbClr val="663300"/>
                </a:solidFill>
              </a:rPr>
              <a:t>La première mention biblique de l'amour fait référence à la relation d'un père et de son fils : Abraham et Isaac </a:t>
            </a:r>
            <a:r>
              <a:rPr lang="fr-FR" sz="2000" b="1" noProof="0" dirty="0">
                <a:solidFill>
                  <a:schemeClr val="tx2">
                    <a:lumMod val="75000"/>
                  </a:schemeClr>
                </a:solidFill>
              </a:rPr>
              <a:t>(Genèse 22.2). </a:t>
            </a:r>
            <a:r>
              <a:rPr lang="fr-FR" sz="2000" b="1" noProof="0" dirty="0">
                <a:solidFill>
                  <a:srgbClr val="663300"/>
                </a:solidFill>
              </a:rPr>
              <a:t>À première vue, le contexte semble décourageant : Abraham devait sacrifier son fils bien-aimé ! </a:t>
            </a:r>
            <a:r>
              <a:rPr lang="fr-FR" sz="2000" b="1" i="1" noProof="0" dirty="0">
                <a:solidFill>
                  <a:schemeClr val="tx2">
                    <a:lumMod val="75000"/>
                  </a:schemeClr>
                </a:solidFill>
              </a:rPr>
              <a:t>(ne vous inquiétez pas, il ne l'a finalement pas fait).</a:t>
            </a:r>
          </a:p>
        </p:txBody>
      </p:sp>
      <p:sp>
        <p:nvSpPr>
          <p:cNvPr id="11" name="CuadroTexto 10">
            <a:extLst>
              <a:ext uri="{FF2B5EF4-FFF2-40B4-BE49-F238E27FC236}">
                <a16:creationId xmlns:a16="http://schemas.microsoft.com/office/drawing/2014/main" id="{F1F5245F-1594-441F-42FA-B317FD33E2AD}"/>
              </a:ext>
            </a:extLst>
          </p:cNvPr>
          <p:cNvSpPr txBox="1"/>
          <p:nvPr/>
        </p:nvSpPr>
        <p:spPr>
          <a:xfrm>
            <a:off x="2010035" y="5140850"/>
            <a:ext cx="4817485" cy="707886"/>
          </a:xfrm>
          <a:prstGeom prst="rect">
            <a:avLst/>
          </a:prstGeom>
          <a:noFill/>
        </p:spPr>
        <p:txBody>
          <a:bodyPr wrap="square">
            <a:spAutoFit/>
          </a:bodyPr>
          <a:lstStyle/>
          <a:p>
            <a:pPr algn="ctr">
              <a:spcBef>
                <a:spcPts val="600"/>
              </a:spcBef>
            </a:pPr>
            <a:r>
              <a:rPr lang="fr-FR" sz="2000" b="1" noProof="0" dirty="0"/>
              <a:t>Et ne manquez pas la première mention </a:t>
            </a:r>
            <a:br>
              <a:rPr lang="fr-FR" sz="2000" b="1" noProof="0" dirty="0"/>
            </a:br>
            <a:r>
              <a:rPr lang="fr-FR" sz="2000" b="1" noProof="0" dirty="0"/>
              <a:t>dans l'évangile de Jean </a:t>
            </a:r>
            <a:r>
              <a:rPr lang="fr-FR" sz="2000" b="1" noProof="0" dirty="0">
                <a:solidFill>
                  <a:schemeClr val="tx2">
                    <a:lumMod val="75000"/>
                  </a:schemeClr>
                </a:solidFill>
              </a:rPr>
              <a:t>(Jean 3.16). </a:t>
            </a:r>
          </a:p>
        </p:txBody>
      </p:sp>
      <p:sp>
        <p:nvSpPr>
          <p:cNvPr id="4" name="ZoneTexte 3">
            <a:extLst>
              <a:ext uri="{FF2B5EF4-FFF2-40B4-BE49-F238E27FC236}">
                <a16:creationId xmlns:a16="http://schemas.microsoft.com/office/drawing/2014/main" id="{49BF2B02-5152-A055-A4F5-F320CC98ACE3}"/>
              </a:ext>
            </a:extLst>
          </p:cNvPr>
          <p:cNvSpPr txBox="1"/>
          <p:nvPr/>
        </p:nvSpPr>
        <p:spPr>
          <a:xfrm>
            <a:off x="2070995" y="6021929"/>
            <a:ext cx="9567558"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rgbClr val="663300"/>
                </a:solidFill>
                <a:effectLst/>
                <a:uLnTx/>
                <a:uFillTx/>
                <a:latin typeface="Aptos" panose="02110004020202020204"/>
                <a:ea typeface="+mn-ea"/>
                <a:cs typeface="+mn-cs"/>
              </a:rPr>
              <a:t>L'acte d'Abraham de sacrifier son fils illustre comment Dieu nous a aimés au point de sacrifier son propre Fils pour que nous puissions vivre éternellement.</a:t>
            </a:r>
          </a:p>
          <a:p>
            <a:endParaRPr lang="fr-CH" dirty="0"/>
          </a:p>
        </p:txBody>
      </p:sp>
      <p:sp>
        <p:nvSpPr>
          <p:cNvPr id="12" name="ZoneTexte 11">
            <a:extLst>
              <a:ext uri="{FF2B5EF4-FFF2-40B4-BE49-F238E27FC236}">
                <a16:creationId xmlns:a16="http://schemas.microsoft.com/office/drawing/2014/main" id="{B8216BAA-8E97-E335-3076-182F1885B861}"/>
              </a:ext>
            </a:extLst>
          </p:cNvPr>
          <p:cNvSpPr txBox="1"/>
          <p:nvPr/>
        </p:nvSpPr>
        <p:spPr>
          <a:xfrm>
            <a:off x="7234060" y="5060929"/>
            <a:ext cx="4817485" cy="923330"/>
          </a:xfrm>
          <a:prstGeom prst="rect">
            <a:avLst/>
          </a:prstGeom>
          <a:solidFill>
            <a:schemeClr val="accent5">
              <a:lumMod val="20000"/>
              <a:lumOff val="80000"/>
            </a:schemeClr>
          </a:solidFill>
          <a:ln w="38100">
            <a:solidFill>
              <a:schemeClr val="tx1"/>
            </a:solidFill>
          </a:ln>
        </p:spPr>
        <p:txBody>
          <a:bodyPr wrap="square" rtlCol="0">
            <a:spAutoFit/>
          </a:bodyPr>
          <a:lstStyle/>
          <a:p>
            <a:pPr algn="just"/>
            <a:r>
              <a:rPr lang="fr-CH" dirty="0"/>
              <a:t>« Car Dieu a tant aimé le monde qu'il a donné son Fils unique, afin que quiconque croit en lui ne périsse point, mais qu'il ait la vie éternelle. »</a:t>
            </a:r>
          </a:p>
        </p:txBody>
      </p:sp>
      <p:sp>
        <p:nvSpPr>
          <p:cNvPr id="13" name="Flèche : droite 12">
            <a:extLst>
              <a:ext uri="{FF2B5EF4-FFF2-40B4-BE49-F238E27FC236}">
                <a16:creationId xmlns:a16="http://schemas.microsoft.com/office/drawing/2014/main" id="{387FF11B-85DA-715A-4A4C-495C5EDBC8B7}"/>
              </a:ext>
            </a:extLst>
          </p:cNvPr>
          <p:cNvSpPr/>
          <p:nvPr/>
        </p:nvSpPr>
        <p:spPr>
          <a:xfrm>
            <a:off x="6473952" y="5522594"/>
            <a:ext cx="677678" cy="19545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1276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1110</TotalTime>
  <Words>4213</Words>
  <Application>Microsoft Office PowerPoint</Application>
  <PresentationFormat>Panorámica</PresentationFormat>
  <Paragraphs>185</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24</vt:i4>
      </vt:variant>
    </vt:vector>
  </HeadingPairs>
  <TitlesOfParts>
    <vt:vector size="37" baseType="lpstr">
      <vt:lpstr>Aptos</vt:lpstr>
      <vt:lpstr>Constantia</vt:lpstr>
      <vt:lpstr>MS Minngs</vt:lpstr>
      <vt:lpstr>Calibri Light</vt:lpstr>
      <vt:lpstr>Arial</vt:lpstr>
      <vt:lpstr>Brush Script MT</vt:lpstr>
      <vt:lpstr>Aptos Display</vt:lpstr>
      <vt:lpstr>Comic Sans MS</vt:lpstr>
      <vt:lpstr>Times New Roman</vt:lpstr>
      <vt:lpstr>Calibri</vt:lpstr>
      <vt:lpstr>Tema de Office</vt:lpstr>
      <vt:lpstr>1_Tema de Office</vt:lpstr>
      <vt:lpstr>2_Thème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72</cp:revision>
  <dcterms:created xsi:type="dcterms:W3CDTF">2025-03-22T15:34:11Z</dcterms:created>
  <dcterms:modified xsi:type="dcterms:W3CDTF">2025-04-09T05:40:58Z</dcterms:modified>
</cp:coreProperties>
</file>