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98" r:id="rId3"/>
    <p:sldId id="302" r:id="rId4"/>
    <p:sldId id="292" r:id="rId5"/>
    <p:sldId id="257" r:id="rId6"/>
    <p:sldId id="299" r:id="rId7"/>
    <p:sldId id="259" r:id="rId8"/>
    <p:sldId id="300" r:id="rId9"/>
    <p:sldId id="306" r:id="rId10"/>
    <p:sldId id="307" r:id="rId11"/>
    <p:sldId id="304" r:id="rId12"/>
    <p:sldId id="305" r:id="rId13"/>
    <p:sldId id="261" r:id="rId14"/>
    <p:sldId id="308" r:id="rId15"/>
    <p:sldId id="262" r:id="rId16"/>
    <p:sldId id="309" r:id="rId17"/>
    <p:sldId id="301" r:id="rId18"/>
    <p:sldId id="310" r:id="rId19"/>
    <p:sldId id="264" r:id="rId20"/>
    <p:sldId id="311" r:id="rId21"/>
    <p:sldId id="293" r:id="rId22"/>
    <p:sldId id="294" r:id="rId23"/>
  </p:sldIdLst>
  <p:sldSz cx="12192000" cy="6858000"/>
  <p:notesSz cx="6858000" cy="9144000"/>
  <p:embeddedFontLst>
    <p:embeddedFont>
      <p:font typeface="Brush Script MT" panose="03060802040406070304" pitchFamily="66" charset="0"/>
      <p:italic r:id="rId24"/>
    </p:embeddedFont>
    <p:embeddedFont>
      <p:font typeface="Comic Sans MS" panose="030F0702030302020204" pitchFamily="66"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0033CC"/>
    <a:srgbClr val="D07C00"/>
    <a:srgbClr val="3366FF"/>
    <a:srgbClr val="FFA219"/>
    <a:srgbClr val="FF66FF"/>
    <a:srgbClr val="00FFFF"/>
    <a:srgbClr val="920000"/>
    <a:srgbClr val="FFAC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14" autoAdjust="0"/>
    <p:restoredTop sz="96956"/>
  </p:normalViewPr>
  <p:slideViewPr>
    <p:cSldViewPr snapToGrid="0">
      <p:cViewPr varScale="1">
        <p:scale>
          <a:sx n="95" d="100"/>
          <a:sy n="95" d="100"/>
        </p:scale>
        <p:origin x="84" y="348"/>
      </p:cViewPr>
      <p:guideLst/>
    </p:cSldViewPr>
  </p:slideViewPr>
  <p:notesTextViewPr>
    <p:cViewPr>
      <p:scale>
        <a:sx n="1" d="1"/>
        <a:sy n="1" d="1"/>
      </p:scale>
      <p:origin x="0" y="0"/>
    </p:cViewPr>
  </p:notesTextViewPr>
  <p:sorterViewPr>
    <p:cViewPr>
      <p:scale>
        <a:sx n="100" d="100"/>
        <a:sy n="100" d="100"/>
      </p:scale>
      <p:origin x="0" y="-56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fr-CH" sz="2000" b="1" dirty="0">
              <a:effectLst>
                <a:outerShdw blurRad="38100" dist="38100" dir="2700000" algn="tl">
                  <a:srgbClr val="000000">
                    <a:alpha val="43137"/>
                  </a:srgbClr>
                </a:outerShdw>
              </a:effectLst>
            </a:rPr>
            <a:t>Envoi d'espions</a:t>
          </a: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r>
            <a:rPr lang="fr-CH" sz="2000" b="1" dirty="0"/>
            <a:t>Publiquement (12 espions)</a:t>
          </a: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r>
            <a:rPr lang="fr-CH" sz="2000" b="1" dirty="0"/>
            <a:t>En secret (2 espions)</a:t>
          </a: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fr-CH" sz="2000" b="1" dirty="0">
              <a:effectLst>
                <a:outerShdw blurRad="38100" dist="38100" dir="2700000" algn="tl">
                  <a:srgbClr val="000000">
                    <a:alpha val="43137"/>
                  </a:srgbClr>
                </a:outerShdw>
              </a:effectLst>
            </a:rPr>
            <a:t>Action des espions</a:t>
          </a: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fr-CH" sz="2000" b="1" dirty="0"/>
            <a:t>40 jours d'inspection</a:t>
          </a:r>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fr-CH" sz="2000" b="1" dirty="0"/>
            <a:t>3 jours cachés</a:t>
          </a:r>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fr-CH" sz="2000" b="1" dirty="0">
              <a:effectLst>
                <a:outerShdw blurRad="38100" dist="38100" dir="2700000" algn="tl">
                  <a:srgbClr val="000000">
                    <a:alpha val="43137"/>
                  </a:srgbClr>
                </a:outerShdw>
              </a:effectLst>
            </a:rPr>
            <a:t>Rapport des espions</a:t>
          </a: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a:lstStyle/>
        <a:p>
          <a:r>
            <a:rPr lang="fr-CH" sz="2000" b="1" dirty="0"/>
            <a:t>Découragent le peuple</a:t>
          </a:r>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r>
            <a:rPr lang="fr-CH" sz="2000" b="1" dirty="0"/>
            <a:t>Encouragent Josué</a:t>
          </a:r>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r>
            <a:rPr lang="fr-CH" sz="2000" b="1" dirty="0">
              <a:effectLst>
                <a:outerShdw blurRad="38100" dist="38100" dir="2700000" algn="tl">
                  <a:srgbClr val="000000">
                    <a:alpha val="43137"/>
                  </a:srgbClr>
                </a:outerShdw>
              </a:effectLst>
            </a:rPr>
            <a:t>Israël à la Pâque</a:t>
          </a: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r>
            <a:rPr lang="fr-CH" sz="1800" b="1" dirty="0"/>
            <a:t>Ils devaient enduire leur linteau de sang (Exode 12.7)</a:t>
          </a:r>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r>
            <a:rPr lang="fr-CH" sz="1800" b="1" dirty="0"/>
            <a:t>S'ils sortaient de la maison, ils mouraient (Exode 12.13)</a:t>
          </a:r>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r>
            <a:rPr lang="fr-CH" sz="2000" b="1" dirty="0">
              <a:effectLst>
                <a:outerShdw blurRad="38100" dist="38100" dir="2700000" algn="tl">
                  <a:srgbClr val="000000">
                    <a:alpha val="43137"/>
                  </a:srgbClr>
                </a:outerShdw>
              </a:effectLst>
            </a:rPr>
            <a:t>Rahab à Jéricho</a:t>
          </a: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lang="fr-CH" sz="1800" b="1" dirty="0"/>
            <a:t>Elle devait placer un cordon rouge à sa fenêtre (Josué 2.18)</a:t>
          </a:r>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lang="fr-CH" sz="1800" b="1" dirty="0"/>
            <a:t>Si elle sortait de la maison, elle mourrait (Josué 2.19)</a:t>
          </a: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ScaleY="119981"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6449"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Rapport des espions</a:t>
          </a: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Découragent le peuple</a:t>
          </a:r>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Encouragent Josué</a:t>
          </a:r>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Action des espions</a:t>
          </a:r>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40 jours d'inspection</a:t>
          </a:r>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3 jours cachés</a:t>
          </a:r>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Envoi d'espions</a:t>
          </a:r>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Publiquement (12 espions)</a:t>
          </a:r>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En secret (2 espions)</a:t>
          </a: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56120"/>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Israël à la Pâque</a:t>
          </a:r>
        </a:p>
      </dsp:txBody>
      <dsp:txXfrm>
        <a:off x="26408" y="81435"/>
        <a:ext cx="1677994" cy="813682"/>
      </dsp:txXfrm>
    </dsp:sp>
    <dsp:sp modelId="{6FD29593-0F47-498E-A227-7857A06540C7}">
      <dsp:nvSpPr>
        <dsp:cNvPr id="0" name=""/>
        <dsp:cNvSpPr/>
      </dsp:nvSpPr>
      <dsp:spPr>
        <a:xfrm>
          <a:off x="173955" y="920433"/>
          <a:ext cx="172862" cy="785711"/>
        </a:xfrm>
        <a:custGeom>
          <a:avLst/>
          <a:gdLst/>
          <a:ahLst/>
          <a:cxnLst/>
          <a:rect l="0" t="0" r="0" b="0"/>
          <a:pathLst>
            <a:path>
              <a:moveTo>
                <a:pt x="0" y="0"/>
              </a:moveTo>
              <a:lnTo>
                <a:pt x="0" y="785711"/>
              </a:lnTo>
              <a:lnTo>
                <a:pt x="172862"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136511"/>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Ils devaient enduire leur linteau de sang (Exode 12.7)</a:t>
          </a:r>
        </a:p>
      </dsp:txBody>
      <dsp:txXfrm>
        <a:off x="380186" y="1169879"/>
        <a:ext cx="1644146" cy="1072531"/>
      </dsp:txXfrm>
    </dsp:sp>
    <dsp:sp modelId="{C6514BCD-E44B-42D1-B0D0-329310F0950A}">
      <dsp:nvSpPr>
        <dsp:cNvPr id="0" name=""/>
        <dsp:cNvSpPr/>
      </dsp:nvSpPr>
      <dsp:spPr>
        <a:xfrm>
          <a:off x="173955" y="920433"/>
          <a:ext cx="172862" cy="2255410"/>
        </a:xfrm>
        <a:custGeom>
          <a:avLst/>
          <a:gdLst/>
          <a:ahLst/>
          <a:cxnLst/>
          <a:rect l="0" t="0" r="0" b="0"/>
          <a:pathLst>
            <a:path>
              <a:moveTo>
                <a:pt x="0" y="0"/>
              </a:moveTo>
              <a:lnTo>
                <a:pt x="0" y="2255410"/>
              </a:lnTo>
              <a:lnTo>
                <a:pt x="172862" y="2255410"/>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657338"/>
          <a:ext cx="1710882" cy="1037010"/>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S'ils sortaient de la maison, ils mouraient (Exode 12.13)</a:t>
          </a:r>
        </a:p>
      </dsp:txBody>
      <dsp:txXfrm>
        <a:off x="377191" y="2687711"/>
        <a:ext cx="1650136" cy="976264"/>
      </dsp:txXfrm>
    </dsp:sp>
    <dsp:sp modelId="{DB3278D5-FA06-43AA-B519-12815FAE331E}">
      <dsp:nvSpPr>
        <dsp:cNvPr id="0" name=""/>
        <dsp:cNvSpPr/>
      </dsp:nvSpPr>
      <dsp:spPr>
        <a:xfrm>
          <a:off x="2161874" y="56120"/>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Rahab à Jéricho</a:t>
          </a:r>
        </a:p>
      </dsp:txBody>
      <dsp:txXfrm>
        <a:off x="2187189" y="81435"/>
        <a:ext cx="1677994" cy="813682"/>
      </dsp:txXfrm>
    </dsp:sp>
    <dsp:sp modelId="{045898C0-555C-4C36-867E-8DAF3D795777}">
      <dsp:nvSpPr>
        <dsp:cNvPr id="0" name=""/>
        <dsp:cNvSpPr/>
      </dsp:nvSpPr>
      <dsp:spPr>
        <a:xfrm>
          <a:off x="2334736" y="920433"/>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136511"/>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Elle devait placer un cordon rouge à sa fenêtre (Josué 2.18)</a:t>
          </a:r>
        </a:p>
      </dsp:txBody>
      <dsp:txXfrm>
        <a:off x="2547761" y="1176673"/>
        <a:ext cx="1630558" cy="1290916"/>
      </dsp:txXfrm>
    </dsp:sp>
    <dsp:sp modelId="{BD5A8F5A-C612-4609-8613-BEF1DD385892}">
      <dsp:nvSpPr>
        <dsp:cNvPr id="0" name=""/>
        <dsp:cNvSpPr/>
      </dsp:nvSpPr>
      <dsp:spPr>
        <a:xfrm>
          <a:off x="2334736" y="920433"/>
          <a:ext cx="172862" cy="2275799"/>
        </a:xfrm>
        <a:custGeom>
          <a:avLst/>
          <a:gdLst/>
          <a:ahLst/>
          <a:cxnLst/>
          <a:rect l="0" t="0" r="0" b="0"/>
          <a:pathLst>
            <a:path>
              <a:moveTo>
                <a:pt x="0" y="0"/>
              </a:moveTo>
              <a:lnTo>
                <a:pt x="0" y="2275799"/>
              </a:lnTo>
              <a:lnTo>
                <a:pt x="172862" y="2275799"/>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649775"/>
          <a:ext cx="1710882" cy="1092914"/>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H" sz="1800" b="1" kern="1200" dirty="0"/>
            <a:t>Si elle sortait de la maison, elle mourrait (Josué 2.19)</a:t>
          </a:r>
        </a:p>
      </dsp:txBody>
      <dsp:txXfrm>
        <a:off x="2539609" y="2681785"/>
        <a:ext cx="1646862" cy="10288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bible-en-ligne.net/bible,06O-2-8,josue.php" TargetMode="External"/><Relationship Id="rId13" Type="http://schemas.openxmlformats.org/officeDocument/2006/relationships/image" Target="../media/image28.jpeg"/><Relationship Id="rId3" Type="http://schemas.openxmlformats.org/officeDocument/2006/relationships/hyperlink" Target="https://bible-en-ligne.net/bible,06O-2-3,josue.php" TargetMode="External"/><Relationship Id="rId7" Type="http://schemas.openxmlformats.org/officeDocument/2006/relationships/hyperlink" Target="https://bible-en-ligne.net/bible,06O-2-7,josue.php" TargetMode="External"/><Relationship Id="rId12" Type="http://schemas.openxmlformats.org/officeDocument/2006/relationships/hyperlink" Target="https://bible-en-ligne.net/bible,06O-2-12,josue.php" TargetMode="External"/><Relationship Id="rId2" Type="http://schemas.openxmlformats.org/officeDocument/2006/relationships/hyperlink" Target="https://bible-en-ligne.net/bible,06O-2-2,josue.php" TargetMode="External"/><Relationship Id="rId1" Type="http://schemas.openxmlformats.org/officeDocument/2006/relationships/slideLayout" Target="../slideLayouts/slideLayout7.xml"/><Relationship Id="rId6" Type="http://schemas.openxmlformats.org/officeDocument/2006/relationships/hyperlink" Target="https://bible-en-ligne.net/bible,06O-2-6,josue.php" TargetMode="External"/><Relationship Id="rId11" Type="http://schemas.openxmlformats.org/officeDocument/2006/relationships/hyperlink" Target="https://bible-en-ligne.net/bible,06O-2-11,josue.php" TargetMode="External"/><Relationship Id="rId5" Type="http://schemas.openxmlformats.org/officeDocument/2006/relationships/hyperlink" Target="https://bible-en-ligne.net/bible,06O-2-5,josue.php" TargetMode="External"/><Relationship Id="rId10" Type="http://schemas.openxmlformats.org/officeDocument/2006/relationships/hyperlink" Target="https://bible-en-ligne.net/bible,06O-2-10,josue.php" TargetMode="External"/><Relationship Id="rId4" Type="http://schemas.openxmlformats.org/officeDocument/2006/relationships/hyperlink" Target="https://bible-en-ligne.net/bible,06O-2-4,josue.php" TargetMode="External"/><Relationship Id="rId9" Type="http://schemas.openxmlformats.org/officeDocument/2006/relationships/hyperlink" Target="https://bible-en-ligne.net/bible,06O-2-9,josue.ph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ible-en-ligne.net/bible,06O-2-14,josue.php" TargetMode="External"/><Relationship Id="rId7" Type="http://schemas.openxmlformats.org/officeDocument/2006/relationships/hyperlink" Target="https://bible-en-ligne.net/bible,06O-2-18,josue.php" TargetMode="External"/><Relationship Id="rId2" Type="http://schemas.openxmlformats.org/officeDocument/2006/relationships/hyperlink" Target="https://bible-en-ligne.net/bible,06O-2-13,josue.php" TargetMode="External"/><Relationship Id="rId1" Type="http://schemas.openxmlformats.org/officeDocument/2006/relationships/slideLayout" Target="../slideLayouts/slideLayout7.xml"/><Relationship Id="rId6" Type="http://schemas.openxmlformats.org/officeDocument/2006/relationships/hyperlink" Target="https://bible-en-ligne.net/bible,06O-2-17,josue.php" TargetMode="External"/><Relationship Id="rId5" Type="http://schemas.openxmlformats.org/officeDocument/2006/relationships/hyperlink" Target="https://bible-en-ligne.net/bible,06O-2-16,josue.php" TargetMode="External"/><Relationship Id="rId4" Type="http://schemas.openxmlformats.org/officeDocument/2006/relationships/hyperlink" Target="https://bible-en-ligne.net/bible,06O-2-15,josue.php"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43.jpeg"/><Relationship Id="rId5" Type="http://schemas.openxmlformats.org/officeDocument/2006/relationships/diagramQuickStyle" Target="../diagrams/quickStyle2.xml"/><Relationship Id="rId10" Type="http://schemas.openxmlformats.org/officeDocument/2006/relationships/image" Target="../media/image42.jpeg"/><Relationship Id="rId4" Type="http://schemas.openxmlformats.org/officeDocument/2006/relationships/diagramLayout" Target="../diagrams/layout2.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hyperlink" Target="https://bible-en-ligne.net/bible,06O-9-4,josue.php" TargetMode="External"/><Relationship Id="rId4" Type="http://schemas.openxmlformats.org/officeDocument/2006/relationships/hyperlink" Target="https://bible-en-ligne.net/bible,06O-9-3,josue.ph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hyperlink" Target="https://bible-en-ligne.net/bible,59N-2-25,jacques.php" TargetMode="External"/><Relationship Id="rId5" Type="http://schemas.openxmlformats.org/officeDocument/2006/relationships/image" Target="../media/image59.jpe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hyperlink" Target="https://bible-en-ligne.net/bible,06O-2-1,josue.php"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hyperlink" Target="https://bible-en-ligne.net/bible,06O-2-2,josue.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4701588"/>
            <a:ext cx="5625863"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CH" sz="5400" b="1" dirty="0">
                <a:ln/>
                <a:solidFill>
                  <a:srgbClr val="FF0000"/>
                </a:solidFill>
              </a:rPr>
              <a:t>SURPRIS PAR LA GRÂCE</a:t>
            </a: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338554"/>
          </a:xfrm>
          <a:prstGeom prst="rect">
            <a:avLst/>
          </a:prstGeom>
          <a:noFill/>
        </p:spPr>
        <p:txBody>
          <a:bodyPr wrap="square" rtlCol="0">
            <a:spAutoFit/>
          </a:bodyPr>
          <a:lstStyle/>
          <a:p>
            <a:pPr algn="ctr"/>
            <a:r>
              <a:rPr lang="fr-CH" sz="1600" b="1" dirty="0">
                <a:solidFill>
                  <a:schemeClr val="bg1"/>
                </a:solidFill>
                <a:effectLst>
                  <a:outerShdw blurRad="38100" dist="38100" dir="2700000" algn="tl">
                    <a:srgbClr val="000000">
                      <a:alpha val="43137"/>
                    </a:srgbClr>
                  </a:outerShdw>
                </a:effectLst>
              </a:rPr>
              <a:t>Leçon 2 pour le 11 octobre 2025</a:t>
            </a: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94CE8CD-26C9-BBCC-4AB7-852F0AE94CA9}"/>
              </a:ext>
            </a:extLst>
          </p:cNvPr>
          <p:cNvSpPr txBox="1"/>
          <p:nvPr/>
        </p:nvSpPr>
        <p:spPr>
          <a:xfrm>
            <a:off x="300789" y="192505"/>
            <a:ext cx="3561347" cy="6533148"/>
          </a:xfrm>
          <a:prstGeom prst="rect">
            <a:avLst/>
          </a:prstGeom>
          <a:noFill/>
        </p:spPr>
        <p:txBody>
          <a:bodyPr wrap="square" rtlCol="0">
            <a:spAutoFit/>
          </a:bodyPr>
          <a:lstStyle/>
          <a:p>
            <a:endParaRPr lang="fr-CH" dirty="0"/>
          </a:p>
        </p:txBody>
      </p:sp>
      <p:sp>
        <p:nvSpPr>
          <p:cNvPr id="4" name="ZoneTexte 3">
            <a:extLst>
              <a:ext uri="{FF2B5EF4-FFF2-40B4-BE49-F238E27FC236}">
                <a16:creationId xmlns:a16="http://schemas.microsoft.com/office/drawing/2014/main" id="{3510F3D9-015F-A413-8DBE-23CD40D5BFCB}"/>
              </a:ext>
            </a:extLst>
          </p:cNvPr>
          <p:cNvSpPr txBox="1"/>
          <p:nvPr/>
        </p:nvSpPr>
        <p:spPr>
          <a:xfrm>
            <a:off x="558128" y="262345"/>
            <a:ext cx="4219072" cy="6463308"/>
          </a:xfrm>
          <a:prstGeom prst="rect">
            <a:avLst/>
          </a:prstGeom>
          <a:solidFill>
            <a:srgbClr val="FFFF00"/>
          </a:solidFill>
          <a:ln w="38100">
            <a:solidFill>
              <a:srgbClr val="3366FF"/>
            </a:solidFill>
          </a:ln>
        </p:spPr>
        <p:txBody>
          <a:bodyPr wrap="square" rtlCol="0">
            <a:spAutoFit/>
          </a:bodyPr>
          <a:lstStyle/>
          <a:p>
            <a:pPr algn="just" fontAlgn="base">
              <a:buNone/>
            </a:pPr>
            <a:r>
              <a:rPr lang="fr-CH" b="0" u="none" strike="noStrike" dirty="0">
                <a:solidFill>
                  <a:srgbClr val="FF0000"/>
                </a:solidFill>
                <a:effectLst/>
                <a:latin typeface="times new roman" panose="02020603050405020304" pitchFamily="18" charset="0"/>
                <a:hlinkClick r:id="rId2" tooltip="Josué - Chapitre 2 -  Verset 2"/>
              </a:rPr>
              <a:t>2:2</a:t>
            </a:r>
            <a:r>
              <a:rPr lang="fr-CH" b="0" dirty="0">
                <a:solidFill>
                  <a:srgbClr val="333333"/>
                </a:solidFill>
                <a:effectLst/>
                <a:latin typeface="times new roman" panose="02020603050405020304" pitchFamily="18" charset="0"/>
              </a:rPr>
              <a:t> On dit au roi de Jéricho: Voici, des hommes d'entre les enfants d'Israël sont arrivés ici, cette nuit, pour explorer le pays.</a:t>
            </a:r>
          </a:p>
          <a:p>
            <a:pPr algn="just" fontAlgn="base">
              <a:buNone/>
            </a:pPr>
            <a:r>
              <a:rPr lang="fr-CH" b="0" u="none" strike="noStrike" dirty="0">
                <a:solidFill>
                  <a:srgbClr val="FF0000"/>
                </a:solidFill>
                <a:effectLst/>
                <a:latin typeface="times new roman" panose="02020603050405020304" pitchFamily="18" charset="0"/>
                <a:hlinkClick r:id="rId3" tooltip="Josué - Chapitre 2 -  Verset 3"/>
              </a:rPr>
              <a:t>2:3</a:t>
            </a:r>
            <a:r>
              <a:rPr lang="fr-CH" b="0" dirty="0">
                <a:solidFill>
                  <a:srgbClr val="333333"/>
                </a:solidFill>
                <a:effectLst/>
                <a:latin typeface="times new roman" panose="02020603050405020304" pitchFamily="18" charset="0"/>
              </a:rPr>
              <a:t> Le roi de Jéricho envoya dire à Rahab: Fais sortir les hommes qui sont venus chez toi, qui sont entrés dans ta maison; car c'est pour explorer tout le pays qu'ils sont venus.</a:t>
            </a:r>
          </a:p>
          <a:p>
            <a:pPr algn="just" fontAlgn="base">
              <a:buNone/>
            </a:pPr>
            <a:r>
              <a:rPr lang="fr-CH" b="0" u="none" strike="noStrike" dirty="0">
                <a:solidFill>
                  <a:srgbClr val="FF0000"/>
                </a:solidFill>
                <a:effectLst/>
                <a:latin typeface="times new roman" panose="02020603050405020304" pitchFamily="18" charset="0"/>
                <a:hlinkClick r:id="rId4" tooltip="Josué - Chapitre 2 -  Verset 4"/>
              </a:rPr>
              <a:t>2:4</a:t>
            </a:r>
            <a:r>
              <a:rPr lang="fr-CH" b="0" dirty="0">
                <a:solidFill>
                  <a:srgbClr val="333333"/>
                </a:solidFill>
                <a:effectLst/>
                <a:latin typeface="times new roman" panose="02020603050405020304" pitchFamily="18" charset="0"/>
              </a:rPr>
              <a:t> La femme prit les deux hommes, et les cacha; et elle dit: Il est vrai que ces hommes sont arrivés chez moi, mais je ne savais pas d'où ils étaient;</a:t>
            </a:r>
          </a:p>
          <a:p>
            <a:pPr algn="just" fontAlgn="base">
              <a:buNone/>
            </a:pPr>
            <a:r>
              <a:rPr lang="fr-CH" b="0" u="none" strike="noStrike" dirty="0">
                <a:solidFill>
                  <a:srgbClr val="FF0000"/>
                </a:solidFill>
                <a:effectLst/>
                <a:latin typeface="times new roman" panose="02020603050405020304" pitchFamily="18" charset="0"/>
                <a:hlinkClick r:id="rId5" tooltip="Josué - Chapitre 2 -  Verset 5"/>
              </a:rPr>
              <a:t>2:5</a:t>
            </a:r>
            <a:r>
              <a:rPr lang="fr-CH" b="0" dirty="0">
                <a:solidFill>
                  <a:srgbClr val="333333"/>
                </a:solidFill>
                <a:effectLst/>
                <a:latin typeface="times new roman" panose="02020603050405020304" pitchFamily="18" charset="0"/>
              </a:rPr>
              <a:t> et, comme la porte a dû se fermer de nuit, ces hommes sont sortis; j'ignore où ils sont allés: hâtez-vous de les poursuivre et vous les atteindrez.</a:t>
            </a:r>
          </a:p>
          <a:p>
            <a:pPr algn="just" fontAlgn="base">
              <a:buNone/>
            </a:pPr>
            <a:r>
              <a:rPr lang="fr-CH" b="0" u="none" strike="noStrike" dirty="0">
                <a:solidFill>
                  <a:srgbClr val="FF0000"/>
                </a:solidFill>
                <a:effectLst/>
                <a:latin typeface="times new roman" panose="02020603050405020304" pitchFamily="18" charset="0"/>
                <a:hlinkClick r:id="rId6" tooltip="Josué - Chapitre 2 -  Verset 6"/>
              </a:rPr>
              <a:t>2:6</a:t>
            </a:r>
            <a:r>
              <a:rPr lang="fr-CH" b="0" dirty="0">
                <a:solidFill>
                  <a:srgbClr val="333333"/>
                </a:solidFill>
                <a:effectLst/>
                <a:latin typeface="times new roman" panose="02020603050405020304" pitchFamily="18" charset="0"/>
              </a:rPr>
              <a:t> Elle les avait fait monter sur le toit, et les avait cachés sous des tiges de lin, qu'elle avait arrangées sur le toit.</a:t>
            </a:r>
          </a:p>
          <a:p>
            <a:pPr algn="just" fontAlgn="base">
              <a:buNone/>
            </a:pPr>
            <a:r>
              <a:rPr lang="fr-CH" b="0" u="none" strike="noStrike" dirty="0">
                <a:solidFill>
                  <a:srgbClr val="FF0000"/>
                </a:solidFill>
                <a:effectLst/>
                <a:latin typeface="times new roman" panose="02020603050405020304" pitchFamily="18" charset="0"/>
                <a:hlinkClick r:id="rId7" tooltip="Josué - Chapitre 2 -  Verset 7"/>
              </a:rPr>
              <a:t>2:7</a:t>
            </a:r>
            <a:r>
              <a:rPr lang="fr-CH" b="0" dirty="0">
                <a:solidFill>
                  <a:srgbClr val="333333"/>
                </a:solidFill>
                <a:effectLst/>
                <a:latin typeface="times new roman" panose="02020603050405020304" pitchFamily="18" charset="0"/>
              </a:rPr>
              <a:t> Ces gens les poursuivirent par le chemin qui mène au gué du Jourdain, et l'on ferma la porte après qu'ils furent sortis.</a:t>
            </a:r>
          </a:p>
          <a:p>
            <a:pPr algn="just" fontAlgn="base">
              <a:buNone/>
            </a:pPr>
            <a:r>
              <a:rPr lang="fr-CH" b="0" u="none" strike="noStrike" dirty="0">
                <a:solidFill>
                  <a:srgbClr val="FF0000"/>
                </a:solidFill>
                <a:effectLst/>
                <a:latin typeface="times new roman" panose="02020603050405020304" pitchFamily="18" charset="0"/>
                <a:hlinkClick r:id="rId8" tooltip="Josué - Chapitre 2 -  Verset 8"/>
              </a:rPr>
              <a:t>2:8</a:t>
            </a:r>
            <a:r>
              <a:rPr lang="fr-CH" b="0" dirty="0">
                <a:solidFill>
                  <a:srgbClr val="333333"/>
                </a:solidFill>
                <a:effectLst/>
                <a:latin typeface="times new roman" panose="02020603050405020304" pitchFamily="18" charset="0"/>
              </a:rPr>
              <a:t> Avant que les espions se couchassent, Rahab monta vers eux sur le </a:t>
            </a:r>
          </a:p>
        </p:txBody>
      </p:sp>
      <p:sp>
        <p:nvSpPr>
          <p:cNvPr id="5" name="ZoneTexte 4">
            <a:extLst>
              <a:ext uri="{FF2B5EF4-FFF2-40B4-BE49-F238E27FC236}">
                <a16:creationId xmlns:a16="http://schemas.microsoft.com/office/drawing/2014/main" id="{94B7B352-BFE2-E2BB-FAEA-43E00AEB9F23}"/>
              </a:ext>
            </a:extLst>
          </p:cNvPr>
          <p:cNvSpPr txBox="1"/>
          <p:nvPr/>
        </p:nvSpPr>
        <p:spPr>
          <a:xfrm>
            <a:off x="7324556" y="192505"/>
            <a:ext cx="4308644" cy="6555641"/>
          </a:xfrm>
          <a:prstGeom prst="rect">
            <a:avLst/>
          </a:prstGeom>
          <a:solidFill>
            <a:srgbClr val="FFFF00"/>
          </a:solidFill>
          <a:ln w="38100">
            <a:solidFill>
              <a:srgbClr val="3366FF"/>
            </a:solidFill>
          </a:ln>
        </p:spPr>
        <p:txBody>
          <a:bodyPr wrap="square" rtlCol="0">
            <a:spAutoFit/>
          </a:bodyPr>
          <a:lstStyle/>
          <a:p>
            <a:pPr algn="just" fontAlgn="base">
              <a:buNone/>
            </a:pPr>
            <a:r>
              <a:rPr lang="fr-CH" sz="2000" b="0" u="none" strike="noStrike" dirty="0">
                <a:solidFill>
                  <a:srgbClr val="FF0000"/>
                </a:solidFill>
                <a:effectLst/>
                <a:latin typeface="times new roman" panose="02020603050405020304" pitchFamily="18" charset="0"/>
                <a:hlinkClick r:id="rId9" tooltip="Josué - Chapitre 2 -  Verset 9"/>
              </a:rPr>
              <a:t>2:9</a:t>
            </a:r>
            <a:r>
              <a:rPr lang="fr-CH" sz="2000" b="0" dirty="0">
                <a:solidFill>
                  <a:srgbClr val="333333"/>
                </a:solidFill>
                <a:effectLst/>
                <a:latin typeface="times new roman" panose="02020603050405020304" pitchFamily="18" charset="0"/>
              </a:rPr>
              <a:t> et leur dit: L'Éternel, je le sais, vous a donné ce pays, la terreur que vous inspirez nous a saisis, et tous les habitants du pays tremblent devant vous.</a:t>
            </a:r>
          </a:p>
          <a:p>
            <a:pPr algn="just" fontAlgn="base">
              <a:buNone/>
            </a:pPr>
            <a:r>
              <a:rPr lang="fr-CH" sz="2000" b="0" u="none" strike="noStrike" dirty="0">
                <a:solidFill>
                  <a:srgbClr val="FF0000"/>
                </a:solidFill>
                <a:effectLst/>
                <a:latin typeface="times new roman" panose="02020603050405020304" pitchFamily="18" charset="0"/>
                <a:hlinkClick r:id="rId10" tooltip="Josué - Chapitre 2 -  Verset 10"/>
              </a:rPr>
              <a:t>2:10</a:t>
            </a:r>
            <a:r>
              <a:rPr lang="fr-CH" sz="2000" b="0" dirty="0">
                <a:solidFill>
                  <a:srgbClr val="333333"/>
                </a:solidFill>
                <a:effectLst/>
                <a:latin typeface="times new roman" panose="02020603050405020304" pitchFamily="18" charset="0"/>
              </a:rPr>
              <a:t> Car nous avons appris comment, à votre sortie d'Égypte, l'Éternel a mis à sec devant vous les eaux de la mer Rouge, et comment vous avez traité les deux rois des Amoréens au delà du Jourdain, Sihon et Og, que vous avez dévoués par interdit.</a:t>
            </a:r>
          </a:p>
          <a:p>
            <a:pPr algn="just" fontAlgn="base">
              <a:buNone/>
            </a:pPr>
            <a:r>
              <a:rPr lang="fr-CH" sz="2000" b="0" u="none" strike="noStrike" dirty="0">
                <a:solidFill>
                  <a:srgbClr val="FF0000"/>
                </a:solidFill>
                <a:effectLst/>
                <a:latin typeface="times new roman" panose="02020603050405020304" pitchFamily="18" charset="0"/>
                <a:hlinkClick r:id="rId11" tooltip="Josué - Chapitre 2 -  Verset 11"/>
              </a:rPr>
              <a:t>2:11</a:t>
            </a:r>
            <a:r>
              <a:rPr lang="fr-CH" sz="2000" b="0" dirty="0">
                <a:solidFill>
                  <a:srgbClr val="333333"/>
                </a:solidFill>
                <a:effectLst/>
                <a:latin typeface="times new roman" panose="02020603050405020304" pitchFamily="18" charset="0"/>
              </a:rPr>
              <a:t> Nous l'avons appris, et nous avons perdu courage, et tous nos esprits sont abattus à votre aspect; car c'est l'Éternel, votre Dieu, qui est Dieu en haut dans les cieux et en bas sur la terre.</a:t>
            </a:r>
          </a:p>
          <a:p>
            <a:pPr algn="just" fontAlgn="base">
              <a:buNone/>
            </a:pPr>
            <a:r>
              <a:rPr lang="fr-CH" sz="2000" b="0" u="none" strike="noStrike" dirty="0">
                <a:solidFill>
                  <a:srgbClr val="FF0000"/>
                </a:solidFill>
                <a:effectLst/>
                <a:latin typeface="times new roman" panose="02020603050405020304" pitchFamily="18" charset="0"/>
                <a:hlinkClick r:id="rId12" tooltip="Josué - Chapitre 2 -  Verset 12"/>
              </a:rPr>
              <a:t>2:12</a:t>
            </a:r>
            <a:r>
              <a:rPr lang="fr-CH" sz="2000" b="0" dirty="0">
                <a:solidFill>
                  <a:srgbClr val="333333"/>
                </a:solidFill>
                <a:effectLst/>
                <a:latin typeface="times new roman" panose="02020603050405020304" pitchFamily="18" charset="0"/>
              </a:rPr>
              <a:t> Et maintenant, je vous prie, jurez-moi par l'Éternel que vous aurez pour la maison de mon père la même bonté que j'ai eue pour vous.</a:t>
            </a:r>
          </a:p>
        </p:txBody>
      </p:sp>
      <p:sp>
        <p:nvSpPr>
          <p:cNvPr id="7" name="ZoneTexte 6">
            <a:extLst>
              <a:ext uri="{FF2B5EF4-FFF2-40B4-BE49-F238E27FC236}">
                <a16:creationId xmlns:a16="http://schemas.microsoft.com/office/drawing/2014/main" id="{B0EF4A09-4273-7667-CF06-B4E4B2C21675}"/>
              </a:ext>
            </a:extLst>
          </p:cNvPr>
          <p:cNvSpPr txBox="1"/>
          <p:nvPr/>
        </p:nvSpPr>
        <p:spPr>
          <a:xfrm>
            <a:off x="4889500" y="1181100"/>
            <a:ext cx="2298700" cy="954107"/>
          </a:xfrm>
          <a:prstGeom prst="rect">
            <a:avLst/>
          </a:prstGeom>
          <a:noFill/>
        </p:spPr>
        <p:txBody>
          <a:bodyPr wrap="square" rtlCol="0">
            <a:spAutoFit/>
          </a:bodyPr>
          <a:lstStyle/>
          <a:p>
            <a:pPr algn="ctr"/>
            <a:r>
              <a:rPr lang="fr-CH" sz="2800" b="1" dirty="0">
                <a:ln w="13462">
                  <a:solidFill>
                    <a:schemeClr val="bg1"/>
                  </a:solidFill>
                  <a:prstDash val="solid"/>
                </a:ln>
                <a:solidFill>
                  <a:srgbClr val="7E0C7E"/>
                </a:solidFill>
                <a:effectLst>
                  <a:outerShdw dist="38100" dir="2700000" algn="bl" rotWithShape="0">
                    <a:schemeClr val="accent4"/>
                  </a:outerShdw>
                </a:effectLst>
              </a:rPr>
              <a:t>(JOSUÉ </a:t>
            </a:r>
          </a:p>
          <a:p>
            <a:pPr algn="ctr"/>
            <a:r>
              <a:rPr lang="fr-CH" sz="2800" b="1" dirty="0">
                <a:ln w="13462">
                  <a:solidFill>
                    <a:schemeClr val="bg1"/>
                  </a:solidFill>
                  <a:prstDash val="solid"/>
                </a:ln>
                <a:solidFill>
                  <a:srgbClr val="7E0C7E"/>
                </a:solidFill>
                <a:effectLst>
                  <a:outerShdw dist="38100" dir="2700000" algn="bl" rotWithShape="0">
                    <a:schemeClr val="accent4"/>
                  </a:outerShdw>
                </a:effectLst>
              </a:rPr>
              <a:t>2.2-24)</a:t>
            </a:r>
            <a:endParaRPr lang="fr-CH" sz="2800" dirty="0"/>
          </a:p>
        </p:txBody>
      </p:sp>
      <p:pic>
        <p:nvPicPr>
          <p:cNvPr id="6146" name="Picture 2">
            <a:extLst>
              <a:ext uri="{FF2B5EF4-FFF2-40B4-BE49-F238E27FC236}">
                <a16:creationId xmlns:a16="http://schemas.microsoft.com/office/drawing/2014/main" id="{4A40B90B-EB19-55F6-3CD2-DAADD451AB05}"/>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146040" y="2347894"/>
            <a:ext cx="1899920" cy="237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A1808-E21E-9E7D-CE03-78C7843FA30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B84AC48-B3DC-1680-4973-C22A5F00EA01}"/>
              </a:ext>
            </a:extLst>
          </p:cNvPr>
          <p:cNvSpPr txBox="1"/>
          <p:nvPr/>
        </p:nvSpPr>
        <p:spPr>
          <a:xfrm>
            <a:off x="300789" y="192505"/>
            <a:ext cx="3561347" cy="6533148"/>
          </a:xfrm>
          <a:prstGeom prst="rect">
            <a:avLst/>
          </a:prstGeom>
          <a:noFill/>
        </p:spPr>
        <p:txBody>
          <a:bodyPr wrap="square" rtlCol="0">
            <a:spAutoFit/>
          </a:bodyPr>
          <a:lstStyle/>
          <a:p>
            <a:endParaRPr lang="fr-CH" dirty="0"/>
          </a:p>
        </p:txBody>
      </p:sp>
      <p:sp>
        <p:nvSpPr>
          <p:cNvPr id="4" name="ZoneTexte 3">
            <a:extLst>
              <a:ext uri="{FF2B5EF4-FFF2-40B4-BE49-F238E27FC236}">
                <a16:creationId xmlns:a16="http://schemas.microsoft.com/office/drawing/2014/main" id="{A8A59CA9-DA1B-30BC-F9F0-05C45561A6B5}"/>
              </a:ext>
            </a:extLst>
          </p:cNvPr>
          <p:cNvSpPr txBox="1"/>
          <p:nvPr/>
        </p:nvSpPr>
        <p:spPr>
          <a:xfrm>
            <a:off x="558132" y="117693"/>
            <a:ext cx="5209672" cy="6740307"/>
          </a:xfrm>
          <a:prstGeom prst="rect">
            <a:avLst/>
          </a:prstGeom>
          <a:solidFill>
            <a:schemeClr val="accent1">
              <a:lumMod val="40000"/>
              <a:lumOff val="60000"/>
            </a:schemeClr>
          </a:solidFill>
          <a:ln w="38100">
            <a:solidFill>
              <a:srgbClr val="3366FF"/>
            </a:solidFill>
          </a:ln>
        </p:spPr>
        <p:txBody>
          <a:bodyPr wrap="square" rtlCol="0">
            <a:spAutoFit/>
          </a:bodyPr>
          <a:lstStyle/>
          <a:p>
            <a:pPr algn="just" fontAlgn="base">
              <a:buNone/>
            </a:pPr>
            <a:r>
              <a:rPr lang="fr-CH" dirty="0">
                <a:solidFill>
                  <a:srgbClr val="FF0000"/>
                </a:solidFill>
                <a:latin typeface="times new roman" panose="02020603050405020304" pitchFamily="18" charset="0"/>
                <a:hlinkClick r:id="rId2" tooltip="Josué - Chapitre 2 -  Verset 13"/>
              </a:rPr>
              <a:t>2:13</a:t>
            </a:r>
            <a:r>
              <a:rPr lang="fr-CH" dirty="0">
                <a:solidFill>
                  <a:srgbClr val="333333"/>
                </a:solidFill>
                <a:latin typeface="times new roman" panose="02020603050405020304" pitchFamily="18" charset="0"/>
              </a:rPr>
              <a:t> Donnez-moi l'assurance que vous laisserez vivre mon père, ma mère, mes frères, mes sœurs, et tous ceux qui leur appartiennent, et que vous nous sauverez de la mort.</a:t>
            </a:r>
          </a:p>
          <a:p>
            <a:pPr algn="just" fontAlgn="base">
              <a:buNone/>
            </a:pPr>
            <a:r>
              <a:rPr lang="fr-CH" dirty="0">
                <a:solidFill>
                  <a:srgbClr val="FF0000"/>
                </a:solidFill>
                <a:latin typeface="times new roman" panose="02020603050405020304" pitchFamily="18" charset="0"/>
                <a:hlinkClick r:id="rId3" tooltip="Josué - Chapitre 2 -  Verset 14"/>
              </a:rPr>
              <a:t>2:14</a:t>
            </a:r>
            <a:r>
              <a:rPr lang="fr-CH" dirty="0">
                <a:solidFill>
                  <a:srgbClr val="333333"/>
                </a:solidFill>
                <a:latin typeface="times new roman" panose="02020603050405020304" pitchFamily="18" charset="0"/>
              </a:rPr>
              <a:t> Ces hommes lui répondirent: Nous sommes prêts à mourir pour vous, si vous ne divulguez pas ce qui nous concerne; et quand l'Éternel nous donnera le pays, nous agirons envers toi avec bonté et fidélité.</a:t>
            </a:r>
          </a:p>
          <a:p>
            <a:pPr algn="just" fontAlgn="base">
              <a:buNone/>
            </a:pPr>
            <a:r>
              <a:rPr lang="fr-CH" b="0" u="none" strike="noStrike" dirty="0">
                <a:solidFill>
                  <a:srgbClr val="FF0000"/>
                </a:solidFill>
                <a:effectLst/>
                <a:latin typeface="times new roman" panose="02020603050405020304" pitchFamily="18" charset="0"/>
                <a:hlinkClick r:id="rId4" tooltip="Josué - Chapitre 2 -  Verset 15"/>
              </a:rPr>
              <a:t>2:15</a:t>
            </a:r>
            <a:r>
              <a:rPr lang="fr-CH" b="0" dirty="0">
                <a:solidFill>
                  <a:srgbClr val="333333"/>
                </a:solidFill>
                <a:effectLst/>
                <a:latin typeface="times new roman" panose="02020603050405020304" pitchFamily="18" charset="0"/>
              </a:rPr>
              <a:t> Elle les fit descendre avec une corde par la fenêtre, car la maison qu'elle habitait était sur la muraille de la ville.</a:t>
            </a:r>
          </a:p>
          <a:p>
            <a:pPr algn="just" fontAlgn="base">
              <a:buNone/>
            </a:pPr>
            <a:r>
              <a:rPr lang="fr-CH" b="0" u="none" strike="noStrike" dirty="0">
                <a:solidFill>
                  <a:srgbClr val="FF0000"/>
                </a:solidFill>
                <a:effectLst/>
                <a:latin typeface="times new roman" panose="02020603050405020304" pitchFamily="18" charset="0"/>
                <a:hlinkClick r:id="rId5" tooltip="Josué - Chapitre 2 -  Verset 16"/>
              </a:rPr>
              <a:t>2:16</a:t>
            </a:r>
            <a:r>
              <a:rPr lang="fr-CH" b="0" dirty="0">
                <a:solidFill>
                  <a:srgbClr val="333333"/>
                </a:solidFill>
                <a:effectLst/>
                <a:latin typeface="times new roman" panose="02020603050405020304" pitchFamily="18" charset="0"/>
              </a:rPr>
              <a:t> Elle leur dit: Allez du côté de la montagne, de peur que ceux qui vous poursuivent ne vous rencontrent; cachez-vous là pendant trois jours, jusqu'à ce qu'ils soient de retour; après cela, vous suivrez votre chemin.</a:t>
            </a:r>
          </a:p>
          <a:p>
            <a:pPr algn="just" fontAlgn="base">
              <a:buNone/>
            </a:pPr>
            <a:r>
              <a:rPr lang="fr-CH" b="0" u="none" strike="noStrike" dirty="0">
                <a:solidFill>
                  <a:srgbClr val="FF0000"/>
                </a:solidFill>
                <a:effectLst/>
                <a:latin typeface="times new roman" panose="02020603050405020304" pitchFamily="18" charset="0"/>
                <a:hlinkClick r:id="rId6" tooltip="Josué - Chapitre 2 -  Verset 17"/>
              </a:rPr>
              <a:t>2:17</a:t>
            </a:r>
            <a:r>
              <a:rPr lang="fr-CH" b="0" dirty="0">
                <a:solidFill>
                  <a:srgbClr val="333333"/>
                </a:solidFill>
                <a:effectLst/>
                <a:latin typeface="times new roman" panose="02020603050405020304" pitchFamily="18" charset="0"/>
              </a:rPr>
              <a:t> Ces hommes lui dirent: Voici de quelle manière nous serons quittes du serment que tu nous as fait faire.</a:t>
            </a:r>
          </a:p>
          <a:p>
            <a:pPr algn="just" fontAlgn="base"/>
            <a:r>
              <a:rPr lang="fr-CH" dirty="0">
                <a:solidFill>
                  <a:srgbClr val="FF0000"/>
                </a:solidFill>
                <a:latin typeface="times new roman" panose="02020603050405020304" pitchFamily="18" charset="0"/>
                <a:hlinkClick r:id="rId7" tooltip="Josué - Chapitre 2 -  Verset 18"/>
              </a:rPr>
              <a:t>2:18</a:t>
            </a:r>
            <a:r>
              <a:rPr lang="fr-CH" dirty="0">
                <a:solidFill>
                  <a:srgbClr val="333333"/>
                </a:solidFill>
                <a:latin typeface="times new roman" panose="02020603050405020304" pitchFamily="18" charset="0"/>
              </a:rPr>
              <a:t> A notre entrée dans le pays, attache ce cordon de fil cramoisi à la fenêtre par laquelle tu nous fais descendre, et recueille auprès de toi dans la maison ton père, ta mère, tes frères, et toute la famille de ton père.</a:t>
            </a:r>
          </a:p>
        </p:txBody>
      </p:sp>
      <p:sp>
        <p:nvSpPr>
          <p:cNvPr id="5" name="ZoneTexte 4">
            <a:extLst>
              <a:ext uri="{FF2B5EF4-FFF2-40B4-BE49-F238E27FC236}">
                <a16:creationId xmlns:a16="http://schemas.microsoft.com/office/drawing/2014/main" id="{DC8E4C58-5419-AA90-FB8F-334276C866DA}"/>
              </a:ext>
            </a:extLst>
          </p:cNvPr>
          <p:cNvSpPr txBox="1"/>
          <p:nvPr/>
        </p:nvSpPr>
        <p:spPr>
          <a:xfrm>
            <a:off x="6223000" y="117693"/>
            <a:ext cx="5367420" cy="6801862"/>
          </a:xfrm>
          <a:prstGeom prst="rect">
            <a:avLst/>
          </a:prstGeom>
          <a:solidFill>
            <a:schemeClr val="accent1">
              <a:lumMod val="40000"/>
              <a:lumOff val="60000"/>
            </a:schemeClr>
          </a:solidFill>
          <a:ln w="38100">
            <a:solidFill>
              <a:srgbClr val="3366FF"/>
            </a:solidFill>
          </a:ln>
        </p:spPr>
        <p:txBody>
          <a:bodyPr wrap="square" rtlCol="0">
            <a:spAutoFit/>
          </a:bodyPr>
          <a:lstStyle/>
          <a:p>
            <a:pPr algn="just" fontAlgn="base">
              <a:buNone/>
            </a:pPr>
            <a:r>
              <a:rPr lang="fr-CH" sz="1900" u="sng" dirty="0">
                <a:solidFill>
                  <a:srgbClr val="0033CC"/>
                </a:solidFill>
                <a:latin typeface="times new roman" panose="02020603050405020304" pitchFamily="18" charset="0"/>
              </a:rPr>
              <a:t>2:19</a:t>
            </a:r>
            <a:r>
              <a:rPr lang="fr-CH" sz="1900" dirty="0">
                <a:solidFill>
                  <a:srgbClr val="333333"/>
                </a:solidFill>
                <a:latin typeface="times new roman" panose="02020603050405020304" pitchFamily="18" charset="0"/>
              </a:rPr>
              <a:t> Si quelqu'un d'eux sort de la porte de ta maison pour aller dehors, son sang retombera sur sa tête, et nous en serons innocent; mais si on met la main sur l'un quelconque de ceux qui seront avec toi dans la maison, son sang retombera sur notre tête. </a:t>
            </a:r>
          </a:p>
          <a:p>
            <a:pPr algn="just" fontAlgn="base">
              <a:buNone/>
            </a:pPr>
            <a:r>
              <a:rPr lang="fr-CH" sz="1900" u="sng" dirty="0">
                <a:solidFill>
                  <a:srgbClr val="0033CC"/>
                </a:solidFill>
                <a:latin typeface="times new roman" panose="02020603050405020304" pitchFamily="18" charset="0"/>
              </a:rPr>
              <a:t>2:20</a:t>
            </a:r>
            <a:r>
              <a:rPr lang="fr-CH" sz="1900" dirty="0">
                <a:solidFill>
                  <a:srgbClr val="333333"/>
                </a:solidFill>
                <a:latin typeface="times new roman" panose="02020603050405020304" pitchFamily="18" charset="0"/>
              </a:rPr>
              <a:t> Et si tu divulgues ce qui nous concerne, nous serons quittes du serment que tu nous as fait faire. </a:t>
            </a:r>
          </a:p>
          <a:p>
            <a:pPr algn="just" fontAlgn="base">
              <a:buNone/>
            </a:pPr>
            <a:r>
              <a:rPr lang="fr-CH" sz="1900" u="sng" dirty="0">
                <a:solidFill>
                  <a:srgbClr val="0033CC"/>
                </a:solidFill>
                <a:latin typeface="times new roman" panose="02020603050405020304" pitchFamily="18" charset="0"/>
              </a:rPr>
              <a:t>2:21</a:t>
            </a:r>
            <a:r>
              <a:rPr lang="fr-CH" sz="1900" dirty="0">
                <a:solidFill>
                  <a:srgbClr val="333333"/>
                </a:solidFill>
                <a:latin typeface="times new roman" panose="02020603050405020304" pitchFamily="18" charset="0"/>
              </a:rPr>
              <a:t> Elle répondit: Qu'il en soit selon vos paroles. Elle prit ainsi congé d'eux, et ils s'en allèrent. Et elle attacha le cordon de cramoisi à la fenêtre. </a:t>
            </a:r>
          </a:p>
          <a:p>
            <a:pPr algn="just" fontAlgn="base">
              <a:buNone/>
            </a:pPr>
            <a:r>
              <a:rPr lang="fr-CH" sz="1900" u="sng" dirty="0">
                <a:solidFill>
                  <a:srgbClr val="0033CC"/>
                </a:solidFill>
                <a:latin typeface="times new roman" panose="02020603050405020304" pitchFamily="18" charset="0"/>
              </a:rPr>
              <a:t>2:22</a:t>
            </a:r>
            <a:r>
              <a:rPr lang="fr-CH" sz="1900" dirty="0">
                <a:solidFill>
                  <a:srgbClr val="333333"/>
                </a:solidFill>
                <a:latin typeface="times new roman" panose="02020603050405020304" pitchFamily="18" charset="0"/>
              </a:rPr>
              <a:t> Ils partirent, et arrivèrent à la montagne, où ils restèrent trois jours, jusqu'à ce que ceux qui les poursuivaient fussent de retour. Ceux qui les poursuivaient les cherchèrent par tout le chemin, mais ils ne les trouvèrent pas. </a:t>
            </a:r>
          </a:p>
          <a:p>
            <a:pPr algn="just" fontAlgn="base">
              <a:buNone/>
            </a:pPr>
            <a:r>
              <a:rPr lang="fr-CH" sz="1900" u="sng" dirty="0">
                <a:solidFill>
                  <a:srgbClr val="0033CC"/>
                </a:solidFill>
                <a:latin typeface="times new roman" panose="02020603050405020304" pitchFamily="18" charset="0"/>
              </a:rPr>
              <a:t>2:23 </a:t>
            </a:r>
            <a:r>
              <a:rPr lang="fr-CH" sz="1900" dirty="0">
                <a:solidFill>
                  <a:srgbClr val="333333"/>
                </a:solidFill>
                <a:latin typeface="times new roman" panose="02020603050405020304" pitchFamily="18" charset="0"/>
              </a:rPr>
              <a:t>Les deux hommes s'en retournèrent, descendirent de la montagne, et passèrent le Jourdain. Ils vinrent auprès de Josué, fils de Nun, et lui racontèrent tout ce qui leur était arrivé.</a:t>
            </a:r>
          </a:p>
          <a:p>
            <a:pPr algn="just" fontAlgn="base">
              <a:buNone/>
            </a:pPr>
            <a:r>
              <a:rPr lang="fr-CH" sz="1900" u="sng" dirty="0">
                <a:solidFill>
                  <a:srgbClr val="0033CC"/>
                </a:solidFill>
                <a:latin typeface="times new roman" panose="02020603050405020304" pitchFamily="18" charset="0"/>
              </a:rPr>
              <a:t>2:24</a:t>
            </a:r>
            <a:r>
              <a:rPr lang="fr-CH" sz="1900" dirty="0">
                <a:solidFill>
                  <a:srgbClr val="0033CC"/>
                </a:solidFill>
                <a:latin typeface="times new roman" panose="02020603050405020304" pitchFamily="18" charset="0"/>
              </a:rPr>
              <a:t> </a:t>
            </a:r>
            <a:r>
              <a:rPr lang="fr-CH" sz="1900" dirty="0">
                <a:solidFill>
                  <a:srgbClr val="333333"/>
                </a:solidFill>
                <a:latin typeface="times new roman" panose="02020603050405020304" pitchFamily="18" charset="0"/>
              </a:rPr>
              <a:t>Ils dirent à Josué: Certainement, l'Éternel a livré tout le pays entre nos mains, et même tous les habitants du pays tremblent devant nous. </a:t>
            </a:r>
          </a:p>
          <a:p>
            <a:pPr algn="just" fontAlgn="base">
              <a:buNone/>
            </a:pPr>
            <a:endParaRPr lang="fr-CH" dirty="0">
              <a:solidFill>
                <a:srgbClr val="333333"/>
              </a:solidFill>
              <a:latin typeface="times new roman" panose="02020603050405020304" pitchFamily="18" charset="0"/>
            </a:endParaRPr>
          </a:p>
        </p:txBody>
      </p:sp>
    </p:spTree>
    <p:extLst>
      <p:ext uri="{BB962C8B-B14F-4D97-AF65-F5344CB8AC3E}">
        <p14:creationId xmlns:p14="http://schemas.microsoft.com/office/powerpoint/2010/main" val="336188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colorful background&#10;&#10;AI-generated content may be incorrect.">
            <a:extLst>
              <a:ext uri="{FF2B5EF4-FFF2-40B4-BE49-F238E27FC236}">
                <a16:creationId xmlns:a16="http://schemas.microsoft.com/office/drawing/2014/main" id="{1CA0AB68-1F2D-DF57-224C-9E229441729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 name="CuadroTexto 2">
            <a:extLst>
              <a:ext uri="{FF2B5EF4-FFF2-40B4-BE49-F238E27FC236}">
                <a16:creationId xmlns:a16="http://schemas.microsoft.com/office/drawing/2014/main" id="{4B0252F3-A242-0ABD-63D5-324B25D906C4}"/>
              </a:ext>
            </a:extLst>
          </p:cNvPr>
          <p:cNvSpPr txBox="1"/>
          <p:nvPr/>
        </p:nvSpPr>
        <p:spPr>
          <a:xfrm>
            <a:off x="0" y="-104775"/>
            <a:ext cx="12192000" cy="769441"/>
          </a:xfrm>
          <a:prstGeom prst="rect">
            <a:avLst/>
          </a:prstGeom>
          <a:noFill/>
        </p:spPr>
        <p:txBody>
          <a:bodyPr wrap="square">
            <a:spAutoFit/>
          </a:bodyPr>
          <a:lstStyle/>
          <a:p>
            <a:pPr algn="ctr"/>
            <a:r>
              <a:rPr lang="fr-CH" sz="4400" b="1" dirty="0">
                <a:ln w="13462">
                  <a:solidFill>
                    <a:schemeClr val="bg1"/>
                  </a:solidFill>
                  <a:prstDash val="solid"/>
                </a:ln>
                <a:solidFill>
                  <a:srgbClr val="993300"/>
                </a:solidFill>
                <a:effectLst>
                  <a:outerShdw dist="50800" dir="2700000" algn="bl" rotWithShape="0">
                    <a:srgbClr val="AEA505"/>
                  </a:outerShdw>
                </a:effectLst>
              </a:rPr>
              <a:t>LA FOI D'UN GRAIN DE MOUTARDE</a:t>
            </a:r>
          </a:p>
        </p:txBody>
      </p:sp>
      <p:sp>
        <p:nvSpPr>
          <p:cNvPr id="5" name="CuadroTexto 4">
            <a:extLst>
              <a:ext uri="{FF2B5EF4-FFF2-40B4-BE49-F238E27FC236}">
                <a16:creationId xmlns:a16="http://schemas.microsoft.com/office/drawing/2014/main" id="{D0698F0F-0F78-207E-1CC6-B47DACB08184}"/>
              </a:ext>
            </a:extLst>
          </p:cNvPr>
          <p:cNvSpPr txBox="1"/>
          <p:nvPr/>
        </p:nvSpPr>
        <p:spPr>
          <a:xfrm>
            <a:off x="1728787" y="514647"/>
            <a:ext cx="8734425" cy="646331"/>
          </a:xfrm>
          <a:prstGeom prst="rect">
            <a:avLst/>
          </a:prstGeom>
          <a:noFill/>
        </p:spPr>
        <p:txBody>
          <a:bodyPr wrap="square">
            <a:spAutoFit/>
          </a:bodyPr>
          <a:lstStyle/>
          <a:p>
            <a:pPr algn="ctr"/>
            <a:r>
              <a:rPr lang="fr-CH" b="1" dirty="0">
                <a:solidFill>
                  <a:schemeClr val="accent6">
                    <a:lumMod val="50000"/>
                  </a:schemeClr>
                </a:solidFill>
                <a:latin typeface="Comic Sans MS" panose="030F0702030302020204" pitchFamily="66" charset="0"/>
              </a:rPr>
              <a:t>« C'est par la foi que Rahab la prostituée ne périt pas avec les rebelles, parce qu'elle avait reçu les espions avec bienveillance » </a:t>
            </a:r>
            <a:r>
              <a:rPr lang="fr-CH" b="1" dirty="0">
                <a:solidFill>
                  <a:schemeClr val="accent6">
                    <a:lumMod val="50000"/>
                  </a:schemeClr>
                </a:solidFill>
                <a:highlight>
                  <a:srgbClr val="FFFF00"/>
                </a:highlight>
                <a:latin typeface="Comic Sans MS" panose="030F0702030302020204" pitchFamily="66" charset="0"/>
              </a:rPr>
              <a:t>(Hébreux 11.31)</a:t>
            </a:r>
            <a:endParaRPr lang="fr-CH" sz="1400" b="1" dirty="0">
              <a:solidFill>
                <a:schemeClr val="accent6">
                  <a:lumMod val="50000"/>
                </a:schemeClr>
              </a:solidFill>
              <a:highlight>
                <a:srgbClr val="FFFF00"/>
              </a:highlight>
              <a:latin typeface="Comic Sans MS" panose="030F0702030302020204" pitchFamily="66" charset="0"/>
            </a:endParaRPr>
          </a:p>
        </p:txBody>
      </p:sp>
      <p:sp>
        <p:nvSpPr>
          <p:cNvPr id="6" name="CuadroTexto 5">
            <a:extLst>
              <a:ext uri="{FF2B5EF4-FFF2-40B4-BE49-F238E27FC236}">
                <a16:creationId xmlns:a16="http://schemas.microsoft.com/office/drawing/2014/main" id="{535EC6DE-AD99-9FC0-9307-3F1BA306DD25}"/>
              </a:ext>
            </a:extLst>
          </p:cNvPr>
          <p:cNvSpPr txBox="1"/>
          <p:nvPr/>
        </p:nvSpPr>
        <p:spPr>
          <a:xfrm>
            <a:off x="4885237" y="1148969"/>
            <a:ext cx="7191375" cy="400110"/>
          </a:xfrm>
          <a:prstGeom prst="rect">
            <a:avLst/>
          </a:prstGeom>
          <a:noFill/>
        </p:spPr>
        <p:txBody>
          <a:bodyPr wrap="square" rtlCol="0">
            <a:spAutoFit/>
          </a:bodyPr>
          <a:lstStyle/>
          <a:p>
            <a:pPr algn="ctr">
              <a:spcBef>
                <a:spcPts val="600"/>
              </a:spcBef>
            </a:pPr>
            <a:r>
              <a:rPr lang="fr-CH" sz="2000" b="1" dirty="0">
                <a:highlight>
                  <a:srgbClr val="00FFFF"/>
                </a:highlight>
              </a:rPr>
              <a:t>Sur quoi se basait la foi de Rahab (Josué 2.9-11) ?</a:t>
            </a:r>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885236" y="6165727"/>
            <a:ext cx="7306763" cy="707886"/>
          </a:xfrm>
          <a:prstGeom prst="rect">
            <a:avLst/>
          </a:prstGeom>
          <a:noFill/>
        </p:spPr>
        <p:txBody>
          <a:bodyPr wrap="square">
            <a:spAutoFit/>
          </a:bodyPr>
          <a:lstStyle/>
          <a:p>
            <a:pPr algn="ctr">
              <a:spcBef>
                <a:spcPts val="600"/>
              </a:spcBef>
            </a:pPr>
            <a:r>
              <a:rPr lang="fr-CH" sz="2000" b="1" dirty="0">
                <a:highlight>
                  <a:srgbClr val="FF66FF"/>
                </a:highlight>
              </a:rPr>
              <a:t>Rahab est un exemple de ce qui serait arrivé à tout habitant de Jéricho qui se serait rendu à Dieu.</a:t>
            </a:r>
          </a:p>
        </p:txBody>
      </p:sp>
      <p:sp>
        <p:nvSpPr>
          <p:cNvPr id="8" name="CuadroTexto 7">
            <a:extLst>
              <a:ext uri="{FF2B5EF4-FFF2-40B4-BE49-F238E27FC236}">
                <a16:creationId xmlns:a16="http://schemas.microsoft.com/office/drawing/2014/main" id="{01916AC3-E58E-58AB-6A8E-6AAAD96B7713}"/>
              </a:ext>
            </a:extLst>
          </p:cNvPr>
          <p:cNvSpPr txBox="1"/>
          <p:nvPr/>
        </p:nvSpPr>
        <p:spPr>
          <a:xfrm>
            <a:off x="4885236" y="4854599"/>
            <a:ext cx="7306762" cy="1323439"/>
          </a:xfrm>
          <a:prstGeom prst="rect">
            <a:avLst/>
          </a:prstGeom>
          <a:noFill/>
        </p:spPr>
        <p:txBody>
          <a:bodyPr wrap="square">
            <a:spAutoFit/>
          </a:bodyPr>
          <a:lstStyle/>
          <a:p>
            <a:pPr algn="ctr">
              <a:spcBef>
                <a:spcPts val="600"/>
              </a:spcBef>
            </a:pPr>
            <a:r>
              <a:rPr lang="fr-CH" sz="2000" b="1" dirty="0">
                <a:highlight>
                  <a:srgbClr val="00FFFF"/>
                </a:highlight>
              </a:rPr>
              <a:t>La Bible la loue pour la décision qu'elle prit ; pour sa compréhension de la façon dont Dieu allait agir ; et pour la manière dont elle soutint ses paroles par des actes concrets (Jacques 2.25).</a:t>
            </a:r>
          </a:p>
        </p:txBody>
      </p:sp>
      <p:sp>
        <p:nvSpPr>
          <p:cNvPr id="10" name="CuadroTexto 9">
            <a:extLst>
              <a:ext uri="{FF2B5EF4-FFF2-40B4-BE49-F238E27FC236}">
                <a16:creationId xmlns:a16="http://schemas.microsoft.com/office/drawing/2014/main" id="{805B0C1C-10EA-3258-5161-2B011EED2ADA}"/>
              </a:ext>
            </a:extLst>
          </p:cNvPr>
          <p:cNvSpPr txBox="1"/>
          <p:nvPr/>
        </p:nvSpPr>
        <p:spPr>
          <a:xfrm>
            <a:off x="4885235" y="3543471"/>
            <a:ext cx="7306761" cy="1323439"/>
          </a:xfrm>
          <a:prstGeom prst="rect">
            <a:avLst/>
          </a:prstGeom>
          <a:noFill/>
        </p:spPr>
        <p:txBody>
          <a:bodyPr wrap="square">
            <a:spAutoFit/>
          </a:bodyPr>
          <a:lstStyle/>
          <a:p>
            <a:pPr algn="ctr">
              <a:spcBef>
                <a:spcPts val="600"/>
              </a:spcBef>
            </a:pPr>
            <a:r>
              <a:rPr lang="fr-CH" sz="2000" b="1" dirty="0">
                <a:highlight>
                  <a:srgbClr val="00FFFF"/>
                </a:highlight>
              </a:rPr>
              <a:t>Sa foi naissante n'impliquait pas une connaissance complète de la volonté de Dieu</a:t>
            </a:r>
            <a:r>
              <a:rPr lang="fr-CH" sz="2000" b="1" dirty="0">
                <a:solidFill>
                  <a:srgbClr val="FF0000"/>
                </a:solidFill>
                <a:highlight>
                  <a:srgbClr val="00FFFF"/>
                </a:highlight>
              </a:rPr>
              <a:t>. Elle agit du mieux qu'elle put pour aider les espions et sauver sa vie et celle de sa famille. </a:t>
            </a:r>
            <a:br>
              <a:rPr lang="fr-CH" sz="2000" b="1" dirty="0">
                <a:solidFill>
                  <a:srgbClr val="FF0000"/>
                </a:solidFill>
                <a:highlight>
                  <a:srgbClr val="00FFFF"/>
                </a:highlight>
              </a:rPr>
            </a:br>
            <a:r>
              <a:rPr lang="fr-CH" sz="2000" b="1" dirty="0">
                <a:solidFill>
                  <a:srgbClr val="0033CC"/>
                </a:solidFill>
                <a:highlight>
                  <a:srgbClr val="00FFFF"/>
                </a:highlight>
              </a:rPr>
              <a:t>La connaissance viendrait après.</a:t>
            </a:r>
          </a:p>
        </p:txBody>
      </p:sp>
      <p:sp>
        <p:nvSpPr>
          <p:cNvPr id="12" name="CuadroTexto 11">
            <a:extLst>
              <a:ext uri="{FF2B5EF4-FFF2-40B4-BE49-F238E27FC236}">
                <a16:creationId xmlns:a16="http://schemas.microsoft.com/office/drawing/2014/main" id="{C7D712EB-F4BC-8297-304A-A4A9F0C119F2}"/>
              </a:ext>
            </a:extLst>
          </p:cNvPr>
          <p:cNvSpPr txBox="1"/>
          <p:nvPr/>
        </p:nvSpPr>
        <p:spPr>
          <a:xfrm>
            <a:off x="4884145" y="2847896"/>
            <a:ext cx="7306761" cy="707886"/>
          </a:xfrm>
          <a:prstGeom prst="rect">
            <a:avLst/>
          </a:prstGeom>
          <a:noFill/>
        </p:spPr>
        <p:txBody>
          <a:bodyPr wrap="square">
            <a:spAutoFit/>
          </a:bodyPr>
          <a:lstStyle/>
          <a:p>
            <a:pPr algn="ctr">
              <a:spcBef>
                <a:spcPts val="600"/>
              </a:spcBef>
            </a:pPr>
            <a:r>
              <a:rPr lang="fr-CH" sz="2000" b="1" dirty="0">
                <a:highlight>
                  <a:srgbClr val="FFFF00"/>
                </a:highlight>
              </a:rPr>
              <a:t>Pourquoi, si elle croyait en Dieu, s'est-elle servie d'un mensonge pour aider les espions ?</a:t>
            </a: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883055" y="1536768"/>
            <a:ext cx="7306760" cy="1323439"/>
          </a:xfrm>
          <a:prstGeom prst="rect">
            <a:avLst/>
          </a:prstGeom>
          <a:noFill/>
        </p:spPr>
        <p:txBody>
          <a:bodyPr wrap="square">
            <a:spAutoFit/>
          </a:bodyPr>
          <a:lstStyle/>
          <a:p>
            <a:pPr algn="ctr">
              <a:spcBef>
                <a:spcPts val="600"/>
              </a:spcBef>
            </a:pPr>
            <a:r>
              <a:rPr lang="fr-CH" sz="2000" b="1" dirty="0">
                <a:highlight>
                  <a:srgbClr val="FFFF00"/>
                </a:highlight>
              </a:rPr>
              <a:t>Observe que Rahab parle de faits que tous connaissaient, comme la traversée de la mer Rouge. Mais, tandis que les autres craignaient le Dieu des Hébreux, elle décida de se réfugier sous ses ailes </a:t>
            </a:r>
            <a:r>
              <a:rPr lang="fr-CH" sz="2000" b="1" dirty="0">
                <a:highlight>
                  <a:srgbClr val="00FFFF"/>
                </a:highlight>
              </a:rPr>
              <a:t>(Josué 2.12-13).</a:t>
            </a:r>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2B1002C-9E6C-4E26-E4A5-CA5E40399516}"/>
              </a:ext>
            </a:extLst>
          </p:cNvPr>
          <p:cNvSpPr txBox="1"/>
          <p:nvPr/>
        </p:nvSpPr>
        <p:spPr>
          <a:xfrm>
            <a:off x="2921000" y="647700"/>
            <a:ext cx="5918200" cy="4893647"/>
          </a:xfrm>
          <a:prstGeom prst="rect">
            <a:avLst/>
          </a:prstGeom>
          <a:noFill/>
        </p:spPr>
        <p:txBody>
          <a:bodyPr wrap="square" rtlCol="0">
            <a:spAutoFit/>
          </a:bodyPr>
          <a:lstStyle/>
          <a:p>
            <a:pPr algn="just"/>
            <a:r>
              <a:rPr lang="fr-CH" sz="24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même, la délivrance d’Israël lors de sa sortie d’Égypte contribua à étendre fort loin la connaissance de la puissance divine et fit trembler la population belliqueuse et redoutable de Jéricho.» </a:t>
            </a:r>
          </a:p>
          <a:p>
            <a:endParaRPr lang="fr-CH"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CH" sz="24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Nous l’avons appris, </a:t>
            </a:r>
            <a:r>
              <a:rPr lang="fr-CH" sz="24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dit Rahab, </a:t>
            </a:r>
            <a:r>
              <a:rPr lang="fr-CH" sz="24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 vivait dans cette cité, et notre cœur s’est fondu, et il n’est plus resté de courage en aucun de nous pour vous résister ;</a:t>
            </a:r>
            <a:r>
              <a:rPr lang="fr-CH"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fr-CH"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car c’est l’Éternel, votre Dieu, </a:t>
            </a:r>
            <a:r>
              <a:rPr lang="fr-CH"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 est Dieu, </a:t>
            </a:r>
            <a:r>
              <a:rPr lang="fr-CH" sz="24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haut dans les cieux, et en bas sur la terre » </a:t>
            </a:r>
            <a:r>
              <a:rPr lang="fr-CH"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(Josué 2.11). </a:t>
            </a:r>
            <a:endParaRPr lang="fr-CH" sz="2400" dirty="0">
              <a:latin typeface="Arial" panose="020B0604020202020204" pitchFamily="34" charset="0"/>
              <a:cs typeface="Arial" panose="020B0604020202020204" pitchFamily="34" charset="0"/>
            </a:endParaRPr>
          </a:p>
        </p:txBody>
      </p:sp>
      <p:sp>
        <p:nvSpPr>
          <p:cNvPr id="4" name="Phylactère : pensées 3">
            <a:extLst>
              <a:ext uri="{FF2B5EF4-FFF2-40B4-BE49-F238E27FC236}">
                <a16:creationId xmlns:a16="http://schemas.microsoft.com/office/drawing/2014/main" id="{1D7944C8-438F-A61E-E6D9-88DB285D2BC5}"/>
              </a:ext>
            </a:extLst>
          </p:cNvPr>
          <p:cNvSpPr/>
          <p:nvPr/>
        </p:nvSpPr>
        <p:spPr>
          <a:xfrm>
            <a:off x="9006840" y="4425541"/>
            <a:ext cx="3073400" cy="1679515"/>
          </a:xfrm>
          <a:prstGeom prst="cloudCallout">
            <a:avLst>
              <a:gd name="adj1" fmla="val -45709"/>
              <a:gd name="adj2" fmla="val -925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i="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(Ellen G. White, </a:t>
            </a:r>
            <a:br>
              <a:rPr lang="fr-CH" i="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fr-CH" i="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Patriarches et Prophètes,</a:t>
            </a:r>
            <a:r>
              <a:rPr lang="fr-CH"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br>
              <a:rPr lang="fr-CH"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fr-CH"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 345.)</a:t>
            </a:r>
          </a:p>
        </p:txBody>
      </p:sp>
      <p:pic>
        <p:nvPicPr>
          <p:cNvPr id="5" name="Picture 2" descr="Ceci contient une image de : {{ pinTitle }}">
            <a:extLst>
              <a:ext uri="{FF2B5EF4-FFF2-40B4-BE49-F238E27FC236}">
                <a16:creationId xmlns:a16="http://schemas.microsoft.com/office/drawing/2014/main" id="{AC1817D8-7003-8819-B473-85A73F7698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990" y="460036"/>
            <a:ext cx="1930236" cy="29689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eci contient une image de : {{ pinTitle }}">
            <a:extLst>
              <a:ext uri="{FF2B5EF4-FFF2-40B4-BE49-F238E27FC236}">
                <a16:creationId xmlns:a16="http://schemas.microsoft.com/office/drawing/2014/main" id="{D9E9B5A8-6EE1-F255-5E4E-26BB12CAAE2F}"/>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8839200" y="752944"/>
            <a:ext cx="2096554" cy="238165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310B933C-972F-4144-7F4E-562ADFDD58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6990" y="3714022"/>
            <a:ext cx="1640241" cy="2915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33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erson standing in front of a pink and yellow background&#10;&#10;AI-generated content may be incorrect.">
            <a:extLst>
              <a:ext uri="{FF2B5EF4-FFF2-40B4-BE49-F238E27FC236}">
                <a16:creationId xmlns:a16="http://schemas.microsoft.com/office/drawing/2014/main" id="{38E5C78A-FE34-4164-9C2E-8DF715F571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6CD0451-5184-0DBD-6DFB-BD47AA7B43A6}"/>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fr-CH" sz="4400" b="1" spc="300" dirty="0">
                <a:ln/>
                <a:solidFill>
                  <a:schemeClr val="accent4"/>
                </a:solidFill>
                <a:effectLst>
                  <a:outerShdw blurRad="38100" dist="25400" dir="2700000" algn="tl">
                    <a:srgbClr val="000000">
                      <a:alpha val="79000"/>
                    </a:srgbClr>
                  </a:outerShdw>
                </a:effectLst>
              </a:rPr>
              <a:t>L'ALLIANCE ÉTENDUE À RAHAB</a:t>
            </a:r>
          </a:p>
        </p:txBody>
      </p:sp>
      <p:sp>
        <p:nvSpPr>
          <p:cNvPr id="4" name="CuadroTexto 3">
            <a:extLst>
              <a:ext uri="{FF2B5EF4-FFF2-40B4-BE49-F238E27FC236}">
                <a16:creationId xmlns:a16="http://schemas.microsoft.com/office/drawing/2014/main" id="{C6454C4F-5EFE-1446-F8D3-A8D3A9DDB56A}"/>
              </a:ext>
            </a:extLst>
          </p:cNvPr>
          <p:cNvSpPr txBox="1"/>
          <p:nvPr/>
        </p:nvSpPr>
        <p:spPr>
          <a:xfrm>
            <a:off x="152400" y="646858"/>
            <a:ext cx="7667623" cy="1200329"/>
          </a:xfrm>
          <a:prstGeom prst="rect">
            <a:avLst/>
          </a:prstGeom>
          <a:noFill/>
        </p:spPr>
        <p:txBody>
          <a:bodyPr wrap="square">
            <a:spAutoFit/>
            <a:scene3d>
              <a:camera prst="orthographicFront"/>
              <a:lightRig rig="threePt" dir="t"/>
            </a:scene3d>
            <a:sp3d extrusionH="57150">
              <a:bevelT w="38100" h="38100"/>
            </a:sp3d>
          </a:bodyPr>
          <a:lstStyle/>
          <a:p>
            <a:pPr algn="ctr"/>
            <a:r>
              <a:rPr lang="fr-CH" b="1" dirty="0">
                <a:solidFill>
                  <a:schemeClr val="accent5">
                    <a:lumMod val="50000"/>
                  </a:schemeClr>
                </a:solidFill>
                <a:highlight>
                  <a:srgbClr val="FFFF00"/>
                </a:highlight>
                <a:latin typeface="Comic Sans MS" panose="030F0702030302020204" pitchFamily="66" charset="0"/>
              </a:rPr>
              <a:t>« Quiconque sortira des portes de ta maison pour aller dehors, son sang retombera sur sa tête, et nous en serons innocents ; mais quiconque sera avec toi dans la maison, son sang retombera sur notre tête, si l'on met la main sur lui » (Josué 2.19)</a:t>
            </a:r>
            <a:endParaRPr lang="fr-CH" sz="1400" b="1" dirty="0">
              <a:solidFill>
                <a:schemeClr val="accent5">
                  <a:lumMod val="50000"/>
                </a:schemeClr>
              </a:solidFill>
              <a:highlight>
                <a:srgbClr val="FFFF00"/>
              </a:highlight>
              <a:latin typeface="Comic Sans MS" panose="030F0702030302020204" pitchFamily="66" charset="0"/>
            </a:endParaRPr>
          </a:p>
        </p:txBody>
      </p:sp>
      <p:sp>
        <p:nvSpPr>
          <p:cNvPr id="5" name="CuadroTexto 4">
            <a:extLst>
              <a:ext uri="{FF2B5EF4-FFF2-40B4-BE49-F238E27FC236}">
                <a16:creationId xmlns:a16="http://schemas.microsoft.com/office/drawing/2014/main" id="{FF6458DF-5BB9-802D-9557-064B8BDE9E99}"/>
              </a:ext>
            </a:extLst>
          </p:cNvPr>
          <p:cNvSpPr txBox="1"/>
          <p:nvPr/>
        </p:nvSpPr>
        <p:spPr>
          <a:xfrm>
            <a:off x="209914" y="1883581"/>
            <a:ext cx="7610109" cy="1015663"/>
          </a:xfrm>
          <a:prstGeom prst="rect">
            <a:avLst/>
          </a:prstGeom>
          <a:noFill/>
        </p:spPr>
        <p:txBody>
          <a:bodyPr wrap="square" rtlCol="0">
            <a:spAutoFit/>
          </a:bodyPr>
          <a:lstStyle/>
          <a:p>
            <a:pPr algn="ctr">
              <a:spcBef>
                <a:spcPts val="600"/>
              </a:spcBef>
            </a:pPr>
            <a:r>
              <a:rPr lang="fr-CH" sz="2000" b="1" dirty="0">
                <a:highlight>
                  <a:srgbClr val="00FFFF"/>
                </a:highlight>
              </a:rPr>
              <a:t>La logique de Rahab était indiscutable : j'ai agi avec bonté [</a:t>
            </a:r>
            <a:r>
              <a:rPr lang="fr-CH" sz="2000" b="1" noProof="0" dirty="0">
                <a:highlight>
                  <a:srgbClr val="00FFFF"/>
                </a:highlight>
              </a:rPr>
              <a:t>hesed</a:t>
            </a:r>
            <a:r>
              <a:rPr lang="fr-CH" sz="2000" b="1" dirty="0">
                <a:highlight>
                  <a:srgbClr val="00FFFF"/>
                </a:highlight>
              </a:rPr>
              <a:t>] et je vous ai sauvés ; maintenant, agissez vous aussi avec bonté et sauvez-moi ainsi que mes parents (Josué 2.12-13).</a:t>
            </a:r>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2494107440"/>
              </p:ext>
            </p:extLst>
          </p:nvPr>
        </p:nvGraphicFramePr>
        <p:xfrm>
          <a:off x="7820024" y="677848"/>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8322943" y="4879374"/>
            <a:ext cx="2743200" cy="1371600"/>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9915" y="2931853"/>
            <a:ext cx="2857500" cy="1577340"/>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156153" y="2898000"/>
            <a:ext cx="4663872" cy="1631216"/>
          </a:xfrm>
          <a:prstGeom prst="rect">
            <a:avLst/>
          </a:prstGeom>
          <a:noFill/>
        </p:spPr>
        <p:txBody>
          <a:bodyPr wrap="square">
            <a:spAutoFit/>
          </a:bodyPr>
          <a:lstStyle/>
          <a:p>
            <a:pPr>
              <a:spcBef>
                <a:spcPts val="600"/>
              </a:spcBef>
            </a:pPr>
            <a:r>
              <a:rPr lang="fr-CH" sz="2000" b="1" dirty="0">
                <a:highlight>
                  <a:srgbClr val="FFFF00"/>
                </a:highlight>
              </a:rPr>
              <a:t>Bien qu'elle n'en fût pas consciente, Rahab demandait qu'Israël agisse avec elle comme Dieu lui-même avait agi avec Israël, c'est-à-dire avec bonté [</a:t>
            </a:r>
            <a:r>
              <a:rPr lang="fr-CH" sz="2000" b="1" noProof="0" dirty="0">
                <a:highlight>
                  <a:srgbClr val="FFFF00"/>
                </a:highlight>
              </a:rPr>
              <a:t>hesed</a:t>
            </a:r>
            <a:r>
              <a:rPr lang="fr-CH" sz="2000" b="1" dirty="0">
                <a:highlight>
                  <a:srgbClr val="FFFF00"/>
                </a:highlight>
              </a:rPr>
              <a:t>] (Deutéronome 7.12).</a:t>
            </a: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156154" y="4595678"/>
            <a:ext cx="4374212" cy="1938992"/>
          </a:xfrm>
          <a:prstGeom prst="rect">
            <a:avLst/>
          </a:prstGeom>
          <a:noFill/>
        </p:spPr>
        <p:txBody>
          <a:bodyPr wrap="square">
            <a:spAutoFit/>
          </a:bodyPr>
          <a:lstStyle/>
          <a:p>
            <a:pPr>
              <a:spcBef>
                <a:spcPts val="600"/>
              </a:spcBef>
            </a:pPr>
            <a:r>
              <a:rPr lang="fr-CH" sz="2000" b="1" dirty="0">
                <a:highlight>
                  <a:srgbClr val="00FFFF"/>
                </a:highlight>
              </a:rPr>
              <a:t>Les espions demandèrent à Rahab de remplir les mêmes conditions qu'ils avaient remplies pour se libérer de la mort en Égypte. De cette manière, elle était incluse dans l'alliance de Dieu avec Israël.</a:t>
            </a:r>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2743200" cy="1725930"/>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5A88A0C-C5A5-DFC3-C3A9-CE1EFBF2AEA5}"/>
              </a:ext>
            </a:extLst>
          </p:cNvPr>
          <p:cNvSpPr txBox="1"/>
          <p:nvPr/>
        </p:nvSpPr>
        <p:spPr>
          <a:xfrm>
            <a:off x="3657600" y="330200"/>
            <a:ext cx="7632700" cy="2831544"/>
          </a:xfrm>
          <a:prstGeom prst="rect">
            <a:avLst/>
          </a:prstGeom>
          <a:noFill/>
        </p:spPr>
        <p:txBody>
          <a:bodyPr wrap="square" rtlCol="0">
            <a:spAutoFit/>
          </a:bodyPr>
          <a:lstStyle/>
          <a:p>
            <a:pPr algn="just"/>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Seigneur avait ordonné à Moïse </a:t>
            </a:r>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relater aux enfants d'Israël </a:t>
            </a:r>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exploits accomplis pour les délivrer du pays d'Égypte </a:t>
            </a:r>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les garder d'une façon merveilleuse </a:t>
            </a:r>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le désert. </a:t>
            </a:r>
          </a:p>
          <a:p>
            <a:pPr algn="just"/>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serviteur de Dieu </a:t>
            </a:r>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était chargé de rap­peler </a:t>
            </a:r>
            <a:r>
              <a:rPr lang="fr-CH" sz="20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leur incrédulité, leurs murmures</a:t>
            </a:r>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lorsqu'ils furent mis à l'épreuve, </a:t>
            </a:r>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ainsi que la miséricorde et la bonté du Seigneur, </a:t>
            </a:r>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 ne les avait jamais aban­donnés. </a:t>
            </a:r>
            <a:r>
              <a:rPr lang="fr-CH" sz="20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Leur foi devait en être stimulée et leur courage affermi...</a:t>
            </a:r>
          </a:p>
          <a:p>
            <a:endParaRPr lang="fr-CH" dirty="0"/>
          </a:p>
        </p:txBody>
      </p:sp>
      <p:sp>
        <p:nvSpPr>
          <p:cNvPr id="3" name="ZoneTexte 2">
            <a:extLst>
              <a:ext uri="{FF2B5EF4-FFF2-40B4-BE49-F238E27FC236}">
                <a16:creationId xmlns:a16="http://schemas.microsoft.com/office/drawing/2014/main" id="{40D2A9DC-3D83-D479-6C10-DA678D69115A}"/>
              </a:ext>
            </a:extLst>
          </p:cNvPr>
          <p:cNvSpPr txBox="1"/>
          <p:nvPr/>
        </p:nvSpPr>
        <p:spPr>
          <a:xfrm>
            <a:off x="5232400" y="3149044"/>
            <a:ext cx="6057900" cy="2862322"/>
          </a:xfrm>
          <a:prstGeom prst="rect">
            <a:avLst/>
          </a:prstGeom>
          <a:noFill/>
        </p:spPr>
        <p:txBody>
          <a:bodyPr wrap="square" rtlCol="0">
            <a:spAutoFit/>
          </a:bodyPr>
          <a:lstStyle/>
          <a:p>
            <a:pPr algn="ctr"/>
            <a:r>
              <a:rPr lang="fr-CH" sz="2000" b="1" dirty="0">
                <a:solidFill>
                  <a:srgbClr val="7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est tout aussi important aujourd'hui</a:t>
            </a:r>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0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le peuple de Dieu se sou­vienne des temps et des circonstances où il a été éprouvé</a:t>
            </a:r>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où sa foi a fai­blit et où son incrédulité et sa confiance en lui-même </a:t>
            </a:r>
            <a:b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0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lui ont fait courir le plus grand danger. </a:t>
            </a:r>
          </a:p>
          <a:p>
            <a:endParaRPr lang="fr-CH" sz="20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miséricorde de Dieu, sa providence, </a:t>
            </a:r>
            <a:b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ses délivrances inoubliables doivent être rappelées </a:t>
            </a:r>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unes après les autres.»</a:t>
            </a:r>
          </a:p>
        </p:txBody>
      </p:sp>
      <p:pic>
        <p:nvPicPr>
          <p:cNvPr id="4" name="Picture 2">
            <a:extLst>
              <a:ext uri="{FF2B5EF4-FFF2-40B4-BE49-F238E27FC236}">
                <a16:creationId xmlns:a16="http://schemas.microsoft.com/office/drawing/2014/main" id="{14D52F50-C4ED-69F4-91D6-8C36A7D0F0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3149044"/>
            <a:ext cx="1582589" cy="28774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eci contient une image de : {{ pinTitle }}">
            <a:extLst>
              <a:ext uri="{FF2B5EF4-FFF2-40B4-BE49-F238E27FC236}">
                <a16:creationId xmlns:a16="http://schemas.microsoft.com/office/drawing/2014/main" id="{4B314C2A-DCEF-48BC-38BC-D2B97687E7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6085" y="330200"/>
            <a:ext cx="1948593" cy="299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8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9648" y="-1"/>
            <a:ext cx="5790610" cy="3539430"/>
          </a:xfrm>
          <a:prstGeom prst="rect">
            <a:avLst/>
          </a:prstGeom>
          <a:noFill/>
        </p:spPr>
        <p:txBody>
          <a:bodyPr wrap="square">
            <a:spAutoFit/>
          </a:bodyPr>
          <a:lstStyle/>
          <a:p>
            <a:pPr algn="ctr"/>
            <a:r>
              <a:rPr lang="fr-CH" sz="6000" b="1" dirty="0">
                <a:ln w="13462">
                  <a:solidFill>
                    <a:schemeClr val="bg1"/>
                  </a:solidFill>
                  <a:prstDash val="solid"/>
                </a:ln>
                <a:solidFill>
                  <a:srgbClr val="2D4C84"/>
                </a:solidFill>
                <a:effectLst>
                  <a:outerShdw dist="38100" dir="2700000" algn="bl" rotWithShape="0">
                    <a:srgbClr val="C00000"/>
                  </a:outerShdw>
                </a:effectLst>
              </a:rPr>
              <a:t>GRÂCE POUR LES GABAONITES</a:t>
            </a:r>
          </a:p>
          <a:p>
            <a:pPr algn="ctr"/>
            <a:r>
              <a:rPr lang="fr-CH" sz="4400" b="1" dirty="0">
                <a:ln w="13462">
                  <a:solidFill>
                    <a:schemeClr val="bg1"/>
                  </a:solidFill>
                  <a:prstDash val="solid"/>
                </a:ln>
                <a:solidFill>
                  <a:srgbClr val="2D4C84"/>
                </a:solidFill>
                <a:effectLst>
                  <a:outerShdw dist="38100" dir="2700000" algn="bl" rotWithShape="0">
                    <a:srgbClr val="C00000"/>
                  </a:outerShdw>
                </a:effectLst>
              </a:rPr>
              <a:t>(JOSUÉ 9)</a:t>
            </a:r>
          </a:p>
        </p:txBody>
      </p:sp>
      <p:sp>
        <p:nvSpPr>
          <p:cNvPr id="3" name="ZoneTexte 2">
            <a:extLst>
              <a:ext uri="{FF2B5EF4-FFF2-40B4-BE49-F238E27FC236}">
                <a16:creationId xmlns:a16="http://schemas.microsoft.com/office/drawing/2014/main" id="{76CBF26C-A4C4-EB03-7DDF-5EEE1EC067A9}"/>
              </a:ext>
            </a:extLst>
          </p:cNvPr>
          <p:cNvSpPr txBox="1"/>
          <p:nvPr/>
        </p:nvSpPr>
        <p:spPr>
          <a:xfrm>
            <a:off x="-2" y="4110225"/>
            <a:ext cx="6748436" cy="2954655"/>
          </a:xfrm>
          <a:prstGeom prst="rect">
            <a:avLst/>
          </a:prstGeom>
          <a:noFill/>
        </p:spPr>
        <p:txBody>
          <a:bodyPr wrap="square" rtlCol="0">
            <a:spAutoFit/>
          </a:bodyPr>
          <a:lstStyle/>
          <a:p>
            <a:pPr algn="just" fontAlgn="base">
              <a:buNone/>
            </a:pPr>
            <a:r>
              <a:rPr lang="fr-CH" sz="2400" b="0" u="none" strike="noStrike" dirty="0">
                <a:solidFill>
                  <a:srgbClr val="FFFF00"/>
                </a:solidFill>
                <a:effectLst/>
                <a:latin typeface="times new roman" panose="02020603050405020304" pitchFamily="18" charset="0"/>
                <a:hlinkClick r:id="rId4" tooltip="Josué - Chapitre 9 -  Verset 3">
                  <a:extLst>
                    <a:ext uri="{A12FA001-AC4F-418D-AE19-62706E023703}">
                      <ahyp:hlinkClr xmlns:ahyp="http://schemas.microsoft.com/office/drawing/2018/hyperlinkcolor" val="tx"/>
                    </a:ext>
                  </a:extLst>
                </a:hlinkClick>
              </a:rPr>
              <a:t>9:3</a:t>
            </a:r>
            <a:r>
              <a:rPr lang="fr-CH" sz="2400" b="0" dirty="0">
                <a:solidFill>
                  <a:schemeClr val="bg1"/>
                </a:solidFill>
                <a:effectLst/>
                <a:latin typeface="times new roman" panose="02020603050405020304" pitchFamily="18" charset="0"/>
              </a:rPr>
              <a:t> Les habitants de Gabaon, de leur côté, lorsqu'ils apprirent de quelle manière Josué avait traité Jéricho et Aï,</a:t>
            </a:r>
          </a:p>
          <a:p>
            <a:pPr algn="just" fontAlgn="base">
              <a:buNone/>
            </a:pPr>
            <a:r>
              <a:rPr lang="fr-CH" sz="2400" b="0" u="none" strike="noStrike" dirty="0">
                <a:solidFill>
                  <a:srgbClr val="FFFF00"/>
                </a:solidFill>
                <a:effectLst/>
                <a:latin typeface="times new roman" panose="02020603050405020304" pitchFamily="18" charset="0"/>
                <a:hlinkClick r:id="rId5" tooltip="Josué - Chapitre 9 -  Verset 4">
                  <a:extLst>
                    <a:ext uri="{A12FA001-AC4F-418D-AE19-62706E023703}">
                      <ahyp:hlinkClr xmlns:ahyp="http://schemas.microsoft.com/office/drawing/2018/hyperlinkcolor" val="tx"/>
                    </a:ext>
                  </a:extLst>
                </a:hlinkClick>
              </a:rPr>
              <a:t>9:4</a:t>
            </a:r>
            <a:r>
              <a:rPr lang="fr-CH" sz="2400" b="0" dirty="0">
                <a:solidFill>
                  <a:schemeClr val="bg1"/>
                </a:solidFill>
                <a:effectLst/>
                <a:latin typeface="times new roman" panose="02020603050405020304" pitchFamily="18" charset="0"/>
              </a:rPr>
              <a:t> </a:t>
            </a:r>
            <a:r>
              <a:rPr lang="fr-CH" sz="2400" b="0" dirty="0">
                <a:solidFill>
                  <a:srgbClr val="FFFF00"/>
                </a:solidFill>
                <a:effectLst>
                  <a:outerShdw blurRad="38100" dist="38100" dir="2700000" algn="tl">
                    <a:srgbClr val="000000">
                      <a:alpha val="43137"/>
                    </a:srgbClr>
                  </a:outerShdw>
                </a:effectLst>
                <a:latin typeface="times new roman" panose="02020603050405020304" pitchFamily="18" charset="0"/>
              </a:rPr>
              <a:t>eurent recours à la ruse,</a:t>
            </a:r>
            <a:r>
              <a:rPr lang="fr-CH" sz="2400" b="0" dirty="0">
                <a:solidFill>
                  <a:schemeClr val="bg1"/>
                </a:solidFill>
                <a:effectLst/>
                <a:latin typeface="times new roman" panose="02020603050405020304" pitchFamily="18" charset="0"/>
              </a:rPr>
              <a:t> et se mirent en route avec des provisions de voyage. Ils prirent de vieux sacs pour leurs ânes, et de vieilles outres à vin déchirées et recousues… </a:t>
            </a:r>
            <a:r>
              <a:rPr lang="fr-CH" sz="2400" b="0" dirty="0">
                <a:solidFill>
                  <a:srgbClr val="FF66FF"/>
                </a:solidFill>
                <a:effectLst/>
                <a:latin typeface="times new roman" panose="02020603050405020304" pitchFamily="18" charset="0"/>
              </a:rPr>
              <a:t>(Lire la suite, dans votre Bible)</a:t>
            </a:r>
          </a:p>
          <a:p>
            <a:endParaRPr lang="fr-CH" dirty="0">
              <a:solidFill>
                <a:schemeClr val="bg1"/>
              </a:solidFill>
            </a:endParaRP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9285B-C056-3BD5-DEE8-21ED110684E4}"/>
              </a:ext>
            </a:extLst>
          </p:cNvPr>
          <p:cNvSpPr txBox="1"/>
          <p:nvPr/>
        </p:nvSpPr>
        <p:spPr>
          <a:xfrm>
            <a:off x="1219200" y="458331"/>
            <a:ext cx="10731500" cy="2246769"/>
          </a:xfrm>
          <a:prstGeom prst="rect">
            <a:avLst/>
          </a:prstGeom>
          <a:noFill/>
        </p:spPr>
        <p:txBody>
          <a:bodyPr wrap="square" rtlCol="0">
            <a:spAutoFit/>
          </a:bodyPr>
          <a:lstStyle/>
          <a:p>
            <a:pPr lvl="1" algn="just"/>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CH"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En Jetant un regard sur le passé, les adventistes</a:t>
            </a:r>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comprendront que le Seigneur répète les mêmes exploits, et ils devront prendre garde aux avertissements qui leur sont donnés afin  de ne pas retomber dans les mêmes erreurs. Renonçant à toute confiance en eux-mêmes, ils se confieront en Dieu pour qu'il les garde du péché qui déshonorait son </a:t>
            </a:r>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nom. </a:t>
            </a:r>
          </a:p>
          <a:p>
            <a:pPr lvl="1" algn="just"/>
            <a:endParaRPr lang="fr-CH"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a:p>
            <a:pPr lvl="6" algn="just"/>
            <a:r>
              <a:rPr lang="fr-CH" sz="20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Chaque fois que Satan remporte la victoire, des âmes sont en péril ; </a:t>
            </a:r>
            <a:br>
              <a:rPr lang="fr-CH" sz="20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0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quelques-unes deviennent sa proie et n'arrivent pas à se ressaisir</a:t>
            </a:r>
          </a:p>
        </p:txBody>
      </p:sp>
      <p:sp>
        <p:nvSpPr>
          <p:cNvPr id="3" name="ZoneTexte 2">
            <a:extLst>
              <a:ext uri="{FF2B5EF4-FFF2-40B4-BE49-F238E27FC236}">
                <a16:creationId xmlns:a16="http://schemas.microsoft.com/office/drawing/2014/main" id="{88A400D9-4055-667E-3C8B-A7ABCC6474F3}"/>
              </a:ext>
            </a:extLst>
          </p:cNvPr>
          <p:cNvSpPr txBox="1"/>
          <p:nvPr/>
        </p:nvSpPr>
        <p:spPr>
          <a:xfrm>
            <a:off x="3860800" y="2705100"/>
            <a:ext cx="7950200" cy="2554545"/>
          </a:xfrm>
          <a:prstGeom prst="rect">
            <a:avLst/>
          </a:prstGeom>
          <a:noFill/>
        </p:spPr>
        <p:txBody>
          <a:bodyPr wrap="square" rtlCol="0">
            <a:spAutoFit/>
          </a:bodyPr>
          <a:lstStyle/>
          <a:p>
            <a:pPr algn="ctr"/>
            <a:r>
              <a:rPr lang="fr-CH" sz="20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Dieu envoie des épreuves à ses enfants pour se rendre compte </a:t>
            </a:r>
            <a:br>
              <a:rPr lang="fr-CH" sz="20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0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leur fidélité au moment de la tentation. Il les place dans des circonstances diffi­ciles pour voir s'ils mettront leur confiance en lui</a:t>
            </a:r>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ctr"/>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buNone/>
            </a:pPr>
            <a:r>
              <a:rPr lang="fr-CH" sz="2000" dirty="0">
                <a:solidFill>
                  <a:srgbClr val="FFA21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Chacun possède des traits de caractère qui sont mis en évidence par l'épreuve. </a:t>
            </a:r>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Dieu permet que ceux qui se confient en eux-mêmes </a:t>
            </a:r>
            <a:r>
              <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soient terriblement tentés, </a:t>
            </a:r>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afin qu'ils puissent </a:t>
            </a:r>
            <a:b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comprendre leur faiblesse. </a:t>
            </a:r>
          </a:p>
        </p:txBody>
      </p:sp>
      <p:sp>
        <p:nvSpPr>
          <p:cNvPr id="4" name="ZoneTexte 3">
            <a:extLst>
              <a:ext uri="{FF2B5EF4-FFF2-40B4-BE49-F238E27FC236}">
                <a16:creationId xmlns:a16="http://schemas.microsoft.com/office/drawing/2014/main" id="{D4AD77FE-2790-EA9B-A5EB-F23C038C6449}"/>
              </a:ext>
            </a:extLst>
          </p:cNvPr>
          <p:cNvSpPr txBox="1"/>
          <p:nvPr/>
        </p:nvSpPr>
        <p:spPr>
          <a:xfrm>
            <a:off x="1397000" y="5346700"/>
            <a:ext cx="10553700" cy="1323439"/>
          </a:xfrm>
          <a:prstGeom prst="rect">
            <a:avLst/>
          </a:prstGeom>
          <a:noFill/>
        </p:spPr>
        <p:txBody>
          <a:bodyPr wrap="square" rtlCol="0">
            <a:spAutoFit/>
          </a:bodyPr>
          <a:lstStyle/>
          <a:p>
            <a:pPr algn="just"/>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«Lorsque nous passons par l'épreuve </a:t>
            </a:r>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lorsque nous voyons devant nous non une plus grande prospérité, mais au contraire une situation exigeant de notre part quelque sacrifice, comment accueillerons-nous les insinuations de Satan nous prédisant des temps difficiles ? Si nous écoutons ses sugges­tions, nous perdrons notre confiance en Dieu...»</a:t>
            </a:r>
          </a:p>
        </p:txBody>
      </p:sp>
      <p:pic>
        <p:nvPicPr>
          <p:cNvPr id="4098" name="Picture 2" descr="Podcast Eglise Adventiste Arue">
            <a:extLst>
              <a:ext uri="{FF2B5EF4-FFF2-40B4-BE49-F238E27FC236}">
                <a16:creationId xmlns:a16="http://schemas.microsoft.com/office/drawing/2014/main" id="{A02846C3-29FD-B514-C977-5A5834F7FCC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37" y="35792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Église adventiste du septième jour...">
            <a:extLst>
              <a:ext uri="{FF2B5EF4-FFF2-40B4-BE49-F238E27FC236}">
                <a16:creationId xmlns:a16="http://schemas.microsoft.com/office/drawing/2014/main" id="{F6683C82-F466-156D-8E63-047D375812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499" y="2577534"/>
            <a:ext cx="2616200" cy="261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38BB9BFE-7943-0873-FE5D-18D2C66DA205}"/>
              </a:ext>
            </a:extLst>
          </p:cNvPr>
          <p:cNvSpPr txBox="1"/>
          <p:nvPr/>
        </p:nvSpPr>
        <p:spPr>
          <a:xfrm>
            <a:off x="3835400" y="38797"/>
            <a:ext cx="4838700" cy="369332"/>
          </a:xfrm>
          <a:prstGeom prst="rect">
            <a:avLst/>
          </a:prstGeom>
          <a:noFill/>
        </p:spPr>
        <p:txBody>
          <a:bodyPr wrap="square" rtlCol="0">
            <a:spAutoFit/>
          </a:bodyPr>
          <a:lstStyle/>
          <a:p>
            <a:pPr algn="ctr"/>
            <a:r>
              <a:rPr lang="fr-CH" i="1" dirty="0">
                <a:highlight>
                  <a:srgbClr val="00FFFF"/>
                </a:highlight>
              </a:rPr>
              <a:t>(Témoignages pour l'Église</a:t>
            </a:r>
            <a:r>
              <a:rPr lang="fr-CH" dirty="0">
                <a:highlight>
                  <a:srgbClr val="00FFFF"/>
                </a:highlight>
              </a:rPr>
              <a:t>, vol. 3, p. 222, 223.)</a:t>
            </a:r>
          </a:p>
        </p:txBody>
      </p:sp>
    </p:spTree>
    <p:extLst>
      <p:ext uri="{BB962C8B-B14F-4D97-AF65-F5344CB8AC3E}">
        <p14:creationId xmlns:p14="http://schemas.microsoft.com/office/powerpoint/2010/main" val="366086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yellow background with white circles&#10;&#10;AI-generated content may be incorrect.">
            <a:extLst>
              <a:ext uri="{FF2B5EF4-FFF2-40B4-BE49-F238E27FC236}">
                <a16:creationId xmlns:a16="http://schemas.microsoft.com/office/drawing/2014/main" id="{4A97B33B-A2F2-C561-250C-12DBED286FB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r>
              <a:rPr lang="fr-CH" sz="4400" b="1" dirty="0">
                <a:ln w="13462">
                  <a:solidFill>
                    <a:schemeClr val="bg1"/>
                  </a:solidFill>
                  <a:prstDash val="solid"/>
                </a:ln>
                <a:solidFill>
                  <a:schemeClr val="accent2">
                    <a:lumMod val="50000"/>
                  </a:schemeClr>
                </a:solidFill>
                <a:effectLst>
                  <a:outerShdw dist="38100" dir="2700000" algn="bl" rotWithShape="0">
                    <a:schemeClr val="accent5"/>
                  </a:outerShdw>
                </a:effectLst>
              </a:rPr>
              <a:t>AMBASSADEURS TROMPEURS</a:t>
            </a: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fr-CH"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 Ils se rendirent auprès de Josué, au camp de Guilgal, et ils lui dirent, à lui et à tous les hommes d'Israël : Nous venons d'un pays éloigné, et maintenant faites alliance avec nous » </a:t>
            </a:r>
            <a:r>
              <a:rPr lang="fr-CH" b="1" dirty="0">
                <a:solidFill>
                  <a:srgbClr val="5B7966"/>
                </a:solidFill>
                <a:latin typeface="Comic Sans MS" panose="030F0702030302020204" pitchFamily="66" charset="0"/>
              </a:rPr>
              <a:t>(Josué 9.6)</a:t>
            </a:r>
            <a:endParaRPr lang="fr-CH" sz="1400" b="1" dirty="0">
              <a:solidFill>
                <a:srgbClr val="5B7966"/>
              </a:solidFill>
              <a:latin typeface="Comic Sans MS" panose="030F0702030302020204" pitchFamily="66" charset="0"/>
            </a:endParaRP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1863389" cy="400110"/>
          </a:xfrm>
          <a:prstGeom prst="rect">
            <a:avLst/>
          </a:prstGeom>
          <a:noFill/>
        </p:spPr>
        <p:txBody>
          <a:bodyPr wrap="square" rtlCol="0">
            <a:spAutoFit/>
          </a:bodyPr>
          <a:lstStyle/>
          <a:p>
            <a:pPr algn="ctr">
              <a:spcBef>
                <a:spcPts val="600"/>
              </a:spcBef>
            </a:pPr>
            <a:r>
              <a:rPr lang="fr-CH" sz="2000" b="1" dirty="0"/>
              <a:t>Observe les similitudes et les différences entre Rahab et les Gabaonites :</a:t>
            </a:r>
          </a:p>
        </p:txBody>
      </p:sp>
      <p:sp>
        <p:nvSpPr>
          <p:cNvPr id="7" name="CuadroTexto 6">
            <a:extLst>
              <a:ext uri="{FF2B5EF4-FFF2-40B4-BE49-F238E27FC236}">
                <a16:creationId xmlns:a16="http://schemas.microsoft.com/office/drawing/2014/main" id="{3B922641-56E9-AFFB-13F6-A7B74C891150}"/>
              </a:ext>
            </a:extLst>
          </p:cNvPr>
          <p:cNvSpPr txBox="1"/>
          <p:nvPr/>
        </p:nvSpPr>
        <p:spPr>
          <a:xfrm>
            <a:off x="3810000" y="4031873"/>
            <a:ext cx="8381999" cy="1323439"/>
          </a:xfrm>
          <a:prstGeom prst="rect">
            <a:avLst/>
          </a:prstGeom>
          <a:noFill/>
        </p:spPr>
        <p:txBody>
          <a:bodyPr wrap="square" rtlCol="0">
            <a:spAutoFit/>
          </a:bodyPr>
          <a:lstStyle/>
          <a:p>
            <a:pPr>
              <a:spcBef>
                <a:spcPts val="600"/>
              </a:spcBef>
            </a:pPr>
            <a:r>
              <a:rPr lang="fr-CH" sz="2000" b="1" dirty="0">
                <a:solidFill>
                  <a:srgbClr val="3366FF"/>
                </a:solidFill>
              </a:rPr>
              <a:t>Rahab mentit de façon spontanée pour délivrer les espions. </a:t>
            </a:r>
            <a:r>
              <a:rPr lang="fr-CH" sz="2000" b="1" dirty="0"/>
              <a:t>Cependant, </a:t>
            </a:r>
            <a:r>
              <a:rPr lang="fr-CH" sz="2000" b="1" dirty="0">
                <a:solidFill>
                  <a:srgbClr val="3366FF"/>
                </a:solidFill>
              </a:rPr>
              <a:t>les Gabaonites mentirent de façon calculée avec l'intention de tromper, usant de ruse </a:t>
            </a:r>
            <a:r>
              <a:rPr lang="fr-CH" sz="2000" b="1" dirty="0">
                <a:solidFill>
                  <a:srgbClr val="700000"/>
                </a:solidFill>
              </a:rPr>
              <a:t>(voir Genèse 3.1a). </a:t>
            </a:r>
            <a:r>
              <a:rPr lang="fr-CH" sz="2000" b="1" dirty="0">
                <a:solidFill>
                  <a:srgbClr val="FF0000"/>
                </a:solidFill>
              </a:rPr>
              <a:t>D'autre part, les dirigeants d'Israël faillirent en ne consultant pas Dieu </a:t>
            </a:r>
            <a:r>
              <a:rPr lang="fr-CH" sz="2000" b="1" dirty="0">
                <a:solidFill>
                  <a:srgbClr val="700000"/>
                </a:solidFill>
              </a:rPr>
              <a:t>(Josué 9.14).</a:t>
            </a:r>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25" y="1957328"/>
            <a:ext cx="3486150" cy="4149090"/>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3936579" y="5455504"/>
            <a:ext cx="3034824" cy="1323439"/>
          </a:xfrm>
          <a:prstGeom prst="rect">
            <a:avLst/>
          </a:prstGeom>
          <a:solidFill>
            <a:schemeClr val="accent1">
              <a:lumMod val="40000"/>
              <a:lumOff val="60000"/>
            </a:schemeClr>
          </a:solidFill>
        </p:spPr>
        <p:txBody>
          <a:bodyPr wrap="square">
            <a:spAutoFit/>
          </a:bodyPr>
          <a:lstStyle/>
          <a:p>
            <a:pPr algn="ctr"/>
            <a:r>
              <a:rPr lang="fr-CH" sz="2000" dirty="0">
                <a:effectLst>
                  <a:outerShdw blurRad="38100" dist="38100" dir="2700000" algn="tl">
                    <a:srgbClr val="000000">
                      <a:alpha val="43137"/>
                    </a:srgbClr>
                  </a:outerShdw>
                </a:effectLst>
                <a:highlight>
                  <a:srgbClr val="FF66FF"/>
                </a:highlight>
              </a:rPr>
              <a:t>Ceci les plaça dans un dilemme : détruire les Gabaonites, ou respecter </a:t>
            </a:r>
            <a:br>
              <a:rPr lang="fr-CH" sz="2000" dirty="0">
                <a:effectLst>
                  <a:outerShdw blurRad="38100" dist="38100" dir="2700000" algn="tl">
                    <a:srgbClr val="000000">
                      <a:alpha val="43137"/>
                    </a:srgbClr>
                  </a:outerShdw>
                </a:effectLst>
                <a:highlight>
                  <a:srgbClr val="FF66FF"/>
                </a:highlight>
              </a:rPr>
            </a:br>
            <a:r>
              <a:rPr lang="fr-CH" sz="2000" dirty="0">
                <a:effectLst>
                  <a:outerShdw blurRad="38100" dist="38100" dir="2700000" algn="tl">
                    <a:srgbClr val="000000">
                      <a:alpha val="43137"/>
                    </a:srgbClr>
                  </a:outerShdw>
                </a:effectLst>
                <a:highlight>
                  <a:srgbClr val="FF66FF"/>
                </a:highlight>
              </a:rPr>
              <a:t>le serment (Josué 9.18).</a:t>
            </a:r>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2777833314"/>
              </p:ext>
            </p:extLst>
          </p:nvPr>
        </p:nvGraphicFramePr>
        <p:xfrm>
          <a:off x="4067175" y="1837313"/>
          <a:ext cx="7962900"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54300">
                  <a:extLst>
                    <a:ext uri="{9D8B030D-6E8A-4147-A177-3AD203B41FA5}">
                      <a16:colId xmlns:a16="http://schemas.microsoft.com/office/drawing/2014/main" val="2865947940"/>
                    </a:ext>
                  </a:extLst>
                </a:gridCol>
                <a:gridCol w="2654300">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92334">
                <a:tc>
                  <a:txBody>
                    <a:bodyPr/>
                    <a:lstStyle/>
                    <a:p>
                      <a:r>
                        <a:rPr lang="fr-CH" b="1" dirty="0">
                          <a:solidFill>
                            <a:schemeClr val="accent3">
                              <a:lumMod val="75000"/>
                            </a:schemeClr>
                          </a:solidFill>
                          <a:effectLst>
                            <a:outerShdw blurRad="38100" dist="38100" dir="2700000" algn="tl">
                              <a:srgbClr val="000000">
                                <a:alpha val="43137"/>
                              </a:srgbClr>
                            </a:outerShdw>
                          </a:effectLst>
                        </a:rPr>
                        <a:t>Éléments de foi</a:t>
                      </a:r>
                    </a:p>
                  </a:txBody>
                  <a:tcPr>
                    <a:solidFill>
                      <a:schemeClr val="accent5">
                        <a:lumMod val="75000"/>
                      </a:schemeClr>
                    </a:solidFill>
                  </a:tcPr>
                </a:tc>
                <a:tc>
                  <a:txBody>
                    <a:bodyPr/>
                    <a:lstStyle/>
                    <a:p>
                      <a:r>
                        <a:rPr lang="fr-CH" b="1" dirty="0">
                          <a:solidFill>
                            <a:schemeClr val="accent3">
                              <a:lumMod val="75000"/>
                            </a:schemeClr>
                          </a:solidFill>
                          <a:effectLst>
                            <a:outerShdw blurRad="38100" dist="38100" dir="2700000" algn="tl">
                              <a:srgbClr val="000000">
                                <a:alpha val="43137"/>
                              </a:srgbClr>
                            </a:outerShdw>
                          </a:effectLst>
                        </a:rPr>
                        <a:t>Rahab</a:t>
                      </a:r>
                    </a:p>
                  </a:txBody>
                  <a:tcPr>
                    <a:solidFill>
                      <a:schemeClr val="accent5">
                        <a:lumMod val="75000"/>
                      </a:schemeClr>
                    </a:solidFill>
                  </a:tcPr>
                </a:tc>
                <a:tc>
                  <a:txBody>
                    <a:bodyPr/>
                    <a:lstStyle/>
                    <a:p>
                      <a:r>
                        <a:rPr lang="fr-CH" b="1" dirty="0">
                          <a:solidFill>
                            <a:schemeClr val="accent3">
                              <a:lumMod val="75000"/>
                            </a:schemeClr>
                          </a:solidFill>
                          <a:effectLst>
                            <a:outerShdw blurRad="38100" dist="38100" dir="2700000" algn="tl">
                              <a:srgbClr val="000000">
                                <a:alpha val="43137"/>
                              </a:srgbClr>
                            </a:outerShdw>
                          </a:effectLst>
                        </a:rPr>
                        <a:t>Gabaonites</a:t>
                      </a: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r>
                        <a:rPr lang="fr-CH" b="1" dirty="0">
                          <a:solidFill>
                            <a:schemeClr val="tx1"/>
                          </a:solidFill>
                          <a:effectLst/>
                        </a:rPr>
                        <a:t>Base</a:t>
                      </a:r>
                    </a:p>
                  </a:txBody>
                  <a:tcPr>
                    <a:solidFill>
                      <a:srgbClr val="FFAC33"/>
                    </a:solidFill>
                  </a:tcPr>
                </a:tc>
                <a:tc>
                  <a:txBody>
                    <a:bodyPr/>
                    <a:lstStyle/>
                    <a:p>
                      <a:r>
                        <a:rPr lang="fr-CH" b="1" dirty="0"/>
                        <a:t>Entendre (2.10)</a:t>
                      </a:r>
                    </a:p>
                  </a:txBody>
                  <a:tcPr/>
                </a:tc>
                <a:tc>
                  <a:txBody>
                    <a:bodyPr/>
                    <a:lstStyle/>
                    <a:p>
                      <a:r>
                        <a:rPr lang="fr-CH" b="1" dirty="0"/>
                        <a:t>Entendre (9.3)</a:t>
                      </a:r>
                    </a:p>
                  </a:txBody>
                  <a:tcPr/>
                </a:tc>
                <a:extLst>
                  <a:ext uri="{0D108BD9-81ED-4DB2-BD59-A6C34878D82A}">
                    <a16:rowId xmlns:a16="http://schemas.microsoft.com/office/drawing/2014/main" val="3747630110"/>
                  </a:ext>
                </a:extLst>
              </a:tr>
              <a:tr h="192334">
                <a:tc>
                  <a:txBody>
                    <a:bodyPr/>
                    <a:lstStyle/>
                    <a:p>
                      <a:r>
                        <a:rPr lang="fr-CH" b="1" dirty="0">
                          <a:solidFill>
                            <a:schemeClr val="tx1"/>
                          </a:solidFill>
                          <a:effectLst/>
                        </a:rPr>
                        <a:t>Moyen</a:t>
                      </a:r>
                    </a:p>
                  </a:txBody>
                  <a:tcPr>
                    <a:solidFill>
                      <a:srgbClr val="FFC46D"/>
                    </a:solidFill>
                  </a:tcPr>
                </a:tc>
                <a:tc>
                  <a:txBody>
                    <a:bodyPr/>
                    <a:lstStyle/>
                    <a:p>
                      <a:r>
                        <a:rPr lang="fr-CH" b="1" dirty="0"/>
                        <a:t>Mensonge (2.4-5)</a:t>
                      </a:r>
                    </a:p>
                  </a:txBody>
                  <a:tcPr/>
                </a:tc>
                <a:tc>
                  <a:txBody>
                    <a:bodyPr/>
                    <a:lstStyle/>
                    <a:p>
                      <a:r>
                        <a:rPr lang="fr-CH" b="1" dirty="0"/>
                        <a:t>Mensonge (9.4)</a:t>
                      </a:r>
                    </a:p>
                  </a:txBody>
                  <a:tcPr/>
                </a:tc>
                <a:extLst>
                  <a:ext uri="{0D108BD9-81ED-4DB2-BD59-A6C34878D82A}">
                    <a16:rowId xmlns:a16="http://schemas.microsoft.com/office/drawing/2014/main" val="2812598517"/>
                  </a:ext>
                </a:extLst>
              </a:tr>
              <a:tr h="192334">
                <a:tc>
                  <a:txBody>
                    <a:bodyPr/>
                    <a:lstStyle/>
                    <a:p>
                      <a:r>
                        <a:rPr lang="fr-CH" b="1" dirty="0">
                          <a:solidFill>
                            <a:schemeClr val="tx1"/>
                          </a:solidFill>
                          <a:effectLst/>
                        </a:rPr>
                        <a:t>Objectif</a:t>
                      </a:r>
                    </a:p>
                  </a:txBody>
                  <a:tcPr>
                    <a:solidFill>
                      <a:srgbClr val="FFAC33"/>
                    </a:solidFill>
                  </a:tcPr>
                </a:tc>
                <a:tc>
                  <a:txBody>
                    <a:bodyPr/>
                    <a:lstStyle/>
                    <a:p>
                      <a:r>
                        <a:rPr lang="fr-CH" b="1" dirty="0"/>
                        <a:t>Auto-préservation </a:t>
                      </a:r>
                      <a:r>
                        <a:rPr lang="fr-CH" sz="1400" b="1" dirty="0"/>
                        <a:t>(2.13)</a:t>
                      </a:r>
                    </a:p>
                  </a:txBody>
                  <a:tcPr/>
                </a:tc>
                <a:tc>
                  <a:txBody>
                    <a:bodyPr/>
                    <a:lstStyle/>
                    <a:p>
                      <a:r>
                        <a:rPr lang="fr-CH" b="1" dirty="0"/>
                        <a:t>Auto-préservation </a:t>
                      </a:r>
                      <a:r>
                        <a:rPr lang="fr-CH" sz="1400" b="1" dirty="0"/>
                        <a:t>(9.24)</a:t>
                      </a:r>
                    </a:p>
                  </a:txBody>
                  <a:tcPr/>
                </a:tc>
                <a:extLst>
                  <a:ext uri="{0D108BD9-81ED-4DB2-BD59-A6C34878D82A}">
                    <a16:rowId xmlns:a16="http://schemas.microsoft.com/office/drawing/2014/main" val="186212303"/>
                  </a:ext>
                </a:extLst>
              </a:tr>
              <a:tr h="192334">
                <a:tc>
                  <a:txBody>
                    <a:bodyPr/>
                    <a:lstStyle/>
                    <a:p>
                      <a:r>
                        <a:rPr lang="fr-CH" b="1" dirty="0">
                          <a:solidFill>
                            <a:schemeClr val="tx1"/>
                          </a:solidFill>
                          <a:effectLst/>
                        </a:rPr>
                        <a:t>Résultat immédiat</a:t>
                      </a:r>
                    </a:p>
                  </a:txBody>
                  <a:tcPr>
                    <a:solidFill>
                      <a:srgbClr val="FFC46D"/>
                    </a:solidFill>
                  </a:tcPr>
                </a:tc>
                <a:tc>
                  <a:txBody>
                    <a:bodyPr/>
                    <a:lstStyle/>
                    <a:p>
                      <a:r>
                        <a:rPr lang="fr-CH" b="1" dirty="0"/>
                        <a:t>Libération (6.23)</a:t>
                      </a:r>
                    </a:p>
                  </a:txBody>
                  <a:tcPr/>
                </a:tc>
                <a:tc>
                  <a:txBody>
                    <a:bodyPr/>
                    <a:lstStyle/>
                    <a:p>
                      <a:r>
                        <a:rPr lang="fr-CH" b="1" dirty="0"/>
                        <a:t>Libération (9.26)</a:t>
                      </a:r>
                    </a:p>
                  </a:txBody>
                  <a:tcPr/>
                </a:tc>
                <a:extLst>
                  <a:ext uri="{0D108BD9-81ED-4DB2-BD59-A6C34878D82A}">
                    <a16:rowId xmlns:a16="http://schemas.microsoft.com/office/drawing/2014/main" val="2378325556"/>
                  </a:ext>
                </a:extLst>
              </a:tr>
              <a:tr h="192334">
                <a:tc>
                  <a:txBody>
                    <a:bodyPr/>
                    <a:lstStyle/>
                    <a:p>
                      <a:r>
                        <a:rPr lang="fr-CH" b="1" dirty="0">
                          <a:solidFill>
                            <a:schemeClr val="tx1"/>
                          </a:solidFill>
                          <a:effectLst/>
                        </a:rPr>
                        <a:t>Résultat à long terme</a:t>
                      </a:r>
                    </a:p>
                  </a:txBody>
                  <a:tcPr>
                    <a:solidFill>
                      <a:srgbClr val="FFAC33"/>
                    </a:solidFill>
                  </a:tcPr>
                </a:tc>
                <a:tc>
                  <a:txBody>
                    <a:bodyPr/>
                    <a:lstStyle/>
                    <a:p>
                      <a:r>
                        <a:rPr lang="fr-CH" b="1" dirty="0">
                          <a:solidFill>
                            <a:srgbClr val="C00000"/>
                          </a:solidFill>
                        </a:rPr>
                        <a:t>Citoyenneté pleine </a:t>
                      </a:r>
                      <a:r>
                        <a:rPr lang="fr-CH" sz="1400" b="1" dirty="0">
                          <a:solidFill>
                            <a:srgbClr val="C00000"/>
                          </a:solidFill>
                        </a:rPr>
                        <a:t>(6.25)</a:t>
                      </a:r>
                    </a:p>
                  </a:txBody>
                  <a:tcPr/>
                </a:tc>
                <a:tc>
                  <a:txBody>
                    <a:bodyPr/>
                    <a:lstStyle/>
                    <a:p>
                      <a:r>
                        <a:rPr lang="fr-CH" b="1" dirty="0">
                          <a:solidFill>
                            <a:srgbClr val="C00000"/>
                          </a:solidFill>
                        </a:rPr>
                        <a:t>Servitude (9.27)</a:t>
                      </a: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8C6000-EBA1-33B4-6BF6-70890D214B95}"/>
              </a:ext>
            </a:extLst>
          </p:cNvPr>
          <p:cNvSpPr txBox="1"/>
          <p:nvPr/>
        </p:nvSpPr>
        <p:spPr>
          <a:xfrm>
            <a:off x="3530600" y="220801"/>
            <a:ext cx="8356600" cy="3170099"/>
          </a:xfrm>
          <a:prstGeom prst="rect">
            <a:avLst/>
          </a:prstGeom>
          <a:noFill/>
        </p:spPr>
        <p:txBody>
          <a:bodyPr wrap="square" rtlCol="0">
            <a:spAutoFit/>
          </a:bodyPr>
          <a:lstStyle/>
          <a:p>
            <a:pPr algn="just"/>
            <a:r>
              <a:rPr lang="fr-CH" sz="20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C’était l’Esprit du Très-Haut qui avait inspiré la prière de Josué, afin de donner une nouvelle preuve de la puissance du Dieu d’Israël. </a:t>
            </a:r>
          </a:p>
          <a:p>
            <a:pPr algn="just"/>
            <a:endParaRPr lang="fr-CH" sz="2000" dirty="0">
              <a:latin typeface="Arial" panose="020B0604020202020204" pitchFamily="34" charset="0"/>
              <a:cs typeface="Arial" panose="020B0604020202020204" pitchFamily="34" charset="0"/>
            </a:endParaRPr>
          </a:p>
          <a:p>
            <a:pPr algn="just"/>
            <a:r>
              <a:rPr lang="fr-CH" sz="20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lui avait promis d’écraser ses ennemis. Il n’y avait donc rien de présomptueux dans la prière du général hébreu. Il n’en déploya pas moins d’énergie que si le succès avait dépendu exclusivement de ses armes. </a:t>
            </a:r>
          </a:p>
          <a:p>
            <a:pPr algn="just"/>
            <a:endParaRPr lang="fr-CH" sz="20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CH" sz="20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Après avoir dépensé tout ce que la force humaine pouvait donner, </a:t>
            </a:r>
            <a:br>
              <a:rPr lang="fr-CH" sz="20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000"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avait demandé à Dieu de lui venir en aide. »</a:t>
            </a:r>
          </a:p>
        </p:txBody>
      </p:sp>
      <p:sp>
        <p:nvSpPr>
          <p:cNvPr id="3" name="ZoneTexte 2">
            <a:extLst>
              <a:ext uri="{FF2B5EF4-FFF2-40B4-BE49-F238E27FC236}">
                <a16:creationId xmlns:a16="http://schemas.microsoft.com/office/drawing/2014/main" id="{AC74D3F6-C8B2-3750-EA5B-B2E361783976}"/>
              </a:ext>
            </a:extLst>
          </p:cNvPr>
          <p:cNvSpPr txBox="1"/>
          <p:nvPr/>
        </p:nvSpPr>
        <p:spPr>
          <a:xfrm>
            <a:off x="1003300" y="3657600"/>
            <a:ext cx="10922000" cy="1938992"/>
          </a:xfrm>
          <a:prstGeom prst="rect">
            <a:avLst/>
          </a:prstGeom>
          <a:noFill/>
        </p:spPr>
        <p:txBody>
          <a:bodyPr wrap="square" rtlCol="0">
            <a:spAutoFit/>
          </a:bodyPr>
          <a:lstStyle/>
          <a:p>
            <a:pPr algn="just"/>
            <a:r>
              <a:rPr lang="fr-CH" sz="2000" dirty="0">
                <a:solidFill>
                  <a:srgbClr val="7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a:t>
            </a:r>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 du succès</a:t>
            </a:r>
            <a:r>
              <a:rPr lang="fr-CH" sz="2000" dirty="0">
                <a:solidFill>
                  <a:srgbClr val="7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c’est l’union conjuguée de la puissance divine avec l’effort de l’homme. </a:t>
            </a:r>
            <a:br>
              <a:rPr lang="fr-CH" sz="2000" dirty="0">
                <a:solidFill>
                  <a:srgbClr val="7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fr-CH" sz="2000" dirty="0">
                <a:solidFill>
                  <a:srgbClr val="7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Ceux qui obtiennent les plus grands résultats </a:t>
            </a:r>
            <a:r>
              <a:rPr lang="fr-CH" sz="2000" dirty="0">
                <a:solidFill>
                  <a:srgbClr val="7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sont ceux qui s’appuient de la façon la plus complète sur le bras du Tout-Puissant. L’homme qui avait osé dire :   </a:t>
            </a:r>
            <a:r>
              <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Soleil, arrête-toi sur Gabaon, et toi, lune, sur la vallée d’Jalon  ! » </a:t>
            </a:r>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était celui qui, </a:t>
            </a:r>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prosterné contre terre dans le camp de Guilgal, y avait passé des heures en prière.</a:t>
            </a:r>
            <a:r>
              <a:rPr lang="fr-CH" sz="2000" dirty="0">
                <a:solidFill>
                  <a:srgbClr val="0033CC"/>
                </a:solidFill>
                <a:latin typeface="Arial" panose="020B0604020202020204" pitchFamily="34" charset="0"/>
                <a:cs typeface="Arial" panose="020B0604020202020204" pitchFamily="34" charset="0"/>
              </a:rPr>
              <a:t> </a:t>
            </a:r>
            <a:r>
              <a:rPr lang="fr-CH" sz="2000" b="1" dirty="0">
                <a:solidFill>
                  <a:srgbClr val="FF0000"/>
                </a:solidFill>
                <a:latin typeface="Arial" panose="020B0604020202020204" pitchFamily="34" charset="0"/>
                <a:cs typeface="Arial" panose="020B0604020202020204" pitchFamily="34" charset="0"/>
              </a:rPr>
              <a:t>Les hommes forts sont ceux qui prient. »</a:t>
            </a:r>
          </a:p>
        </p:txBody>
      </p:sp>
      <p:sp>
        <p:nvSpPr>
          <p:cNvPr id="4" name="Parchemin : horizontal 3">
            <a:extLst>
              <a:ext uri="{FF2B5EF4-FFF2-40B4-BE49-F238E27FC236}">
                <a16:creationId xmlns:a16="http://schemas.microsoft.com/office/drawing/2014/main" id="{CCE0B937-0A7C-5472-FC2E-9B31A3335DB2}"/>
              </a:ext>
            </a:extLst>
          </p:cNvPr>
          <p:cNvSpPr/>
          <p:nvPr/>
        </p:nvSpPr>
        <p:spPr>
          <a:xfrm>
            <a:off x="4298950" y="5596592"/>
            <a:ext cx="4330700" cy="1150799"/>
          </a:xfrm>
          <a:prstGeom prst="horizontalScrol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r-CH" sz="2000" i="1" dirty="0">
                <a:solidFill>
                  <a:srgbClr val="FFFF00"/>
                </a:solidFill>
                <a:latin typeface="Calibri" panose="020F0502020204030204" pitchFamily="34" charset="0"/>
                <a:ea typeface="MS Minngs"/>
              </a:rPr>
              <a:t>Ellen G. White, </a:t>
            </a:r>
            <a:br>
              <a:rPr lang="fr-CH" sz="2000" i="1" dirty="0">
                <a:solidFill>
                  <a:srgbClr val="FFFF00"/>
                </a:solidFill>
                <a:latin typeface="Calibri" panose="020F0502020204030204" pitchFamily="34" charset="0"/>
                <a:ea typeface="MS Minngs"/>
              </a:rPr>
            </a:br>
            <a:r>
              <a:rPr lang="fr-CH" sz="2000" i="1" dirty="0">
                <a:solidFill>
                  <a:srgbClr val="FFFF00"/>
                </a:solidFill>
                <a:latin typeface="Calibri" panose="020F0502020204030204" pitchFamily="34" charset="0"/>
                <a:ea typeface="MS Minngs"/>
              </a:rPr>
              <a:t>Patriarches et Prophètes,</a:t>
            </a:r>
            <a:r>
              <a:rPr lang="fr-CH" sz="2000" dirty="0">
                <a:solidFill>
                  <a:srgbClr val="FFFF00"/>
                </a:solidFill>
                <a:latin typeface="Calibri" panose="020F0502020204030204" pitchFamily="34" charset="0"/>
                <a:ea typeface="MS Minngs"/>
              </a:rPr>
              <a:t> p. 490, 491</a:t>
            </a:r>
            <a:endParaRPr lang="fr-CH" sz="2000" dirty="0">
              <a:solidFill>
                <a:srgbClr val="FFFF00"/>
              </a:solidFill>
            </a:endParaRPr>
          </a:p>
        </p:txBody>
      </p:sp>
      <p:pic>
        <p:nvPicPr>
          <p:cNvPr id="5" name="Imagen 7" descr="Una caricatura de una persona&#10;&#10;Descripción generada automáticamente con confianza baja">
            <a:extLst>
              <a:ext uri="{FF2B5EF4-FFF2-40B4-BE49-F238E27FC236}">
                <a16:creationId xmlns:a16="http://schemas.microsoft.com/office/drawing/2014/main" id="{881C9CE0-263B-F125-BAE8-23170913E1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599" y="340307"/>
            <a:ext cx="2167449" cy="2931085"/>
          </a:xfrm>
          <a:prstGeom prst="roundRect">
            <a:avLst>
              <a:gd name="adj" fmla="val 877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0516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985FD91-DF12-C3A1-EADF-D1D811DAE413}"/>
              </a:ext>
            </a:extLst>
          </p:cNvPr>
          <p:cNvSpPr txBox="1"/>
          <p:nvPr/>
        </p:nvSpPr>
        <p:spPr>
          <a:xfrm>
            <a:off x="3080084" y="766732"/>
            <a:ext cx="8313821" cy="5324535"/>
          </a:xfrm>
          <a:prstGeom prst="rect">
            <a:avLst/>
          </a:prstGeom>
          <a:noFill/>
          <a:ln>
            <a:noFill/>
          </a:ln>
        </p:spPr>
        <p:txBody>
          <a:bodyPr wrap="square" rtlCol="0">
            <a:spAutoFit/>
          </a:bodyPr>
          <a:lstStyle/>
          <a:p>
            <a:pPr marL="1257300" lvl="2" indent="-342900" algn="just">
              <a:buClr>
                <a:srgbClr val="FF66FF"/>
              </a:buClr>
              <a:buFont typeface="Wingdings" panose="05000000000000000000" pitchFamily="2" charset="2"/>
              <a:buChar char="q"/>
            </a:pPr>
            <a:r>
              <a:rPr lang="fr-FR"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Par le puissant  couperet de la vérité nous avons été tirés de la carrière du monde et amenés dans l’atelier du Seigneur afin d’être préparés pour une place dans Son temple. </a:t>
            </a:r>
          </a:p>
          <a:p>
            <a:pPr marL="1257300" lvl="2" indent="-342900" algn="just">
              <a:buClr>
                <a:srgbClr val="FF66FF"/>
              </a:buClr>
              <a:buFont typeface="Wingdings" panose="05000000000000000000" pitchFamily="2" charset="2"/>
              <a:buChar char="q"/>
            </a:pPr>
            <a:endPar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marL="1257300" lvl="2" indent="-342900" algn="just">
              <a:buClr>
                <a:srgbClr val="FF66FF"/>
              </a:buClr>
              <a:buFont typeface="Wingdings" panose="05000000000000000000" pitchFamily="2" charset="2"/>
              <a:buChar char="q"/>
            </a:pPr>
            <a:r>
              <a:rPr lang="fr-FR"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Dans cette œuvre le marteau et le ciseau doivent faire leur part, puis vient le polissage de la pierre. Ne vous rebellez pas au processus de la grâce.</a:t>
            </a:r>
          </a:p>
          <a:p>
            <a:pPr marL="1257300" lvl="2" indent="-342900" algn="just">
              <a:buClr>
                <a:srgbClr val="FF66FF"/>
              </a:buClr>
              <a:buFont typeface="Wingdings" panose="05000000000000000000" pitchFamily="2" charset="2"/>
              <a:buChar char="q"/>
            </a:pPr>
            <a:endPar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marL="1257300" lvl="2" indent="-342900" algn="just">
              <a:buClr>
                <a:srgbClr val="FF66FF"/>
              </a:buClr>
              <a:buFont typeface="Wingdings" panose="05000000000000000000" pitchFamily="2" charset="2"/>
              <a:buChar char="q"/>
            </a:pPr>
            <a:r>
              <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Peut-être êtes-vous une pierre rugueuse pour laquelle beaucoup de travail doit être fait afin d’être façonné pour la place que Dieu à prévue que vous occupiez. </a:t>
            </a:r>
          </a:p>
          <a:p>
            <a:pPr marL="1257300" lvl="2" indent="-342900" algn="just">
              <a:buClr>
                <a:srgbClr val="FF66FF"/>
              </a:buClr>
              <a:buFont typeface="Wingdings" panose="05000000000000000000" pitchFamily="2" charset="2"/>
              <a:buChar char="q"/>
            </a:pPr>
            <a:endPar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marL="1257300" lvl="2" indent="-342900" algn="just">
              <a:buClr>
                <a:srgbClr val="FF66FF"/>
              </a:buClr>
              <a:buFont typeface="Wingdings" panose="05000000000000000000" pitchFamily="2" charset="2"/>
              <a:buChar char="q"/>
            </a:pPr>
            <a:r>
              <a:rPr lang="fr-FR"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Peut-être êtes-vous une pierre pleine d’aspérités. Vous ne devez pas être surpris si le marteau et le ciseau de l’épreuve de Dieu enlève vos défauts </a:t>
            </a:r>
            <a:r>
              <a:rPr lang="fr-FR"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caractère. Lui seul peut accomplir cette œuvre. Et soyez assuré qu’Il ne fera pas le moindre coup inutile. »</a:t>
            </a:r>
            <a:endParaRPr lang="fr-CH"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Bulle narrative : rectangle à coins arrondis 2">
            <a:extLst>
              <a:ext uri="{FF2B5EF4-FFF2-40B4-BE49-F238E27FC236}">
                <a16:creationId xmlns:a16="http://schemas.microsoft.com/office/drawing/2014/main" id="{6B02091D-8CDE-76BC-CADE-4961841FFD01}"/>
              </a:ext>
            </a:extLst>
          </p:cNvPr>
          <p:cNvSpPr/>
          <p:nvPr/>
        </p:nvSpPr>
        <p:spPr>
          <a:xfrm>
            <a:off x="372979" y="5046803"/>
            <a:ext cx="2793874" cy="1690881"/>
          </a:xfrm>
          <a:prstGeom prst="wedgeRoundRectCallout">
            <a:avLst>
              <a:gd name="adj1" fmla="val 51768"/>
              <a:gd name="adj2" fmla="val -8809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400" b="1" dirty="0">
                <a:ln w="0"/>
                <a:solidFill>
                  <a:schemeClr val="tx1"/>
                </a:solidFill>
                <a:effectLst>
                  <a:outerShdw blurRad="38100" dist="38100" dir="2700000" algn="tl">
                    <a:srgbClr val="000000">
                      <a:alpha val="43137"/>
                    </a:srgbClr>
                  </a:outerShdw>
                </a:effectLst>
              </a:rPr>
              <a:t>(Ellen G. White,</a:t>
            </a:r>
          </a:p>
          <a:p>
            <a:pPr algn="ctr"/>
            <a:r>
              <a:rPr lang="fr-CH" sz="2400" b="1" i="1" dirty="0">
                <a:solidFill>
                  <a:srgbClr val="000000"/>
                </a:solidFill>
                <a:effectLst>
                  <a:outerShdw blurRad="38100" dist="38100" dir="2700000" algn="tl">
                    <a:srgbClr val="000000">
                      <a:alpha val="43137"/>
                    </a:srgbClr>
                  </a:outerShdw>
                </a:effectLst>
                <a:latin typeface="Calibri" panose="020F0502020204030204" pitchFamily="34" charset="0"/>
                <a:ea typeface="MS Minngs"/>
              </a:rPr>
              <a:t>Premiers Écrits,</a:t>
            </a:r>
            <a:r>
              <a:rPr lang="fr-CH" sz="2400" b="1" dirty="0">
                <a:solidFill>
                  <a:srgbClr val="000000"/>
                </a:solidFill>
                <a:effectLst>
                  <a:outerShdw blurRad="38100" dist="38100" dir="2700000" algn="tl">
                    <a:srgbClr val="000000">
                      <a:alpha val="43137"/>
                    </a:srgbClr>
                  </a:outerShdw>
                </a:effectLst>
                <a:latin typeface="Calibri" panose="020F0502020204030204" pitchFamily="34" charset="0"/>
                <a:ea typeface="MS Minngs"/>
              </a:rPr>
              <a:t> </a:t>
            </a:r>
            <a:br>
              <a:rPr lang="fr-CH" sz="2400" b="1" dirty="0">
                <a:solidFill>
                  <a:srgbClr val="000000"/>
                </a:solidFill>
                <a:effectLst>
                  <a:outerShdw blurRad="38100" dist="38100" dir="2700000" algn="tl">
                    <a:srgbClr val="000000">
                      <a:alpha val="43137"/>
                    </a:srgbClr>
                  </a:outerShdw>
                </a:effectLst>
                <a:latin typeface="Calibri" panose="020F0502020204030204" pitchFamily="34" charset="0"/>
                <a:ea typeface="MS Minngs"/>
              </a:rPr>
            </a:br>
            <a:r>
              <a:rPr lang="fr-CH" sz="2400" b="1" dirty="0">
                <a:solidFill>
                  <a:srgbClr val="000000"/>
                </a:solidFill>
                <a:effectLst>
                  <a:outerShdw blurRad="38100" dist="38100" dir="2700000" algn="tl">
                    <a:srgbClr val="000000">
                      <a:alpha val="43137"/>
                    </a:srgbClr>
                  </a:outerShdw>
                </a:effectLst>
                <a:latin typeface="Calibri" panose="020F0502020204030204" pitchFamily="34" charset="0"/>
                <a:ea typeface="MS Minngs"/>
              </a:rPr>
              <a:t>p. 46.)</a:t>
            </a:r>
            <a:endParaRPr lang="fr-CH" sz="2400" b="1" dirty="0">
              <a:ln w="0"/>
              <a:solidFill>
                <a:schemeClr val="tx1"/>
              </a:solidFill>
              <a:effectLst>
                <a:outerShdw blurRad="38100" dist="38100" dir="2700000" algn="tl">
                  <a:srgbClr val="000000">
                    <a:alpha val="43137"/>
                  </a:srgbClr>
                </a:outerShdw>
              </a:effectLst>
            </a:endParaRPr>
          </a:p>
        </p:txBody>
      </p:sp>
      <p:pic>
        <p:nvPicPr>
          <p:cNvPr id="1026" name="Picture 2">
            <a:extLst>
              <a:ext uri="{FF2B5EF4-FFF2-40B4-BE49-F238E27FC236}">
                <a16:creationId xmlns:a16="http://schemas.microsoft.com/office/drawing/2014/main" id="{32FDD259-30B3-FA35-B8FF-8F2CC9C0C8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527" y="637673"/>
            <a:ext cx="342900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99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red and white circular pattern&#10;&#10;AI-generated content may be incorrect.">
            <a:extLst>
              <a:ext uri="{FF2B5EF4-FFF2-40B4-BE49-F238E27FC236}">
                <a16:creationId xmlns:a16="http://schemas.microsoft.com/office/drawing/2014/main" id="{64477F24-57DD-2014-4975-230D2A41C16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EC0DF5E9-E6D0-027A-6DD4-41CE034EC833}"/>
              </a:ext>
            </a:extLst>
          </p:cNvPr>
          <p:cNvSpPr>
            <a:spLocks/>
          </p:cNvSpPr>
          <p:nvPr/>
        </p:nvSpPr>
        <p:spPr>
          <a:xfrm>
            <a:off x="166466" y="1407914"/>
            <a:ext cx="6800122" cy="5351232"/>
          </a:xfrm>
          <a:prstGeom prst="rect">
            <a:avLst/>
          </a:prstGeom>
          <a:solidFill>
            <a:schemeClr val="accent3">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fr-CH"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rPr>
              <a:t>BÉNÉDICTION ET MALÉDICTION</a:t>
            </a: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646331"/>
          </a:xfrm>
          <a:prstGeom prst="rect">
            <a:avLst/>
          </a:prstGeom>
          <a:noFill/>
        </p:spPr>
        <p:txBody>
          <a:bodyPr wrap="square">
            <a:spAutoFit/>
          </a:bodyPr>
          <a:lstStyle/>
          <a:p>
            <a:pPr algn="ctr"/>
            <a:r>
              <a:rPr lang="fr-CH" dirty="0">
                <a:solidFill>
                  <a:srgbClr val="0033CC"/>
                </a:solidFill>
                <a:effectLst>
                  <a:outerShdw blurRad="38100" dist="38100" dir="2700000" algn="tl">
                    <a:srgbClr val="000000">
                      <a:alpha val="43137"/>
                    </a:srgbClr>
                  </a:outerShdw>
                </a:effectLst>
                <a:latin typeface="Comic Sans MS" panose="030F0702030302020204" pitchFamily="66" charset="0"/>
              </a:rPr>
              <a:t>« Maintenant, vous êtes maudits, et vous ne cesserez jamais d'être dans la servitude, de couper le bois et de puiser l'eau pour la maison de mon Dieu » (Josué 9.23)</a:t>
            </a:r>
            <a:endParaRPr lang="fr-CH" sz="1400" dirty="0">
              <a:solidFill>
                <a:srgbClr val="0033CC"/>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B6E3DA68-18EC-1E6B-6365-9A6B4472BC97}"/>
              </a:ext>
            </a:extLst>
          </p:cNvPr>
          <p:cNvSpPr txBox="1"/>
          <p:nvPr/>
        </p:nvSpPr>
        <p:spPr>
          <a:xfrm>
            <a:off x="191181" y="1533669"/>
            <a:ext cx="6633660" cy="1631216"/>
          </a:xfrm>
          <a:prstGeom prst="rect">
            <a:avLst/>
          </a:prstGeom>
          <a:noFill/>
          <a:effectLst/>
        </p:spPr>
        <p:txBody>
          <a:bodyPr wrap="square" rtlCol="0">
            <a:spAutoFit/>
          </a:bodyPr>
          <a:lstStyle/>
          <a:p>
            <a:pPr>
              <a:spcBef>
                <a:spcPts val="600"/>
              </a:spcBef>
            </a:pPr>
            <a:r>
              <a:rPr lang="fr-CH" sz="2000" b="1" dirty="0"/>
              <a:t>Épargner la vie aux Gabaonites impliquait de désobéir à un ordre direct de Dieu </a:t>
            </a:r>
            <a:r>
              <a:rPr lang="fr-CH" sz="2000" b="1" dirty="0">
                <a:solidFill>
                  <a:schemeClr val="accent5">
                    <a:lumMod val="50000"/>
                  </a:schemeClr>
                </a:solidFill>
              </a:rPr>
              <a:t>(Deutéronome 7.1-2). </a:t>
            </a:r>
            <a:r>
              <a:rPr lang="fr-CH" sz="2000" b="1" dirty="0"/>
              <a:t>Rompre </a:t>
            </a:r>
            <a:br>
              <a:rPr lang="fr-CH" sz="2000" b="1" dirty="0"/>
            </a:br>
            <a:r>
              <a:rPr lang="fr-CH" sz="2000" b="1" dirty="0"/>
              <a:t>un serment comme celui qui leur avait été fait était aussi considéré comme un péché </a:t>
            </a:r>
            <a:r>
              <a:rPr lang="fr-CH" sz="2000" b="1" dirty="0">
                <a:solidFill>
                  <a:schemeClr val="accent5">
                    <a:lumMod val="50000"/>
                  </a:schemeClr>
                </a:solidFill>
              </a:rPr>
              <a:t>(Josué 9.19 ; Psaume 15.4b)</a:t>
            </a:r>
            <a:r>
              <a:rPr lang="fr-CH" sz="2000" b="1" dirty="0"/>
              <a:t>. Comment le dilemme fut-il résolu ?</a:t>
            </a:r>
            <a:endParaRPr lang="fr-CH" sz="2000" b="1" dirty="0">
              <a:effectLst/>
            </a:endParaRP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430" y="4140333"/>
            <a:ext cx="4645104" cy="232255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descr="Imagen que contiene hombre, nieve, vistiendo, parado&#10;&#10;El contenido generado por IA puede ser incorrecto.">
            <a:extLst>
              <a:ext uri="{FF2B5EF4-FFF2-40B4-BE49-F238E27FC236}">
                <a16:creationId xmlns:a16="http://schemas.microsoft.com/office/drawing/2014/main" id="{8504E705-7361-D3EB-09CD-194F49D831F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90232" y="1556391"/>
            <a:ext cx="4649000" cy="2416018"/>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91179" y="4794228"/>
            <a:ext cx="6633658" cy="1938992"/>
          </a:xfrm>
          <a:prstGeom prst="rect">
            <a:avLst/>
          </a:prstGeom>
          <a:solidFill>
            <a:schemeClr val="accent1">
              <a:lumMod val="20000"/>
              <a:lumOff val="80000"/>
            </a:schemeClr>
          </a:solidFill>
        </p:spPr>
        <p:txBody>
          <a:bodyPr wrap="square">
            <a:spAutoFit/>
          </a:bodyPr>
          <a:lstStyle/>
          <a:p>
            <a:pPr>
              <a:spcBef>
                <a:spcPts val="600"/>
              </a:spcBef>
            </a:pPr>
            <a:r>
              <a:rPr lang="fr-CH" sz="2000" b="1" dirty="0"/>
              <a:t>De plus, être porteurs d'eau et coupeurs de bois pour la maison de Dieu les mettait en contact permanent avec Dieu. Par la grâce de Dieu, la malédiction se transforma en bénédiction. </a:t>
            </a:r>
            <a:r>
              <a:rPr lang="fr-CH" sz="2000" b="1" dirty="0">
                <a:solidFill>
                  <a:srgbClr val="0033CC"/>
                </a:solidFill>
              </a:rPr>
              <a:t>« Ce que je désire, ce n'est pas que le méchant meure, c'est qu'il change de conduite et qu'il vive »</a:t>
            </a:r>
            <a:r>
              <a:rPr lang="fr-CH" sz="2000" b="1" dirty="0"/>
              <a:t> (Ézéchiel 33.11).</a:t>
            </a:r>
            <a:endParaRPr lang="fr-CH" sz="2000" b="1" dirty="0">
              <a:effectLst/>
            </a:endParaRPr>
          </a:p>
        </p:txBody>
      </p:sp>
      <p:sp>
        <p:nvSpPr>
          <p:cNvPr id="10" name="CuadroTexto 9">
            <a:extLst>
              <a:ext uri="{FF2B5EF4-FFF2-40B4-BE49-F238E27FC236}">
                <a16:creationId xmlns:a16="http://schemas.microsoft.com/office/drawing/2014/main" id="{6C853886-C814-93E6-854E-2615B486A9C4}"/>
              </a:ext>
            </a:extLst>
          </p:cNvPr>
          <p:cNvSpPr txBox="1"/>
          <p:nvPr/>
        </p:nvSpPr>
        <p:spPr>
          <a:xfrm>
            <a:off x="191179" y="3214314"/>
            <a:ext cx="6775410" cy="1631216"/>
          </a:xfrm>
          <a:prstGeom prst="rect">
            <a:avLst/>
          </a:prstGeom>
          <a:solidFill>
            <a:schemeClr val="accent4">
              <a:lumMod val="20000"/>
              <a:lumOff val="80000"/>
            </a:schemeClr>
          </a:solidFill>
        </p:spPr>
        <p:txBody>
          <a:bodyPr wrap="square">
            <a:spAutoFit/>
          </a:bodyPr>
          <a:lstStyle/>
          <a:p>
            <a:pPr algn="ctr">
              <a:spcBef>
                <a:spcPts val="600"/>
              </a:spcBef>
            </a:pPr>
            <a:r>
              <a:rPr lang="fr-CH" sz="2000" b="1" dirty="0">
                <a:solidFill>
                  <a:srgbClr val="FF0000"/>
                </a:solidFill>
              </a:rPr>
              <a:t>On leur pardonna la vie, mais on les mit sous malédiction </a:t>
            </a:r>
            <a:r>
              <a:rPr lang="fr-CH" sz="2000" b="1" dirty="0">
                <a:solidFill>
                  <a:srgbClr val="700000"/>
                </a:solidFill>
              </a:rPr>
              <a:t>(Josué 9.20-23). </a:t>
            </a:r>
            <a:r>
              <a:rPr lang="fr-CH" sz="2000" b="1" dirty="0">
                <a:solidFill>
                  <a:srgbClr val="FF0000"/>
                </a:solidFill>
              </a:rPr>
              <a:t>La malédiction consistait à être serviteurs de génération en génération. </a:t>
            </a:r>
            <a:br>
              <a:rPr lang="fr-CH" sz="2000" b="1" dirty="0">
                <a:solidFill>
                  <a:srgbClr val="FF0000"/>
                </a:solidFill>
              </a:rPr>
            </a:br>
            <a:r>
              <a:rPr lang="fr-CH" sz="2000" b="1" dirty="0">
                <a:solidFill>
                  <a:srgbClr val="FF0000"/>
                </a:solidFill>
              </a:rPr>
              <a:t>Cela les plaçait en relation étroite avec le peuple de Dieu,</a:t>
            </a:r>
            <a:r>
              <a:rPr lang="fr-CH" sz="2000" b="1" dirty="0">
                <a:solidFill>
                  <a:srgbClr val="FF66FF"/>
                </a:solidFill>
              </a:rPr>
              <a:t> </a:t>
            </a:r>
            <a:r>
              <a:rPr lang="fr-CH" sz="2000" b="1" dirty="0">
                <a:solidFill>
                  <a:srgbClr val="0033CC"/>
                </a:solidFill>
              </a:rPr>
              <a:t>dont ils ne se séparèrent jamais </a:t>
            </a:r>
            <a:r>
              <a:rPr lang="fr-CH" sz="2000" b="1" dirty="0">
                <a:solidFill>
                  <a:srgbClr val="FF66FF"/>
                </a:solidFill>
              </a:rPr>
              <a:t>(</a:t>
            </a:r>
            <a:r>
              <a:rPr lang="fr-CH" sz="2000" b="1" dirty="0">
                <a:solidFill>
                  <a:srgbClr val="700000"/>
                </a:solidFill>
              </a:rPr>
              <a:t>Néhémie 7.6, 25).</a:t>
            </a:r>
            <a:endParaRPr lang="fr-CH" sz="2000" b="1" dirty="0">
              <a:solidFill>
                <a:srgbClr val="700000"/>
              </a:solidFill>
              <a:effectLst/>
            </a:endParaRP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blue and white background&#10;&#10;AI-generated content may be incorrect.">
            <a:extLst>
              <a:ext uri="{FF2B5EF4-FFF2-40B4-BE49-F238E27FC236}">
                <a16:creationId xmlns:a16="http://schemas.microsoft.com/office/drawing/2014/main" id="{1A909DFC-7063-43DA-2881-F3EF37EC6E4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980" y="1282"/>
            <a:ext cx="12191980" cy="6856718"/>
          </a:xfrm>
          <a:prstGeom prst="rect">
            <a:avLst/>
          </a:prstGeom>
        </p:spPr>
      </p:pic>
      <p:sp>
        <p:nvSpPr>
          <p:cNvPr id="3" name="CuadroTexto 2">
            <a:extLst>
              <a:ext uri="{FF2B5EF4-FFF2-40B4-BE49-F238E27FC236}">
                <a16:creationId xmlns:a16="http://schemas.microsoft.com/office/drawing/2014/main" id="{C382A11F-2309-6145-F60F-4F1D9E87A2B7}"/>
              </a:ext>
            </a:extLst>
          </p:cNvPr>
          <p:cNvSpPr txBox="1"/>
          <p:nvPr/>
        </p:nvSpPr>
        <p:spPr>
          <a:xfrm>
            <a:off x="1937804" y="1657174"/>
            <a:ext cx="9296533" cy="4016484"/>
          </a:xfrm>
          <a:prstGeom prst="rect">
            <a:avLst/>
          </a:prstGeom>
          <a:noFill/>
        </p:spPr>
        <p:txBody>
          <a:bodyPr wrap="square">
            <a:spAutoFit/>
          </a:bodyPr>
          <a:lstStyle/>
          <a:p>
            <a:pPr algn="ctr">
              <a:spcBef>
                <a:spcPts val="600"/>
              </a:spcBef>
            </a:pPr>
            <a: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t>« Israël devait occuper tout le territoire </a:t>
            </a:r>
            <a:b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br>
            <a: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t>qui lui avait été assigné ; </a:t>
            </a:r>
            <a:b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br>
            <a: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t>il fallait déposséder les nations qui avaient </a:t>
            </a:r>
            <a:b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br>
            <a: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t>rejeté le culte et le service du vrai Dieu. </a:t>
            </a:r>
          </a:p>
          <a:p>
            <a:pPr algn="ctr">
              <a:spcBef>
                <a:spcPts val="600"/>
              </a:spcBef>
            </a:pPr>
            <a:r>
              <a:rPr lang="fr-CH" sz="2400" b="1" dirty="0">
                <a:solidFill>
                  <a:srgbClr val="7030A0"/>
                </a:solidFill>
                <a:effectLst>
                  <a:outerShdw blurRad="38100" dist="38100" dir="2700000" algn="tl">
                    <a:srgbClr val="000000">
                      <a:alpha val="43137"/>
                    </a:srgbClr>
                  </a:outerShdw>
                </a:effectLst>
                <a:latin typeface="Constantia" panose="02030602050306030303" pitchFamily="18" charset="0"/>
              </a:rPr>
              <a:t>Le plan du Seigneur était que la révélation de son caractère </a:t>
            </a:r>
            <a:br>
              <a:rPr lang="fr-CH" sz="2400" b="1" dirty="0">
                <a:solidFill>
                  <a:srgbClr val="7030A0"/>
                </a:solidFill>
                <a:effectLst>
                  <a:outerShdw blurRad="38100" dist="38100" dir="2700000" algn="tl">
                    <a:srgbClr val="000000">
                      <a:alpha val="43137"/>
                    </a:srgbClr>
                  </a:outerShdw>
                </a:effectLst>
                <a:latin typeface="Constantia" panose="02030602050306030303" pitchFamily="18" charset="0"/>
              </a:rPr>
            </a:br>
            <a:r>
              <a:rPr lang="fr-CH" sz="2400" b="1" dirty="0">
                <a:solidFill>
                  <a:srgbClr val="7030A0"/>
                </a:solidFill>
                <a:effectLst>
                  <a:outerShdw blurRad="38100" dist="38100" dir="2700000" algn="tl">
                    <a:srgbClr val="000000">
                      <a:alpha val="43137"/>
                    </a:srgbClr>
                  </a:outerShdw>
                </a:effectLst>
                <a:latin typeface="Constantia" panose="02030602050306030303" pitchFamily="18" charset="0"/>
              </a:rPr>
              <a:t>à travers son peuple attire les hommes à lui. L'invitation de l’Évangile devait parvenir au monde entier. [...] </a:t>
            </a:r>
          </a:p>
          <a:p>
            <a:pPr algn="ctr">
              <a:spcBef>
                <a:spcPts val="1200"/>
              </a:spcBef>
            </a:pPr>
            <a: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t>Tous ceux qui, suivant l'exemple de Rahab la Cananéenne et </a:t>
            </a:r>
            <a:b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br>
            <a: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t>de Ruth la Moabite, se détourneraient des idoles pour adorer </a:t>
            </a:r>
            <a:b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br>
            <a:r>
              <a:rPr lang="fr-CH" sz="2400" b="1" dirty="0">
                <a:solidFill>
                  <a:srgbClr val="920000"/>
                </a:solidFill>
                <a:effectLst>
                  <a:outerShdw blurRad="38100" dist="38100" dir="2700000" algn="tl">
                    <a:srgbClr val="000000">
                      <a:alpha val="43137"/>
                    </a:srgbClr>
                  </a:outerShdw>
                </a:effectLst>
                <a:latin typeface="Constantia" panose="02030602050306030303" pitchFamily="18" charset="0"/>
              </a:rPr>
              <a:t>le vrai Dieu, devaient s'unir au peuple élu. »</a:t>
            </a:r>
          </a:p>
        </p:txBody>
      </p:sp>
      <p:sp>
        <p:nvSpPr>
          <p:cNvPr id="4" name="CuadroTexto 3">
            <a:extLst>
              <a:ext uri="{FF2B5EF4-FFF2-40B4-BE49-F238E27FC236}">
                <a16:creationId xmlns:a16="http://schemas.microsoft.com/office/drawing/2014/main" id="{12ACD515-16B6-E350-2372-43E63AA98A9B}"/>
              </a:ext>
            </a:extLst>
          </p:cNvPr>
          <p:cNvSpPr txBox="1"/>
          <p:nvPr/>
        </p:nvSpPr>
        <p:spPr>
          <a:xfrm>
            <a:off x="5021015" y="5820261"/>
            <a:ext cx="4315490" cy="369332"/>
          </a:xfrm>
          <a:prstGeom prst="rect">
            <a:avLst/>
          </a:prstGeom>
          <a:noFill/>
        </p:spPr>
        <p:txBody>
          <a:bodyPr wrap="square" rtlCol="0">
            <a:spAutoFit/>
          </a:bodyPr>
          <a:lstStyle/>
          <a:p>
            <a:pPr algn="ctr">
              <a:spcAft>
                <a:spcPts val="600"/>
              </a:spcAft>
            </a:pPr>
            <a:r>
              <a:rPr lang="fr-CH" b="1" dirty="0"/>
              <a:t>(E. G. W. </a:t>
            </a:r>
            <a:r>
              <a:rPr lang="fr-CH" b="1" i="1" dirty="0"/>
              <a:t>Paraboles de Jésus</a:t>
            </a:r>
            <a:r>
              <a:rPr lang="fr-CH" b="1" dirty="0"/>
              <a:t>, p. 248-251)</a:t>
            </a:r>
          </a:p>
        </p:txBody>
      </p:sp>
      <p:pic>
        <p:nvPicPr>
          <p:cNvPr id="2" name="Imagen 3">
            <a:extLst>
              <a:ext uri="{FF2B5EF4-FFF2-40B4-BE49-F238E27FC236}">
                <a16:creationId xmlns:a16="http://schemas.microsoft.com/office/drawing/2014/main" id="{5857C298-4A4C-470E-82B8-122D2ABB1A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306" y="450396"/>
            <a:ext cx="2920469" cy="178480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a:extLst>
              <a:ext uri="{FF2B5EF4-FFF2-40B4-BE49-F238E27FC236}">
                <a16:creationId xmlns:a16="http://schemas.microsoft.com/office/drawing/2014/main" id="{7892A4A4-DF9C-4566-CA1A-12AAAA87B12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7463" y="2923076"/>
            <a:ext cx="1380341" cy="2577904"/>
          </a:xfrm>
          <a:prstGeom prst="rect">
            <a:avLst/>
          </a:prstGeom>
        </p:spPr>
      </p:pic>
      <p:pic>
        <p:nvPicPr>
          <p:cNvPr id="7" name="Imagen 8">
            <a:extLst>
              <a:ext uri="{FF2B5EF4-FFF2-40B4-BE49-F238E27FC236}">
                <a16:creationId xmlns:a16="http://schemas.microsoft.com/office/drawing/2014/main" id="{ABB911A9-52BF-57FD-424C-F899CE89B96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955533" y="729352"/>
            <a:ext cx="1405754" cy="1953588"/>
          </a:xfrm>
          <a:prstGeom prst="roundRect">
            <a:avLst>
              <a:gd name="adj" fmla="val 125"/>
            </a:avLst>
          </a:prstGeom>
          <a:solidFill>
            <a:srgbClr val="FFFFFF">
              <a:shade val="85000"/>
            </a:srgbClr>
          </a:solidFill>
          <a:ln w="38100">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ZoneTexte 7">
            <a:extLst>
              <a:ext uri="{FF2B5EF4-FFF2-40B4-BE49-F238E27FC236}">
                <a16:creationId xmlns:a16="http://schemas.microsoft.com/office/drawing/2014/main" id="{350DD53B-78D3-3E9C-FF4E-E3471C02E0D8}"/>
              </a:ext>
            </a:extLst>
          </p:cNvPr>
          <p:cNvSpPr txBox="1"/>
          <p:nvPr/>
        </p:nvSpPr>
        <p:spPr>
          <a:xfrm>
            <a:off x="3886200" y="489750"/>
            <a:ext cx="5638800" cy="923330"/>
          </a:xfrm>
          <a:prstGeom prst="rect">
            <a:avLst/>
          </a:prstGeom>
          <a:noFill/>
        </p:spPr>
        <p:txBody>
          <a:bodyPr wrap="square" rtlCol="0">
            <a:spAutoFit/>
          </a:bodyPr>
          <a:lstStyle/>
          <a:p>
            <a:r>
              <a:rPr lang="fr-CH" dirty="0">
                <a:hlinkClick r:id="rId6" tooltip="Jacques - Chapitre 2 -  Verset 25"/>
              </a:rPr>
              <a:t>Jacques 2.25</a:t>
            </a:r>
            <a:r>
              <a:rPr lang="fr-CH" dirty="0"/>
              <a:t> Rahab la prostituée ne fut-elle pas également justifiée par les œuvres, lorsqu'elle reçut les messagers et qu'elle les fit partir par un autre chemin?</a:t>
            </a:r>
          </a:p>
        </p:txBody>
      </p:sp>
      <p:sp>
        <p:nvSpPr>
          <p:cNvPr id="9" name="Rectangle 8">
            <a:extLst>
              <a:ext uri="{FF2B5EF4-FFF2-40B4-BE49-F238E27FC236}">
                <a16:creationId xmlns:a16="http://schemas.microsoft.com/office/drawing/2014/main" id="{E46EBA55-7434-AC07-A682-F130EBD28C6D}"/>
              </a:ext>
            </a:extLst>
          </p:cNvPr>
          <p:cNvSpPr/>
          <p:nvPr/>
        </p:nvSpPr>
        <p:spPr>
          <a:xfrm>
            <a:off x="277043" y="5500980"/>
            <a:ext cx="3090997" cy="1067852"/>
          </a:xfrm>
          <a:prstGeom prst="rect">
            <a:avLst/>
          </a:prstGeom>
          <a:solidFill>
            <a:srgbClr val="C0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J’ADHERE</a:t>
            </a:r>
          </a:p>
        </p:txBody>
      </p:sp>
      <p:sp>
        <p:nvSpPr>
          <p:cNvPr id="10" name="Rectangle 9">
            <a:extLst>
              <a:ext uri="{FF2B5EF4-FFF2-40B4-BE49-F238E27FC236}">
                <a16:creationId xmlns:a16="http://schemas.microsoft.com/office/drawing/2014/main" id="{84024523-09C5-B22D-A0ED-6B79E9A4F2A3}"/>
              </a:ext>
            </a:extLst>
          </p:cNvPr>
          <p:cNvSpPr/>
          <p:nvPr/>
        </p:nvSpPr>
        <p:spPr>
          <a:xfrm>
            <a:off x="9787684" y="5371816"/>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1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15"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000" fill="hold"/>
                                        <p:tgtEl>
                                          <p:spTgt spid="9"/>
                                        </p:tgtEl>
                                        <p:attrNameLst>
                                          <p:attrName>ppt_w</p:attrName>
                                        </p:attrNameLst>
                                      </p:cBhvr>
                                      <p:tavLst>
                                        <p:tav tm="0">
                                          <p:val>
                                            <p:fltVal val="0"/>
                                          </p:val>
                                        </p:tav>
                                        <p:tav tm="100000">
                                          <p:val>
                                            <p:strVal val="#ppt_w"/>
                                          </p:val>
                                        </p:tav>
                                      </p:tavLst>
                                    </p:anim>
                                    <p:anim calcmode="lin" valueType="num">
                                      <p:cBhvr>
                                        <p:cTn id="28" dur="2000" fill="hold"/>
                                        <p:tgtEl>
                                          <p:spTgt spid="9"/>
                                        </p:tgtEl>
                                        <p:attrNameLst>
                                          <p:attrName>ppt_h</p:attrName>
                                        </p:attrNameLst>
                                      </p:cBhvr>
                                      <p:tavLst>
                                        <p:tav tm="0">
                                          <p:val>
                                            <p:fltVal val="0"/>
                                          </p:val>
                                        </p:tav>
                                        <p:tav tm="100000">
                                          <p:val>
                                            <p:strVal val="#ppt_h"/>
                                          </p:val>
                                        </p:tav>
                                      </p:tavLst>
                                    </p:anim>
                                    <p:anim calcmode="lin" valueType="num">
                                      <p:cBhvr>
                                        <p:cTn id="29"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000"/>
                            </p:stCondLst>
                            <p:childTnLst>
                              <p:par>
                                <p:cTn id="32" presetID="15"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000" fill="hold"/>
                                        <p:tgtEl>
                                          <p:spTgt spid="10"/>
                                        </p:tgtEl>
                                        <p:attrNameLst>
                                          <p:attrName>ppt_w</p:attrName>
                                        </p:attrNameLst>
                                      </p:cBhvr>
                                      <p:tavLst>
                                        <p:tav tm="0">
                                          <p:val>
                                            <p:fltVal val="0"/>
                                          </p:val>
                                        </p:tav>
                                        <p:tav tm="100000">
                                          <p:val>
                                            <p:strVal val="#ppt_w"/>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 calcmode="lin" valueType="num">
                                      <p:cBhvr>
                                        <p:cTn id="36"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2" b="-3"/>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541280"/>
            <a:ext cx="5463228" cy="5170646"/>
          </a:xfrm>
          <a:prstGeom prst="rect">
            <a:avLst/>
          </a:prstGeom>
          <a:noFill/>
        </p:spPr>
        <p:txBody>
          <a:bodyPr wrap="square">
            <a:spAutoFit/>
          </a:bodyPr>
          <a:lstStyle/>
          <a:p>
            <a:pPr lvl="0" algn="ctr">
              <a:spcBef>
                <a:spcPts val="1200"/>
              </a:spcBef>
              <a:defRPr/>
            </a:pPr>
            <a:r>
              <a:rPr lang="fr-CH" sz="4000" b="1" dirty="0">
                <a:ln w="12700" cmpd="sng">
                  <a:solidFill>
                    <a:srgbClr val="0F9ED5"/>
                  </a:solid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«C'est par la foi que Rahab la prostituée ne périt pas avec </a:t>
            </a:r>
            <a:br>
              <a:rPr lang="fr-CH" sz="4000" b="1" dirty="0">
                <a:ln w="12700" cmpd="sng">
                  <a:solidFill>
                    <a:srgbClr val="0F9ED5"/>
                  </a:solid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br>
            <a:r>
              <a:rPr lang="fr-CH" sz="4000" b="1" dirty="0">
                <a:ln w="12700" cmpd="sng">
                  <a:solidFill>
                    <a:srgbClr val="0F9ED5"/>
                  </a:solid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les rebelles, </a:t>
            </a:r>
            <a:br>
              <a:rPr lang="fr-CH" sz="4000" b="1" dirty="0">
                <a:ln w="12700" cmpd="sng">
                  <a:solidFill>
                    <a:srgbClr val="0F9ED5"/>
                  </a:solid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br>
            <a:r>
              <a:rPr lang="fr-CH" sz="4000" b="1" dirty="0">
                <a:ln w="12700" cmpd="sng">
                  <a:solidFill>
                    <a:srgbClr val="0F9ED5"/>
                  </a:solidFill>
                  <a:prstDash val="solid"/>
                </a:ln>
                <a:solidFill>
                  <a:srgbClr val="FFC000"/>
                </a:solidFill>
                <a:effectLst>
                  <a:outerShdw blurRad="38100" dist="38100" dir="2700000" algn="tl">
                    <a:srgbClr val="000000">
                      <a:alpha val="43137"/>
                    </a:srgbClr>
                  </a:outerShdw>
                </a:effectLst>
                <a:latin typeface="Comic Sans MS" panose="030F0702030302020204" pitchFamily="66" charset="0"/>
              </a:rPr>
              <a:t>parce qu'elle avait reçu les espions avec bienveillance ”</a:t>
            </a:r>
            <a:endParaRPr kumimoji="0" lang="fr-CH" sz="4000" b="1" i="0" u="none" strike="noStrike" kern="1200" cap="none" spc="0" normalizeH="0" baseline="0" noProof="0" dirty="0">
              <a:ln w="12700" cmpd="sng">
                <a:solidFill>
                  <a:srgbClr val="0F9ED5"/>
                </a:solidFill>
                <a:prstDash val="solid"/>
              </a:ln>
              <a:solidFill>
                <a:srgbClr val="FFC000"/>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CH" sz="28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(Hébreux. 11:31)</a:t>
            </a:r>
          </a:p>
        </p:txBody>
      </p:sp>
      <p:sp>
        <p:nvSpPr>
          <p:cNvPr id="2" name="CuadroTexto 5">
            <a:extLst>
              <a:ext uri="{FF2B5EF4-FFF2-40B4-BE49-F238E27FC236}">
                <a16:creationId xmlns:a16="http://schemas.microsoft.com/office/drawing/2014/main" id="{8D2196D0-9FB0-0726-180F-3CB5D3DB1886}"/>
              </a:ext>
            </a:extLst>
          </p:cNvPr>
          <p:cNvSpPr txBox="1"/>
          <p:nvPr/>
        </p:nvSpPr>
        <p:spPr>
          <a:xfrm>
            <a:off x="6639448" y="5695105"/>
            <a:ext cx="4786742" cy="400110"/>
          </a:xfrm>
          <a:prstGeom prst="rect">
            <a:avLst/>
          </a:prstGeom>
          <a:noFill/>
        </p:spPr>
        <p:txBody>
          <a:bodyPr wrap="square" rtlCol="0">
            <a:spAutoFit/>
          </a:bodyPr>
          <a:lstStyle/>
          <a:p>
            <a:pPr algn="ctr"/>
            <a:r>
              <a:rPr lang="fr-CH" sz="2000" b="1" dirty="0">
                <a:solidFill>
                  <a:srgbClr val="FFFF00"/>
                </a:solidFill>
                <a:effectLst>
                  <a:outerShdw blurRad="38100" dist="38100" dir="2700000" algn="tl">
                    <a:srgbClr val="000000">
                      <a:alpha val="43137"/>
                    </a:srgbClr>
                  </a:outerShdw>
                </a:effectLst>
              </a:rPr>
              <a:t>Leçon 2 pour le 11 octobre 2025</a:t>
            </a:r>
          </a:p>
        </p:txBody>
      </p:sp>
    </p:spTree>
    <p:extLst>
      <p:ext uri="{BB962C8B-B14F-4D97-AF65-F5344CB8AC3E}">
        <p14:creationId xmlns:p14="http://schemas.microsoft.com/office/powerpoint/2010/main" val="328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yellow and red background&#10;&#10;AI-generated content may be incorrect.">
            <a:extLst>
              <a:ext uri="{FF2B5EF4-FFF2-40B4-BE49-F238E27FC236}">
                <a16:creationId xmlns:a16="http://schemas.microsoft.com/office/drawing/2014/main" id="{0418534D-13D1-4A07-63F6-22B3AF00753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rtlCol="0">
            <a:spAutoFit/>
          </a:bodyPr>
          <a:lstStyle/>
          <a:p>
            <a:pPr>
              <a:spcBef>
                <a:spcPts val="600"/>
              </a:spcBef>
            </a:pPr>
            <a:r>
              <a:rPr lang="fr-CH" sz="2000" b="1" dirty="0">
                <a:solidFill>
                  <a:schemeClr val="bg1"/>
                </a:solidFill>
                <a:highlight>
                  <a:srgbClr val="4C873A"/>
                </a:highlight>
              </a:rPr>
              <a:t> Grâce pour le peuple d’Israël (Josué 2.1, 22-24) :</a:t>
            </a:r>
          </a:p>
          <a:p>
            <a:pPr lvl="1">
              <a:spcBef>
                <a:spcPts val="600"/>
              </a:spcBef>
            </a:pPr>
            <a:r>
              <a:rPr lang="fr-CH" sz="2000" b="1" dirty="0"/>
              <a:t>Seconde chance</a:t>
            </a:r>
          </a:p>
          <a:p>
            <a:pPr>
              <a:spcBef>
                <a:spcPts val="1800"/>
              </a:spcBef>
            </a:pPr>
            <a:r>
              <a:rPr lang="fr-CH" sz="2000" b="1" dirty="0">
                <a:solidFill>
                  <a:schemeClr val="bg1"/>
                </a:solidFill>
                <a:effectLst>
                  <a:outerShdw blurRad="38100" dist="38100" dir="2700000" algn="tl">
                    <a:srgbClr val="000000">
                      <a:alpha val="43137"/>
                    </a:srgbClr>
                  </a:outerShdw>
                </a:effectLst>
                <a:highlight>
                  <a:srgbClr val="9A486F"/>
                </a:highlight>
              </a:rPr>
              <a:t> Grâce Rahab (Josué 2.2-21) :</a:t>
            </a:r>
          </a:p>
          <a:p>
            <a:pPr lvl="1">
              <a:spcBef>
                <a:spcPts val="600"/>
              </a:spcBef>
            </a:pPr>
            <a:r>
              <a:rPr lang="fr-CH" sz="2000" b="1" dirty="0"/>
              <a:t>La foi d'un grain de moutarde</a:t>
            </a:r>
          </a:p>
          <a:p>
            <a:pPr lvl="1">
              <a:spcBef>
                <a:spcPts val="600"/>
              </a:spcBef>
            </a:pPr>
            <a:r>
              <a:rPr lang="fr-CH" sz="2000" b="1" dirty="0"/>
              <a:t> L'alliance étendue à Rahab</a:t>
            </a:r>
          </a:p>
          <a:p>
            <a:pPr>
              <a:spcBef>
                <a:spcPts val="1800"/>
              </a:spcBef>
            </a:pPr>
            <a:r>
              <a:rPr lang="fr-CH" sz="2000" b="1" dirty="0">
                <a:solidFill>
                  <a:schemeClr val="bg1"/>
                </a:solidFill>
                <a:effectLst>
                  <a:outerShdw blurRad="38100" dist="38100" dir="2700000" algn="tl">
                    <a:srgbClr val="000000">
                      <a:alpha val="43137"/>
                    </a:srgbClr>
                  </a:outerShdw>
                </a:effectLst>
                <a:highlight>
                  <a:srgbClr val="41608A"/>
                </a:highlight>
              </a:rPr>
              <a:t> Grâce pour les Gabaonites (Josué 9) :</a:t>
            </a:r>
          </a:p>
          <a:p>
            <a:pPr lvl="1">
              <a:spcBef>
                <a:spcPts val="600"/>
              </a:spcBef>
            </a:pPr>
            <a:r>
              <a:rPr lang="fr-CH" sz="2000" b="1" dirty="0"/>
              <a:t>Ambassadeurs trompeurs</a:t>
            </a:r>
          </a:p>
          <a:p>
            <a:pPr lvl="1">
              <a:spcBef>
                <a:spcPts val="600"/>
              </a:spcBef>
            </a:pPr>
            <a:r>
              <a:rPr lang="fr-CH" sz="2000" b="1" dirty="0"/>
              <a:t>Bénédiction et malédiction</a:t>
            </a:r>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236819"/>
            <a:ext cx="6980988" cy="1200329"/>
          </a:xfrm>
          <a:prstGeom prst="rect">
            <a:avLst/>
          </a:prstGeom>
          <a:noFill/>
        </p:spPr>
        <p:txBody>
          <a:bodyPr wrap="square" rtlCol="0">
            <a:spAutoFit/>
          </a:bodyPr>
          <a:lstStyle/>
          <a:p>
            <a:pPr>
              <a:spcBef>
                <a:spcPts val="600"/>
              </a:spcBef>
            </a:pPr>
            <a:r>
              <a:rPr lang="fr-CH" sz="2400" b="1" dirty="0">
                <a:solidFill>
                  <a:schemeClr val="bg1"/>
                </a:solidFill>
                <a:effectLst>
                  <a:glow rad="127000">
                    <a:srgbClr val="D02C20"/>
                  </a:glow>
                </a:effectLst>
              </a:rPr>
              <a:t>Les Cananéens avaient dépassé les limites de la grâce. Pour cette raison, l'ordre pour Israël fut  : entrez, tuez tous, et prenez leurs possessions.</a:t>
            </a: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7713406" y="236819"/>
            <a:ext cx="4296782" cy="2293422"/>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463078"/>
            <a:ext cx="7349782" cy="1569660"/>
          </a:xfrm>
          <a:prstGeom prst="rect">
            <a:avLst/>
          </a:prstGeom>
          <a:noFill/>
        </p:spPr>
        <p:txBody>
          <a:bodyPr wrap="square">
            <a:spAutoFit/>
          </a:bodyPr>
          <a:lstStyle/>
          <a:p>
            <a:pPr>
              <a:spcBef>
                <a:spcPts val="600"/>
              </a:spcBef>
            </a:pPr>
            <a:r>
              <a:rPr lang="fr-CH" sz="2400" b="1" dirty="0">
                <a:solidFill>
                  <a:schemeClr val="bg1"/>
                </a:solidFill>
                <a:effectLst>
                  <a:glow rad="127000">
                    <a:srgbClr val="D02C20"/>
                  </a:glow>
                </a:effectLst>
              </a:rPr>
              <a:t>Cependant, il restait en Canaan des personnes qui n'avaient pas dépassé ces limites. Tous ceux qui furent disposés à accepter la grâce que Dieu voulait leur étendre furent sauvés de la destruction.</a:t>
            </a: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5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104306" y="-1"/>
            <a:ext cx="5790610" cy="3970318"/>
          </a:xfrm>
          <a:prstGeom prst="rect">
            <a:avLst/>
          </a:prstGeom>
          <a:noFill/>
        </p:spPr>
        <p:txBody>
          <a:bodyPr wrap="square">
            <a:spAutoFit/>
          </a:bodyPr>
          <a:lstStyle/>
          <a:p>
            <a:pPr algn="ctr"/>
            <a:r>
              <a:rPr lang="fr-CH" sz="6000" b="1" dirty="0">
                <a:ln w="13462">
                  <a:solidFill>
                    <a:schemeClr val="bg1"/>
                  </a:solidFill>
                  <a:prstDash val="solid"/>
                </a:ln>
                <a:solidFill>
                  <a:srgbClr val="135222"/>
                </a:solidFill>
                <a:effectLst>
                  <a:outerShdw dist="38100" dir="2700000" algn="bl" rotWithShape="0">
                    <a:schemeClr val="accent2">
                      <a:lumMod val="75000"/>
                    </a:schemeClr>
                  </a:outerShdw>
                </a:effectLst>
              </a:rPr>
              <a:t>GRÂCE POUR LE PEUPLE D'ISRAËL </a:t>
            </a:r>
          </a:p>
          <a:p>
            <a:pPr algn="ctr"/>
            <a:endParaRPr lang="fr-CH" sz="3600" b="1" dirty="0">
              <a:ln w="13462">
                <a:solidFill>
                  <a:schemeClr val="bg1"/>
                </a:solidFill>
                <a:prstDash val="solid"/>
              </a:ln>
              <a:solidFill>
                <a:srgbClr val="7030A0"/>
              </a:solidFill>
              <a:effectLst>
                <a:outerShdw dist="38100" dir="2700000" algn="bl" rotWithShape="0">
                  <a:schemeClr val="accent2">
                    <a:lumMod val="75000"/>
                  </a:schemeClr>
                </a:outerShdw>
              </a:effectLst>
            </a:endParaRPr>
          </a:p>
          <a:p>
            <a:pPr algn="ctr"/>
            <a:r>
              <a:rPr lang="fr-CH" sz="2800" b="1" dirty="0">
                <a:ln w="13462">
                  <a:solidFill>
                    <a:schemeClr val="bg1"/>
                  </a:solidFill>
                  <a:prstDash val="solid"/>
                </a:ln>
                <a:solidFill>
                  <a:srgbClr val="7030A0"/>
                </a:solidFill>
                <a:effectLst>
                  <a:outerShdw dist="38100" dir="2700000" algn="bl" rotWithShape="0">
                    <a:schemeClr val="accent2">
                      <a:lumMod val="75000"/>
                    </a:schemeClr>
                  </a:outerShdw>
                </a:effectLst>
              </a:rPr>
              <a:t>(</a:t>
            </a:r>
            <a:r>
              <a:rPr lang="fr-CH" sz="2800" b="1" dirty="0">
                <a:ln w="13462">
                  <a:solidFill>
                    <a:schemeClr val="bg1"/>
                  </a:solidFill>
                  <a:prstDash val="solid"/>
                </a:ln>
                <a:solidFill>
                  <a:srgbClr val="0033CC"/>
                </a:solidFill>
                <a:effectLst>
                  <a:outerShdw dist="38100" dir="2700000" algn="bl" rotWithShape="0">
                    <a:schemeClr val="accent2">
                      <a:lumMod val="75000"/>
                    </a:schemeClr>
                  </a:outerShdw>
                </a:effectLst>
              </a:rPr>
              <a:t>JOSUÉ 2.1</a:t>
            </a:r>
            <a:r>
              <a:rPr lang="fr-CH" sz="2800" b="1" dirty="0">
                <a:ln w="13462">
                  <a:solidFill>
                    <a:schemeClr val="bg1"/>
                  </a:solidFill>
                  <a:prstDash val="solid"/>
                </a:ln>
                <a:solidFill>
                  <a:srgbClr val="7030A0"/>
                </a:solidFill>
                <a:effectLst>
                  <a:outerShdw dist="38100" dir="2700000" algn="bl" rotWithShape="0">
                    <a:schemeClr val="accent2">
                      <a:lumMod val="75000"/>
                    </a:schemeClr>
                  </a:outerShdw>
                </a:effectLst>
              </a:rPr>
              <a:t>, 23-24)</a:t>
            </a:r>
          </a:p>
        </p:txBody>
      </p:sp>
      <p:sp>
        <p:nvSpPr>
          <p:cNvPr id="3" name="ZoneTexte 2">
            <a:extLst>
              <a:ext uri="{FF2B5EF4-FFF2-40B4-BE49-F238E27FC236}">
                <a16:creationId xmlns:a16="http://schemas.microsoft.com/office/drawing/2014/main" id="{965B8821-0A6A-8A59-BD3D-F5C6FE90EC9F}"/>
              </a:ext>
            </a:extLst>
          </p:cNvPr>
          <p:cNvSpPr txBox="1"/>
          <p:nvPr/>
        </p:nvSpPr>
        <p:spPr>
          <a:xfrm>
            <a:off x="169009" y="4206240"/>
            <a:ext cx="6471887" cy="2677656"/>
          </a:xfrm>
          <a:prstGeom prst="rect">
            <a:avLst/>
          </a:prstGeom>
          <a:noFill/>
        </p:spPr>
        <p:txBody>
          <a:bodyPr wrap="square" rtlCol="0">
            <a:spAutoFit/>
          </a:bodyPr>
          <a:lstStyle/>
          <a:p>
            <a:r>
              <a:rPr lang="fr-CH" sz="2800" b="0" i="0" dirty="0">
                <a:solidFill>
                  <a:schemeClr val="bg1"/>
                </a:solidFill>
                <a:effectLst/>
                <a:latin typeface="times new roman" panose="02020603050405020304" pitchFamily="18" charset="0"/>
              </a:rPr>
              <a:t>Josué, fils de Nun, fit partir secrètement de Shittim deux espions, en leur disant: Allez, examinez le pays, et en particulier Jéricho. Ils partirent, et ils arrivèrent dans la maison d'une prostituée, </a:t>
            </a:r>
            <a:r>
              <a:rPr lang="fr-CH" sz="2800" b="0" i="0" dirty="0">
                <a:solidFill>
                  <a:schemeClr val="bg2">
                    <a:lumMod val="60000"/>
                    <a:lumOff val="40000"/>
                  </a:schemeClr>
                </a:solidFill>
                <a:effectLst/>
                <a:latin typeface="times new roman" panose="02020603050405020304" pitchFamily="18" charset="0"/>
              </a:rPr>
              <a:t>qui se nommait Rahab</a:t>
            </a:r>
            <a:r>
              <a:rPr lang="fr-CH" sz="2800" b="0" i="0" dirty="0">
                <a:solidFill>
                  <a:schemeClr val="bg1"/>
                </a:solidFill>
                <a:effectLst/>
                <a:latin typeface="times new roman" panose="02020603050405020304" pitchFamily="18" charset="0"/>
              </a:rPr>
              <a:t>, </a:t>
            </a:r>
            <a:br>
              <a:rPr lang="fr-CH" sz="2800" b="0" i="0" dirty="0">
                <a:solidFill>
                  <a:schemeClr val="bg1"/>
                </a:solidFill>
                <a:effectLst/>
                <a:latin typeface="times new roman" panose="02020603050405020304" pitchFamily="18" charset="0"/>
              </a:rPr>
            </a:br>
            <a:r>
              <a:rPr lang="fr-CH" sz="2800" b="0" i="0" dirty="0">
                <a:solidFill>
                  <a:schemeClr val="bg1"/>
                </a:solidFill>
                <a:effectLst/>
                <a:latin typeface="times new roman" panose="02020603050405020304" pitchFamily="18" charset="0"/>
              </a:rPr>
              <a:t>et ils y couchèrent.</a:t>
            </a:r>
            <a:endParaRPr lang="fr-CH" sz="2800" dirty="0">
              <a:solidFill>
                <a:schemeClr val="bg1"/>
              </a:solidFill>
            </a:endParaRPr>
          </a:p>
        </p:txBody>
      </p:sp>
      <p:pic>
        <p:nvPicPr>
          <p:cNvPr id="4" name="Picture 2" descr="A-19 Rahab, choisie par Dieu : Histoire de la Bible pour enfants - YouTube">
            <a:extLst>
              <a:ext uri="{FF2B5EF4-FFF2-40B4-BE49-F238E27FC236}">
                <a16:creationId xmlns:a16="http://schemas.microsoft.com/office/drawing/2014/main" id="{966E3913-CC30-DD8E-386A-5C68FB3D0B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8549" y="2613442"/>
            <a:ext cx="1887149" cy="1061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colorful background with white and blue colors&#10;&#10;AI-generated content may be incorrect.">
            <a:extLst>
              <a:ext uri="{FF2B5EF4-FFF2-40B4-BE49-F238E27FC236}">
                <a16:creationId xmlns:a16="http://schemas.microsoft.com/office/drawing/2014/main" id="{21AC9D37-D73D-46F1-4571-2F4EE30115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r>
              <a:rPr lang="fr-CH"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SECONDE CHANCE</a:t>
            </a: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646331"/>
          </a:xfrm>
          <a:prstGeom prst="rect">
            <a:avLst/>
          </a:prstGeom>
          <a:noFill/>
        </p:spPr>
        <p:txBody>
          <a:bodyPr wrap="square">
            <a:spAutoFit/>
          </a:bodyPr>
          <a:lstStyle/>
          <a:p>
            <a:pPr algn="ctr"/>
            <a:r>
              <a:rPr lang="fr-CH" b="1" dirty="0">
                <a:solidFill>
                  <a:srgbClr val="FFFF00"/>
                </a:solidFill>
                <a:effectLst>
                  <a:glow rad="88900">
                    <a:srgbClr val="7030A0"/>
                  </a:glow>
                  <a:outerShdw blurRad="38100" dist="38100" dir="2700000" algn="tl">
                    <a:srgbClr val="000000">
                      <a:alpha val="43137"/>
                    </a:srgbClr>
                  </a:outerShdw>
                </a:effectLst>
                <a:latin typeface="Comic Sans MS" panose="030F0702030302020204" pitchFamily="66" charset="0"/>
              </a:rPr>
              <a:t>« Josué, fils de Nun, fit partir secrètement de </a:t>
            </a:r>
            <a:r>
              <a:rPr lang="fr-CH" b="1" dirty="0" err="1">
                <a:solidFill>
                  <a:srgbClr val="FFFF00"/>
                </a:solidFill>
                <a:effectLst>
                  <a:glow rad="88900">
                    <a:srgbClr val="7030A0"/>
                  </a:glow>
                  <a:outerShdw blurRad="38100" dist="38100" dir="2700000" algn="tl">
                    <a:srgbClr val="000000">
                      <a:alpha val="43137"/>
                    </a:srgbClr>
                  </a:outerShdw>
                </a:effectLst>
                <a:latin typeface="Comic Sans MS" panose="030F0702030302020204" pitchFamily="66" charset="0"/>
              </a:rPr>
              <a:t>Sittim</a:t>
            </a:r>
            <a:r>
              <a:rPr lang="fr-CH" b="1" dirty="0">
                <a:solidFill>
                  <a:srgbClr val="FFFF00"/>
                </a:solidFill>
                <a:effectLst>
                  <a:glow rad="88900">
                    <a:srgbClr val="7030A0"/>
                  </a:glow>
                  <a:outerShdw blurRad="38100" dist="38100" dir="2700000" algn="tl">
                    <a:srgbClr val="000000">
                      <a:alpha val="43137"/>
                    </a:srgbClr>
                  </a:outerShdw>
                </a:effectLst>
                <a:latin typeface="Comic Sans MS" panose="030F0702030302020204" pitchFamily="66" charset="0"/>
              </a:rPr>
              <a:t> deux espions, en disant : </a:t>
            </a:r>
            <a:br>
              <a:rPr lang="fr-CH" b="1" dirty="0">
                <a:solidFill>
                  <a:srgbClr val="FFFF00"/>
                </a:solidFill>
                <a:effectLst>
                  <a:glow rad="88900">
                    <a:srgbClr val="7030A0"/>
                  </a:glow>
                  <a:outerShdw blurRad="38100" dist="38100" dir="2700000" algn="tl">
                    <a:srgbClr val="000000">
                      <a:alpha val="43137"/>
                    </a:srgbClr>
                  </a:outerShdw>
                </a:effectLst>
                <a:latin typeface="Comic Sans MS" panose="030F0702030302020204" pitchFamily="66" charset="0"/>
              </a:rPr>
            </a:br>
            <a:r>
              <a:rPr lang="fr-CH" b="1" dirty="0">
                <a:solidFill>
                  <a:srgbClr val="FFFF00"/>
                </a:solidFill>
                <a:effectLst>
                  <a:glow rad="88900">
                    <a:srgbClr val="7030A0"/>
                  </a:glow>
                  <a:outerShdw blurRad="38100" dist="38100" dir="2700000" algn="tl">
                    <a:srgbClr val="000000">
                      <a:alpha val="43137"/>
                    </a:srgbClr>
                  </a:outerShdw>
                </a:effectLst>
                <a:latin typeface="Comic Sans MS" panose="030F0702030302020204" pitchFamily="66" charset="0"/>
              </a:rPr>
              <a:t>Allez, examinez le pays, et Jéricho » (Josué 2.1a)</a:t>
            </a: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270486"/>
            <a:ext cx="6858000" cy="1015663"/>
          </a:xfrm>
          <a:prstGeom prst="rect">
            <a:avLst/>
          </a:prstGeom>
          <a:noFill/>
        </p:spPr>
        <p:txBody>
          <a:bodyPr wrap="square" rtlCol="0">
            <a:spAutoFit/>
          </a:bodyPr>
          <a:lstStyle/>
          <a:p>
            <a:pPr>
              <a:spcBef>
                <a:spcPts val="600"/>
              </a:spcBef>
            </a:pPr>
            <a:r>
              <a:rPr lang="fr-CH" sz="2000" b="1" dirty="0"/>
              <a:t>Quand Moïse envoya des espions pour inspecter Canaan, le peuple refusa d'y entrer. 40 ans après, de nouveaux espions sont envoyés, avec un résultat différent.</a:t>
            </a:r>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4215265577"/>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769615"/>
            <a:ext cx="6865827" cy="1061829"/>
          </a:xfrm>
          <a:prstGeom prst="rect">
            <a:avLst/>
          </a:prstGeom>
          <a:noFill/>
        </p:spPr>
        <p:txBody>
          <a:bodyPr wrap="square" rtlCol="0">
            <a:spAutoFit/>
          </a:bodyPr>
          <a:lstStyle/>
          <a:p>
            <a:pPr>
              <a:spcBef>
                <a:spcPts val="600"/>
              </a:spcBef>
            </a:pPr>
            <a:r>
              <a:rPr lang="fr-CH" sz="2100" b="1" dirty="0"/>
              <a:t>Bien que la nouvelle génération ait échoué tristement face à la tentation de Balaam, Dieu leur donna une seconde chance (Nombres 25.1-3, 31.16 ; Josué 2.1).</a:t>
            </a:r>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40260" y="1413640"/>
            <a:ext cx="1996462" cy="4317311"/>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785278"/>
            <a:ext cx="8674511" cy="1061829"/>
          </a:xfrm>
          <a:prstGeom prst="rect">
            <a:avLst/>
          </a:prstGeom>
          <a:noFill/>
        </p:spPr>
        <p:txBody>
          <a:bodyPr wrap="square">
            <a:spAutoFit/>
          </a:bodyPr>
          <a:lstStyle/>
          <a:p>
            <a:pPr>
              <a:spcBef>
                <a:spcPts val="600"/>
              </a:spcBef>
            </a:pPr>
            <a:r>
              <a:rPr lang="fr-CH" sz="2100" b="1" dirty="0"/>
              <a:t>Cette fois-ci, il n'y eut pas de grappes de raisin, ni de fruits de la terre. Seulement une histoire de foi (celle de Rahab), qui encouragea Israël à posséder la terre promise.</a:t>
            </a:r>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0"/>
            <a:ext cx="5790610" cy="1569660"/>
          </a:xfrm>
          <a:prstGeom prst="rect">
            <a:avLst/>
          </a:prstGeom>
          <a:noFill/>
        </p:spPr>
        <p:txBody>
          <a:bodyPr wrap="square">
            <a:spAutoFit/>
          </a:bodyPr>
          <a:lstStyle/>
          <a:p>
            <a:pPr algn="ctr"/>
            <a:r>
              <a:rPr lang="fr-CH" sz="4800" b="1" dirty="0">
                <a:ln w="13462">
                  <a:solidFill>
                    <a:schemeClr val="bg1"/>
                  </a:solidFill>
                  <a:prstDash val="solid"/>
                </a:ln>
                <a:solidFill>
                  <a:srgbClr val="7E0C7E"/>
                </a:solidFill>
                <a:effectLst>
                  <a:outerShdw dist="38100" dir="2700000" algn="bl" rotWithShape="0">
                    <a:schemeClr val="accent4"/>
                  </a:outerShdw>
                </a:effectLst>
              </a:rPr>
              <a:t>GRÂCE POUR RAHAB  </a:t>
            </a:r>
            <a:r>
              <a:rPr lang="fr-CH" sz="3600" b="1" dirty="0">
                <a:ln w="13462">
                  <a:solidFill>
                    <a:schemeClr val="bg1"/>
                  </a:solidFill>
                  <a:prstDash val="solid"/>
                </a:ln>
                <a:solidFill>
                  <a:srgbClr val="7E0C7E"/>
                </a:solidFill>
                <a:effectLst>
                  <a:outerShdw dist="38100" dir="2700000" algn="bl" rotWithShape="0">
                    <a:schemeClr val="accent4"/>
                  </a:outerShdw>
                </a:effectLst>
              </a:rPr>
              <a:t>(JOSUÉ 2.</a:t>
            </a:r>
            <a:r>
              <a:rPr lang="fr-CH" sz="3600" b="1" dirty="0">
                <a:ln w="13462">
                  <a:solidFill>
                    <a:schemeClr val="bg1"/>
                  </a:solidFill>
                  <a:prstDash val="solid"/>
                </a:ln>
                <a:solidFill>
                  <a:srgbClr val="0033CC"/>
                </a:solidFill>
                <a:effectLst>
                  <a:outerShdw dist="38100" dir="2700000" algn="bl" rotWithShape="0">
                    <a:schemeClr val="accent4"/>
                  </a:outerShdw>
                </a:effectLst>
              </a:rPr>
              <a:t>2-22</a:t>
            </a:r>
            <a:r>
              <a:rPr lang="fr-CH" sz="2000" b="1" dirty="0">
                <a:ln w="13462">
                  <a:solidFill>
                    <a:schemeClr val="bg1"/>
                  </a:solidFill>
                  <a:prstDash val="solid"/>
                </a:ln>
                <a:solidFill>
                  <a:srgbClr val="7E0C7E"/>
                </a:solidFill>
                <a:effectLst>
                  <a:outerShdw dist="38100" dir="2700000" algn="bl" rotWithShape="0">
                    <a:schemeClr val="accent4"/>
                  </a:outerShdw>
                </a:effectLst>
              </a:rPr>
              <a:t>)</a:t>
            </a:r>
          </a:p>
        </p:txBody>
      </p:sp>
      <p:sp>
        <p:nvSpPr>
          <p:cNvPr id="3" name="ZoneTexte 2">
            <a:extLst>
              <a:ext uri="{FF2B5EF4-FFF2-40B4-BE49-F238E27FC236}">
                <a16:creationId xmlns:a16="http://schemas.microsoft.com/office/drawing/2014/main" id="{EE27AAB6-CF59-226E-C194-E014F378B499}"/>
              </a:ext>
            </a:extLst>
          </p:cNvPr>
          <p:cNvSpPr txBox="1"/>
          <p:nvPr/>
        </p:nvSpPr>
        <p:spPr>
          <a:xfrm>
            <a:off x="244813" y="1655776"/>
            <a:ext cx="6320280" cy="2308324"/>
          </a:xfrm>
          <a:prstGeom prst="rect">
            <a:avLst/>
          </a:prstGeom>
          <a:solidFill>
            <a:srgbClr val="D07C00"/>
          </a:solidFill>
        </p:spPr>
        <p:txBody>
          <a:bodyPr wrap="square" rtlCol="0">
            <a:spAutoFit/>
          </a:bodyPr>
          <a:lstStyle/>
          <a:p>
            <a:r>
              <a:rPr lang="fr-CH" sz="2400" b="0" u="none" strike="noStrike" dirty="0">
                <a:solidFill>
                  <a:srgbClr val="FFFF00"/>
                </a:solidFill>
                <a:effectLst/>
                <a:latin typeface="Arial" panose="020B0604020202020204" pitchFamily="34" charset="0"/>
                <a:cs typeface="Arial" panose="020B0604020202020204" pitchFamily="34" charset="0"/>
                <a:hlinkClick r:id="rId3" tooltip="Josué - Chapitre 2 -  Verset 1">
                  <a:extLst>
                    <a:ext uri="{A12FA001-AC4F-418D-AE19-62706E023703}">
                      <ahyp:hlinkClr xmlns:ahyp="http://schemas.microsoft.com/office/drawing/2018/hyperlinkcolor" val="tx"/>
                    </a:ext>
                  </a:extLst>
                </a:hlinkClick>
              </a:rPr>
              <a:t>2:1</a:t>
            </a:r>
            <a:r>
              <a:rPr lang="fr-CH" sz="2400" b="0" i="0" dirty="0">
                <a:solidFill>
                  <a:schemeClr val="bg1"/>
                </a:solidFill>
                <a:effectLst/>
                <a:latin typeface="Arial" panose="020B0604020202020204" pitchFamily="34" charset="0"/>
                <a:cs typeface="Arial" panose="020B0604020202020204" pitchFamily="34" charset="0"/>
              </a:rPr>
              <a:t> </a:t>
            </a:r>
            <a:r>
              <a:rPr lang="fr-CH" sz="2400" b="0"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Josué, fils de Nun, fit partir secrètement de </a:t>
            </a:r>
            <a:r>
              <a:rPr lang="fr-CH" sz="2400" b="0" i="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Sittim</a:t>
            </a:r>
            <a:r>
              <a:rPr lang="fr-CH" sz="2400" b="0"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deux espions, en leur disant: </a:t>
            </a:r>
            <a:r>
              <a:rPr lang="fr-CH" sz="2400" b="0" i="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Allez, examinez le pays, et en particulier Jéricho. </a:t>
            </a:r>
            <a:r>
              <a:rPr lang="fr-CH" sz="2400" b="0" i="0"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partirent, et ils arrivèrent dans la maison d'une prostituée, qui se nommait Rahab, et ils y couchèrent.</a:t>
            </a:r>
            <a:endParaRPr lang="fr-CH" sz="2400"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lèche : bas 3">
            <a:extLst>
              <a:ext uri="{FF2B5EF4-FFF2-40B4-BE49-F238E27FC236}">
                <a16:creationId xmlns:a16="http://schemas.microsoft.com/office/drawing/2014/main" id="{FC0038FE-A676-F584-DE30-61D6D91077F5}"/>
              </a:ext>
            </a:extLst>
          </p:cNvPr>
          <p:cNvSpPr/>
          <p:nvPr/>
        </p:nvSpPr>
        <p:spPr>
          <a:xfrm rot="10800000">
            <a:off x="393324" y="4406461"/>
            <a:ext cx="301748" cy="18869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Picture 2" descr="A-19 Rahab, choisie par Dieu : Histoire de la Bible pour enfants - YouTube">
            <a:extLst>
              <a:ext uri="{FF2B5EF4-FFF2-40B4-BE49-F238E27FC236}">
                <a16:creationId xmlns:a16="http://schemas.microsoft.com/office/drawing/2014/main" id="{41FB4042-4A1D-3ADC-D268-7A851F497F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7723" y="4097797"/>
            <a:ext cx="5038343" cy="2834986"/>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 bas 6">
            <a:extLst>
              <a:ext uri="{FF2B5EF4-FFF2-40B4-BE49-F238E27FC236}">
                <a16:creationId xmlns:a16="http://schemas.microsoft.com/office/drawing/2014/main" id="{65928670-4862-D8A1-8AD1-16262124CABA}"/>
              </a:ext>
            </a:extLst>
          </p:cNvPr>
          <p:cNvSpPr/>
          <p:nvPr/>
        </p:nvSpPr>
        <p:spPr>
          <a:xfrm rot="10800000">
            <a:off x="6235077" y="4406461"/>
            <a:ext cx="301748" cy="18869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6ADA265-9917-F634-DF44-7290D57C1CA7}"/>
              </a:ext>
            </a:extLst>
          </p:cNvPr>
          <p:cNvSpPr txBox="1"/>
          <p:nvPr/>
        </p:nvSpPr>
        <p:spPr>
          <a:xfrm>
            <a:off x="4048125" y="271780"/>
            <a:ext cx="7620000" cy="5262979"/>
          </a:xfrm>
          <a:prstGeom prst="rect">
            <a:avLst/>
          </a:prstGeom>
          <a:noFill/>
        </p:spPr>
        <p:txBody>
          <a:bodyPr wrap="square" rtlCol="0">
            <a:spAutoFit/>
          </a:bodyPr>
          <a:lstStyle/>
          <a:p>
            <a:pPr algn="just"/>
            <a:r>
              <a:rPr lang="fr-FR" sz="2800" dirty="0">
                <a:solidFill>
                  <a:srgbClr val="0033CC"/>
                </a:solidFill>
                <a:effectLst>
                  <a:outerShdw blurRad="38100" dist="38100" dir="2700000" algn="tl">
                    <a:srgbClr val="000000">
                      <a:alpha val="43137"/>
                    </a:srgbClr>
                  </a:outerShdw>
                </a:effectLst>
              </a:rPr>
              <a:t>«</a:t>
            </a:r>
            <a:r>
              <a:rPr lang="fr-FR" sz="2200" dirty="0">
                <a:solidFill>
                  <a:srgbClr val="0033CC"/>
                </a:solidFill>
                <a:effectLst>
                  <a:outerShdw blurRad="38100" dist="38100" dir="2700000" algn="tl">
                    <a:srgbClr val="000000">
                      <a:alpha val="43137"/>
                    </a:srgbClr>
                  </a:outerShdw>
                </a:effectLst>
              </a:rPr>
              <a:t>  À quelques kilomètres de la rive opposée, en face du lieu où Israël avait campé, se trouvait </a:t>
            </a:r>
            <a:r>
              <a:rPr lang="fr-FR" sz="2200" dirty="0">
                <a:solidFill>
                  <a:schemeClr val="accent1">
                    <a:lumMod val="75000"/>
                  </a:schemeClr>
                </a:solidFill>
                <a:effectLst>
                  <a:outerShdw blurRad="38100" dist="38100" dir="2700000" algn="tl">
                    <a:srgbClr val="000000">
                      <a:alpha val="43137"/>
                    </a:srgbClr>
                  </a:outerShdw>
                </a:effectLst>
              </a:rPr>
              <a:t>la puissante ville de Jéricho</a:t>
            </a:r>
            <a:r>
              <a:rPr lang="fr-FR" sz="2200" dirty="0">
                <a:solidFill>
                  <a:srgbClr val="0033CC"/>
                </a:solidFill>
                <a:effectLst>
                  <a:outerShdw blurRad="38100" dist="38100" dir="2700000" algn="tl">
                    <a:srgbClr val="000000">
                      <a:alpha val="43137"/>
                    </a:srgbClr>
                  </a:outerShdw>
                </a:effectLst>
              </a:rPr>
              <a:t>. Entourée de hautes murailles, </a:t>
            </a:r>
            <a:r>
              <a:rPr lang="fr-FR" sz="2200" dirty="0">
                <a:solidFill>
                  <a:schemeClr val="accent1">
                    <a:lumMod val="75000"/>
                  </a:schemeClr>
                </a:solidFill>
                <a:effectLst>
                  <a:outerShdw blurRad="38100" dist="38100" dir="2700000" algn="tl">
                    <a:srgbClr val="000000">
                      <a:alpha val="43137"/>
                    </a:srgbClr>
                  </a:outerShdw>
                </a:effectLst>
              </a:rPr>
              <a:t>cette cité, </a:t>
            </a:r>
            <a:r>
              <a:rPr lang="fr-FR" sz="2200" dirty="0">
                <a:solidFill>
                  <a:srgbClr val="0033CC"/>
                </a:solidFill>
                <a:effectLst>
                  <a:outerShdw blurRad="38100" dist="38100" dir="2700000" algn="tl">
                    <a:srgbClr val="000000">
                      <a:alpha val="43137"/>
                    </a:srgbClr>
                  </a:outerShdw>
                </a:effectLst>
              </a:rPr>
              <a:t>qui était la clé de tout le pays, </a:t>
            </a:r>
            <a:r>
              <a:rPr lang="fr-FR" sz="2200" dirty="0">
                <a:solidFill>
                  <a:schemeClr val="accent1">
                    <a:lumMod val="75000"/>
                  </a:schemeClr>
                </a:solidFill>
                <a:effectLst>
                  <a:outerShdw blurRad="38100" dist="38100" dir="2700000" algn="tl">
                    <a:srgbClr val="000000">
                      <a:alpha val="43137"/>
                    </a:srgbClr>
                  </a:outerShdw>
                </a:effectLst>
              </a:rPr>
              <a:t>constituait une barrière formidable. </a:t>
            </a:r>
          </a:p>
          <a:p>
            <a:pPr algn="just"/>
            <a:endParaRPr lang="fr-FR" sz="2200" dirty="0">
              <a:solidFill>
                <a:srgbClr val="0033CC"/>
              </a:solidFill>
              <a:effectLst>
                <a:outerShdw blurRad="38100" dist="38100" dir="2700000" algn="tl">
                  <a:srgbClr val="000000">
                    <a:alpha val="43137"/>
                  </a:srgbClr>
                </a:outerShdw>
              </a:effectLst>
            </a:endParaRPr>
          </a:p>
          <a:p>
            <a:pPr algn="just"/>
            <a:r>
              <a:rPr lang="fr-FR" sz="2200" dirty="0">
                <a:solidFill>
                  <a:srgbClr val="0033CC"/>
                </a:solidFill>
                <a:effectLst>
                  <a:outerShdw blurRad="38100" dist="38100" dir="2700000" algn="tl">
                    <a:srgbClr val="000000">
                      <a:alpha val="43137"/>
                    </a:srgbClr>
                  </a:outerShdw>
                </a:effectLst>
              </a:rPr>
              <a:t>Par prudence, </a:t>
            </a:r>
            <a:r>
              <a:rPr lang="fr-FR" sz="2200" dirty="0">
                <a:solidFill>
                  <a:schemeClr val="accent1">
                    <a:lumMod val="75000"/>
                  </a:schemeClr>
                </a:solidFill>
                <a:effectLst>
                  <a:outerShdw blurRad="38100" dist="38100" dir="2700000" algn="tl">
                    <a:srgbClr val="000000">
                      <a:alpha val="43137"/>
                    </a:srgbClr>
                  </a:outerShdw>
                </a:effectLst>
              </a:rPr>
              <a:t>Josué chargea deux jeunes gens d’aller espionner la ville pour se rendre compte de sa population, de ses ressources et de la force de ses fortifications. </a:t>
            </a:r>
          </a:p>
          <a:p>
            <a:pPr algn="just"/>
            <a:endParaRPr lang="fr-FR" sz="2200" dirty="0">
              <a:solidFill>
                <a:srgbClr val="0033CC"/>
              </a:solidFill>
              <a:effectLst>
                <a:outerShdw blurRad="38100" dist="38100" dir="2700000" algn="tl">
                  <a:srgbClr val="000000">
                    <a:alpha val="43137"/>
                  </a:srgbClr>
                </a:outerShdw>
              </a:effectLst>
            </a:endParaRPr>
          </a:p>
          <a:p>
            <a:pPr algn="just"/>
            <a:r>
              <a:rPr lang="fr-FR" sz="2200" dirty="0">
                <a:solidFill>
                  <a:schemeClr val="accent1">
                    <a:lumMod val="75000"/>
                  </a:schemeClr>
                </a:solidFill>
                <a:effectLst>
                  <a:outerShdw blurRad="38100" dist="38100" dir="2700000" algn="tl">
                    <a:srgbClr val="000000">
                      <a:alpha val="43137"/>
                    </a:srgbClr>
                  </a:outerShdw>
                </a:effectLst>
              </a:rPr>
              <a:t>L’entreprise était très dangereuse</a:t>
            </a:r>
            <a:r>
              <a:rPr lang="fr-FR" sz="2200" dirty="0">
                <a:solidFill>
                  <a:srgbClr val="0033CC"/>
                </a:solidFill>
                <a:effectLst>
                  <a:outerShdw blurRad="38100" dist="38100" dir="2700000" algn="tl">
                    <a:srgbClr val="000000">
                      <a:alpha val="43137"/>
                    </a:srgbClr>
                  </a:outerShdw>
                </a:effectLst>
              </a:rPr>
              <a:t>, eu égard à la méfiance et à l’inquiétude de ses habitants, jour et nuit sur le qui-vive. </a:t>
            </a:r>
          </a:p>
          <a:p>
            <a:pPr algn="just"/>
            <a:endParaRPr lang="fr-FR" sz="2200" dirty="0">
              <a:solidFill>
                <a:srgbClr val="0033CC"/>
              </a:solidFill>
              <a:effectLst>
                <a:outerShdw blurRad="38100" dist="38100" dir="2700000" algn="tl">
                  <a:srgbClr val="000000">
                    <a:alpha val="43137"/>
                  </a:srgbClr>
                </a:outerShdw>
              </a:effectLst>
            </a:endParaRPr>
          </a:p>
          <a:p>
            <a:pPr algn="just"/>
            <a:r>
              <a:rPr lang="fr-FR" sz="2200" dirty="0">
                <a:solidFill>
                  <a:srgbClr val="0033CC"/>
                </a:solidFill>
                <a:effectLst>
                  <a:outerShdw blurRad="38100" dist="38100" dir="2700000" algn="tl">
                    <a:srgbClr val="000000">
                      <a:alpha val="43137"/>
                    </a:srgbClr>
                  </a:outerShdw>
                </a:effectLst>
                <a:highlight>
                  <a:srgbClr val="FFFF00"/>
                </a:highlight>
              </a:rPr>
              <a:t>Une femme, nommée Rahab,</a:t>
            </a:r>
            <a:r>
              <a:rPr lang="fr-FR" sz="2200" dirty="0">
                <a:solidFill>
                  <a:srgbClr val="0033CC"/>
                </a:solidFill>
                <a:effectLst>
                  <a:outerShdw blurRad="38100" dist="38100" dir="2700000" algn="tl">
                    <a:srgbClr val="000000">
                      <a:alpha val="43137"/>
                    </a:srgbClr>
                  </a:outerShdw>
                </a:effectLst>
              </a:rPr>
              <a:t> qui les protégea au péril de sa vie, reçut d’eux, en retour de ses bontés, la promesse d’avoir la vie sauve lors de la prise de la ville. </a:t>
            </a:r>
            <a:r>
              <a:rPr lang="fr-FR" sz="2400" dirty="0">
                <a:solidFill>
                  <a:srgbClr val="0033CC"/>
                </a:solidFill>
                <a:effectLst>
                  <a:outerShdw blurRad="38100" dist="38100" dir="2700000" algn="tl">
                    <a:srgbClr val="000000">
                      <a:alpha val="43137"/>
                    </a:srgbClr>
                  </a:outerShdw>
                </a:effectLst>
              </a:rPr>
              <a:t>»</a:t>
            </a:r>
            <a:endParaRPr lang="fr-CH" sz="24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Phylactère : pensées 2">
            <a:extLst>
              <a:ext uri="{FF2B5EF4-FFF2-40B4-BE49-F238E27FC236}">
                <a16:creationId xmlns:a16="http://schemas.microsoft.com/office/drawing/2014/main" id="{83EF899D-D99D-596F-999A-050C234114EE}"/>
              </a:ext>
            </a:extLst>
          </p:cNvPr>
          <p:cNvSpPr/>
          <p:nvPr/>
        </p:nvSpPr>
        <p:spPr>
          <a:xfrm>
            <a:off x="317500" y="4826000"/>
            <a:ext cx="2984500" cy="1879600"/>
          </a:xfrm>
          <a:prstGeom prst="cloudCallout">
            <a:avLst>
              <a:gd name="adj1" fmla="val 42571"/>
              <a:gd name="adj2" fmla="val -90878"/>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ln w="0"/>
                <a:solidFill>
                  <a:srgbClr val="FFFF00"/>
                </a:solidFill>
                <a:effectLst>
                  <a:outerShdw blurRad="38100" dist="19050" dir="2700000" algn="tl" rotWithShape="0">
                    <a:schemeClr val="dk1">
                      <a:alpha val="40000"/>
                    </a:schemeClr>
                  </a:outerShdw>
                </a:effectLst>
              </a:rPr>
              <a:t>(</a:t>
            </a:r>
            <a:r>
              <a:rPr lang="fr-CH" sz="2000" dirty="0">
                <a:ln w="0"/>
                <a:solidFill>
                  <a:schemeClr val="tx1"/>
                </a:solidFill>
                <a:effectLst>
                  <a:outerShdw blurRad="38100" dist="19050" dir="2700000" algn="tl" rotWithShape="0">
                    <a:schemeClr val="dk1">
                      <a:alpha val="40000"/>
                    </a:schemeClr>
                  </a:outerShdw>
                </a:effectLst>
              </a:rPr>
              <a:t>Ellen G. White,</a:t>
            </a:r>
          </a:p>
          <a:p>
            <a:pPr algn="ct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Patriarches et Prophètes,</a:t>
            </a: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465.1</a:t>
            </a:r>
            <a:endParaRPr lang="fr-CH" sz="2000" dirty="0">
              <a:ln w="0"/>
              <a:solidFill>
                <a:schemeClr val="tx1"/>
              </a:solidFill>
              <a:effectLst>
                <a:outerShdw blurRad="38100" dist="19050" dir="2700000" algn="tl" rotWithShape="0">
                  <a:schemeClr val="dk1">
                    <a:alpha val="40000"/>
                  </a:schemeClr>
                </a:outerShdw>
              </a:effectLst>
            </a:endParaRPr>
          </a:p>
        </p:txBody>
      </p:sp>
      <p:pic>
        <p:nvPicPr>
          <p:cNvPr id="3074" name="Picture 2" descr="Rahab et les espions">
            <a:extLst>
              <a:ext uri="{FF2B5EF4-FFF2-40B4-BE49-F238E27FC236}">
                <a16:creationId xmlns:a16="http://schemas.microsoft.com/office/drawing/2014/main" id="{16A401E6-798F-140A-5B1C-30AB7798D37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0687" y="1623694"/>
            <a:ext cx="2778125" cy="2244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A-19 Rahab, choisie par Dieu : Histoire de la Bible pour enfants - YouTube">
            <a:extLst>
              <a:ext uri="{FF2B5EF4-FFF2-40B4-BE49-F238E27FC236}">
                <a16:creationId xmlns:a16="http://schemas.microsoft.com/office/drawing/2014/main" id="{4E679B12-638B-E331-BE43-D8BD9BB2DD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30034" y="5349387"/>
            <a:ext cx="2198102" cy="1236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8245261-F87B-F0B2-E465-D31CD4497A2E}"/>
              </a:ext>
            </a:extLst>
          </p:cNvPr>
          <p:cNvSpPr txBox="1"/>
          <p:nvPr/>
        </p:nvSpPr>
        <p:spPr>
          <a:xfrm>
            <a:off x="182563" y="152400"/>
            <a:ext cx="3492500" cy="1323439"/>
          </a:xfrm>
          <a:prstGeom prst="rect">
            <a:avLst/>
          </a:prstGeom>
          <a:solidFill>
            <a:schemeClr val="accent1">
              <a:lumMod val="20000"/>
              <a:lumOff val="80000"/>
            </a:schemeClr>
          </a:solidFill>
        </p:spPr>
        <p:txBody>
          <a:bodyPr wrap="square" rtlCol="0">
            <a:spAutoFit/>
          </a:bodyPr>
          <a:lstStyle/>
          <a:p>
            <a:pPr algn="ctr"/>
            <a:r>
              <a:rPr lang="fr-CH" b="0" u="none" strike="noStrike" dirty="0">
                <a:solidFill>
                  <a:srgbClr val="FF0000"/>
                </a:solidFill>
                <a:effectLst/>
                <a:latin typeface="times new roman" panose="02020603050405020304" pitchFamily="18" charset="0"/>
                <a:hlinkClick r:id="rId4" tooltip="Josué - Chapitre 2 -  Verset 2"/>
              </a:rPr>
              <a:t>2:2</a:t>
            </a:r>
            <a:r>
              <a:rPr lang="fr-CH" b="0" i="0" dirty="0">
                <a:solidFill>
                  <a:srgbClr val="333333"/>
                </a:solidFill>
                <a:effectLst/>
                <a:latin typeface="times new roman" panose="02020603050405020304" pitchFamily="18" charset="0"/>
              </a:rPr>
              <a:t> </a:t>
            </a:r>
            <a:r>
              <a:rPr lang="fr-CH" sz="2000" b="0" i="0" dirty="0">
                <a:solidFill>
                  <a:srgbClr val="333333"/>
                </a:solidFill>
                <a:effectLst/>
                <a:latin typeface="times new roman" panose="02020603050405020304" pitchFamily="18" charset="0"/>
              </a:rPr>
              <a:t>On dit au roi de Jéricho: Voici, des hommes d'entre les enfants d'Israël sont arrivés ici, cette nuit, pour explorer le pays.</a:t>
            </a:r>
            <a:endParaRPr lang="fr-CH" sz="2000" dirty="0"/>
          </a:p>
        </p:txBody>
      </p:sp>
    </p:spTree>
    <p:extLst>
      <p:ext uri="{BB962C8B-B14F-4D97-AF65-F5344CB8AC3E}">
        <p14:creationId xmlns:p14="http://schemas.microsoft.com/office/powerpoint/2010/main" val="74195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7361CF7-3DD0-6FDC-AAC3-324AEE766598}"/>
              </a:ext>
            </a:extLst>
          </p:cNvPr>
          <p:cNvSpPr txBox="1"/>
          <p:nvPr/>
        </p:nvSpPr>
        <p:spPr>
          <a:xfrm>
            <a:off x="3251200" y="355600"/>
            <a:ext cx="8153400" cy="3046988"/>
          </a:xfrm>
          <a:prstGeom prst="rect">
            <a:avLst/>
          </a:prstGeom>
          <a:noFill/>
        </p:spPr>
        <p:txBody>
          <a:bodyPr wrap="square" rtlCol="0">
            <a:spAutoFit/>
          </a:bodyPr>
          <a:lstStyle/>
          <a:p>
            <a:pPr algn="just"/>
            <a:r>
              <a:rPr lang="fr-FR"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Jéricho était une ville vouée à une idolâtrie des plus extravagantes. Ses habitants étaient très riches. Toute cette richesse que Dieu leur avait donnée, ils l’attribuaient à leurs dieux. </a:t>
            </a:r>
          </a:p>
          <a:p>
            <a:pPr lvl="1" algn="just"/>
            <a:r>
              <a:rPr lang="fr-FR" sz="24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S Minngs"/>
              </a:rPr>
              <a:t>L’or et l’argent étaient abondants. Comme la population antédiluvienne, ils étaient corrompus et blasphémateurs. </a:t>
            </a:r>
            <a:br>
              <a:rPr lang="fr-FR" sz="24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S Minngs"/>
              </a:rPr>
            </a:br>
            <a:r>
              <a:rPr lang="fr-FR" sz="24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S Minngs"/>
              </a:rPr>
              <a:t>Ils insultaient et provoquaient le Dieu du Ciel par leurs œuvres maléfiques.</a:t>
            </a:r>
            <a:endParaRPr lang="fr-CH" sz="24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07DFF80A-33C3-303E-1E2C-730E95F13D0F}"/>
              </a:ext>
            </a:extLst>
          </p:cNvPr>
          <p:cNvSpPr txBox="1"/>
          <p:nvPr/>
        </p:nvSpPr>
        <p:spPr>
          <a:xfrm>
            <a:off x="3759200" y="3534013"/>
            <a:ext cx="8051800" cy="3323987"/>
          </a:xfrm>
          <a:prstGeom prst="rect">
            <a:avLst/>
          </a:prstGeom>
          <a:noFill/>
        </p:spPr>
        <p:txBody>
          <a:bodyPr wrap="square" rtlCol="0">
            <a:spAutoFit/>
          </a:bodyPr>
          <a:lstStyle/>
          <a:p>
            <a:pPr algn="just"/>
            <a:r>
              <a:rPr lang="fr-FR" sz="2400" dirty="0">
                <a:solidFill>
                  <a:srgbClr val="0033CC"/>
                </a:solidFill>
                <a:effectLst>
                  <a:outerShdw blurRad="38100" dist="38100" dir="2700000" algn="tl">
                    <a:srgbClr val="000000">
                      <a:alpha val="43137"/>
                    </a:srgbClr>
                  </a:outerShdw>
                </a:effectLst>
                <a:latin typeface="Calibri" panose="020F0502020204030204" pitchFamily="34" charset="0"/>
              </a:rPr>
              <a:t>Alors le jugement de Dieu s’abattit sur Jéricho. C’était une forteresse. Mais le Capitaine de l’armée de Dieu en personne descendit du ciel et attaqua cette cité. </a:t>
            </a:r>
            <a:r>
              <a:rPr lang="fr-FR" sz="2400" dirty="0">
                <a:solidFill>
                  <a:srgbClr val="700000"/>
                </a:solidFill>
                <a:effectLst>
                  <a:outerShdw blurRad="38100" dist="38100" dir="2700000" algn="tl">
                    <a:srgbClr val="000000">
                      <a:alpha val="43137"/>
                    </a:srgbClr>
                  </a:outerShdw>
                </a:effectLst>
                <a:latin typeface="Calibri" panose="020F0502020204030204" pitchFamily="34" charset="0"/>
              </a:rPr>
              <a:t>Les anges de Dieu ébranlèrent les murailles massives qui s’effondrèrent. Dieu avait dit que la ville de Jéricho serait frappée d’anathème, et que tous ses habitants périraient sauf Rahab et sa famille. </a:t>
            </a:r>
            <a:br>
              <a:rPr lang="fr-FR" sz="2400" dirty="0">
                <a:solidFill>
                  <a:srgbClr val="700000"/>
                </a:solidFill>
                <a:effectLst>
                  <a:outerShdw blurRad="38100" dist="38100" dir="2700000" algn="tl">
                    <a:srgbClr val="000000">
                      <a:alpha val="43137"/>
                    </a:srgbClr>
                  </a:outerShdw>
                </a:effectLst>
                <a:latin typeface="Calibri" panose="020F0502020204030204" pitchFamily="34" charset="0"/>
              </a:rPr>
            </a:br>
            <a:r>
              <a:rPr lang="fr-FR" sz="2400" dirty="0">
                <a:effectLst>
                  <a:outerShdw blurRad="38100" dist="38100" dir="2700000" algn="tl">
                    <a:srgbClr val="000000">
                      <a:alpha val="43137"/>
                    </a:srgbClr>
                  </a:outerShdw>
                </a:effectLst>
                <a:latin typeface="Calibri" panose="020F0502020204030204" pitchFamily="34" charset="0"/>
              </a:rPr>
              <a:t>La raison de cette protection : Rahab accorda une faveur aux messagers du Seigneur. </a:t>
            </a:r>
            <a:endParaRPr lang="fr-CH" sz="2400" dirty="0">
              <a:effectLst>
                <a:outerShdw blurRad="38100" dist="38100" dir="2700000" algn="tl">
                  <a:srgbClr val="000000">
                    <a:alpha val="43137"/>
                  </a:srgbClr>
                </a:outerShdw>
              </a:effectLst>
              <a:latin typeface="Calibri" panose="020F0502020204030204" pitchFamily="34" charset="0"/>
            </a:endParaRPr>
          </a:p>
          <a:p>
            <a:endParaRPr lang="fr-CH" dirty="0"/>
          </a:p>
        </p:txBody>
      </p:sp>
      <p:sp>
        <p:nvSpPr>
          <p:cNvPr id="4" name="ZoneTexte 3">
            <a:extLst>
              <a:ext uri="{FF2B5EF4-FFF2-40B4-BE49-F238E27FC236}">
                <a16:creationId xmlns:a16="http://schemas.microsoft.com/office/drawing/2014/main" id="{CEDB6666-845F-9B45-4ED7-044715300CA7}"/>
              </a:ext>
            </a:extLst>
          </p:cNvPr>
          <p:cNvSpPr txBox="1"/>
          <p:nvPr/>
        </p:nvSpPr>
        <p:spPr>
          <a:xfrm>
            <a:off x="7137400" y="6317734"/>
            <a:ext cx="4445000" cy="369332"/>
          </a:xfrm>
          <a:prstGeom prst="rect">
            <a:avLst/>
          </a:prstGeom>
          <a:solidFill>
            <a:srgbClr val="00FFFF"/>
          </a:solidFill>
        </p:spPr>
        <p:txBody>
          <a:bodyPr wrap="square" rtlCol="0">
            <a:spAutoFit/>
          </a:bodyPr>
          <a:lstStyle/>
          <a:p>
            <a:r>
              <a:rPr lang="fr-FR" dirty="0">
                <a:ln w="0"/>
                <a:solidFill>
                  <a:srgbClr val="0033CC"/>
                </a:solidFill>
                <a:latin typeface="Calibri" panose="020F0502020204030204" pitchFamily="34" charset="0"/>
              </a:rPr>
              <a:t>The Review and Herald, Septembre 16, 1873.</a:t>
            </a:r>
            <a:endParaRPr lang="fr-CH" dirty="0">
              <a:ln w="0"/>
              <a:solidFill>
                <a:srgbClr val="0033CC"/>
              </a:solidFill>
            </a:endParaRPr>
          </a:p>
        </p:txBody>
      </p:sp>
      <p:sp>
        <p:nvSpPr>
          <p:cNvPr id="5" name="ZoneTexte 4">
            <a:extLst>
              <a:ext uri="{FF2B5EF4-FFF2-40B4-BE49-F238E27FC236}">
                <a16:creationId xmlns:a16="http://schemas.microsoft.com/office/drawing/2014/main" id="{B568F1AE-5169-CCAE-10C5-94A7075C5FFD}"/>
              </a:ext>
            </a:extLst>
          </p:cNvPr>
          <p:cNvSpPr txBox="1"/>
          <p:nvPr/>
        </p:nvSpPr>
        <p:spPr>
          <a:xfrm>
            <a:off x="381000" y="1978085"/>
            <a:ext cx="3060700" cy="4678204"/>
          </a:xfrm>
          <a:prstGeom prst="rect">
            <a:avLst/>
          </a:prstGeom>
          <a:solidFill>
            <a:schemeClr val="accent1">
              <a:lumMod val="20000"/>
              <a:lumOff val="80000"/>
            </a:schemeClr>
          </a:solidFill>
          <a:ln w="38100">
            <a:solidFill>
              <a:srgbClr val="700000"/>
            </a:solidFill>
          </a:ln>
        </p:spPr>
        <p:txBody>
          <a:bodyPr wrap="square" rtlCol="0">
            <a:spAutoFit/>
          </a:bodyPr>
          <a:lstStyle/>
          <a:p>
            <a:pPr algn="ctr"/>
            <a:r>
              <a:rPr lang="fr-FR" sz="22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On fit passer au fil de l’épée « hommes et femmes, enfants et vieillards, jusqu’aux bœufs, aux brebis et aux ânes » </a:t>
            </a:r>
            <a:br>
              <a:rPr lang="fr-FR" sz="22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200" i="1"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(Josué 6.21)</a:t>
            </a:r>
            <a:r>
              <a:rPr lang="fr-FR" sz="22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p>
          <a:p>
            <a:pPr algn="ctr"/>
            <a:r>
              <a:rPr lang="fr-FR" sz="2400" dirty="0">
                <a:solidFill>
                  <a:srgbClr val="7030A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Seules, selon la parole des espions, la fidèle Rahab et sa famille furent épargnées. </a:t>
            </a:r>
            <a:br>
              <a:rPr lang="fr-FR" sz="2400" dirty="0">
                <a:solidFill>
                  <a:srgbClr val="7030A0"/>
                </a:solidFill>
                <a:effectLst/>
                <a:highlight>
                  <a:srgbClr val="FFFF00"/>
                </a:highlight>
                <a:latin typeface="Calibri" panose="020F0502020204030204" pitchFamily="34" charset="0"/>
                <a:ea typeface="MS Minngs"/>
              </a:rPr>
            </a:br>
            <a:r>
              <a:rPr lang="fr-FR"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Puis on mit le feu </a:t>
            </a:r>
            <a:br>
              <a:rPr lang="fr-FR"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br>
            <a:r>
              <a:rPr lang="fr-FR"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à la ville. »</a:t>
            </a:r>
            <a:endParaRPr lang="fr-CH" sz="2400" dirty="0">
              <a:solidFill>
                <a:srgbClr val="FF0000"/>
              </a:solidFill>
              <a:effectLst>
                <a:outerShdw blurRad="38100" dist="38100" dir="2700000" algn="tl">
                  <a:srgbClr val="000000">
                    <a:alpha val="43137"/>
                  </a:srgbClr>
                </a:outerShdw>
              </a:effectLst>
            </a:endParaRPr>
          </a:p>
        </p:txBody>
      </p:sp>
      <p:sp>
        <p:nvSpPr>
          <p:cNvPr id="6" name="Phylactère : pensées 5">
            <a:extLst>
              <a:ext uri="{FF2B5EF4-FFF2-40B4-BE49-F238E27FC236}">
                <a16:creationId xmlns:a16="http://schemas.microsoft.com/office/drawing/2014/main" id="{35E0A474-ED8D-12EE-E40A-7F6EF3C18242}"/>
              </a:ext>
            </a:extLst>
          </p:cNvPr>
          <p:cNvSpPr/>
          <p:nvPr/>
        </p:nvSpPr>
        <p:spPr>
          <a:xfrm>
            <a:off x="266700" y="98485"/>
            <a:ext cx="2984500" cy="1879600"/>
          </a:xfrm>
          <a:prstGeom prst="cloudCallout">
            <a:avLst>
              <a:gd name="adj1" fmla="val 60018"/>
              <a:gd name="adj2" fmla="val 53717"/>
            </a:avLst>
          </a:prstGeom>
          <a:solidFill>
            <a:srgbClr val="00FFF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ln w="0"/>
                <a:solidFill>
                  <a:srgbClr val="700000"/>
                </a:solidFill>
                <a:effectLst>
                  <a:outerShdw blurRad="38100" dist="19050" dir="2700000" algn="tl" rotWithShape="0">
                    <a:schemeClr val="dk1">
                      <a:alpha val="40000"/>
                    </a:schemeClr>
                  </a:outerShdw>
                </a:effectLst>
              </a:rPr>
              <a:t>(Ellen G. White,</a:t>
            </a:r>
          </a:p>
          <a:p>
            <a:pPr algn="ctr"/>
            <a:r>
              <a:rPr lang="fr-FR" sz="2000" i="1" dirty="0">
                <a:ln w="0"/>
                <a:solidFill>
                  <a:srgbClr val="700000"/>
                </a:solidFill>
                <a:effectLst>
                  <a:outerShdw blurRad="38100" dist="19050" dir="2700000" algn="tl" rotWithShape="0">
                    <a:schemeClr val="dk1">
                      <a:alpha val="40000"/>
                    </a:schemeClr>
                  </a:outerShdw>
                </a:effectLst>
                <a:latin typeface="Calibri" panose="020F0502020204030204" pitchFamily="34" charset="0"/>
                <a:ea typeface="MS Minngs"/>
              </a:rPr>
              <a:t>Patriarches et Prophètes,</a:t>
            </a:r>
            <a:r>
              <a:rPr lang="fr-FR" sz="2000" dirty="0">
                <a:ln w="0"/>
                <a:solidFill>
                  <a:srgbClr val="700000"/>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2000" dirty="0">
                <a:ln w="0"/>
                <a:solidFill>
                  <a:srgbClr val="700000"/>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dirty="0">
                <a:ln w="0"/>
                <a:solidFill>
                  <a:srgbClr val="700000"/>
                </a:solidFill>
                <a:effectLst>
                  <a:outerShdw blurRad="38100" dist="19050" dir="2700000" algn="tl" rotWithShape="0">
                    <a:schemeClr val="dk1">
                      <a:alpha val="40000"/>
                    </a:schemeClr>
                  </a:outerShdw>
                </a:effectLst>
                <a:latin typeface="Calibri" panose="020F0502020204030204" pitchFamily="34" charset="0"/>
                <a:ea typeface="MS Minngs"/>
              </a:rPr>
              <a:t>p. 472. »</a:t>
            </a:r>
            <a:endParaRPr lang="fr-CH" sz="2000" dirty="0">
              <a:ln w="0"/>
              <a:solidFill>
                <a:srgbClr val="7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6460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1218</TotalTime>
  <Words>3552</Words>
  <Application>Microsoft Office PowerPoint</Application>
  <PresentationFormat>Panorámica</PresentationFormat>
  <Paragraphs>170</Paragraphs>
  <Slides>21</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21</vt:i4>
      </vt:variant>
    </vt:vector>
  </HeadingPairs>
  <TitlesOfParts>
    <vt:vector size="32" baseType="lpstr">
      <vt:lpstr>Calibri</vt:lpstr>
      <vt:lpstr>Brush Script MT</vt:lpstr>
      <vt:lpstr>Aptos</vt:lpstr>
      <vt:lpstr>Wingdings</vt:lpstr>
      <vt:lpstr>Arial</vt:lpstr>
      <vt:lpstr>Constantia</vt:lpstr>
      <vt:lpstr>Comic Sans MS</vt:lpstr>
      <vt:lpstr>Aptos Display</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74</cp:revision>
  <dcterms:created xsi:type="dcterms:W3CDTF">2025-09-18T09:24:05Z</dcterms:created>
  <dcterms:modified xsi:type="dcterms:W3CDTF">2025-10-06T05:05:13Z</dcterms:modified>
</cp:coreProperties>
</file>