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0"/>
  </p:notesMasterIdLst>
  <p:sldIdLst>
    <p:sldId id="326" r:id="rId4"/>
    <p:sldId id="305" r:id="rId5"/>
    <p:sldId id="300" r:id="rId6"/>
    <p:sldId id="257" r:id="rId7"/>
    <p:sldId id="306" r:id="rId8"/>
    <p:sldId id="258" r:id="rId9"/>
    <p:sldId id="307" r:id="rId10"/>
    <p:sldId id="259" r:id="rId11"/>
    <p:sldId id="308" r:id="rId12"/>
    <p:sldId id="303" r:id="rId13"/>
    <p:sldId id="309" r:id="rId14"/>
    <p:sldId id="261" r:id="rId15"/>
    <p:sldId id="304" r:id="rId16"/>
    <p:sldId id="310" r:id="rId17"/>
    <p:sldId id="264" r:id="rId18"/>
    <p:sldId id="325" r:id="rId19"/>
  </p:sldIdLst>
  <p:sldSz cx="12192000" cy="6858000"/>
  <p:notesSz cx="6858000" cy="9144000"/>
  <p:embeddedFontLst>
    <p:embeddedFont>
      <p:font typeface="Brush Script MT" panose="03060802040406070304" pitchFamily="66" charset="0"/>
      <p:italic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33CC"/>
    <a:srgbClr val="663300"/>
    <a:srgbClr val="FFCCE0"/>
    <a:srgbClr val="720072"/>
    <a:srgbClr val="00FFFF"/>
    <a:srgbClr val="E3310B"/>
    <a:srgbClr val="0066FF"/>
    <a:srgbClr val="14499E"/>
    <a:srgbClr val="57C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5" autoAdjust="0"/>
    <p:restoredTop sz="96341"/>
  </p:normalViewPr>
  <p:slideViewPr>
    <p:cSldViewPr snapToGrid="0">
      <p:cViewPr varScale="1">
        <p:scale>
          <a:sx n="107" d="100"/>
          <a:sy n="107"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fr-CH" sz="2000" b="1" dirty="0">
              <a:effectLst>
                <a:outerShdw blurRad="38100" dist="38100" dir="2700000" algn="tl">
                  <a:srgbClr val="000000">
                    <a:alpha val="43137"/>
                  </a:srgbClr>
                </a:outerShdw>
              </a:effectLst>
            </a:rPr>
            <a:t>Le processus d'investigation fut annoncé et reporté au lendemain (Josué 7.14-15)</a:t>
          </a:r>
          <a:endParaRPr lang="fr-CH" sz="20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fr-CH" sz="1800" b="1" dirty="0">
              <a:solidFill>
                <a:srgbClr val="FFFF00"/>
              </a:solidFill>
              <a:effectLst/>
            </a:rPr>
            <a:t>La tribu de Juda fut prise (Josué 7.16)</a:t>
          </a: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fr-CH" sz="1800" b="0" dirty="0">
              <a:solidFill>
                <a:schemeClr val="tx1"/>
              </a:solidFill>
              <a:effectLst>
                <a:outerShdw blurRad="38100" dist="38100" dir="2700000" algn="tl">
                  <a:srgbClr val="000000">
                    <a:alpha val="43137"/>
                  </a:srgbClr>
                </a:outerShdw>
              </a:effectLst>
            </a:rPr>
            <a:t>La famille de Zérach fut prise (Josué 7.17a</a:t>
          </a:r>
          <a:r>
            <a:rPr lang="fr-CH" sz="1800" b="0" dirty="0">
              <a:effectLst>
                <a:outerShdw blurRad="38100" dist="38100" dir="2700000" algn="tl">
                  <a:srgbClr val="000000">
                    <a:alpha val="43137"/>
                  </a:srgbClr>
                </a:outerShdw>
              </a:effectLst>
            </a:rPr>
            <a:t>)</a:t>
          </a: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fr-CH" sz="1800" b="1" kern="1200" dirty="0">
              <a:solidFill>
                <a:srgbClr val="FFFF00"/>
              </a:solidFill>
              <a:effectLst/>
              <a:latin typeface="Aptos" panose="02110004020202020204"/>
              <a:ea typeface="+mn-ea"/>
              <a:cs typeface="+mn-cs"/>
            </a:rPr>
            <a:t>Le chef Zabdi fut pris (Josué 7.17b)</a:t>
          </a: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fr-CH" sz="1800" b="1" dirty="0">
              <a:solidFill>
                <a:schemeClr val="bg1"/>
              </a:solidFill>
              <a:effectLst>
                <a:outerShdw blurRad="38100" dist="38100" dir="2700000" algn="tl">
                  <a:srgbClr val="000000">
                    <a:alpha val="43137"/>
                  </a:srgbClr>
                </a:outerShdw>
              </a:effectLst>
            </a:rPr>
            <a:t>Acan fut pris (Josué 7.18)</a:t>
          </a: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fr-CH"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fr-CH"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fr-CH"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fr-CH"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fr-CH" sz="1800" b="1" dirty="0"/>
            <a:t>Acan se tut</a:t>
          </a:r>
          <a:endParaRPr lang="fr-CH" sz="18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fr-CH"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fr-CH" sz="1800" b="1" dirty="0"/>
            <a:t>Acan se tut</a:t>
          </a:r>
          <a:endParaRPr lang="fr-CH" sz="18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fr-CH" sz="1800" b="1" dirty="0"/>
            <a:t>Acan se tut</a:t>
          </a:r>
          <a:endParaRPr lang="fr-CH" sz="18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fr-CH" sz="1800" b="1" dirty="0"/>
            <a:t>Acan se tut</a:t>
          </a:r>
          <a:endParaRPr lang="fr-CH" sz="18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fr-CH" sz="1800" b="1" dirty="0"/>
            <a:t>Acan se tut</a:t>
          </a:r>
          <a:endParaRPr lang="fr-CH" sz="18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X="3768" custLinFactNeighborX="100000">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fr-CH" sz="2400" b="1" dirty="0">
              <a:effectLst>
                <a:outerShdw blurRad="38100" dist="38100" dir="2700000" algn="tl">
                  <a:srgbClr val="000000">
                    <a:alpha val="43137"/>
                  </a:srgbClr>
                </a:outerShdw>
              </a:effectLst>
            </a:rPr>
            <a:t>Rahab</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fr-CH" sz="1800" b="1" dirty="0"/>
            <a:t>Cacha les espions sur la terrasse</a:t>
          </a: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fr-CH" sz="1800" b="1" dirty="0"/>
            <a:t>Agit avec bonté envers Israël</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fr-CH" sz="2400" b="1" dirty="0">
              <a:solidFill>
                <a:schemeClr val="tx1"/>
              </a:solidFill>
              <a:effectLst/>
            </a:rPr>
            <a:t>Acan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fr-CH" sz="1800" b="1" dirty="0"/>
            <a:t>Cacha le butin dans le sol</a:t>
          </a: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fr-CH" sz="1800" b="1" dirty="0"/>
            <a:t>Apporta des problèmes à Israël</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fr-CH" sz="1800" b="1" dirty="0"/>
            <a:t>Favorisa la victoire par sa foi</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fr-CH" sz="1800" b="1" dirty="0"/>
            <a:t>Provoqua la défaite par ses œuvres</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fr-CH" sz="1800" b="1" dirty="0"/>
            <a:t>Fit une alliance avec Israël</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fr-CH" sz="1800" b="1" dirty="0"/>
            <a:t>Rompit l'alliance d'Israël</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fr-CH" sz="1800" b="1" dirty="0"/>
            <a:t>Sauva sa vie et celle de sa famille</a:t>
          </a:r>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fr-CH" sz="1800" b="1" dirty="0"/>
            <a:t>Mourut avec sa famille</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Le processus d'investigation fut annoncé et reporté au lendemain (Josué 7.14-15)</a:t>
          </a:r>
          <a:endParaRPr lang="fr-CH" sz="20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fr-CH" sz="1800" kern="1200" dirty="0"/>
        </a:p>
      </dsp:txBody>
      <dsp:txXfrm>
        <a:off x="9981853" y="25024"/>
        <a:ext cx="75022" cy="243482"/>
      </dsp:txXfrm>
    </dsp:sp>
    <dsp:sp modelId="{38FC698C-3944-4519-B767-FB982AE32008}">
      <dsp:nvSpPr>
        <dsp:cNvPr id="0" name=""/>
        <dsp:cNvSpPr/>
      </dsp:nvSpPr>
      <dsp:spPr>
        <a:xfrm>
          <a:off x="10250713"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t>Acan se tut</a:t>
          </a:r>
          <a:endParaRPr lang="fr-CH" sz="1800" kern="1200" dirty="0"/>
        </a:p>
      </dsp:txBody>
      <dsp:txXfrm>
        <a:off x="10372454"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rgbClr val="FFFF00"/>
              </a:solidFill>
              <a:effectLst/>
            </a:rPr>
            <a:t>La tribu de Juda fut prise (Josué 7.16)</a:t>
          </a: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fr-CH"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t>Acan se tut</a:t>
          </a:r>
          <a:endParaRPr lang="fr-CH" sz="18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0" kern="1200" dirty="0">
              <a:solidFill>
                <a:schemeClr val="tx1"/>
              </a:solidFill>
              <a:effectLst>
                <a:outerShdw blurRad="38100" dist="38100" dir="2700000" algn="tl">
                  <a:srgbClr val="000000">
                    <a:alpha val="43137"/>
                  </a:srgbClr>
                </a:outerShdw>
              </a:effectLst>
            </a:rPr>
            <a:t>La famille de Zérach fut prise (Josué 7.17a</a:t>
          </a:r>
          <a:r>
            <a:rPr lang="fr-CH" sz="1800" b="0" kern="1200" dirty="0">
              <a:effectLst>
                <a:outerShdw blurRad="38100" dist="38100" dir="2700000" algn="tl">
                  <a:srgbClr val="000000">
                    <a:alpha val="43137"/>
                  </a:srgbClr>
                </a:outerShdw>
              </a:effectLst>
            </a:rPr>
            <a:t>)</a:t>
          </a: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fr-CH"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t>Acan se tut</a:t>
          </a:r>
          <a:endParaRPr lang="fr-CH" sz="18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rgbClr val="FFFF00"/>
              </a:solidFill>
              <a:effectLst/>
              <a:latin typeface="Aptos" panose="02110004020202020204"/>
              <a:ea typeface="+mn-ea"/>
              <a:cs typeface="+mn-cs"/>
            </a:rPr>
            <a:t>Le chef Zabdi fut pris (Josué 7.17b)</a:t>
          </a: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fr-CH"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t>Acan se tut</a:t>
          </a:r>
          <a:endParaRPr lang="fr-CH" sz="18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bg1"/>
              </a:solidFill>
              <a:effectLst>
                <a:outerShdw blurRad="38100" dist="38100" dir="2700000" algn="tl">
                  <a:srgbClr val="000000">
                    <a:alpha val="43137"/>
                  </a:srgbClr>
                </a:outerShdw>
              </a:effectLst>
            </a:rPr>
            <a:t>Acan fut pris (Josué 7.18)</a:t>
          </a: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fr-CH"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CH" sz="1800" b="1" kern="1200" dirty="0"/>
            <a:t>Acan se tut</a:t>
          </a:r>
          <a:endParaRPr lang="fr-CH" sz="18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CH" sz="2400" b="1" kern="1200" dirty="0">
              <a:effectLst>
                <a:outerShdw blurRad="38100" dist="38100" dir="2700000" algn="tl">
                  <a:srgbClr val="000000">
                    <a:alpha val="43137"/>
                  </a:srgbClr>
                </a:outerShdw>
              </a:effectLst>
            </a:rPr>
            <a:t>Rahab</a:t>
          </a: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Cacha les espions sur la terrasse</a:t>
          </a:r>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Agit avec bonté envers Israël</a:t>
          </a:r>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Favorisa la victoire par sa foi</a:t>
          </a:r>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Fit une alliance avec Israël</a:t>
          </a: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Sauva sa vie et celle de sa famille</a:t>
          </a:r>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CH" sz="2400" b="1" kern="1200" dirty="0">
              <a:solidFill>
                <a:schemeClr val="tx1"/>
              </a:solidFill>
              <a:effectLst/>
            </a:rPr>
            <a:t>Acan</a:t>
          </a: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Cacha le butin dans le sol</a:t>
          </a:r>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Apporta des problèmes à Israël</a:t>
          </a:r>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Provoqua la défaite par ses œuvres</a:t>
          </a:r>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Rompit l'alliance d'Israël</a:t>
          </a:r>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Mourut avec sa famille</a:t>
          </a: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70166-7000-6741-B06D-A1410DC02EBF}" type="datetimeFigureOut">
              <a:rPr lang="fr-FR" smtClean="0"/>
              <a:t>05/11/2025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D2FC1-C088-5645-9CA5-BD7E8CB2AF5C}" type="slidenum">
              <a:rPr lang="fr-FR" smtClean="0"/>
              <a:t>‹Nº›</a:t>
            </a:fld>
            <a:endParaRPr lang="fr-FR"/>
          </a:p>
        </p:txBody>
      </p:sp>
    </p:spTree>
    <p:extLst>
      <p:ext uri="{BB962C8B-B14F-4D97-AF65-F5344CB8AC3E}">
        <p14:creationId xmlns:p14="http://schemas.microsoft.com/office/powerpoint/2010/main" val="274099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H"/>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F5D2FC1-C088-5645-9CA5-BD7E8CB2AF5C}" type="slidenum">
              <a:rPr lang="fr-FR" smtClean="0"/>
              <a:t>6</a:t>
            </a:fld>
            <a:endParaRPr lang="fr-FR"/>
          </a:p>
        </p:txBody>
      </p:sp>
    </p:spTree>
    <p:extLst>
      <p:ext uri="{BB962C8B-B14F-4D97-AF65-F5344CB8AC3E}">
        <p14:creationId xmlns:p14="http://schemas.microsoft.com/office/powerpoint/2010/main" val="116253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3845890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2261048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689720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3437206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8" name="Footer Placeholder 7"/>
          <p:cNvSpPr>
            <a:spLocks noGrp="1"/>
          </p:cNvSpPr>
          <p:nvPr>
            <p:ph type="ftr" sz="quarter" idx="11"/>
          </p:nvPr>
        </p:nvSpPr>
        <p:spPr/>
        <p:txBody>
          <a:bodyPr/>
          <a:lstStyle/>
          <a:p>
            <a:endParaRPr lang="fr-CH" dirty="0"/>
          </a:p>
        </p:txBody>
      </p:sp>
      <p:sp>
        <p:nvSpPr>
          <p:cNvPr id="9" name="Slide Number Placeholder 8"/>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3642377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4279867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3" name="Footer Placeholder 2"/>
          <p:cNvSpPr>
            <a:spLocks noGrp="1"/>
          </p:cNvSpPr>
          <p:nvPr>
            <p:ph type="ftr" sz="quarter" idx="11"/>
          </p:nvPr>
        </p:nvSpPr>
        <p:spPr/>
        <p:txBody>
          <a:bodyPr/>
          <a:lstStyle/>
          <a:p>
            <a:endParaRPr lang="fr-CH" dirty="0"/>
          </a:p>
        </p:txBody>
      </p:sp>
      <p:sp>
        <p:nvSpPr>
          <p:cNvPr id="4" name="Slide Number Placeholder 3"/>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399469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2107424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2948099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390890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C4CE39-E310-487A-9ACD-4C6BA5275073}" type="datetimeFigureOut">
              <a:rPr lang="fr-CH" smtClean="0"/>
              <a:pPr/>
              <a:t>05.11.2025</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A0588863-B055-4820-B39A-06A28DBDDFAF}" type="slidenum">
              <a:rPr lang="fr-CH" smtClean="0"/>
              <a:pPr/>
              <a:t>‹Nº›</a:t>
            </a:fld>
            <a:endParaRPr lang="fr-CH" dirty="0"/>
          </a:p>
        </p:txBody>
      </p:sp>
    </p:spTree>
    <p:extLst>
      <p:ext uri="{BB962C8B-B14F-4D97-AF65-F5344CB8AC3E}">
        <p14:creationId xmlns:p14="http://schemas.microsoft.com/office/powerpoint/2010/main" val="59253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05/11/2025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05/11/2025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05.11.2025</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523492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9.jpeg"/><Relationship Id="rId5" Type="http://schemas.openxmlformats.org/officeDocument/2006/relationships/diagramQuickStyle" Target="../diagrams/quickStyle2.xml"/><Relationship Id="rId10" Type="http://schemas.openxmlformats.org/officeDocument/2006/relationships/image" Target="../media/image38.jpeg"/><Relationship Id="rId4" Type="http://schemas.openxmlformats.org/officeDocument/2006/relationships/diagramLayout" Target="../diagrams/layout2.xml"/><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bible-en-ligne.net/bible,06O-7-2,josue.php" TargetMode="External"/><Relationship Id="rId7" Type="http://schemas.openxmlformats.org/officeDocument/2006/relationships/image" Target="../media/image16.png"/><Relationship Id="rId2" Type="http://schemas.openxmlformats.org/officeDocument/2006/relationships/hyperlink" Target="https://bible-en-ligne.net/bible,06O-7-1,josue.php" TargetMode="External"/><Relationship Id="rId1" Type="http://schemas.openxmlformats.org/officeDocument/2006/relationships/slideLayout" Target="../slideLayouts/slideLayout7.xml"/><Relationship Id="rId6" Type="http://schemas.openxmlformats.org/officeDocument/2006/relationships/hyperlink" Target="https://bible-en-ligne.net/bible,06O-7-5,josue.php" TargetMode="External"/><Relationship Id="rId5" Type="http://schemas.openxmlformats.org/officeDocument/2006/relationships/hyperlink" Target="https://bible-en-ligne.net/bible,06O-7-4,josue.php" TargetMode="External"/><Relationship Id="rId4" Type="http://schemas.openxmlformats.org/officeDocument/2006/relationships/hyperlink" Target="https://bible-en-ligne.net/bible,06O-7-3,josue.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317019"/>
            <a:ext cx="3826711" cy="3170099"/>
          </a:xfrm>
          <a:prstGeom prst="rect">
            <a:avLst/>
          </a:prstGeom>
          <a:noFill/>
          <a:effectLst>
            <a:outerShdw blurRad="50800" dist="254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w="12700">
                <a:solidFill>
                  <a:srgbClr val="FF0066">
                    <a:lumMod val="50000"/>
                  </a:srgbClr>
                </a:solidFill>
                <a:prstDash val="solid"/>
              </a:ln>
              <a:pattFill prst="narHorz">
                <a:fgClr>
                  <a:srgbClr val="FF0066"/>
                </a:fgClr>
                <a:bgClr>
                  <a:srgbClr val="FF0066">
                    <a:lumMod val="40000"/>
                    <a:lumOff val="60000"/>
                  </a:srgbClr>
                </a:bgClr>
              </a:pattFill>
              <a:effectLst>
                <a:innerShdw blurRad="177800">
                  <a:srgbClr val="FF0066">
                    <a:lumMod val="50000"/>
                  </a:srgbClr>
                </a:innerShdw>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6000" b="1" i="0" u="none" strike="noStrike" kern="1200" cap="none" spc="0" normalizeH="0" baseline="0" noProof="0" dirty="0">
              <a:ln w="12700">
                <a:solidFill>
                  <a:srgbClr val="FF0066">
                    <a:lumMod val="50000"/>
                  </a:srgbClr>
                </a:solidFill>
                <a:prstDash val="solid"/>
              </a:ln>
              <a:pattFill prst="narHorz">
                <a:fgClr>
                  <a:srgbClr val="FF0066"/>
                </a:fgClr>
                <a:bgClr>
                  <a:srgbClr val="FF0066">
                    <a:lumMod val="40000"/>
                    <a:lumOff val="60000"/>
                  </a:srgbClr>
                </a:bgClr>
              </a:pattFill>
              <a:effectLst>
                <a:innerShdw blurRad="177800">
                  <a:srgbClr val="FF0066">
                    <a:lumMod val="50000"/>
                  </a:srgbClr>
                </a:innerShdw>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6000" b="1" i="0" u="none" strike="noStrike" kern="1200" cap="none" spc="0" normalizeH="0" baseline="0" noProof="0" dirty="0">
                <a:ln w="12700">
                  <a:solidFill>
                    <a:srgbClr val="FF0066">
                      <a:lumMod val="50000"/>
                    </a:srgbClr>
                  </a:solidFill>
                  <a:prstDash val="solid"/>
                </a:ln>
                <a:pattFill prst="narHorz">
                  <a:fgClr>
                    <a:srgbClr val="FF0066"/>
                  </a:fgClr>
                  <a:bgClr>
                    <a:srgbClr val="FF0066">
                      <a:lumMod val="40000"/>
                      <a:lumOff val="60000"/>
                    </a:srgbClr>
                  </a:bgClr>
                </a:pattFill>
                <a:effectLst>
                  <a:innerShdw blurRad="177800">
                    <a:srgbClr val="FF0066">
                      <a:lumMod val="50000"/>
                    </a:srgbClr>
                  </a:innerShdw>
                </a:effectLst>
                <a:uLnTx/>
                <a:uFillTx/>
                <a:latin typeface="Aptos" panose="02110004020202020204"/>
                <a:ea typeface="+mn-ea"/>
                <a:cs typeface="+mn-cs"/>
              </a:rPr>
              <a:t>L’ennemi</a:t>
            </a:r>
            <a:br>
              <a:rPr kumimoji="0" lang="fr-CH" sz="6000" b="1" i="0" u="none" strike="noStrike" kern="1200" cap="none" spc="0" normalizeH="0" baseline="0" noProof="0" dirty="0">
                <a:ln w="12700">
                  <a:solidFill>
                    <a:srgbClr val="FF0066">
                      <a:lumMod val="50000"/>
                    </a:srgbClr>
                  </a:solidFill>
                  <a:prstDash val="solid"/>
                </a:ln>
                <a:pattFill prst="narHorz">
                  <a:fgClr>
                    <a:srgbClr val="FF0066"/>
                  </a:fgClr>
                  <a:bgClr>
                    <a:srgbClr val="FF0066">
                      <a:lumMod val="40000"/>
                      <a:lumOff val="60000"/>
                    </a:srgbClr>
                  </a:bgClr>
                </a:pattFill>
                <a:effectLst>
                  <a:innerShdw blurRad="177800">
                    <a:srgbClr val="FF0066">
                      <a:lumMod val="50000"/>
                    </a:srgbClr>
                  </a:innerShdw>
                </a:effectLst>
                <a:uLnTx/>
                <a:uFillTx/>
                <a:latin typeface="Aptos" panose="02110004020202020204"/>
                <a:ea typeface="+mn-ea"/>
                <a:cs typeface="+mn-cs"/>
              </a:rPr>
            </a:br>
            <a:r>
              <a:rPr kumimoji="0" lang="fr-CH" sz="6000" b="1" i="0" u="none" strike="noStrike" kern="1200" cap="none" spc="0" normalizeH="0" baseline="0" noProof="0" dirty="0">
                <a:ln w="12700">
                  <a:solidFill>
                    <a:srgbClr val="FF0066">
                      <a:lumMod val="50000"/>
                    </a:srgbClr>
                  </a:solidFill>
                  <a:prstDash val="solid"/>
                </a:ln>
                <a:pattFill prst="narHorz">
                  <a:fgClr>
                    <a:srgbClr val="FF0066"/>
                  </a:fgClr>
                  <a:bgClr>
                    <a:srgbClr val="FF0066">
                      <a:lumMod val="40000"/>
                      <a:lumOff val="60000"/>
                    </a:srgbClr>
                  </a:bgClr>
                </a:pattFill>
                <a:effectLst>
                  <a:innerShdw blurRad="177800">
                    <a:srgbClr val="FF0066">
                      <a:lumMod val="50000"/>
                    </a:srgbClr>
                  </a:innerShdw>
                </a:effectLst>
                <a:uLnTx/>
                <a:uFillTx/>
                <a:latin typeface="Aptos" panose="02110004020202020204"/>
                <a:ea typeface="+mn-ea"/>
                <a:cs typeface="+mn-cs"/>
              </a:rPr>
              <a:t>intérieur</a:t>
            </a:r>
          </a:p>
        </p:txBody>
      </p:sp>
      <p:sp>
        <p:nvSpPr>
          <p:cNvPr id="2" name="Phylactère : pensées 1">
            <a:extLst>
              <a:ext uri="{FF2B5EF4-FFF2-40B4-BE49-F238E27FC236}">
                <a16:creationId xmlns:a16="http://schemas.microsoft.com/office/drawing/2014/main" id="{F5F28EDA-155A-FB49-552F-5CEBA1DE1F1E}"/>
              </a:ext>
            </a:extLst>
          </p:cNvPr>
          <p:cNvSpPr/>
          <p:nvPr/>
        </p:nvSpPr>
        <p:spPr>
          <a:xfrm>
            <a:off x="4219124" y="464620"/>
            <a:ext cx="3711239" cy="850678"/>
          </a:xfrm>
          <a:prstGeom prst="cloudCallou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fr-CH" dirty="0">
                <a:solidFill>
                  <a:schemeClr val="tx1"/>
                </a:solidFill>
                <a:effectLst>
                  <a:outerShdw blurRad="38100" dist="38100" dir="2700000" algn="tl">
                    <a:srgbClr val="000000">
                      <a:alpha val="43137"/>
                    </a:srgbClr>
                  </a:outerShdw>
                </a:effectLst>
              </a:rPr>
              <a:t>Leçon 6 pour le </a:t>
            </a:r>
            <a:br>
              <a:rPr lang="fr-CH" dirty="0">
                <a:solidFill>
                  <a:schemeClr val="tx1"/>
                </a:solidFill>
                <a:effectLst>
                  <a:outerShdw blurRad="38100" dist="38100" dir="2700000" algn="tl">
                    <a:srgbClr val="000000">
                      <a:alpha val="43137"/>
                    </a:srgbClr>
                  </a:outerShdw>
                </a:effectLst>
              </a:rPr>
            </a:br>
            <a:r>
              <a:rPr lang="fr-CH" dirty="0">
                <a:solidFill>
                  <a:schemeClr val="tx1"/>
                </a:solidFill>
                <a:effectLst>
                  <a:outerShdw blurRad="38100" dist="38100" dir="2700000" algn="tl">
                    <a:srgbClr val="000000">
                      <a:alpha val="43137"/>
                    </a:srgbClr>
                  </a:outerShdw>
                </a:effectLst>
              </a:rPr>
              <a:t>8 novembre 2025</a:t>
            </a:r>
          </a:p>
        </p:txBody>
      </p:sp>
    </p:spTree>
    <p:extLst>
      <p:ext uri="{BB962C8B-B14F-4D97-AF65-F5344CB8AC3E}">
        <p14:creationId xmlns:p14="http://schemas.microsoft.com/office/powerpoint/2010/main" val="10700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pic>
        <p:nvPicPr>
          <p:cNvPr id="7" name="Picture 6" descr="A close up of a white and orange background&#10;&#10;AI-generated content may be incorrect.">
            <a:extLst>
              <a:ext uri="{FF2B5EF4-FFF2-40B4-BE49-F238E27FC236}">
                <a16:creationId xmlns:a16="http://schemas.microsoft.com/office/drawing/2014/main" id="{A7DCBB18-E51A-7474-05F5-F125DBFA4F6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fr-CH"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DÉCOUVRIR LE TRANSGRESSEUR</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147640" y="629307"/>
            <a:ext cx="7799897" cy="1200329"/>
          </a:xfrm>
          <a:prstGeom prst="rect">
            <a:avLst/>
          </a:prstGeom>
          <a:noFill/>
        </p:spPr>
        <p:txBody>
          <a:bodyPr wrap="square">
            <a:spAutoFit/>
          </a:bodyPr>
          <a:lstStyle/>
          <a:p>
            <a:pPr algn="ctr"/>
            <a:r>
              <a:rPr lang="fr-CH"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Vous vous approcherez au matin selon vos tribus ; et la tribu que désignera l'Éternel s'approchera par famille, et la famille que désignera l'Éternel s'approchera par maisons, et la maison que désignera l'Éternel s'approchera par hommes.»</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2033290"/>
            <a:ext cx="8437770" cy="1323439"/>
          </a:xfrm>
          <a:prstGeom prst="rect">
            <a:avLst/>
          </a:prstGeom>
          <a:noFill/>
        </p:spPr>
        <p:txBody>
          <a:bodyPr wrap="square" rtlCol="0">
            <a:spAutoFit/>
          </a:bodyPr>
          <a:lstStyle/>
          <a:p>
            <a:pPr>
              <a:spcBef>
                <a:spcPts val="600"/>
              </a:spcBef>
            </a:pPr>
            <a:r>
              <a:rPr lang="fr-CH" sz="2000" b="1" dirty="0"/>
              <a:t>Pour ôter le péché collectif (la </a:t>
            </a:r>
            <a:r>
              <a:rPr lang="fr-CH" sz="2000" b="1" dirty="0">
                <a:highlight>
                  <a:srgbClr val="FFCCE0"/>
                </a:highlight>
              </a:rPr>
              <a:t>culpabilité de tout le peuple), le pécheur devait être éliminé </a:t>
            </a:r>
            <a:r>
              <a:rPr lang="fr-CH" sz="2000" b="1" dirty="0">
                <a:solidFill>
                  <a:srgbClr val="C00000"/>
                </a:solidFill>
                <a:highlight>
                  <a:srgbClr val="FFCCE0"/>
                </a:highlight>
              </a:rPr>
              <a:t>(Josué 7.15)</a:t>
            </a:r>
            <a:r>
              <a:rPr lang="fr-CH" sz="2000" b="1" dirty="0">
                <a:highlight>
                  <a:srgbClr val="FFCCE0"/>
                </a:highlight>
              </a:rPr>
              <a:t>. </a:t>
            </a:r>
            <a:r>
              <a:rPr lang="fr-CH" sz="2000" b="1" dirty="0">
                <a:highlight>
                  <a:srgbClr val="00FFFF"/>
                </a:highlight>
              </a:rPr>
              <a:t>Éliminé ?</a:t>
            </a:r>
            <a:r>
              <a:rPr lang="fr-CH" sz="2000" b="1" dirty="0"/>
              <a:t> </a:t>
            </a:r>
            <a:r>
              <a:rPr lang="fr-CH" sz="2000" b="1" dirty="0">
                <a:solidFill>
                  <a:srgbClr val="FF0000"/>
                </a:solidFill>
              </a:rPr>
              <a:t>Ne serait-il pas pardonné s'il se repentait ? Bien sûr que si ! </a:t>
            </a:r>
            <a:r>
              <a:rPr lang="fr-CH" sz="2000" b="1" dirty="0">
                <a:highlight>
                  <a:srgbClr val="00FFFF"/>
                </a:highlight>
              </a:rPr>
              <a:t>Mais Acan n'a montré aucun signe de repentance sincère</a:t>
            </a:r>
            <a:r>
              <a:rPr lang="fr-CH" sz="2000" b="1" dirty="0"/>
              <a:t> (et il a eu de nombreuses occasions de le faire).</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solidFill>
            <a:schemeClr val="accent2">
              <a:lumMod val="60000"/>
              <a:lumOff val="40000"/>
            </a:schemeClr>
          </a:solidFill>
        </p:spPr>
        <p:txBody>
          <a:bodyPr wrap="square" rtlCol="0">
            <a:spAutoFit/>
          </a:bodyPr>
          <a:lstStyle/>
          <a:p>
            <a:pPr algn="ctr">
              <a:spcBef>
                <a:spcPts val="600"/>
              </a:spcBef>
            </a:pPr>
            <a:r>
              <a:rPr lang="fr-CH" sz="2000" b="1" dirty="0"/>
              <a:t>Reflétant la bonté et l'amour divins, Josué demanda à Acan </a:t>
            </a:r>
            <a:br>
              <a:rPr lang="fr-CH" sz="2000" b="1" dirty="0"/>
            </a:br>
            <a:r>
              <a:rPr lang="fr-CH" sz="2000" b="1" dirty="0"/>
              <a:t>de confesser son péché </a:t>
            </a:r>
            <a:r>
              <a:rPr lang="fr-CH" sz="2000" b="1" dirty="0">
                <a:solidFill>
                  <a:srgbClr val="C00000"/>
                </a:solidFill>
              </a:rPr>
              <a:t>(Josué 7.19)</a:t>
            </a:r>
            <a:r>
              <a:rPr lang="fr-CH" sz="2000" b="1" dirty="0"/>
              <a:t>.</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275523184"/>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spcBef>
                <a:spcPts val="600"/>
              </a:spcBef>
            </a:pPr>
            <a:r>
              <a:rPr lang="fr-CH" sz="2000" b="1" dirty="0">
                <a:solidFill>
                  <a:srgbClr val="0033CC"/>
                </a:solidFill>
              </a:rPr>
              <a:t>Le cas d'Acan était perdu. Il confessa, mais ne demanda pas pardon </a:t>
            </a:r>
            <a:r>
              <a:rPr lang="fr-CH" sz="2000" b="1" dirty="0">
                <a:solidFill>
                  <a:srgbClr val="C00000"/>
                </a:solidFill>
              </a:rPr>
              <a:t>(Josué 7.20)</a:t>
            </a:r>
            <a:r>
              <a:rPr lang="fr-CH" sz="2000" b="1" dirty="0"/>
              <a:t>. </a:t>
            </a:r>
            <a:r>
              <a:rPr lang="fr-CH" sz="2000" b="1" dirty="0">
                <a:solidFill>
                  <a:srgbClr val="0033CC"/>
                </a:solidFill>
              </a:rPr>
              <a:t>Néanmoins, Dieu pleurait sur la dureté </a:t>
            </a:r>
            <a:br>
              <a:rPr lang="fr-CH" sz="2000" b="1" dirty="0">
                <a:solidFill>
                  <a:srgbClr val="0033CC"/>
                </a:solidFill>
              </a:rPr>
            </a:br>
            <a:r>
              <a:rPr lang="fr-CH" sz="2000" b="1" dirty="0">
                <a:solidFill>
                  <a:srgbClr val="0033CC"/>
                </a:solidFill>
              </a:rPr>
              <a:t>de son cœur, démontrée à chaque appel qu'Il lui fit au repentir.</a:t>
            </a:r>
          </a:p>
        </p:txBody>
      </p:sp>
      <p:sp>
        <p:nvSpPr>
          <p:cNvPr id="2" name="Phylactère : pensées 1">
            <a:extLst>
              <a:ext uri="{FF2B5EF4-FFF2-40B4-BE49-F238E27FC236}">
                <a16:creationId xmlns:a16="http://schemas.microsoft.com/office/drawing/2014/main" id="{5719BCB0-D1C6-6C3A-4E1E-5A63924EBC6C}"/>
              </a:ext>
            </a:extLst>
          </p:cNvPr>
          <p:cNvSpPr/>
          <p:nvPr/>
        </p:nvSpPr>
        <p:spPr>
          <a:xfrm>
            <a:off x="6392611" y="1506760"/>
            <a:ext cx="2340429" cy="479512"/>
          </a:xfrm>
          <a:prstGeom prst="cloudCallout">
            <a:avLst>
              <a:gd name="adj1" fmla="val -7492"/>
              <a:gd name="adj2" fmla="val -118892"/>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Josué 7.14</a:t>
            </a:r>
            <a:endParaRPr lang="fr-CH" dirty="0"/>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animBg="1"/>
      <p:bldGraphic spid="10" grpId="0" uiExpand="1">
        <p:bldSub>
          <a:bldDgm bld="one"/>
        </p:bldSub>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C2939CF-E265-BD7D-E45E-F716424D45E5}"/>
              </a:ext>
            </a:extLst>
          </p:cNvPr>
          <p:cNvSpPr txBox="1"/>
          <p:nvPr/>
        </p:nvSpPr>
        <p:spPr>
          <a:xfrm>
            <a:off x="4516244" y="379141"/>
            <a:ext cx="7081024" cy="5016758"/>
          </a:xfrm>
          <a:prstGeom prst="rect">
            <a:avLst/>
          </a:prstGeom>
          <a:noFill/>
        </p:spPr>
        <p:txBody>
          <a:bodyPr wrap="square" rtlCol="0">
            <a:spAutoFit/>
          </a:bodyPr>
          <a:lstStyle/>
          <a:p>
            <a:pPr algn="ct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christianisme, ce n'est pas simplement parader le sabbat et se montrer dans le lieu de culte. </a:t>
            </a:r>
          </a:p>
          <a:p>
            <a:pPr algn="ct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se vit chaque jour de la semaine et à chaque endroit. </a:t>
            </a:r>
          </a:p>
          <a:p>
            <a:endParaRPr lang="fr-FR" sz="2000" dirty="0">
              <a:latin typeface="Arial" panose="020B0604020202020204" pitchFamily="34" charset="0"/>
              <a:cs typeface="Arial" panose="020B0604020202020204" pitchFamily="34" charset="0"/>
            </a:endParaRPr>
          </a:p>
          <a:p>
            <a:pPr algn="ct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qu'on affirme doit se reconnaître et être mis en pratique dans l’atelier, à la maison, dans les transactions d'affaires avec les frères dans la foi et ceux dans le monde. </a:t>
            </a:r>
          </a:p>
          <a:p>
            <a:endParaRPr lang="fr-FR" sz="2000" dirty="0">
              <a:latin typeface="Arial" panose="020B0604020202020204" pitchFamily="34" charset="0"/>
              <a:cs typeface="Arial" panose="020B0604020202020204" pitchFamily="34" charset="0"/>
            </a:endParaRPr>
          </a:p>
          <a:p>
            <a:pPr algn="ct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Mieux vaut mourir que de pécher. Mieux vaut perdre </a:t>
            </a:r>
            <a:b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de tromper. Mieux vaut avoir faim que de mentir. </a:t>
            </a:r>
          </a:p>
          <a:p>
            <a:endPar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tous ceux qui sont tentés, s’opposent à Satan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avec ces mots : </a:t>
            </a:r>
          </a:p>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Heureux quiconque craint le Seigneur et suit ses voies !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Tu jouis alors du produit de ton  travail ; heureux  es-tu, le  bonheur  est  pour  toi ! » </a:t>
            </a:r>
            <a:r>
              <a:rPr lang="fr-FR" sz="2000" dirty="0">
                <a:solidFill>
                  <a:srgbClr val="720072"/>
                </a:solidFill>
                <a:latin typeface="Arial" panose="020B0604020202020204" pitchFamily="34" charset="0"/>
                <a:cs typeface="Arial" panose="020B0604020202020204" pitchFamily="34" charset="0"/>
              </a:rPr>
              <a:t>(</a:t>
            </a:r>
            <a:r>
              <a:rPr lang="fr-FR" sz="2000" i="1" dirty="0">
                <a:solidFill>
                  <a:srgbClr val="720072"/>
                </a:solidFill>
                <a:latin typeface="Arial" panose="020B0604020202020204" pitchFamily="34" charset="0"/>
                <a:cs typeface="Arial" panose="020B0604020202020204" pitchFamily="34" charset="0"/>
              </a:rPr>
              <a:t>Psaume 128:1, 2</a:t>
            </a:r>
            <a:r>
              <a:rPr lang="fr-FR" sz="2000" dirty="0">
                <a:solidFill>
                  <a:srgbClr val="720072"/>
                </a:solidFill>
                <a:latin typeface="Arial" panose="020B0604020202020204" pitchFamily="34" charset="0"/>
                <a:cs typeface="Arial" panose="020B0604020202020204" pitchFamily="34" charset="0"/>
              </a:rPr>
              <a:t>).</a:t>
            </a:r>
            <a:endParaRPr lang="fr-CH" sz="2000" dirty="0">
              <a:solidFill>
                <a:srgbClr val="720072"/>
              </a:solidFill>
              <a:latin typeface="Arial" panose="020B0604020202020204" pitchFamily="34" charset="0"/>
              <a:cs typeface="Arial" panose="020B0604020202020204" pitchFamily="34" charset="0"/>
            </a:endParaRPr>
          </a:p>
        </p:txBody>
      </p:sp>
      <p:sp>
        <p:nvSpPr>
          <p:cNvPr id="4" name="Phylactère : pensées 3">
            <a:extLst>
              <a:ext uri="{FF2B5EF4-FFF2-40B4-BE49-F238E27FC236}">
                <a16:creationId xmlns:a16="http://schemas.microsoft.com/office/drawing/2014/main" id="{8E3AAF62-943D-4759-0F5C-CF3F23CBE430}"/>
              </a:ext>
            </a:extLst>
          </p:cNvPr>
          <p:cNvSpPr/>
          <p:nvPr/>
        </p:nvSpPr>
        <p:spPr>
          <a:xfrm>
            <a:off x="2296438" y="5077331"/>
            <a:ext cx="3018795" cy="1602249"/>
          </a:xfrm>
          <a:prstGeom prst="cloudCallout">
            <a:avLst>
              <a:gd name="adj1" fmla="val 20810"/>
              <a:gd name="adj2" fmla="val -103862"/>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i="1"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Conflit et</a:t>
            </a:r>
          </a:p>
          <a:p>
            <a:pPr algn="ctr"/>
            <a:r>
              <a:rPr lang="fr-FR" sz="2000" i="1"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Courage,</a:t>
            </a: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 </a:t>
            </a:r>
            <a:b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p. 119, April 23.</a:t>
            </a:r>
            <a:endParaRPr lang="fr-CH" sz="2000" dirty="0">
              <a:ln w="0"/>
              <a:solidFill>
                <a:srgbClr val="0033CC"/>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C2394024-E8AD-B36B-793D-65E900BDDF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0754" y="5399985"/>
            <a:ext cx="2227061" cy="1286934"/>
          </a:xfrm>
          <a:prstGeom prst="rect">
            <a:avLst/>
          </a:prstGeom>
        </p:spPr>
      </p:pic>
      <p:pic>
        <p:nvPicPr>
          <p:cNvPr id="8" name="Picture 2" descr="Ceci contient une image de : Sarah: God Called Her “Princess”">
            <a:extLst>
              <a:ext uri="{FF2B5EF4-FFF2-40B4-BE49-F238E27FC236}">
                <a16:creationId xmlns:a16="http://schemas.microsoft.com/office/drawing/2014/main" id="{ADEF7649-5281-478F-6173-6782D99791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8441" y="3657165"/>
            <a:ext cx="2247900" cy="1123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4" descr="Ceci contient une image de : ">
            <a:extLst>
              <a:ext uri="{FF2B5EF4-FFF2-40B4-BE49-F238E27FC236}">
                <a16:creationId xmlns:a16="http://schemas.microsoft.com/office/drawing/2014/main" id="{8C3CB12D-47AE-F1DC-52AB-CD999CB913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6822" y="825190"/>
            <a:ext cx="1446482" cy="2375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4" descr="Ceci contient une image de : ">
            <a:extLst>
              <a:ext uri="{FF2B5EF4-FFF2-40B4-BE49-F238E27FC236}">
                <a16:creationId xmlns:a16="http://schemas.microsoft.com/office/drawing/2014/main" id="{A45133D3-8B8F-27D0-C369-FD6935AFB23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732" y="2417031"/>
            <a:ext cx="1358321" cy="1887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white screen&#10;&#10;AI-generated content may be incorrect.">
            <a:extLst>
              <a:ext uri="{FF2B5EF4-FFF2-40B4-BE49-F238E27FC236}">
                <a16:creationId xmlns:a16="http://schemas.microsoft.com/office/drawing/2014/main" id="{7C1D4EB7-2A5F-EA16-5727-ED8C0470C0A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540579B-2AB4-A3FC-3951-2869826D5D3C}"/>
              </a:ext>
            </a:extLst>
          </p:cNvPr>
          <p:cNvSpPr/>
          <p:nvPr/>
        </p:nvSpPr>
        <p:spPr>
          <a:xfrm>
            <a:off x="1" y="1595305"/>
            <a:ext cx="12192000" cy="331594"/>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CuadroTexto 2">
            <a:extLst>
              <a:ext uri="{FF2B5EF4-FFF2-40B4-BE49-F238E27FC236}">
                <a16:creationId xmlns:a16="http://schemas.microsoft.com/office/drawing/2014/main" id="{9BAECECD-3284-43FE-2062-070FF01E3F33}"/>
              </a:ext>
            </a:extLst>
          </p:cNvPr>
          <p:cNvSpPr txBox="1"/>
          <p:nvPr/>
        </p:nvSpPr>
        <p:spPr>
          <a:xfrm>
            <a:off x="2743201" y="0"/>
            <a:ext cx="7014116"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fr-CH" sz="4400" b="1" spc="600" dirty="0">
                <a:ln/>
                <a:solidFill>
                  <a:srgbClr val="FFD03B"/>
                </a:solidFill>
              </a:rPr>
              <a:t>LE PÉCHÉ D'ACAN</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314612" y="671975"/>
            <a:ext cx="9828227" cy="923330"/>
          </a:xfrm>
          <a:prstGeom prst="rect">
            <a:avLst/>
          </a:prstGeom>
          <a:noFill/>
        </p:spPr>
        <p:txBody>
          <a:bodyPr wrap="square">
            <a:spAutoFit/>
          </a:bodyPr>
          <a:lstStyle/>
          <a:p>
            <a:pPr algn="ctr"/>
            <a:r>
              <a:rPr lang="fr-CH"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J'ai vu dans le butin un beau manteau de Schiner, deux cents sicles d'argent, et un lingot d'or du poids de cinquante sicles ; je les ai convoités, et je les ai pris ; ils sont cachés dans la terre au milieu de ma tente, et l'argent est dessous. »</a:t>
            </a:r>
            <a:endParaRPr lang="fr-CH" sz="1400" dirty="0">
              <a:solidFill>
                <a:schemeClr val="bg1"/>
              </a:solidFill>
              <a:latin typeface="Comic Sans MS" panose="030F0702030302020204" pitchFamily="66" charset="0"/>
            </a:endParaRP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7" y="1759472"/>
            <a:ext cx="6868602" cy="1631216"/>
          </a:xfrm>
          <a:prstGeom prst="rect">
            <a:avLst/>
          </a:prstGeom>
          <a:noFill/>
        </p:spPr>
        <p:txBody>
          <a:bodyPr wrap="square" rtlCol="0">
            <a:spAutoFit/>
          </a:bodyPr>
          <a:lstStyle/>
          <a:p>
            <a:pPr>
              <a:spcBef>
                <a:spcPts val="600"/>
              </a:spcBef>
            </a:pPr>
            <a:r>
              <a:rPr lang="fr-CH" sz="2000" b="1" dirty="0">
                <a:highlight>
                  <a:srgbClr val="00FF00"/>
                </a:highlight>
              </a:rPr>
              <a:t>Josué demanda à Acan de donner gloire à Dieu et de confesser son péché </a:t>
            </a:r>
            <a:r>
              <a:rPr lang="fr-CH" sz="2000" b="1" dirty="0">
                <a:solidFill>
                  <a:srgbClr val="FFC000"/>
                </a:solidFill>
              </a:rPr>
              <a:t>(Josué 7.19)</a:t>
            </a:r>
            <a:r>
              <a:rPr lang="fr-CH" sz="2000" b="1" dirty="0"/>
              <a:t>. </a:t>
            </a:r>
            <a:r>
              <a:rPr lang="fr-CH" sz="2000" b="1" dirty="0">
                <a:highlight>
                  <a:srgbClr val="00FF00"/>
                </a:highlight>
              </a:rPr>
              <a:t>C'était sa dernière chance.</a:t>
            </a:r>
            <a:r>
              <a:rPr lang="fr-CH" sz="2000" b="1" dirty="0"/>
              <a:t> </a:t>
            </a:r>
            <a:r>
              <a:rPr lang="fr-CH" sz="2000" b="1" dirty="0">
                <a:highlight>
                  <a:srgbClr val="00FFFF"/>
                </a:highlight>
              </a:rPr>
              <a:t>Si, en confessant, il avait demandé pardon... </a:t>
            </a:r>
            <a:r>
              <a:rPr lang="fr-CH" sz="2000" b="1" dirty="0">
                <a:highlight>
                  <a:srgbClr val="FFFF00"/>
                </a:highlight>
              </a:rPr>
              <a:t>Mais il ne l'a pas fait, et il n'y eut pas de pardon pour lui </a:t>
            </a:r>
            <a:r>
              <a:rPr lang="fr-CH" sz="2000" b="1" dirty="0">
                <a:solidFill>
                  <a:srgbClr val="663300"/>
                </a:solidFill>
              </a:rPr>
              <a:t>(Nombres 15.30-31).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263146492"/>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983" y="97552"/>
            <a:ext cx="2246629" cy="149775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06290" y="4815769"/>
            <a:ext cx="2223021" cy="1938992"/>
          </a:xfrm>
          <a:prstGeom prst="rect">
            <a:avLst/>
          </a:prstGeom>
          <a:solidFill>
            <a:schemeClr val="accent5">
              <a:lumMod val="20000"/>
              <a:lumOff val="80000"/>
            </a:schemeClr>
          </a:solidFill>
        </p:spPr>
        <p:txBody>
          <a:bodyPr wrap="square">
            <a:spAutoFit/>
          </a:bodyPr>
          <a:lstStyle/>
          <a:p>
            <a:pPr algn="ctr">
              <a:spcBef>
                <a:spcPts val="600"/>
              </a:spcBef>
            </a:pPr>
            <a:r>
              <a:rPr lang="fr-CH" sz="2000" b="1" dirty="0"/>
              <a:t>Les décisions </a:t>
            </a:r>
            <a:br>
              <a:rPr lang="fr-CH" sz="2000" b="1" dirty="0"/>
            </a:br>
            <a:r>
              <a:rPr lang="fr-CH" sz="2000" b="1" dirty="0"/>
              <a:t>qu’ Acan prit à Jéricho furent diamétralement opposées à celles de Rahab :</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6" y="3436314"/>
            <a:ext cx="6868601" cy="1323439"/>
          </a:xfrm>
          <a:prstGeom prst="rect">
            <a:avLst/>
          </a:prstGeom>
          <a:noFill/>
        </p:spPr>
        <p:txBody>
          <a:bodyPr wrap="square">
            <a:spAutoFit/>
          </a:bodyPr>
          <a:lstStyle/>
          <a:p>
            <a:pPr>
              <a:spcBef>
                <a:spcPts val="600"/>
              </a:spcBef>
            </a:pPr>
            <a:r>
              <a:rPr lang="fr-CH" sz="2000" b="1" dirty="0">
                <a:highlight>
                  <a:srgbClr val="FFCCE0"/>
                </a:highlight>
              </a:rPr>
              <a:t>Tout comme Ève, Acan « vit », « convoita » et « prit », et son péché affecta beaucoup de personnes </a:t>
            </a:r>
            <a:r>
              <a:rPr lang="fr-CH" sz="2000" b="1" dirty="0">
                <a:solidFill>
                  <a:srgbClr val="663300"/>
                </a:solidFill>
              </a:rPr>
              <a:t>(Genèse 3.6). </a:t>
            </a:r>
            <a:br>
              <a:rPr lang="fr-CH" sz="2000" b="1" dirty="0"/>
            </a:br>
            <a:r>
              <a:rPr lang="fr-CH" sz="2000" b="1" dirty="0">
                <a:highlight>
                  <a:srgbClr val="FFFF00"/>
                </a:highlight>
              </a:rPr>
              <a:t>Tout comme Ananias et Saphira, Acan prit de l'interdit qui était consacré à Dieu et en paya le prix </a:t>
            </a:r>
            <a:r>
              <a:rPr lang="fr-CH" sz="2000" b="1" dirty="0">
                <a:solidFill>
                  <a:srgbClr val="663300"/>
                </a:solidFill>
              </a:rPr>
              <a:t>(Actes 5.1-2).</a:t>
            </a:r>
          </a:p>
        </p:txBody>
      </p:sp>
      <p:sp>
        <p:nvSpPr>
          <p:cNvPr id="11" name="Phylactère : pensées 10">
            <a:extLst>
              <a:ext uri="{FF2B5EF4-FFF2-40B4-BE49-F238E27FC236}">
                <a16:creationId xmlns:a16="http://schemas.microsoft.com/office/drawing/2014/main" id="{A2E193AA-2F12-6668-897D-13FD0FBD3C81}"/>
              </a:ext>
            </a:extLst>
          </p:cNvPr>
          <p:cNvSpPr/>
          <p:nvPr/>
        </p:nvSpPr>
        <p:spPr>
          <a:xfrm>
            <a:off x="9464426" y="-14010"/>
            <a:ext cx="2659591" cy="546107"/>
          </a:xfrm>
          <a:prstGeom prst="cloudCallout">
            <a:avLst>
              <a:gd name="adj1" fmla="val -44074"/>
              <a:gd name="adj2" fmla="val 8087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CH"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(Josué 7.21)</a:t>
            </a:r>
            <a:endParaRPr lang="fr-CH" dirty="0"/>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pic>
        <p:nvPicPr>
          <p:cNvPr id="8" name="Picture 7" descr="A green and yellow gradient background&#10;&#10;AI-generated content may be incorrect.">
            <a:extLst>
              <a:ext uri="{FF2B5EF4-FFF2-40B4-BE49-F238E27FC236}">
                <a16:creationId xmlns:a16="http://schemas.microsoft.com/office/drawing/2014/main" id="{8A7D1C8B-F456-368C-1DAF-A1F3D6DCE43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bodyPr>
          <a:lstStyle/>
          <a:p>
            <a:pPr algn="ctr"/>
            <a:r>
              <a:rPr lang="fr-CH" sz="4400" b="1" dirty="0">
                <a:ln w="6600">
                  <a:solidFill>
                    <a:schemeClr val="accent2"/>
                  </a:solidFill>
                  <a:prstDash val="solid"/>
                </a:ln>
                <a:solidFill>
                  <a:srgbClr val="FFFFFF"/>
                </a:solidFill>
                <a:effectLst>
                  <a:outerShdw dist="38100" dir="2700000" algn="tl" rotWithShape="0">
                    <a:schemeClr val="accent2"/>
                  </a:outerShdw>
                </a:effectLst>
              </a:rPr>
              <a:t>VICTORIEUX DE NOUVEAU</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17983" y="686351"/>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latin typeface="Comic Sans MS" panose="030F0702030302020204" pitchFamily="66" charset="0"/>
              </a:rPr>
              <a:t>« L'Éternel dit à Josué : Ne crains point, et ne t'effraie point ! Prends avec toi tous les gens de guerre, lève-toi, monte contre Aï. Vois, je livre entre tes mains le roi d'Aï et son peuple, sa ville et son pays »</a:t>
            </a: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393614"/>
            <a:ext cx="6754761" cy="707886"/>
          </a:xfrm>
          <a:prstGeom prst="rect">
            <a:avLst/>
          </a:prstGeom>
          <a:noFill/>
        </p:spPr>
        <p:txBody>
          <a:bodyPr wrap="square" rtlCol="0">
            <a:spAutoFit/>
          </a:bodyPr>
          <a:lstStyle/>
          <a:p>
            <a:pPr>
              <a:spcBef>
                <a:spcPts val="600"/>
              </a:spcBef>
            </a:pPr>
            <a:r>
              <a:rPr lang="fr-CH" sz="2000" b="1" dirty="0"/>
              <a:t>Tout comme à Jéricho, Dieu fournit à Josué la stratégie pour obtenir la victoire sur Aï </a:t>
            </a:r>
            <a:r>
              <a:rPr lang="fr-CH" sz="2000" b="1" dirty="0">
                <a:solidFill>
                  <a:srgbClr val="57C521"/>
                </a:solidFill>
              </a:rPr>
              <a:t>(Josué 8.1-2)</a:t>
            </a:r>
            <a:r>
              <a:rPr lang="fr-CH" sz="2000" b="1" dirty="0"/>
              <a:t>.</a:t>
            </a: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0065" y="2542255"/>
            <a:ext cx="3108325" cy="3707384"/>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724273"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5" y="3103453"/>
            <a:ext cx="7124188" cy="1631216"/>
          </a:xfrm>
          <a:prstGeom prst="rect">
            <a:avLst/>
          </a:prstGeom>
          <a:noFill/>
        </p:spPr>
        <p:txBody>
          <a:bodyPr wrap="square">
            <a:spAutoFit/>
          </a:bodyPr>
          <a:lstStyle/>
          <a:p>
            <a:pPr algn="ctr">
              <a:spcBef>
                <a:spcPts val="600"/>
              </a:spcBef>
            </a:pPr>
            <a:r>
              <a:rPr lang="fr-CH" sz="2000" b="1" dirty="0">
                <a:solidFill>
                  <a:srgbClr val="0033CC"/>
                </a:solidFill>
                <a:highlight>
                  <a:srgbClr val="00FF00"/>
                </a:highlight>
              </a:rPr>
              <a:t>Comme Moïse leva son bâton jusqu'à obtenir la victoire sur les Amalécites</a:t>
            </a:r>
            <a:r>
              <a:rPr lang="fr-CH" sz="2000" b="1" dirty="0">
                <a:highlight>
                  <a:srgbClr val="00FF00"/>
                </a:highlight>
              </a:rPr>
              <a:t>, sur l'ordre de Dieu, </a:t>
            </a:r>
            <a:r>
              <a:rPr lang="fr-CH" sz="2000" b="1" dirty="0">
                <a:solidFill>
                  <a:srgbClr val="0033CC"/>
                </a:solidFill>
                <a:highlight>
                  <a:srgbClr val="00FF00"/>
                </a:highlight>
              </a:rPr>
              <a:t>Josué leva sa « lance » (probablement une épée à faucille utilisée par les Égyptiens),</a:t>
            </a:r>
            <a:r>
              <a:rPr lang="fr-CH" sz="2000" b="1" dirty="0">
                <a:highlight>
                  <a:srgbClr val="00FF00"/>
                </a:highlight>
              </a:rPr>
              <a:t> </a:t>
            </a:r>
            <a:r>
              <a:rPr lang="fr-CH" sz="2000" b="1" dirty="0">
                <a:solidFill>
                  <a:schemeClr val="accent5">
                    <a:lumMod val="60000"/>
                    <a:lumOff val="40000"/>
                  </a:schemeClr>
                </a:solidFill>
                <a:highlight>
                  <a:srgbClr val="00FF00"/>
                </a:highlight>
              </a:rPr>
              <a:t>et la maintint levée jusqu'à obtenir la victoire complète </a:t>
            </a:r>
            <a:r>
              <a:rPr lang="fr-CH" sz="2000" b="1" dirty="0">
                <a:solidFill>
                  <a:srgbClr val="663300"/>
                </a:solidFill>
                <a:highlight>
                  <a:srgbClr val="00FF00"/>
                </a:highlight>
              </a:rPr>
              <a:t>(Josué 8.18-22, 26).</a:t>
            </a: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01500"/>
            <a:ext cx="5580073" cy="1015663"/>
          </a:xfrm>
          <a:prstGeom prst="rect">
            <a:avLst/>
          </a:prstGeom>
          <a:noFill/>
        </p:spPr>
        <p:txBody>
          <a:bodyPr wrap="square">
            <a:spAutoFit/>
          </a:bodyPr>
          <a:lstStyle/>
          <a:p>
            <a:pPr>
              <a:spcBef>
                <a:spcPts val="600"/>
              </a:spcBef>
            </a:pPr>
            <a:r>
              <a:rPr lang="fr-CH" sz="2000" b="1" dirty="0"/>
              <a:t>Pendant la nuit, une embuscade fut placée derrière la ville. À l'aube, l'armée s'approcha d'Aï et feignit de fuir à nouveau devant eux.</a:t>
            </a: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776" y="1469439"/>
            <a:ext cx="2014539" cy="1510904"/>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545776" y="5805105"/>
            <a:ext cx="6250265" cy="1015663"/>
          </a:xfrm>
          <a:prstGeom prst="rect">
            <a:avLst/>
          </a:prstGeom>
          <a:noFill/>
        </p:spPr>
        <p:txBody>
          <a:bodyPr wrap="square">
            <a:spAutoFit/>
          </a:bodyPr>
          <a:lstStyle/>
          <a:p>
            <a:pPr algn="ctr">
              <a:spcBef>
                <a:spcPts val="600"/>
              </a:spcBef>
            </a:pPr>
            <a:r>
              <a:rPr lang="fr-CH" sz="2000" b="1" dirty="0">
                <a:highlight>
                  <a:srgbClr val="FFFF00"/>
                </a:highlight>
              </a:rPr>
              <a:t>Lorsque par la foi nous acceptons le pardon divin, </a:t>
            </a:r>
            <a:br>
              <a:rPr lang="fr-CH" sz="2000" b="1" dirty="0">
                <a:highlight>
                  <a:srgbClr val="FFFF00"/>
                </a:highlight>
              </a:rPr>
            </a:br>
            <a:r>
              <a:rPr lang="fr-CH" sz="2000" b="1" dirty="0">
                <a:highlight>
                  <a:srgbClr val="FFFF00"/>
                </a:highlight>
              </a:rPr>
              <a:t>Dieu ensevelit notre péché à Acor, et nous ouvre </a:t>
            </a:r>
            <a:br>
              <a:rPr lang="fr-CH" sz="2000" b="1" dirty="0">
                <a:highlight>
                  <a:srgbClr val="FFFF00"/>
                </a:highlight>
              </a:rPr>
            </a:br>
            <a:r>
              <a:rPr lang="fr-CH" sz="2000" b="1" dirty="0">
                <a:highlight>
                  <a:srgbClr val="FFFF00"/>
                </a:highlight>
              </a:rPr>
              <a:t>la porte de l'espérance.</a:t>
            </a: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9" y="4725308"/>
            <a:ext cx="7412064" cy="1015663"/>
          </a:xfrm>
          <a:prstGeom prst="rect">
            <a:avLst/>
          </a:prstGeom>
          <a:noFill/>
        </p:spPr>
        <p:txBody>
          <a:bodyPr wrap="square">
            <a:spAutoFit/>
          </a:bodyPr>
          <a:lstStyle/>
          <a:p>
            <a:pPr algn="ctr">
              <a:spcBef>
                <a:spcPts val="600"/>
              </a:spcBef>
            </a:pPr>
            <a:r>
              <a:rPr lang="fr-CH" sz="2000" b="1" dirty="0">
                <a:solidFill>
                  <a:schemeClr val="accent5">
                    <a:lumMod val="60000"/>
                    <a:lumOff val="40000"/>
                  </a:schemeClr>
                </a:solidFill>
                <a:highlight>
                  <a:srgbClr val="00FFFF"/>
                </a:highlight>
              </a:rPr>
              <a:t>Dieu donnait de nouveau la victoire à son peuple. La vallée d'Acor, où Acan et sa famille furent exécutés, ouvrit la porte </a:t>
            </a:r>
            <a:br>
              <a:rPr lang="fr-CH" sz="2000" b="1" dirty="0">
                <a:solidFill>
                  <a:schemeClr val="accent5">
                    <a:lumMod val="60000"/>
                    <a:lumOff val="40000"/>
                  </a:schemeClr>
                </a:solidFill>
                <a:highlight>
                  <a:srgbClr val="00FFFF"/>
                </a:highlight>
              </a:rPr>
            </a:br>
            <a:r>
              <a:rPr lang="fr-CH" sz="2000" b="1" dirty="0">
                <a:solidFill>
                  <a:schemeClr val="accent5">
                    <a:lumMod val="60000"/>
                    <a:lumOff val="40000"/>
                  </a:schemeClr>
                </a:solidFill>
                <a:highlight>
                  <a:srgbClr val="00FFFF"/>
                </a:highlight>
              </a:rPr>
              <a:t>à la victoire, une « porte d'espérance »</a:t>
            </a:r>
            <a:r>
              <a:rPr lang="fr-CH" sz="2000" b="1" dirty="0">
                <a:highlight>
                  <a:srgbClr val="00FFFF"/>
                </a:highlight>
              </a:rPr>
              <a:t> </a:t>
            </a:r>
            <a:r>
              <a:rPr lang="fr-CH" sz="2000" b="1" dirty="0">
                <a:solidFill>
                  <a:srgbClr val="663300"/>
                </a:solidFill>
                <a:highlight>
                  <a:srgbClr val="00FFFF"/>
                </a:highlight>
              </a:rPr>
              <a:t>(Osée 2.15).</a:t>
            </a:r>
          </a:p>
        </p:txBody>
      </p:sp>
      <p:sp>
        <p:nvSpPr>
          <p:cNvPr id="2" name="Phylactère : pensées 1">
            <a:extLst>
              <a:ext uri="{FF2B5EF4-FFF2-40B4-BE49-F238E27FC236}">
                <a16:creationId xmlns:a16="http://schemas.microsoft.com/office/drawing/2014/main" id="{FA1CBD4C-7DDC-D852-014B-345D1ECC5262}"/>
              </a:ext>
            </a:extLst>
          </p:cNvPr>
          <p:cNvSpPr/>
          <p:nvPr/>
        </p:nvSpPr>
        <p:spPr>
          <a:xfrm>
            <a:off x="9757317" y="0"/>
            <a:ext cx="2351073" cy="546107"/>
          </a:xfrm>
          <a:prstGeom prst="cloudCallout">
            <a:avLst>
              <a:gd name="adj1" fmla="val -44074"/>
              <a:gd name="adj2" fmla="val 8087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CH"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(Josué 8.1)</a:t>
            </a:r>
            <a:endParaRPr lang="fr-CH" dirty="0"/>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FEE638-EC4D-3619-7101-6834338C03F4}"/>
              </a:ext>
            </a:extLst>
          </p:cNvPr>
          <p:cNvSpPr txBox="1"/>
          <p:nvPr/>
        </p:nvSpPr>
        <p:spPr>
          <a:xfrm>
            <a:off x="4074842" y="466651"/>
            <a:ext cx="7672039" cy="1015663"/>
          </a:xfrm>
          <a:prstGeom prst="rect">
            <a:avLst/>
          </a:prstGeom>
          <a:noFill/>
        </p:spPr>
        <p:txBody>
          <a:bodyPr wrap="square" rtlCol="0">
            <a:spAutoFit/>
          </a:bodyPr>
          <a:lstStyle/>
          <a:p>
            <a:pPr algn="ct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000000"/>
                </a:solidFill>
                <a:effectLst/>
                <a:latin typeface="Calibri" panose="020F0502020204030204" pitchFamily="34" charset="0"/>
                <a:ea typeface="MS Minngs"/>
              </a:rPr>
              <a:t> </a:t>
            </a: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Ceux qui sont étroitement unis au Seigneur ne seront pas forcément prospères dans cette vie. Ils peuvent souvent être douloureusement éprouvés et affligés. </a:t>
            </a:r>
            <a:endParaRPr lang="fr-CH"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30346950-90B2-2F6A-ABF2-0A3F8084AA3C}"/>
              </a:ext>
            </a:extLst>
          </p:cNvPr>
          <p:cNvSpPr txBox="1"/>
          <p:nvPr/>
        </p:nvSpPr>
        <p:spPr>
          <a:xfrm>
            <a:off x="4146395" y="1521940"/>
            <a:ext cx="7649737" cy="2554545"/>
          </a:xfrm>
          <a:prstGeom prst="rect">
            <a:avLst/>
          </a:prstGeom>
          <a:noFill/>
        </p:spPr>
        <p:txBody>
          <a:bodyPr wrap="square" rtlCol="0">
            <a:spAutoFit/>
          </a:bodyPr>
          <a:lstStyle/>
          <a:p>
            <a:pPr algn="just">
              <a:buNone/>
            </a:pPr>
            <a:r>
              <a:rPr lang="fr-FR" sz="2000" dirty="0">
                <a:solidFill>
                  <a:srgbClr val="000000"/>
                </a:solidFill>
                <a:effectLst/>
                <a:highlight>
                  <a:srgbClr val="00FFFF"/>
                </a:highlight>
                <a:latin typeface="Calibri" panose="020F0502020204030204" pitchFamily="34" charset="0"/>
                <a:ea typeface="MS Minngs"/>
              </a:rPr>
              <a:t>Joseph</a:t>
            </a:r>
            <a:r>
              <a:rPr lang="fr-FR" sz="2000" dirty="0">
                <a:solidFill>
                  <a:srgbClr val="000000"/>
                </a:solidFill>
                <a:effectLst/>
                <a:latin typeface="Calibri" panose="020F0502020204030204" pitchFamily="34" charset="0"/>
                <a:ea typeface="MS Minngs"/>
              </a:rPr>
              <a:t>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 maltraité et emprisonné, parce qu’il conserva sa fidélité et son intégrité.</a:t>
            </a:r>
            <a:r>
              <a:rPr lang="fr-FR" sz="2000" dirty="0">
                <a:solidFill>
                  <a:srgbClr val="000000"/>
                </a:solidFill>
                <a:effectLst/>
                <a:latin typeface="Calibri" panose="020F0502020204030204" pitchFamily="34" charset="0"/>
                <a:ea typeface="MS Minngs"/>
              </a:rPr>
              <a:t> </a:t>
            </a:r>
          </a:p>
          <a:p>
            <a:pPr algn="just">
              <a:buNone/>
            </a:pPr>
            <a:r>
              <a:rPr lang="fr-FR" sz="2000" dirty="0">
                <a:solidFill>
                  <a:srgbClr val="000000"/>
                </a:solidFill>
                <a:effectLst/>
                <a:highlight>
                  <a:srgbClr val="00FFFF"/>
                </a:highlight>
                <a:latin typeface="Calibri" panose="020F0502020204030204" pitchFamily="34" charset="0"/>
                <a:ea typeface="MS Minngs"/>
              </a:rPr>
              <a:t>David,</a:t>
            </a:r>
            <a:r>
              <a:rPr lang="fr-FR" sz="2000" dirty="0">
                <a:solidFill>
                  <a:srgbClr val="000000"/>
                </a:solidFill>
                <a:effectLst/>
                <a:latin typeface="Calibri" panose="020F0502020204030204" pitchFamily="34" charset="0"/>
                <a:ea typeface="MS Minngs"/>
              </a:rPr>
              <a:t> </a:t>
            </a:r>
            <a:r>
              <a:rPr lang="fr-FR" sz="20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MS Minngs"/>
              </a:rPr>
              <a:t>le messager élu de Dieu, fut chassé par ses ennemis comme une bête de proie. </a:t>
            </a:r>
          </a:p>
          <a:p>
            <a:pPr algn="just">
              <a:buNone/>
            </a:pPr>
            <a:r>
              <a:rPr lang="fr-FR" sz="2000" dirty="0">
                <a:solidFill>
                  <a:srgbClr val="000000"/>
                </a:solidFill>
                <a:effectLst/>
                <a:highlight>
                  <a:srgbClr val="00FFFF"/>
                </a:highlight>
                <a:latin typeface="Calibri" panose="020F0502020204030204" pitchFamily="34" charset="0"/>
                <a:ea typeface="MS Minngs"/>
              </a:rPr>
              <a:t>Daniel</a:t>
            </a:r>
            <a:r>
              <a:rPr lang="fr-FR" sz="2000" dirty="0">
                <a:solidFill>
                  <a:srgbClr val="000000"/>
                </a:solidFill>
                <a:effectLst/>
                <a:latin typeface="Calibri" panose="020F0502020204030204" pitchFamily="34" charset="0"/>
                <a:ea typeface="MS Minngs"/>
              </a:rPr>
              <a:t> </a:t>
            </a: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fut jeté dans la fosse aux lions, à cause de sa fidélité envers Dieu. </a:t>
            </a:r>
            <a:r>
              <a:rPr lang="fr-FR" sz="2000" dirty="0">
                <a:solidFill>
                  <a:srgbClr val="000000"/>
                </a:solidFill>
                <a:effectLst/>
                <a:highlight>
                  <a:srgbClr val="00FFFF"/>
                </a:highlight>
                <a:latin typeface="Calibri" panose="020F0502020204030204" pitchFamily="34" charset="0"/>
                <a:ea typeface="MS Minngs"/>
              </a:rPr>
              <a:t>Job</a:t>
            </a:r>
            <a:r>
              <a:rPr lang="fr-FR" sz="2000" dirty="0">
                <a:solidFill>
                  <a:srgbClr val="000000"/>
                </a:solidFill>
                <a:effectLst/>
                <a:latin typeface="Calibri" panose="020F0502020204030204" pitchFamily="34" charset="0"/>
                <a:ea typeface="MS Minngs"/>
              </a:rPr>
              <a:t> </a:t>
            </a:r>
            <a:r>
              <a:rPr lang="fr-FR" sz="20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MS Minngs"/>
              </a:rPr>
              <a:t>fut dépouillé de toutes ses possessions terrestres et tellement tourmenté dans son corps qu’il était en abomination à sa famille et à ses amis ; cependant, il demeura ferme.</a:t>
            </a:r>
            <a:endParaRPr lang="fr-CH" sz="2000" dirty="0">
              <a:solidFill>
                <a:schemeClr val="accent5">
                  <a:lumMod val="60000"/>
                  <a:lumOff val="40000"/>
                </a:schemeClr>
              </a:solidFill>
              <a:effectLst>
                <a:outerShdw blurRad="38100" dist="38100" dir="2700000" algn="tl">
                  <a:srgbClr val="000000">
                    <a:alpha val="43137"/>
                  </a:srgbClr>
                </a:outerShdw>
              </a:effectLst>
              <a:latin typeface="Times New Roman" panose="02020603050405020304" pitchFamily="18" charset="0"/>
              <a:ea typeface="MS Minngs"/>
            </a:endParaRPr>
          </a:p>
        </p:txBody>
      </p:sp>
      <p:sp>
        <p:nvSpPr>
          <p:cNvPr id="4" name="ZoneTexte 3">
            <a:extLst>
              <a:ext uri="{FF2B5EF4-FFF2-40B4-BE49-F238E27FC236}">
                <a16:creationId xmlns:a16="http://schemas.microsoft.com/office/drawing/2014/main" id="{878CD4EE-6FCD-F38A-D260-858A3C06C48B}"/>
              </a:ext>
            </a:extLst>
          </p:cNvPr>
          <p:cNvSpPr txBox="1"/>
          <p:nvPr/>
        </p:nvSpPr>
        <p:spPr>
          <a:xfrm>
            <a:off x="3940097" y="4076485"/>
            <a:ext cx="8062332" cy="2554545"/>
          </a:xfrm>
          <a:prstGeom prst="rect">
            <a:avLst/>
          </a:prstGeom>
          <a:noFill/>
        </p:spPr>
        <p:txBody>
          <a:bodyPr wrap="square" rtlCol="0">
            <a:spAutoFit/>
          </a:bodyPr>
          <a:lstStyle/>
          <a:p>
            <a:pPr algn="ctr"/>
            <a:r>
              <a:rPr lang="fr-FR" sz="2000" dirty="0">
                <a:solidFill>
                  <a:srgbClr val="000000"/>
                </a:solidFill>
                <a:effectLst/>
                <a:highlight>
                  <a:srgbClr val="00FFFF"/>
                </a:highlight>
                <a:latin typeface="Calibri" panose="020F0502020204030204" pitchFamily="34" charset="0"/>
                <a:ea typeface="MS Minngs"/>
              </a:rPr>
              <a:t>Jérémie </a:t>
            </a: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répétait les paroles que Dieu avait mises dans sa bouche et son    témoignage direct a suscité la colère du roi et des princes au point </a:t>
            </a:r>
            <a:b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qu'ils le jetèrent dans une infâme citerne. </a:t>
            </a:r>
            <a:b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FR" sz="2000" dirty="0">
                <a:solidFill>
                  <a:srgbClr val="000000"/>
                </a:solidFill>
                <a:effectLst/>
                <a:highlight>
                  <a:srgbClr val="00FFFF"/>
                </a:highlight>
                <a:latin typeface="Calibri" panose="020F0502020204030204" pitchFamily="34" charset="0"/>
                <a:ea typeface="MS Minngs"/>
              </a:rPr>
              <a:t>Étienne</a:t>
            </a:r>
            <a:r>
              <a:rPr lang="fr-FR" sz="2000" dirty="0">
                <a:solidFill>
                  <a:srgbClr val="000000"/>
                </a:solidFill>
                <a:effectLst/>
                <a:latin typeface="Calibri" panose="020F0502020204030204" pitchFamily="34" charset="0"/>
                <a:ea typeface="MS Minngs"/>
              </a:rPr>
              <a:t> </a:t>
            </a:r>
            <a:r>
              <a:rPr lang="fr-FR" sz="20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MS Minngs"/>
              </a:rPr>
              <a:t>fut lapidé parce qu'il avait prêché Christ et Christ crucifié.</a:t>
            </a:r>
          </a:p>
          <a:p>
            <a:pPr algn="ctr"/>
            <a:r>
              <a:rPr lang="fr-FR" sz="2000" dirty="0">
                <a:solidFill>
                  <a:srgbClr val="0033CC"/>
                </a:solidFill>
                <a:effectLst/>
                <a:highlight>
                  <a:srgbClr val="00FFFF"/>
                </a:highlight>
                <a:latin typeface="Calibri" panose="020F0502020204030204" pitchFamily="34" charset="0"/>
                <a:ea typeface="MS Minngs"/>
              </a:rPr>
              <a:t>Paul</a:t>
            </a:r>
            <a:r>
              <a:rPr lang="fr-FR" sz="2000" dirty="0">
                <a:solidFill>
                  <a:srgbClr val="0033CC"/>
                </a:solidFill>
                <a:effectLst/>
                <a:latin typeface="Calibri" panose="020F0502020204030204" pitchFamily="34" charset="0"/>
                <a:ea typeface="MS Minngs"/>
              </a:rPr>
              <a:t> </a:t>
            </a: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fut emprisonné, lapidé et finalement condamné, parce qu’il était, auprès des Gentils, un messager fidèle de Dieu. </a:t>
            </a:r>
            <a:br>
              <a:rPr lang="fr-FR" sz="2000" dirty="0">
                <a:solidFill>
                  <a:srgbClr val="0033CC"/>
                </a:solidFill>
                <a:effectLst/>
                <a:latin typeface="Calibri" panose="020F0502020204030204" pitchFamily="34" charset="0"/>
                <a:ea typeface="MS Minngs"/>
              </a:rPr>
            </a:br>
            <a:r>
              <a:rPr lang="fr-FR" sz="2000" dirty="0">
                <a:solidFill>
                  <a:srgbClr val="000000"/>
                </a:solidFill>
                <a:effectLst/>
                <a:highlight>
                  <a:srgbClr val="00FFFF"/>
                </a:highlight>
                <a:latin typeface="Calibri" panose="020F0502020204030204" pitchFamily="34" charset="0"/>
                <a:ea typeface="MS Minngs"/>
              </a:rPr>
              <a:t>Jean</a:t>
            </a:r>
            <a:r>
              <a:rPr lang="fr-FR" sz="2000" dirty="0">
                <a:solidFill>
                  <a:srgbClr val="000000"/>
                </a:solidFill>
                <a:effectLst/>
                <a:latin typeface="Calibri" panose="020F0502020204030204" pitchFamily="34" charset="0"/>
                <a:ea typeface="MS Minngs"/>
              </a:rPr>
              <a:t> </a:t>
            </a:r>
            <a:r>
              <a:rPr lang="fr-FR" sz="20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MS Minngs"/>
              </a:rPr>
              <a:t>fut exilé dans l’île de Patmos, </a:t>
            </a: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 à cause de la parole de Dieu </a:t>
            </a:r>
            <a:b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FR" sz="20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et du témoignage de Jésus » </a:t>
            </a:r>
            <a:r>
              <a:rPr lang="fr-FR" sz="2000" i="1" dirty="0">
                <a:solidFill>
                  <a:srgbClr val="000000"/>
                </a:solidFill>
                <a:effectLst/>
                <a:latin typeface="Calibri" panose="020F0502020204030204" pitchFamily="34" charset="0"/>
                <a:ea typeface="MS Minngs"/>
              </a:rPr>
              <a:t>(Apocalypse 1.9).</a:t>
            </a:r>
            <a:r>
              <a:rPr lang="fr-FR" sz="2000" dirty="0">
                <a:solidFill>
                  <a:srgbClr val="000000"/>
                </a:solidFill>
                <a:effectLst/>
                <a:latin typeface="Calibri" panose="020F0502020204030204" pitchFamily="34" charset="0"/>
                <a:ea typeface="MS Minngs"/>
              </a:rPr>
              <a:t> </a:t>
            </a:r>
            <a:endParaRPr lang="fr-CH"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74FABCB-FC97-02D6-72D4-3F93E6278583}"/>
              </a:ext>
            </a:extLst>
          </p:cNvPr>
          <p:cNvSpPr txBox="1"/>
          <p:nvPr/>
        </p:nvSpPr>
        <p:spPr>
          <a:xfrm>
            <a:off x="5074732" y="26915"/>
            <a:ext cx="5793061" cy="400110"/>
          </a:xfrm>
          <a:prstGeom prst="rect">
            <a:avLst/>
          </a:prstGeom>
          <a:noFill/>
        </p:spPr>
        <p:txBody>
          <a:bodyPr wrap="square" rtlCol="0">
            <a:spAutoFit/>
          </a:bodyPr>
          <a:lstStyle/>
          <a:p>
            <a:r>
              <a:rPr lang="fr-FR" sz="2000" i="1" dirty="0">
                <a:solidFill>
                  <a:srgbClr val="000000"/>
                </a:solidFill>
                <a:effectLst/>
                <a:latin typeface="Calibri" panose="020F0502020204030204" pitchFamily="34" charset="0"/>
                <a:ea typeface="MS Minngs"/>
              </a:rPr>
              <a:t>(</a:t>
            </a:r>
            <a:r>
              <a:rPr lang="fr-FR" sz="2000" i="1" dirty="0">
                <a:solidFill>
                  <a:srgbClr val="000000"/>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t>Témoignages pour l’Eglise, vol. 4</a:t>
            </a:r>
            <a:r>
              <a:rPr lang="fr-FR" sz="2000" i="1" dirty="0">
                <a:effectLst>
                  <a:outerShdw blurRad="38100" dist="38100" dir="2700000" algn="tl">
                    <a:srgbClr val="000000">
                      <a:alpha val="43137"/>
                    </a:srgbClr>
                  </a:outerShdw>
                </a:effectLst>
                <a:highlight>
                  <a:srgbClr val="00FFFF"/>
                </a:highlight>
                <a:latin typeface="Calibri" panose="020F0502020204030204" pitchFamily="34" charset="0"/>
                <a:ea typeface="MS Minngs"/>
              </a:rPr>
              <a:t>,</a:t>
            </a:r>
            <a:r>
              <a:rPr lang="fr-FR" sz="2000" dirty="0">
                <a:effectLst>
                  <a:outerShdw blurRad="38100" dist="38100" dir="2700000" algn="tl">
                    <a:srgbClr val="000000">
                      <a:alpha val="43137"/>
                    </a:srgbClr>
                  </a:outerShdw>
                </a:effectLst>
                <a:highlight>
                  <a:srgbClr val="00FFFF"/>
                </a:highlight>
                <a:latin typeface="Calibri" panose="020F0502020204030204" pitchFamily="34" charset="0"/>
                <a:ea typeface="MS Minngs"/>
              </a:rPr>
              <a:t> p. 525, 526.)</a:t>
            </a:r>
            <a:endParaRPr lang="fr-CH" sz="2000" i="1" dirty="0">
              <a:solidFill>
                <a:srgbClr val="0033CC"/>
              </a:solidFill>
              <a:effectLst>
                <a:outerShdw blurRad="38100" dist="38100" dir="2700000" algn="tl">
                  <a:srgbClr val="000000">
                    <a:alpha val="43137"/>
                  </a:srgbClr>
                </a:outerShdw>
              </a:effectLst>
              <a:highlight>
                <a:srgbClr val="00FFFF"/>
              </a:highlight>
              <a:latin typeface="Calibri" panose="020F0502020204030204" pitchFamily="34" charset="0"/>
            </a:endParaRPr>
          </a:p>
        </p:txBody>
      </p:sp>
      <p:sp>
        <p:nvSpPr>
          <p:cNvPr id="7" name="ZoneTexte 6">
            <a:extLst>
              <a:ext uri="{FF2B5EF4-FFF2-40B4-BE49-F238E27FC236}">
                <a16:creationId xmlns:a16="http://schemas.microsoft.com/office/drawing/2014/main" id="{905C8213-EE46-BF57-8C38-B3C82C8CEEF9}"/>
              </a:ext>
            </a:extLst>
          </p:cNvPr>
          <p:cNvSpPr txBox="1"/>
          <p:nvPr/>
        </p:nvSpPr>
        <p:spPr>
          <a:xfrm>
            <a:off x="395868" y="26915"/>
            <a:ext cx="3412273" cy="1754326"/>
          </a:xfrm>
          <a:prstGeom prst="rect">
            <a:avLst/>
          </a:prstGeom>
          <a:solidFill>
            <a:schemeClr val="accent5">
              <a:lumMod val="60000"/>
              <a:lumOff val="40000"/>
            </a:schemeClr>
          </a:solidFill>
        </p:spPr>
        <p:txBody>
          <a:bodyPr wrap="square" rtlCol="0">
            <a:spAutoFit/>
          </a:bodyPr>
          <a:lstStyle/>
          <a:p>
            <a:pPr algn="ctr">
              <a:buNone/>
            </a:pPr>
            <a:r>
              <a:rPr lang="fr-FR" sz="3600" b="1" dirty="0">
                <a:solidFill>
                  <a:srgbClr val="000000"/>
                </a:solidFill>
                <a:effectLst/>
                <a:latin typeface="Calibri" panose="020F0502020204030204" pitchFamily="34" charset="0"/>
                <a:ea typeface="MS Minngs"/>
              </a:rPr>
              <a:t>Un témoin </a:t>
            </a:r>
            <a:br>
              <a:rPr lang="fr-FR" sz="3600" b="1" dirty="0">
                <a:solidFill>
                  <a:srgbClr val="000000"/>
                </a:solidFill>
                <a:effectLst/>
                <a:latin typeface="Calibri" panose="020F0502020204030204" pitchFamily="34" charset="0"/>
                <a:ea typeface="MS Minngs"/>
              </a:rPr>
            </a:br>
            <a:r>
              <a:rPr lang="fr-FR" sz="3600" b="1" dirty="0">
                <a:solidFill>
                  <a:srgbClr val="000000"/>
                </a:solidFill>
                <a:effectLst/>
                <a:latin typeface="Calibri" panose="020F0502020204030204" pitchFamily="34" charset="0"/>
                <a:ea typeface="MS Minngs"/>
              </a:rPr>
              <a:t>de la puissance de Dieu</a:t>
            </a:r>
            <a:endParaRPr lang="fr-CH" sz="3600" dirty="0">
              <a:effectLst/>
              <a:latin typeface="Times New Roman" panose="02020603050405020304" pitchFamily="18" charset="0"/>
              <a:ea typeface="MS Minngs"/>
            </a:endParaRPr>
          </a:p>
        </p:txBody>
      </p:sp>
      <p:pic>
        <p:nvPicPr>
          <p:cNvPr id="1026" name="Picture 2">
            <a:extLst>
              <a:ext uri="{FF2B5EF4-FFF2-40B4-BE49-F238E27FC236}">
                <a16:creationId xmlns:a16="http://schemas.microsoft.com/office/drawing/2014/main" id="{C18A636E-3A8B-5752-A9D0-94551B3B3AF8}"/>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1636" y="1918708"/>
            <a:ext cx="2135312" cy="3791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0D8324-7593-18B7-B296-57917DC0211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0" y="3774707"/>
            <a:ext cx="2408663" cy="305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H" dirty="0"/>
          </a:p>
        </p:txBody>
      </p:sp>
      <p:pic>
        <p:nvPicPr>
          <p:cNvPr id="5" name="Picture 4" descr="A white board with a blue background&#10;&#10;AI-generated content may be incorrect.">
            <a:extLst>
              <a:ext uri="{FF2B5EF4-FFF2-40B4-BE49-F238E27FC236}">
                <a16:creationId xmlns:a16="http://schemas.microsoft.com/office/drawing/2014/main" id="{226DE394-E0AA-3450-7D35-5004EF6C8140}"/>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D453D992-8A67-A162-8636-FAD043E1160A}"/>
              </a:ext>
            </a:extLst>
          </p:cNvPr>
          <p:cNvSpPr txBox="1"/>
          <p:nvPr/>
        </p:nvSpPr>
        <p:spPr>
          <a:xfrm>
            <a:off x="3295125" y="950965"/>
            <a:ext cx="8790039" cy="5247590"/>
          </a:xfrm>
          <a:prstGeom prst="rect">
            <a:avLst/>
          </a:prstGeom>
          <a:noFill/>
        </p:spPr>
        <p:txBody>
          <a:bodyPr wrap="square" rtlCol="0">
            <a:spAutoFit/>
          </a:bodyPr>
          <a:lstStyle/>
          <a:p>
            <a:pPr algn="ctr">
              <a:spcBef>
                <a:spcPts val="600"/>
              </a:spcBef>
            </a:pPr>
            <a:r>
              <a:rPr lang="fr-CH" sz="2400" b="1" dirty="0">
                <a:solidFill>
                  <a:srgbClr val="663300"/>
                </a:solidFill>
                <a:latin typeface="Constantia" panose="02030602050306030303" pitchFamily="18" charset="0"/>
              </a:rPr>
              <a:t>“Les plus grands maux qui menacent l’Église ne viennent pas de ses ennemis déclarés, des incrédules et des blasphémateurs</a:t>
            </a:r>
            <a:r>
              <a:rPr lang="fr-CH" sz="2400" b="1" dirty="0">
                <a:solidFill>
                  <a:schemeClr val="accent5">
                    <a:lumMod val="60000"/>
                    <a:lumOff val="40000"/>
                  </a:schemeClr>
                </a:solidFill>
                <a:latin typeface="Constantia" panose="02030602050306030303" pitchFamily="18" charset="0"/>
              </a:rPr>
              <a:t>, mais bien de ses membres indignes. </a:t>
            </a:r>
          </a:p>
          <a:p>
            <a:pPr algn="ctr">
              <a:spcBef>
                <a:spcPts val="600"/>
              </a:spcBef>
            </a:pPr>
            <a:r>
              <a:rPr lang="fr-CH" sz="2400" b="1" dirty="0">
                <a:solidFill>
                  <a:schemeClr val="accent5">
                    <a:lumMod val="60000"/>
                    <a:lumOff val="40000"/>
                  </a:schemeClr>
                </a:solidFill>
                <a:latin typeface="Constantia" panose="02030602050306030303" pitchFamily="18" charset="0"/>
              </a:rPr>
              <a:t>Ce sont eux qui la privent de la bénédiction du Dieu d’Israël.</a:t>
            </a:r>
          </a:p>
          <a:p>
            <a:pPr algn="ctr">
              <a:spcBef>
                <a:spcPts val="600"/>
              </a:spcBef>
            </a:pPr>
            <a:r>
              <a:rPr lang="fr-CH" sz="2400" b="1" dirty="0">
                <a:solidFill>
                  <a:schemeClr val="accent5">
                    <a:lumMod val="60000"/>
                    <a:lumOff val="40000"/>
                  </a:schemeClr>
                </a:solidFill>
                <a:latin typeface="Constantia" panose="02030602050306030303" pitchFamily="18" charset="0"/>
              </a:rPr>
              <a:t> </a:t>
            </a:r>
            <a:r>
              <a:rPr lang="fr-CH" sz="2400" b="1" dirty="0">
                <a:solidFill>
                  <a:srgbClr val="0033CC"/>
                </a:solidFill>
                <a:latin typeface="Constantia" panose="02030602050306030303" pitchFamily="18" charset="0"/>
              </a:rPr>
              <a:t>Le christianisme, ce n'est pas simplement parader le sabbat et se montrer dans le lieu de culte. </a:t>
            </a:r>
            <a:r>
              <a:rPr lang="fr-CH" sz="2400" b="1" dirty="0">
                <a:latin typeface="Constantia" panose="02030602050306030303" pitchFamily="18" charset="0"/>
              </a:rPr>
              <a:t>Il se vit chaque jour de la semaine et à chaque endroit. Ce qu'on affirme doit se reconnaître et être mis en pratique dans l’atelier, à la maison, dans les transactions d'affaires avec les frères </a:t>
            </a:r>
            <a:br>
              <a:rPr lang="fr-CH" sz="2400" b="1" dirty="0">
                <a:latin typeface="Constantia" panose="02030602050306030303" pitchFamily="18" charset="0"/>
              </a:rPr>
            </a:br>
            <a:r>
              <a:rPr lang="fr-CH" sz="2400" b="1" dirty="0">
                <a:latin typeface="Constantia" panose="02030602050306030303" pitchFamily="18" charset="0"/>
              </a:rPr>
              <a:t>dans la foi et ceux dans le monde. ...”</a:t>
            </a:r>
          </a:p>
          <a:p>
            <a:pPr algn="ctr">
              <a:spcBef>
                <a:spcPts val="600"/>
              </a:spcBef>
            </a:pPr>
            <a:r>
              <a:rPr lang="fr-FR"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tous ceux qui sont tentés, s’opposent à Satan avec ces mots : </a:t>
            </a:r>
            <a:br>
              <a:rPr lang="fr-FR"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Heureux quiconque </a:t>
            </a: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craint le Seigneur</a:t>
            </a: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a:t>
            </a: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suit ses voies ! </a:t>
            </a:r>
            <a:b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 jouis alors du produit de ton  travail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heureux  es-tu, le  bonheur  est  pour  toi ! » </a:t>
            </a:r>
            <a:r>
              <a:rPr lang="fr-FR"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(Psaume 128:1, 2).</a:t>
            </a:r>
            <a:endParaRPr lang="fr-CH"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5683128" y="6310421"/>
            <a:ext cx="4260590" cy="338554"/>
          </a:xfrm>
          <a:prstGeom prst="rect">
            <a:avLst/>
          </a:prstGeom>
          <a:noFill/>
        </p:spPr>
        <p:txBody>
          <a:bodyPr wrap="none" rtlCol="0">
            <a:spAutoFit/>
          </a:bodyPr>
          <a:lstStyle/>
          <a:p>
            <a:pPr algn="r">
              <a:spcAft>
                <a:spcPts val="600"/>
              </a:spcAft>
            </a:pPr>
            <a:r>
              <a:rPr lang="fr-CH" sz="1600" b="1" dirty="0"/>
              <a:t>( E. G. W. conflit et courage, p. 119, April 23. )</a:t>
            </a:r>
          </a:p>
        </p:txBody>
      </p:sp>
      <p:sp>
        <p:nvSpPr>
          <p:cNvPr id="4" name="ZoneTexte 3">
            <a:extLst>
              <a:ext uri="{FF2B5EF4-FFF2-40B4-BE49-F238E27FC236}">
                <a16:creationId xmlns:a16="http://schemas.microsoft.com/office/drawing/2014/main" id="{84C73801-7B25-F319-5DA2-6BD8409B05DD}"/>
              </a:ext>
            </a:extLst>
          </p:cNvPr>
          <p:cNvSpPr txBox="1"/>
          <p:nvPr/>
        </p:nvSpPr>
        <p:spPr>
          <a:xfrm>
            <a:off x="4992577" y="469767"/>
            <a:ext cx="4951141" cy="369332"/>
          </a:xfrm>
          <a:prstGeom prst="rect">
            <a:avLst/>
          </a:prstGeom>
          <a:noFill/>
        </p:spPr>
        <p:txBody>
          <a:bodyPr wrap="square" rtlCol="0">
            <a:spAutoFit/>
          </a:bodyPr>
          <a:lstStyle/>
          <a:p>
            <a:r>
              <a:rPr lang="fr-CH" dirty="0">
                <a:highlight>
                  <a:srgbClr val="FFFF00"/>
                </a:highlight>
                <a:latin typeface="Constantia" panose="02030602050306030303" pitchFamily="18" charset="0"/>
              </a:rPr>
              <a:t>(Ellen White, </a:t>
            </a:r>
            <a:r>
              <a:rPr lang="fr-CH" i="1" dirty="0">
                <a:highlight>
                  <a:srgbClr val="FFFF00"/>
                </a:highlight>
                <a:latin typeface="Constantia" panose="02030602050306030303" pitchFamily="18" charset="0"/>
              </a:rPr>
              <a:t>Patriarches et Prophètes</a:t>
            </a:r>
            <a:r>
              <a:rPr lang="fr-CH" dirty="0">
                <a:highlight>
                  <a:srgbClr val="FFFF00"/>
                </a:highlight>
                <a:latin typeface="Constantia" panose="02030602050306030303" pitchFamily="18" charset="0"/>
              </a:rPr>
              <a:t>, p. 478.1)</a:t>
            </a:r>
            <a:endParaRPr lang="fr-CH" dirty="0"/>
          </a:p>
        </p:txBody>
      </p:sp>
      <p:sp>
        <p:nvSpPr>
          <p:cNvPr id="6" name="ZoneTexte 5">
            <a:extLst>
              <a:ext uri="{FF2B5EF4-FFF2-40B4-BE49-F238E27FC236}">
                <a16:creationId xmlns:a16="http://schemas.microsoft.com/office/drawing/2014/main" id="{0CC4777E-47F8-4282-303C-E9692285DD16}"/>
              </a:ext>
            </a:extLst>
          </p:cNvPr>
          <p:cNvSpPr txBox="1"/>
          <p:nvPr/>
        </p:nvSpPr>
        <p:spPr>
          <a:xfrm>
            <a:off x="516999" y="743216"/>
            <a:ext cx="2315872" cy="313932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kumimoji="0" lang="fr-FR" sz="2000" b="1" i="0" u="none" strike="noStrike" kern="1200" normalizeH="0" baseline="0" noProof="0" dirty="0">
                <a:ln/>
                <a:solidFill>
                  <a:schemeClr val="accent3"/>
                </a:solidFill>
                <a:uLnTx/>
                <a:uFillTx/>
                <a:latin typeface="Arial" panose="020B0604020202020204" pitchFamily="34" charset="0"/>
                <a:ea typeface="+mn-ea"/>
                <a:cs typeface="Arial" panose="020B0604020202020204" pitchFamily="34" charset="0"/>
              </a:rPr>
              <a:t>« Mieux vaut mourir que de pécher. </a:t>
            </a:r>
          </a:p>
          <a:p>
            <a:pPr algn="ctr"/>
            <a:r>
              <a:rPr kumimoji="0" lang="fr-FR" sz="2000" b="1" i="0" u="none" strike="noStrike" kern="1200" normalizeH="0" baseline="0" noProof="0" dirty="0">
                <a:ln/>
                <a:solidFill>
                  <a:schemeClr val="accent3"/>
                </a:solidFill>
                <a:uLnTx/>
                <a:uFillTx/>
                <a:latin typeface="Arial" panose="020B0604020202020204" pitchFamily="34" charset="0"/>
                <a:ea typeface="+mn-ea"/>
                <a:cs typeface="Arial" panose="020B0604020202020204" pitchFamily="34" charset="0"/>
              </a:rPr>
              <a:t>Mieux vaut perdre que de tromper. </a:t>
            </a:r>
          </a:p>
          <a:p>
            <a:pPr algn="ctr"/>
            <a:r>
              <a:rPr kumimoji="0" lang="fr-FR" sz="2000" b="1" i="0" u="none" strike="noStrike" kern="1200" normalizeH="0" baseline="0" noProof="0" dirty="0">
                <a:ln/>
                <a:solidFill>
                  <a:schemeClr val="accent3"/>
                </a:solidFill>
                <a:uLnTx/>
                <a:uFillTx/>
                <a:latin typeface="Arial" panose="020B0604020202020204" pitchFamily="34" charset="0"/>
                <a:ea typeface="+mn-ea"/>
                <a:cs typeface="Arial" panose="020B0604020202020204" pitchFamily="34" charset="0"/>
              </a:rPr>
              <a:t>Mieux vaut avoir faim que de mentir.</a:t>
            </a:r>
            <a:r>
              <a:rPr lang="fr-FR" sz="2000" b="1" dirty="0">
                <a:ln/>
                <a:solidFill>
                  <a:schemeClr val="accent3"/>
                </a:solidFill>
                <a:latin typeface="Arial" panose="020B0604020202020204" pitchFamily="34" charset="0"/>
                <a:cs typeface="Arial" panose="020B0604020202020204" pitchFamily="34" charset="0"/>
              </a:rPr>
              <a:t> »</a:t>
            </a:r>
            <a:br>
              <a:rPr kumimoji="0" lang="fr-FR" sz="2000" b="1" i="0" u="none" strike="noStrike" kern="1200" normalizeH="0" baseline="0" noProof="0" dirty="0">
                <a:ln/>
                <a:solidFill>
                  <a:schemeClr val="accent3"/>
                </a:solidFill>
                <a:uLnTx/>
                <a:uFillTx/>
                <a:latin typeface="Arial" panose="020B0604020202020204" pitchFamily="34" charset="0"/>
                <a:ea typeface="+mn-ea"/>
                <a:cs typeface="Arial" panose="020B0604020202020204" pitchFamily="34" charset="0"/>
              </a:rPr>
            </a:br>
            <a:endParaRPr lang="fr-CH" b="1" dirty="0">
              <a:ln/>
              <a:solidFill>
                <a:schemeClr val="accent3"/>
              </a:solidFill>
            </a:endParaRPr>
          </a:p>
        </p:txBody>
      </p:sp>
      <p:pic>
        <p:nvPicPr>
          <p:cNvPr id="2050" name="Picture 2">
            <a:extLst>
              <a:ext uri="{FF2B5EF4-FFF2-40B4-BE49-F238E27FC236}">
                <a16:creationId xmlns:a16="http://schemas.microsoft.com/office/drawing/2014/main" id="{14CF1993-4AE1-C203-201C-75E61F1F0F5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8925" y="3359806"/>
            <a:ext cx="2315872" cy="371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favorisxp.com/fond-ecran/fond-ecran-3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p:spPr>
      </p:pic>
      <p:sp>
        <p:nvSpPr>
          <p:cNvPr id="2" name="ZoneTexte 1">
            <a:extLst>
              <a:ext uri="{FF2B5EF4-FFF2-40B4-BE49-F238E27FC236}">
                <a16:creationId xmlns:a16="http://schemas.microsoft.com/office/drawing/2014/main" id="{B1021C63-33FA-682E-7DD8-5F7037D67799}"/>
              </a:ext>
            </a:extLst>
          </p:cNvPr>
          <p:cNvSpPr txBox="1"/>
          <p:nvPr/>
        </p:nvSpPr>
        <p:spPr>
          <a:xfrm>
            <a:off x="3573965" y="369560"/>
            <a:ext cx="8062332" cy="1938992"/>
          </a:xfrm>
          <a:prstGeom prst="rect">
            <a:avLst/>
          </a:prstGeom>
          <a:noFill/>
        </p:spPr>
        <p:txBody>
          <a:bodyPr wrap="square" rtlCol="0">
            <a:spAutoFit/>
          </a:bodyPr>
          <a:lstStyle/>
          <a:p>
            <a:pPr algn="ctr"/>
            <a:r>
              <a:rPr lang="fr-FR" sz="2000" dirty="0">
                <a:solidFill>
                  <a:schemeClr val="bg1"/>
                </a:solidFill>
                <a:latin typeface="Arial" panose="020B0604020202020204" pitchFamily="34" charset="0"/>
                <a:cs typeface="Arial" panose="020B0604020202020204" pitchFamily="34" charset="0"/>
              </a:rPr>
              <a:t>Mieux vaut mourir que de pécher. Mieux vaut perdre que de tromper. Mieux vaut avoir faim que de mentir. </a:t>
            </a:r>
            <a:br>
              <a:rPr lang="fr-FR" sz="2000" dirty="0">
                <a:solidFill>
                  <a:schemeClr val="bg1"/>
                </a:solidFill>
                <a:latin typeface="Arial" panose="020B0604020202020204" pitchFamily="34" charset="0"/>
                <a:cs typeface="Arial" panose="020B0604020202020204" pitchFamily="34" charset="0"/>
              </a:rPr>
            </a:br>
            <a:r>
              <a:rPr lang="fr-FR" sz="2000" dirty="0">
                <a:solidFill>
                  <a:srgbClr val="FFFF00"/>
                </a:solidFill>
                <a:latin typeface="Arial" panose="020B0604020202020204" pitchFamily="34" charset="0"/>
                <a:cs typeface="Arial" panose="020B0604020202020204" pitchFamily="34" charset="0"/>
              </a:rPr>
              <a:t>Que tous ceux qui sont tentés, s’opposent à Satan avec ces mots : </a:t>
            </a:r>
            <a:br>
              <a:rPr lang="fr-FR" sz="2000" dirty="0">
                <a:solidFill>
                  <a:srgbClr val="FFFF00"/>
                </a:solidFill>
                <a:latin typeface="Arial" panose="020B0604020202020204" pitchFamily="34" charset="0"/>
                <a:cs typeface="Arial" panose="020B0604020202020204" pitchFamily="34" charset="0"/>
              </a:rPr>
            </a:b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Heureux quiconque craint le Seigneur et suit ses voies ! </a:t>
            </a:r>
            <a:b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 jouis alors du produit de ton  travail ; heureux  es-tu, </a:t>
            </a:r>
            <a:b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bonheur  est  pour  toi ! » </a:t>
            </a:r>
            <a:r>
              <a:rPr lang="fr-FR"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(Psaume 128:1, 2).</a:t>
            </a:r>
            <a:endParaRPr lang="fr-CH"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C3E10BD-79A5-F66C-D9E4-AE4C22120E63}"/>
              </a:ext>
            </a:extLst>
          </p:cNvPr>
          <p:cNvSpPr txBox="1"/>
          <p:nvPr/>
        </p:nvSpPr>
        <p:spPr>
          <a:xfrm>
            <a:off x="3713355" y="2554184"/>
            <a:ext cx="7783552" cy="461665"/>
          </a:xfrm>
          <a:prstGeom prst="rect">
            <a:avLst/>
          </a:prstGeom>
          <a:noFill/>
        </p:spPr>
        <p:txBody>
          <a:bodyPr wrap="square" rtlCol="0">
            <a:spAutoFit/>
          </a:bodyPr>
          <a:lstStyle/>
          <a:p>
            <a:r>
              <a:rPr lang="fr-FR" sz="2400" dirty="0">
                <a:effectLst>
                  <a:outerShdw blurRad="38100" dist="38100" dir="2700000" algn="tl">
                    <a:srgbClr val="000000">
                      <a:alpha val="43137"/>
                    </a:srgbClr>
                  </a:outerShdw>
                </a:effectLst>
                <a:latin typeface="Calibri" panose="020F0502020204030204" pitchFamily="34" charset="0"/>
                <a:ea typeface="MS Minngs"/>
              </a:rPr>
              <a:t>« Prenez garde de ne pas rejeter la parole ». (</a:t>
            </a:r>
            <a:r>
              <a:rPr lang="fr-FR" sz="2400" i="1" dirty="0">
                <a:effectLst>
                  <a:outerShdw blurRad="38100" dist="38100" dir="2700000" algn="tl">
                    <a:srgbClr val="000000">
                      <a:alpha val="43137"/>
                    </a:srgbClr>
                  </a:outerShdw>
                </a:effectLst>
                <a:latin typeface="Calibri" panose="020F0502020204030204" pitchFamily="34" charset="0"/>
                <a:ea typeface="MS Minngs"/>
              </a:rPr>
              <a:t>Hébreux 12.25</a:t>
            </a:r>
            <a:r>
              <a:rPr lang="fr-FR" sz="2400" dirty="0">
                <a:effectLst>
                  <a:outerShdw blurRad="38100" dist="38100" dir="2700000" algn="tl">
                    <a:srgbClr val="000000">
                      <a:alpha val="43137"/>
                    </a:srgbClr>
                  </a:outerShdw>
                </a:effectLst>
                <a:latin typeface="Calibri" panose="020F0502020204030204" pitchFamily="34" charset="0"/>
                <a:ea typeface="MS Minngs"/>
              </a:rPr>
              <a:t>) </a:t>
            </a:r>
            <a:endParaRPr lang="fr-CH" sz="2400"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51F6DCB4-C34F-62AA-9AA7-E9111B8D0D52}"/>
              </a:ext>
            </a:extLst>
          </p:cNvPr>
          <p:cNvSpPr txBox="1"/>
          <p:nvPr/>
        </p:nvSpPr>
        <p:spPr>
          <a:xfrm>
            <a:off x="3970422" y="3529898"/>
            <a:ext cx="7928517" cy="3170099"/>
          </a:xfrm>
          <a:prstGeom prst="rect">
            <a:avLst/>
          </a:prstGeom>
          <a:noFill/>
        </p:spPr>
        <p:txBody>
          <a:bodyPr wrap="square" rtlCol="0">
            <a:spAutoFit/>
          </a:bodyPr>
          <a:lstStyle/>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Quand la parole de Dieu retentit dans le cœur humain sous l'influence du Saint-Esprit, elle peut abattre les forteresses de Satan.</a:t>
            </a:r>
          </a:p>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p>
          <a:p>
            <a:pPr algn="ct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faibles humains n'auraient aucun pouvoir dans ce grand conflit, sans la puissance de la parole de Dieu. </a:t>
            </a:r>
          </a:p>
          <a:p>
            <a:pPr algn="ctr"/>
            <a:endPar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Ils ne pourraient rien, face à des cœurs fermés et durs comme l'acier, si Jésus n'entrouvrait la porte ; mais le Seigneur revêt les hommes et les femmes de sa sagesse, et, par la foi, le plus faible peut devenir comme David</a:t>
            </a:r>
            <a:endParaRPr lang="fr-CH"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3DA9FE2-B6C9-AF37-9EAF-1B5E5AFC2A17}"/>
              </a:ext>
            </a:extLst>
          </p:cNvPr>
          <p:cNvSpPr txBox="1"/>
          <p:nvPr/>
        </p:nvSpPr>
        <p:spPr>
          <a:xfrm>
            <a:off x="-247866" y="6530720"/>
            <a:ext cx="3880624"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dirty="0">
                <a:solidFill>
                  <a:srgbClr val="FF0000"/>
                </a:solidFill>
                <a:highlight>
                  <a:srgbClr val="00FFFF"/>
                </a:highlight>
              </a:rPr>
              <a:t>Review &amp; Herald, 24 septembre 1895</a:t>
            </a:r>
            <a:endParaRPr lang="fr-CH" sz="1600" dirty="0">
              <a:solidFill>
                <a:srgbClr val="FF0000"/>
              </a:solidFill>
              <a:highlight>
                <a:srgbClr val="00FFFF"/>
              </a:highlight>
            </a:endParaRPr>
          </a:p>
        </p:txBody>
      </p:sp>
      <p:sp>
        <p:nvSpPr>
          <p:cNvPr id="7" name="Rectangle 6">
            <a:extLst>
              <a:ext uri="{FF2B5EF4-FFF2-40B4-BE49-F238E27FC236}">
                <a16:creationId xmlns:a16="http://schemas.microsoft.com/office/drawing/2014/main" id="{B72C1B63-E24D-61CF-84DD-2B8069C5BE8B}"/>
              </a:ext>
            </a:extLst>
          </p:cNvPr>
          <p:cNvSpPr/>
          <p:nvPr/>
        </p:nvSpPr>
        <p:spPr>
          <a:xfrm rot="21188696">
            <a:off x="1997487" y="3329734"/>
            <a:ext cx="1852345" cy="1000623"/>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3076" name="Picture 4" descr="Image d’Épingle Story">
            <a:extLst>
              <a:ext uri="{FF2B5EF4-FFF2-40B4-BE49-F238E27FC236}">
                <a16:creationId xmlns:a16="http://schemas.microsoft.com/office/drawing/2014/main" id="{31DAF354-08CD-53AE-FEF0-4AA3DC814B3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21001" y="4127615"/>
            <a:ext cx="2056361" cy="1369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8ECF75-E095-AB00-4ED5-09F2979BC258}"/>
              </a:ext>
            </a:extLst>
          </p:cNvPr>
          <p:cNvSpPr txBox="1"/>
          <p:nvPr/>
        </p:nvSpPr>
        <p:spPr>
          <a:xfrm>
            <a:off x="3311913" y="390293"/>
            <a:ext cx="8374565" cy="1323439"/>
          </a:xfrm>
          <a:prstGeom prst="rect">
            <a:avLst/>
          </a:prstGeom>
          <a:noFill/>
        </p:spPr>
        <p:txBody>
          <a:bodyPr wrap="square" rtlCol="0">
            <a:spAutoFit/>
          </a:bodyPr>
          <a:lstStyle/>
          <a:p>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Dieu peut transformer les disciples les plus humbles du Christ</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or fin le plus précieux et même en or d'Ophir</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s'ils se laissent convertir par sa main. Qu'ils acceptent de faire noblement usage de chaque faculté et de chaque événement. </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05BFAE7E-F809-8ABA-D9A7-D7FA038C452B}"/>
              </a:ext>
            </a:extLst>
          </p:cNvPr>
          <p:cNvSpPr txBox="1"/>
          <p:nvPr/>
        </p:nvSpPr>
        <p:spPr>
          <a:xfrm>
            <a:off x="4159405" y="1819885"/>
            <a:ext cx="7002966" cy="707886"/>
          </a:xfrm>
          <a:prstGeom prst="rect">
            <a:avLst/>
          </a:prstGeom>
          <a:noFill/>
        </p:spPr>
        <p:txBody>
          <a:bodyPr wrap="square" rtlCol="0">
            <a:spAutoFit/>
          </a:bodyPr>
          <a:lstStyle/>
          <a:p>
            <a:pPr algn="ct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devraient étudier la Parole de Dieu afin d'en faire </a:t>
            </a:r>
            <a:b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meilleur usage pour orienter leurs choix. </a:t>
            </a:r>
            <a:endParaRPr lang="fr-CH"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0B21EDC3-C2F9-EDDB-59F3-D9CB2BF5D190}"/>
              </a:ext>
            </a:extLst>
          </p:cNvPr>
          <p:cNvSpPr txBox="1"/>
          <p:nvPr/>
        </p:nvSpPr>
        <p:spPr>
          <a:xfrm>
            <a:off x="4761570" y="2633924"/>
            <a:ext cx="5475249" cy="1938992"/>
          </a:xfrm>
          <a:prstGeom prst="rect">
            <a:avLst/>
          </a:prstGeom>
          <a:noFill/>
        </p:spPr>
        <p:txBody>
          <a:bodyPr wrap="square" rtlCol="0">
            <a:spAutoFit/>
          </a:bodyPr>
          <a:lstStyle/>
          <a:p>
            <a:pPr algn="ct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disciple le plus vulnérable du Christ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fit alliance avec la Puissance infinie.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Bien souvent. Dieu ne peut rien entreprendre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instruire les hommes et les femmes,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 ils n'éprouvent pas le besoin de s'appuyer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 celui qui est la source de toute sagesse</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13638B2-919F-DE8D-1DD4-E2DEC54B73D6}"/>
              </a:ext>
            </a:extLst>
          </p:cNvPr>
          <p:cNvSpPr txBox="1"/>
          <p:nvPr/>
        </p:nvSpPr>
        <p:spPr>
          <a:xfrm>
            <a:off x="3490332" y="4725235"/>
            <a:ext cx="8196146" cy="1323439"/>
          </a:xfrm>
          <a:prstGeom prst="rect">
            <a:avLst/>
          </a:prstGeom>
          <a:noFill/>
        </p:spPr>
        <p:txBody>
          <a:bodyPr wrap="square" rtlCol="0">
            <a:spAutoFit/>
          </a:bodyPr>
          <a:lstStyle/>
          <a:p>
            <a:pPr algn="ct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vous faites confiance en votre force et votre sagesse personnelles, vous échouerez assurément.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réclame une consécration totale et complète, il n'acceptera pas ceux qui n'en ont point. </a:t>
            </a: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Plus périlleuse est votre position, plus vous avez besoin de Jésus. »</a:t>
            </a:r>
            <a:endParaRPr lang="fr-CH"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Phylactère : pensées 6">
            <a:extLst>
              <a:ext uri="{FF2B5EF4-FFF2-40B4-BE49-F238E27FC236}">
                <a16:creationId xmlns:a16="http://schemas.microsoft.com/office/drawing/2014/main" id="{C8DC6841-2B2E-2995-1B24-371B092F3ACC}"/>
              </a:ext>
            </a:extLst>
          </p:cNvPr>
          <p:cNvSpPr/>
          <p:nvPr/>
        </p:nvSpPr>
        <p:spPr>
          <a:xfrm>
            <a:off x="851741" y="5010615"/>
            <a:ext cx="2460172" cy="1567543"/>
          </a:xfrm>
          <a:prstGeom prst="cloudCallout">
            <a:avLst>
              <a:gd name="adj1" fmla="val 51690"/>
              <a:gd name="adj2" fmla="val -89024"/>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Christ triomphant,</a:t>
            </a:r>
            <a:r>
              <a:rPr lang="fr-FR" dirty="0">
                <a:ln w="0"/>
                <a:solidFill>
                  <a:schemeClr val="tx1"/>
                </a:solidFill>
                <a:effectLst>
                  <a:outerShdw blurRad="38100" dist="19050" dir="2700000" algn="tl" rotWithShape="0">
                    <a:schemeClr val="dk1">
                      <a:alpha val="40000"/>
                    </a:schemeClr>
                  </a:outerShdw>
                </a:effectLst>
              </a:rPr>
              <a:t> </a:t>
            </a:r>
          </a:p>
          <a:p>
            <a:pPr algn="ctr"/>
            <a:r>
              <a:rPr lang="fr-FR" dirty="0">
                <a:ln w="0"/>
                <a:solidFill>
                  <a:schemeClr val="tx1"/>
                </a:solidFill>
                <a:effectLst>
                  <a:outerShdw blurRad="38100" dist="19050" dir="2700000" algn="tl" rotWithShape="0">
                    <a:schemeClr val="dk1">
                      <a:alpha val="40000"/>
                    </a:schemeClr>
                  </a:outerShdw>
                </a:effectLst>
              </a:rPr>
              <a:t>p. 96.</a:t>
            </a:r>
            <a:endParaRPr lang="fr-CH" dirty="0">
              <a:ln w="0"/>
              <a:solidFill>
                <a:schemeClr val="tx1"/>
              </a:solidFill>
              <a:effectLst>
                <a:outerShdw blurRad="38100" dist="19050" dir="2700000" algn="tl" rotWithShape="0">
                  <a:schemeClr val="dk1">
                    <a:alpha val="40000"/>
                  </a:schemeClr>
                </a:outerShdw>
              </a:effectLst>
            </a:endParaRPr>
          </a:p>
        </p:txBody>
      </p:sp>
      <p:pic>
        <p:nvPicPr>
          <p:cNvPr id="8" name="Picture 8">
            <a:extLst>
              <a:ext uri="{FF2B5EF4-FFF2-40B4-BE49-F238E27FC236}">
                <a16:creationId xmlns:a16="http://schemas.microsoft.com/office/drawing/2014/main" id="{C175CBAE-F62A-95AF-4A69-C7EA6A1745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649" y="676709"/>
            <a:ext cx="2478132" cy="3914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47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H" dirty="0"/>
          </a:p>
        </p:txBody>
      </p:sp>
      <p:pic>
        <p:nvPicPr>
          <p:cNvPr id="3" name="Picture 2" descr="A person reading a book with a flashlight&#10;&#10;AI-generated content may be incorrect.">
            <a:extLst>
              <a:ext uri="{FF2B5EF4-FFF2-40B4-BE49-F238E27FC236}">
                <a16:creationId xmlns:a16="http://schemas.microsoft.com/office/drawing/2014/main" id="{E0DC5E32-DDB4-1B68-A37E-F607EE41B58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00C011A0-592C-E9C5-7A9E-61894ECF3BFF}"/>
              </a:ext>
            </a:extLst>
          </p:cNvPr>
          <p:cNvSpPr txBox="1"/>
          <p:nvPr/>
        </p:nvSpPr>
        <p:spPr>
          <a:xfrm>
            <a:off x="7705493" y="289679"/>
            <a:ext cx="4484983" cy="563231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CH" sz="4000" b="1" dirty="0">
                <a:ln w="12700" cmpd="sng">
                  <a:noFill/>
                  <a:prstDash val="solid"/>
                </a:ln>
                <a:solidFill>
                  <a:srgbClr val="0F9ED5">
                    <a:lumMod val="40000"/>
                    <a:lumOff val="60000"/>
                  </a:srgbClr>
                </a:solidFill>
                <a:effectLst>
                  <a:outerShdw blurRad="38100" dist="38100" dir="2700000" algn="tl">
                    <a:srgbClr val="000000">
                      <a:alpha val="43137"/>
                    </a:srgbClr>
                  </a:outerShdw>
                </a:effectLst>
                <a:latin typeface="Comic Sans MS" panose="030F0702030302020204" pitchFamily="66" charset="0"/>
              </a:rPr>
              <a:t>« Moi, l'Éternel, j'éprouve le cœur, je sonde les reins, </a:t>
            </a:r>
            <a:br>
              <a:rPr lang="fr-CH" sz="4000" b="1" dirty="0">
                <a:ln w="12700" cmpd="sng">
                  <a:noFill/>
                  <a:prstDash val="solid"/>
                </a:ln>
                <a:solidFill>
                  <a:srgbClr val="0F9ED5">
                    <a:lumMod val="40000"/>
                    <a:lumOff val="60000"/>
                  </a:srgbClr>
                </a:solidFill>
                <a:effectLst>
                  <a:outerShdw blurRad="38100" dist="38100" dir="2700000" algn="tl">
                    <a:srgbClr val="000000">
                      <a:alpha val="43137"/>
                    </a:srgbClr>
                  </a:outerShdw>
                </a:effectLst>
                <a:latin typeface="Comic Sans MS" panose="030F0702030302020204" pitchFamily="66" charset="0"/>
              </a:rPr>
            </a:br>
            <a:r>
              <a:rPr lang="fr-CH" sz="4000" b="1" dirty="0">
                <a:ln w="12700" cmpd="sng">
                  <a:noFill/>
                  <a:prstDash val="solid"/>
                </a:ln>
                <a:solidFill>
                  <a:srgbClr val="0F9ED5">
                    <a:lumMod val="40000"/>
                    <a:lumOff val="60000"/>
                  </a:srgbClr>
                </a:solidFill>
                <a:effectLst>
                  <a:outerShdw blurRad="38100" dist="38100" dir="2700000" algn="tl">
                    <a:srgbClr val="000000">
                      <a:alpha val="43137"/>
                    </a:srgbClr>
                  </a:outerShdw>
                </a:effectLst>
                <a:latin typeface="Comic Sans MS" panose="030F0702030302020204" pitchFamily="66" charset="0"/>
              </a:rPr>
              <a:t>pour rendre à chacun selon </a:t>
            </a:r>
            <a:br>
              <a:rPr lang="fr-CH" sz="4000" b="1" dirty="0">
                <a:ln w="12700" cmpd="sng">
                  <a:noFill/>
                  <a:prstDash val="solid"/>
                </a:ln>
                <a:solidFill>
                  <a:srgbClr val="0F9ED5">
                    <a:lumMod val="40000"/>
                    <a:lumOff val="60000"/>
                  </a:srgbClr>
                </a:solidFill>
                <a:effectLst>
                  <a:outerShdw blurRad="38100" dist="38100" dir="2700000" algn="tl">
                    <a:srgbClr val="000000">
                      <a:alpha val="43137"/>
                    </a:srgbClr>
                  </a:outerShdw>
                </a:effectLst>
                <a:latin typeface="Comic Sans MS" panose="030F0702030302020204" pitchFamily="66" charset="0"/>
              </a:rPr>
            </a:br>
            <a:r>
              <a:rPr lang="fr-CH" sz="4000" b="1" dirty="0">
                <a:ln w="12700" cmpd="sng">
                  <a:noFill/>
                  <a:prstDash val="solid"/>
                </a:ln>
                <a:solidFill>
                  <a:srgbClr val="0F9ED5">
                    <a:lumMod val="40000"/>
                    <a:lumOff val="60000"/>
                  </a:srgbClr>
                </a:solidFill>
                <a:effectLst>
                  <a:outerShdw blurRad="38100" dist="38100" dir="2700000" algn="tl">
                    <a:srgbClr val="000000">
                      <a:alpha val="43137"/>
                    </a:srgbClr>
                  </a:outerShdw>
                </a:effectLst>
                <a:latin typeface="Comic Sans MS" panose="030F0702030302020204" pitchFamily="66" charset="0"/>
              </a:rPr>
              <a:t>ses voies, selon le fruit de ses œuvres »</a:t>
            </a:r>
            <a:endParaRPr kumimoji="0" lang="fr-CH" sz="4000" b="1" i="0" u="none" strike="noStrike" kern="1200" cap="none" spc="0" normalizeH="0" baseline="0" noProof="0" dirty="0">
              <a:ln w="12700" cmpd="sng">
                <a:noFill/>
                <a:prstDash val="solid"/>
              </a:ln>
              <a:solidFill>
                <a:srgbClr val="0F9ED5">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ndParaRPr>
          </a:p>
        </p:txBody>
      </p:sp>
      <p:sp>
        <p:nvSpPr>
          <p:cNvPr id="6" name="Phylactère : pensées 5">
            <a:extLst>
              <a:ext uri="{FF2B5EF4-FFF2-40B4-BE49-F238E27FC236}">
                <a16:creationId xmlns:a16="http://schemas.microsoft.com/office/drawing/2014/main" id="{73D6A856-D1DD-C9ED-69DA-22EE6B577108}"/>
              </a:ext>
            </a:extLst>
          </p:cNvPr>
          <p:cNvSpPr/>
          <p:nvPr/>
        </p:nvSpPr>
        <p:spPr>
          <a:xfrm>
            <a:off x="8179897" y="6060740"/>
            <a:ext cx="3184989" cy="658509"/>
          </a:xfrm>
          <a:prstGeom prst="cloudCallout">
            <a:avLst>
              <a:gd name="adj1" fmla="val 21048"/>
              <a:gd name="adj2" fmla="val -196842"/>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prstClr val="black"/>
                </a:solidFill>
                <a:latin typeface="Comic Sans MS" panose="030F0702030302020204" pitchFamily="66" charset="0"/>
              </a:rPr>
              <a:t>Jérémie 17.10</a:t>
            </a:r>
            <a:endParaRPr lang="fr-CH" dirty="0"/>
          </a:p>
        </p:txBody>
      </p:sp>
    </p:spTree>
    <p:extLst>
      <p:ext uri="{BB962C8B-B14F-4D97-AF65-F5344CB8AC3E}">
        <p14:creationId xmlns:p14="http://schemas.microsoft.com/office/powerpoint/2010/main" val="9356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urple and white background&#10;&#10;AI-generated content may be incorrect.">
            <a:extLst>
              <a:ext uri="{FF2B5EF4-FFF2-40B4-BE49-F238E27FC236}">
                <a16:creationId xmlns:a16="http://schemas.microsoft.com/office/drawing/2014/main" id="{F1B1F402-C445-2E6D-B27A-096ABAFA4F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fr-CH" sz="2000" b="1" dirty="0">
                <a:uFill>
                  <a:solidFill>
                    <a:srgbClr val="CB2760"/>
                  </a:solidFill>
                </a:uFill>
              </a:rPr>
              <a:t>La cause de la défaite 	</a:t>
            </a:r>
            <a:r>
              <a:rPr lang="fr-CH" sz="2000" b="1" dirty="0">
                <a:solidFill>
                  <a:srgbClr val="0033CC"/>
                </a:solidFill>
                <a:uFill>
                  <a:solidFill>
                    <a:srgbClr val="CB2760"/>
                  </a:solidFill>
                </a:uFill>
              </a:rPr>
              <a:t>(Josué 7.1-5, 10-13)</a:t>
            </a:r>
            <a:endParaRPr lang="fr-CH" sz="2000" b="1" dirty="0">
              <a:solidFill>
                <a:srgbClr val="0033CC"/>
              </a:solidFill>
            </a:endParaRPr>
          </a:p>
          <a:p>
            <a:pPr>
              <a:spcBef>
                <a:spcPts val="1800"/>
              </a:spcBef>
            </a:pPr>
            <a:r>
              <a:rPr lang="fr-CH" sz="2000" b="1" dirty="0"/>
              <a:t>Consternés et affligés    </a:t>
            </a:r>
            <a:r>
              <a:rPr lang="fr-CH" sz="2000" b="1" dirty="0">
                <a:solidFill>
                  <a:srgbClr val="0033CC"/>
                </a:solidFill>
                <a:uFill>
                  <a:solidFill>
                    <a:srgbClr val="CB2760"/>
                  </a:solidFill>
                </a:uFill>
              </a:rPr>
              <a:t>(Josué 7.6-9)</a:t>
            </a:r>
          </a:p>
          <a:p>
            <a:pPr>
              <a:spcBef>
                <a:spcPts val="1800"/>
              </a:spcBef>
            </a:pPr>
            <a:r>
              <a:rPr lang="fr-CH" sz="2000" b="1" dirty="0"/>
              <a:t>Découvrir le transgresseur </a:t>
            </a:r>
            <a:r>
              <a:rPr lang="fr-CH" sz="2000" b="1" dirty="0">
                <a:solidFill>
                  <a:srgbClr val="0033CC"/>
                </a:solidFill>
                <a:uFill>
                  <a:solidFill>
                    <a:srgbClr val="CB2760"/>
                  </a:solidFill>
                </a:uFill>
              </a:rPr>
              <a:t>(Josué 7.14-19)</a:t>
            </a:r>
          </a:p>
          <a:p>
            <a:pPr>
              <a:spcBef>
                <a:spcPts val="1800"/>
              </a:spcBef>
            </a:pPr>
            <a:r>
              <a:rPr lang="fr-CH" sz="2000" b="1" dirty="0"/>
              <a:t>Le péché d’ Acan               </a:t>
            </a:r>
            <a:r>
              <a:rPr lang="fr-CH" sz="2000" b="1" dirty="0">
                <a:solidFill>
                  <a:srgbClr val="0033CC"/>
                </a:solidFill>
                <a:uFill>
                  <a:solidFill>
                    <a:srgbClr val="CB2760"/>
                  </a:solidFill>
                </a:uFill>
              </a:rPr>
              <a:t>(Josué 7.20-26)</a:t>
            </a:r>
          </a:p>
          <a:p>
            <a:pPr>
              <a:spcBef>
                <a:spcPts val="1800"/>
              </a:spcBef>
            </a:pPr>
            <a:r>
              <a:rPr lang="fr-CH" sz="2000" b="1" dirty="0"/>
              <a:t>Victorieux de nouveau   </a:t>
            </a:r>
            <a:r>
              <a:rPr lang="fr-CH" sz="2000" b="1" dirty="0">
                <a:solidFill>
                  <a:srgbClr val="0033CC"/>
                </a:solidFill>
                <a:uFill>
                  <a:solidFill>
                    <a:srgbClr val="CB2760"/>
                  </a:solidFill>
                </a:uFill>
              </a:rPr>
              <a:t>(Josué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319093"/>
            <a:ext cx="6477000" cy="1323439"/>
          </a:xfrm>
          <a:prstGeom prst="rect">
            <a:avLst/>
          </a:prstGeom>
          <a:noFill/>
        </p:spPr>
        <p:txBody>
          <a:bodyPr wrap="square" rtlCol="0">
            <a:spAutoFit/>
          </a:bodyPr>
          <a:lstStyle/>
          <a:p>
            <a:pPr>
              <a:spcBef>
                <a:spcPts val="600"/>
              </a:spcBef>
            </a:pPr>
            <a:r>
              <a:rPr lang="fr-CH" sz="2000" b="1" dirty="0"/>
              <a:t>Après une tactique militaire illogique, les murailles de Jéricho sont tombées. Israël est entré dans la ville et l'a ravagée. Victoire ! De qui ? </a:t>
            </a:r>
          </a:p>
          <a:p>
            <a:r>
              <a:rPr lang="fr-CH" sz="2000" b="1" dirty="0">
                <a:solidFill>
                  <a:srgbClr val="FF0000"/>
                </a:solidFill>
              </a:rPr>
              <a:t>De Dieu, car Israël n'y a guère contribué. </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4" y="2659168"/>
            <a:ext cx="6476999" cy="1015663"/>
          </a:xfrm>
          <a:prstGeom prst="rect">
            <a:avLst/>
          </a:prstGeom>
          <a:noFill/>
        </p:spPr>
        <p:txBody>
          <a:bodyPr wrap="square">
            <a:spAutoFit/>
          </a:bodyPr>
          <a:lstStyle/>
          <a:p>
            <a:pPr>
              <a:spcBef>
                <a:spcPts val="600"/>
              </a:spcBef>
            </a:pPr>
            <a:r>
              <a:rPr lang="fr-CH" sz="2000" b="1" dirty="0"/>
              <a:t>Lorsqu'ils ont finalement interrogé Dieu, la réponse fut catégorique : </a:t>
            </a:r>
            <a:r>
              <a:rPr lang="fr-CH" sz="2000" b="1" dirty="0">
                <a:solidFill>
                  <a:srgbClr val="FF0000"/>
                </a:solidFill>
              </a:rPr>
              <a:t>Israël a péché et ne pourra plus vaincre ses ennemis.</a:t>
            </a:r>
            <a:r>
              <a:rPr lang="fr-CH" sz="2000" b="1" dirty="0"/>
              <a:t> </a:t>
            </a:r>
            <a:r>
              <a:rPr lang="fr-CH" sz="2000" b="1" dirty="0">
                <a:solidFill>
                  <a:srgbClr val="0033CC"/>
                </a:solidFill>
              </a:rPr>
              <a:t>Comment retrouver la faveur divine ?</a:t>
            </a: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643968"/>
            <a:ext cx="6476998" cy="1015663"/>
          </a:xfrm>
          <a:prstGeom prst="rect">
            <a:avLst/>
          </a:prstGeom>
          <a:noFill/>
        </p:spPr>
        <p:txBody>
          <a:bodyPr wrap="square">
            <a:spAutoFit/>
          </a:bodyPr>
          <a:lstStyle/>
          <a:p>
            <a:pPr algn="ctr">
              <a:spcBef>
                <a:spcPts val="600"/>
              </a:spcBef>
            </a:pPr>
            <a:r>
              <a:rPr lang="fr-CH" sz="2000" b="1" dirty="0"/>
              <a:t>Après une tactique militaire réfléchie. </a:t>
            </a:r>
            <a:r>
              <a:rPr lang="fr-CH" sz="2000" b="1" dirty="0">
                <a:solidFill>
                  <a:srgbClr val="FF0000"/>
                </a:solidFill>
              </a:rPr>
              <a:t>Ai est vaincu</a:t>
            </a:r>
            <a:r>
              <a:rPr lang="fr-CH" sz="2000" b="1" dirty="0"/>
              <a:t>.</a:t>
            </a:r>
            <a:br>
              <a:rPr lang="fr-CH" sz="2000" b="1" dirty="0"/>
            </a:br>
            <a:r>
              <a:rPr lang="fr-CH" sz="2000" b="1" dirty="0">
                <a:solidFill>
                  <a:srgbClr val="FF0000"/>
                </a:solidFill>
              </a:rPr>
              <a:t>Défaite ! De qui ? </a:t>
            </a:r>
          </a:p>
          <a:p>
            <a:pPr algn="ctr"/>
            <a:r>
              <a:rPr lang="fr-CH" sz="2000" b="1" dirty="0"/>
              <a:t>Du peuple d'Israël, car ils n'ont pas compté sur Dieu.</a:t>
            </a: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chemin : horizontal 6">
            <a:extLst>
              <a:ext uri="{FF2B5EF4-FFF2-40B4-BE49-F238E27FC236}">
                <a16:creationId xmlns:a16="http://schemas.microsoft.com/office/drawing/2014/main" id="{C2081BD4-8D47-9B3B-3429-319993537977}"/>
              </a:ext>
            </a:extLst>
          </p:cNvPr>
          <p:cNvSpPr/>
          <p:nvPr/>
        </p:nvSpPr>
        <p:spPr>
          <a:xfrm>
            <a:off x="9400478" y="1216153"/>
            <a:ext cx="2241395" cy="293277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a:extLst>
              <a:ext uri="{FF2B5EF4-FFF2-40B4-BE49-F238E27FC236}">
                <a16:creationId xmlns:a16="http://schemas.microsoft.com/office/drawing/2014/main" id="{E08A929F-C80A-6684-84A4-67AF87D0B6E6}"/>
              </a:ext>
            </a:extLst>
          </p:cNvPr>
          <p:cNvSpPr txBox="1"/>
          <p:nvPr/>
        </p:nvSpPr>
        <p:spPr>
          <a:xfrm>
            <a:off x="797312" y="782121"/>
            <a:ext cx="3501483" cy="5293757"/>
          </a:xfrm>
          <a:prstGeom prst="rect">
            <a:avLst/>
          </a:prstGeom>
          <a:noFill/>
        </p:spPr>
        <p:txBody>
          <a:bodyPr wrap="square" rtlCol="0">
            <a:spAutoFit/>
          </a:bodyPr>
          <a:lstStyle/>
          <a:p>
            <a:pPr algn="just" fontAlgn="base">
              <a:buNone/>
            </a:pPr>
            <a:r>
              <a:rPr lang="fr-CH" sz="2000" b="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hlinkClick r:id="rId2" tooltip="Josué - Chapitre 7 -  Verset 1">
                  <a:extLst>
                    <a:ext uri="{A12FA001-AC4F-418D-AE19-62706E023703}">
                      <ahyp:hlinkClr xmlns:ahyp="http://schemas.microsoft.com/office/drawing/2018/hyperlinkcolor" val="tx"/>
                    </a:ext>
                  </a:extLst>
                </a:hlinkClick>
              </a:rPr>
              <a:t>7:1</a:t>
            </a:r>
            <a:r>
              <a:rPr lang="fr-CH" sz="2000" b="0" dirty="0">
                <a:solidFill>
                  <a:srgbClr val="333333"/>
                </a:solidFill>
                <a:effectLst>
                  <a:outerShdw blurRad="38100" dist="38100" dir="2700000" algn="tl">
                    <a:srgbClr val="000000">
                      <a:alpha val="43137"/>
                    </a:srgbClr>
                  </a:outerShdw>
                </a:effectLst>
                <a:latin typeface="times new roman" panose="02020603050405020304" pitchFamily="18" charset="0"/>
              </a:rPr>
              <a:t> Les enfants d'Israël commirent une infidélité au sujet des choses dévouées par interdit. Acan, fils de Carmi, fils de Zabdi, fils de Zérach, de la tribu de Juda, prit des choses dévouées. Et la colère de l'Éternel s'enflamma contre les enfants d'Israël.</a:t>
            </a:r>
          </a:p>
          <a:p>
            <a:pPr algn="just" fontAlgn="base">
              <a:buNone/>
            </a:pPr>
            <a:endParaRPr lang="fr-CH" sz="2000" b="0" dirty="0">
              <a:solidFill>
                <a:srgbClr val="333333"/>
              </a:solidFill>
              <a:effectLst>
                <a:outerShdw blurRad="38100" dist="38100" dir="2700000" algn="tl">
                  <a:srgbClr val="000000">
                    <a:alpha val="43137"/>
                  </a:srgbClr>
                </a:outerShdw>
              </a:effectLst>
              <a:latin typeface="times new roman" panose="02020603050405020304" pitchFamily="18" charset="0"/>
            </a:endParaRPr>
          </a:p>
          <a:p>
            <a:pPr algn="just" fontAlgn="base">
              <a:buNone/>
            </a:pPr>
            <a:r>
              <a:rPr lang="fr-CH" sz="2000" b="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hlinkClick r:id="rId3" tooltip="Josué - Chapitre 7 -  Verset 2">
                  <a:extLst>
                    <a:ext uri="{A12FA001-AC4F-418D-AE19-62706E023703}">
                      <ahyp:hlinkClr xmlns:ahyp="http://schemas.microsoft.com/office/drawing/2018/hyperlinkcolor" val="tx"/>
                    </a:ext>
                  </a:extLst>
                </a:hlinkClick>
              </a:rPr>
              <a:t>7:2</a:t>
            </a:r>
            <a:r>
              <a:rPr lang="fr-CH" sz="2000" b="0" dirty="0">
                <a:solidFill>
                  <a:srgbClr val="333333"/>
                </a:solidFill>
                <a:effectLst>
                  <a:outerShdw blurRad="38100" dist="38100" dir="2700000" algn="tl">
                    <a:srgbClr val="000000">
                      <a:alpha val="43137"/>
                    </a:srgbClr>
                  </a:outerShdw>
                </a:effectLst>
                <a:latin typeface="times new roman" panose="02020603050405020304" pitchFamily="18" charset="0"/>
              </a:rPr>
              <a:t> Josué envoya de Jéricho des hommes vers Aï, qui est près de Beth Aven, à l'orient de Béthel. Il leur dit: Montez, et explorez le pays. Et ces hommes montèrent, et explorèrent Aï.</a:t>
            </a:r>
          </a:p>
          <a:p>
            <a:endParaRPr lang="fr-CH" dirty="0"/>
          </a:p>
        </p:txBody>
      </p:sp>
      <p:sp>
        <p:nvSpPr>
          <p:cNvPr id="4" name="ZoneTexte 3">
            <a:extLst>
              <a:ext uri="{FF2B5EF4-FFF2-40B4-BE49-F238E27FC236}">
                <a16:creationId xmlns:a16="http://schemas.microsoft.com/office/drawing/2014/main" id="{810DFB60-52A9-19D1-49CD-F66AED0952CE}"/>
              </a:ext>
            </a:extLst>
          </p:cNvPr>
          <p:cNvSpPr txBox="1"/>
          <p:nvPr/>
        </p:nvSpPr>
        <p:spPr>
          <a:xfrm>
            <a:off x="4421459" y="782121"/>
            <a:ext cx="3936380" cy="5909310"/>
          </a:xfrm>
          <a:prstGeom prst="rect">
            <a:avLst/>
          </a:prstGeom>
          <a:noFill/>
        </p:spPr>
        <p:txBody>
          <a:bodyPr wrap="square" rtlCol="0">
            <a:spAutoFit/>
          </a:bodyPr>
          <a:lstStyle/>
          <a:p>
            <a:pPr fontAlgn="base"/>
            <a:r>
              <a:rPr lang="fr-CH" sz="2000" dirty="0">
                <a:solidFill>
                  <a:srgbClr val="FF0000"/>
                </a:solidFill>
                <a:effectLst>
                  <a:outerShdw blurRad="38100" dist="38100" dir="2700000" algn="tl">
                    <a:srgbClr val="000000">
                      <a:alpha val="43137"/>
                    </a:srgbClr>
                  </a:outerShdw>
                </a:effectLst>
                <a:hlinkClick r:id="rId4" tooltip="Josué - Chapitre 7 -  Verset 3">
                  <a:extLst>
                    <a:ext uri="{A12FA001-AC4F-418D-AE19-62706E023703}">
                      <ahyp:hlinkClr xmlns:ahyp="http://schemas.microsoft.com/office/drawing/2018/hyperlinkcolor" val="tx"/>
                    </a:ext>
                  </a:extLst>
                </a:hlinkClick>
              </a:rPr>
              <a:t>7:3</a:t>
            </a:r>
            <a:r>
              <a:rPr lang="fr-CH" sz="2000" dirty="0">
                <a:effectLst>
                  <a:outerShdw blurRad="38100" dist="38100" dir="2700000" algn="tl">
                    <a:srgbClr val="000000">
                      <a:alpha val="43137"/>
                    </a:srgbClr>
                  </a:outerShdw>
                </a:effectLst>
              </a:rPr>
              <a:t> Ils revinrent auprès de Josué, et lui dirent: Il est inutile de faire marcher tout le peuple; deux ou trois mille hommes suffiront pour battre Aï; ne donne pas cette fatigue à tout le peuple, car ils sont en petit nombre.</a:t>
            </a:r>
          </a:p>
          <a:p>
            <a:pPr fontAlgn="base"/>
            <a:endParaRPr lang="fr-CH" sz="2000" dirty="0">
              <a:effectLst>
                <a:outerShdw blurRad="38100" dist="38100" dir="2700000" algn="tl">
                  <a:srgbClr val="000000">
                    <a:alpha val="43137"/>
                  </a:srgbClr>
                </a:outerShdw>
              </a:effectLst>
            </a:endParaRPr>
          </a:p>
          <a:p>
            <a:pPr fontAlgn="base"/>
            <a:r>
              <a:rPr lang="fr-CH" sz="2000" dirty="0">
                <a:solidFill>
                  <a:srgbClr val="FF0000"/>
                </a:solidFill>
                <a:effectLst>
                  <a:outerShdw blurRad="38100" dist="38100" dir="2700000" algn="tl">
                    <a:srgbClr val="000000">
                      <a:alpha val="43137"/>
                    </a:srgbClr>
                  </a:outerShdw>
                </a:effectLst>
                <a:hlinkClick r:id="rId5" tooltip="Josué - Chapitre 7 -  Verset 4">
                  <a:extLst>
                    <a:ext uri="{A12FA001-AC4F-418D-AE19-62706E023703}">
                      <ahyp:hlinkClr xmlns:ahyp="http://schemas.microsoft.com/office/drawing/2018/hyperlinkcolor" val="tx"/>
                    </a:ext>
                  </a:extLst>
                </a:hlinkClick>
              </a:rPr>
              <a:t>7:4</a:t>
            </a:r>
            <a:r>
              <a:rPr lang="fr-CH" sz="2000" dirty="0">
                <a:effectLst>
                  <a:outerShdw blurRad="38100" dist="38100" dir="2700000" algn="tl">
                    <a:srgbClr val="000000">
                      <a:alpha val="43137"/>
                    </a:srgbClr>
                  </a:outerShdw>
                </a:effectLst>
              </a:rPr>
              <a:t> Trois mille hommes environ se mirent en marche, mais ils prirent la fuite devant </a:t>
            </a:r>
            <a:r>
              <a:rPr lang="fr-CH" sz="2000" dirty="0">
                <a:solidFill>
                  <a:schemeClr val="accent5">
                    <a:lumMod val="60000"/>
                    <a:lumOff val="40000"/>
                  </a:schemeClr>
                </a:solidFill>
                <a:effectLst>
                  <a:outerShdw blurRad="38100" dist="38100" dir="2700000" algn="tl">
                    <a:srgbClr val="000000">
                      <a:alpha val="43137"/>
                    </a:srgbClr>
                  </a:outerShdw>
                </a:effectLst>
              </a:rPr>
              <a:t>les gens d’Aï.</a:t>
            </a:r>
          </a:p>
          <a:p>
            <a:pPr fontAlgn="base"/>
            <a:endParaRPr lang="fr-CH" sz="2000" dirty="0">
              <a:effectLst>
                <a:outerShdw blurRad="38100" dist="38100" dir="2700000" algn="tl">
                  <a:srgbClr val="000000">
                    <a:alpha val="43137"/>
                  </a:srgbClr>
                </a:outerShdw>
              </a:effectLst>
            </a:endParaRPr>
          </a:p>
          <a:p>
            <a:pPr fontAlgn="base"/>
            <a:r>
              <a:rPr lang="fr-CH" sz="2000" dirty="0">
                <a:solidFill>
                  <a:srgbClr val="FF0000"/>
                </a:solidFill>
                <a:effectLst>
                  <a:outerShdw blurRad="38100" dist="38100" dir="2700000" algn="tl">
                    <a:srgbClr val="000000">
                      <a:alpha val="43137"/>
                    </a:srgbClr>
                  </a:outerShdw>
                </a:effectLst>
                <a:hlinkClick r:id="rId6" tooltip="Josué - Chapitre 7 -  Verset 5">
                  <a:extLst>
                    <a:ext uri="{A12FA001-AC4F-418D-AE19-62706E023703}">
                      <ahyp:hlinkClr xmlns:ahyp="http://schemas.microsoft.com/office/drawing/2018/hyperlinkcolor" val="tx"/>
                    </a:ext>
                  </a:extLst>
                </a:hlinkClick>
              </a:rPr>
              <a:t>7:5</a:t>
            </a:r>
            <a:r>
              <a:rPr lang="fr-CH" sz="2000" dirty="0">
                <a:solidFill>
                  <a:srgbClr val="FF0000"/>
                </a:solidFill>
                <a:effectLst>
                  <a:outerShdw blurRad="38100" dist="38100" dir="2700000" algn="tl">
                    <a:srgbClr val="000000">
                      <a:alpha val="43137"/>
                    </a:srgbClr>
                  </a:outerShdw>
                </a:effectLst>
              </a:rPr>
              <a:t> </a:t>
            </a:r>
            <a:r>
              <a:rPr lang="fr-CH" sz="2000" dirty="0">
                <a:effectLst>
                  <a:outerShdw blurRad="38100" dist="38100" dir="2700000" algn="tl">
                    <a:srgbClr val="000000">
                      <a:alpha val="43137"/>
                    </a:srgbClr>
                  </a:outerShdw>
                </a:effectLst>
              </a:rPr>
              <a:t>Les gens d'Aï leur tuèrent environ trente-six hommes; ils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les poursuivirent depuis la porte jusqu'à Schebarim, et les battirent à la descente. Le peuple fut consterné et perdit courage.</a:t>
            </a:r>
          </a:p>
          <a:p>
            <a:endParaRPr lang="fr-CH" dirty="0"/>
          </a:p>
        </p:txBody>
      </p:sp>
      <p:sp>
        <p:nvSpPr>
          <p:cNvPr id="6" name="ZoneTexte 5">
            <a:extLst>
              <a:ext uri="{FF2B5EF4-FFF2-40B4-BE49-F238E27FC236}">
                <a16:creationId xmlns:a16="http://schemas.microsoft.com/office/drawing/2014/main" id="{B0DA9514-2908-ACE3-776D-F77FC34560E1}"/>
              </a:ext>
            </a:extLst>
          </p:cNvPr>
          <p:cNvSpPr txBox="1"/>
          <p:nvPr/>
        </p:nvSpPr>
        <p:spPr>
          <a:xfrm>
            <a:off x="9489688" y="1890117"/>
            <a:ext cx="2152185" cy="1846659"/>
          </a:xfrm>
          <a:prstGeom prst="rect">
            <a:avLst/>
          </a:prstGeom>
          <a:noFill/>
        </p:spPr>
        <p:txBody>
          <a:bodyPr wrap="square" rtlCol="0">
            <a:spAutoFit/>
          </a:bodyPr>
          <a:lstStyle/>
          <a:p>
            <a:pPr algn="ctr"/>
            <a:r>
              <a:rPr lang="fr-CH" sz="2400" b="1" dirty="0">
                <a:solidFill>
                  <a:srgbClr val="FFFF00"/>
                </a:solidFill>
                <a:uFill>
                  <a:solidFill>
                    <a:srgbClr val="CB2760"/>
                  </a:solidFill>
                </a:uFill>
              </a:rPr>
              <a:t>(Josué 7.1-5,</a:t>
            </a:r>
          </a:p>
          <a:p>
            <a:pPr algn="ctr"/>
            <a:r>
              <a:rPr lang="fr-CH" sz="2400" b="1" dirty="0">
                <a:solidFill>
                  <a:srgbClr val="00FFFF"/>
                </a:solidFill>
                <a:uFill>
                  <a:solidFill>
                    <a:srgbClr val="CB2760"/>
                  </a:solidFill>
                </a:uFill>
              </a:rPr>
              <a:t>7.6-9 </a:t>
            </a:r>
            <a:br>
              <a:rPr lang="fr-CH" sz="2400" b="1" dirty="0">
                <a:solidFill>
                  <a:srgbClr val="00FFFF"/>
                </a:solidFill>
                <a:uFill>
                  <a:solidFill>
                    <a:srgbClr val="CB2760"/>
                  </a:solidFill>
                </a:uFill>
              </a:rPr>
            </a:br>
            <a:r>
              <a:rPr lang="fr-CH" sz="2400" b="1" dirty="0">
                <a:solidFill>
                  <a:schemeClr val="accent4"/>
                </a:solidFill>
                <a:uFill>
                  <a:solidFill>
                    <a:srgbClr val="CB2760"/>
                  </a:solidFill>
                </a:uFill>
              </a:rPr>
              <a:t>7.10-13)</a:t>
            </a:r>
          </a:p>
          <a:p>
            <a:pPr algn="ctr"/>
            <a:r>
              <a:rPr lang="fr-CH" sz="2400" b="1" dirty="0">
                <a:solidFill>
                  <a:schemeClr val="accent5">
                    <a:lumMod val="50000"/>
                  </a:schemeClr>
                </a:solidFill>
                <a:uFill>
                  <a:solidFill>
                    <a:srgbClr val="CB2760"/>
                  </a:solidFill>
                </a:uFill>
              </a:rPr>
              <a:t>7.14-26</a:t>
            </a:r>
            <a:endParaRPr lang="fr-CH" sz="2400" b="1" dirty="0">
              <a:solidFill>
                <a:schemeClr val="accent5">
                  <a:lumMod val="50000"/>
                </a:schemeClr>
              </a:solidFill>
            </a:endParaRPr>
          </a:p>
          <a:p>
            <a:endParaRPr lang="fr-CH" dirty="0"/>
          </a:p>
        </p:txBody>
      </p:sp>
      <p:sp>
        <p:nvSpPr>
          <p:cNvPr id="8" name="ZoneTexte 7">
            <a:extLst>
              <a:ext uri="{FF2B5EF4-FFF2-40B4-BE49-F238E27FC236}">
                <a16:creationId xmlns:a16="http://schemas.microsoft.com/office/drawing/2014/main" id="{E3E6D645-E85C-48CE-DE9C-F88299F0EC3A}"/>
              </a:ext>
            </a:extLst>
          </p:cNvPr>
          <p:cNvSpPr txBox="1"/>
          <p:nvPr/>
        </p:nvSpPr>
        <p:spPr>
          <a:xfrm>
            <a:off x="9177454" y="414672"/>
            <a:ext cx="2118731" cy="923330"/>
          </a:xfrm>
          <a:prstGeom prst="rect">
            <a:avLst/>
          </a:prstGeom>
          <a:solidFill>
            <a:srgbClr val="FFCCE0"/>
          </a:solidFill>
          <a:ln w="57150">
            <a:solidFill>
              <a:schemeClr val="tx1"/>
            </a:solidFill>
          </a:ln>
        </p:spPr>
        <p:txBody>
          <a:bodyPr wrap="square" rtlCol="0">
            <a:spAutoFit/>
          </a:bodyPr>
          <a:lstStyle/>
          <a:p>
            <a:pPr algn="ctr"/>
            <a:r>
              <a:rPr lang="fr-CH" dirty="0">
                <a:ln w="0"/>
                <a:effectLst>
                  <a:outerShdw blurRad="38100" dist="19050" dir="2700000" algn="tl" rotWithShape="0">
                    <a:schemeClr val="dk1">
                      <a:alpha val="40000"/>
                    </a:schemeClr>
                  </a:outerShdw>
                </a:effectLst>
              </a:rPr>
              <a:t>Vous c’est invite</a:t>
            </a:r>
          </a:p>
          <a:p>
            <a:pPr algn="ctr"/>
            <a:r>
              <a:rPr lang="fr-CH" dirty="0">
                <a:ln w="0"/>
                <a:effectLst>
                  <a:outerShdw blurRad="38100" dist="19050" dir="2700000" algn="tl" rotWithShape="0">
                    <a:schemeClr val="dk1">
                      <a:alpha val="40000"/>
                    </a:schemeClr>
                  </a:outerShdw>
                </a:effectLst>
              </a:rPr>
              <a:t>a lire la suite du</a:t>
            </a:r>
          </a:p>
          <a:p>
            <a:pPr algn="ctr"/>
            <a:r>
              <a:rPr lang="fr-CH" dirty="0">
                <a:ln w="0"/>
                <a:effectLst>
                  <a:outerShdw blurRad="38100" dist="19050" dir="2700000" algn="tl" rotWithShape="0">
                    <a:schemeClr val="dk1">
                      <a:alpha val="40000"/>
                    </a:schemeClr>
                  </a:outerShdw>
                </a:effectLst>
              </a:rPr>
              <a:t>Chapitre 7</a:t>
            </a:r>
          </a:p>
        </p:txBody>
      </p:sp>
      <p:sp>
        <p:nvSpPr>
          <p:cNvPr id="9" name="ZoneTexte 8">
            <a:extLst>
              <a:ext uri="{FF2B5EF4-FFF2-40B4-BE49-F238E27FC236}">
                <a16:creationId xmlns:a16="http://schemas.microsoft.com/office/drawing/2014/main" id="{0487785B-E6BC-5C89-8928-7D138C1D147C}"/>
              </a:ext>
            </a:extLst>
          </p:cNvPr>
          <p:cNvSpPr txBox="1"/>
          <p:nvPr/>
        </p:nvSpPr>
        <p:spPr>
          <a:xfrm>
            <a:off x="1282389" y="12680"/>
            <a:ext cx="2386361" cy="769441"/>
          </a:xfrm>
          <a:prstGeom prst="rect">
            <a:avLst/>
          </a:prstGeom>
          <a:noFill/>
        </p:spPr>
        <p:txBody>
          <a:bodyPr wrap="square" rtlCol="0">
            <a:spAutoFit/>
          </a:bodyPr>
          <a:lstStyle/>
          <a:p>
            <a:pPr algn="ctr"/>
            <a:r>
              <a:rPr lang="fr-CH" sz="4400" b="1" dirty="0">
                <a:solidFill>
                  <a:srgbClr val="0033CC"/>
                </a:solidFill>
                <a:uFill>
                  <a:solidFill>
                    <a:srgbClr val="CB2760"/>
                  </a:solidFill>
                </a:uFill>
              </a:rPr>
              <a:t>Josué 7</a:t>
            </a:r>
            <a:endParaRPr lang="fr-CH" sz="4400" dirty="0">
              <a:solidFill>
                <a:srgbClr val="0033CC"/>
              </a:solidFill>
            </a:endParaRPr>
          </a:p>
        </p:txBody>
      </p:sp>
      <p:pic>
        <p:nvPicPr>
          <p:cNvPr id="10" name="Imagen 14" descr="Un grupo de personas disfrazadas posando&#10;&#10;Descripción generada automáticamente con confianza media">
            <a:extLst>
              <a:ext uri="{FF2B5EF4-FFF2-40B4-BE49-F238E27FC236}">
                <a16:creationId xmlns:a16="http://schemas.microsoft.com/office/drawing/2014/main" id="{93DA521E-4025-E0CE-1633-548C1A6950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61025" y="4148923"/>
            <a:ext cx="2773917" cy="2294248"/>
          </a:xfrm>
          <a:prstGeom prst="rect">
            <a:avLst/>
          </a:prstGeom>
        </p:spPr>
      </p:pic>
    </p:spTree>
    <p:extLst>
      <p:ext uri="{BB962C8B-B14F-4D97-AF65-F5344CB8AC3E}">
        <p14:creationId xmlns:p14="http://schemas.microsoft.com/office/powerpoint/2010/main" val="12716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computer screen&#10;&#10;AI-generated content may be incorrect.">
            <a:extLst>
              <a:ext uri="{FF2B5EF4-FFF2-40B4-BE49-F238E27FC236}">
                <a16:creationId xmlns:a16="http://schemas.microsoft.com/office/drawing/2014/main" id="{23EE2EA8-4AF4-1C4D-6C12-71ABC3C54E8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C6C42B-7CC5-AC2B-B094-17605414C279}"/>
              </a:ext>
            </a:extLst>
          </p:cNvPr>
          <p:cNvSpPr txBox="1"/>
          <p:nvPr/>
        </p:nvSpPr>
        <p:spPr>
          <a:xfrm>
            <a:off x="0" y="0"/>
            <a:ext cx="8385717" cy="707886"/>
          </a:xfrm>
          <a:prstGeom prst="rect">
            <a:avLst/>
          </a:prstGeom>
          <a:noFill/>
        </p:spPr>
        <p:txBody>
          <a:bodyPr wrap="square">
            <a:spAutoFit/>
          </a:bodyPr>
          <a:lstStyle/>
          <a:p>
            <a:pPr algn="ctr"/>
            <a:r>
              <a:rPr lang="fr-CH"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CAUSE DE LA DÉFAITE</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1" y="592246"/>
            <a:ext cx="12191999" cy="646331"/>
          </a:xfrm>
          <a:prstGeom prst="rect">
            <a:avLst/>
          </a:prstGeom>
          <a:noFill/>
        </p:spPr>
        <p:txBody>
          <a:bodyPr wrap="square">
            <a:spAutoFit/>
          </a:bodyPr>
          <a:lstStyle/>
          <a:p>
            <a:pPr algn="ctr"/>
            <a:r>
              <a:rPr lang="fr-C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Israël a péché ; ils ont transgressé mon alliance que je leur avais prescrite, ils ont pris des choses dévouées par interdit, ils les ont dérobées et ont dissimulé, et ils les ont cachées parmi leurs bagages. »</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90500" y="1404770"/>
            <a:ext cx="8581542" cy="707886"/>
          </a:xfrm>
          <a:prstGeom prst="rect">
            <a:avLst/>
          </a:prstGeom>
          <a:noFill/>
        </p:spPr>
        <p:txBody>
          <a:bodyPr wrap="square" rtlCol="0">
            <a:spAutoFit/>
          </a:bodyPr>
          <a:lstStyle/>
          <a:p>
            <a:pPr>
              <a:spcBef>
                <a:spcPts val="600"/>
              </a:spcBef>
            </a:pPr>
            <a:r>
              <a:rPr lang="fr-CH" sz="2000" b="1" dirty="0">
                <a:solidFill>
                  <a:srgbClr val="0033CC"/>
                </a:solidFill>
              </a:rPr>
              <a:t>Après le rapport favorable des espions envoyés à Jéricho, Josué consulta Dieu et reçut de Lui la stratégie pour la prise de la ville.</a:t>
            </a: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5390" y="1450389"/>
            <a:ext cx="3116110" cy="209872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190498" y="3531600"/>
            <a:ext cx="8581541" cy="1708160"/>
          </a:xfrm>
          <a:prstGeom prst="rect">
            <a:avLst/>
          </a:prstGeom>
          <a:solidFill>
            <a:schemeClr val="accent4">
              <a:lumMod val="60000"/>
              <a:lumOff val="40000"/>
            </a:schemeClr>
          </a:solidFill>
        </p:spPr>
        <p:txBody>
          <a:bodyPr wrap="square">
            <a:spAutoFit/>
          </a:bodyPr>
          <a:lstStyle/>
          <a:p>
            <a:pPr>
              <a:spcBef>
                <a:spcPts val="600"/>
              </a:spcBef>
            </a:pPr>
            <a:r>
              <a:rPr lang="fr-CH" sz="2000" b="1" dirty="0"/>
              <a:t>Dieu avait vu qu'« Israël a péché ». Nulle part dans la Bible un péché n'est décrit avec autant de nuances : </a:t>
            </a:r>
          </a:p>
          <a:p>
            <a:pPr>
              <a:spcBef>
                <a:spcPts val="600"/>
              </a:spcBef>
            </a:pPr>
            <a:r>
              <a:rPr lang="fr-CH" sz="2000" b="1" dirty="0"/>
              <a:t>				</a:t>
            </a:r>
            <a:r>
              <a:rPr lang="fr-CH" sz="2000" b="1" dirty="0">
                <a:solidFill>
                  <a:srgbClr val="E3310B"/>
                </a:solidFill>
              </a:rPr>
              <a:t>« ils ont transgressé... ils ont pris...</a:t>
            </a:r>
          </a:p>
          <a:p>
            <a:r>
              <a:rPr lang="fr-CH" sz="2000" b="1" dirty="0">
                <a:solidFill>
                  <a:srgbClr val="E3310B"/>
                </a:solidFill>
              </a:rPr>
              <a:t>				   ils ont dérobé... ils ont dissimulé...</a:t>
            </a:r>
          </a:p>
          <a:p>
            <a:r>
              <a:rPr lang="fr-CH" sz="2000" b="1" dirty="0">
                <a:solidFill>
                  <a:srgbClr val="E3310B"/>
                </a:solidFill>
              </a:rPr>
              <a:t>				   ils ont caché »</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462" y="434291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66782" y="3849214"/>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190499" y="2822400"/>
            <a:ext cx="8581541" cy="707886"/>
          </a:xfrm>
          <a:prstGeom prst="rect">
            <a:avLst/>
          </a:prstGeom>
          <a:solidFill>
            <a:srgbClr val="FFCCE0"/>
          </a:solidFill>
        </p:spPr>
        <p:txBody>
          <a:bodyPr wrap="square">
            <a:spAutoFit/>
          </a:bodyPr>
          <a:lstStyle/>
          <a:p>
            <a:pPr>
              <a:spcBef>
                <a:spcPts val="600"/>
              </a:spcBef>
            </a:pPr>
            <a:r>
              <a:rPr lang="fr-CH" sz="2000" b="1" dirty="0"/>
              <a:t>Mais quel fut le véritable motif de la défaite, ou quelle aurait été la raison pour laquelle Dieu aurait dit à Josué de ne pas attaquer Aï </a:t>
            </a:r>
            <a:r>
              <a:rPr lang="fr-CH" sz="2000" b="1" dirty="0">
                <a:solidFill>
                  <a:srgbClr val="14499E"/>
                </a:solidFill>
              </a:rPr>
              <a:t>(Josué 7.11)</a:t>
            </a:r>
            <a:r>
              <a:rPr lang="fr-CH" sz="2000" b="1" dirty="0"/>
              <a:t> ?</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90499" y="2113200"/>
            <a:ext cx="8581541" cy="707886"/>
          </a:xfrm>
          <a:prstGeom prst="rect">
            <a:avLst/>
          </a:prstGeom>
          <a:solidFill>
            <a:srgbClr val="00FFFF"/>
          </a:solidFill>
        </p:spPr>
        <p:txBody>
          <a:bodyPr wrap="square">
            <a:spAutoFit/>
          </a:bodyPr>
          <a:lstStyle/>
          <a:p>
            <a:pPr>
              <a:spcBef>
                <a:spcPts val="600"/>
              </a:spcBef>
            </a:pPr>
            <a:r>
              <a:rPr lang="fr-CH" sz="2000" b="1" dirty="0"/>
              <a:t>Si, après avoir reçu le rapport des espions envoyés à Aï, Josué avait fait de même, la mort de 36 personnes aurait été évitée </a:t>
            </a:r>
            <a:r>
              <a:rPr lang="fr-CH" sz="2000" b="1" dirty="0">
                <a:solidFill>
                  <a:srgbClr val="14499E"/>
                </a:solidFill>
              </a:rPr>
              <a:t>(Josué 7.1-5)</a:t>
            </a:r>
            <a:r>
              <a:rPr lang="fr-CH" sz="2000" b="1" dirty="0"/>
              <a:t>.</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238000"/>
            <a:ext cx="6007510" cy="1631216"/>
          </a:xfrm>
          <a:prstGeom prst="rect">
            <a:avLst/>
          </a:prstGeom>
          <a:noFill/>
        </p:spPr>
        <p:txBody>
          <a:bodyPr wrap="square">
            <a:spAutoFit/>
          </a:bodyPr>
          <a:lstStyle/>
          <a:p>
            <a:pPr algn="ctr">
              <a:spcBef>
                <a:spcPts val="600"/>
              </a:spcBef>
            </a:pPr>
            <a:r>
              <a:rPr lang="fr-CH" sz="2000" b="1" dirty="0">
                <a:solidFill>
                  <a:srgbClr val="0033CC"/>
                </a:solidFill>
              </a:rPr>
              <a:t>Remarquez le pluriel. </a:t>
            </a:r>
            <a:r>
              <a:rPr lang="fr-CH" sz="2000" b="1" dirty="0">
                <a:solidFill>
                  <a:srgbClr val="720072"/>
                </a:solidFill>
              </a:rPr>
              <a:t>Le péché a été commis par un seul homme, mais Dieu a considéré tout le peuple comme responsable. </a:t>
            </a:r>
            <a:br>
              <a:rPr lang="fr-CH" sz="2000" b="1" dirty="0">
                <a:solidFill>
                  <a:srgbClr val="720072"/>
                </a:solidFill>
              </a:rPr>
            </a:br>
            <a:r>
              <a:rPr lang="fr-CH" sz="2000" b="1" dirty="0">
                <a:solidFill>
                  <a:srgbClr val="0033CC"/>
                </a:solidFill>
              </a:rPr>
              <a:t>Ils avaient rompu l'alliance, le péché devait être extirpé pour pouvoir la restaurer.</a:t>
            </a:r>
          </a:p>
        </p:txBody>
      </p:sp>
      <p:sp>
        <p:nvSpPr>
          <p:cNvPr id="2" name="Phylactère : pensées 1">
            <a:extLst>
              <a:ext uri="{FF2B5EF4-FFF2-40B4-BE49-F238E27FC236}">
                <a16:creationId xmlns:a16="http://schemas.microsoft.com/office/drawing/2014/main" id="{B780FF69-A3E3-7765-1931-1E183C330B99}"/>
              </a:ext>
            </a:extLst>
          </p:cNvPr>
          <p:cNvSpPr/>
          <p:nvPr/>
        </p:nvSpPr>
        <p:spPr>
          <a:xfrm>
            <a:off x="9566782" y="91209"/>
            <a:ext cx="2541608" cy="546107"/>
          </a:xfrm>
          <a:prstGeom prst="cloudCallout">
            <a:avLst>
              <a:gd name="adj1" fmla="val -44074"/>
              <a:gd name="adj2" fmla="val 8087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CH"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(Josué 7.11)</a:t>
            </a:r>
            <a:endParaRPr lang="fr-CH" dirty="0"/>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animBg="1"/>
      <p:bldP spid="7" grpId="0" animBg="1"/>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07A87F-73E9-12CC-E6BC-44E399E0B97A}"/>
              </a:ext>
            </a:extLst>
          </p:cNvPr>
          <p:cNvSpPr txBox="1"/>
          <p:nvPr/>
        </p:nvSpPr>
        <p:spPr>
          <a:xfrm>
            <a:off x="4282069" y="428178"/>
            <a:ext cx="7159083" cy="5509200"/>
          </a:xfrm>
          <a:prstGeom prst="rect">
            <a:avLst/>
          </a:prstGeom>
          <a:noFill/>
        </p:spPr>
        <p:txBody>
          <a:bodyPr wrap="square" rtlCol="0">
            <a:spAutoFit/>
          </a:bodyPr>
          <a:lstStyle/>
          <a:p>
            <a:pPr marL="914400" lvl="1" indent="-457200" algn="just">
              <a:buClr>
                <a:srgbClr val="FF0000"/>
              </a:buClr>
              <a:buFont typeface="Wingdings" panose="05000000000000000000" pitchFamily="2" charset="2"/>
              <a:buChar char="q"/>
            </a:pPr>
            <a:r>
              <a:rPr lang="fr-FR" sz="2200" dirty="0">
                <a:solidFill>
                  <a:srgbClr val="0033CC"/>
                </a:solidFill>
                <a:effectLst>
                  <a:outerShdw blurRad="38100" dist="38100" dir="2700000" algn="tl">
                    <a:srgbClr val="000000">
                      <a:alpha val="43137"/>
                    </a:srgbClr>
                  </a:outerShdw>
                </a:effectLst>
              </a:rPr>
              <a:t>Le Seigneur dit à Josué : </a:t>
            </a:r>
            <a:r>
              <a:rPr lang="fr-FR" sz="2200" dirty="0">
                <a:solidFill>
                  <a:srgbClr val="720072"/>
                </a:solidFill>
                <a:effectLst>
                  <a:outerShdw blurRad="38100" dist="38100" dir="2700000" algn="tl">
                    <a:srgbClr val="000000">
                      <a:alpha val="43137"/>
                    </a:srgbClr>
                  </a:outerShdw>
                </a:effectLst>
                <a:highlight>
                  <a:srgbClr val="FFFF00"/>
                </a:highlight>
              </a:rPr>
              <a:t>Lève-toi ! Pourquoi tombes-tu face contre terre ? Israël a péché ; </a:t>
            </a:r>
          </a:p>
          <a:p>
            <a:pPr marL="914400" lvl="1" indent="-457200" algn="just">
              <a:buClr>
                <a:srgbClr val="FF0000"/>
              </a:buClr>
              <a:buFont typeface="Wingdings" panose="05000000000000000000" pitchFamily="2" charset="2"/>
              <a:buChar char="q"/>
            </a:pPr>
            <a:endParaRPr lang="fr-FR" sz="2200" dirty="0"/>
          </a:p>
          <a:p>
            <a:pPr marL="914400" lvl="1" indent="-457200" algn="just">
              <a:buClr>
                <a:srgbClr val="FF0000"/>
              </a:buClr>
              <a:buFont typeface="Wingdings" panose="05000000000000000000" pitchFamily="2" charset="2"/>
              <a:buChar char="q"/>
            </a:pPr>
            <a:r>
              <a:rPr lang="fr-FR" sz="2200" dirty="0">
                <a:solidFill>
                  <a:srgbClr val="0033CC"/>
                </a:solidFill>
                <a:effectLst>
                  <a:outerShdw blurRad="38100" dist="38100" dir="2700000" algn="tl">
                    <a:srgbClr val="000000">
                      <a:alpha val="43137"/>
                    </a:srgbClr>
                  </a:outerShdw>
                </a:effectLst>
              </a:rPr>
              <a:t>ils ont passé outre à l'alliance que j'avais instituée pour eux :</a:t>
            </a:r>
            <a:r>
              <a:rPr lang="fr-FR" sz="2200" dirty="0"/>
              <a:t> </a:t>
            </a:r>
            <a:r>
              <a:rPr lang="fr-FR" sz="2200" dirty="0">
                <a:solidFill>
                  <a:srgbClr val="720072"/>
                </a:solidFill>
                <a:effectLst>
                  <a:outerShdw blurRad="38100" dist="38100" dir="2700000" algn="tl">
                    <a:srgbClr val="000000">
                      <a:alpha val="43137"/>
                    </a:srgbClr>
                  </a:outerShdw>
                </a:effectLst>
                <a:highlight>
                  <a:srgbClr val="FFFF00"/>
                </a:highlight>
              </a:rPr>
              <a:t>ils ont pris une part de ce qui était frappé d'anathème, ils l'ont volée, dissimulée et mise dans leurs affaires. </a:t>
            </a:r>
          </a:p>
          <a:p>
            <a:pPr marL="914400" lvl="1" indent="-457200" algn="just">
              <a:buClr>
                <a:srgbClr val="FF0000"/>
              </a:buClr>
              <a:buFont typeface="Wingdings" panose="05000000000000000000" pitchFamily="2" charset="2"/>
              <a:buChar char="q"/>
            </a:pPr>
            <a:endParaRPr lang="fr-FR" sz="2200" dirty="0"/>
          </a:p>
          <a:p>
            <a:pPr marL="914400" lvl="1" indent="-457200" algn="just">
              <a:buClr>
                <a:srgbClr val="FF0000"/>
              </a:buClr>
              <a:buFont typeface="Wingdings" panose="05000000000000000000" pitchFamily="2" charset="2"/>
              <a:buChar char="q"/>
            </a:pPr>
            <a:r>
              <a:rPr lang="fr-FR" sz="2200" dirty="0">
                <a:solidFill>
                  <a:srgbClr val="0033CC"/>
                </a:solidFill>
                <a:effectLst>
                  <a:outerShdw blurRad="38100" dist="38100" dir="2700000" algn="tl">
                    <a:srgbClr val="000000">
                      <a:alpha val="43137"/>
                    </a:srgbClr>
                  </a:outerShdw>
                </a:effectLst>
              </a:rPr>
              <a:t>Les Israélites ne pourront pas tenir devant leurs ennemis. Ils s'enfuiront devant leurs ennemis, </a:t>
            </a:r>
            <a:br>
              <a:rPr lang="fr-FR" sz="2200" dirty="0">
                <a:solidFill>
                  <a:srgbClr val="0033CC"/>
                </a:solidFill>
                <a:effectLst>
                  <a:outerShdw blurRad="38100" dist="38100" dir="2700000" algn="tl">
                    <a:srgbClr val="000000">
                      <a:alpha val="43137"/>
                    </a:srgbClr>
                  </a:outerShdw>
                </a:effectLst>
              </a:rPr>
            </a:br>
            <a:r>
              <a:rPr lang="fr-FR" sz="2200" dirty="0">
                <a:solidFill>
                  <a:srgbClr val="720072"/>
                </a:solidFill>
                <a:effectLst>
                  <a:outerShdw blurRad="38100" dist="38100" dir="2700000" algn="tl">
                    <a:srgbClr val="000000">
                      <a:alpha val="43137"/>
                    </a:srgbClr>
                  </a:outerShdw>
                </a:effectLst>
                <a:highlight>
                  <a:srgbClr val="FFFF00"/>
                </a:highlight>
              </a:rPr>
              <a:t>car ils sont eux-mêmes frappés d'anathème. </a:t>
            </a:r>
          </a:p>
          <a:p>
            <a:pPr marL="914400" lvl="1" indent="-457200" algn="just">
              <a:buClr>
                <a:srgbClr val="FF0000"/>
              </a:buClr>
              <a:buFont typeface="Wingdings" panose="05000000000000000000" pitchFamily="2" charset="2"/>
              <a:buChar char="q"/>
            </a:pPr>
            <a:endParaRPr lang="fr-FR" sz="2200" dirty="0"/>
          </a:p>
          <a:p>
            <a:pPr marL="914400" lvl="1" indent="-457200" algn="just">
              <a:buClr>
                <a:srgbClr val="FF0000"/>
              </a:buClr>
              <a:buFont typeface="Wingdings" panose="05000000000000000000" pitchFamily="2" charset="2"/>
              <a:buChar char="q"/>
            </a:pPr>
            <a:r>
              <a:rPr lang="fr-FR" sz="2200" dirty="0">
                <a:solidFill>
                  <a:srgbClr val="0033CC"/>
                </a:solidFill>
                <a:effectLst>
                  <a:outerShdw blurRad="38100" dist="38100" dir="2700000" algn="tl">
                    <a:srgbClr val="000000">
                      <a:alpha val="43137"/>
                    </a:srgbClr>
                  </a:outerShdw>
                </a:effectLst>
              </a:rPr>
              <a:t>Je ne continuerai pas à être avec vous </a:t>
            </a:r>
            <a:r>
              <a:rPr lang="fr-FR" sz="2200" dirty="0">
                <a:solidFill>
                  <a:srgbClr val="720072"/>
                </a:solidFill>
                <a:effectLst>
                  <a:outerShdw blurRad="38100" dist="38100" dir="2700000" algn="tl">
                    <a:srgbClr val="000000">
                      <a:alpha val="43137"/>
                    </a:srgbClr>
                  </a:outerShdw>
                </a:effectLst>
                <a:highlight>
                  <a:srgbClr val="FFFF00"/>
                </a:highlight>
              </a:rPr>
              <a:t>si vous ne détruisez pas ce qui est frappé d'anathème, si vous ne le faites pas disparaître de votre sein. </a:t>
            </a:r>
            <a:r>
              <a:rPr lang="fr-FR" sz="2200" dirty="0">
                <a:solidFill>
                  <a:schemeClr val="accent2"/>
                </a:solidFill>
                <a:effectLst>
                  <a:outerShdw blurRad="38100" dist="38100" dir="2700000" algn="tl">
                    <a:srgbClr val="000000">
                      <a:alpha val="43137"/>
                    </a:srgbClr>
                  </a:outerShdw>
                </a:effectLst>
              </a:rPr>
              <a:t>(</a:t>
            </a:r>
            <a:r>
              <a:rPr lang="fr-FR" sz="2200" i="1" dirty="0">
                <a:solidFill>
                  <a:schemeClr val="accent2"/>
                </a:solidFill>
                <a:effectLst>
                  <a:outerShdw blurRad="38100" dist="38100" dir="2700000" algn="tl">
                    <a:srgbClr val="000000">
                      <a:alpha val="43137"/>
                    </a:srgbClr>
                  </a:outerShdw>
                </a:effectLst>
              </a:rPr>
              <a:t>Josué 7.10-12</a:t>
            </a:r>
            <a:r>
              <a:rPr lang="fr-FR" sz="2200" dirty="0">
                <a:solidFill>
                  <a:schemeClr val="accent2"/>
                </a:solidFill>
                <a:effectLst>
                  <a:outerShdw blurRad="38100" dist="38100" dir="2700000" algn="tl">
                    <a:srgbClr val="000000">
                      <a:alpha val="43137"/>
                    </a:srgbClr>
                  </a:outerShdw>
                </a:effectLst>
              </a:rPr>
              <a:t>)</a:t>
            </a:r>
            <a:endParaRPr lang="fr-CH" sz="2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Bulle narrative : rectangle à coins arrondis 2">
            <a:extLst>
              <a:ext uri="{FF2B5EF4-FFF2-40B4-BE49-F238E27FC236}">
                <a16:creationId xmlns:a16="http://schemas.microsoft.com/office/drawing/2014/main" id="{83F3DDD3-18DE-DA1C-E457-157AC8B07459}"/>
              </a:ext>
            </a:extLst>
          </p:cNvPr>
          <p:cNvSpPr/>
          <p:nvPr/>
        </p:nvSpPr>
        <p:spPr>
          <a:xfrm>
            <a:off x="870857" y="4898571"/>
            <a:ext cx="2558143" cy="1251858"/>
          </a:xfrm>
          <a:prstGeom prst="wedgeRoundRectCallou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CH" i="1" dirty="0">
                <a:ln w="0"/>
                <a:solidFill>
                  <a:schemeClr val="tx1"/>
                </a:solidFill>
                <a:effectLst>
                  <a:outerShdw blurRad="38100" dist="19050" dir="2700000" algn="tl" rotWithShape="0">
                    <a:schemeClr val="dk1">
                      <a:alpha val="40000"/>
                    </a:schemeClr>
                  </a:outerShdw>
                </a:effectLst>
              </a:rPr>
              <a:t>Témoignage pour</a:t>
            </a:r>
          </a:p>
          <a:p>
            <a:pPr algn="ctr"/>
            <a:r>
              <a:rPr lang="fr-CH" i="1" dirty="0">
                <a:ln w="0"/>
                <a:solidFill>
                  <a:schemeClr val="tx1"/>
                </a:solidFill>
                <a:effectLst>
                  <a:outerShdw blurRad="38100" dist="19050" dir="2700000" algn="tl" rotWithShape="0">
                    <a:schemeClr val="dk1">
                      <a:alpha val="40000"/>
                    </a:schemeClr>
                  </a:outerShdw>
                </a:effectLst>
              </a:rPr>
              <a:t>L’ église</a:t>
            </a:r>
          </a:p>
          <a:p>
            <a:pPr algn="ctr"/>
            <a:r>
              <a:rPr lang="fr-CH" dirty="0">
                <a:ln w="0"/>
                <a:solidFill>
                  <a:schemeClr val="tx1"/>
                </a:solidFill>
                <a:effectLst>
                  <a:outerShdw blurRad="38100" dist="19050" dir="2700000" algn="tl" rotWithShape="0">
                    <a:schemeClr val="dk1">
                      <a:alpha val="40000"/>
                    </a:schemeClr>
                  </a:outerShdw>
                </a:effectLst>
              </a:rPr>
              <a:t>Vol. 3; p. 264.)</a:t>
            </a:r>
          </a:p>
        </p:txBody>
      </p:sp>
      <p:pic>
        <p:nvPicPr>
          <p:cNvPr id="4" name="Image 3">
            <a:extLst>
              <a:ext uri="{FF2B5EF4-FFF2-40B4-BE49-F238E27FC236}">
                <a16:creationId xmlns:a16="http://schemas.microsoft.com/office/drawing/2014/main" id="{9F7C326E-F81E-1EB1-8281-EFEEB24183EA}"/>
              </a:ext>
            </a:extLst>
          </p:cNvPr>
          <p:cNvPicPr>
            <a:picLocks noChangeAspect="1"/>
          </p:cNvPicPr>
          <p:nvPr/>
        </p:nvPicPr>
        <p:blipFill>
          <a:blip r:embed="rId2"/>
          <a:stretch>
            <a:fillRect/>
          </a:stretch>
        </p:blipFill>
        <p:spPr>
          <a:xfrm>
            <a:off x="992005" y="577386"/>
            <a:ext cx="2571750" cy="3838575"/>
          </a:xfrm>
          <a:prstGeom prst="rect">
            <a:avLst/>
          </a:prstGeom>
        </p:spPr>
      </p:pic>
    </p:spTree>
    <p:extLst>
      <p:ext uri="{BB962C8B-B14F-4D97-AF65-F5344CB8AC3E}">
        <p14:creationId xmlns:p14="http://schemas.microsoft.com/office/powerpoint/2010/main" val="3991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urple and white background&#10;&#10;AI-generated content may be incorrect.">
            <a:extLst>
              <a:ext uri="{FF2B5EF4-FFF2-40B4-BE49-F238E27FC236}">
                <a16:creationId xmlns:a16="http://schemas.microsoft.com/office/drawing/2014/main" id="{C9861091-94D0-8B92-69CF-CF9254CA71D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7049692-6A1B-CB96-556F-389AFB7BDDB0}"/>
              </a:ext>
            </a:extLst>
          </p:cNvPr>
          <p:cNvSpPr txBox="1"/>
          <p:nvPr/>
        </p:nvSpPr>
        <p:spPr>
          <a:xfrm>
            <a:off x="0" y="0"/>
            <a:ext cx="8954429" cy="769441"/>
          </a:xfrm>
          <a:prstGeom prst="rect">
            <a:avLst/>
          </a:prstGeom>
          <a:noFill/>
        </p:spPr>
        <p:txBody>
          <a:bodyPr wrap="square">
            <a:spAutoFit/>
          </a:bodyPr>
          <a:lstStyle/>
          <a:p>
            <a:pPr algn="ctr"/>
            <a:r>
              <a:rPr lang="fr-CH"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CONSTERNÉS ET AFFLIGÉS</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139185" y="655141"/>
            <a:ext cx="11924226"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CH" b="1" dirty="0">
                <a:solidFill>
                  <a:srgbClr val="14499E"/>
                </a:solidFill>
                <a:latin typeface="Comic Sans MS" panose="030F0702030302020204" pitchFamily="66" charset="0"/>
              </a:rPr>
              <a:t>« Josué dit : Ah ! Seigneur Éternel, pourquoi as-tu fait passer le Jourdain à ce peuple, pour nous livrer entre les mains des </a:t>
            </a:r>
            <a:r>
              <a:rPr lang="fr-CH" b="1" noProof="0" dirty="0">
                <a:solidFill>
                  <a:srgbClr val="14499E"/>
                </a:solidFill>
                <a:latin typeface="Comic Sans MS" panose="030F0702030302020204" pitchFamily="66" charset="0"/>
              </a:rPr>
              <a:t>Amoréens</a:t>
            </a:r>
            <a:r>
              <a:rPr lang="fr-CH" b="1" dirty="0">
                <a:solidFill>
                  <a:srgbClr val="14499E"/>
                </a:solidFill>
                <a:latin typeface="Comic Sans MS" panose="030F0702030302020204" pitchFamily="66" charset="0"/>
              </a:rPr>
              <a:t> et nous faire périr ? </a:t>
            </a:r>
            <a:br>
              <a:rPr lang="fr-CH" b="1" dirty="0">
                <a:solidFill>
                  <a:srgbClr val="14499E"/>
                </a:solidFill>
                <a:latin typeface="Comic Sans MS" panose="030F0702030302020204" pitchFamily="66" charset="0"/>
              </a:rPr>
            </a:br>
            <a:r>
              <a:rPr lang="fr-CH" b="1" dirty="0">
                <a:solidFill>
                  <a:srgbClr val="14499E"/>
                </a:solidFill>
                <a:latin typeface="Comic Sans MS" panose="030F0702030302020204" pitchFamily="66" charset="0"/>
              </a:rPr>
              <a:t>Oh ! si nous eussions su rester de l'autre côté du Jourdain ! »</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4110363" y="1595166"/>
            <a:ext cx="7385727" cy="707886"/>
          </a:xfrm>
          <a:prstGeom prst="rect">
            <a:avLst/>
          </a:prstGeom>
          <a:noFill/>
        </p:spPr>
        <p:txBody>
          <a:bodyPr wrap="square" rtlCol="0">
            <a:spAutoFit/>
          </a:bodyPr>
          <a:lstStyle/>
          <a:p>
            <a:pPr>
              <a:spcBef>
                <a:spcPts val="600"/>
              </a:spcBef>
            </a:pPr>
            <a:r>
              <a:rPr lang="fr-CH" sz="2000" b="1" dirty="0"/>
              <a:t>Josué et les anciens furent consternés par la défaite devant Aï, </a:t>
            </a:r>
            <a:br>
              <a:rPr lang="fr-CH" sz="2000" b="1" dirty="0"/>
            </a:br>
            <a:r>
              <a:rPr lang="fr-CH" sz="2000" b="1" dirty="0"/>
              <a:t>et ils le manifestèrent par de clairs signes de deuil </a:t>
            </a:r>
            <a:r>
              <a:rPr lang="fr-CH" sz="2000" b="1" dirty="0">
                <a:solidFill>
                  <a:srgbClr val="C00000"/>
                </a:solidFill>
              </a:rPr>
              <a:t>(Josué 7.6)</a:t>
            </a:r>
            <a:r>
              <a:rPr lang="fr-CH" sz="2000" b="1" dirty="0"/>
              <a:t>.</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821179" y="3903446"/>
            <a:ext cx="2019207" cy="1938992"/>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20163" y="3304519"/>
            <a:ext cx="5713622" cy="1631216"/>
          </a:xfrm>
          <a:prstGeom prst="rect">
            <a:avLst/>
          </a:prstGeom>
          <a:noFill/>
        </p:spPr>
        <p:txBody>
          <a:bodyPr wrap="square">
            <a:spAutoFit/>
          </a:bodyPr>
          <a:lstStyle/>
          <a:p>
            <a:pPr>
              <a:spcBef>
                <a:spcPts val="600"/>
              </a:spcBef>
            </a:pPr>
            <a:r>
              <a:rPr lang="fr-CH" sz="2000" b="1" dirty="0">
                <a:solidFill>
                  <a:srgbClr val="663300"/>
                </a:solidFill>
              </a:rPr>
              <a:t>Cependant, l'esprit de Josué n'était pas le même que celui des Israélites du désert. </a:t>
            </a:r>
            <a:br>
              <a:rPr lang="fr-CH" sz="2000" b="1" dirty="0">
                <a:solidFill>
                  <a:srgbClr val="663300"/>
                </a:solidFill>
              </a:rPr>
            </a:br>
            <a:r>
              <a:rPr lang="fr-CH" sz="2000" b="1" dirty="0">
                <a:solidFill>
                  <a:srgbClr val="663300"/>
                </a:solidFill>
                <a:highlight>
                  <a:srgbClr val="00FFFF"/>
                </a:highlight>
              </a:rPr>
              <a:t>Sa plainte n'était pas motivée par sa déception, </a:t>
            </a:r>
            <a:r>
              <a:rPr lang="fr-CH" sz="2000" b="1" dirty="0">
                <a:highlight>
                  <a:srgbClr val="00FFFF"/>
                </a:highlight>
              </a:rPr>
              <a:t>mais </a:t>
            </a:r>
            <a:r>
              <a:rPr lang="fr-CH" sz="2000" b="1" dirty="0">
                <a:solidFill>
                  <a:schemeClr val="accent5">
                    <a:lumMod val="60000"/>
                    <a:lumOff val="40000"/>
                  </a:schemeClr>
                </a:solidFill>
                <a:highlight>
                  <a:srgbClr val="00FFFF"/>
                </a:highlight>
              </a:rPr>
              <a:t>par la crainte que le nom de Dieu ne soit déshonoré parmi les nations </a:t>
            </a:r>
            <a:r>
              <a:rPr lang="fr-CH" sz="2000" b="1" dirty="0">
                <a:solidFill>
                  <a:srgbClr val="C00000"/>
                </a:solidFill>
              </a:rPr>
              <a:t>(Josué 7.8-9)</a:t>
            </a:r>
            <a:r>
              <a:rPr lang="fr-CH" sz="2000" b="1" dirty="0"/>
              <a:t>.</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472885" y="2347026"/>
            <a:ext cx="8660683" cy="1015663"/>
          </a:xfrm>
          <a:prstGeom prst="rect">
            <a:avLst/>
          </a:prstGeom>
          <a:noFill/>
        </p:spPr>
        <p:txBody>
          <a:bodyPr wrap="square">
            <a:spAutoFit/>
          </a:bodyPr>
          <a:lstStyle/>
          <a:p>
            <a:pPr>
              <a:spcBef>
                <a:spcPts val="600"/>
              </a:spcBef>
            </a:pPr>
            <a:r>
              <a:rPr lang="fr-CH" sz="2000" b="1" dirty="0">
                <a:highlight>
                  <a:srgbClr val="FFCCE0"/>
                </a:highlight>
              </a:rPr>
              <a:t>Ensuite, Josué réagit par une protestation semblable à la réaction répétée d'Israël durant les 40 années de pérégrination : </a:t>
            </a:r>
            <a:r>
              <a:rPr lang="fr-CH" sz="2000" b="1" dirty="0">
                <a:solidFill>
                  <a:srgbClr val="FF0000"/>
                </a:solidFill>
                <a:highlight>
                  <a:srgbClr val="FFCCE0"/>
                </a:highlight>
              </a:rPr>
              <a:t>« Pourquoi nous as-tu fait passer... ? Oh ! si nous étions restés... ! </a:t>
            </a:r>
            <a:r>
              <a:rPr lang="fr-CH" sz="2000" b="1" dirty="0">
                <a:highlight>
                  <a:srgbClr val="FFCCE0"/>
                </a:highlight>
              </a:rPr>
              <a:t>»</a:t>
            </a:r>
            <a:r>
              <a:rPr lang="fr-CH" sz="2000" b="1" dirty="0"/>
              <a:t> </a:t>
            </a:r>
            <a:r>
              <a:rPr lang="fr-CH" sz="2000" b="1" dirty="0">
                <a:solidFill>
                  <a:srgbClr val="C00000"/>
                </a:solidFill>
              </a:rPr>
              <a:t>(Josué 7.7)</a:t>
            </a:r>
            <a:r>
              <a:rPr lang="fr-CH" sz="2000" b="1" dirty="0"/>
              <a:t>.</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20163" y="4935735"/>
            <a:ext cx="5713622" cy="1938992"/>
          </a:xfrm>
          <a:prstGeom prst="rect">
            <a:avLst/>
          </a:prstGeom>
          <a:noFill/>
        </p:spPr>
        <p:txBody>
          <a:bodyPr wrap="square">
            <a:spAutoFit/>
          </a:bodyPr>
          <a:lstStyle/>
          <a:p>
            <a:pPr algn="ctr">
              <a:spcBef>
                <a:spcPts val="600"/>
              </a:spcBef>
            </a:pPr>
            <a:r>
              <a:rPr lang="fr-CH" sz="2000" b="1" dirty="0">
                <a:solidFill>
                  <a:srgbClr val="FFFF00"/>
                </a:solidFill>
                <a:highlight>
                  <a:srgbClr val="E3310B"/>
                </a:highlight>
              </a:rPr>
              <a:t>Il voyait clairement que le caractère de Dieu serait interprété par les incrédules selon la manière dont agirait Son peuple. </a:t>
            </a:r>
            <a:br>
              <a:rPr lang="fr-CH" sz="2000" b="1" dirty="0">
                <a:solidFill>
                  <a:srgbClr val="FFFF00"/>
                </a:solidFill>
                <a:highlight>
                  <a:srgbClr val="E3310B"/>
                </a:highlight>
              </a:rPr>
            </a:br>
            <a:r>
              <a:rPr lang="fr-CH" sz="2000" b="1" dirty="0">
                <a:highlight>
                  <a:srgbClr val="FFCCE0"/>
                </a:highlight>
              </a:rPr>
              <a:t>Aujourd'hui, nous continuons d'être le témoignage de Dieu dans le monde. </a:t>
            </a:r>
            <a:br>
              <a:rPr lang="fr-CH" sz="2000" b="1" dirty="0">
                <a:highlight>
                  <a:srgbClr val="FFCCE0"/>
                </a:highlight>
              </a:rPr>
            </a:br>
            <a:r>
              <a:rPr lang="fr-CH" sz="2000" b="1" dirty="0">
                <a:highlight>
                  <a:srgbClr val="FFCCE0"/>
                </a:highlight>
              </a:rPr>
              <a:t>Quelle grande responsabilité !</a:t>
            </a:r>
          </a:p>
        </p:txBody>
      </p:sp>
      <p:sp>
        <p:nvSpPr>
          <p:cNvPr id="2" name="Phylactère : pensées 1">
            <a:extLst>
              <a:ext uri="{FF2B5EF4-FFF2-40B4-BE49-F238E27FC236}">
                <a16:creationId xmlns:a16="http://schemas.microsoft.com/office/drawing/2014/main" id="{1FD33A92-F5FE-6E92-E5FF-C7B75799E5D2}"/>
              </a:ext>
            </a:extLst>
          </p:cNvPr>
          <p:cNvSpPr/>
          <p:nvPr/>
        </p:nvSpPr>
        <p:spPr>
          <a:xfrm>
            <a:off x="9712386" y="1054985"/>
            <a:ext cx="2340429" cy="479512"/>
          </a:xfrm>
          <a:prstGeom prst="cloudCallout">
            <a:avLst>
              <a:gd name="adj1" fmla="val -7492"/>
              <a:gd name="adj2" fmla="val -118892"/>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a:solidFill>
                  <a:srgbClr val="C2E49C"/>
                </a:solidFill>
                <a:effectLst>
                  <a:glow rad="88900">
                    <a:srgbClr val="8F3503"/>
                  </a:glow>
                  <a:outerShdw blurRad="38100" dist="38100" dir="2700000" algn="tl">
                    <a:srgbClr val="973803"/>
                  </a:outerShdw>
                </a:effectLst>
                <a:latin typeface="Comic Sans MS" panose="030F0702030302020204" pitchFamily="66" charset="0"/>
              </a:rPr>
              <a:t>Josué 7.7</a:t>
            </a:r>
            <a:endParaRPr lang="fr-CH" dirty="0"/>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BD89B3-16A3-CBEA-08CD-02182D6DD04F}"/>
              </a:ext>
            </a:extLst>
          </p:cNvPr>
          <p:cNvSpPr txBox="1"/>
          <p:nvPr/>
        </p:nvSpPr>
        <p:spPr>
          <a:xfrm>
            <a:off x="4795024" y="390293"/>
            <a:ext cx="6568069" cy="1631216"/>
          </a:xfrm>
          <a:prstGeom prst="rect">
            <a:avLst/>
          </a:prstGeom>
          <a:noFill/>
        </p:spPr>
        <p:txBody>
          <a:bodyPr wrap="square" rtlCol="0">
            <a:spAutoFit/>
          </a:bodyPr>
          <a:lstStyle/>
          <a:p>
            <a:pPr algn="just"/>
            <a:r>
              <a:rPr kumimoji="0" lang="fr-CH" sz="20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Acan,</a:t>
            </a: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avait nourri la convoitise et la tromperie dans son cœur, jusqu’à ce que sa perception du péché soit émoussée et il tomba comme une proie facile dans la tentation. Ceux qui s’aventurent à s’adonner à un péché connu seront plus facilement vaincus la seconde fois. </a:t>
            </a:r>
            <a:endPar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8BCC0EEB-FB9B-6531-8E13-FB743C5561A9}"/>
              </a:ext>
            </a:extLst>
          </p:cNvPr>
          <p:cNvSpPr txBox="1"/>
          <p:nvPr/>
        </p:nvSpPr>
        <p:spPr>
          <a:xfrm>
            <a:off x="4917688" y="2230244"/>
            <a:ext cx="6445405" cy="4401205"/>
          </a:xfrm>
          <a:prstGeom prst="rect">
            <a:avLst/>
          </a:prstGeom>
          <a:noFill/>
        </p:spPr>
        <p:txBody>
          <a:bodyPr wrap="square" rtlCol="0">
            <a:spAutoFit/>
          </a:bodyPr>
          <a:lstStyle/>
          <a:p>
            <a:pPr algn="just"/>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 première transgression ouvre la porte au tentateur, et lui, graduellement abat toute résistance et prend totalement possession de la citadelle de l’âme</a:t>
            </a:r>
            <a:r>
              <a:rPr lang="fr-FR" sz="2000" dirty="0">
                <a:solidFill>
                  <a:srgbClr val="000000"/>
                </a:solidFill>
                <a:highlight>
                  <a:srgbClr val="FFFF00"/>
                </a:highlight>
                <a:latin typeface="Arial" panose="020B0604020202020204" pitchFamily="34" charset="0"/>
                <a:cs typeface="Arial" panose="020B0604020202020204" pitchFamily="34" charset="0"/>
              </a:rPr>
              <a:t>. </a:t>
            </a:r>
          </a:p>
          <a:p>
            <a:pPr algn="just"/>
            <a:endParaRPr lang="fr-FR" sz="20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Acan avait écouté les admonestations,</a:t>
            </a:r>
            <a:r>
              <a:rPr kumimoji="0" lang="fr-F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Aptos" panose="02110004020202020204"/>
                <a:ea typeface="+mn-ea"/>
                <a:cs typeface="+mn-cs"/>
              </a:rPr>
              <a:t> </a:t>
            </a: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fréquemment répétées, contre le péché de la convoitise</a:t>
            </a:r>
            <a:r>
              <a:rPr lang="fr-FR" sz="2000" dirty="0">
                <a:solidFill>
                  <a:srgbClr val="000000"/>
                </a:solidFill>
                <a:highlight>
                  <a:srgbClr val="FFFF00"/>
                </a:highlight>
                <a:latin typeface="Arial" panose="020B0604020202020204" pitchFamily="34" charset="0"/>
                <a:cs typeface="Arial" panose="020B0604020202020204" pitchFamily="34" charset="0"/>
              </a:rPr>
              <a:t>.</a:t>
            </a:r>
            <a:r>
              <a:rPr lang="fr-FR" sz="2000" dirty="0">
                <a:solidFill>
                  <a:srgbClr val="000000"/>
                </a:solidFill>
                <a:latin typeface="Arial" panose="020B0604020202020204" pitchFamily="34" charset="0"/>
                <a:cs typeface="Arial" panose="020B0604020202020204" pitchFamily="34" charset="0"/>
              </a:rPr>
              <a:t> </a:t>
            </a:r>
            <a:r>
              <a:rPr lang="fr-FR" sz="2000" dirty="0">
                <a:solidFill>
                  <a:srgbClr val="CC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loi de Dieu, sans équivoque et certaine, interdisait le vol et la tromperie sous toutes ses formes, mais il continua à se laisser aller au péché.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0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N’ayant pas été découvert et réprouvé publiquement, il osa davantage ; les avertissements eurent chaque fois moins d’effet sur lui, jusqu’à ce que son âme restât attachée par des chaînes d’obscurité.</a:t>
            </a:r>
            <a:endPar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Phylactère : pensées 4">
            <a:extLst>
              <a:ext uri="{FF2B5EF4-FFF2-40B4-BE49-F238E27FC236}">
                <a16:creationId xmlns:a16="http://schemas.microsoft.com/office/drawing/2014/main" id="{BC1CC5D0-BE0D-BDF9-7A18-F547ACD71B9E}"/>
              </a:ext>
            </a:extLst>
          </p:cNvPr>
          <p:cNvSpPr/>
          <p:nvPr/>
        </p:nvSpPr>
        <p:spPr>
          <a:xfrm>
            <a:off x="1204531" y="5140711"/>
            <a:ext cx="2819400" cy="1602249"/>
          </a:xfrm>
          <a:prstGeom prst="cloudCallout">
            <a:avLst>
              <a:gd name="adj1" fmla="val 69335"/>
              <a:gd name="adj2" fmla="val -8298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effectLst/>
                <a:latin typeface="Calibri" panose="020F0502020204030204" pitchFamily="34" charset="0"/>
                <a:ea typeface="MS Minngs"/>
              </a:rPr>
              <a:t>. </a:t>
            </a:r>
            <a:r>
              <a:rPr lang="fr-FR" sz="1800" dirty="0">
                <a:solidFill>
                  <a:srgbClr val="000000"/>
                </a:solidFill>
                <a:effectLst/>
                <a:latin typeface="Calibri" panose="020F0502020204030204" pitchFamily="34" charset="0"/>
                <a:ea typeface="MS Minngs"/>
              </a:rPr>
              <a:t>Commentaire d’Ellen White </a:t>
            </a:r>
            <a:br>
              <a:rPr lang="fr-FR" sz="1800" dirty="0">
                <a:solidFill>
                  <a:srgbClr val="000000"/>
                </a:solidFill>
                <a:effectLst/>
                <a:latin typeface="Calibri" panose="020F0502020204030204" pitchFamily="34" charset="0"/>
                <a:ea typeface="MS Minngs"/>
              </a:rPr>
            </a:br>
            <a:r>
              <a:rPr lang="fr-FR" sz="1800" dirty="0">
                <a:solidFill>
                  <a:srgbClr val="000000"/>
                </a:solidFill>
                <a:effectLst/>
                <a:latin typeface="Calibri" panose="020F0502020204030204" pitchFamily="34" charset="0"/>
                <a:ea typeface="MS Minngs"/>
              </a:rPr>
              <a:t>sur Josué 7.21</a:t>
            </a:r>
            <a:endParaRPr lang="fr-CH" dirty="0">
              <a:ln w="0"/>
              <a:solidFill>
                <a:schemeClr val="tx1"/>
              </a:solidFill>
              <a:effectLst>
                <a:outerShdw blurRad="38100" dist="19050" dir="2700000" algn="tl" rotWithShape="0">
                  <a:schemeClr val="dk1">
                    <a:alpha val="40000"/>
                  </a:schemeClr>
                </a:outerShdw>
              </a:effectLst>
            </a:endParaRPr>
          </a:p>
        </p:txBody>
      </p:sp>
      <p:pic>
        <p:nvPicPr>
          <p:cNvPr id="6" name="Picture 6" descr="Picture on page 18">
            <a:extLst>
              <a:ext uri="{FF2B5EF4-FFF2-40B4-BE49-F238E27FC236}">
                <a16:creationId xmlns:a16="http://schemas.microsoft.com/office/drawing/2014/main" id="{CB18ECD0-696F-3D9F-E2FF-35B90577D8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428" y="115040"/>
            <a:ext cx="2572746" cy="25727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5" descr="Imagen que contiene fuego, hidrante, agua, hombre&#10;&#10;Descripción generada automáticamente">
            <a:extLst>
              <a:ext uri="{FF2B5EF4-FFF2-40B4-BE49-F238E27FC236}">
                <a16:creationId xmlns:a16="http://schemas.microsoft.com/office/drawing/2014/main" id="{66513657-A3C3-08CB-490D-AF5F5531F1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8981" y="2687786"/>
            <a:ext cx="2685710" cy="1928699"/>
          </a:xfrm>
          <a:prstGeom prst="snip2DiagRect">
            <a:avLst>
              <a:gd name="adj1" fmla="val 13790"/>
              <a:gd name="adj2" fmla="val 0"/>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472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6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1148</TotalTime>
  <Words>2790</Words>
  <Application>Microsoft Office PowerPoint</Application>
  <PresentationFormat>Panorámica</PresentationFormat>
  <Paragraphs>153</Paragraphs>
  <Slides>16</Slides>
  <Notes>1</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16</vt:i4>
      </vt:variant>
    </vt:vector>
  </HeadingPairs>
  <TitlesOfParts>
    <vt:vector size="30" baseType="lpstr">
      <vt:lpstr>Times New Roman</vt:lpstr>
      <vt:lpstr>Brush Script MT</vt:lpstr>
      <vt:lpstr>Aptos Display</vt:lpstr>
      <vt:lpstr>Wingdings</vt:lpstr>
      <vt:lpstr>Calibri</vt:lpstr>
      <vt:lpstr>Aptos</vt:lpstr>
      <vt:lpstr>Times New Roman</vt:lpstr>
      <vt:lpstr>Arial</vt:lpstr>
      <vt:lpstr>Constantia</vt:lpstr>
      <vt:lpstr>Comic Sans MS</vt:lpstr>
      <vt:lpstr>Calibri Light</vt:lpstr>
      <vt:lpstr>Tema de Office</vt:lpstr>
      <vt:lpstr>1_Tema de Office</vt:lpstr>
      <vt:lpstr>16_Thème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69</cp:revision>
  <dcterms:created xsi:type="dcterms:W3CDTF">2025-10-11T15:20:58Z</dcterms:created>
  <dcterms:modified xsi:type="dcterms:W3CDTF">2025-11-05T06:54:49Z</dcterms:modified>
</cp:coreProperties>
</file>