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01" r:id="rId4"/>
    <p:sldId id="257" r:id="rId5"/>
    <p:sldId id="308" r:id="rId6"/>
    <p:sldId id="259" r:id="rId7"/>
    <p:sldId id="260" r:id="rId8"/>
    <p:sldId id="310" r:id="rId9"/>
    <p:sldId id="262" r:id="rId10"/>
    <p:sldId id="263" r:id="rId11"/>
    <p:sldId id="311" r:id="rId12"/>
    <p:sldId id="302" r:id="rId13"/>
    <p:sldId id="30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5143"/>
    <a:srgbClr val="653E33"/>
    <a:srgbClr val="186C7A"/>
    <a:srgbClr val="AFE6EF"/>
    <a:srgbClr val="6308DE"/>
    <a:srgbClr val="9F5FCF"/>
    <a:srgbClr val="B98B69"/>
    <a:srgbClr val="E0A4A6"/>
    <a:srgbClr val="8B5299"/>
    <a:srgbClr val="8250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6" d="100"/>
          <a:sy n="56" d="100"/>
        </p:scale>
        <p:origin x="102"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62D34-8B0D-BE0A-D8EB-58083428F11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02E2E65-F43B-6EBC-7A37-B23B0BE12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E6C6846-6626-8006-65C5-DEE7AC6D61B0}"/>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EE287F75-E624-A78E-4E52-CA6C53679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76FBE9-7456-72D7-A8B2-DB6BDB49F9A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750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E0571-E476-B1B6-F14F-87713B3EE9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2F0E14-4E6D-989C-0DA5-43C98F9183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7F04AA-233D-A431-649A-3B5CCFB1A9E8}"/>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735051E9-982E-AAEA-72B3-406C5652E7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B08F4A-076E-CED0-A767-26256C636C41}"/>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689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EB8835-5CA3-5E05-5949-D5A17292CE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6BF332-82E2-502C-73E4-BB49548D24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E689C-0CDC-49F8-4D1F-BEED541B2233}"/>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C213F774-7EB4-1A6D-1E4F-B15F725E848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937030-1FBD-2C48-9357-BE60C6688E39}"/>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58186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616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15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490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62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2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3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323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4508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224C4-AF91-F678-9744-2EA83AEC53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DC56A2-E0CE-26C6-1B55-5239B21BD1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49CDF7-B3C5-0849-3A1E-430BFA601435}"/>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4232A5E0-D106-AAC8-671B-5BB82975A1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739B69-6A02-74F6-96C5-0C635AC54815}"/>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174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04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475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7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BBDED-BAE0-3C64-1F7A-B03FB171EB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AA35DB-600E-E385-7252-551B56AD10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5E1884-B55B-FE34-B1D5-970B7C030AF3}"/>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A1982766-EC7C-EA80-DCD4-4D57F5B995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D691330-BDDC-2C74-F857-D6E93EF33C2E}"/>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260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24996-111B-CAF7-9EF5-2D63897FC8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6C6ADE-9460-C8CD-9A19-D446A9C8259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4EFE1A8-0EDA-AFCE-615B-746BB9D8B4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083287-E294-DD38-9D7D-F74148E07C5E}"/>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6" name="Marcador de pie de página 5">
            <a:extLst>
              <a:ext uri="{FF2B5EF4-FFF2-40B4-BE49-F238E27FC236}">
                <a16:creationId xmlns:a16="http://schemas.microsoft.com/office/drawing/2014/main" id="{22C279D0-6B98-2112-8DD3-9134B5B715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ABF7ECD-F891-0B51-F78A-B4A3C363DF2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33184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8097-DD9F-79A2-C52D-A3683BF809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5BD5FF-6761-1381-52B1-B89FFF2A2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49427F-9B55-38AF-FD1F-BB3F2323B1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AC5838-80E5-4260-D1B5-984F09D71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3DB7C2-CC7C-02D2-42B0-FA18BABE01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FF3A76-F39A-93E8-C711-CB66E92D665A}"/>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8" name="Marcador de pie de página 7">
            <a:extLst>
              <a:ext uri="{FF2B5EF4-FFF2-40B4-BE49-F238E27FC236}">
                <a16:creationId xmlns:a16="http://schemas.microsoft.com/office/drawing/2014/main" id="{67783177-F607-8ABF-DBA1-27ED5A040CA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0208F4-F4AC-E2B2-1B8E-A98A0CF69E57}"/>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870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8E90A-EB2F-F46C-D655-AFABA4E22E8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0F39D25-9414-CE50-FE0F-0F148FEB6B0F}"/>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4" name="Marcador de pie de página 3">
            <a:extLst>
              <a:ext uri="{FF2B5EF4-FFF2-40B4-BE49-F238E27FC236}">
                <a16:creationId xmlns:a16="http://schemas.microsoft.com/office/drawing/2014/main" id="{90F351B7-A865-8FEA-8350-A40CC789816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1404BC-4D91-1B53-F4E9-878C95FEBED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5362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144584-7B7F-1E3E-7920-D18D495866E5}"/>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3" name="Marcador de pie de página 2">
            <a:extLst>
              <a:ext uri="{FF2B5EF4-FFF2-40B4-BE49-F238E27FC236}">
                <a16:creationId xmlns:a16="http://schemas.microsoft.com/office/drawing/2014/main" id="{45E4A97B-7299-EBBE-9B4F-293E2FBE82D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F632483-3F98-7BBE-EBC0-90CB3BD37972}"/>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621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421F4-D258-6670-78CB-85E108566A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526AC1-F12B-FF44-B8C5-0A2F800DE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1B966-6F50-2F92-35D6-05F484E8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7A24AD-C5F7-317E-E030-415BDFBF68D0}"/>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6" name="Marcador de pie de página 5">
            <a:extLst>
              <a:ext uri="{FF2B5EF4-FFF2-40B4-BE49-F238E27FC236}">
                <a16:creationId xmlns:a16="http://schemas.microsoft.com/office/drawing/2014/main" id="{5EADDE88-6BD9-CEE7-217B-E9D619CD5F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B446C5-7CBF-45AA-139A-B410FBDCF5B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7270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1699A-7116-15D7-F798-42B51F9A63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1E33706-6567-36C2-264E-56E654A3D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838CA84-D5F5-90F7-C693-5285C59B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A38CFE-D145-7B0D-E9C4-18F78707A5B6}"/>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6" name="Marcador de pie de página 5">
            <a:extLst>
              <a:ext uri="{FF2B5EF4-FFF2-40B4-BE49-F238E27FC236}">
                <a16:creationId xmlns:a16="http://schemas.microsoft.com/office/drawing/2014/main" id="{185108FB-0231-50EC-AC2D-3E5CD711B5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AE3795-0AE9-47EF-C3AC-D9E8D126222A}"/>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6450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529DA4-FF84-0926-0F47-FD9BCC333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869A495-1DFA-353F-7C10-1B0771E2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0F3DE9-AEA6-5C58-60BB-6E06D794F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6F7B164B-E3A9-A657-C104-A680264CD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C938021-E6BD-5127-27F1-1EC0E6CA7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874CCE-FD62-4E56-A963-15189B0E191F}" type="slidenum">
              <a:rPr lang="es-ES" smtClean="0"/>
              <a:t>‹Nº›</a:t>
            </a:fld>
            <a:endParaRPr lang="es-ES"/>
          </a:p>
        </p:txBody>
      </p:sp>
    </p:spTree>
    <p:extLst>
      <p:ext uri="{BB962C8B-B14F-4D97-AF65-F5344CB8AC3E}">
        <p14:creationId xmlns:p14="http://schemas.microsoft.com/office/powerpoint/2010/main" val="60959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16287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B2B44-0AC0-3A8C-19E7-0A4E95ADF4D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rgbClr val="EFE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306732" y="-354408"/>
            <a:ext cx="1340409" cy="11953876"/>
            <a:chOff x="329184" y="2"/>
            <a:chExt cx="524256" cy="5777807"/>
          </a:xfrm>
          <a:effectLst>
            <a:outerShdw blurRad="50800" dist="38100" dir="5400000" algn="t" rotWithShape="0">
              <a:prstClr val="black">
                <a:alpha val="40000"/>
              </a:prstClr>
            </a:outerShdw>
          </a:effectLst>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C503C"/>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2"/>
              <a:ext cx="524256" cy="5666779"/>
            </a:xfrm>
            <a:prstGeom prst="rect">
              <a:avLst/>
            </a:prstGeom>
            <a:solidFill>
              <a:srgbClr val="AC503C"/>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3">
            <a:extLst>
              <a:ext uri="{FF2B5EF4-FFF2-40B4-BE49-F238E27FC236}">
                <a16:creationId xmlns:a16="http://schemas.microsoft.com/office/drawing/2014/main" id="{4E335A5A-05CE-82FE-547F-33E195DE670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11877676" y="153237"/>
            <a:ext cx="151684" cy="4612459"/>
            <a:chOff x="329184" y="1"/>
            <a:chExt cx="524256" cy="5777808"/>
          </a:xfrm>
          <a:effectLst>
            <a:outerShdw blurRad="50800" dist="38100" dir="5400000" algn="t" rotWithShape="0">
              <a:prstClr val="black">
                <a:alpha val="40000"/>
              </a:prstClr>
            </a:outerShdw>
          </a:effectLst>
        </p:grpSpPr>
        <p:cxnSp>
          <p:nvCxnSpPr>
            <p:cNvPr id="3" name="Straight Connector 14">
              <a:extLst>
                <a:ext uri="{FF2B5EF4-FFF2-40B4-BE49-F238E27FC236}">
                  <a16:creationId xmlns:a16="http://schemas.microsoft.com/office/drawing/2014/main" id="{656CB701-4BA0-311A-5FC3-A33C440596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rgbClr val="A39E33"/>
              </a:solidFill>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5" name="Rectangle 15">
              <a:extLst>
                <a:ext uri="{FF2B5EF4-FFF2-40B4-BE49-F238E27FC236}">
                  <a16:creationId xmlns:a16="http://schemas.microsoft.com/office/drawing/2014/main" id="{7FD7E4A5-D391-857D-0649-2500356C857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rgbClr val="A39E33"/>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891" y="153237"/>
            <a:ext cx="6580907" cy="652921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en un parque de diversiones&#10;&#10;El contenido generado por IA puede ser incorrecto.">
            <a:extLst>
              <a:ext uri="{FF2B5EF4-FFF2-40B4-BE49-F238E27FC236}">
                <a16:creationId xmlns:a16="http://schemas.microsoft.com/office/drawing/2014/main" id="{628E7398-3AAB-FEFB-713E-676D8FB4410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b="-2"/>
          <a:stretch>
            <a:fillRect/>
          </a:stretch>
        </p:blipFill>
        <p:spPr>
          <a:xfrm>
            <a:off x="473220" y="409006"/>
            <a:ext cx="6034416" cy="6060306"/>
          </a:xfrm>
          <a:prstGeom prst="rect">
            <a:avLst/>
          </a:prstGeom>
        </p:spPr>
      </p:pic>
      <p:sp>
        <p:nvSpPr>
          <p:cNvPr id="6" name="CuadroTexto 5">
            <a:extLst>
              <a:ext uri="{FF2B5EF4-FFF2-40B4-BE49-F238E27FC236}">
                <a16:creationId xmlns:a16="http://schemas.microsoft.com/office/drawing/2014/main" id="{CD7F6985-86F7-C5E9-CFAD-B2058DBD00B9}"/>
              </a:ext>
            </a:extLst>
          </p:cNvPr>
          <p:cNvSpPr txBox="1"/>
          <p:nvPr/>
        </p:nvSpPr>
        <p:spPr>
          <a:xfrm>
            <a:off x="6896099" y="356116"/>
            <a:ext cx="4828065" cy="4247317"/>
          </a:xfrm>
          <a:prstGeom prst="rect">
            <a:avLst/>
          </a:prstGeom>
          <a:noFill/>
        </p:spPr>
        <p:txBody>
          <a:bodyPr wrap="square" rtlCol="0">
            <a:spAutoFit/>
            <a:scene3d>
              <a:camera prst="orthographicFront"/>
              <a:lightRig rig="balanced" dir="t"/>
            </a:scene3d>
            <a:sp3d extrusionH="57150">
              <a:bevelT w="69850" h="69850" prst="divot"/>
            </a:sp3d>
          </a:bodyPr>
          <a:lstStyle/>
          <a:p>
            <a:pPr algn="ctr"/>
            <a:r>
              <a:rPr lang="fr-FR" sz="5400" b="1" dirty="0">
                <a:ln w="9525">
                  <a:noFill/>
                  <a:prstDash val="solid"/>
                </a:ln>
                <a:solidFill>
                  <a:srgbClr val="AC503C"/>
                </a:solidFill>
                <a:effectLst>
                  <a:outerShdw blurRad="12700" dist="38100" dir="2700000" algn="tl" rotWithShape="0">
                    <a:srgbClr val="87832A"/>
                  </a:outerShdw>
                </a:effectLst>
              </a:rPr>
              <a:t>LOYAUTÉ SUPRÊME : ADORATION AU MILIEU DE LA GUERRE</a:t>
            </a:r>
            <a:endParaRPr lang="es-ES" sz="5400" b="1" dirty="0">
              <a:ln w="9525">
                <a:noFill/>
                <a:prstDash val="solid"/>
              </a:ln>
              <a:solidFill>
                <a:srgbClr val="AC503C"/>
              </a:solidFill>
              <a:effectLst>
                <a:outerShdw blurRad="12700" dist="38100" dir="2700000" algn="tl" rotWithShape="0">
                  <a:srgbClr val="87832A"/>
                </a:outerShdw>
              </a:effectLst>
            </a:endParaRPr>
          </a:p>
        </p:txBody>
      </p:sp>
      <p:sp>
        <p:nvSpPr>
          <p:cNvPr id="8" name="CuadroTexto 7">
            <a:extLst>
              <a:ext uri="{FF2B5EF4-FFF2-40B4-BE49-F238E27FC236}">
                <a16:creationId xmlns:a16="http://schemas.microsoft.com/office/drawing/2014/main" id="{5E142037-DADD-477F-244B-D3541866C284}"/>
              </a:ext>
            </a:extLst>
          </p:cNvPr>
          <p:cNvSpPr txBox="1"/>
          <p:nvPr/>
        </p:nvSpPr>
        <p:spPr>
          <a:xfrm>
            <a:off x="6782995" y="6437823"/>
            <a:ext cx="4935785" cy="338554"/>
          </a:xfrm>
          <a:prstGeom prst="rect">
            <a:avLst/>
          </a:prstGeom>
          <a:noFill/>
        </p:spPr>
        <p:txBody>
          <a:bodyPr wrap="square" rtlCol="0">
            <a:spAutoFit/>
          </a:bodyPr>
          <a:lstStyle/>
          <a:p>
            <a:pPr algn="ctr"/>
            <a:r>
              <a:rPr lang="fr-FR" sz="1600" b="1" dirty="0">
                <a:solidFill>
                  <a:srgbClr val="797525"/>
                </a:solidFill>
              </a:rPr>
              <a:t>Leçon 7 pour le 15 novembre 2025</a:t>
            </a:r>
          </a:p>
        </p:txBody>
      </p:sp>
    </p:spTree>
    <p:extLst>
      <p:ext uri="{BB962C8B-B14F-4D97-AF65-F5344CB8AC3E}">
        <p14:creationId xmlns:p14="http://schemas.microsoft.com/office/powerpoint/2010/main" val="30797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B7A3B0-A4A9-BB80-4D96-B19F5AB8400D}"/>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B5D88177-BD84-088A-E38F-A2F88632509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p:blipFill>
        <p:spPr>
          <a:xfrm>
            <a:off x="3918522" y="2061605"/>
            <a:ext cx="8242998" cy="4796395"/>
          </a:xfrm>
          <a:prstGeom prst="rect">
            <a:avLst/>
          </a:prstGeom>
        </p:spPr>
      </p:pic>
      <p:sp>
        <p:nvSpPr>
          <p:cNvPr id="10" name="Rectángulo 9">
            <a:extLst>
              <a:ext uri="{FF2B5EF4-FFF2-40B4-BE49-F238E27FC236}">
                <a16:creationId xmlns:a16="http://schemas.microsoft.com/office/drawing/2014/main" id="{46BC2E8D-7309-E58B-43EC-F48F3080530A}"/>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8B5299"/>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9AD698D-D3D4-95D6-6D8A-B396472F939F}"/>
              </a:ext>
            </a:extLst>
          </p:cNvPr>
          <p:cNvSpPr txBox="1"/>
          <p:nvPr/>
        </p:nvSpPr>
        <p:spPr>
          <a:xfrm>
            <a:off x="3908362" y="87050"/>
            <a:ext cx="8242998" cy="212365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6600" b="1" dirty="0">
                <a:ln/>
                <a:solidFill>
                  <a:srgbClr val="8B5299"/>
                </a:solidFill>
                <a:effectLst>
                  <a:outerShdw blurRad="38100" dist="38100" dir="2700000" algn="tl">
                    <a:schemeClr val="accent3">
                      <a:lumMod val="60000"/>
                      <a:lumOff val="40000"/>
                    </a:schemeClr>
                  </a:outerShdw>
                </a:effectLst>
              </a:rPr>
              <a:t>UN LIEU SPÉCIAL POUR ADORER</a:t>
            </a:r>
            <a:endParaRPr lang="es-ES" sz="6600" b="1" dirty="0">
              <a:ln/>
              <a:solidFill>
                <a:srgbClr val="8B5299"/>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27552180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60442E0-E1A1-005B-0173-DD4D8D6862CA}"/>
              </a:ext>
            </a:extLst>
          </p:cNvPr>
          <p:cNvSpPr txBox="1"/>
          <p:nvPr/>
        </p:nvSpPr>
        <p:spPr>
          <a:xfrm>
            <a:off x="1" y="0"/>
            <a:ext cx="12192000" cy="769441"/>
          </a:xfrm>
          <a:prstGeom prst="rect">
            <a:avLst/>
          </a:prstGeom>
          <a:noFill/>
        </p:spPr>
        <p:txBody>
          <a:bodyPr wrap="square">
            <a:spAutoFit/>
          </a:bodyPr>
          <a:lstStyle/>
          <a:p>
            <a:pPr algn="ctr"/>
            <a:r>
              <a:rPr lang="es-ES" sz="4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L'ÉRECTION</a:t>
            </a: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DU </a:t>
            </a:r>
            <a:r>
              <a:rPr lang="es-ES" sz="4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SANCTUAIRE</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49D7992A-F478-2F95-E88A-722153034FB9}"/>
              </a:ext>
            </a:extLst>
          </p:cNvPr>
          <p:cNvSpPr txBox="1"/>
          <p:nvPr/>
        </p:nvSpPr>
        <p:spPr>
          <a:xfrm>
            <a:off x="1538288" y="648085"/>
            <a:ext cx="9115425" cy="646331"/>
          </a:xfrm>
          <a:prstGeom prst="rect">
            <a:avLst/>
          </a:prstGeom>
          <a:noFill/>
        </p:spPr>
        <p:txBody>
          <a:bodyPr wrap="square">
            <a:spAutoFit/>
          </a:bodyPr>
          <a:lstStyle/>
          <a:p>
            <a:pPr algn="ctr"/>
            <a:r>
              <a:rPr lang="fr-FR"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Toute l'assemblée des enfants d'Israël se réunit à Silo, et ils y placèrent la tente d'assignation. Le pays était soumis devant eux.»</a:t>
            </a:r>
            <a:r>
              <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(Josué 18.1)</a:t>
            </a:r>
          </a:p>
        </p:txBody>
      </p:sp>
      <p:sp>
        <p:nvSpPr>
          <p:cNvPr id="5" name="CuadroTexto 4">
            <a:extLst>
              <a:ext uri="{FF2B5EF4-FFF2-40B4-BE49-F238E27FC236}">
                <a16:creationId xmlns:a16="http://schemas.microsoft.com/office/drawing/2014/main" id="{AC3663DC-416C-8A5A-CB5E-F431070FB8AB}"/>
              </a:ext>
            </a:extLst>
          </p:cNvPr>
          <p:cNvSpPr txBox="1"/>
          <p:nvPr/>
        </p:nvSpPr>
        <p:spPr>
          <a:xfrm>
            <a:off x="5083867" y="1533140"/>
            <a:ext cx="7108133" cy="1631216"/>
          </a:xfrm>
          <a:prstGeom prst="rect">
            <a:avLst/>
          </a:prstGeom>
          <a:noFill/>
        </p:spPr>
        <p:txBody>
          <a:bodyPr wrap="square" rtlCol="0">
            <a:spAutoFit/>
          </a:bodyPr>
          <a:lstStyle/>
          <a:p>
            <a:pPr>
              <a:spcBef>
                <a:spcPts val="600"/>
              </a:spcBef>
            </a:pPr>
            <a:r>
              <a:rPr lang="fr-FR" sz="2000" b="1" dirty="0"/>
              <a:t>Le pays avait été soumis par Israël. Le territoire avait été réparti aux tribus les plus importantes, bien que sept tribus n'aient pas encore reçu leur part. Les guerriers de Ruben, de Gad et de la demi-tribu de Manassé allaient être envoyés vers leurs possessions au-delà du Jourdain</a:t>
            </a:r>
            <a:r>
              <a:rPr lang="es-ES" sz="2000" b="1" dirty="0"/>
              <a:t>.</a:t>
            </a:r>
          </a:p>
        </p:txBody>
      </p:sp>
      <p:sp>
        <p:nvSpPr>
          <p:cNvPr id="6" name="CuadroTexto 5">
            <a:extLst>
              <a:ext uri="{FF2B5EF4-FFF2-40B4-BE49-F238E27FC236}">
                <a16:creationId xmlns:a16="http://schemas.microsoft.com/office/drawing/2014/main" id="{295796C3-1DF9-1F96-0911-E709927D377C}"/>
              </a:ext>
            </a:extLst>
          </p:cNvPr>
          <p:cNvSpPr txBox="1"/>
          <p:nvPr/>
        </p:nvSpPr>
        <p:spPr>
          <a:xfrm>
            <a:off x="136661" y="4199175"/>
            <a:ext cx="5959338" cy="1323439"/>
          </a:xfrm>
          <a:prstGeom prst="rect">
            <a:avLst/>
          </a:prstGeom>
          <a:noFill/>
        </p:spPr>
        <p:txBody>
          <a:bodyPr wrap="square">
            <a:spAutoFit/>
          </a:bodyPr>
          <a:lstStyle/>
          <a:p>
            <a:pPr>
              <a:spcBef>
                <a:spcPts val="600"/>
              </a:spcBef>
            </a:pPr>
            <a:r>
              <a:rPr lang="fr-FR" sz="2000" b="1" dirty="0"/>
              <a:t>Le Sanctuaire, comme demeure visible de Dieu, était le point de cohésion, où tous s'unissaient dans l'adoration. Sans la présence de Dieu, la possession de la terre n'avait aucun sens</a:t>
            </a:r>
            <a:r>
              <a:rPr lang="es-ES" sz="2000" b="1" dirty="0"/>
              <a:t>.</a:t>
            </a:r>
          </a:p>
        </p:txBody>
      </p:sp>
      <p:pic>
        <p:nvPicPr>
          <p:cNvPr id="8" name="Imagen 7" descr="Imagen que contiene tabla, hombre, mujer, parado&#10;&#10;El contenido generado por IA puede ser incorrecto.">
            <a:extLst>
              <a:ext uri="{FF2B5EF4-FFF2-40B4-BE49-F238E27FC236}">
                <a16:creationId xmlns:a16="http://schemas.microsoft.com/office/drawing/2014/main" id="{CCE7CB52-F20B-39E9-5BE4-23D08240A1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011" y="1620786"/>
            <a:ext cx="4521572" cy="2543844"/>
          </a:xfrm>
          <a:prstGeom prst="rect">
            <a:avLst/>
          </a:prstGeom>
          <a:effectLst>
            <a:innerShdw blurRad="114300">
              <a:prstClr val="black"/>
            </a:innerShdw>
          </a:effectLst>
        </p:spPr>
      </p:pic>
      <p:pic>
        <p:nvPicPr>
          <p:cNvPr id="12" name="Imagen 11" descr="Un dibujo de una persona&#10;&#10;El contenido generado por IA puede ser incorrecto.">
            <a:extLst>
              <a:ext uri="{FF2B5EF4-FFF2-40B4-BE49-F238E27FC236}">
                <a16:creationId xmlns:a16="http://schemas.microsoft.com/office/drawing/2014/main" id="{AF233373-0CDF-22F7-7C6D-03AE8ACA33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405674" y="4199174"/>
            <a:ext cx="5533706" cy="2543844"/>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85F7ACC2-D1AE-45E6-46BB-336C72C5F987}"/>
              </a:ext>
            </a:extLst>
          </p:cNvPr>
          <p:cNvSpPr txBox="1"/>
          <p:nvPr/>
        </p:nvSpPr>
        <p:spPr>
          <a:xfrm>
            <a:off x="5083867" y="3164356"/>
            <a:ext cx="7108132" cy="1015663"/>
          </a:xfrm>
          <a:prstGeom prst="rect">
            <a:avLst/>
          </a:prstGeom>
          <a:noFill/>
        </p:spPr>
        <p:txBody>
          <a:bodyPr wrap="square">
            <a:spAutoFit/>
          </a:bodyPr>
          <a:lstStyle/>
          <a:p>
            <a:pPr>
              <a:spcBef>
                <a:spcPts val="600"/>
              </a:spcBef>
            </a:pPr>
            <a:r>
              <a:rPr lang="fr-FR" sz="2000" b="1" dirty="0"/>
              <a:t>Avant que les tribus ne se séparent, un acte spécial et indispensable fut accompli : l'érection du Tabernacle, le centre d'adoration d'Israël (Josué 18.1</a:t>
            </a:r>
            <a:r>
              <a:rPr lang="es-ES" sz="2000" b="1" dirty="0"/>
              <a:t>).</a:t>
            </a:r>
          </a:p>
        </p:txBody>
      </p:sp>
      <p:sp>
        <p:nvSpPr>
          <p:cNvPr id="10" name="CuadroTexto 9">
            <a:extLst>
              <a:ext uri="{FF2B5EF4-FFF2-40B4-BE49-F238E27FC236}">
                <a16:creationId xmlns:a16="http://schemas.microsoft.com/office/drawing/2014/main" id="{96788630-C3EB-EFFE-13B4-AF3C4FA13904}"/>
              </a:ext>
            </a:extLst>
          </p:cNvPr>
          <p:cNvSpPr txBox="1"/>
          <p:nvPr/>
        </p:nvSpPr>
        <p:spPr>
          <a:xfrm>
            <a:off x="136661" y="5522614"/>
            <a:ext cx="6276974" cy="1323439"/>
          </a:xfrm>
          <a:prstGeom prst="rect">
            <a:avLst/>
          </a:prstGeom>
          <a:noFill/>
        </p:spPr>
        <p:txBody>
          <a:bodyPr wrap="square">
            <a:spAutoFit/>
          </a:bodyPr>
          <a:lstStyle/>
          <a:p>
            <a:pPr>
              <a:spcBef>
                <a:spcPts val="600"/>
              </a:spcBef>
            </a:pPr>
            <a:r>
              <a:rPr lang="fr-FR" sz="2000" b="1" dirty="0"/>
              <a:t>Aujourd'hui, alors qu'il reste encore des géants modernes et postmodernes à vaincre, il est d'une importance vitale que nous fixions notre regard sur le Sanctuaire Céleste, où Jésus intercède pour nous</a:t>
            </a:r>
            <a:r>
              <a:rPr lang="es-ES" sz="2000" b="1" dirty="0"/>
              <a:t>.</a:t>
            </a:r>
          </a:p>
        </p:txBody>
      </p:sp>
    </p:spTree>
    <p:extLst>
      <p:ext uri="{BB962C8B-B14F-4D97-AF65-F5344CB8AC3E}">
        <p14:creationId xmlns:p14="http://schemas.microsoft.com/office/powerpoint/2010/main" val="94413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750"/>
                                        <p:tgtEl>
                                          <p:spTgt spid="8"/>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out)">
                                      <p:cBhvr>
                                        <p:cTn id="41" dur="750"/>
                                        <p:tgtEl>
                                          <p:spTgt spid="12"/>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3C5E04-8704-FA75-91CB-6CCB6272AFB5}"/>
              </a:ext>
            </a:extLst>
          </p:cNvPr>
          <p:cNvSpPr txBox="1"/>
          <p:nvPr/>
        </p:nvSpPr>
        <p:spPr>
          <a:xfrm>
            <a:off x="1568932" y="1089898"/>
            <a:ext cx="9054135" cy="4678204"/>
          </a:xfrm>
          <a:prstGeom prst="rect">
            <a:avLst/>
          </a:prstGeom>
          <a:noFill/>
        </p:spPr>
        <p:txBody>
          <a:bodyPr wrap="square">
            <a:spAutoFit/>
          </a:bodyPr>
          <a:lstStyle/>
          <a:p>
            <a:pPr>
              <a:spcBef>
                <a:spcPts val="600"/>
              </a:spcBef>
            </a:pPr>
            <a:r>
              <a:rPr lang="es-ES" sz="2400" b="1" dirty="0">
                <a:latin typeface="Constantia" panose="02030602050306030303" pitchFamily="18" charset="0"/>
              </a:rPr>
              <a:t>“</a:t>
            </a:r>
            <a:r>
              <a:rPr lang="fr-FR" sz="2400" b="1" dirty="0">
                <a:latin typeface="Constantia" panose="02030602050306030303" pitchFamily="18" charset="0"/>
              </a:rPr>
              <a:t>Chacun avait ainsi eu l’occasion de connaître les conditions de l’alliance en vertu de laquelle Israël recevait la terre de Canaan.</a:t>
            </a:r>
          </a:p>
          <a:p>
            <a:pPr>
              <a:spcBef>
                <a:spcPts val="600"/>
              </a:spcBef>
            </a:pPr>
            <a:r>
              <a:rPr lang="fr-FR" sz="2400" b="1" dirty="0">
                <a:latin typeface="Constantia" panose="02030602050306030303" pitchFamily="18" charset="0"/>
              </a:rPr>
              <a:t>Ce ne furent pas seulement les hommes d’Israël mais aussi les femmes et les petits enfants qui entendirent la lecture de la loi. Il importait, en effet, que ces derniers connussent aussi leurs devoirs. […]</a:t>
            </a:r>
          </a:p>
          <a:p>
            <a:pPr>
              <a:spcBef>
                <a:spcPts val="600"/>
              </a:spcBef>
            </a:pPr>
            <a:r>
              <a:rPr lang="fr-FR" sz="2400" b="1" dirty="0">
                <a:latin typeface="Constantia" panose="02030602050306030303" pitchFamily="18" charset="0"/>
              </a:rPr>
              <a:t>Chaque chapitre, chaque verset de la Bible est une parole divine adressée aux hommes. [...] Étudiée et mise en pratique, l’Écriture sainte conduira aujourd’hui le peuple de Dieu, de même que le peuple d’Israël était conduit de jour par la colonne de nuée et de nuit par la colonne de feu.</a:t>
            </a:r>
            <a:r>
              <a:rPr lang="es-ES"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348917C8-C459-2631-EC1B-75D21B4F1D77}"/>
              </a:ext>
            </a:extLst>
          </p:cNvPr>
          <p:cNvSpPr txBox="1"/>
          <p:nvPr/>
        </p:nvSpPr>
        <p:spPr>
          <a:xfrm>
            <a:off x="6437762" y="6029279"/>
            <a:ext cx="4390112" cy="338554"/>
          </a:xfrm>
          <a:prstGeom prst="rect">
            <a:avLst/>
          </a:prstGeom>
          <a:noFill/>
        </p:spPr>
        <p:txBody>
          <a:bodyPr wrap="none" rtlCol="0">
            <a:spAutoFit/>
          </a:bodyPr>
          <a:lstStyle/>
          <a:p>
            <a:pPr algn="r"/>
            <a:r>
              <a:rPr lang="fr-FR" sz="1600" b="1" dirty="0"/>
              <a:t>E. G. W. Patriarches et prophètes, p. 483-484</a:t>
            </a:r>
            <a:r>
              <a:rPr lang="es-ES" sz="1600" b="1" dirty="0"/>
              <a:t>) </a:t>
            </a:r>
          </a:p>
        </p:txBody>
      </p:sp>
    </p:spTree>
    <p:extLst>
      <p:ext uri="{BB962C8B-B14F-4D97-AF65-F5344CB8AC3E}">
        <p14:creationId xmlns:p14="http://schemas.microsoft.com/office/powerpoint/2010/main" val="382078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15DAB-E596-47AC-CC4D-ACCADC781D8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Imagen 10">
            <a:extLst>
              <a:ext uri="{FF2B5EF4-FFF2-40B4-BE49-F238E27FC236}">
                <a16:creationId xmlns:a16="http://schemas.microsoft.com/office/drawing/2014/main" id="{3E7579D2-7AED-3564-1F3F-C9D547A03F69}"/>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2528" y="171716"/>
            <a:ext cx="3793268"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frente, joven, niño, banca&#10;&#10;El contenido generado por IA puede ser incorrecto.">
            <a:extLst>
              <a:ext uri="{FF2B5EF4-FFF2-40B4-BE49-F238E27FC236}">
                <a16:creationId xmlns:a16="http://schemas.microsoft.com/office/drawing/2014/main" id="{62EFF39D-F303-F9BE-3F11-FD51E0665671}"/>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175452" y="171716"/>
            <a:ext cx="3822924" cy="2832741"/>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agua, tabla, azul, hombre&#10;&#10;El contenido generado por IA puede ser incorrecto.">
            <a:extLst>
              <a:ext uri="{FF2B5EF4-FFF2-40B4-BE49-F238E27FC236}">
                <a16:creationId xmlns:a16="http://schemas.microsoft.com/office/drawing/2014/main" id="{1C887D4B-80CD-15B5-5B2D-E038DBFA405F}"/>
              </a:ext>
            </a:extLst>
          </p:cNvPr>
          <p:cNvPicPr>
            <a:picLocks noGrp="1" noRot="1" noChangeAspect="1" noMove="1" noResize="1" noEditPoints="1" noAdjustHandles="1" noChangeArrowheads="1" noChangeShapeType="1" noCrop="1"/>
          </p:cNvPicPr>
          <p:nvPr/>
        </p:nvPicPr>
        <p:blipFill>
          <a:blip r:embed="rId5" cstate="screen">
            <a:extLst>
              <a:ext uri="{28A0092B-C50C-407E-A947-70E740481C1C}">
                <a14:useLocalDpi xmlns:a14="http://schemas.microsoft.com/office/drawing/2010/main"/>
              </a:ext>
            </a:extLst>
          </a:blip>
          <a:srcRect r="-3" b="-3"/>
          <a:stretch>
            <a:fillRect/>
          </a:stretch>
        </p:blipFill>
        <p:spPr>
          <a:xfrm>
            <a:off x="8188032" y="171716"/>
            <a:ext cx="3799007" cy="651456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32D183F3-68F4-6D85-8402-F5A45A365779}"/>
              </a:ext>
            </a:extLst>
          </p:cNvPr>
          <p:cNvSpPr txBox="1"/>
          <p:nvPr/>
        </p:nvSpPr>
        <p:spPr>
          <a:xfrm>
            <a:off x="3793788" y="3174699"/>
            <a:ext cx="4284018" cy="363176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28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 Cherchez premièrement le royaume et la justice de Dieu ; </a:t>
            </a:r>
            <a:br>
              <a:rPr kumimoji="0" lang="fr-FR" sz="28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br>
            <a:r>
              <a:rPr kumimoji="0" lang="fr-FR" sz="28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et toutes ces choses vous seront données par-dessus. »</a:t>
            </a:r>
            <a:endParaRPr kumimoji="0" lang="es-ES" sz="28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F2601E"/>
                </a:solidFill>
                <a:effectLst/>
                <a:uLnTx/>
                <a:uFillTx/>
                <a:latin typeface="Comic Sans MS" panose="030F0702030302020204" pitchFamily="66" charset="0"/>
                <a:ea typeface="+mn-ea"/>
                <a:cs typeface="+mn-cs"/>
              </a:rPr>
              <a:t>Matthieu</a:t>
            </a:r>
            <a:r>
              <a:rPr kumimoji="0" lang="es-ES" sz="20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rPr>
              <a:t> 6.33</a:t>
            </a:r>
          </a:p>
        </p:txBody>
      </p:sp>
    </p:spTree>
    <p:extLst>
      <p:ext uri="{BB962C8B-B14F-4D97-AF65-F5344CB8AC3E}">
        <p14:creationId xmlns:p14="http://schemas.microsoft.com/office/powerpoint/2010/main" val="283184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8A5702B-6E3C-A7AB-AC4C-11D11F962A0B}"/>
              </a:ext>
            </a:extLst>
          </p:cNvPr>
          <p:cNvSpPr txBox="1"/>
          <p:nvPr/>
        </p:nvSpPr>
        <p:spPr>
          <a:xfrm>
            <a:off x="5791199" y="3288030"/>
            <a:ext cx="6400801" cy="3400931"/>
          </a:xfrm>
          <a:prstGeom prst="rect">
            <a:avLst/>
          </a:prstGeom>
          <a:noFill/>
        </p:spPr>
        <p:txBody>
          <a:bodyPr wrap="square" rtlCol="0">
            <a:spAutoFit/>
          </a:bodyPr>
          <a:lstStyle/>
          <a:p>
            <a:pPr>
              <a:spcBef>
                <a:spcPts val="600"/>
              </a:spcBef>
            </a:pPr>
            <a:r>
              <a:rPr lang="es-ES" sz="2000" dirty="0">
                <a:effectLst>
                  <a:outerShdw blurRad="38100" dist="38100" dir="2700000" algn="tl">
                    <a:srgbClr val="000000">
                      <a:alpha val="43137"/>
                    </a:srgbClr>
                  </a:outerShdw>
                </a:effectLst>
                <a:highlight>
                  <a:srgbClr val="FDEC58"/>
                </a:highlight>
              </a:rPr>
              <a:t> </a:t>
            </a:r>
            <a:r>
              <a:rPr lang="es-ES" sz="2000" dirty="0" err="1">
                <a:effectLst>
                  <a:outerShdw blurRad="38100" dist="38100" dir="2700000" algn="tl">
                    <a:srgbClr val="000000">
                      <a:alpha val="43137"/>
                    </a:srgbClr>
                  </a:outerShdw>
                </a:effectLst>
                <a:highlight>
                  <a:srgbClr val="FDEC58"/>
                </a:highlight>
              </a:rPr>
              <a:t>Adorer</a:t>
            </a:r>
            <a:r>
              <a:rPr lang="es-ES" sz="2000" dirty="0">
                <a:effectLst>
                  <a:outerShdw blurRad="38100" dist="38100" dir="2700000" algn="tl">
                    <a:srgbClr val="000000">
                      <a:alpha val="43137"/>
                    </a:srgbClr>
                  </a:outerShdw>
                </a:effectLst>
                <a:highlight>
                  <a:srgbClr val="FDEC58"/>
                </a:highlight>
              </a:rPr>
              <a:t> </a:t>
            </a:r>
            <a:r>
              <a:rPr lang="es-ES" sz="2000" dirty="0" err="1">
                <a:effectLst>
                  <a:outerShdw blurRad="38100" dist="38100" dir="2700000" algn="tl">
                    <a:srgbClr val="000000">
                      <a:alpha val="43137"/>
                    </a:srgbClr>
                  </a:outerShdw>
                </a:effectLst>
                <a:highlight>
                  <a:srgbClr val="FDEC58"/>
                </a:highlight>
              </a:rPr>
              <a:t>avant</a:t>
            </a:r>
            <a:r>
              <a:rPr lang="es-ES" sz="2000" dirty="0">
                <a:effectLst>
                  <a:outerShdw blurRad="38100" dist="38100" dir="2700000" algn="tl">
                    <a:srgbClr val="000000">
                      <a:alpha val="43137"/>
                    </a:srgbClr>
                  </a:outerShdw>
                </a:effectLst>
                <a:highlight>
                  <a:srgbClr val="FDEC58"/>
                </a:highlight>
              </a:rPr>
              <a:t> de </a:t>
            </a:r>
            <a:r>
              <a:rPr lang="es-ES" sz="2000" dirty="0" err="1">
                <a:effectLst>
                  <a:outerShdw blurRad="38100" dist="38100" dir="2700000" algn="tl">
                    <a:srgbClr val="000000">
                      <a:alpha val="43137"/>
                    </a:srgbClr>
                  </a:outerShdw>
                </a:effectLst>
                <a:highlight>
                  <a:srgbClr val="FDEC58"/>
                </a:highlight>
              </a:rPr>
              <a:t>conquérir</a:t>
            </a:r>
            <a:r>
              <a:rPr lang="es-ES" sz="2000" dirty="0">
                <a:effectLst>
                  <a:outerShdw blurRad="38100" dist="38100" dir="2700000" algn="tl">
                    <a:srgbClr val="000000">
                      <a:alpha val="43137"/>
                    </a:srgbClr>
                  </a:outerShdw>
                </a:effectLst>
                <a:highlight>
                  <a:srgbClr val="FDEC58"/>
                </a:highlight>
              </a:rPr>
              <a:t> :</a:t>
            </a:r>
          </a:p>
          <a:p>
            <a:pPr lvl="1">
              <a:spcBef>
                <a:spcPts val="600"/>
              </a:spcBef>
            </a:pPr>
            <a:r>
              <a:rPr lang="es-ES" sz="2000" b="1" dirty="0">
                <a:solidFill>
                  <a:schemeClr val="bg1"/>
                </a:solidFill>
                <a:effectLst>
                  <a:glow rad="38100">
                    <a:srgbClr val="345E4D"/>
                  </a:glow>
                  <a:outerShdw blurRad="38100" dist="38100" dir="2700000" algn="tl">
                    <a:srgbClr val="000000">
                      <a:alpha val="43137"/>
                    </a:srgbClr>
                  </a:outerShdw>
                </a:effectLst>
              </a:rPr>
              <a:t>Le </a:t>
            </a:r>
            <a:r>
              <a:rPr lang="es-ES" sz="2000" b="1" dirty="0" err="1">
                <a:solidFill>
                  <a:schemeClr val="bg1"/>
                </a:solidFill>
                <a:effectLst>
                  <a:glow rad="38100">
                    <a:srgbClr val="345E4D"/>
                  </a:glow>
                  <a:outerShdw blurRad="38100" dist="38100" dir="2700000" algn="tl">
                    <a:srgbClr val="000000">
                      <a:alpha val="43137"/>
                    </a:srgbClr>
                  </a:outerShdw>
                </a:effectLst>
              </a:rPr>
              <a:t>renouvellement</a:t>
            </a:r>
            <a:r>
              <a:rPr lang="es-ES" sz="2000" b="1" dirty="0">
                <a:solidFill>
                  <a:schemeClr val="bg1"/>
                </a:solidFill>
                <a:effectLst>
                  <a:glow rad="38100">
                    <a:srgbClr val="345E4D"/>
                  </a:glow>
                  <a:outerShdw blurRad="38100" dist="38100" dir="2700000" algn="tl">
                    <a:srgbClr val="000000">
                      <a:alpha val="43137"/>
                    </a:srgbClr>
                  </a:outerShdw>
                </a:effectLst>
              </a:rPr>
              <a:t> de </a:t>
            </a:r>
            <a:r>
              <a:rPr lang="es-ES" sz="2000" b="1" dirty="0" err="1">
                <a:solidFill>
                  <a:schemeClr val="bg1"/>
                </a:solidFill>
                <a:effectLst>
                  <a:glow rad="38100">
                    <a:srgbClr val="345E4D"/>
                  </a:glow>
                  <a:outerShdw blurRad="38100" dist="38100" dir="2700000" algn="tl">
                    <a:srgbClr val="000000">
                      <a:alpha val="43137"/>
                    </a:srgbClr>
                  </a:outerShdw>
                </a:effectLst>
              </a:rPr>
              <a:t>l'alliance</a:t>
            </a:r>
            <a:r>
              <a:rPr lang="es-ES" sz="2000" b="1" dirty="0">
                <a:solidFill>
                  <a:schemeClr val="bg1"/>
                </a:solidFill>
                <a:effectLst>
                  <a:glow rad="38100">
                    <a:srgbClr val="345E4D"/>
                  </a:glow>
                  <a:outerShdw blurRad="38100" dist="38100" dir="2700000" algn="tl">
                    <a:srgbClr val="000000">
                      <a:alpha val="43137"/>
                    </a:srgbClr>
                  </a:outerShdw>
                </a:effectLst>
              </a:rPr>
              <a:t>  (Josué 5.1-9)</a:t>
            </a:r>
          </a:p>
          <a:p>
            <a:pPr lvl="1">
              <a:spcBef>
                <a:spcPts val="600"/>
              </a:spcBef>
            </a:pPr>
            <a:r>
              <a:rPr lang="fr-FR" sz="2000" b="1" dirty="0">
                <a:solidFill>
                  <a:schemeClr val="bg1"/>
                </a:solidFill>
                <a:effectLst>
                  <a:glow rad="38100">
                    <a:srgbClr val="345E4D"/>
                  </a:glow>
                  <a:outerShdw blurRad="38100" dist="38100" dir="2700000" algn="tl">
                    <a:srgbClr val="000000">
                      <a:alpha val="43137"/>
                    </a:srgbClr>
                  </a:outerShdw>
                </a:effectLst>
              </a:rPr>
              <a:t>La première Pâque en Canaan</a:t>
            </a:r>
            <a:r>
              <a:rPr lang="es-ES" sz="2000" b="1" dirty="0">
                <a:solidFill>
                  <a:schemeClr val="bg1"/>
                </a:solidFill>
                <a:effectLst>
                  <a:glow rad="38100">
                    <a:srgbClr val="345E4D"/>
                  </a:glow>
                  <a:outerShdw blurRad="38100" dist="38100" dir="2700000" algn="tl">
                    <a:srgbClr val="000000">
                      <a:alpha val="43137"/>
                    </a:srgbClr>
                  </a:outerShdw>
                </a:effectLst>
              </a:rPr>
              <a:t> (Josué 5.10-12)</a:t>
            </a:r>
          </a:p>
          <a:p>
            <a:pPr>
              <a:spcBef>
                <a:spcPts val="1800"/>
              </a:spcBef>
            </a:pPr>
            <a:r>
              <a:rPr lang="es-ES" sz="2000" dirty="0">
                <a:effectLst>
                  <a:outerShdw blurRad="38100" dist="38100" dir="2700000" algn="tl">
                    <a:srgbClr val="000000">
                      <a:alpha val="43137"/>
                    </a:srgbClr>
                  </a:outerShdw>
                </a:effectLst>
                <a:highlight>
                  <a:srgbClr val="E19EBD"/>
                </a:highlight>
              </a:rPr>
              <a:t> </a:t>
            </a:r>
            <a:r>
              <a:rPr lang="es-ES" sz="2000" dirty="0" err="1">
                <a:effectLst>
                  <a:outerShdw blurRad="38100" dist="38100" dir="2700000" algn="tl">
                    <a:srgbClr val="000000">
                      <a:alpha val="43137"/>
                    </a:srgbClr>
                  </a:outerShdw>
                </a:effectLst>
                <a:highlight>
                  <a:srgbClr val="E19EBD"/>
                </a:highlight>
              </a:rPr>
              <a:t>Adoration</a:t>
            </a:r>
            <a:r>
              <a:rPr lang="es-ES" sz="2000" dirty="0">
                <a:effectLst>
                  <a:outerShdw blurRad="38100" dist="38100" dir="2700000" algn="tl">
                    <a:srgbClr val="000000">
                      <a:alpha val="43137"/>
                    </a:srgbClr>
                  </a:outerShdw>
                </a:effectLst>
                <a:highlight>
                  <a:srgbClr val="E19EBD"/>
                </a:highlight>
              </a:rPr>
              <a:t> entre les </a:t>
            </a:r>
            <a:r>
              <a:rPr lang="es-ES" sz="2000" dirty="0" err="1">
                <a:effectLst>
                  <a:outerShdw blurRad="38100" dist="38100" dir="2700000" algn="tl">
                    <a:srgbClr val="000000">
                      <a:alpha val="43137"/>
                    </a:srgbClr>
                  </a:outerShdw>
                </a:effectLst>
                <a:highlight>
                  <a:srgbClr val="E19EBD"/>
                </a:highlight>
              </a:rPr>
              <a:t>montagnes</a:t>
            </a:r>
            <a:r>
              <a:rPr lang="es-ES" sz="2000" dirty="0">
                <a:effectLst>
                  <a:outerShdw blurRad="38100" dist="38100" dir="2700000" algn="tl">
                    <a:srgbClr val="000000">
                      <a:alpha val="43137"/>
                    </a:srgbClr>
                  </a:outerShdw>
                </a:effectLst>
                <a:highlight>
                  <a:srgbClr val="E19EBD"/>
                </a:highlight>
              </a:rPr>
              <a:t>:</a:t>
            </a:r>
          </a:p>
          <a:p>
            <a:pPr lvl="1">
              <a:spcBef>
                <a:spcPts val="600"/>
              </a:spcBef>
            </a:pPr>
            <a:r>
              <a:rPr lang="es-ES" sz="2000" b="1" dirty="0">
                <a:solidFill>
                  <a:schemeClr val="bg1"/>
                </a:solidFill>
                <a:effectLst>
                  <a:glow rad="38100">
                    <a:srgbClr val="345E4D"/>
                  </a:glow>
                  <a:outerShdw blurRad="38100" dist="38100" dir="2700000" algn="tl">
                    <a:srgbClr val="000000">
                      <a:alpha val="43137"/>
                    </a:srgbClr>
                  </a:outerShdw>
                </a:effectLst>
              </a:rPr>
              <a:t>Un </a:t>
            </a:r>
            <a:r>
              <a:rPr lang="es-ES" sz="2000" b="1" dirty="0" err="1">
                <a:solidFill>
                  <a:schemeClr val="bg1"/>
                </a:solidFill>
                <a:effectLst>
                  <a:glow rad="38100">
                    <a:srgbClr val="345E4D"/>
                  </a:glow>
                  <a:outerShdw blurRad="38100" dist="38100" dir="2700000" algn="tl">
                    <a:srgbClr val="000000">
                      <a:alpha val="43137"/>
                    </a:srgbClr>
                  </a:outerShdw>
                </a:effectLst>
              </a:rPr>
              <a:t>autel</a:t>
            </a:r>
            <a:r>
              <a:rPr lang="es-ES" sz="2000" b="1" dirty="0">
                <a:solidFill>
                  <a:schemeClr val="bg1"/>
                </a:solidFill>
                <a:effectLst>
                  <a:glow rad="38100">
                    <a:srgbClr val="345E4D"/>
                  </a:glow>
                  <a:outerShdw blurRad="38100" dist="38100" dir="2700000" algn="tl">
                    <a:srgbClr val="000000">
                      <a:alpha val="43137"/>
                    </a:srgbClr>
                  </a:outerShdw>
                </a:effectLst>
              </a:rPr>
              <a:t> </a:t>
            </a:r>
            <a:r>
              <a:rPr lang="es-ES" sz="2000" b="1" dirty="0" err="1">
                <a:solidFill>
                  <a:schemeClr val="bg1"/>
                </a:solidFill>
                <a:effectLst>
                  <a:glow rad="38100">
                    <a:srgbClr val="345E4D"/>
                  </a:glow>
                  <a:outerShdw blurRad="38100" dist="38100" dir="2700000" algn="tl">
                    <a:srgbClr val="000000">
                      <a:alpha val="43137"/>
                    </a:srgbClr>
                  </a:outerShdw>
                </a:effectLst>
              </a:rPr>
              <a:t>pour</a:t>
            </a:r>
            <a:r>
              <a:rPr lang="es-ES" sz="2000" b="1" dirty="0">
                <a:solidFill>
                  <a:schemeClr val="bg1"/>
                </a:solidFill>
                <a:effectLst>
                  <a:glow rad="38100">
                    <a:srgbClr val="345E4D"/>
                  </a:glow>
                  <a:outerShdw blurRad="38100" dist="38100" dir="2700000" algn="tl">
                    <a:srgbClr val="000000">
                      <a:alpha val="43137"/>
                    </a:srgbClr>
                  </a:outerShdw>
                </a:effectLst>
              </a:rPr>
              <a:t> </a:t>
            </a:r>
            <a:r>
              <a:rPr lang="es-ES" sz="2000" b="1" dirty="0" err="1">
                <a:solidFill>
                  <a:schemeClr val="bg1"/>
                </a:solidFill>
                <a:effectLst>
                  <a:glow rad="38100">
                    <a:srgbClr val="345E4D"/>
                  </a:glow>
                  <a:outerShdw blurRad="38100" dist="38100" dir="2700000" algn="tl">
                    <a:srgbClr val="000000">
                      <a:alpha val="43137"/>
                    </a:srgbClr>
                  </a:outerShdw>
                </a:effectLst>
              </a:rPr>
              <a:t>adorer</a:t>
            </a:r>
            <a:r>
              <a:rPr lang="es-ES" sz="2000" b="1" dirty="0">
                <a:solidFill>
                  <a:schemeClr val="bg1"/>
                </a:solidFill>
                <a:effectLst>
                  <a:glow rad="38100">
                    <a:srgbClr val="345E4D"/>
                  </a:glow>
                  <a:outerShdw blurRad="38100" dist="38100" dir="2700000" algn="tl">
                    <a:srgbClr val="000000">
                      <a:alpha val="43137"/>
                    </a:srgbClr>
                  </a:outerShdw>
                </a:effectLst>
              </a:rPr>
              <a:t> (Josué 8.30-31)</a:t>
            </a:r>
          </a:p>
          <a:p>
            <a:pPr lvl="1">
              <a:spcBef>
                <a:spcPts val="600"/>
              </a:spcBef>
            </a:pPr>
            <a:r>
              <a:rPr lang="fr-FR" sz="2000" b="1" dirty="0">
                <a:solidFill>
                  <a:schemeClr val="bg1"/>
                </a:solidFill>
                <a:effectLst>
                  <a:glow rad="38100">
                    <a:srgbClr val="345E4D"/>
                  </a:glow>
                  <a:outerShdw blurRad="38100" dist="38100" dir="2700000" algn="tl">
                    <a:srgbClr val="000000">
                      <a:alpha val="43137"/>
                    </a:srgbClr>
                  </a:outerShdw>
                </a:effectLst>
              </a:rPr>
              <a:t>Se souvenir de la loi</a:t>
            </a:r>
            <a:r>
              <a:rPr lang="es-ES" sz="2000" b="1" dirty="0">
                <a:solidFill>
                  <a:schemeClr val="bg1"/>
                </a:solidFill>
                <a:effectLst>
                  <a:glow rad="38100">
                    <a:srgbClr val="345E4D"/>
                  </a:glow>
                  <a:outerShdw blurRad="38100" dist="38100" dir="2700000" algn="tl">
                    <a:srgbClr val="000000">
                      <a:alpha val="43137"/>
                    </a:srgbClr>
                  </a:outerShdw>
                </a:effectLst>
              </a:rPr>
              <a:t> (Josué 8.32-35)</a:t>
            </a:r>
          </a:p>
          <a:p>
            <a:pPr>
              <a:spcBef>
                <a:spcPts val="1800"/>
              </a:spcBef>
            </a:pPr>
            <a:r>
              <a:rPr lang="es-ES" sz="2000" dirty="0">
                <a:effectLst>
                  <a:outerShdw blurRad="38100" dist="38100" dir="2700000" algn="tl">
                    <a:srgbClr val="000000">
                      <a:alpha val="43137"/>
                    </a:srgbClr>
                  </a:outerShdw>
                </a:effectLst>
                <a:highlight>
                  <a:srgbClr val="F39D91"/>
                </a:highlight>
              </a:rPr>
              <a:t> </a:t>
            </a:r>
            <a:r>
              <a:rPr lang="fr-FR" sz="2000" dirty="0">
                <a:effectLst>
                  <a:outerShdw blurRad="38100" dist="38100" dir="2700000" algn="tl">
                    <a:srgbClr val="000000">
                      <a:alpha val="43137"/>
                    </a:srgbClr>
                  </a:outerShdw>
                </a:effectLst>
                <a:highlight>
                  <a:srgbClr val="F39D91"/>
                </a:highlight>
              </a:rPr>
              <a:t>Un lieu spécial pour adorer</a:t>
            </a:r>
            <a:r>
              <a:rPr lang="es-ES" sz="2000" dirty="0">
                <a:effectLst>
                  <a:outerShdw blurRad="38100" dist="38100" dir="2700000" algn="tl">
                    <a:srgbClr val="000000">
                      <a:alpha val="43137"/>
                    </a:srgbClr>
                  </a:outerShdw>
                </a:effectLst>
                <a:highlight>
                  <a:srgbClr val="F39D91"/>
                </a:highlight>
              </a:rPr>
              <a:t>:</a:t>
            </a:r>
          </a:p>
          <a:p>
            <a:pPr lvl="1">
              <a:spcBef>
                <a:spcPts val="600"/>
              </a:spcBef>
            </a:pPr>
            <a:r>
              <a:rPr lang="es-ES" sz="2000" b="1" dirty="0" err="1">
                <a:solidFill>
                  <a:schemeClr val="bg1"/>
                </a:solidFill>
                <a:effectLst>
                  <a:glow rad="38100">
                    <a:srgbClr val="345E4D"/>
                  </a:glow>
                  <a:outerShdw blurRad="38100" dist="38100" dir="2700000" algn="tl">
                    <a:srgbClr val="000000">
                      <a:alpha val="43137"/>
                    </a:srgbClr>
                  </a:outerShdw>
                </a:effectLst>
              </a:rPr>
              <a:t>L'érection</a:t>
            </a:r>
            <a:r>
              <a:rPr lang="es-ES" sz="2000" b="1" dirty="0">
                <a:solidFill>
                  <a:schemeClr val="bg1"/>
                </a:solidFill>
                <a:effectLst>
                  <a:glow rad="38100">
                    <a:srgbClr val="345E4D"/>
                  </a:glow>
                  <a:outerShdw blurRad="38100" dist="38100" dir="2700000" algn="tl">
                    <a:srgbClr val="000000">
                      <a:alpha val="43137"/>
                    </a:srgbClr>
                  </a:outerShdw>
                </a:effectLst>
              </a:rPr>
              <a:t> du </a:t>
            </a:r>
            <a:r>
              <a:rPr lang="es-ES" sz="2000" b="1" dirty="0" err="1">
                <a:solidFill>
                  <a:schemeClr val="bg1"/>
                </a:solidFill>
                <a:effectLst>
                  <a:glow rad="38100">
                    <a:srgbClr val="345E4D"/>
                  </a:glow>
                  <a:outerShdw blurRad="38100" dist="38100" dir="2700000" algn="tl">
                    <a:srgbClr val="000000">
                      <a:alpha val="43137"/>
                    </a:srgbClr>
                  </a:outerShdw>
                </a:effectLst>
              </a:rPr>
              <a:t>Sanctuaire</a:t>
            </a:r>
            <a:r>
              <a:rPr lang="es-ES" sz="2000" b="1" dirty="0">
                <a:solidFill>
                  <a:schemeClr val="bg1"/>
                </a:solidFill>
                <a:effectLst>
                  <a:glow rad="38100">
                    <a:srgbClr val="345E4D"/>
                  </a:glow>
                  <a:outerShdw blurRad="38100" dist="38100" dir="2700000" algn="tl">
                    <a:srgbClr val="000000">
                      <a:alpha val="43137"/>
                    </a:srgbClr>
                  </a:outerShdw>
                </a:effectLst>
              </a:rPr>
              <a:t> (Josué 18.1)</a:t>
            </a:r>
          </a:p>
        </p:txBody>
      </p:sp>
      <p:sp>
        <p:nvSpPr>
          <p:cNvPr id="3" name="CuadroTexto 2">
            <a:extLst>
              <a:ext uri="{FF2B5EF4-FFF2-40B4-BE49-F238E27FC236}">
                <a16:creationId xmlns:a16="http://schemas.microsoft.com/office/drawing/2014/main" id="{12525B60-02AC-804A-43CD-7E4E9E17616D}"/>
              </a:ext>
            </a:extLst>
          </p:cNvPr>
          <p:cNvSpPr txBox="1"/>
          <p:nvPr/>
        </p:nvSpPr>
        <p:spPr>
          <a:xfrm>
            <a:off x="54314" y="97919"/>
            <a:ext cx="9712258" cy="707886"/>
          </a:xfrm>
          <a:prstGeom prst="rect">
            <a:avLst/>
          </a:prstGeom>
          <a:noFill/>
        </p:spPr>
        <p:txBody>
          <a:bodyPr wrap="square" rtlCol="0">
            <a:spAutoFit/>
          </a:bodyPr>
          <a:lstStyle/>
          <a:p>
            <a:pPr>
              <a:spcBef>
                <a:spcPts val="600"/>
              </a:spcBef>
            </a:pPr>
            <a:r>
              <a:rPr lang="fr-FR" sz="2000" b="1" dirty="0"/>
              <a:t>Face au miraculeux passage du Jourdain, tous les rois cananéens furent remplis de crainte (Josué 5.1). Le terrain était préparé pour une conquête immédiate</a:t>
            </a:r>
            <a:r>
              <a:rPr lang="es-ES" sz="2000" b="1" dirty="0"/>
              <a:t>.</a:t>
            </a:r>
          </a:p>
        </p:txBody>
      </p:sp>
      <p:pic>
        <p:nvPicPr>
          <p:cNvPr id="4" name="Imagen 3" descr="Un atardecer en un área abierta&#10;&#10;El contenido generado por IA puede ser incorrecto.">
            <a:extLst>
              <a:ext uri="{FF2B5EF4-FFF2-40B4-BE49-F238E27FC236}">
                <a16:creationId xmlns:a16="http://schemas.microsoft.com/office/drawing/2014/main" id="{495B5290-4BF3-F95E-DAC5-8C9316BBF3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90499" y="3251963"/>
            <a:ext cx="4857751" cy="340093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pasto, persona, texto, libro&#10;&#10;El contenido generado por IA puede ser incorrecto.">
            <a:extLst>
              <a:ext uri="{FF2B5EF4-FFF2-40B4-BE49-F238E27FC236}">
                <a16:creationId xmlns:a16="http://schemas.microsoft.com/office/drawing/2014/main" id="{E5CD9D62-942D-6713-7EEF-30C4B9B85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4774" y="108079"/>
            <a:ext cx="2556727" cy="2870597"/>
          </a:xfrm>
          <a:prstGeom prst="rect">
            <a:avLst/>
          </a:prstGeom>
          <a:ln w="38100" cap="rnd">
            <a:solidFill>
              <a:schemeClr val="accent5">
                <a:lumMod val="60000"/>
                <a:lumOff val="40000"/>
              </a:schemeClr>
            </a:solidFill>
          </a:ln>
          <a:effectLst>
            <a:outerShdw blurRad="76200" dist="95250" dir="10500000" sx="97000" sy="23000" kx="900000" algn="br" rotWithShape="0">
              <a:srgbClr val="E19EBD">
                <a:alpha val="5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Forma, Círculo&#10;&#10;El contenido generado por IA puede ser incorrecto.">
            <a:extLst>
              <a:ext uri="{FF2B5EF4-FFF2-40B4-BE49-F238E27FC236}">
                <a16:creationId xmlns:a16="http://schemas.microsoft.com/office/drawing/2014/main" id="{CC0CEF73-0191-A3A3-F41B-688A455FB2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2020" y="4110246"/>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17" name="Imagen 16" descr="Forma, Círculo&#10;&#10;El contenido generado por IA puede ser incorrecto.">
            <a:extLst>
              <a:ext uri="{FF2B5EF4-FFF2-40B4-BE49-F238E27FC236}">
                <a16:creationId xmlns:a16="http://schemas.microsoft.com/office/drawing/2014/main" id="{9836FC5E-9E31-FBBD-972E-D536F80A1B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2020" y="633311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3" name="Imagen 22" descr="Forma, Círculo&#10;&#10;El contenido generado por IA puede ser incorrecto.">
            <a:extLst>
              <a:ext uri="{FF2B5EF4-FFF2-40B4-BE49-F238E27FC236}">
                <a16:creationId xmlns:a16="http://schemas.microsoft.com/office/drawing/2014/main" id="{B754FFB6-6655-7B09-EB0D-E31E460E90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2020" y="50154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4" name="Imagen 23" descr="Forma, Círculo&#10;&#10;El contenido generado por IA puede ser incorrecto.">
            <a:extLst>
              <a:ext uri="{FF2B5EF4-FFF2-40B4-BE49-F238E27FC236}">
                <a16:creationId xmlns:a16="http://schemas.microsoft.com/office/drawing/2014/main" id="{58A3C553-09F3-3E58-04A3-E852CC7FA7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2020" y="37386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9" name="Imagen 28" descr="Forma, Círculo&#10;&#10;El contenido generado por IA puede ser incorrecto.">
            <a:extLst>
              <a:ext uri="{FF2B5EF4-FFF2-40B4-BE49-F238E27FC236}">
                <a16:creationId xmlns:a16="http://schemas.microsoft.com/office/drawing/2014/main" id="{484D0B0F-FF6A-D1BF-5BE1-2EF913974C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2020" y="5417284"/>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36" name="Imagen 35" descr="Un dibujo con letras&#10;&#10;El contenido generado por IA puede ser incorrecto.">
            <a:extLst>
              <a:ext uri="{FF2B5EF4-FFF2-40B4-BE49-F238E27FC236}">
                <a16:creationId xmlns:a16="http://schemas.microsoft.com/office/drawing/2014/main" id="{A212967C-9284-F4D7-B05E-4D150D532DB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82007" y="5958782"/>
            <a:ext cx="506202" cy="229660"/>
          </a:xfrm>
          <a:prstGeom prst="rect">
            <a:avLst/>
          </a:prstGeom>
          <a:effectLst>
            <a:outerShdw blurRad="50800" dist="38100" dir="8100000" algn="tr" rotWithShape="0">
              <a:prstClr val="black">
                <a:alpha val="40000"/>
              </a:prstClr>
            </a:outerShdw>
          </a:effectLst>
        </p:spPr>
      </p:pic>
      <p:pic>
        <p:nvPicPr>
          <p:cNvPr id="38" name="Imagen 37" descr="Imagen que contiene tarjeta de presentación, dibujo&#10;&#10;El contenido generado por IA puede ser incorrecto.">
            <a:extLst>
              <a:ext uri="{FF2B5EF4-FFF2-40B4-BE49-F238E27FC236}">
                <a16:creationId xmlns:a16="http://schemas.microsoft.com/office/drawing/2014/main" id="{7B331A37-3926-2E4F-3C6F-EAC9D72EA1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02327" y="4664220"/>
            <a:ext cx="506202" cy="229660"/>
          </a:xfrm>
          <a:prstGeom prst="rect">
            <a:avLst/>
          </a:prstGeom>
          <a:effectLst>
            <a:outerShdw blurRad="50800" dist="38100" dir="8100000" algn="tr" rotWithShape="0">
              <a:prstClr val="black">
                <a:alpha val="40000"/>
              </a:prstClr>
            </a:outerShdw>
          </a:effectLst>
        </p:spPr>
      </p:pic>
      <p:pic>
        <p:nvPicPr>
          <p:cNvPr id="46" name="Imagen 45" descr="Imagen que contiene tarjeta de presentación, dibujo&#10;&#10;El contenido generado por IA puede ser incorrecto.">
            <a:extLst>
              <a:ext uri="{FF2B5EF4-FFF2-40B4-BE49-F238E27FC236}">
                <a16:creationId xmlns:a16="http://schemas.microsoft.com/office/drawing/2014/main" id="{125C0EED-0D6D-990F-A549-0540BFA6812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02621" y="3362216"/>
            <a:ext cx="506202" cy="22966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8EF2AFCF-FAB8-F029-1B01-4D3C048001EF}"/>
              </a:ext>
            </a:extLst>
          </p:cNvPr>
          <p:cNvSpPr txBox="1"/>
          <p:nvPr/>
        </p:nvSpPr>
        <p:spPr>
          <a:xfrm>
            <a:off x="190498" y="2195931"/>
            <a:ext cx="9254275" cy="707886"/>
          </a:xfrm>
          <a:prstGeom prst="rect">
            <a:avLst/>
          </a:prstGeom>
          <a:noFill/>
        </p:spPr>
        <p:txBody>
          <a:bodyPr wrap="square">
            <a:spAutoFit/>
          </a:bodyPr>
          <a:lstStyle/>
          <a:p>
            <a:pPr>
              <a:spcBef>
                <a:spcPts val="600"/>
              </a:spcBef>
            </a:pPr>
            <a:r>
              <a:rPr lang="fr-FR" sz="2000" b="1" dirty="0"/>
              <a:t>Alors qu'ils approchaient de la fin de la conquête, ils réalisèrent une nouvelle étape importante d'adoration : ériger le Sanctuaire à Silo</a:t>
            </a:r>
            <a:r>
              <a:rPr lang="es-ES" sz="2000" b="1" dirty="0"/>
              <a:t>.</a:t>
            </a:r>
          </a:p>
        </p:txBody>
      </p:sp>
      <p:sp>
        <p:nvSpPr>
          <p:cNvPr id="9" name="CuadroTexto 8">
            <a:extLst>
              <a:ext uri="{FF2B5EF4-FFF2-40B4-BE49-F238E27FC236}">
                <a16:creationId xmlns:a16="http://schemas.microsoft.com/office/drawing/2014/main" id="{342AFE7D-65DB-AD1E-CB58-E56152DC3E13}"/>
              </a:ext>
            </a:extLst>
          </p:cNvPr>
          <p:cNvSpPr txBox="1"/>
          <p:nvPr/>
        </p:nvSpPr>
        <p:spPr>
          <a:xfrm>
            <a:off x="190496" y="1496593"/>
            <a:ext cx="9254275" cy="707886"/>
          </a:xfrm>
          <a:prstGeom prst="rect">
            <a:avLst/>
          </a:prstGeom>
          <a:noFill/>
        </p:spPr>
        <p:txBody>
          <a:bodyPr wrap="square">
            <a:spAutoFit/>
          </a:bodyPr>
          <a:lstStyle/>
          <a:p>
            <a:pPr>
              <a:spcBef>
                <a:spcPts val="600"/>
              </a:spcBef>
            </a:pPr>
            <a:r>
              <a:rPr lang="fr-FR" sz="2000" b="1" dirty="0"/>
              <a:t>Au milieu de la conquête, ils firent une halte pour se consacrer à nouveau au Seigneur lors d'une grande assemblée entre les monts </a:t>
            </a:r>
            <a:r>
              <a:rPr lang="fr-FR" sz="2000" b="1" dirty="0" err="1"/>
              <a:t>Ébal</a:t>
            </a:r>
            <a:r>
              <a:rPr lang="fr-FR" sz="2000" b="1" dirty="0"/>
              <a:t> et Garizim</a:t>
            </a:r>
            <a:r>
              <a:rPr lang="es-ES" sz="2000" b="1" dirty="0"/>
              <a:t>.</a:t>
            </a:r>
          </a:p>
        </p:txBody>
      </p:sp>
      <p:sp>
        <p:nvSpPr>
          <p:cNvPr id="11" name="CuadroTexto 10">
            <a:extLst>
              <a:ext uri="{FF2B5EF4-FFF2-40B4-BE49-F238E27FC236}">
                <a16:creationId xmlns:a16="http://schemas.microsoft.com/office/drawing/2014/main" id="{2FB80A3F-C07B-9BD7-A2FE-9BE3D27E603B}"/>
              </a:ext>
            </a:extLst>
          </p:cNvPr>
          <p:cNvSpPr txBox="1"/>
          <p:nvPr/>
        </p:nvSpPr>
        <p:spPr>
          <a:xfrm>
            <a:off x="190493" y="797256"/>
            <a:ext cx="9254275" cy="707886"/>
          </a:xfrm>
          <a:prstGeom prst="rect">
            <a:avLst/>
          </a:prstGeom>
          <a:noFill/>
        </p:spPr>
        <p:txBody>
          <a:bodyPr wrap="square">
            <a:spAutoFit/>
          </a:bodyPr>
          <a:lstStyle/>
          <a:p>
            <a:pPr>
              <a:spcBef>
                <a:spcPts val="600"/>
              </a:spcBef>
            </a:pPr>
            <a:r>
              <a:rPr lang="fr-FR" sz="2000" b="1" dirty="0"/>
              <a:t>Cependant, ce ne fut pas la priorité pour Israël. </a:t>
            </a:r>
            <a:br>
              <a:rPr lang="fr-FR" sz="2000" b="1" dirty="0"/>
            </a:br>
            <a:r>
              <a:rPr lang="fr-FR" sz="2000" b="1" dirty="0"/>
              <a:t>Ils devaient chercher premièrement la communion avec Dieu</a:t>
            </a:r>
            <a:r>
              <a:rPr lang="es-ES" sz="2000" b="1" dirty="0"/>
              <a:t>.</a:t>
            </a:r>
          </a:p>
        </p:txBody>
      </p:sp>
    </p:spTree>
    <p:extLst>
      <p:ext uri="{BB962C8B-B14F-4D97-AF65-F5344CB8AC3E}">
        <p14:creationId xmlns:p14="http://schemas.microsoft.com/office/powerpoint/2010/main" val="20932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ppt_h/2"/>
                                          </p:val>
                                        </p:tav>
                                        <p:tav tm="100000">
                                          <p:val>
                                            <p:strVal val="#ppt_y"/>
                                          </p:val>
                                        </p:tav>
                                      </p:tavLst>
                                    </p:anim>
                                    <p:anim calcmode="lin" valueType="num">
                                      <p:cBhvr>
                                        <p:cTn id="19" dur="500" fill="hold"/>
                                        <p:tgtEl>
                                          <p:spTgt spid="7"/>
                                        </p:tgtEl>
                                        <p:attrNameLst>
                                          <p:attrName>ppt_w</p:attrName>
                                        </p:attrNameLst>
                                      </p:cBhvr>
                                      <p:tavLst>
                                        <p:tav tm="0">
                                          <p:val>
                                            <p:strVal val="#ppt_w"/>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ppt_x</p:attrName>
                                        </p:attrNameLst>
                                      </p:cBhvr>
                                      <p:tavLst>
                                        <p:tav tm="0">
                                          <p:val>
                                            <p:strVal val="#ppt_x-#ppt_w/2"/>
                                          </p:val>
                                        </p:tav>
                                        <p:tav tm="100000">
                                          <p:val>
                                            <p:strVal val="#ppt_x"/>
                                          </p:val>
                                        </p:tav>
                                      </p:tavLst>
                                    </p:anim>
                                    <p:anim calcmode="lin" valueType="num">
                                      <p:cBhvr>
                                        <p:cTn id="42" dur="500" fill="hold"/>
                                        <p:tgtEl>
                                          <p:spTgt spid="46"/>
                                        </p:tgtEl>
                                        <p:attrNameLst>
                                          <p:attrName>ppt_y</p:attrName>
                                        </p:attrNameLst>
                                      </p:cBhvr>
                                      <p:tavLst>
                                        <p:tav tm="0">
                                          <p:val>
                                            <p:strVal val="#ppt_y"/>
                                          </p:val>
                                        </p:tav>
                                        <p:tav tm="100000">
                                          <p:val>
                                            <p:strVal val="#ppt_y"/>
                                          </p:val>
                                        </p:tav>
                                      </p:tavLst>
                                    </p:anim>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ppt_x</p:attrName>
                                        </p:attrNameLst>
                                      </p:cBhvr>
                                      <p:tavLst>
                                        <p:tav tm="0">
                                          <p:val>
                                            <p:strVal val="#ppt_x-#ppt_w/2"/>
                                          </p:val>
                                        </p:tav>
                                        <p:tav tm="100000">
                                          <p:val>
                                            <p:strVal val="#ppt_x"/>
                                          </p:val>
                                        </p:tav>
                                      </p:tavLst>
                                    </p:anim>
                                    <p:anim calcmode="lin" valueType="num">
                                      <p:cBhvr>
                                        <p:cTn id="74" dur="500" fill="hold"/>
                                        <p:tgtEl>
                                          <p:spTgt spid="38"/>
                                        </p:tgtEl>
                                        <p:attrNameLst>
                                          <p:attrName>ppt_y</p:attrName>
                                        </p:attrNameLst>
                                      </p:cBhvr>
                                      <p:tavLst>
                                        <p:tav tm="0">
                                          <p:val>
                                            <p:strVal val="#ppt_y"/>
                                          </p:val>
                                        </p:tav>
                                        <p:tav tm="100000">
                                          <p:val>
                                            <p:strVal val="#ppt_y"/>
                                          </p:val>
                                        </p:tav>
                                      </p:tavLst>
                                    </p:anim>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53" presetClass="entr" presetSubtype="16"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Effect transition="in" filter="fade">
                                      <p:cBhvr>
                                        <p:cTn id="86" dur="500"/>
                                        <p:tgtEl>
                                          <p:spTgt spid="23"/>
                                        </p:tgtEl>
                                      </p:cBhvr>
                                    </p:animEffect>
                                  </p:childTnLst>
                                </p:cTn>
                              </p:par>
                            </p:childTnLst>
                          </p:cTn>
                        </p:par>
                        <p:par>
                          <p:cTn id="87" fill="hold">
                            <p:stCondLst>
                              <p:cond delay="1500"/>
                            </p:stCondLst>
                            <p:childTnLst>
                              <p:par>
                                <p:cTn id="88" presetID="22" presetClass="entr" presetSubtype="8" fill="hold" grpId="0" nodeType="afterEffect">
                                  <p:stCondLst>
                                    <p:cond delay="0"/>
                                  </p:stCondLst>
                                  <p:childTnLst>
                                    <p:set>
                                      <p:cBhvr>
                                        <p:cTn id="89" dur="1" fill="hold">
                                          <p:stCondLst>
                                            <p:cond delay="0"/>
                                          </p:stCondLst>
                                        </p:cTn>
                                        <p:tgtEl>
                                          <p:spTgt spid="2">
                                            <p:txEl>
                                              <p:pRg st="4" end="4"/>
                                            </p:txEl>
                                          </p:spTgt>
                                        </p:tgtEl>
                                        <p:attrNameLst>
                                          <p:attrName>style.visibility</p:attrName>
                                        </p:attrNameLst>
                                      </p:cBhvr>
                                      <p:to>
                                        <p:strVal val="visible"/>
                                      </p:to>
                                    </p:set>
                                    <p:animEffect transition="in" filter="wipe(left)">
                                      <p:cBhvr>
                                        <p:cTn id="90" dur="500"/>
                                        <p:tgtEl>
                                          <p:spTgt spid="2">
                                            <p:txEl>
                                              <p:pRg st="4" end="4"/>
                                            </p:txEl>
                                          </p:spTgt>
                                        </p:tgtEl>
                                      </p:cBhvr>
                                    </p:animEffect>
                                  </p:childTnLst>
                                </p:cTn>
                              </p:par>
                            </p:childTnLst>
                          </p:cTn>
                        </p:par>
                        <p:par>
                          <p:cTn id="91" fill="hold">
                            <p:stCondLst>
                              <p:cond delay="2000"/>
                            </p:stCondLst>
                            <p:childTnLst>
                              <p:par>
                                <p:cTn id="92" presetID="53" presetClass="entr" presetSubtype="16"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5" end="5"/>
                                            </p:txEl>
                                          </p:spTgt>
                                        </p:tgtEl>
                                        <p:attrNameLst>
                                          <p:attrName>style.visibility</p:attrName>
                                        </p:attrNameLst>
                                      </p:cBhvr>
                                      <p:to>
                                        <p:strVal val="visible"/>
                                      </p:to>
                                    </p:set>
                                    <p:animEffect transition="in" filter="wipe(left)">
                                      <p:cBhvr>
                                        <p:cTn id="100" dur="500"/>
                                        <p:tgtEl>
                                          <p:spTgt spid="2">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p:cTn id="105" dur="500" fill="hold"/>
                                        <p:tgtEl>
                                          <p:spTgt spid="36"/>
                                        </p:tgtEl>
                                        <p:attrNameLst>
                                          <p:attrName>ppt_x</p:attrName>
                                        </p:attrNameLst>
                                      </p:cBhvr>
                                      <p:tavLst>
                                        <p:tav tm="0">
                                          <p:val>
                                            <p:strVal val="#ppt_x-#ppt_w/2"/>
                                          </p:val>
                                        </p:tav>
                                        <p:tav tm="100000">
                                          <p:val>
                                            <p:strVal val="#ppt_x"/>
                                          </p:val>
                                        </p:tav>
                                      </p:tavLst>
                                    </p:anim>
                                    <p:anim calcmode="lin" valueType="num">
                                      <p:cBhvr>
                                        <p:cTn id="106" dur="500" fill="hold"/>
                                        <p:tgtEl>
                                          <p:spTgt spid="36"/>
                                        </p:tgtEl>
                                        <p:attrNameLst>
                                          <p:attrName>ppt_y</p:attrName>
                                        </p:attrNameLst>
                                      </p:cBhvr>
                                      <p:tavLst>
                                        <p:tav tm="0">
                                          <p:val>
                                            <p:strVal val="#ppt_y"/>
                                          </p:val>
                                        </p:tav>
                                        <p:tav tm="100000">
                                          <p:val>
                                            <p:strVal val="#ppt_y"/>
                                          </p:val>
                                        </p:tav>
                                      </p:tavLst>
                                    </p:anim>
                                    <p:anim calcmode="lin" valueType="num">
                                      <p:cBhvr>
                                        <p:cTn id="107" dur="500" fill="hold"/>
                                        <p:tgtEl>
                                          <p:spTgt spid="36"/>
                                        </p:tgtEl>
                                        <p:attrNameLst>
                                          <p:attrName>ppt_w</p:attrName>
                                        </p:attrNameLst>
                                      </p:cBhvr>
                                      <p:tavLst>
                                        <p:tav tm="0">
                                          <p:val>
                                            <p:fltVal val="0"/>
                                          </p:val>
                                        </p:tav>
                                        <p:tav tm="100000">
                                          <p:val>
                                            <p:strVal val="#ppt_w"/>
                                          </p:val>
                                        </p:tav>
                                      </p:tavLst>
                                    </p:anim>
                                    <p:anim calcmode="lin" valueType="num">
                                      <p:cBhvr>
                                        <p:cTn id="108" dur="500" fill="hold"/>
                                        <p:tgtEl>
                                          <p:spTgt spid="36"/>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53" presetClass="entr" presetSubtype="16" fill="hold"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500" fill="hold"/>
                                        <p:tgtEl>
                                          <p:spTgt spid="17"/>
                                        </p:tgtEl>
                                        <p:attrNameLst>
                                          <p:attrName>ppt_w</p:attrName>
                                        </p:attrNameLst>
                                      </p:cBhvr>
                                      <p:tavLst>
                                        <p:tav tm="0">
                                          <p:val>
                                            <p:fltVal val="0"/>
                                          </p:val>
                                        </p:tav>
                                        <p:tav tm="100000">
                                          <p:val>
                                            <p:strVal val="#ppt_w"/>
                                          </p:val>
                                        </p:tav>
                                      </p:tavLst>
                                    </p:anim>
                                    <p:anim calcmode="lin" valueType="num">
                                      <p:cBhvr>
                                        <p:cTn id="117" dur="500" fill="hold"/>
                                        <p:tgtEl>
                                          <p:spTgt spid="17"/>
                                        </p:tgtEl>
                                        <p:attrNameLst>
                                          <p:attrName>ppt_h</p:attrName>
                                        </p:attrNameLst>
                                      </p:cBhvr>
                                      <p:tavLst>
                                        <p:tav tm="0">
                                          <p:val>
                                            <p:fltVal val="0"/>
                                          </p:val>
                                        </p:tav>
                                        <p:tav tm="100000">
                                          <p:val>
                                            <p:strVal val="#ppt_h"/>
                                          </p:val>
                                        </p:tav>
                                      </p:tavLst>
                                    </p:anim>
                                    <p:animEffect transition="in" filter="fade">
                                      <p:cBhvr>
                                        <p:cTn id="118" dur="500"/>
                                        <p:tgtEl>
                                          <p:spTgt spid="17"/>
                                        </p:tgtEl>
                                      </p:cBhvr>
                                    </p:animEffect>
                                  </p:childTnLst>
                                </p:cTn>
                              </p:par>
                            </p:childTnLst>
                          </p:cTn>
                        </p:par>
                        <p:par>
                          <p:cTn id="119" fill="hold">
                            <p:stCondLst>
                              <p:cond delay="1500"/>
                            </p:stCondLst>
                            <p:childTnLst>
                              <p:par>
                                <p:cTn id="120" presetID="22" presetClass="entr" presetSubtype="8" fill="hold" grpId="0" nodeType="afterEffect">
                                  <p:stCondLst>
                                    <p:cond delay="0"/>
                                  </p:stCondLst>
                                  <p:childTnLst>
                                    <p:set>
                                      <p:cBhvr>
                                        <p:cTn id="121" dur="1" fill="hold">
                                          <p:stCondLst>
                                            <p:cond delay="0"/>
                                          </p:stCondLst>
                                        </p:cTn>
                                        <p:tgtEl>
                                          <p:spTgt spid="2">
                                            <p:txEl>
                                              <p:pRg st="7" end="7"/>
                                            </p:txEl>
                                          </p:spTgt>
                                        </p:tgtEl>
                                        <p:attrNameLst>
                                          <p:attrName>style.visibility</p:attrName>
                                        </p:attrNameLst>
                                      </p:cBhvr>
                                      <p:to>
                                        <p:strVal val="visible"/>
                                      </p:to>
                                    </p:set>
                                    <p:animEffect transition="in" filter="wipe(left)">
                                      <p:cBhvr>
                                        <p:cTn id="1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E52D9E8-5C93-0379-5CC8-1E232122D741}"/>
            </a:ext>
          </a:extLst>
        </p:cNvPr>
        <p:cNvGrpSpPr/>
        <p:nvPr/>
      </p:nvGrpSpPr>
      <p:grpSpPr>
        <a:xfrm>
          <a:off x="0" y="0"/>
          <a:ext cx="0" cy="0"/>
          <a:chOff x="0" y="0"/>
          <a:chExt cx="0" cy="0"/>
        </a:xfrm>
      </p:grpSpPr>
      <p:pic>
        <p:nvPicPr>
          <p:cNvPr id="9" name="Imagen 8" descr="Imagen que contiene hombre, pastel, mujer, parado&#10;&#10;El contenido generado por IA puede ser incorrecto.">
            <a:extLst>
              <a:ext uri="{FF2B5EF4-FFF2-40B4-BE49-F238E27FC236}">
                <a16:creationId xmlns:a16="http://schemas.microsoft.com/office/drawing/2014/main" id="{7AD10113-E664-086D-758F-A3EEF5E420C5}"/>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3928682" y="3458079"/>
            <a:ext cx="8242998" cy="3399920"/>
          </a:xfrm>
          <a:prstGeom prst="rect">
            <a:avLst/>
          </a:prstGeom>
        </p:spPr>
      </p:pic>
      <p:sp>
        <p:nvSpPr>
          <p:cNvPr id="10" name="Rectángulo 9">
            <a:extLst>
              <a:ext uri="{FF2B5EF4-FFF2-40B4-BE49-F238E27FC236}">
                <a16:creationId xmlns:a16="http://schemas.microsoft.com/office/drawing/2014/main" id="{10787DC9-42E5-36BE-37A0-8FCC0F4DF321}"/>
              </a:ext>
            </a:extLst>
          </p:cNvPr>
          <p:cNvSpPr>
            <a:spLocks noGrp="1" noRot="1" noMove="1" noResize="1" noEditPoints="1" noAdjustHandles="1" noChangeArrowheads="1" noChangeShapeType="1"/>
          </p:cNvSpPr>
          <p:nvPr/>
        </p:nvSpPr>
        <p:spPr>
          <a:xfrm>
            <a:off x="3918522" y="30480"/>
            <a:ext cx="8242998" cy="6804000"/>
          </a:xfrm>
          <a:prstGeom prst="rect">
            <a:avLst/>
          </a:prstGeom>
          <a:noFill/>
          <a:ln w="57150">
            <a:solidFill>
              <a:srgbClr val="B63D3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3F2641F-CF4A-8586-467E-86200B1D454B}"/>
              </a:ext>
            </a:extLst>
          </p:cNvPr>
          <p:cNvSpPr txBox="1"/>
          <p:nvPr/>
        </p:nvSpPr>
        <p:spPr>
          <a:xfrm>
            <a:off x="3908362" y="229925"/>
            <a:ext cx="8242998" cy="255454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8000" b="1" dirty="0" err="1">
                <a:ln/>
                <a:solidFill>
                  <a:srgbClr val="B63D3B"/>
                </a:solidFill>
                <a:effectLst>
                  <a:outerShdw blurRad="38100" dist="38100" dir="2700000" algn="tl">
                    <a:schemeClr val="accent3">
                      <a:lumMod val="60000"/>
                      <a:lumOff val="40000"/>
                    </a:schemeClr>
                  </a:outerShdw>
                </a:effectLst>
              </a:rPr>
              <a:t>ADORER</a:t>
            </a:r>
            <a:r>
              <a:rPr lang="es-ES" sz="8000" b="1" dirty="0">
                <a:ln/>
                <a:solidFill>
                  <a:srgbClr val="B63D3B"/>
                </a:solidFill>
                <a:effectLst>
                  <a:outerShdw blurRad="38100" dist="38100" dir="2700000" algn="tl">
                    <a:schemeClr val="accent3">
                      <a:lumMod val="60000"/>
                      <a:lumOff val="40000"/>
                    </a:schemeClr>
                  </a:outerShdw>
                </a:effectLst>
              </a:rPr>
              <a:t> AVANT DE </a:t>
            </a:r>
            <a:r>
              <a:rPr lang="es-ES" sz="8000" b="1" dirty="0" err="1">
                <a:ln/>
                <a:solidFill>
                  <a:srgbClr val="B63D3B"/>
                </a:solidFill>
                <a:effectLst>
                  <a:outerShdw blurRad="38100" dist="38100" dir="2700000" algn="tl">
                    <a:schemeClr val="accent3">
                      <a:lumMod val="60000"/>
                      <a:lumOff val="40000"/>
                    </a:schemeClr>
                  </a:outerShdw>
                </a:effectLst>
              </a:rPr>
              <a:t>CONQUÉRIR</a:t>
            </a:r>
            <a:endParaRPr lang="es-ES" sz="8000" b="1" dirty="0">
              <a:ln/>
              <a:solidFill>
                <a:srgbClr val="B63D3B"/>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1018241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542A7D-F0F7-025A-DA4D-B484636F7005}"/>
              </a:ext>
            </a:extLst>
          </p:cNvPr>
          <p:cNvSpPr txBox="1"/>
          <p:nvPr/>
        </p:nvSpPr>
        <p:spPr>
          <a:xfrm>
            <a:off x="0" y="0"/>
            <a:ext cx="12192000" cy="769441"/>
          </a:xfrm>
          <a:prstGeom prst="rect">
            <a:avLst/>
          </a:prstGeom>
          <a:noFill/>
        </p:spPr>
        <p:txBody>
          <a:bodyPr wrap="square">
            <a:spAutoFit/>
          </a:bodyPr>
          <a:lstStyle/>
          <a:p>
            <a:pPr algn="ct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LE </a:t>
            </a:r>
            <a:r>
              <a:rPr lang="es-ES" sz="4400" b="1" spc="30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RENOUVELLEMENT</a:t>
            </a: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DE </a:t>
            </a:r>
            <a:r>
              <a:rPr lang="es-ES" sz="4400" b="1" spc="30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L'ALLIANCE</a:t>
            </a: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p>
        </p:txBody>
      </p:sp>
      <p:sp>
        <p:nvSpPr>
          <p:cNvPr id="5" name="CuadroTexto 4">
            <a:extLst>
              <a:ext uri="{FF2B5EF4-FFF2-40B4-BE49-F238E27FC236}">
                <a16:creationId xmlns:a16="http://schemas.microsoft.com/office/drawing/2014/main" id="{767A6C4F-514C-C6C4-D159-CDD8901E8590}"/>
              </a:ext>
            </a:extLst>
          </p:cNvPr>
          <p:cNvSpPr txBox="1"/>
          <p:nvPr/>
        </p:nvSpPr>
        <p:spPr>
          <a:xfrm>
            <a:off x="1162050" y="657522"/>
            <a:ext cx="9867900" cy="646331"/>
          </a:xfrm>
          <a:prstGeom prst="rect">
            <a:avLst/>
          </a:prstGeom>
          <a:noFill/>
        </p:spPr>
        <p:txBody>
          <a:bodyPr wrap="square">
            <a:spAutoFit/>
          </a:bodyPr>
          <a:lstStyle/>
          <a:p>
            <a:pPr algn="ctr"/>
            <a:r>
              <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fr-FR"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En ce temps-là, l'Éternel dit à Josué : Fais-toi des couteaux de pierre, et circoncis de nouveau les enfants d'Israël, une seconde fois.</a:t>
            </a:r>
            <a:r>
              <a:rPr lang="es-ES"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(Josué 5.2)</a:t>
            </a:r>
            <a:endParaRPr lang="es-ES" sz="1100"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AB7A25E-6175-5374-9694-0014D0594820}"/>
              </a:ext>
            </a:extLst>
          </p:cNvPr>
          <p:cNvSpPr txBox="1"/>
          <p:nvPr/>
        </p:nvSpPr>
        <p:spPr>
          <a:xfrm>
            <a:off x="184339" y="1382044"/>
            <a:ext cx="8306633" cy="1015663"/>
          </a:xfrm>
          <a:prstGeom prst="rect">
            <a:avLst/>
          </a:prstGeom>
          <a:noFill/>
        </p:spPr>
        <p:txBody>
          <a:bodyPr wrap="square" rtlCol="0">
            <a:spAutoFit/>
          </a:bodyPr>
          <a:lstStyle/>
          <a:p>
            <a:pPr>
              <a:spcBef>
                <a:spcPts val="600"/>
              </a:spcBef>
            </a:pPr>
            <a:r>
              <a:rPr lang="fr-FR" sz="2000" b="1" dirty="0"/>
              <a:t>Guilgal est le nom qui fut donné au campement israélite, centre de commandement dans la première partie de la conquête. Quelle signification fut donnée à ce nom (Josué 5.9)</a:t>
            </a:r>
            <a:r>
              <a:rPr lang="es-ES" sz="2000" b="1" dirty="0"/>
              <a:t>?</a:t>
            </a:r>
          </a:p>
        </p:txBody>
      </p:sp>
      <p:pic>
        <p:nvPicPr>
          <p:cNvPr id="4" name="Imagen 3" descr="Mano sosteniendo un cuchillo en la mano&#10;&#10;El contenido generado por IA puede ser incorrecto.">
            <a:extLst>
              <a:ext uri="{FF2B5EF4-FFF2-40B4-BE49-F238E27FC236}">
                <a16:creationId xmlns:a16="http://schemas.microsoft.com/office/drawing/2014/main" id="{7C781CD7-FA53-284D-9106-3CDB11B3C94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863429" y="1520068"/>
            <a:ext cx="3167479" cy="220123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9C98001B-A666-523F-2B33-450CF074EF9C}"/>
              </a:ext>
            </a:extLst>
          </p:cNvPr>
          <p:cNvSpPr txBox="1"/>
          <p:nvPr/>
        </p:nvSpPr>
        <p:spPr>
          <a:xfrm>
            <a:off x="3232338" y="4574987"/>
            <a:ext cx="5804481" cy="2246769"/>
          </a:xfrm>
          <a:prstGeom prst="rect">
            <a:avLst/>
          </a:prstGeom>
          <a:noFill/>
        </p:spPr>
        <p:txBody>
          <a:bodyPr wrap="square">
            <a:spAutoFit/>
          </a:bodyPr>
          <a:lstStyle/>
          <a:p>
            <a:pPr>
              <a:spcBef>
                <a:spcPts val="600"/>
              </a:spcBef>
            </a:pPr>
            <a:r>
              <a:rPr lang="fr-FR" sz="2000" b="1" dirty="0"/>
              <a:t>Pour renouveler l'alliance, il était nécessaire de répéter ce signe physique (Genèse 17.10). Cet acte plaçait l'important en premier lieu. Pour nous, c'est un exemple à imiter : « Cherchez premièrement le royaume et la justice de Dieu ; et toutes ces choses vous seront données par-dessus » (Matthieu 6.33</a:t>
            </a:r>
            <a:r>
              <a:rPr lang="es-ES" sz="2000" b="1" dirty="0"/>
              <a:t>).</a:t>
            </a:r>
          </a:p>
        </p:txBody>
      </p:sp>
      <p:pic>
        <p:nvPicPr>
          <p:cNvPr id="10" name="Imagen 9" descr="Una persona caminando en la calle&#10;&#10;El contenido generado por IA puede ser incorrecto.">
            <a:extLst>
              <a:ext uri="{FF2B5EF4-FFF2-40B4-BE49-F238E27FC236}">
                <a16:creationId xmlns:a16="http://schemas.microsoft.com/office/drawing/2014/main" id="{8B850755-F7C2-5AF2-2880-112228740E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53525" y="4836580"/>
            <a:ext cx="2877383" cy="1901686"/>
          </a:xfrm>
          <a:prstGeom prst="roundRect">
            <a:avLst>
              <a:gd name="adj" fmla="val 1091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F01EFA8D-24AF-CC33-833B-87767C3C5990}"/>
              </a:ext>
            </a:extLst>
          </p:cNvPr>
          <p:cNvSpPr txBox="1"/>
          <p:nvPr/>
        </p:nvSpPr>
        <p:spPr>
          <a:xfrm>
            <a:off x="161092" y="3695347"/>
            <a:ext cx="12030908" cy="1015663"/>
          </a:xfrm>
          <a:prstGeom prst="rect">
            <a:avLst/>
          </a:prstGeom>
          <a:noFill/>
        </p:spPr>
        <p:txBody>
          <a:bodyPr wrap="square">
            <a:spAutoFit/>
          </a:bodyPr>
          <a:lstStyle/>
          <a:p>
            <a:pPr>
              <a:spcBef>
                <a:spcPts val="600"/>
              </a:spcBef>
            </a:pPr>
            <a:r>
              <a:rPr lang="fr-FR" sz="2000" b="1" dirty="0"/>
              <a:t>Avant de manger la première Pâque, les hommes israélites furent circoncis, car aucun incirconcis ne pouvait y participer (Exode 12.48). Mais, parce qu'ils avaient refusé d'entrer en Canaan la première fois, l'alliance fut rompue et aucun Israélite ne fut circoncis dans le désert (Josué 5.5</a:t>
            </a:r>
            <a:r>
              <a:rPr lang="es-ES" sz="2000" b="1" dirty="0"/>
              <a:t>).</a:t>
            </a:r>
          </a:p>
        </p:txBody>
      </p:sp>
      <p:pic>
        <p:nvPicPr>
          <p:cNvPr id="16" name="Imagen 15" descr="Un grupo de personas en una montaña&#10;&#10;El contenido generado por IA puede ser incorrecto.">
            <a:extLst>
              <a:ext uri="{FF2B5EF4-FFF2-40B4-BE49-F238E27FC236}">
                <a16:creationId xmlns:a16="http://schemas.microsoft.com/office/drawing/2014/main" id="{5C1EC63F-84E9-695C-1A0F-88BB74DA5A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4339" y="4910758"/>
            <a:ext cx="2970843" cy="1716024"/>
          </a:xfrm>
          <a:prstGeom prst="roundRect">
            <a:avLst>
              <a:gd name="adj" fmla="val 11111"/>
            </a:avLst>
          </a:prstGeom>
          <a:ln w="76200" cap="rnd">
            <a:solidFill>
              <a:srgbClr val="B98B6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FB725C65-1C4B-C02F-57AA-0AE020FCC784}"/>
              </a:ext>
            </a:extLst>
          </p:cNvPr>
          <p:cNvSpPr txBox="1"/>
          <p:nvPr/>
        </p:nvSpPr>
        <p:spPr>
          <a:xfrm>
            <a:off x="184339" y="2397707"/>
            <a:ext cx="8679090" cy="1323439"/>
          </a:xfrm>
          <a:prstGeom prst="rect">
            <a:avLst/>
          </a:prstGeom>
          <a:noFill/>
        </p:spPr>
        <p:txBody>
          <a:bodyPr wrap="square">
            <a:spAutoFit/>
          </a:bodyPr>
          <a:lstStyle/>
          <a:p>
            <a:pPr>
              <a:spcBef>
                <a:spcPts val="600"/>
              </a:spcBef>
            </a:pPr>
            <a:r>
              <a:rPr lang="fr-FR" sz="2000" b="1" dirty="0"/>
              <a:t>Bien que plus de 40 années se soient écoulées depuis leur sortie d'Égypte, Israël n'était toujours pas entré dans la Terre promise. Maintenant, leurs pieds la foulaient. C'était le moment d'ôter </a:t>
            </a:r>
            <a:br>
              <a:rPr lang="fr-FR" sz="2000" b="1" dirty="0"/>
            </a:br>
            <a:r>
              <a:rPr lang="fr-FR" sz="2000" b="1" dirty="0"/>
              <a:t>« l'opprobre de l'Égypte » et de renouveler l'alliance avec Dieu</a:t>
            </a:r>
            <a:r>
              <a:rPr lang="es-ES" sz="2000" b="1" dirty="0"/>
              <a:t>.</a:t>
            </a:r>
          </a:p>
        </p:txBody>
      </p:sp>
    </p:spTree>
    <p:extLst>
      <p:ext uri="{BB962C8B-B14F-4D97-AF65-F5344CB8AC3E}">
        <p14:creationId xmlns:p14="http://schemas.microsoft.com/office/powerpoint/2010/main" val="37516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031A05-F002-A39C-5726-573713D6C009}"/>
              </a:ext>
            </a:extLst>
          </p:cNvPr>
          <p:cNvSpPr txBox="1"/>
          <p:nvPr/>
        </p:nvSpPr>
        <p:spPr>
          <a:xfrm>
            <a:off x="0" y="0"/>
            <a:ext cx="12192000" cy="769441"/>
          </a:xfrm>
          <a:prstGeom prst="rect">
            <a:avLst/>
          </a:prstGeom>
          <a:noFill/>
        </p:spPr>
        <p:txBody>
          <a:bodyPr wrap="square">
            <a:spAutoFit/>
          </a:bodyPr>
          <a:lstStyle/>
          <a:p>
            <a:pPr algn="ctr"/>
            <a:r>
              <a:rPr lang="fr-FR" sz="4400" b="1" dirty="0">
                <a:ln w="6600">
                  <a:solidFill>
                    <a:schemeClr val="accent2"/>
                  </a:solidFill>
                  <a:prstDash val="solid"/>
                </a:ln>
                <a:solidFill>
                  <a:srgbClr val="FFFFFF"/>
                </a:solidFill>
                <a:effectLst>
                  <a:outerShdw dist="38100" dir="2700000" algn="tl" rotWithShape="0">
                    <a:schemeClr val="accent2"/>
                  </a:outerShdw>
                </a:effectLst>
              </a:rPr>
              <a:t>LA PREMIÈRE PÂQUE EN CANAAN</a:t>
            </a:r>
            <a:r>
              <a:rPr lang="es-ES" sz="4400" b="1" dirty="0">
                <a:ln w="6600">
                  <a:solidFill>
                    <a:schemeClr val="accent2"/>
                  </a:solidFill>
                  <a:prstDash val="solid"/>
                </a:ln>
                <a:solidFill>
                  <a:srgbClr val="FFFFFF"/>
                </a:solidFill>
                <a:effectLst>
                  <a:outerShdw dist="38100" dir="2700000" algn="tl" rotWithShape="0">
                    <a:schemeClr val="accent2"/>
                  </a:outerShdw>
                </a:effectLst>
              </a:rPr>
              <a:t> </a:t>
            </a:r>
          </a:p>
        </p:txBody>
      </p:sp>
      <p:sp>
        <p:nvSpPr>
          <p:cNvPr id="5" name="CuadroTexto 4">
            <a:extLst>
              <a:ext uri="{FF2B5EF4-FFF2-40B4-BE49-F238E27FC236}">
                <a16:creationId xmlns:a16="http://schemas.microsoft.com/office/drawing/2014/main" id="{83618F4F-227E-49D2-3A14-9A94FF33A7C7}"/>
              </a:ext>
            </a:extLst>
          </p:cNvPr>
          <p:cNvSpPr txBox="1"/>
          <p:nvPr/>
        </p:nvSpPr>
        <p:spPr>
          <a:xfrm>
            <a:off x="680622" y="747707"/>
            <a:ext cx="10829925" cy="646331"/>
          </a:xfrm>
          <a:prstGeom prst="rect">
            <a:avLst/>
          </a:prstGeom>
          <a:noFill/>
        </p:spPr>
        <p:txBody>
          <a:bodyPr wrap="square">
            <a:spAutoFit/>
          </a:bodyPr>
          <a:lstStyle/>
          <a:p>
            <a:pPr algn="ct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fr-FR"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Les enfants d'Israël campèrent à Guilgal ; et ils célébrèrent la Pâque le quatorzième jour du mois, sur le soir, dans les plaines de Jéricho.</a:t>
            </a:r>
            <a:r>
              <a:rPr lang="es-E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(Josué 5.10)</a:t>
            </a:r>
          </a:p>
        </p:txBody>
      </p:sp>
      <p:sp>
        <p:nvSpPr>
          <p:cNvPr id="6" name="Rectángulo: esquinas superiores cortadas 5">
            <a:extLst>
              <a:ext uri="{FF2B5EF4-FFF2-40B4-BE49-F238E27FC236}">
                <a16:creationId xmlns:a16="http://schemas.microsoft.com/office/drawing/2014/main" id="{4CB3E344-4E13-7BD0-57B1-0402D9EC2B82}"/>
              </a:ext>
            </a:extLst>
          </p:cNvPr>
          <p:cNvSpPr/>
          <p:nvPr/>
        </p:nvSpPr>
        <p:spPr>
          <a:xfrm>
            <a:off x="125481" y="2021775"/>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err="1">
                <a:solidFill>
                  <a:schemeClr val="accent3">
                    <a:lumMod val="75000"/>
                  </a:schemeClr>
                </a:solidFill>
                <a:effectLst>
                  <a:outerShdw blurRad="38100" dist="38100" dir="2700000" algn="tl">
                    <a:srgbClr val="000000">
                      <a:alpha val="43137"/>
                    </a:srgbClr>
                  </a:outerShdw>
                </a:effectLst>
              </a:rPr>
              <a:t>Égypte</a:t>
            </a:r>
            <a:endParaRPr lang="es-ES" b="1" dirty="0">
              <a:solidFill>
                <a:schemeClr val="accent3">
                  <a:lumMod val="75000"/>
                </a:schemeClr>
              </a:solidFill>
              <a:effectLst>
                <a:outerShdw blurRad="38100" dist="38100" dir="2700000" algn="tl">
                  <a:srgbClr val="000000">
                    <a:alpha val="43137"/>
                  </a:srgbClr>
                </a:outerShdw>
              </a:effectLst>
            </a:endParaRPr>
          </a:p>
        </p:txBody>
      </p:sp>
      <p:sp>
        <p:nvSpPr>
          <p:cNvPr id="7" name="Rectángulo: esquinas superiores cortadas 6">
            <a:extLst>
              <a:ext uri="{FF2B5EF4-FFF2-40B4-BE49-F238E27FC236}">
                <a16:creationId xmlns:a16="http://schemas.microsoft.com/office/drawing/2014/main" id="{0FF76FF7-A558-5193-237F-D96650380922}"/>
              </a:ext>
            </a:extLst>
          </p:cNvPr>
          <p:cNvSpPr/>
          <p:nvPr/>
        </p:nvSpPr>
        <p:spPr>
          <a:xfrm>
            <a:off x="10762422" y="2021775"/>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err="1">
                <a:solidFill>
                  <a:schemeClr val="accent3">
                    <a:lumMod val="75000"/>
                  </a:schemeClr>
                </a:solidFill>
                <a:effectLst>
                  <a:outerShdw blurRad="38100" dist="38100" dir="2700000" algn="tl">
                    <a:srgbClr val="000000">
                      <a:alpha val="43137"/>
                    </a:srgbClr>
                  </a:outerShdw>
                </a:effectLst>
              </a:rPr>
              <a:t>Canaan</a:t>
            </a:r>
            <a:endParaRPr lang="es-ES" b="1" dirty="0">
              <a:solidFill>
                <a:schemeClr val="accent3">
                  <a:lumMod val="75000"/>
                </a:schemeClr>
              </a:solidFill>
              <a:effectLst>
                <a:outerShdw blurRad="38100" dist="38100" dir="2700000" algn="tl">
                  <a:srgbClr val="000000">
                    <a:alpha val="43137"/>
                  </a:srgbClr>
                </a:outerShdw>
              </a:effectLst>
            </a:endParaRPr>
          </a:p>
        </p:txBody>
      </p:sp>
      <p:sp>
        <p:nvSpPr>
          <p:cNvPr id="8" name="Rectángulo: una sola esquina cortada 7">
            <a:extLst>
              <a:ext uri="{FF2B5EF4-FFF2-40B4-BE49-F238E27FC236}">
                <a16:creationId xmlns:a16="http://schemas.microsoft.com/office/drawing/2014/main" id="{A26E54C8-72FE-4471-2959-769C032D505E}"/>
              </a:ext>
            </a:extLst>
          </p:cNvPr>
          <p:cNvSpPr/>
          <p:nvPr/>
        </p:nvSpPr>
        <p:spPr>
          <a:xfrm>
            <a:off x="1706218" y="2021775"/>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b="1" dirty="0" err="1">
                <a:effectLst>
                  <a:outerShdw blurRad="38100" dist="38100" dir="2700000" algn="tl">
                    <a:srgbClr val="000000">
                      <a:alpha val="43137"/>
                    </a:srgbClr>
                  </a:outerShdw>
                </a:effectLst>
              </a:rPr>
              <a:t>Circoncision</a:t>
            </a:r>
            <a:r>
              <a:rPr lang="es-ES" b="1" dirty="0">
                <a:effectLst>
                  <a:outerShdw blurRad="38100" dist="38100" dir="2700000" algn="tl">
                    <a:srgbClr val="000000">
                      <a:alpha val="43137"/>
                    </a:srgbClr>
                  </a:outerShdw>
                </a:effectLst>
              </a:rPr>
              <a:t> et </a:t>
            </a:r>
            <a:r>
              <a:rPr lang="es-ES" b="1" dirty="0" err="1">
                <a:effectLst>
                  <a:outerShdw blurRad="38100" dist="38100" dir="2700000" algn="tl">
                    <a:srgbClr val="000000">
                      <a:alpha val="43137"/>
                    </a:srgbClr>
                  </a:outerShdw>
                </a:effectLst>
              </a:rPr>
              <a:t>Pâque</a:t>
            </a:r>
            <a:endParaRPr lang="es-ES" b="1" dirty="0">
              <a:effectLst>
                <a:outerShdw blurRad="38100" dist="38100" dir="2700000" algn="tl">
                  <a:srgbClr val="000000">
                    <a:alpha val="43137"/>
                  </a:srgbClr>
                </a:outerShdw>
              </a:effectLst>
            </a:endParaRPr>
          </a:p>
        </p:txBody>
      </p:sp>
      <p:sp>
        <p:nvSpPr>
          <p:cNvPr id="9" name="Flecha: a la derecha 8">
            <a:extLst>
              <a:ext uri="{FF2B5EF4-FFF2-40B4-BE49-F238E27FC236}">
                <a16:creationId xmlns:a16="http://schemas.microsoft.com/office/drawing/2014/main" id="{5CE44E1E-800F-9E68-14A8-1233A52D6A33}"/>
              </a:ext>
            </a:extLst>
          </p:cNvPr>
          <p:cNvSpPr/>
          <p:nvPr/>
        </p:nvSpPr>
        <p:spPr>
          <a:xfrm>
            <a:off x="1492112" y="2284530"/>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0" name="Rectángulo: una sola esquina cortada 9">
            <a:extLst>
              <a:ext uri="{FF2B5EF4-FFF2-40B4-BE49-F238E27FC236}">
                <a16:creationId xmlns:a16="http://schemas.microsoft.com/office/drawing/2014/main" id="{EB89E2B3-32F4-4C0C-1961-EF3BEC5BFEAB}"/>
              </a:ext>
            </a:extLst>
          </p:cNvPr>
          <p:cNvSpPr/>
          <p:nvPr/>
        </p:nvSpPr>
        <p:spPr>
          <a:xfrm>
            <a:off x="3667955" y="2021775"/>
            <a:ext cx="1323975"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la Mer Rouge</a:t>
            </a:r>
          </a:p>
        </p:txBody>
      </p:sp>
      <p:sp>
        <p:nvSpPr>
          <p:cNvPr id="11" name="Flecha: a la derecha 10">
            <a:extLst>
              <a:ext uri="{FF2B5EF4-FFF2-40B4-BE49-F238E27FC236}">
                <a16:creationId xmlns:a16="http://schemas.microsoft.com/office/drawing/2014/main" id="{484496CC-F77D-AE0B-F672-B881E715AF38}"/>
              </a:ext>
            </a:extLst>
          </p:cNvPr>
          <p:cNvSpPr/>
          <p:nvPr/>
        </p:nvSpPr>
        <p:spPr>
          <a:xfrm>
            <a:off x="3453849" y="2284530"/>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2" name="Rectángulo: esquinas superiores cortadas 11">
            <a:extLst>
              <a:ext uri="{FF2B5EF4-FFF2-40B4-BE49-F238E27FC236}">
                <a16:creationId xmlns:a16="http://schemas.microsoft.com/office/drawing/2014/main" id="{82BB9938-F676-9D37-99C8-2019D5282BC2}"/>
              </a:ext>
            </a:extLst>
          </p:cNvPr>
          <p:cNvSpPr/>
          <p:nvPr/>
        </p:nvSpPr>
        <p:spPr>
          <a:xfrm>
            <a:off x="5248692" y="2021775"/>
            <a:ext cx="1714500" cy="769441"/>
          </a:xfrm>
          <a:prstGeom prst="snip2SameRect">
            <a:avLst/>
          </a:prstGeom>
          <a:solidFill>
            <a:schemeClr val="accent5">
              <a:lumMod val="75000"/>
            </a:schemeClr>
          </a:solidFill>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b="1" dirty="0" err="1">
                <a:solidFill>
                  <a:schemeClr val="accent3">
                    <a:lumMod val="75000"/>
                  </a:schemeClr>
                </a:solidFill>
                <a:effectLst>
                  <a:outerShdw blurRad="38100" dist="38100" dir="2700000" algn="tl">
                    <a:srgbClr val="000000">
                      <a:alpha val="43137"/>
                    </a:srgbClr>
                  </a:outerShdw>
                </a:effectLst>
              </a:rPr>
              <a:t>Désert</a:t>
            </a:r>
            <a:endParaRPr lang="es-ES" b="1" dirty="0">
              <a:solidFill>
                <a:schemeClr val="accent3">
                  <a:lumMod val="75000"/>
                </a:schemeClr>
              </a:solidFill>
              <a:effectLst>
                <a:outerShdw blurRad="38100" dist="38100" dir="2700000" algn="tl">
                  <a:srgbClr val="000000">
                    <a:alpha val="43137"/>
                  </a:srgbClr>
                </a:outerShdw>
              </a:effectLst>
            </a:endParaRPr>
          </a:p>
        </p:txBody>
      </p:sp>
      <p:sp>
        <p:nvSpPr>
          <p:cNvPr id="13" name="Flecha: a la derecha 12">
            <a:extLst>
              <a:ext uri="{FF2B5EF4-FFF2-40B4-BE49-F238E27FC236}">
                <a16:creationId xmlns:a16="http://schemas.microsoft.com/office/drawing/2014/main" id="{44E8B7DC-7D35-3A9F-1B55-B8BD7054AA74}"/>
              </a:ext>
            </a:extLst>
          </p:cNvPr>
          <p:cNvSpPr/>
          <p:nvPr/>
        </p:nvSpPr>
        <p:spPr>
          <a:xfrm>
            <a:off x="5034586" y="2284530"/>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4" name="Rectángulo: una sola esquina cortada 13">
            <a:extLst>
              <a:ext uri="{FF2B5EF4-FFF2-40B4-BE49-F238E27FC236}">
                <a16:creationId xmlns:a16="http://schemas.microsoft.com/office/drawing/2014/main" id="{AF2719C2-50C9-1955-6D0E-B98010E33125}"/>
              </a:ext>
            </a:extLst>
          </p:cNvPr>
          <p:cNvSpPr/>
          <p:nvPr/>
        </p:nvSpPr>
        <p:spPr>
          <a:xfrm flipH="1">
            <a:off x="8800689" y="2021775"/>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b="1" dirty="0" err="1">
                <a:effectLst>
                  <a:outerShdw blurRad="38100" dist="38100" dir="2700000" algn="tl">
                    <a:srgbClr val="000000">
                      <a:alpha val="43137"/>
                    </a:srgbClr>
                  </a:outerShdw>
                </a:effectLst>
              </a:rPr>
              <a:t>Circoncision</a:t>
            </a:r>
            <a:r>
              <a:rPr lang="es-ES" b="1" dirty="0">
                <a:effectLst>
                  <a:outerShdw blurRad="38100" dist="38100" dir="2700000" algn="tl">
                    <a:srgbClr val="000000">
                      <a:alpha val="43137"/>
                    </a:srgbClr>
                  </a:outerShdw>
                </a:effectLst>
              </a:rPr>
              <a:t> et </a:t>
            </a:r>
            <a:r>
              <a:rPr lang="es-ES" b="1" dirty="0" err="1">
                <a:effectLst>
                  <a:outerShdw blurRad="38100" dist="38100" dir="2700000" algn="tl">
                    <a:srgbClr val="000000">
                      <a:alpha val="43137"/>
                    </a:srgbClr>
                  </a:outerShdw>
                </a:effectLst>
              </a:rPr>
              <a:t>Pâque</a:t>
            </a:r>
            <a:endParaRPr lang="es-ES" b="1" dirty="0">
              <a:effectLst>
                <a:outerShdw blurRad="38100" dist="38100" dir="2700000" algn="tl">
                  <a:srgbClr val="000000">
                    <a:alpha val="43137"/>
                  </a:srgbClr>
                </a:outerShdw>
              </a:effectLst>
            </a:endParaRPr>
          </a:p>
        </p:txBody>
      </p:sp>
      <p:sp>
        <p:nvSpPr>
          <p:cNvPr id="15" name="Flecha: a la derecha 14">
            <a:extLst>
              <a:ext uri="{FF2B5EF4-FFF2-40B4-BE49-F238E27FC236}">
                <a16:creationId xmlns:a16="http://schemas.microsoft.com/office/drawing/2014/main" id="{FD3570E2-3568-FF34-B217-E3BB7C91D21F}"/>
              </a:ext>
            </a:extLst>
          </p:cNvPr>
          <p:cNvSpPr/>
          <p:nvPr/>
        </p:nvSpPr>
        <p:spPr>
          <a:xfrm>
            <a:off x="10548319" y="2284530"/>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6" name="Rectángulo: una sola esquina cortada 15">
            <a:extLst>
              <a:ext uri="{FF2B5EF4-FFF2-40B4-BE49-F238E27FC236}">
                <a16:creationId xmlns:a16="http://schemas.microsoft.com/office/drawing/2014/main" id="{93189789-BED0-E225-3615-2C18CA5E212F}"/>
              </a:ext>
            </a:extLst>
          </p:cNvPr>
          <p:cNvSpPr/>
          <p:nvPr/>
        </p:nvSpPr>
        <p:spPr>
          <a:xfrm flipH="1">
            <a:off x="7219954" y="2021775"/>
            <a:ext cx="1323975"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Le </a:t>
            </a:r>
            <a:r>
              <a:rPr lang="es-ES" b="1" dirty="0" err="1">
                <a:effectLst>
                  <a:outerShdw blurRad="38100" dist="38100" dir="2700000" algn="tl">
                    <a:srgbClr val="000000">
                      <a:alpha val="43137"/>
                    </a:srgbClr>
                  </a:outerShdw>
                </a:effectLst>
              </a:rPr>
              <a:t>Jourdain</a:t>
            </a:r>
            <a:endParaRPr lang="es-ES" b="1" dirty="0">
              <a:effectLst>
                <a:outerShdw blurRad="38100" dist="38100" dir="2700000" algn="tl">
                  <a:srgbClr val="000000">
                    <a:alpha val="43137"/>
                  </a:srgbClr>
                </a:outerShdw>
              </a:effectLst>
            </a:endParaRPr>
          </a:p>
        </p:txBody>
      </p:sp>
      <p:sp>
        <p:nvSpPr>
          <p:cNvPr id="17" name="Flecha: a la derecha 16">
            <a:extLst>
              <a:ext uri="{FF2B5EF4-FFF2-40B4-BE49-F238E27FC236}">
                <a16:creationId xmlns:a16="http://schemas.microsoft.com/office/drawing/2014/main" id="{D6032CD0-8BB3-564D-A991-6DCA0158BF9C}"/>
              </a:ext>
            </a:extLst>
          </p:cNvPr>
          <p:cNvSpPr/>
          <p:nvPr/>
        </p:nvSpPr>
        <p:spPr>
          <a:xfrm>
            <a:off x="8586584" y="2284530"/>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8" name="Flecha: a la derecha 17">
            <a:extLst>
              <a:ext uri="{FF2B5EF4-FFF2-40B4-BE49-F238E27FC236}">
                <a16:creationId xmlns:a16="http://schemas.microsoft.com/office/drawing/2014/main" id="{83976ABD-E952-3F21-9444-678E73E780C4}"/>
              </a:ext>
            </a:extLst>
          </p:cNvPr>
          <p:cNvSpPr/>
          <p:nvPr/>
        </p:nvSpPr>
        <p:spPr>
          <a:xfrm>
            <a:off x="7005848" y="2284530"/>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5CFC20B7-9E0B-336E-5658-12F5BF1AB983}"/>
              </a:ext>
            </a:extLst>
          </p:cNvPr>
          <p:cNvSpPr txBox="1"/>
          <p:nvPr/>
        </p:nvSpPr>
        <p:spPr>
          <a:xfrm>
            <a:off x="85724" y="1329786"/>
            <a:ext cx="12020551" cy="707886"/>
          </a:xfrm>
          <a:prstGeom prst="rect">
            <a:avLst/>
          </a:prstGeom>
          <a:noFill/>
        </p:spPr>
        <p:txBody>
          <a:bodyPr wrap="square" rtlCol="0">
            <a:spAutoFit/>
          </a:bodyPr>
          <a:lstStyle/>
          <a:p>
            <a:pPr>
              <a:spcBef>
                <a:spcPts val="600"/>
              </a:spcBef>
            </a:pPr>
            <a:r>
              <a:rPr lang="fr-FR" sz="2000" b="1" dirty="0"/>
              <a:t>De l'Égypte à Canaan, Israël suivit un processus « chiasmatique », répétant les événements dans l'ordre inverse </a:t>
            </a:r>
            <a:r>
              <a:rPr lang="es-ES" sz="2000" b="1" dirty="0"/>
              <a:t>:</a:t>
            </a:r>
          </a:p>
        </p:txBody>
      </p:sp>
      <p:sp>
        <p:nvSpPr>
          <p:cNvPr id="20" name="CuadroTexto 19">
            <a:extLst>
              <a:ext uri="{FF2B5EF4-FFF2-40B4-BE49-F238E27FC236}">
                <a16:creationId xmlns:a16="http://schemas.microsoft.com/office/drawing/2014/main" id="{2C400E27-3AC2-262C-C0B3-D8418B5F17EE}"/>
              </a:ext>
            </a:extLst>
          </p:cNvPr>
          <p:cNvSpPr txBox="1"/>
          <p:nvPr/>
        </p:nvSpPr>
        <p:spPr>
          <a:xfrm>
            <a:off x="3054159" y="2931477"/>
            <a:ext cx="6082849" cy="1323439"/>
          </a:xfrm>
          <a:prstGeom prst="rect">
            <a:avLst/>
          </a:prstGeom>
          <a:noFill/>
        </p:spPr>
        <p:txBody>
          <a:bodyPr wrap="square" rtlCol="0">
            <a:spAutoFit/>
          </a:bodyPr>
          <a:lstStyle/>
          <a:p>
            <a:pPr>
              <a:spcBef>
                <a:spcPts val="600"/>
              </a:spcBef>
            </a:pPr>
            <a:r>
              <a:rPr lang="fr-FR" sz="2000" b="1" dirty="0"/>
              <a:t>La première Pâque fut un symbole de la libération de l'Égypte. La seconde Pâque, célébrée par la nouvelle génération, fut le symbole de leur prise de possession de la Terre promise</a:t>
            </a:r>
            <a:r>
              <a:rPr lang="es-ES" sz="2000" b="1" dirty="0"/>
              <a:t>.</a:t>
            </a:r>
          </a:p>
        </p:txBody>
      </p:sp>
      <p:pic>
        <p:nvPicPr>
          <p:cNvPr id="4" name="Imagen 3" descr="Pintura de una persona y una chimenea&#10;&#10;El contenido generado por IA puede ser incorrecto.">
            <a:extLst>
              <a:ext uri="{FF2B5EF4-FFF2-40B4-BE49-F238E27FC236}">
                <a16:creationId xmlns:a16="http://schemas.microsoft.com/office/drawing/2014/main" id="{539D161C-2E6B-225E-C711-CE782FFA04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35420" y="2900625"/>
            <a:ext cx="2841767" cy="1864909"/>
          </a:xfrm>
          <a:prstGeom prst="snip2DiagRect">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descr="Un grupo de personas sentadas alrededor de una mesa&#10;&#10;El contenido generado por IA puede ser incorrecto.">
            <a:extLst>
              <a:ext uri="{FF2B5EF4-FFF2-40B4-BE49-F238E27FC236}">
                <a16:creationId xmlns:a16="http://schemas.microsoft.com/office/drawing/2014/main" id="{1E1DAC4D-2733-E7BD-0B12-F2C5AF57F4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421" y="4851438"/>
            <a:ext cx="2841766" cy="1864909"/>
          </a:xfrm>
          <a:prstGeom prst="snip2DiagRect">
            <a:avLst>
              <a:gd name="adj1" fmla="val 15456"/>
              <a:gd name="adj2" fmla="val 0"/>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Imagen 29" descr="Imagen que contiene persona, interior, frente, hombre&#10;&#10;El contenido generado por IA puede ser incorrecto.">
            <a:extLst>
              <a:ext uri="{FF2B5EF4-FFF2-40B4-BE49-F238E27FC236}">
                <a16:creationId xmlns:a16="http://schemas.microsoft.com/office/drawing/2014/main" id="{2304C80B-0984-2BEC-4B1C-12E0048D2D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14813" y="2902002"/>
            <a:ext cx="2841768" cy="3831598"/>
          </a:xfrm>
          <a:prstGeom prst="snip2DiagRect">
            <a:avLst>
              <a:gd name="adj1" fmla="val 17138"/>
              <a:gd name="adj2" fmla="val 18066"/>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CuadroTexto 20">
            <a:extLst>
              <a:ext uri="{FF2B5EF4-FFF2-40B4-BE49-F238E27FC236}">
                <a16:creationId xmlns:a16="http://schemas.microsoft.com/office/drawing/2014/main" id="{A97C63DD-0FB3-9DE2-63A7-4982B192BDD0}"/>
              </a:ext>
            </a:extLst>
          </p:cNvPr>
          <p:cNvSpPr txBox="1"/>
          <p:nvPr/>
        </p:nvSpPr>
        <p:spPr>
          <a:xfrm>
            <a:off x="3054991" y="5359965"/>
            <a:ext cx="6382306" cy="1323439"/>
          </a:xfrm>
          <a:prstGeom prst="rect">
            <a:avLst/>
          </a:prstGeom>
          <a:noFill/>
        </p:spPr>
        <p:txBody>
          <a:bodyPr wrap="square">
            <a:spAutoFit/>
          </a:bodyPr>
          <a:lstStyle/>
          <a:p>
            <a:pPr>
              <a:spcBef>
                <a:spcPts val="600"/>
              </a:spcBef>
            </a:pPr>
            <a:r>
              <a:rPr lang="fr-FR" sz="2000" b="1" dirty="0"/>
              <a:t>Aujourd'hui, ce sont des symboles du corps et du sang de notre Rédempteur, qui nous fait sortir d'Égypte (c'est-à-dire de notre péché), et nous conduit vers la Terre promise (1 Corinthiens 11.23-26</a:t>
            </a:r>
            <a:r>
              <a:rPr lang="es-ES" sz="2000" b="1" dirty="0"/>
              <a:t>).</a:t>
            </a:r>
          </a:p>
        </p:txBody>
      </p:sp>
      <p:sp>
        <p:nvSpPr>
          <p:cNvPr id="23" name="CuadroTexto 22">
            <a:extLst>
              <a:ext uri="{FF2B5EF4-FFF2-40B4-BE49-F238E27FC236}">
                <a16:creationId xmlns:a16="http://schemas.microsoft.com/office/drawing/2014/main" id="{C41BB8A5-38EE-EE45-434E-65A62854F2CD}"/>
              </a:ext>
            </a:extLst>
          </p:cNvPr>
          <p:cNvSpPr txBox="1"/>
          <p:nvPr/>
        </p:nvSpPr>
        <p:spPr>
          <a:xfrm>
            <a:off x="3054160" y="4144332"/>
            <a:ext cx="5841308" cy="1323439"/>
          </a:xfrm>
          <a:prstGeom prst="rect">
            <a:avLst/>
          </a:prstGeom>
          <a:noFill/>
        </p:spPr>
        <p:txBody>
          <a:bodyPr wrap="square">
            <a:spAutoFit/>
          </a:bodyPr>
          <a:lstStyle/>
          <a:p>
            <a:pPr>
              <a:spcBef>
                <a:spcPts val="600"/>
              </a:spcBef>
            </a:pPr>
            <a:r>
              <a:rPr lang="fr-FR" sz="2000" b="1" dirty="0"/>
              <a:t>Peu avant sa crucifixion, Jésus donna à ce rite une nouvelle signification, avec de nouveaux symboles : l'agneau devint du pain, et le sang devint du vin</a:t>
            </a:r>
            <a:r>
              <a:rPr lang="es-ES" sz="2000" b="1" dirty="0"/>
              <a:t>.</a:t>
            </a:r>
          </a:p>
        </p:txBody>
      </p:sp>
    </p:spTree>
    <p:extLst>
      <p:ext uri="{BB962C8B-B14F-4D97-AF65-F5344CB8AC3E}">
        <p14:creationId xmlns:p14="http://schemas.microsoft.com/office/powerpoint/2010/main" val="31760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randombar(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500"/>
                                        <p:tgtEl>
                                          <p:spTgt spid="15"/>
                                        </p:tgtEl>
                                      </p:cBhvr>
                                    </p:animEffect>
                                  </p:childTnLst>
                                </p:cTn>
                              </p:par>
                            </p:childTnLst>
                          </p:cTn>
                        </p:par>
                        <p:par>
                          <p:cTn id="79" fill="hold">
                            <p:stCondLst>
                              <p:cond delay="500"/>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strips(downRight)">
                                      <p:cBhvr>
                                        <p:cTn id="87" dur="500"/>
                                        <p:tgtEl>
                                          <p:spTgt spid="4"/>
                                        </p:tgtEl>
                                      </p:cBhvr>
                                    </p:animEffect>
                                  </p:childTnLst>
                                </p:cTn>
                              </p:par>
                              <p:par>
                                <p:cTn id="88" presetID="18" presetClass="entr" presetSubtype="3"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strips(upRight)">
                                      <p:cBhvr>
                                        <p:cTn id="90" dur="500"/>
                                        <p:tgtEl>
                                          <p:spTgt spid="24"/>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3" presetClass="entr" presetSubtype="32"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plus(out)">
                                      <p:cBhvr>
                                        <p:cTn id="99" dur="750"/>
                                        <p:tgtEl>
                                          <p:spTgt spid="30"/>
                                        </p:tgtEl>
                                      </p:cBhvr>
                                    </p:animEffect>
                                  </p:childTnLst>
                                </p:cTn>
                              </p:par>
                            </p:childTnLst>
                          </p:cTn>
                        </p:par>
                        <p:par>
                          <p:cTn id="100" fill="hold">
                            <p:stCondLst>
                              <p:cond delay="750"/>
                            </p:stCondLst>
                            <p:childTnLst>
                              <p:par>
                                <p:cTn id="101" presetID="22" presetClass="entr" presetSubtype="8"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196985-9EB5-A80F-895A-8E0D071BAA8E}"/>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02F423DC-18B9-9B1C-7E4E-6E5CA285D4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797" y="2678169"/>
            <a:ext cx="8232838" cy="4149351"/>
          </a:xfrm>
          <a:prstGeom prst="rect">
            <a:avLst/>
          </a:prstGeom>
        </p:spPr>
      </p:pic>
      <p:sp>
        <p:nvSpPr>
          <p:cNvPr id="10" name="Rectángulo 9">
            <a:extLst>
              <a:ext uri="{FF2B5EF4-FFF2-40B4-BE49-F238E27FC236}">
                <a16:creationId xmlns:a16="http://schemas.microsoft.com/office/drawing/2014/main" id="{D958DB3D-CEA7-36F0-8A3D-36FD932F82B8}"/>
              </a:ext>
            </a:extLst>
          </p:cNvPr>
          <p:cNvSpPr>
            <a:spLocks/>
          </p:cNvSpPr>
          <p:nvPr/>
        </p:nvSpPr>
        <p:spPr>
          <a:xfrm>
            <a:off x="22797" y="30480"/>
            <a:ext cx="8242998" cy="6804000"/>
          </a:xfrm>
          <a:prstGeom prst="rect">
            <a:avLst/>
          </a:prstGeom>
          <a:noFill/>
          <a:ln w="57150">
            <a:solidFill>
              <a:srgbClr val="A75A2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FFEB0E0-B402-5526-0C6A-52EF0D06EA3A}"/>
              </a:ext>
            </a:extLst>
          </p:cNvPr>
          <p:cNvSpPr txBox="1"/>
          <p:nvPr/>
        </p:nvSpPr>
        <p:spPr>
          <a:xfrm>
            <a:off x="12637" y="229925"/>
            <a:ext cx="8242998" cy="230832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7200" b="1" dirty="0" err="1">
                <a:ln/>
                <a:solidFill>
                  <a:srgbClr val="A75A2B"/>
                </a:solidFill>
                <a:effectLst>
                  <a:outerShdw blurRad="38100" dist="38100" dir="2700000" algn="tl">
                    <a:schemeClr val="accent3">
                      <a:lumMod val="60000"/>
                      <a:lumOff val="40000"/>
                    </a:schemeClr>
                  </a:outerShdw>
                </a:effectLst>
              </a:rPr>
              <a:t>ADORATION</a:t>
            </a:r>
            <a:r>
              <a:rPr lang="es-ES" sz="7200" b="1" dirty="0">
                <a:ln/>
                <a:solidFill>
                  <a:srgbClr val="A75A2B"/>
                </a:solidFill>
                <a:effectLst>
                  <a:outerShdw blurRad="38100" dist="38100" dir="2700000" algn="tl">
                    <a:schemeClr val="accent3">
                      <a:lumMod val="60000"/>
                      <a:lumOff val="40000"/>
                    </a:schemeClr>
                  </a:outerShdw>
                </a:effectLst>
              </a:rPr>
              <a:t> ENTRE LES </a:t>
            </a:r>
            <a:r>
              <a:rPr lang="es-ES" sz="7200" b="1" dirty="0" err="1">
                <a:ln/>
                <a:solidFill>
                  <a:srgbClr val="A75A2B"/>
                </a:solidFill>
                <a:effectLst>
                  <a:outerShdw blurRad="38100" dist="38100" dir="2700000" algn="tl">
                    <a:schemeClr val="accent3">
                      <a:lumMod val="60000"/>
                      <a:lumOff val="40000"/>
                    </a:schemeClr>
                  </a:outerShdw>
                </a:effectLst>
              </a:rPr>
              <a:t>MONTAGNES</a:t>
            </a:r>
            <a:endParaRPr lang="es-ES" sz="7200" b="1" dirty="0">
              <a:ln/>
              <a:solidFill>
                <a:srgbClr val="A75A2B"/>
              </a:solidFill>
              <a:effectLst>
                <a:outerShdw blurRad="38100" dist="38100" dir="2700000" algn="tl">
                  <a:schemeClr val="accent3">
                    <a:lumMod val="60000"/>
                    <a:lumOff val="40000"/>
                  </a:schemeClr>
                </a:outerShdw>
              </a:effectLst>
            </a:endParaRPr>
          </a:p>
        </p:txBody>
      </p:sp>
    </p:spTree>
    <p:extLst>
      <p:ext uri="{BB962C8B-B14F-4D97-AF65-F5344CB8AC3E}">
        <p14:creationId xmlns:p14="http://schemas.microsoft.com/office/powerpoint/2010/main" val="92856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artisticBlur radius="4"/>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252CF4-A5D4-7479-21B1-597A623C55C2}"/>
              </a:ext>
            </a:extLst>
          </p:cNvPr>
          <p:cNvSpPr txBox="1"/>
          <p:nvPr/>
        </p:nvSpPr>
        <p:spPr>
          <a:xfrm>
            <a:off x="0" y="-99390"/>
            <a:ext cx="12192000" cy="769441"/>
          </a:xfrm>
          <a:prstGeom prst="rect">
            <a:avLst/>
          </a:prstGeom>
          <a:noFill/>
        </p:spPr>
        <p:txBody>
          <a:bodyPr wrap="square">
            <a:spAutoFit/>
          </a:bodyPr>
          <a:lstStyle/>
          <a:p>
            <a:pPr algn="ctr"/>
            <a:r>
              <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rPr>
              <a:t>UN </a:t>
            </a:r>
            <a:r>
              <a:rPr lang="es-ES" sz="4400" b="1" spc="300" dirty="0" err="1">
                <a:ln w="9525" cmpd="sng">
                  <a:solidFill>
                    <a:schemeClr val="accent1"/>
                  </a:solidFill>
                  <a:prstDash val="solid"/>
                </a:ln>
                <a:solidFill>
                  <a:srgbClr val="70AD47">
                    <a:tint val="1000"/>
                  </a:srgbClr>
                </a:solidFill>
                <a:effectLst>
                  <a:glow rad="38100">
                    <a:schemeClr val="accent1">
                      <a:alpha val="40000"/>
                    </a:schemeClr>
                  </a:glow>
                </a:effectLst>
              </a:rPr>
              <a:t>AUTEL</a:t>
            </a:r>
            <a:r>
              <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rPr>
              <a:t> </a:t>
            </a:r>
            <a:r>
              <a:rPr lang="es-ES" sz="4400" b="1" spc="300" dirty="0" err="1">
                <a:ln w="9525" cmpd="sng">
                  <a:solidFill>
                    <a:schemeClr val="accent1"/>
                  </a:solidFill>
                  <a:prstDash val="solid"/>
                </a:ln>
                <a:solidFill>
                  <a:srgbClr val="70AD47">
                    <a:tint val="1000"/>
                  </a:srgbClr>
                </a:solidFill>
                <a:effectLst>
                  <a:glow rad="38100">
                    <a:schemeClr val="accent1">
                      <a:alpha val="40000"/>
                    </a:schemeClr>
                  </a:glow>
                </a:effectLst>
              </a:rPr>
              <a:t>POUR</a:t>
            </a:r>
            <a:r>
              <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rPr>
              <a:t> </a:t>
            </a:r>
            <a:r>
              <a:rPr lang="es-ES" sz="4400" b="1" spc="300" dirty="0" err="1">
                <a:ln w="9525" cmpd="sng">
                  <a:solidFill>
                    <a:schemeClr val="accent1"/>
                  </a:solidFill>
                  <a:prstDash val="solid"/>
                </a:ln>
                <a:solidFill>
                  <a:srgbClr val="70AD47">
                    <a:tint val="1000"/>
                  </a:srgbClr>
                </a:solidFill>
                <a:effectLst>
                  <a:glow rad="38100">
                    <a:schemeClr val="accent1">
                      <a:alpha val="40000"/>
                    </a:schemeClr>
                  </a:glow>
                </a:effectLst>
              </a:rPr>
              <a:t>ADORER</a:t>
            </a:r>
            <a:endPar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B8D62109-D9A0-2348-DE7B-66553A35AF11}"/>
              </a:ext>
            </a:extLst>
          </p:cNvPr>
          <p:cNvSpPr txBox="1"/>
          <p:nvPr/>
        </p:nvSpPr>
        <p:spPr>
          <a:xfrm>
            <a:off x="947737" y="582332"/>
            <a:ext cx="10296525" cy="369332"/>
          </a:xfrm>
          <a:prstGeom prst="rect">
            <a:avLst/>
          </a:prstGeom>
          <a:noFill/>
        </p:spPr>
        <p:txBody>
          <a:bodyPr wrap="square">
            <a:spAutoFit/>
          </a:bodyPr>
          <a:lstStyle/>
          <a:p>
            <a:pPr algn="ctr"/>
            <a:r>
              <a:rPr lang="es-ES" b="1" dirty="0">
                <a:solidFill>
                  <a:srgbClr val="AFE6EF"/>
                </a:solidFill>
                <a:effectLst>
                  <a:outerShdw blurRad="38100" dist="38100" dir="2700000" algn="tl">
                    <a:srgbClr val="000000">
                      <a:alpha val="43137"/>
                    </a:srgbClr>
                  </a:outerShdw>
                </a:effectLst>
                <a:latin typeface="Comic Sans MS" panose="030F0702030302020204" pitchFamily="66" charset="0"/>
              </a:rPr>
              <a:t>“</a:t>
            </a:r>
            <a:r>
              <a:rPr lang="fr-FR" b="1" dirty="0">
                <a:solidFill>
                  <a:srgbClr val="AFE6EF"/>
                </a:solidFill>
                <a:effectLst>
                  <a:outerShdw blurRad="38100" dist="38100" dir="2700000" algn="tl">
                    <a:srgbClr val="000000">
                      <a:alpha val="43137"/>
                    </a:srgbClr>
                  </a:outerShdw>
                </a:effectLst>
                <a:latin typeface="Comic Sans MS" panose="030F0702030302020204" pitchFamily="66" charset="0"/>
              </a:rPr>
              <a:t>Alors Josué bâtit un autel à l'Éternel, le Dieu d'Israël, sur le mont </a:t>
            </a:r>
            <a:r>
              <a:rPr lang="fr-FR" b="1" dirty="0" err="1">
                <a:solidFill>
                  <a:srgbClr val="AFE6EF"/>
                </a:solidFill>
                <a:effectLst>
                  <a:outerShdw blurRad="38100" dist="38100" dir="2700000" algn="tl">
                    <a:srgbClr val="000000">
                      <a:alpha val="43137"/>
                    </a:srgbClr>
                  </a:outerShdw>
                </a:effectLst>
                <a:latin typeface="Comic Sans MS" panose="030F0702030302020204" pitchFamily="66" charset="0"/>
              </a:rPr>
              <a:t>Ébal</a:t>
            </a:r>
            <a:r>
              <a:rPr lang="fr-FR" b="1" dirty="0">
                <a:solidFill>
                  <a:srgbClr val="AFE6EF"/>
                </a:solidFill>
                <a:effectLst>
                  <a:outerShdw blurRad="38100" dist="38100" dir="2700000" algn="tl">
                    <a:srgbClr val="000000">
                      <a:alpha val="43137"/>
                    </a:srgbClr>
                  </a:outerShdw>
                </a:effectLst>
                <a:latin typeface="Comic Sans MS" panose="030F0702030302020204" pitchFamily="66" charset="0"/>
              </a:rPr>
              <a:t>.</a:t>
            </a:r>
            <a:r>
              <a:rPr lang="es-ES" b="1" dirty="0">
                <a:solidFill>
                  <a:srgbClr val="AFE6EF"/>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AFE6EF"/>
                </a:solidFill>
                <a:effectLst>
                  <a:outerShdw blurRad="38100" dist="38100" dir="2700000" algn="tl">
                    <a:srgbClr val="000000">
                      <a:alpha val="43137"/>
                    </a:srgbClr>
                  </a:outerShdw>
                </a:effectLst>
                <a:latin typeface="Comic Sans MS" panose="030F0702030302020204" pitchFamily="66" charset="0"/>
              </a:rPr>
              <a:t>(Josué 8.30)</a:t>
            </a:r>
          </a:p>
        </p:txBody>
      </p:sp>
      <p:sp>
        <p:nvSpPr>
          <p:cNvPr id="6" name="CuadroTexto 5">
            <a:extLst>
              <a:ext uri="{FF2B5EF4-FFF2-40B4-BE49-F238E27FC236}">
                <a16:creationId xmlns:a16="http://schemas.microsoft.com/office/drawing/2014/main" id="{1CDC61FA-5785-045F-68D1-3F663A80C605}"/>
              </a:ext>
            </a:extLst>
          </p:cNvPr>
          <p:cNvSpPr txBox="1"/>
          <p:nvPr/>
        </p:nvSpPr>
        <p:spPr>
          <a:xfrm>
            <a:off x="4423328" y="1074254"/>
            <a:ext cx="7568647" cy="1015663"/>
          </a:xfrm>
          <a:prstGeom prst="rect">
            <a:avLst/>
          </a:prstGeom>
          <a:noFill/>
        </p:spPr>
        <p:txBody>
          <a:bodyPr wrap="square" rtlCol="0">
            <a:spAutoFit/>
          </a:bodyPr>
          <a:lstStyle/>
          <a:p>
            <a:pPr>
              <a:spcBef>
                <a:spcPts val="600"/>
              </a:spcBef>
            </a:pPr>
            <a:r>
              <a:rPr lang="fr-FR" sz="2000" b="1" dirty="0"/>
              <a:t>Moïse avait ordonné qu'en entrant en Canaan, on bâtisse un autel sur le mont </a:t>
            </a:r>
            <a:r>
              <a:rPr lang="fr-FR" sz="2000" b="1" dirty="0" err="1"/>
              <a:t>Ébal</a:t>
            </a:r>
            <a:r>
              <a:rPr lang="fr-FR" sz="2000" b="1" dirty="0"/>
              <a:t>, et qu'on loue Dieu (Deutéronome 27.5-7). Pourquoi sur le mont </a:t>
            </a:r>
            <a:r>
              <a:rPr lang="fr-FR" sz="2000" b="1" dirty="0" err="1"/>
              <a:t>Ébal</a:t>
            </a:r>
            <a:r>
              <a:rPr lang="fr-FR" sz="2000" b="1" dirty="0"/>
              <a:t> et non sur le Garizim </a:t>
            </a:r>
            <a:r>
              <a:rPr lang="es-ES" sz="2000" b="1" dirty="0"/>
              <a:t>?</a:t>
            </a:r>
          </a:p>
        </p:txBody>
      </p:sp>
      <p:pic>
        <p:nvPicPr>
          <p:cNvPr id="4" name="Imagen 3" descr="Un dibujo de una persona&#10;&#10;El contenido generado por IA puede ser incorrecto.">
            <a:extLst>
              <a:ext uri="{FF2B5EF4-FFF2-40B4-BE49-F238E27FC236}">
                <a16:creationId xmlns:a16="http://schemas.microsoft.com/office/drawing/2014/main" id="{22BDE07E-8FDD-BAD1-5482-A018566FFC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453" y="1203463"/>
            <a:ext cx="4223302" cy="4223302"/>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a16="http://schemas.microsoft.com/office/drawing/2014/main" id="{76CF066F-70F3-BA02-747B-30B725D26184}"/>
              </a:ext>
            </a:extLst>
          </p:cNvPr>
          <p:cNvSpPr txBox="1"/>
          <p:nvPr/>
        </p:nvSpPr>
        <p:spPr>
          <a:xfrm>
            <a:off x="126723" y="5529479"/>
            <a:ext cx="8023363" cy="1323439"/>
          </a:xfrm>
          <a:prstGeom prst="rect">
            <a:avLst/>
          </a:prstGeom>
          <a:noFill/>
        </p:spPr>
        <p:txBody>
          <a:bodyPr wrap="square">
            <a:spAutoFit/>
          </a:bodyPr>
          <a:lstStyle/>
          <a:p>
            <a:pPr>
              <a:spcBef>
                <a:spcPts val="600"/>
              </a:spcBef>
            </a:pPr>
            <a:r>
              <a:rPr lang="fr-FR" sz="2000" b="1" dirty="0"/>
              <a:t>Au milieu de la conquête, Israël chercha un moment pour se consacrer à nouveau à Dieu. C'est une invitation à imiter leur exemple, en nous consacrant à Dieu, non seulement individuellement, mais aussi en tant que peuple élu de Dieu</a:t>
            </a:r>
            <a:r>
              <a:rPr lang="es-ES" sz="2000" b="1" dirty="0"/>
              <a:t>.</a:t>
            </a:r>
          </a:p>
        </p:txBody>
      </p:sp>
      <p:sp>
        <p:nvSpPr>
          <p:cNvPr id="10" name="CuadroTexto 9">
            <a:extLst>
              <a:ext uri="{FF2B5EF4-FFF2-40B4-BE49-F238E27FC236}">
                <a16:creationId xmlns:a16="http://schemas.microsoft.com/office/drawing/2014/main" id="{FD27FA92-4CC6-2AB7-6B23-A7F499E49C26}"/>
              </a:ext>
            </a:extLst>
          </p:cNvPr>
          <p:cNvSpPr txBox="1"/>
          <p:nvPr/>
        </p:nvSpPr>
        <p:spPr>
          <a:xfrm>
            <a:off x="4423328" y="3326258"/>
            <a:ext cx="3726759" cy="2246769"/>
          </a:xfrm>
          <a:prstGeom prst="rect">
            <a:avLst/>
          </a:prstGeom>
          <a:noFill/>
        </p:spPr>
        <p:txBody>
          <a:bodyPr wrap="square">
            <a:spAutoFit/>
          </a:bodyPr>
          <a:lstStyle/>
          <a:p>
            <a:pPr>
              <a:spcBef>
                <a:spcPts val="600"/>
              </a:spcBef>
            </a:pPr>
            <a:r>
              <a:rPr lang="fr-FR" sz="2000" b="1" dirty="0"/>
              <a:t>Jésus a été fait malédiction pour nous, afin que nous puissions recevoir la bénédiction (Galates 3.13-14). Cet autel est, pour nous, une image claire du sacrifice de Jésus en notre faveur</a:t>
            </a:r>
            <a:r>
              <a:rPr lang="es-ES" sz="2000" b="1" dirty="0"/>
              <a:t>.</a:t>
            </a:r>
          </a:p>
        </p:txBody>
      </p:sp>
      <p:pic>
        <p:nvPicPr>
          <p:cNvPr id="12" name="Imagen 11" descr="Un grupo de personas sentadas en una roca&#10;&#10;El contenido generado por IA puede ser incorrecto.">
            <a:extLst>
              <a:ext uri="{FF2B5EF4-FFF2-40B4-BE49-F238E27FC236}">
                <a16:creationId xmlns:a16="http://schemas.microsoft.com/office/drawing/2014/main" id="{2A1715F1-4AD0-BD9E-23E8-D0B57731412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8298552" y="3499790"/>
            <a:ext cx="3683484" cy="3146627"/>
          </a:xfrm>
          <a:prstGeom prst="rect">
            <a:avLst/>
          </a:prstGeom>
          <a:ln w="88900" cap="sq" cmpd="thickThin">
            <a:solidFill>
              <a:schemeClr val="accent5">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5487604D-5DAD-F234-7033-4C9DDBD60498}"/>
              </a:ext>
            </a:extLst>
          </p:cNvPr>
          <p:cNvSpPr txBox="1"/>
          <p:nvPr/>
        </p:nvSpPr>
        <p:spPr>
          <a:xfrm>
            <a:off x="4423328" y="2046368"/>
            <a:ext cx="7768672" cy="1323439"/>
          </a:xfrm>
          <a:prstGeom prst="rect">
            <a:avLst/>
          </a:prstGeom>
          <a:noFill/>
        </p:spPr>
        <p:txBody>
          <a:bodyPr wrap="square">
            <a:spAutoFit/>
          </a:bodyPr>
          <a:lstStyle/>
          <a:p>
            <a:pPr>
              <a:spcBef>
                <a:spcPts val="600"/>
              </a:spcBef>
            </a:pPr>
            <a:r>
              <a:rPr lang="fr-FR" sz="2000" b="1" dirty="0"/>
              <a:t>L'autel ainsi que les lois qui devaient être inscrites sur un monument et lues devant le peuple étaient liés aux bénédictions et aux malédictions (Deutéronome 27.12-13). Sur Garizim on prononçait la bénédiction, sur </a:t>
            </a:r>
            <a:r>
              <a:rPr lang="fr-FR" sz="2000" b="1" dirty="0" err="1"/>
              <a:t>Ébal</a:t>
            </a:r>
            <a:r>
              <a:rPr lang="fr-FR" sz="2000" b="1" dirty="0"/>
              <a:t>, la malédiction</a:t>
            </a:r>
            <a:r>
              <a:rPr lang="es-ES" sz="2000" b="1" dirty="0"/>
              <a:t>.</a:t>
            </a:r>
          </a:p>
        </p:txBody>
      </p:sp>
    </p:spTree>
    <p:extLst>
      <p:ext uri="{BB962C8B-B14F-4D97-AF65-F5344CB8AC3E}">
        <p14:creationId xmlns:p14="http://schemas.microsoft.com/office/powerpoint/2010/main" val="9597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D08E7F-4B2D-0DD2-6870-64DCE120DE40}"/>
              </a:ext>
            </a:extLst>
          </p:cNvPr>
          <p:cNvSpPr txBox="1"/>
          <p:nvPr/>
        </p:nvSpPr>
        <p:spPr>
          <a:xfrm>
            <a:off x="1" y="-69573"/>
            <a:ext cx="7040084"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fr-FR" sz="44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rPr>
              <a:t>SE SOUVENIR DE LA LOI</a:t>
            </a:r>
            <a:r>
              <a:rPr lang="es-ES" sz="44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rPr>
              <a:t> </a:t>
            </a:r>
          </a:p>
        </p:txBody>
      </p:sp>
      <p:sp>
        <p:nvSpPr>
          <p:cNvPr id="4" name="CuadroTexto 3">
            <a:extLst>
              <a:ext uri="{FF2B5EF4-FFF2-40B4-BE49-F238E27FC236}">
                <a16:creationId xmlns:a16="http://schemas.microsoft.com/office/drawing/2014/main" id="{70C87B41-BC57-83D7-55DC-E9A618044232}"/>
              </a:ext>
            </a:extLst>
          </p:cNvPr>
          <p:cNvSpPr txBox="1"/>
          <p:nvPr/>
        </p:nvSpPr>
        <p:spPr>
          <a:xfrm>
            <a:off x="108504" y="653422"/>
            <a:ext cx="6931580"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855143"/>
                </a:solidFill>
                <a:latin typeface="Comic Sans MS" panose="030F0702030302020204" pitchFamily="66" charset="0"/>
              </a:rPr>
              <a:t>“</a:t>
            </a:r>
            <a:r>
              <a:rPr lang="fr-FR" b="1" dirty="0">
                <a:solidFill>
                  <a:srgbClr val="855143"/>
                </a:solidFill>
                <a:latin typeface="Comic Sans MS" panose="030F0702030302020204" pitchFamily="66" charset="0"/>
              </a:rPr>
              <a:t>Et là, Josué écrivit sur les pierres une copie de la loi que Moïse avait écrite devant les enfants d'Israël. </a:t>
            </a:r>
            <a:r>
              <a:rPr lang="es-ES" b="1" dirty="0">
                <a:solidFill>
                  <a:srgbClr val="855143"/>
                </a:solidFill>
                <a:latin typeface="Comic Sans MS" panose="030F0702030302020204" pitchFamily="66" charset="0"/>
              </a:rPr>
              <a:t>” </a:t>
            </a:r>
            <a:r>
              <a:rPr lang="es-ES" sz="1400" b="1" dirty="0">
                <a:solidFill>
                  <a:srgbClr val="855143"/>
                </a:solidFill>
                <a:latin typeface="Comic Sans MS" panose="030F0702030302020204" pitchFamily="66" charset="0"/>
              </a:rPr>
              <a:t>(Josué 8.32)</a:t>
            </a:r>
          </a:p>
        </p:txBody>
      </p:sp>
      <p:sp>
        <p:nvSpPr>
          <p:cNvPr id="5" name="CuadroTexto 4">
            <a:extLst>
              <a:ext uri="{FF2B5EF4-FFF2-40B4-BE49-F238E27FC236}">
                <a16:creationId xmlns:a16="http://schemas.microsoft.com/office/drawing/2014/main" id="{14FFE9F3-C763-20C3-74DD-8A297B84FD6C}"/>
              </a:ext>
            </a:extLst>
          </p:cNvPr>
          <p:cNvSpPr txBox="1"/>
          <p:nvPr/>
        </p:nvSpPr>
        <p:spPr>
          <a:xfrm>
            <a:off x="197955" y="1195037"/>
            <a:ext cx="6742737" cy="1938992"/>
          </a:xfrm>
          <a:prstGeom prst="rect">
            <a:avLst/>
          </a:prstGeom>
          <a:noFill/>
        </p:spPr>
        <p:txBody>
          <a:bodyPr wrap="square" rtlCol="0">
            <a:spAutoFit/>
          </a:bodyPr>
          <a:lstStyle/>
          <a:p>
            <a:pPr>
              <a:spcBef>
                <a:spcPts val="600"/>
              </a:spcBef>
            </a:pPr>
            <a:r>
              <a:rPr lang="fr-FR" sz="2000" b="1" dirty="0"/>
              <a:t>Après avoir bâti l'autel sur le mont </a:t>
            </a:r>
            <a:r>
              <a:rPr lang="fr-FR" sz="2000" b="1" dirty="0" err="1"/>
              <a:t>Ébal</a:t>
            </a:r>
            <a:r>
              <a:rPr lang="fr-FR" sz="2000" b="1" dirty="0"/>
              <a:t>, Josué dressa des pierres et les recouvrit de chaux. Ensuite, il écrivit sur elles une copie de la loi [Deutéronome, qui incluait les Dix Commandements et diverses lois, ainsi que les bénédictions et les malédictions] (Josué 8.32 ; Deutéronome 27.2-3</a:t>
            </a:r>
            <a:r>
              <a:rPr lang="es-ES" sz="2000" b="1" dirty="0"/>
              <a:t>).</a:t>
            </a:r>
          </a:p>
        </p:txBody>
      </p:sp>
      <p:pic>
        <p:nvPicPr>
          <p:cNvPr id="7" name="Imagen 6" descr="Imagen en blanco y negro de un grupo de personas de pie&#10;&#10;El contenido generado por IA puede ser incorrecto.">
            <a:extLst>
              <a:ext uri="{FF2B5EF4-FFF2-40B4-BE49-F238E27FC236}">
                <a16:creationId xmlns:a16="http://schemas.microsoft.com/office/drawing/2014/main" id="{B7A01643-1C1A-61E1-8D73-9A37A0B06A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40084" y="157452"/>
            <a:ext cx="5043412" cy="5043412"/>
          </a:xfrm>
          <a:prstGeom prst="round2DiagRect">
            <a:avLst>
              <a:gd name="adj1" fmla="val 9178"/>
              <a:gd name="adj2" fmla="val 0"/>
            </a:avLst>
          </a:prstGeom>
          <a:ln w="38100" cap="sq">
            <a:solidFill>
              <a:srgbClr val="855143"/>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9F256775-F7C8-8EFE-F7E5-E7DD706765E6}"/>
              </a:ext>
            </a:extLst>
          </p:cNvPr>
          <p:cNvSpPr txBox="1"/>
          <p:nvPr/>
        </p:nvSpPr>
        <p:spPr>
          <a:xfrm>
            <a:off x="6940692" y="5377109"/>
            <a:ext cx="5251308" cy="1323439"/>
          </a:xfrm>
          <a:prstGeom prst="rect">
            <a:avLst/>
          </a:prstGeom>
          <a:noFill/>
        </p:spPr>
        <p:txBody>
          <a:bodyPr wrap="square">
            <a:spAutoFit/>
          </a:bodyPr>
          <a:lstStyle/>
          <a:p>
            <a:pPr>
              <a:spcBef>
                <a:spcPts val="600"/>
              </a:spcBef>
            </a:pPr>
            <a:r>
              <a:rPr lang="fr-FR" sz="2000" b="1" dirty="0"/>
              <a:t>En plus de notre renouvellement personnel, la Sainte Cène nous offre également ce moment spécial de renouvellement en tant que peuple de Dieu</a:t>
            </a:r>
            <a:r>
              <a:rPr lang="es-ES" sz="2000" b="1" dirty="0"/>
              <a:t>.</a:t>
            </a:r>
          </a:p>
        </p:txBody>
      </p:sp>
      <p:sp>
        <p:nvSpPr>
          <p:cNvPr id="11" name="CuadroTexto 10">
            <a:extLst>
              <a:ext uri="{FF2B5EF4-FFF2-40B4-BE49-F238E27FC236}">
                <a16:creationId xmlns:a16="http://schemas.microsoft.com/office/drawing/2014/main" id="{8D53CA52-0BB1-8097-3A5C-29442FF0F579}"/>
              </a:ext>
            </a:extLst>
          </p:cNvPr>
          <p:cNvSpPr txBox="1"/>
          <p:nvPr/>
        </p:nvSpPr>
        <p:spPr>
          <a:xfrm>
            <a:off x="197955" y="4235796"/>
            <a:ext cx="4206186" cy="2554545"/>
          </a:xfrm>
          <a:prstGeom prst="rect">
            <a:avLst/>
          </a:prstGeom>
          <a:noFill/>
        </p:spPr>
        <p:txBody>
          <a:bodyPr wrap="square">
            <a:spAutoFit/>
          </a:bodyPr>
          <a:lstStyle/>
          <a:p>
            <a:pPr>
              <a:spcBef>
                <a:spcPts val="600"/>
              </a:spcBef>
            </a:pPr>
            <a:r>
              <a:rPr lang="fr-FR" sz="2000" b="1" dirty="0"/>
              <a:t>Ceci est aussi un appel pour nous. En tant que peuple du reste de Dieu, nous devons renouveler périodiquement notre alliance avec Lui, en nous souvenant de la manière dont Il nous a conduits jusqu'ici, et des bénédictions qu'Il n'a cessé de nous accorder</a:t>
            </a:r>
            <a:r>
              <a:rPr lang="es-ES" sz="2000" b="1" dirty="0"/>
              <a:t>.</a:t>
            </a:r>
          </a:p>
        </p:txBody>
      </p:sp>
      <p:pic>
        <p:nvPicPr>
          <p:cNvPr id="13" name="Imagen 12" descr="Taza de vidrio sobre una mesa&#10;&#10;El contenido generado por IA puede ser incorrecto.">
            <a:extLst>
              <a:ext uri="{FF2B5EF4-FFF2-40B4-BE49-F238E27FC236}">
                <a16:creationId xmlns:a16="http://schemas.microsoft.com/office/drawing/2014/main" id="{A54C68E6-780F-25FA-AB6B-F8A9415A3E0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602925" y="4337734"/>
            <a:ext cx="2238375" cy="2327332"/>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10502D75-A8F2-39FD-1294-1FAFB825A128}"/>
              </a:ext>
            </a:extLst>
          </p:cNvPr>
          <p:cNvSpPr txBox="1"/>
          <p:nvPr/>
        </p:nvSpPr>
        <p:spPr>
          <a:xfrm>
            <a:off x="197954" y="3014295"/>
            <a:ext cx="6742738" cy="1323439"/>
          </a:xfrm>
          <a:prstGeom prst="rect">
            <a:avLst/>
          </a:prstGeom>
          <a:noFill/>
        </p:spPr>
        <p:txBody>
          <a:bodyPr wrap="square">
            <a:spAutoFit/>
          </a:bodyPr>
          <a:lstStyle/>
          <a:p>
            <a:pPr>
              <a:spcBef>
                <a:spcPts val="600"/>
              </a:spcBef>
            </a:pPr>
            <a:r>
              <a:rPr lang="fr-FR" sz="2000" b="1" dirty="0"/>
              <a:t>Finalement, la loi fut lue devant le peuple, divisé en deux parties — une de chaque côté de chaque montagne (Josué 8.33-35). De cette manière, l'alliance entre Dieu et son peuple fut renouvelée</a:t>
            </a:r>
            <a:r>
              <a:rPr lang="es-ES" sz="2000" b="1" dirty="0"/>
              <a:t>.</a:t>
            </a:r>
          </a:p>
        </p:txBody>
      </p:sp>
    </p:spTree>
    <p:extLst>
      <p:ext uri="{BB962C8B-B14F-4D97-AF65-F5344CB8AC3E}">
        <p14:creationId xmlns:p14="http://schemas.microsoft.com/office/powerpoint/2010/main" val="16098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6"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487</TotalTime>
  <Words>1327</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78</cp:revision>
  <dcterms:created xsi:type="dcterms:W3CDTF">2025-10-14T06:18:54Z</dcterms:created>
  <dcterms:modified xsi:type="dcterms:W3CDTF">2025-11-13T05:58:20Z</dcterms:modified>
</cp:coreProperties>
</file>