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 id="2147483672" r:id="rId3"/>
  </p:sldMasterIdLst>
  <p:sldIdLst>
    <p:sldId id="307" r:id="rId4"/>
    <p:sldId id="312" r:id="rId5"/>
    <p:sldId id="301" r:id="rId6"/>
    <p:sldId id="313" r:id="rId7"/>
    <p:sldId id="257" r:id="rId8"/>
    <p:sldId id="314" r:id="rId9"/>
    <p:sldId id="308" r:id="rId10"/>
    <p:sldId id="259" r:id="rId11"/>
    <p:sldId id="315" r:id="rId12"/>
    <p:sldId id="260" r:id="rId13"/>
    <p:sldId id="316" r:id="rId14"/>
    <p:sldId id="310" r:id="rId15"/>
    <p:sldId id="262" r:id="rId16"/>
    <p:sldId id="317" r:id="rId17"/>
    <p:sldId id="263" r:id="rId18"/>
    <p:sldId id="318" r:id="rId19"/>
    <p:sldId id="311" r:id="rId20"/>
    <p:sldId id="319" r:id="rId21"/>
    <p:sldId id="302" r:id="rId22"/>
    <p:sldId id="303" r:id="rId23"/>
    <p:sldId id="993" r:id="rId24"/>
  </p:sldIdLst>
  <p:sldSz cx="12192000" cy="6858000"/>
  <p:notesSz cx="6858000" cy="9144000"/>
  <p:embeddedFontLst>
    <p:embeddedFont>
      <p:font typeface="Brush Script MT" panose="03060802040406070304" pitchFamily="66" charset="0"/>
      <p:italic r:id="rId25"/>
    </p:embeddedFont>
    <p:embeddedFont>
      <p:font typeface="Comic Sans MS" panose="030F0702030302020204" pitchFamily="66" charset="0"/>
      <p:regular r:id="rId26"/>
      <p:bold r:id="rId27"/>
      <p:italic r:id="rId28"/>
      <p:boldItalic r:id="rId29"/>
    </p:embeddedFont>
    <p:embeddedFont>
      <p:font typeface="Constantia" panose="02030602050306030303" pitchFamily="18" charset="0"/>
      <p:regular r:id="rId30"/>
      <p:bold r:id="rId31"/>
      <p:italic r:id="rId32"/>
      <p:boldItalic r:id="rId33"/>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6308DE"/>
    <a:srgbClr val="00FFFF"/>
    <a:srgbClr val="855143"/>
    <a:srgbClr val="EBD7E1"/>
    <a:srgbClr val="D7EBE1"/>
    <a:srgbClr val="206B02"/>
    <a:srgbClr val="186C7A"/>
    <a:srgbClr val="5EA98A"/>
    <a:srgbClr val="9F5F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477" autoAdjust="0"/>
    <p:restoredTop sz="96327"/>
  </p:normalViewPr>
  <p:slideViewPr>
    <p:cSldViewPr snapToGrid="0">
      <p:cViewPr varScale="1">
        <p:scale>
          <a:sx n="47" d="100"/>
          <a:sy n="47" d="100"/>
        </p:scale>
        <p:origin x="72" y="10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2.fntdata"/><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1.fntdata"/><Relationship Id="rId33" Type="http://schemas.openxmlformats.org/officeDocument/2006/relationships/font" Target="fonts/font9.fntdata"/><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8.fntdata"/><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font" Target="fonts/font4.fntdata"/><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7.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D62D34-8B0D-BE0A-D8EB-58083428F11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602E2E65-F43B-6EBC-7A37-B23B0BE12E5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3E6C6846-6626-8006-65C5-DEE7AC6D61B0}"/>
              </a:ext>
            </a:extLst>
          </p:cNvPr>
          <p:cNvSpPr>
            <a:spLocks noGrp="1"/>
          </p:cNvSpPr>
          <p:nvPr>
            <p:ph type="dt" sz="half" idx="10"/>
          </p:nvPr>
        </p:nvSpPr>
        <p:spPr/>
        <p:txBody>
          <a:bodyPr/>
          <a:lstStyle/>
          <a:p>
            <a:fld id="{A86FBD38-2263-4973-9661-7191FE6A9F8C}" type="datetimeFigureOut">
              <a:rPr lang="es-ES" smtClean="0"/>
              <a:t>13/11/2025</a:t>
            </a:fld>
            <a:endParaRPr lang="es-ES"/>
          </a:p>
        </p:txBody>
      </p:sp>
      <p:sp>
        <p:nvSpPr>
          <p:cNvPr id="5" name="Marcador de pie de página 4">
            <a:extLst>
              <a:ext uri="{FF2B5EF4-FFF2-40B4-BE49-F238E27FC236}">
                <a16:creationId xmlns:a16="http://schemas.microsoft.com/office/drawing/2014/main" id="{EE287F75-E624-A78E-4E52-CA6C5367935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376FBE9-7456-72D7-A8B2-DB6BDB49F9A4}"/>
              </a:ext>
            </a:extLst>
          </p:cNvPr>
          <p:cNvSpPr>
            <a:spLocks noGrp="1"/>
          </p:cNvSpPr>
          <p:nvPr>
            <p:ph type="sldNum" sz="quarter" idx="12"/>
          </p:nvPr>
        </p:nvSpPr>
        <p:spPr/>
        <p:txBody>
          <a:bodyPr/>
          <a:lstStyle/>
          <a:p>
            <a:fld id="{B6874CCE-FD62-4E56-A963-15189B0E191F}" type="slidenum">
              <a:rPr lang="es-ES" smtClean="0"/>
              <a:t>‹Nº›</a:t>
            </a:fld>
            <a:endParaRPr lang="es-ES"/>
          </a:p>
        </p:txBody>
      </p:sp>
    </p:spTree>
    <p:extLst>
      <p:ext uri="{BB962C8B-B14F-4D97-AF65-F5344CB8AC3E}">
        <p14:creationId xmlns:p14="http://schemas.microsoft.com/office/powerpoint/2010/main" val="1375043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0E0571-E476-B1B6-F14F-87713B3EE943}"/>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C2F0E14-4E6D-989C-0DA5-43C98F918364}"/>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97F04AA-233D-A431-649A-3B5CCFB1A9E8}"/>
              </a:ext>
            </a:extLst>
          </p:cNvPr>
          <p:cNvSpPr>
            <a:spLocks noGrp="1"/>
          </p:cNvSpPr>
          <p:nvPr>
            <p:ph type="dt" sz="half" idx="10"/>
          </p:nvPr>
        </p:nvSpPr>
        <p:spPr/>
        <p:txBody>
          <a:bodyPr/>
          <a:lstStyle/>
          <a:p>
            <a:fld id="{A86FBD38-2263-4973-9661-7191FE6A9F8C}" type="datetimeFigureOut">
              <a:rPr lang="es-ES" smtClean="0"/>
              <a:t>13/11/2025</a:t>
            </a:fld>
            <a:endParaRPr lang="es-ES"/>
          </a:p>
        </p:txBody>
      </p:sp>
      <p:sp>
        <p:nvSpPr>
          <p:cNvPr id="5" name="Marcador de pie de página 4">
            <a:extLst>
              <a:ext uri="{FF2B5EF4-FFF2-40B4-BE49-F238E27FC236}">
                <a16:creationId xmlns:a16="http://schemas.microsoft.com/office/drawing/2014/main" id="{735051E9-982E-AAEA-72B3-406C5652E70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EB08F4A-076E-CED0-A767-26256C636C41}"/>
              </a:ext>
            </a:extLst>
          </p:cNvPr>
          <p:cNvSpPr>
            <a:spLocks noGrp="1"/>
          </p:cNvSpPr>
          <p:nvPr>
            <p:ph type="sldNum" sz="quarter" idx="12"/>
          </p:nvPr>
        </p:nvSpPr>
        <p:spPr/>
        <p:txBody>
          <a:bodyPr/>
          <a:lstStyle/>
          <a:p>
            <a:fld id="{B6874CCE-FD62-4E56-A963-15189B0E191F}" type="slidenum">
              <a:rPr lang="es-ES" smtClean="0"/>
              <a:t>‹Nº›</a:t>
            </a:fld>
            <a:endParaRPr lang="es-ES"/>
          </a:p>
        </p:txBody>
      </p:sp>
    </p:spTree>
    <p:extLst>
      <p:ext uri="{BB962C8B-B14F-4D97-AF65-F5344CB8AC3E}">
        <p14:creationId xmlns:p14="http://schemas.microsoft.com/office/powerpoint/2010/main" val="6897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EEB8835-5CA3-5E05-5949-D5A17292CE3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B46BF332-82E2-502C-73E4-BB49548D249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BCE689C-0CDC-49F8-4D1F-BEED541B2233}"/>
              </a:ext>
            </a:extLst>
          </p:cNvPr>
          <p:cNvSpPr>
            <a:spLocks noGrp="1"/>
          </p:cNvSpPr>
          <p:nvPr>
            <p:ph type="dt" sz="half" idx="10"/>
          </p:nvPr>
        </p:nvSpPr>
        <p:spPr/>
        <p:txBody>
          <a:bodyPr/>
          <a:lstStyle/>
          <a:p>
            <a:fld id="{A86FBD38-2263-4973-9661-7191FE6A9F8C}" type="datetimeFigureOut">
              <a:rPr lang="es-ES" smtClean="0"/>
              <a:t>13/11/2025</a:t>
            </a:fld>
            <a:endParaRPr lang="es-ES"/>
          </a:p>
        </p:txBody>
      </p:sp>
      <p:sp>
        <p:nvSpPr>
          <p:cNvPr id="5" name="Marcador de pie de página 4">
            <a:extLst>
              <a:ext uri="{FF2B5EF4-FFF2-40B4-BE49-F238E27FC236}">
                <a16:creationId xmlns:a16="http://schemas.microsoft.com/office/drawing/2014/main" id="{C213F774-7EB4-1A6D-1E4F-B15F725E848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A937030-1FBD-2C48-9357-BE60C6688E39}"/>
              </a:ext>
            </a:extLst>
          </p:cNvPr>
          <p:cNvSpPr>
            <a:spLocks noGrp="1"/>
          </p:cNvSpPr>
          <p:nvPr>
            <p:ph type="sldNum" sz="quarter" idx="12"/>
          </p:nvPr>
        </p:nvSpPr>
        <p:spPr/>
        <p:txBody>
          <a:bodyPr/>
          <a:lstStyle/>
          <a:p>
            <a:fld id="{B6874CCE-FD62-4E56-A963-15189B0E191F}" type="slidenum">
              <a:rPr lang="es-ES" smtClean="0"/>
              <a:t>‹Nº›</a:t>
            </a:fld>
            <a:endParaRPr lang="es-ES"/>
          </a:p>
        </p:txBody>
      </p:sp>
    </p:spTree>
    <p:extLst>
      <p:ext uri="{BB962C8B-B14F-4D97-AF65-F5344CB8AC3E}">
        <p14:creationId xmlns:p14="http://schemas.microsoft.com/office/powerpoint/2010/main" val="2581866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13/11/2025</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661609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13/11/2025</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991543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13/11/2025</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004903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13/11/2025</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456287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13/11/2025</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16259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13/11/2025</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309370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13/11/2025</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032324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13/11/2025</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545085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7224C4-AF91-F678-9744-2EA83AEC53D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3DC56A2-E0CE-26C6-1B55-5239B21BD11C}"/>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849CDF7-B3C5-0849-3A1E-430BFA601435}"/>
              </a:ext>
            </a:extLst>
          </p:cNvPr>
          <p:cNvSpPr>
            <a:spLocks noGrp="1"/>
          </p:cNvSpPr>
          <p:nvPr>
            <p:ph type="dt" sz="half" idx="10"/>
          </p:nvPr>
        </p:nvSpPr>
        <p:spPr/>
        <p:txBody>
          <a:bodyPr/>
          <a:lstStyle/>
          <a:p>
            <a:fld id="{A86FBD38-2263-4973-9661-7191FE6A9F8C}" type="datetimeFigureOut">
              <a:rPr lang="es-ES" smtClean="0"/>
              <a:t>13/11/2025</a:t>
            </a:fld>
            <a:endParaRPr lang="es-ES"/>
          </a:p>
        </p:txBody>
      </p:sp>
      <p:sp>
        <p:nvSpPr>
          <p:cNvPr id="5" name="Marcador de pie de página 4">
            <a:extLst>
              <a:ext uri="{FF2B5EF4-FFF2-40B4-BE49-F238E27FC236}">
                <a16:creationId xmlns:a16="http://schemas.microsoft.com/office/drawing/2014/main" id="{4232A5E0-D106-AAC8-671B-5BB82975A11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E739B69-6A02-74F6-96C5-0C635AC54815}"/>
              </a:ext>
            </a:extLst>
          </p:cNvPr>
          <p:cNvSpPr>
            <a:spLocks noGrp="1"/>
          </p:cNvSpPr>
          <p:nvPr>
            <p:ph type="sldNum" sz="quarter" idx="12"/>
          </p:nvPr>
        </p:nvSpPr>
        <p:spPr/>
        <p:txBody>
          <a:bodyPr/>
          <a:lstStyle/>
          <a:p>
            <a:fld id="{B6874CCE-FD62-4E56-A963-15189B0E191F}" type="slidenum">
              <a:rPr lang="es-ES" smtClean="0"/>
              <a:t>‹Nº›</a:t>
            </a:fld>
            <a:endParaRPr lang="es-ES"/>
          </a:p>
        </p:txBody>
      </p:sp>
    </p:spTree>
    <p:extLst>
      <p:ext uri="{BB962C8B-B14F-4D97-AF65-F5344CB8AC3E}">
        <p14:creationId xmlns:p14="http://schemas.microsoft.com/office/powerpoint/2010/main" val="2817489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13/11/2025</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740477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13/11/2025</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04751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13/11/2025</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309776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22C37C4A-2EE8-4A23-B6A8-C3EB980B9B0E}" type="datetimeFigureOut">
              <a:rPr lang="es-ES" smtClean="0"/>
              <a:t>13/11/2025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E03B0F6-5E8A-4934-B9A5-891E82738135}" type="slidenum">
              <a:rPr lang="es-ES" smtClean="0"/>
              <a:t>‹Nº›</a:t>
            </a:fld>
            <a:endParaRPr lang="es-ES"/>
          </a:p>
        </p:txBody>
      </p:sp>
    </p:spTree>
    <p:extLst>
      <p:ext uri="{BB962C8B-B14F-4D97-AF65-F5344CB8AC3E}">
        <p14:creationId xmlns:p14="http://schemas.microsoft.com/office/powerpoint/2010/main" val="26067967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22C37C4A-2EE8-4A23-B6A8-C3EB980B9B0E}" type="datetimeFigureOut">
              <a:rPr lang="es-ES" smtClean="0"/>
              <a:t>13/11/2025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E03B0F6-5E8A-4934-B9A5-891E82738135}" type="slidenum">
              <a:rPr lang="es-ES" smtClean="0"/>
              <a:t>‹Nº›</a:t>
            </a:fld>
            <a:endParaRPr lang="es-ES"/>
          </a:p>
        </p:txBody>
      </p:sp>
    </p:spTree>
    <p:extLst>
      <p:ext uri="{BB962C8B-B14F-4D97-AF65-F5344CB8AC3E}">
        <p14:creationId xmlns:p14="http://schemas.microsoft.com/office/powerpoint/2010/main" val="600132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22C37C4A-2EE8-4A23-B6A8-C3EB980B9B0E}" type="datetimeFigureOut">
              <a:rPr lang="es-ES" smtClean="0"/>
              <a:t>13/11/2025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E03B0F6-5E8A-4934-B9A5-891E82738135}" type="slidenum">
              <a:rPr lang="es-ES" smtClean="0"/>
              <a:t>‹Nº›</a:t>
            </a:fld>
            <a:endParaRPr lang="es-ES"/>
          </a:p>
        </p:txBody>
      </p:sp>
    </p:spTree>
    <p:extLst>
      <p:ext uri="{BB962C8B-B14F-4D97-AF65-F5344CB8AC3E}">
        <p14:creationId xmlns:p14="http://schemas.microsoft.com/office/powerpoint/2010/main" val="13263784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22C37C4A-2EE8-4A23-B6A8-C3EB980B9B0E}" type="datetimeFigureOut">
              <a:rPr lang="es-ES" smtClean="0"/>
              <a:t>13/11/2025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5E03B0F6-5E8A-4934-B9A5-891E82738135}" type="slidenum">
              <a:rPr lang="es-ES" smtClean="0"/>
              <a:t>‹Nº›</a:t>
            </a:fld>
            <a:endParaRPr lang="es-ES"/>
          </a:p>
        </p:txBody>
      </p:sp>
    </p:spTree>
    <p:extLst>
      <p:ext uri="{BB962C8B-B14F-4D97-AF65-F5344CB8AC3E}">
        <p14:creationId xmlns:p14="http://schemas.microsoft.com/office/powerpoint/2010/main" val="22513371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22C37C4A-2EE8-4A23-B6A8-C3EB980B9B0E}" type="datetimeFigureOut">
              <a:rPr lang="es-ES" smtClean="0"/>
              <a:t>13/11/2025</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5E03B0F6-5E8A-4934-B9A5-891E82738135}" type="slidenum">
              <a:rPr lang="es-ES" smtClean="0"/>
              <a:t>‹Nº›</a:t>
            </a:fld>
            <a:endParaRPr lang="es-ES"/>
          </a:p>
        </p:txBody>
      </p:sp>
    </p:spTree>
    <p:extLst>
      <p:ext uri="{BB962C8B-B14F-4D97-AF65-F5344CB8AC3E}">
        <p14:creationId xmlns:p14="http://schemas.microsoft.com/office/powerpoint/2010/main" val="20838100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22C37C4A-2EE8-4A23-B6A8-C3EB980B9B0E}" type="datetimeFigureOut">
              <a:rPr lang="es-ES" smtClean="0"/>
              <a:t>13/11/2025</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5E03B0F6-5E8A-4934-B9A5-891E82738135}" type="slidenum">
              <a:rPr lang="es-ES" smtClean="0"/>
              <a:t>‹Nº›</a:t>
            </a:fld>
            <a:endParaRPr lang="es-ES"/>
          </a:p>
        </p:txBody>
      </p:sp>
    </p:spTree>
    <p:extLst>
      <p:ext uri="{BB962C8B-B14F-4D97-AF65-F5344CB8AC3E}">
        <p14:creationId xmlns:p14="http://schemas.microsoft.com/office/powerpoint/2010/main" val="31660141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C37C4A-2EE8-4A23-B6A8-C3EB980B9B0E}" type="datetimeFigureOut">
              <a:rPr lang="es-ES" smtClean="0"/>
              <a:t>13/11/2025</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5E03B0F6-5E8A-4934-B9A5-891E82738135}" type="slidenum">
              <a:rPr lang="es-ES" smtClean="0"/>
              <a:t>‹Nº›</a:t>
            </a:fld>
            <a:endParaRPr lang="es-ES"/>
          </a:p>
        </p:txBody>
      </p:sp>
    </p:spTree>
    <p:extLst>
      <p:ext uri="{BB962C8B-B14F-4D97-AF65-F5344CB8AC3E}">
        <p14:creationId xmlns:p14="http://schemas.microsoft.com/office/powerpoint/2010/main" val="37808224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1BBDED-BAE0-3C64-1F7A-B03FB171EBA9}"/>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49AA35DB-600E-E385-7252-551B56AD107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825E1884-B55B-FE34-B1D5-970B7C030AF3}"/>
              </a:ext>
            </a:extLst>
          </p:cNvPr>
          <p:cNvSpPr>
            <a:spLocks noGrp="1"/>
          </p:cNvSpPr>
          <p:nvPr>
            <p:ph type="dt" sz="half" idx="10"/>
          </p:nvPr>
        </p:nvSpPr>
        <p:spPr/>
        <p:txBody>
          <a:bodyPr/>
          <a:lstStyle/>
          <a:p>
            <a:fld id="{A86FBD38-2263-4973-9661-7191FE6A9F8C}" type="datetimeFigureOut">
              <a:rPr lang="es-ES" smtClean="0"/>
              <a:t>13/11/2025</a:t>
            </a:fld>
            <a:endParaRPr lang="es-ES"/>
          </a:p>
        </p:txBody>
      </p:sp>
      <p:sp>
        <p:nvSpPr>
          <p:cNvPr id="5" name="Marcador de pie de página 4">
            <a:extLst>
              <a:ext uri="{FF2B5EF4-FFF2-40B4-BE49-F238E27FC236}">
                <a16:creationId xmlns:a16="http://schemas.microsoft.com/office/drawing/2014/main" id="{A1982766-EC7C-EA80-DCD4-4D57F5B9955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D691330-BDDC-2C74-F857-D6E93EF33C2E}"/>
              </a:ext>
            </a:extLst>
          </p:cNvPr>
          <p:cNvSpPr>
            <a:spLocks noGrp="1"/>
          </p:cNvSpPr>
          <p:nvPr>
            <p:ph type="sldNum" sz="quarter" idx="12"/>
          </p:nvPr>
        </p:nvSpPr>
        <p:spPr/>
        <p:txBody>
          <a:bodyPr/>
          <a:lstStyle/>
          <a:p>
            <a:fld id="{B6874CCE-FD62-4E56-A963-15189B0E191F}" type="slidenum">
              <a:rPr lang="es-ES" smtClean="0"/>
              <a:t>‹Nº›</a:t>
            </a:fld>
            <a:endParaRPr lang="es-ES"/>
          </a:p>
        </p:txBody>
      </p:sp>
    </p:spTree>
    <p:extLst>
      <p:ext uri="{BB962C8B-B14F-4D97-AF65-F5344CB8AC3E}">
        <p14:creationId xmlns:p14="http://schemas.microsoft.com/office/powerpoint/2010/main" val="2826057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22C37C4A-2EE8-4A23-B6A8-C3EB980B9B0E}" type="datetimeFigureOut">
              <a:rPr lang="es-ES" smtClean="0"/>
              <a:t>13/11/2025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5E03B0F6-5E8A-4934-B9A5-891E82738135}" type="slidenum">
              <a:rPr lang="es-ES" smtClean="0"/>
              <a:t>‹Nº›</a:t>
            </a:fld>
            <a:endParaRPr lang="es-ES"/>
          </a:p>
        </p:txBody>
      </p:sp>
    </p:spTree>
    <p:extLst>
      <p:ext uri="{BB962C8B-B14F-4D97-AF65-F5344CB8AC3E}">
        <p14:creationId xmlns:p14="http://schemas.microsoft.com/office/powerpoint/2010/main" val="22931485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22C37C4A-2EE8-4A23-B6A8-C3EB980B9B0E}" type="datetimeFigureOut">
              <a:rPr lang="es-ES" smtClean="0"/>
              <a:t>13/11/2025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5E03B0F6-5E8A-4934-B9A5-891E82738135}" type="slidenum">
              <a:rPr lang="es-ES" smtClean="0"/>
              <a:t>‹Nº›</a:t>
            </a:fld>
            <a:endParaRPr lang="es-ES"/>
          </a:p>
        </p:txBody>
      </p:sp>
    </p:spTree>
    <p:extLst>
      <p:ext uri="{BB962C8B-B14F-4D97-AF65-F5344CB8AC3E}">
        <p14:creationId xmlns:p14="http://schemas.microsoft.com/office/powerpoint/2010/main" val="17901513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22C37C4A-2EE8-4A23-B6A8-C3EB980B9B0E}" type="datetimeFigureOut">
              <a:rPr lang="es-ES" smtClean="0"/>
              <a:t>13/11/2025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E03B0F6-5E8A-4934-B9A5-891E82738135}" type="slidenum">
              <a:rPr lang="es-ES" smtClean="0"/>
              <a:t>‹Nº›</a:t>
            </a:fld>
            <a:endParaRPr lang="es-ES"/>
          </a:p>
        </p:txBody>
      </p:sp>
    </p:spTree>
    <p:extLst>
      <p:ext uri="{BB962C8B-B14F-4D97-AF65-F5344CB8AC3E}">
        <p14:creationId xmlns:p14="http://schemas.microsoft.com/office/powerpoint/2010/main" val="38037021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22C37C4A-2EE8-4A23-B6A8-C3EB980B9B0E}" type="datetimeFigureOut">
              <a:rPr lang="es-ES" smtClean="0"/>
              <a:t>13/11/2025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E03B0F6-5E8A-4934-B9A5-891E82738135}" type="slidenum">
              <a:rPr lang="es-ES" smtClean="0"/>
              <a:t>‹Nº›</a:t>
            </a:fld>
            <a:endParaRPr lang="es-ES"/>
          </a:p>
        </p:txBody>
      </p:sp>
    </p:spTree>
    <p:extLst>
      <p:ext uri="{BB962C8B-B14F-4D97-AF65-F5344CB8AC3E}">
        <p14:creationId xmlns:p14="http://schemas.microsoft.com/office/powerpoint/2010/main" val="1179314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024996-111B-CAF7-9EF5-2D63897FC82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B6C6ADE-9460-C8CD-9A19-D446A9C8259A}"/>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A4EFE1A8-0EDA-AFCE-615B-746BB9D8B45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A6083287-E294-DD38-9D7D-F74148E07C5E}"/>
              </a:ext>
            </a:extLst>
          </p:cNvPr>
          <p:cNvSpPr>
            <a:spLocks noGrp="1"/>
          </p:cNvSpPr>
          <p:nvPr>
            <p:ph type="dt" sz="half" idx="10"/>
          </p:nvPr>
        </p:nvSpPr>
        <p:spPr/>
        <p:txBody>
          <a:bodyPr/>
          <a:lstStyle/>
          <a:p>
            <a:fld id="{A86FBD38-2263-4973-9661-7191FE6A9F8C}" type="datetimeFigureOut">
              <a:rPr lang="es-ES" smtClean="0"/>
              <a:t>13/11/2025</a:t>
            </a:fld>
            <a:endParaRPr lang="es-ES"/>
          </a:p>
        </p:txBody>
      </p:sp>
      <p:sp>
        <p:nvSpPr>
          <p:cNvPr id="6" name="Marcador de pie de página 5">
            <a:extLst>
              <a:ext uri="{FF2B5EF4-FFF2-40B4-BE49-F238E27FC236}">
                <a16:creationId xmlns:a16="http://schemas.microsoft.com/office/drawing/2014/main" id="{22C279D0-6B98-2112-8DD3-9134B5B7157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ABF7ECD-F891-0B51-F78A-B4A3C363DF2D}"/>
              </a:ext>
            </a:extLst>
          </p:cNvPr>
          <p:cNvSpPr>
            <a:spLocks noGrp="1"/>
          </p:cNvSpPr>
          <p:nvPr>
            <p:ph type="sldNum" sz="quarter" idx="12"/>
          </p:nvPr>
        </p:nvSpPr>
        <p:spPr/>
        <p:txBody>
          <a:bodyPr/>
          <a:lstStyle/>
          <a:p>
            <a:fld id="{B6874CCE-FD62-4E56-A963-15189B0E191F}" type="slidenum">
              <a:rPr lang="es-ES" smtClean="0"/>
              <a:t>‹Nº›</a:t>
            </a:fld>
            <a:endParaRPr lang="es-ES"/>
          </a:p>
        </p:txBody>
      </p:sp>
    </p:spTree>
    <p:extLst>
      <p:ext uri="{BB962C8B-B14F-4D97-AF65-F5344CB8AC3E}">
        <p14:creationId xmlns:p14="http://schemas.microsoft.com/office/powerpoint/2010/main" val="3318416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B838097-DD9F-79A2-C52D-A3683BF8094C}"/>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75BD5FF-6761-1381-52B1-B89FFF2A26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B449427F-9B55-38AF-FD1F-BB3F2323B143}"/>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FBAC5838-80E5-4260-D1B5-984F09D7196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D03DB7C2-CC7C-02D2-42B0-FA18BABE0128}"/>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40FF3A76-F39A-93E8-C711-CB66E92D665A}"/>
              </a:ext>
            </a:extLst>
          </p:cNvPr>
          <p:cNvSpPr>
            <a:spLocks noGrp="1"/>
          </p:cNvSpPr>
          <p:nvPr>
            <p:ph type="dt" sz="half" idx="10"/>
          </p:nvPr>
        </p:nvSpPr>
        <p:spPr/>
        <p:txBody>
          <a:bodyPr/>
          <a:lstStyle/>
          <a:p>
            <a:fld id="{A86FBD38-2263-4973-9661-7191FE6A9F8C}" type="datetimeFigureOut">
              <a:rPr lang="es-ES" smtClean="0"/>
              <a:t>13/11/2025</a:t>
            </a:fld>
            <a:endParaRPr lang="es-ES"/>
          </a:p>
        </p:txBody>
      </p:sp>
      <p:sp>
        <p:nvSpPr>
          <p:cNvPr id="8" name="Marcador de pie de página 7">
            <a:extLst>
              <a:ext uri="{FF2B5EF4-FFF2-40B4-BE49-F238E27FC236}">
                <a16:creationId xmlns:a16="http://schemas.microsoft.com/office/drawing/2014/main" id="{67783177-F607-8ABF-DBA1-27ED5A040CAB}"/>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A20208F4-F4AC-E2B2-1B8E-A98A0CF69E57}"/>
              </a:ext>
            </a:extLst>
          </p:cNvPr>
          <p:cNvSpPr>
            <a:spLocks noGrp="1"/>
          </p:cNvSpPr>
          <p:nvPr>
            <p:ph type="sldNum" sz="quarter" idx="12"/>
          </p:nvPr>
        </p:nvSpPr>
        <p:spPr/>
        <p:txBody>
          <a:bodyPr/>
          <a:lstStyle/>
          <a:p>
            <a:fld id="{B6874CCE-FD62-4E56-A963-15189B0E191F}" type="slidenum">
              <a:rPr lang="es-ES" smtClean="0"/>
              <a:t>‹Nº›</a:t>
            </a:fld>
            <a:endParaRPr lang="es-ES"/>
          </a:p>
        </p:txBody>
      </p:sp>
    </p:spTree>
    <p:extLst>
      <p:ext uri="{BB962C8B-B14F-4D97-AF65-F5344CB8AC3E}">
        <p14:creationId xmlns:p14="http://schemas.microsoft.com/office/powerpoint/2010/main" val="1387009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A8E90A-EB2F-F46C-D655-AFABA4E22E89}"/>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80F39D25-9414-CE50-FE0F-0F148FEB6B0F}"/>
              </a:ext>
            </a:extLst>
          </p:cNvPr>
          <p:cNvSpPr>
            <a:spLocks noGrp="1"/>
          </p:cNvSpPr>
          <p:nvPr>
            <p:ph type="dt" sz="half" idx="10"/>
          </p:nvPr>
        </p:nvSpPr>
        <p:spPr/>
        <p:txBody>
          <a:bodyPr/>
          <a:lstStyle/>
          <a:p>
            <a:fld id="{A86FBD38-2263-4973-9661-7191FE6A9F8C}" type="datetimeFigureOut">
              <a:rPr lang="es-ES" smtClean="0"/>
              <a:t>13/11/2025</a:t>
            </a:fld>
            <a:endParaRPr lang="es-ES"/>
          </a:p>
        </p:txBody>
      </p:sp>
      <p:sp>
        <p:nvSpPr>
          <p:cNvPr id="4" name="Marcador de pie de página 3">
            <a:extLst>
              <a:ext uri="{FF2B5EF4-FFF2-40B4-BE49-F238E27FC236}">
                <a16:creationId xmlns:a16="http://schemas.microsoft.com/office/drawing/2014/main" id="{90F351B7-A865-8FEA-8350-A40CC789816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5F1404BC-4D91-1B53-F4E9-878C95FEBED4}"/>
              </a:ext>
            </a:extLst>
          </p:cNvPr>
          <p:cNvSpPr>
            <a:spLocks noGrp="1"/>
          </p:cNvSpPr>
          <p:nvPr>
            <p:ph type="sldNum" sz="quarter" idx="12"/>
          </p:nvPr>
        </p:nvSpPr>
        <p:spPr/>
        <p:txBody>
          <a:bodyPr/>
          <a:lstStyle/>
          <a:p>
            <a:fld id="{B6874CCE-FD62-4E56-A963-15189B0E191F}" type="slidenum">
              <a:rPr lang="es-ES" smtClean="0"/>
              <a:t>‹Nº›</a:t>
            </a:fld>
            <a:endParaRPr lang="es-ES"/>
          </a:p>
        </p:txBody>
      </p:sp>
    </p:spTree>
    <p:extLst>
      <p:ext uri="{BB962C8B-B14F-4D97-AF65-F5344CB8AC3E}">
        <p14:creationId xmlns:p14="http://schemas.microsoft.com/office/powerpoint/2010/main" val="536298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07144584-7B7F-1E3E-7920-D18D495866E5}"/>
              </a:ext>
            </a:extLst>
          </p:cNvPr>
          <p:cNvSpPr>
            <a:spLocks noGrp="1"/>
          </p:cNvSpPr>
          <p:nvPr>
            <p:ph type="dt" sz="half" idx="10"/>
          </p:nvPr>
        </p:nvSpPr>
        <p:spPr/>
        <p:txBody>
          <a:bodyPr/>
          <a:lstStyle/>
          <a:p>
            <a:fld id="{A86FBD38-2263-4973-9661-7191FE6A9F8C}" type="datetimeFigureOut">
              <a:rPr lang="es-ES" smtClean="0"/>
              <a:t>13/11/2025</a:t>
            </a:fld>
            <a:endParaRPr lang="es-ES"/>
          </a:p>
        </p:txBody>
      </p:sp>
      <p:sp>
        <p:nvSpPr>
          <p:cNvPr id="3" name="Marcador de pie de página 2">
            <a:extLst>
              <a:ext uri="{FF2B5EF4-FFF2-40B4-BE49-F238E27FC236}">
                <a16:creationId xmlns:a16="http://schemas.microsoft.com/office/drawing/2014/main" id="{45E4A97B-7299-EBBE-9B4F-293E2FBE82DF}"/>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9F632483-3F98-7BBE-EBC0-90CB3BD37972}"/>
              </a:ext>
            </a:extLst>
          </p:cNvPr>
          <p:cNvSpPr>
            <a:spLocks noGrp="1"/>
          </p:cNvSpPr>
          <p:nvPr>
            <p:ph type="sldNum" sz="quarter" idx="12"/>
          </p:nvPr>
        </p:nvSpPr>
        <p:spPr/>
        <p:txBody>
          <a:bodyPr/>
          <a:lstStyle/>
          <a:p>
            <a:fld id="{B6874CCE-FD62-4E56-A963-15189B0E191F}" type="slidenum">
              <a:rPr lang="es-ES" smtClean="0"/>
              <a:t>‹Nº›</a:t>
            </a:fld>
            <a:endParaRPr lang="es-ES"/>
          </a:p>
        </p:txBody>
      </p:sp>
    </p:spTree>
    <p:extLst>
      <p:ext uri="{BB962C8B-B14F-4D97-AF65-F5344CB8AC3E}">
        <p14:creationId xmlns:p14="http://schemas.microsoft.com/office/powerpoint/2010/main" val="2862156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0421F4-D258-6670-78CB-85E108566AB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A526AC1-F12B-FF44-B8C5-0A2F800DE8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C41B966-6F50-2F92-35D6-05F484E8D8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37A24AD-C5F7-317E-E030-415BDFBF68D0}"/>
              </a:ext>
            </a:extLst>
          </p:cNvPr>
          <p:cNvSpPr>
            <a:spLocks noGrp="1"/>
          </p:cNvSpPr>
          <p:nvPr>
            <p:ph type="dt" sz="half" idx="10"/>
          </p:nvPr>
        </p:nvSpPr>
        <p:spPr/>
        <p:txBody>
          <a:bodyPr/>
          <a:lstStyle/>
          <a:p>
            <a:fld id="{A86FBD38-2263-4973-9661-7191FE6A9F8C}" type="datetimeFigureOut">
              <a:rPr lang="es-ES" smtClean="0"/>
              <a:t>13/11/2025</a:t>
            </a:fld>
            <a:endParaRPr lang="es-ES"/>
          </a:p>
        </p:txBody>
      </p:sp>
      <p:sp>
        <p:nvSpPr>
          <p:cNvPr id="6" name="Marcador de pie de página 5">
            <a:extLst>
              <a:ext uri="{FF2B5EF4-FFF2-40B4-BE49-F238E27FC236}">
                <a16:creationId xmlns:a16="http://schemas.microsoft.com/office/drawing/2014/main" id="{5EADDE88-6BD9-CEE7-217B-E9D619CD5F1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3B446C5-7CBF-45AA-139A-B410FBDCF5BD}"/>
              </a:ext>
            </a:extLst>
          </p:cNvPr>
          <p:cNvSpPr>
            <a:spLocks noGrp="1"/>
          </p:cNvSpPr>
          <p:nvPr>
            <p:ph type="sldNum" sz="quarter" idx="12"/>
          </p:nvPr>
        </p:nvSpPr>
        <p:spPr/>
        <p:txBody>
          <a:bodyPr/>
          <a:lstStyle/>
          <a:p>
            <a:fld id="{B6874CCE-FD62-4E56-A963-15189B0E191F}" type="slidenum">
              <a:rPr lang="es-ES" smtClean="0"/>
              <a:t>‹Nº›</a:t>
            </a:fld>
            <a:endParaRPr lang="es-ES"/>
          </a:p>
        </p:txBody>
      </p:sp>
    </p:spTree>
    <p:extLst>
      <p:ext uri="{BB962C8B-B14F-4D97-AF65-F5344CB8AC3E}">
        <p14:creationId xmlns:p14="http://schemas.microsoft.com/office/powerpoint/2010/main" val="727045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A1699A-7116-15D7-F798-42B51F9A63F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01E33706-6567-36C2-264E-56E654A3D5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5838CA84-D5F5-90F7-C693-5285C59BB3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AA38CFE-D145-7B0D-E9C4-18F78707A5B6}"/>
              </a:ext>
            </a:extLst>
          </p:cNvPr>
          <p:cNvSpPr>
            <a:spLocks noGrp="1"/>
          </p:cNvSpPr>
          <p:nvPr>
            <p:ph type="dt" sz="half" idx="10"/>
          </p:nvPr>
        </p:nvSpPr>
        <p:spPr/>
        <p:txBody>
          <a:bodyPr/>
          <a:lstStyle/>
          <a:p>
            <a:fld id="{A86FBD38-2263-4973-9661-7191FE6A9F8C}" type="datetimeFigureOut">
              <a:rPr lang="es-ES" smtClean="0"/>
              <a:t>13/11/2025</a:t>
            </a:fld>
            <a:endParaRPr lang="es-ES"/>
          </a:p>
        </p:txBody>
      </p:sp>
      <p:sp>
        <p:nvSpPr>
          <p:cNvPr id="6" name="Marcador de pie de página 5">
            <a:extLst>
              <a:ext uri="{FF2B5EF4-FFF2-40B4-BE49-F238E27FC236}">
                <a16:creationId xmlns:a16="http://schemas.microsoft.com/office/drawing/2014/main" id="{185108FB-0231-50EC-AC2D-3E5CD711B5E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FAE3795-0AE9-47EF-C3AC-D9E8D126222A}"/>
              </a:ext>
            </a:extLst>
          </p:cNvPr>
          <p:cNvSpPr>
            <a:spLocks noGrp="1"/>
          </p:cNvSpPr>
          <p:nvPr>
            <p:ph type="sldNum" sz="quarter" idx="12"/>
          </p:nvPr>
        </p:nvSpPr>
        <p:spPr/>
        <p:txBody>
          <a:bodyPr/>
          <a:lstStyle/>
          <a:p>
            <a:fld id="{B6874CCE-FD62-4E56-A963-15189B0E191F}" type="slidenum">
              <a:rPr lang="es-ES" smtClean="0"/>
              <a:t>‹Nº›</a:t>
            </a:fld>
            <a:endParaRPr lang="es-ES"/>
          </a:p>
        </p:txBody>
      </p:sp>
    </p:spTree>
    <p:extLst>
      <p:ext uri="{BB962C8B-B14F-4D97-AF65-F5344CB8AC3E}">
        <p14:creationId xmlns:p14="http://schemas.microsoft.com/office/powerpoint/2010/main" val="1645018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34529DA4-FF84-0926-0F47-FD9BCC333D0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F869A495-1DFA-353F-7C10-1B0771E210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80F3DE9-AEA6-5C58-60BB-6E06D794F3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86FBD38-2263-4973-9661-7191FE6A9F8C}" type="datetimeFigureOut">
              <a:rPr lang="es-ES" smtClean="0"/>
              <a:t>13/11/2025</a:t>
            </a:fld>
            <a:endParaRPr lang="es-ES"/>
          </a:p>
        </p:txBody>
      </p:sp>
      <p:sp>
        <p:nvSpPr>
          <p:cNvPr id="5" name="Marcador de pie de página 4">
            <a:extLst>
              <a:ext uri="{FF2B5EF4-FFF2-40B4-BE49-F238E27FC236}">
                <a16:creationId xmlns:a16="http://schemas.microsoft.com/office/drawing/2014/main" id="{6F7B164B-E3A9-A657-C104-A680264CDC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DC938021-E6BD-5127-27F1-1EC0E6CA7FE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6874CCE-FD62-4E56-A963-15189B0E191F}" type="slidenum">
              <a:rPr lang="es-ES" smtClean="0"/>
              <a:t>‹Nº›</a:t>
            </a:fld>
            <a:endParaRPr lang="es-ES"/>
          </a:p>
        </p:txBody>
      </p:sp>
    </p:spTree>
    <p:extLst>
      <p:ext uri="{BB962C8B-B14F-4D97-AF65-F5344CB8AC3E}">
        <p14:creationId xmlns:p14="http://schemas.microsoft.com/office/powerpoint/2010/main" val="6095976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13/11/2025</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41162872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3C806E-66C9-4233-A26A-4D9A23BA3129}" type="datetimeFigureOut">
              <a:rPr lang="fr-CH" smtClean="0">
                <a:solidFill>
                  <a:prstClr val="black">
                    <a:tint val="75000"/>
                  </a:prstClr>
                </a:solidFill>
              </a:rPr>
              <a:pPr/>
              <a:t>13.11.2025</a:t>
            </a:fld>
            <a:endParaRPr lang="fr-CH"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H"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3571D8-56BF-456D-B353-8FD749DD9F4B}" type="slidenum">
              <a:rPr lang="fr-CH" smtClean="0">
                <a:solidFill>
                  <a:prstClr val="black">
                    <a:tint val="75000"/>
                  </a:prstClr>
                </a:solidFill>
              </a:rPr>
              <a:pPr/>
              <a:t>‹Nº›</a:t>
            </a:fld>
            <a:endParaRPr lang="fr-CH" dirty="0">
              <a:solidFill>
                <a:prstClr val="black">
                  <a:tint val="75000"/>
                </a:prstClr>
              </a:solidFill>
            </a:endParaRPr>
          </a:p>
        </p:txBody>
      </p:sp>
    </p:spTree>
    <p:extLst>
      <p:ext uri="{BB962C8B-B14F-4D97-AF65-F5344CB8AC3E}">
        <p14:creationId xmlns:p14="http://schemas.microsoft.com/office/powerpoint/2010/main" val="184818685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jpeg"/></Relationships>
</file>

<file path=ppt/slides/_rels/slide1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1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 Id="rId4" Type="http://schemas.openxmlformats.org/officeDocument/2006/relationships/image" Target="../media/image39.jpeg"/></Relationships>
</file>

<file path=ppt/slides/_rels/slide1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 Id="rId5" Type="http://schemas.openxmlformats.org/officeDocument/2006/relationships/image" Target="../media/image43.jpeg"/><Relationship Id="rId4" Type="http://schemas.openxmlformats.org/officeDocument/2006/relationships/image" Target="../media/image42.jpeg"/></Relationships>
</file>

<file path=ppt/slides/_rels/slide17.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7.xml"/><Relationship Id="rId4" Type="http://schemas.openxmlformats.org/officeDocument/2006/relationships/image" Target="../media/image48.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8.xml"/><Relationship Id="rId1" Type="http://schemas.openxmlformats.org/officeDocument/2006/relationships/themeOverride" Target="../theme/themeOverride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jpe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23B2B44-0AC0-3A8C-19E7-0A4E95ADF4D4}"/>
            </a:ext>
          </a:extLst>
        </p:cNvPr>
        <p:cNvGrpSpPr/>
        <p:nvPr/>
      </p:nvGrpSpPr>
      <p:grpSpPr>
        <a:xfrm>
          <a:off x="0" y="0"/>
          <a:ext cx="0" cy="0"/>
          <a:chOff x="0" y="0"/>
          <a:chExt cx="0" cy="0"/>
        </a:xfrm>
      </p:grpSpPr>
      <p:pic>
        <p:nvPicPr>
          <p:cNvPr id="9" name="Picture 8" descr="A painting of a person looking at a person in a telescope&#10;&#10;AI-generated content may be incorrect.">
            <a:extLst>
              <a:ext uri="{FF2B5EF4-FFF2-40B4-BE49-F238E27FC236}">
                <a16:creationId xmlns:a16="http://schemas.microsoft.com/office/drawing/2014/main" id="{DDDBFA45-9D63-BDBB-7FD0-47ACE2BC1363}"/>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CuadroTexto 5">
            <a:extLst>
              <a:ext uri="{FF2B5EF4-FFF2-40B4-BE49-F238E27FC236}">
                <a16:creationId xmlns:a16="http://schemas.microsoft.com/office/drawing/2014/main" id="{CD7F6985-86F7-C5E9-CFAD-B2058DBD00B9}"/>
              </a:ext>
            </a:extLst>
          </p:cNvPr>
          <p:cNvSpPr txBox="1"/>
          <p:nvPr/>
        </p:nvSpPr>
        <p:spPr>
          <a:xfrm>
            <a:off x="6896099" y="356116"/>
            <a:ext cx="4828065" cy="4247317"/>
          </a:xfrm>
          <a:prstGeom prst="rect">
            <a:avLst/>
          </a:prstGeom>
          <a:noFill/>
        </p:spPr>
        <p:txBody>
          <a:bodyPr wrap="square" rtlCol="0">
            <a:spAutoFit/>
            <a:scene3d>
              <a:camera prst="orthographicFront"/>
              <a:lightRig rig="balanced" dir="t"/>
            </a:scene3d>
            <a:sp3d extrusionH="57150">
              <a:bevelT w="69850" h="69850" prst="divot"/>
            </a:sp3d>
          </a:bodyPr>
          <a:lstStyle/>
          <a:p>
            <a:pPr algn="ctr"/>
            <a:r>
              <a:rPr lang="fr-CH" sz="5400" b="1" dirty="0">
                <a:ln w="9525">
                  <a:noFill/>
                  <a:prstDash val="solid"/>
                </a:ln>
                <a:solidFill>
                  <a:srgbClr val="AC503C"/>
                </a:solidFill>
                <a:effectLst>
                  <a:outerShdw blurRad="12700" dist="38100" dir="2700000" algn="tl" rotWithShape="0">
                    <a:srgbClr val="87832A"/>
                  </a:outerShdw>
                </a:effectLst>
              </a:rPr>
              <a:t>LOYAUTÉ SUPRÊME : ADORATION AU MILIEU DE LA GUERRE</a:t>
            </a:r>
          </a:p>
        </p:txBody>
      </p:sp>
      <p:sp>
        <p:nvSpPr>
          <p:cNvPr id="2" name="Phylactère : pensées 1">
            <a:extLst>
              <a:ext uri="{FF2B5EF4-FFF2-40B4-BE49-F238E27FC236}">
                <a16:creationId xmlns:a16="http://schemas.microsoft.com/office/drawing/2014/main" id="{2D70D8EB-2C20-D633-D04A-B360BC47D9B5}"/>
              </a:ext>
            </a:extLst>
          </p:cNvPr>
          <p:cNvSpPr/>
          <p:nvPr/>
        </p:nvSpPr>
        <p:spPr>
          <a:xfrm>
            <a:off x="7279545" y="5024404"/>
            <a:ext cx="3936624" cy="1280996"/>
          </a:xfrm>
          <a:prstGeom prst="cloudCallout">
            <a:avLst>
              <a:gd name="adj1" fmla="val 13726"/>
              <a:gd name="adj2" fmla="val -88846"/>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b="1" dirty="0">
                <a:ln w="0"/>
                <a:solidFill>
                  <a:schemeClr val="tx1"/>
                </a:solidFill>
                <a:effectLst>
                  <a:outerShdw blurRad="38100" dist="19050" dir="2700000" algn="tl" rotWithShape="0">
                    <a:schemeClr val="dk1">
                      <a:alpha val="40000"/>
                    </a:schemeClr>
                  </a:outerShdw>
                </a:effectLst>
              </a:rPr>
              <a:t>Leçon 7 pour le </a:t>
            </a:r>
            <a:br>
              <a:rPr lang="fr-CH" b="1" dirty="0">
                <a:ln w="0"/>
                <a:solidFill>
                  <a:schemeClr val="tx1"/>
                </a:solidFill>
                <a:effectLst>
                  <a:outerShdw blurRad="38100" dist="19050" dir="2700000" algn="tl" rotWithShape="0">
                    <a:schemeClr val="dk1">
                      <a:alpha val="40000"/>
                    </a:schemeClr>
                  </a:outerShdw>
                </a:effectLst>
              </a:rPr>
            </a:br>
            <a:r>
              <a:rPr lang="fr-CH" b="1" dirty="0">
                <a:ln w="0"/>
                <a:solidFill>
                  <a:schemeClr val="tx1"/>
                </a:solidFill>
                <a:effectLst>
                  <a:outerShdw blurRad="38100" dist="19050" dir="2700000" algn="tl" rotWithShape="0">
                    <a:schemeClr val="dk1">
                      <a:alpha val="40000"/>
                    </a:schemeClr>
                  </a:outerShdw>
                </a:effectLst>
              </a:rPr>
              <a:t>15 novembre 2025</a:t>
            </a:r>
          </a:p>
        </p:txBody>
      </p:sp>
    </p:spTree>
    <p:extLst>
      <p:ext uri="{BB962C8B-B14F-4D97-AF65-F5344CB8AC3E}">
        <p14:creationId xmlns:p14="http://schemas.microsoft.com/office/powerpoint/2010/main" val="3079785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2" name="Picture 21" descr="A green and white rectangle&#10;&#10;AI-generated content may be incorrect.">
            <a:extLst>
              <a:ext uri="{FF2B5EF4-FFF2-40B4-BE49-F238E27FC236}">
                <a16:creationId xmlns:a16="http://schemas.microsoft.com/office/drawing/2014/main" id="{C2208883-162F-E46D-CD04-3CF46E338DE0}"/>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BD031A05-F002-A39C-5726-573713D6C009}"/>
              </a:ext>
            </a:extLst>
          </p:cNvPr>
          <p:cNvSpPr txBox="1"/>
          <p:nvPr/>
        </p:nvSpPr>
        <p:spPr>
          <a:xfrm>
            <a:off x="0" y="0"/>
            <a:ext cx="12192000" cy="769441"/>
          </a:xfrm>
          <a:prstGeom prst="rect">
            <a:avLst/>
          </a:prstGeom>
          <a:noFill/>
        </p:spPr>
        <p:txBody>
          <a:bodyPr wrap="square">
            <a:spAutoFit/>
          </a:bodyPr>
          <a:lstStyle/>
          <a:p>
            <a:pPr algn="ctr"/>
            <a:r>
              <a:rPr lang="fr-CH" sz="4400" b="1" dirty="0">
                <a:ln w="6600">
                  <a:solidFill>
                    <a:schemeClr val="accent2"/>
                  </a:solidFill>
                  <a:prstDash val="solid"/>
                </a:ln>
                <a:solidFill>
                  <a:srgbClr val="FFFFFF"/>
                </a:solidFill>
                <a:effectLst>
                  <a:outerShdw dist="38100" dir="2700000" algn="tl" rotWithShape="0">
                    <a:schemeClr val="accent2"/>
                  </a:outerShdw>
                </a:effectLst>
              </a:rPr>
              <a:t>LA PREMIÈRE PÂQUE EN CANAAN</a:t>
            </a:r>
          </a:p>
        </p:txBody>
      </p:sp>
      <p:sp>
        <p:nvSpPr>
          <p:cNvPr id="5" name="CuadroTexto 4">
            <a:extLst>
              <a:ext uri="{FF2B5EF4-FFF2-40B4-BE49-F238E27FC236}">
                <a16:creationId xmlns:a16="http://schemas.microsoft.com/office/drawing/2014/main" id="{83618F4F-227E-49D2-3A14-9A94FF33A7C7}"/>
              </a:ext>
            </a:extLst>
          </p:cNvPr>
          <p:cNvSpPr txBox="1"/>
          <p:nvPr/>
        </p:nvSpPr>
        <p:spPr>
          <a:xfrm>
            <a:off x="681037" y="647997"/>
            <a:ext cx="10829925" cy="646331"/>
          </a:xfrm>
          <a:prstGeom prst="rect">
            <a:avLst/>
          </a:prstGeom>
          <a:noFill/>
        </p:spPr>
        <p:txBody>
          <a:bodyPr wrap="square">
            <a:spAutoFit/>
          </a:bodyPr>
          <a:lstStyle/>
          <a:p>
            <a:pPr algn="ctr"/>
            <a:r>
              <a:rPr lang="fr-CH" b="1" dirty="0">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rPr>
              <a:t>“Les enfants d'Israël campèrent à Guilgal ; et ils célébrèrent la Pâque le quatorzième jour du mois, sur le soir, dans les plaines de Jéricho.” (Josué 5.10)</a:t>
            </a:r>
          </a:p>
        </p:txBody>
      </p:sp>
      <p:sp>
        <p:nvSpPr>
          <p:cNvPr id="6" name="Rectángulo: esquinas superiores cortadas 5">
            <a:extLst>
              <a:ext uri="{FF2B5EF4-FFF2-40B4-BE49-F238E27FC236}">
                <a16:creationId xmlns:a16="http://schemas.microsoft.com/office/drawing/2014/main" id="{4CB3E344-4E13-7BD0-57B1-0402D9EC2B82}"/>
              </a:ext>
            </a:extLst>
          </p:cNvPr>
          <p:cNvSpPr/>
          <p:nvPr/>
        </p:nvSpPr>
        <p:spPr>
          <a:xfrm>
            <a:off x="125481" y="1970016"/>
            <a:ext cx="1323975" cy="769441"/>
          </a:xfrm>
          <a:prstGeom prst="snip2SameRect">
            <a:avLst/>
          </a:prstGeom>
          <a:solidFill>
            <a:srgbClr val="9F5FCF"/>
          </a:solidFill>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b="1" dirty="0">
                <a:solidFill>
                  <a:schemeClr val="accent3">
                    <a:lumMod val="75000"/>
                  </a:schemeClr>
                </a:solidFill>
                <a:effectLst>
                  <a:outerShdw blurRad="38100" dist="38100" dir="2700000" algn="tl">
                    <a:srgbClr val="000000">
                      <a:alpha val="43137"/>
                    </a:srgbClr>
                  </a:outerShdw>
                </a:effectLst>
              </a:rPr>
              <a:t>Égypte</a:t>
            </a:r>
          </a:p>
        </p:txBody>
      </p:sp>
      <p:sp>
        <p:nvSpPr>
          <p:cNvPr id="7" name="Rectángulo: esquinas superiores cortadas 6">
            <a:extLst>
              <a:ext uri="{FF2B5EF4-FFF2-40B4-BE49-F238E27FC236}">
                <a16:creationId xmlns:a16="http://schemas.microsoft.com/office/drawing/2014/main" id="{0FF76FF7-A558-5193-237F-D96650380922}"/>
              </a:ext>
            </a:extLst>
          </p:cNvPr>
          <p:cNvSpPr/>
          <p:nvPr/>
        </p:nvSpPr>
        <p:spPr>
          <a:xfrm>
            <a:off x="10762422" y="1970016"/>
            <a:ext cx="1323975" cy="769441"/>
          </a:xfrm>
          <a:prstGeom prst="snip2SameRect">
            <a:avLst/>
          </a:prstGeom>
          <a:solidFill>
            <a:srgbClr val="9F5FCF"/>
          </a:solidFill>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b="1" dirty="0">
                <a:solidFill>
                  <a:schemeClr val="accent3">
                    <a:lumMod val="75000"/>
                  </a:schemeClr>
                </a:solidFill>
                <a:effectLst>
                  <a:outerShdw blurRad="38100" dist="38100" dir="2700000" algn="tl">
                    <a:srgbClr val="000000">
                      <a:alpha val="43137"/>
                    </a:srgbClr>
                  </a:outerShdw>
                </a:effectLst>
              </a:rPr>
              <a:t>Canaan</a:t>
            </a:r>
          </a:p>
        </p:txBody>
      </p:sp>
      <p:sp>
        <p:nvSpPr>
          <p:cNvPr id="8" name="Rectángulo: una sola esquina cortada 7">
            <a:extLst>
              <a:ext uri="{FF2B5EF4-FFF2-40B4-BE49-F238E27FC236}">
                <a16:creationId xmlns:a16="http://schemas.microsoft.com/office/drawing/2014/main" id="{A26E54C8-72FE-4471-2959-769C032D505E}"/>
              </a:ext>
            </a:extLst>
          </p:cNvPr>
          <p:cNvSpPr/>
          <p:nvPr/>
        </p:nvSpPr>
        <p:spPr>
          <a:xfrm>
            <a:off x="1706218" y="1970016"/>
            <a:ext cx="1704975" cy="769441"/>
          </a:xfrm>
          <a:prstGeom prst="snip1Rect">
            <a:avLst>
              <a:gd name="adj" fmla="val 25332"/>
            </a:avLst>
          </a:prstGeom>
          <a:scene3d>
            <a:camera prst="orthographicFront"/>
            <a:lightRig rig="threePt" dir="t"/>
          </a:scene3d>
          <a:sp3d>
            <a:bevelT/>
          </a:sp3d>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fr-CH" b="1" dirty="0">
                <a:effectLst>
                  <a:outerShdw blurRad="38100" dist="38100" dir="2700000" algn="tl">
                    <a:srgbClr val="000000">
                      <a:alpha val="43137"/>
                    </a:srgbClr>
                  </a:outerShdw>
                </a:effectLst>
              </a:rPr>
              <a:t>Circoncision et Pâque</a:t>
            </a:r>
          </a:p>
        </p:txBody>
      </p:sp>
      <p:sp>
        <p:nvSpPr>
          <p:cNvPr id="9" name="Flecha: a la derecha 8">
            <a:extLst>
              <a:ext uri="{FF2B5EF4-FFF2-40B4-BE49-F238E27FC236}">
                <a16:creationId xmlns:a16="http://schemas.microsoft.com/office/drawing/2014/main" id="{5CE44E1E-800F-9E68-14A8-1233A52D6A33}"/>
              </a:ext>
            </a:extLst>
          </p:cNvPr>
          <p:cNvSpPr/>
          <p:nvPr/>
        </p:nvSpPr>
        <p:spPr>
          <a:xfrm>
            <a:off x="1492112" y="2232771"/>
            <a:ext cx="171450" cy="243930"/>
          </a:xfrm>
          <a:prstGeom prst="rightArrow">
            <a:avLst/>
          </a:prstGeom>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dirty="0">
              <a:effectLst>
                <a:outerShdw blurRad="38100" dist="38100" dir="2700000" algn="tl">
                  <a:srgbClr val="000000">
                    <a:alpha val="43137"/>
                  </a:srgbClr>
                </a:outerShdw>
              </a:effectLst>
            </a:endParaRPr>
          </a:p>
        </p:txBody>
      </p:sp>
      <p:sp>
        <p:nvSpPr>
          <p:cNvPr id="10" name="Rectángulo: una sola esquina cortada 9">
            <a:extLst>
              <a:ext uri="{FF2B5EF4-FFF2-40B4-BE49-F238E27FC236}">
                <a16:creationId xmlns:a16="http://schemas.microsoft.com/office/drawing/2014/main" id="{EB89E2B3-32F4-4C0C-1961-EF3BEC5BFEAB}"/>
              </a:ext>
            </a:extLst>
          </p:cNvPr>
          <p:cNvSpPr/>
          <p:nvPr/>
        </p:nvSpPr>
        <p:spPr>
          <a:xfrm>
            <a:off x="3667955" y="1970016"/>
            <a:ext cx="1323975" cy="769441"/>
          </a:xfrm>
          <a:prstGeom prst="snip1Rect">
            <a:avLst>
              <a:gd name="adj" fmla="val 25332"/>
            </a:avLst>
          </a:prstGeom>
          <a:solidFill>
            <a:schemeClr val="accent6"/>
          </a:solidFill>
          <a:scene3d>
            <a:camera prst="orthographicFront"/>
            <a:lightRig rig="threePt" dir="t"/>
          </a:scene3d>
          <a:sp3d>
            <a:bevelT/>
          </a:sp3d>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fr-CH" b="1" dirty="0">
                <a:effectLst>
                  <a:outerShdw blurRad="38100" dist="38100" dir="2700000" algn="tl">
                    <a:srgbClr val="000000">
                      <a:alpha val="43137"/>
                    </a:srgbClr>
                  </a:outerShdw>
                </a:effectLst>
              </a:rPr>
              <a:t>la Mer Rouge</a:t>
            </a:r>
          </a:p>
        </p:txBody>
      </p:sp>
      <p:sp>
        <p:nvSpPr>
          <p:cNvPr id="11" name="Flecha: a la derecha 10">
            <a:extLst>
              <a:ext uri="{FF2B5EF4-FFF2-40B4-BE49-F238E27FC236}">
                <a16:creationId xmlns:a16="http://schemas.microsoft.com/office/drawing/2014/main" id="{484496CC-F77D-AE0B-F672-B881E715AF38}"/>
              </a:ext>
            </a:extLst>
          </p:cNvPr>
          <p:cNvSpPr/>
          <p:nvPr/>
        </p:nvSpPr>
        <p:spPr>
          <a:xfrm>
            <a:off x="3453849" y="2232771"/>
            <a:ext cx="171450" cy="243930"/>
          </a:xfrm>
          <a:prstGeom prst="rightArrow">
            <a:avLst/>
          </a:prstGeom>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dirty="0">
              <a:effectLst>
                <a:outerShdw blurRad="38100" dist="38100" dir="2700000" algn="tl">
                  <a:srgbClr val="000000">
                    <a:alpha val="43137"/>
                  </a:srgbClr>
                </a:outerShdw>
              </a:effectLst>
            </a:endParaRPr>
          </a:p>
        </p:txBody>
      </p:sp>
      <p:sp>
        <p:nvSpPr>
          <p:cNvPr id="12" name="Rectángulo: esquinas superiores cortadas 11">
            <a:extLst>
              <a:ext uri="{FF2B5EF4-FFF2-40B4-BE49-F238E27FC236}">
                <a16:creationId xmlns:a16="http://schemas.microsoft.com/office/drawing/2014/main" id="{82BB9938-F676-9D37-99C8-2019D5282BC2}"/>
              </a:ext>
            </a:extLst>
          </p:cNvPr>
          <p:cNvSpPr/>
          <p:nvPr/>
        </p:nvSpPr>
        <p:spPr>
          <a:xfrm>
            <a:off x="5248692" y="1970016"/>
            <a:ext cx="1714500" cy="769441"/>
          </a:xfrm>
          <a:prstGeom prst="snip2SameRect">
            <a:avLst/>
          </a:prstGeom>
          <a:solidFill>
            <a:schemeClr val="accent5">
              <a:lumMod val="75000"/>
            </a:schemeClr>
          </a:solidFill>
          <a:scene3d>
            <a:camera prst="orthographicFront"/>
            <a:lightRig rig="threePt" dir="t"/>
          </a:scene3d>
          <a:sp3d>
            <a:bevelT/>
          </a:sp3d>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fr-CH" b="1" dirty="0">
                <a:solidFill>
                  <a:schemeClr val="accent3">
                    <a:lumMod val="75000"/>
                  </a:schemeClr>
                </a:solidFill>
                <a:effectLst>
                  <a:outerShdw blurRad="38100" dist="38100" dir="2700000" algn="tl">
                    <a:srgbClr val="000000">
                      <a:alpha val="43137"/>
                    </a:srgbClr>
                  </a:outerShdw>
                </a:effectLst>
              </a:rPr>
              <a:t>Désert</a:t>
            </a:r>
          </a:p>
        </p:txBody>
      </p:sp>
      <p:sp>
        <p:nvSpPr>
          <p:cNvPr id="13" name="Flecha: a la derecha 12">
            <a:extLst>
              <a:ext uri="{FF2B5EF4-FFF2-40B4-BE49-F238E27FC236}">
                <a16:creationId xmlns:a16="http://schemas.microsoft.com/office/drawing/2014/main" id="{44E8B7DC-7D35-3A9F-1B55-B8BD7054AA74}"/>
              </a:ext>
            </a:extLst>
          </p:cNvPr>
          <p:cNvSpPr/>
          <p:nvPr/>
        </p:nvSpPr>
        <p:spPr>
          <a:xfrm>
            <a:off x="5034586" y="2232771"/>
            <a:ext cx="171450" cy="243930"/>
          </a:xfrm>
          <a:prstGeom prst="rightArrow">
            <a:avLst/>
          </a:prstGeom>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dirty="0">
              <a:effectLst>
                <a:outerShdw blurRad="38100" dist="38100" dir="2700000" algn="tl">
                  <a:srgbClr val="000000">
                    <a:alpha val="43137"/>
                  </a:srgbClr>
                </a:outerShdw>
              </a:effectLst>
            </a:endParaRPr>
          </a:p>
        </p:txBody>
      </p:sp>
      <p:sp>
        <p:nvSpPr>
          <p:cNvPr id="14" name="Rectángulo: una sola esquina cortada 13">
            <a:extLst>
              <a:ext uri="{FF2B5EF4-FFF2-40B4-BE49-F238E27FC236}">
                <a16:creationId xmlns:a16="http://schemas.microsoft.com/office/drawing/2014/main" id="{AF2719C2-50C9-1955-6D0E-B98010E33125}"/>
              </a:ext>
            </a:extLst>
          </p:cNvPr>
          <p:cNvSpPr/>
          <p:nvPr/>
        </p:nvSpPr>
        <p:spPr>
          <a:xfrm flipH="1">
            <a:off x="8800689" y="1970016"/>
            <a:ext cx="1704975" cy="769441"/>
          </a:xfrm>
          <a:prstGeom prst="snip1Rect">
            <a:avLst>
              <a:gd name="adj" fmla="val 25332"/>
            </a:avLst>
          </a:prstGeom>
          <a:scene3d>
            <a:camera prst="orthographicFront"/>
            <a:lightRig rig="threePt" dir="t"/>
          </a:scene3d>
          <a:sp3d>
            <a:bevelT/>
          </a:sp3d>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fr-CH" b="1" dirty="0">
                <a:effectLst>
                  <a:outerShdw blurRad="38100" dist="38100" dir="2700000" algn="tl">
                    <a:srgbClr val="000000">
                      <a:alpha val="43137"/>
                    </a:srgbClr>
                  </a:outerShdw>
                </a:effectLst>
              </a:rPr>
              <a:t>Circoncision et Pâque</a:t>
            </a:r>
          </a:p>
        </p:txBody>
      </p:sp>
      <p:sp>
        <p:nvSpPr>
          <p:cNvPr id="15" name="Flecha: a la derecha 14">
            <a:extLst>
              <a:ext uri="{FF2B5EF4-FFF2-40B4-BE49-F238E27FC236}">
                <a16:creationId xmlns:a16="http://schemas.microsoft.com/office/drawing/2014/main" id="{FD3570E2-3568-FF34-B217-E3BB7C91D21F}"/>
              </a:ext>
            </a:extLst>
          </p:cNvPr>
          <p:cNvSpPr/>
          <p:nvPr/>
        </p:nvSpPr>
        <p:spPr>
          <a:xfrm>
            <a:off x="10548319" y="2232771"/>
            <a:ext cx="171450" cy="243930"/>
          </a:xfrm>
          <a:prstGeom prst="rightArrow">
            <a:avLst/>
          </a:prstGeom>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dirty="0">
              <a:effectLst>
                <a:outerShdw blurRad="38100" dist="38100" dir="2700000" algn="tl">
                  <a:srgbClr val="000000">
                    <a:alpha val="43137"/>
                  </a:srgbClr>
                </a:outerShdw>
              </a:effectLst>
            </a:endParaRPr>
          </a:p>
        </p:txBody>
      </p:sp>
      <p:sp>
        <p:nvSpPr>
          <p:cNvPr id="16" name="Rectángulo: una sola esquina cortada 15">
            <a:extLst>
              <a:ext uri="{FF2B5EF4-FFF2-40B4-BE49-F238E27FC236}">
                <a16:creationId xmlns:a16="http://schemas.microsoft.com/office/drawing/2014/main" id="{93189789-BED0-E225-3615-2C18CA5E212F}"/>
              </a:ext>
            </a:extLst>
          </p:cNvPr>
          <p:cNvSpPr/>
          <p:nvPr/>
        </p:nvSpPr>
        <p:spPr>
          <a:xfrm flipH="1">
            <a:off x="7219954" y="1970016"/>
            <a:ext cx="1323975" cy="769441"/>
          </a:xfrm>
          <a:prstGeom prst="snip1Rect">
            <a:avLst>
              <a:gd name="adj" fmla="val 25332"/>
            </a:avLst>
          </a:prstGeom>
          <a:solidFill>
            <a:schemeClr val="accent6"/>
          </a:solidFill>
          <a:scene3d>
            <a:camera prst="orthographicFront"/>
            <a:lightRig rig="threePt" dir="t"/>
          </a:scene3d>
          <a:sp3d>
            <a:bevelT/>
          </a:sp3d>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fr-CH" b="1" dirty="0">
                <a:effectLst>
                  <a:outerShdw blurRad="38100" dist="38100" dir="2700000" algn="tl">
                    <a:srgbClr val="000000">
                      <a:alpha val="43137"/>
                    </a:srgbClr>
                  </a:outerShdw>
                </a:effectLst>
              </a:rPr>
              <a:t>Le Jourdain</a:t>
            </a:r>
          </a:p>
        </p:txBody>
      </p:sp>
      <p:sp>
        <p:nvSpPr>
          <p:cNvPr id="17" name="Flecha: a la derecha 16">
            <a:extLst>
              <a:ext uri="{FF2B5EF4-FFF2-40B4-BE49-F238E27FC236}">
                <a16:creationId xmlns:a16="http://schemas.microsoft.com/office/drawing/2014/main" id="{D6032CD0-8BB3-564D-A991-6DCA0158BF9C}"/>
              </a:ext>
            </a:extLst>
          </p:cNvPr>
          <p:cNvSpPr/>
          <p:nvPr/>
        </p:nvSpPr>
        <p:spPr>
          <a:xfrm>
            <a:off x="8586584" y="2232771"/>
            <a:ext cx="171450" cy="243930"/>
          </a:xfrm>
          <a:prstGeom prst="rightArrow">
            <a:avLst/>
          </a:prstGeom>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dirty="0">
              <a:effectLst>
                <a:outerShdw blurRad="38100" dist="38100" dir="2700000" algn="tl">
                  <a:srgbClr val="000000">
                    <a:alpha val="43137"/>
                  </a:srgbClr>
                </a:outerShdw>
              </a:effectLst>
            </a:endParaRPr>
          </a:p>
        </p:txBody>
      </p:sp>
      <p:sp>
        <p:nvSpPr>
          <p:cNvPr id="18" name="Flecha: a la derecha 17">
            <a:extLst>
              <a:ext uri="{FF2B5EF4-FFF2-40B4-BE49-F238E27FC236}">
                <a16:creationId xmlns:a16="http://schemas.microsoft.com/office/drawing/2014/main" id="{83976ABD-E952-3F21-9444-678E73E780C4}"/>
              </a:ext>
            </a:extLst>
          </p:cNvPr>
          <p:cNvSpPr/>
          <p:nvPr/>
        </p:nvSpPr>
        <p:spPr>
          <a:xfrm>
            <a:off x="7005848" y="2232771"/>
            <a:ext cx="171450" cy="243930"/>
          </a:xfrm>
          <a:prstGeom prst="rightArrow">
            <a:avLst/>
          </a:prstGeom>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dirty="0">
              <a:effectLst>
                <a:outerShdw blurRad="38100" dist="38100" dir="2700000" algn="tl">
                  <a:srgbClr val="000000">
                    <a:alpha val="43137"/>
                  </a:srgbClr>
                </a:outerShdw>
              </a:effectLst>
            </a:endParaRPr>
          </a:p>
        </p:txBody>
      </p:sp>
      <p:sp>
        <p:nvSpPr>
          <p:cNvPr id="19" name="CuadroTexto 18">
            <a:extLst>
              <a:ext uri="{FF2B5EF4-FFF2-40B4-BE49-F238E27FC236}">
                <a16:creationId xmlns:a16="http://schemas.microsoft.com/office/drawing/2014/main" id="{5CFC20B7-9E0B-336E-5658-12F5BF1AB983}"/>
              </a:ext>
            </a:extLst>
          </p:cNvPr>
          <p:cNvSpPr txBox="1"/>
          <p:nvPr/>
        </p:nvSpPr>
        <p:spPr>
          <a:xfrm>
            <a:off x="85724" y="1433304"/>
            <a:ext cx="12020551" cy="369332"/>
          </a:xfrm>
          <a:prstGeom prst="rect">
            <a:avLst/>
          </a:prstGeom>
          <a:noFill/>
        </p:spPr>
        <p:txBody>
          <a:bodyPr wrap="square" rtlCol="0">
            <a:spAutoFit/>
          </a:bodyPr>
          <a:lstStyle/>
          <a:p>
            <a:pPr>
              <a:spcBef>
                <a:spcPts val="600"/>
              </a:spcBef>
            </a:pPr>
            <a:r>
              <a:rPr lang="fr-CH" b="1" dirty="0"/>
              <a:t>De l'Égypte à Canaan, Israël suivit un processus « chiasmatique », répétant les événements dans l'ordre inverse :</a:t>
            </a:r>
          </a:p>
        </p:txBody>
      </p:sp>
      <p:sp>
        <p:nvSpPr>
          <p:cNvPr id="20" name="CuadroTexto 19">
            <a:extLst>
              <a:ext uri="{FF2B5EF4-FFF2-40B4-BE49-F238E27FC236}">
                <a16:creationId xmlns:a16="http://schemas.microsoft.com/office/drawing/2014/main" id="{2C400E27-3AC2-262C-C0B3-D8418B5F17EE}"/>
              </a:ext>
            </a:extLst>
          </p:cNvPr>
          <p:cNvSpPr txBox="1"/>
          <p:nvPr/>
        </p:nvSpPr>
        <p:spPr>
          <a:xfrm>
            <a:off x="3174930" y="2931477"/>
            <a:ext cx="6039882" cy="1323439"/>
          </a:xfrm>
          <a:prstGeom prst="rect">
            <a:avLst/>
          </a:prstGeom>
          <a:noFill/>
        </p:spPr>
        <p:txBody>
          <a:bodyPr wrap="square" rtlCol="0">
            <a:spAutoFit/>
          </a:bodyPr>
          <a:lstStyle/>
          <a:p>
            <a:pPr>
              <a:spcBef>
                <a:spcPts val="600"/>
              </a:spcBef>
            </a:pPr>
            <a:r>
              <a:rPr lang="fr-CH" sz="2000" b="1" dirty="0">
                <a:highlight>
                  <a:srgbClr val="EBD7E1"/>
                </a:highlight>
              </a:rPr>
              <a:t>La première Pâque fut un symbole de la libération de l'Égypte</a:t>
            </a:r>
            <a:r>
              <a:rPr lang="fr-CH" sz="2000" b="1" dirty="0"/>
              <a:t>. </a:t>
            </a:r>
            <a:r>
              <a:rPr lang="fr-CH" sz="2000" b="1" dirty="0">
                <a:highlight>
                  <a:srgbClr val="00FFFF"/>
                </a:highlight>
              </a:rPr>
              <a:t>La seconde Pâque, célébrée par la nouvelle génération, fut le symbole de leur prise de possession de la Terre promise.</a:t>
            </a:r>
          </a:p>
        </p:txBody>
      </p:sp>
      <p:pic>
        <p:nvPicPr>
          <p:cNvPr id="4" name="Imagen 3" descr="Pintura de una persona y una chimenea&#10;&#10;El contenido generado por IA puede ser incorrecto.">
            <a:extLst>
              <a:ext uri="{FF2B5EF4-FFF2-40B4-BE49-F238E27FC236}">
                <a16:creationId xmlns:a16="http://schemas.microsoft.com/office/drawing/2014/main" id="{539D161C-2E6B-225E-C711-CE782FFA041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135420" y="2866119"/>
            <a:ext cx="2841767" cy="1864909"/>
          </a:xfrm>
          <a:prstGeom prst="snip2DiagRect">
            <a:avLst/>
          </a:prstGeom>
          <a:solidFill>
            <a:srgbClr val="FFFFFF">
              <a:shade val="85000"/>
            </a:srgbClr>
          </a:solidFill>
          <a:ln w="28575" cap="sq">
            <a:solidFill>
              <a:schemeClr val="accent4">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4" name="Imagen 23" descr="Un grupo de personas sentadas alrededor de una mesa&#10;&#10;El contenido generado por IA puede ser incorrecto.">
            <a:extLst>
              <a:ext uri="{FF2B5EF4-FFF2-40B4-BE49-F238E27FC236}">
                <a16:creationId xmlns:a16="http://schemas.microsoft.com/office/drawing/2014/main" id="{1E1DAC4D-2733-E7BD-0B12-F2C5AF57F4D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5421" y="4816932"/>
            <a:ext cx="2841766" cy="1864909"/>
          </a:xfrm>
          <a:prstGeom prst="snip2DiagRect">
            <a:avLst>
              <a:gd name="adj1" fmla="val 15456"/>
              <a:gd name="adj2" fmla="val 0"/>
            </a:avLst>
          </a:prstGeom>
          <a:solidFill>
            <a:srgbClr val="FFFFFF">
              <a:shade val="85000"/>
            </a:srgbClr>
          </a:solidFill>
          <a:ln w="28575" cap="sq">
            <a:solidFill>
              <a:schemeClr val="accent4">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30" name="Imagen 29" descr="Imagen que contiene persona, interior, frente, hombre&#10;&#10;El contenido generado por IA puede ser incorrecto.">
            <a:extLst>
              <a:ext uri="{FF2B5EF4-FFF2-40B4-BE49-F238E27FC236}">
                <a16:creationId xmlns:a16="http://schemas.microsoft.com/office/drawing/2014/main" id="{2304C80B-0984-2BEC-4B1C-12E0048D2D8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561483" y="2899232"/>
            <a:ext cx="2452830" cy="3310771"/>
          </a:xfrm>
          <a:prstGeom prst="snip2DiagRect">
            <a:avLst>
              <a:gd name="adj1" fmla="val 17138"/>
              <a:gd name="adj2" fmla="val 18066"/>
            </a:avLst>
          </a:prstGeom>
          <a:solidFill>
            <a:srgbClr val="FFFFFF">
              <a:shade val="85000"/>
            </a:srgbClr>
          </a:solidFill>
          <a:ln w="28575" cap="sq">
            <a:solidFill>
              <a:schemeClr val="accent4">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21" name="CuadroTexto 20">
            <a:extLst>
              <a:ext uri="{FF2B5EF4-FFF2-40B4-BE49-F238E27FC236}">
                <a16:creationId xmlns:a16="http://schemas.microsoft.com/office/drawing/2014/main" id="{A97C63DD-0FB3-9DE2-63A7-4982B192BDD0}"/>
              </a:ext>
            </a:extLst>
          </p:cNvPr>
          <p:cNvSpPr txBox="1"/>
          <p:nvPr/>
        </p:nvSpPr>
        <p:spPr>
          <a:xfrm>
            <a:off x="3174930" y="5359965"/>
            <a:ext cx="6376452" cy="1323439"/>
          </a:xfrm>
          <a:prstGeom prst="rect">
            <a:avLst/>
          </a:prstGeom>
          <a:noFill/>
        </p:spPr>
        <p:txBody>
          <a:bodyPr wrap="square">
            <a:spAutoFit/>
          </a:bodyPr>
          <a:lstStyle/>
          <a:p>
            <a:pPr>
              <a:spcBef>
                <a:spcPts val="600"/>
              </a:spcBef>
            </a:pPr>
            <a:r>
              <a:rPr lang="fr-CH" sz="2000" b="1" dirty="0">
                <a:highlight>
                  <a:srgbClr val="00FF00"/>
                </a:highlight>
              </a:rPr>
              <a:t>Aujourd'hui, ce sont des symboles du corps et du sang de notre Rédempteur, </a:t>
            </a:r>
            <a:r>
              <a:rPr lang="fr-CH" sz="2000" b="1" dirty="0">
                <a:solidFill>
                  <a:schemeClr val="accent1">
                    <a:lumMod val="75000"/>
                  </a:schemeClr>
                </a:solidFill>
              </a:rPr>
              <a:t>qui nous fait sortir d'Égypte </a:t>
            </a:r>
            <a:r>
              <a:rPr lang="fr-CH" sz="2000" b="1" dirty="0">
                <a:solidFill>
                  <a:srgbClr val="855143"/>
                </a:solidFill>
              </a:rPr>
              <a:t>(c'est-à-dire de notre péché), </a:t>
            </a:r>
            <a:r>
              <a:rPr lang="fr-CH" sz="2000" b="1" dirty="0">
                <a:solidFill>
                  <a:schemeClr val="accent1">
                    <a:lumMod val="75000"/>
                  </a:schemeClr>
                </a:solidFill>
              </a:rPr>
              <a:t>et nous conduit vers la Terre promise </a:t>
            </a:r>
            <a:r>
              <a:rPr lang="fr-CH" sz="2000" b="1" dirty="0">
                <a:solidFill>
                  <a:srgbClr val="206B02"/>
                </a:solidFill>
              </a:rPr>
              <a:t>(1 Corinthiens 11.23-26)</a:t>
            </a:r>
            <a:r>
              <a:rPr lang="fr-CH" sz="2000" b="1" dirty="0"/>
              <a:t>.</a:t>
            </a:r>
          </a:p>
        </p:txBody>
      </p:sp>
      <p:sp>
        <p:nvSpPr>
          <p:cNvPr id="23" name="CuadroTexto 22">
            <a:extLst>
              <a:ext uri="{FF2B5EF4-FFF2-40B4-BE49-F238E27FC236}">
                <a16:creationId xmlns:a16="http://schemas.microsoft.com/office/drawing/2014/main" id="{C41BB8A5-38EE-EE45-434E-65A62854F2CD}"/>
              </a:ext>
            </a:extLst>
          </p:cNvPr>
          <p:cNvSpPr txBox="1"/>
          <p:nvPr/>
        </p:nvSpPr>
        <p:spPr>
          <a:xfrm>
            <a:off x="3174930" y="4299609"/>
            <a:ext cx="6208866" cy="1015663"/>
          </a:xfrm>
          <a:prstGeom prst="rect">
            <a:avLst/>
          </a:prstGeom>
          <a:noFill/>
        </p:spPr>
        <p:txBody>
          <a:bodyPr wrap="square">
            <a:spAutoFit/>
          </a:bodyPr>
          <a:lstStyle/>
          <a:p>
            <a:pPr>
              <a:spcBef>
                <a:spcPts val="600"/>
              </a:spcBef>
            </a:pPr>
            <a:r>
              <a:rPr lang="fr-CH" sz="2000" b="1" dirty="0">
                <a:highlight>
                  <a:srgbClr val="00FF00"/>
                </a:highlight>
              </a:rPr>
              <a:t>Peu avant sa crucifixion, Jésus donna à ce rite une nouvelle signification, avec de nouveaux symboles </a:t>
            </a:r>
            <a:r>
              <a:rPr lang="fr-CH" sz="2000" b="1" dirty="0"/>
              <a:t>: </a:t>
            </a:r>
            <a:r>
              <a:rPr lang="fr-CH" sz="2000" b="1" dirty="0">
                <a:solidFill>
                  <a:srgbClr val="FF0000"/>
                </a:solidFill>
              </a:rPr>
              <a:t>l'agneau devint du pain</a:t>
            </a:r>
            <a:r>
              <a:rPr lang="fr-CH" sz="2000" b="1" dirty="0"/>
              <a:t>, et </a:t>
            </a:r>
            <a:r>
              <a:rPr lang="fr-CH" sz="2000" b="1" dirty="0">
                <a:solidFill>
                  <a:schemeClr val="accent1">
                    <a:lumMod val="75000"/>
                  </a:schemeClr>
                </a:solidFill>
              </a:rPr>
              <a:t>le sang devint du vin.</a:t>
            </a:r>
          </a:p>
        </p:txBody>
      </p:sp>
    </p:spTree>
    <p:extLst>
      <p:ext uri="{BB962C8B-B14F-4D97-AF65-F5344CB8AC3E}">
        <p14:creationId xmlns:p14="http://schemas.microsoft.com/office/powerpoint/2010/main" val="3176027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animEffect transition="in" filter="fade">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left)">
                                      <p:cBhvr>
                                        <p:cTn id="33" dur="500"/>
                                        <p:tgtEl>
                                          <p:spTgt spid="9"/>
                                        </p:tgtEl>
                                      </p:cBhvr>
                                    </p:animEffect>
                                  </p:childTnLst>
                                </p:cTn>
                              </p:par>
                            </p:childTnLst>
                          </p:cTn>
                        </p:par>
                        <p:par>
                          <p:cTn id="34" fill="hold">
                            <p:stCondLst>
                              <p:cond delay="500"/>
                            </p:stCondLst>
                            <p:childTnLst>
                              <p:par>
                                <p:cTn id="35" presetID="14" presetClass="entr" presetSubtype="10"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randombar(horizontal)">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par>
                          <p:cTn id="43" fill="hold">
                            <p:stCondLst>
                              <p:cond delay="500"/>
                            </p:stCondLst>
                            <p:childTnLst>
                              <p:par>
                                <p:cTn id="44" presetID="14" presetClass="entr" presetSubtype="10"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randombar(horizontal)">
                                      <p:cBhvr>
                                        <p:cTn id="46" dur="500"/>
                                        <p:tgtEl>
                                          <p:spTgt spid="10"/>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left)">
                                      <p:cBhvr>
                                        <p:cTn id="51" dur="500"/>
                                        <p:tgtEl>
                                          <p:spTgt spid="13"/>
                                        </p:tgtEl>
                                      </p:cBhvr>
                                    </p:animEffect>
                                  </p:childTnLst>
                                </p:cTn>
                              </p:par>
                            </p:childTnLst>
                          </p:cTn>
                        </p:par>
                        <p:par>
                          <p:cTn id="52" fill="hold">
                            <p:stCondLst>
                              <p:cond delay="500"/>
                            </p:stCondLst>
                            <p:childTnLst>
                              <p:par>
                                <p:cTn id="53" presetID="14" presetClass="entr" presetSubtype="10" fill="hold" grpId="0" nodeType="after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randombar(horizontal)">
                                      <p:cBhvr>
                                        <p:cTn id="55" dur="500"/>
                                        <p:tgtEl>
                                          <p:spTgt spid="12"/>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wipe(left)">
                                      <p:cBhvr>
                                        <p:cTn id="60" dur="500"/>
                                        <p:tgtEl>
                                          <p:spTgt spid="18"/>
                                        </p:tgtEl>
                                      </p:cBhvr>
                                    </p:animEffect>
                                  </p:childTnLst>
                                </p:cTn>
                              </p:par>
                            </p:childTnLst>
                          </p:cTn>
                        </p:par>
                        <p:par>
                          <p:cTn id="61" fill="hold">
                            <p:stCondLst>
                              <p:cond delay="500"/>
                            </p:stCondLst>
                            <p:childTnLst>
                              <p:par>
                                <p:cTn id="62" presetID="14" presetClass="entr" presetSubtype="1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randombar(horizontal)">
                                      <p:cBhvr>
                                        <p:cTn id="64" dur="500"/>
                                        <p:tgtEl>
                                          <p:spTgt spid="16"/>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17"/>
                                        </p:tgtEl>
                                        <p:attrNameLst>
                                          <p:attrName>style.visibility</p:attrName>
                                        </p:attrNameLst>
                                      </p:cBhvr>
                                      <p:to>
                                        <p:strVal val="visible"/>
                                      </p:to>
                                    </p:set>
                                    <p:animEffect transition="in" filter="wipe(left)">
                                      <p:cBhvr>
                                        <p:cTn id="69" dur="500"/>
                                        <p:tgtEl>
                                          <p:spTgt spid="17"/>
                                        </p:tgtEl>
                                      </p:cBhvr>
                                    </p:animEffect>
                                  </p:childTnLst>
                                </p:cTn>
                              </p:par>
                            </p:childTnLst>
                          </p:cTn>
                        </p:par>
                        <p:par>
                          <p:cTn id="70" fill="hold">
                            <p:stCondLst>
                              <p:cond delay="500"/>
                            </p:stCondLst>
                            <p:childTnLst>
                              <p:par>
                                <p:cTn id="71" presetID="14" presetClass="entr" presetSubtype="10" fill="hold" grpId="0" nodeType="afterEffect">
                                  <p:stCondLst>
                                    <p:cond delay="0"/>
                                  </p:stCondLst>
                                  <p:childTnLst>
                                    <p:set>
                                      <p:cBhvr>
                                        <p:cTn id="72" dur="1" fill="hold">
                                          <p:stCondLst>
                                            <p:cond delay="0"/>
                                          </p:stCondLst>
                                        </p:cTn>
                                        <p:tgtEl>
                                          <p:spTgt spid="14"/>
                                        </p:tgtEl>
                                        <p:attrNameLst>
                                          <p:attrName>style.visibility</p:attrName>
                                        </p:attrNameLst>
                                      </p:cBhvr>
                                      <p:to>
                                        <p:strVal val="visible"/>
                                      </p:to>
                                    </p:set>
                                    <p:animEffect transition="in" filter="randombar(horizontal)">
                                      <p:cBhvr>
                                        <p:cTn id="73" dur="500"/>
                                        <p:tgtEl>
                                          <p:spTgt spid="14"/>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15"/>
                                        </p:tgtEl>
                                        <p:attrNameLst>
                                          <p:attrName>style.visibility</p:attrName>
                                        </p:attrNameLst>
                                      </p:cBhvr>
                                      <p:to>
                                        <p:strVal val="visible"/>
                                      </p:to>
                                    </p:set>
                                    <p:animEffect transition="in" filter="wipe(left)">
                                      <p:cBhvr>
                                        <p:cTn id="78" dur="500"/>
                                        <p:tgtEl>
                                          <p:spTgt spid="15"/>
                                        </p:tgtEl>
                                      </p:cBhvr>
                                    </p:animEffect>
                                  </p:childTnLst>
                                </p:cTn>
                              </p:par>
                            </p:childTnLst>
                          </p:cTn>
                        </p:par>
                        <p:par>
                          <p:cTn id="79" fill="hold">
                            <p:stCondLst>
                              <p:cond delay="500"/>
                            </p:stCondLst>
                            <p:childTnLst>
                              <p:par>
                                <p:cTn id="80" presetID="14" presetClass="entr" presetSubtype="10" fill="hold" grpId="0" nodeType="afterEffect">
                                  <p:stCondLst>
                                    <p:cond delay="0"/>
                                  </p:stCondLst>
                                  <p:childTnLst>
                                    <p:set>
                                      <p:cBhvr>
                                        <p:cTn id="81" dur="1" fill="hold">
                                          <p:stCondLst>
                                            <p:cond delay="0"/>
                                          </p:stCondLst>
                                        </p:cTn>
                                        <p:tgtEl>
                                          <p:spTgt spid="7"/>
                                        </p:tgtEl>
                                        <p:attrNameLst>
                                          <p:attrName>style.visibility</p:attrName>
                                        </p:attrNameLst>
                                      </p:cBhvr>
                                      <p:to>
                                        <p:strVal val="visible"/>
                                      </p:to>
                                    </p:set>
                                    <p:animEffect transition="in" filter="randombar(horizontal)">
                                      <p:cBhvr>
                                        <p:cTn id="82" dur="500"/>
                                        <p:tgtEl>
                                          <p:spTgt spid="7"/>
                                        </p:tgtEl>
                                      </p:cBhvr>
                                    </p:animEffect>
                                  </p:childTnLst>
                                </p:cTn>
                              </p:par>
                            </p:childTnLst>
                          </p:cTn>
                        </p:par>
                      </p:childTnLst>
                    </p:cTn>
                  </p:par>
                  <p:par>
                    <p:cTn id="83" fill="hold">
                      <p:stCondLst>
                        <p:cond delay="indefinite"/>
                      </p:stCondLst>
                      <p:childTnLst>
                        <p:par>
                          <p:cTn id="84" fill="hold">
                            <p:stCondLst>
                              <p:cond delay="0"/>
                            </p:stCondLst>
                            <p:childTnLst>
                              <p:par>
                                <p:cTn id="85" presetID="18" presetClass="entr" presetSubtype="6" fill="hold" nodeType="clickEffect">
                                  <p:stCondLst>
                                    <p:cond delay="0"/>
                                  </p:stCondLst>
                                  <p:childTnLst>
                                    <p:set>
                                      <p:cBhvr>
                                        <p:cTn id="86" dur="1" fill="hold">
                                          <p:stCondLst>
                                            <p:cond delay="0"/>
                                          </p:stCondLst>
                                        </p:cTn>
                                        <p:tgtEl>
                                          <p:spTgt spid="4"/>
                                        </p:tgtEl>
                                        <p:attrNameLst>
                                          <p:attrName>style.visibility</p:attrName>
                                        </p:attrNameLst>
                                      </p:cBhvr>
                                      <p:to>
                                        <p:strVal val="visible"/>
                                      </p:to>
                                    </p:set>
                                    <p:animEffect transition="in" filter="strips(downRight)">
                                      <p:cBhvr>
                                        <p:cTn id="87" dur="500"/>
                                        <p:tgtEl>
                                          <p:spTgt spid="4"/>
                                        </p:tgtEl>
                                      </p:cBhvr>
                                    </p:animEffect>
                                  </p:childTnLst>
                                </p:cTn>
                              </p:par>
                              <p:par>
                                <p:cTn id="88" presetID="18" presetClass="entr" presetSubtype="3" fill="hold" nodeType="withEffect">
                                  <p:stCondLst>
                                    <p:cond delay="0"/>
                                  </p:stCondLst>
                                  <p:childTnLst>
                                    <p:set>
                                      <p:cBhvr>
                                        <p:cTn id="89" dur="1" fill="hold">
                                          <p:stCondLst>
                                            <p:cond delay="0"/>
                                          </p:stCondLst>
                                        </p:cTn>
                                        <p:tgtEl>
                                          <p:spTgt spid="24"/>
                                        </p:tgtEl>
                                        <p:attrNameLst>
                                          <p:attrName>style.visibility</p:attrName>
                                        </p:attrNameLst>
                                      </p:cBhvr>
                                      <p:to>
                                        <p:strVal val="visible"/>
                                      </p:to>
                                    </p:set>
                                    <p:animEffect transition="in" filter="strips(upRight)">
                                      <p:cBhvr>
                                        <p:cTn id="90" dur="500"/>
                                        <p:tgtEl>
                                          <p:spTgt spid="24"/>
                                        </p:tgtEl>
                                      </p:cBhvr>
                                    </p:animEffect>
                                  </p:childTnLst>
                                </p:cTn>
                              </p:par>
                            </p:childTnLst>
                          </p:cTn>
                        </p:par>
                        <p:par>
                          <p:cTn id="91" fill="hold">
                            <p:stCondLst>
                              <p:cond delay="500"/>
                            </p:stCondLst>
                            <p:childTnLst>
                              <p:par>
                                <p:cTn id="92" presetID="22" presetClass="entr" presetSubtype="8" fill="hold" grpId="0" nodeType="afterEffect">
                                  <p:stCondLst>
                                    <p:cond delay="0"/>
                                  </p:stCondLst>
                                  <p:childTnLst>
                                    <p:set>
                                      <p:cBhvr>
                                        <p:cTn id="93" dur="1" fill="hold">
                                          <p:stCondLst>
                                            <p:cond delay="0"/>
                                          </p:stCondLst>
                                        </p:cTn>
                                        <p:tgtEl>
                                          <p:spTgt spid="20"/>
                                        </p:tgtEl>
                                        <p:attrNameLst>
                                          <p:attrName>style.visibility</p:attrName>
                                        </p:attrNameLst>
                                      </p:cBhvr>
                                      <p:to>
                                        <p:strVal val="visible"/>
                                      </p:to>
                                    </p:set>
                                    <p:animEffect transition="in" filter="wipe(left)">
                                      <p:cBhvr>
                                        <p:cTn id="94" dur="500"/>
                                        <p:tgtEl>
                                          <p:spTgt spid="20"/>
                                        </p:tgtEl>
                                      </p:cBhvr>
                                    </p:animEffect>
                                  </p:childTnLst>
                                </p:cTn>
                              </p:par>
                            </p:childTnLst>
                          </p:cTn>
                        </p:par>
                      </p:childTnLst>
                    </p:cTn>
                  </p:par>
                  <p:par>
                    <p:cTn id="95" fill="hold">
                      <p:stCondLst>
                        <p:cond delay="indefinite"/>
                      </p:stCondLst>
                      <p:childTnLst>
                        <p:par>
                          <p:cTn id="96" fill="hold">
                            <p:stCondLst>
                              <p:cond delay="0"/>
                            </p:stCondLst>
                            <p:childTnLst>
                              <p:par>
                                <p:cTn id="97" presetID="13" presetClass="entr" presetSubtype="32" fill="hold" nodeType="clickEffect">
                                  <p:stCondLst>
                                    <p:cond delay="0"/>
                                  </p:stCondLst>
                                  <p:childTnLst>
                                    <p:set>
                                      <p:cBhvr>
                                        <p:cTn id="98" dur="1" fill="hold">
                                          <p:stCondLst>
                                            <p:cond delay="0"/>
                                          </p:stCondLst>
                                        </p:cTn>
                                        <p:tgtEl>
                                          <p:spTgt spid="30"/>
                                        </p:tgtEl>
                                        <p:attrNameLst>
                                          <p:attrName>style.visibility</p:attrName>
                                        </p:attrNameLst>
                                      </p:cBhvr>
                                      <p:to>
                                        <p:strVal val="visible"/>
                                      </p:to>
                                    </p:set>
                                    <p:animEffect transition="in" filter="plus(out)">
                                      <p:cBhvr>
                                        <p:cTn id="99" dur="750"/>
                                        <p:tgtEl>
                                          <p:spTgt spid="30"/>
                                        </p:tgtEl>
                                      </p:cBhvr>
                                    </p:animEffect>
                                  </p:childTnLst>
                                </p:cTn>
                              </p:par>
                            </p:childTnLst>
                          </p:cTn>
                        </p:par>
                        <p:par>
                          <p:cTn id="100" fill="hold">
                            <p:stCondLst>
                              <p:cond delay="750"/>
                            </p:stCondLst>
                            <p:childTnLst>
                              <p:par>
                                <p:cTn id="101" presetID="22" presetClass="entr" presetSubtype="8"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wipe(left)">
                                      <p:cBhvr>
                                        <p:cTn id="103" dur="500"/>
                                        <p:tgtEl>
                                          <p:spTgt spid="23"/>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8" fill="hold" grpId="0" nodeType="clickEffect">
                                  <p:stCondLst>
                                    <p:cond delay="0"/>
                                  </p:stCondLst>
                                  <p:childTnLst>
                                    <p:set>
                                      <p:cBhvr>
                                        <p:cTn id="107" dur="1" fill="hold">
                                          <p:stCondLst>
                                            <p:cond delay="0"/>
                                          </p:stCondLst>
                                        </p:cTn>
                                        <p:tgtEl>
                                          <p:spTgt spid="21"/>
                                        </p:tgtEl>
                                        <p:attrNameLst>
                                          <p:attrName>style.visibility</p:attrName>
                                        </p:attrNameLst>
                                      </p:cBhvr>
                                      <p:to>
                                        <p:strVal val="visible"/>
                                      </p:to>
                                    </p:set>
                                    <p:animEffect transition="in" filter="wipe(left)">
                                      <p:cBhvr>
                                        <p:cTn id="10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p:bldP spid="20" grpId="0"/>
      <p:bldP spid="21" grpId="0"/>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hylactère : pensées 3">
            <a:extLst>
              <a:ext uri="{FF2B5EF4-FFF2-40B4-BE49-F238E27FC236}">
                <a16:creationId xmlns:a16="http://schemas.microsoft.com/office/drawing/2014/main" id="{58C2A5B5-F299-5654-4F52-2C42D9926B4F}"/>
              </a:ext>
            </a:extLst>
          </p:cNvPr>
          <p:cNvSpPr/>
          <p:nvPr/>
        </p:nvSpPr>
        <p:spPr>
          <a:xfrm>
            <a:off x="467220" y="4984192"/>
            <a:ext cx="3011961" cy="1730805"/>
          </a:xfrm>
          <a:prstGeom prst="cloudCallout">
            <a:avLst>
              <a:gd name="adj1" fmla="val 70984"/>
              <a:gd name="adj2" fmla="val -130826"/>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sz="2000" dirty="0">
                <a:ln w="0"/>
                <a:solidFill>
                  <a:schemeClr val="tx1"/>
                </a:solidFill>
                <a:effectLst>
                  <a:outerShdw blurRad="38100" dist="19050" dir="2700000" algn="tl" rotWithShape="0">
                    <a:schemeClr val="dk1">
                      <a:alpha val="40000"/>
                    </a:schemeClr>
                  </a:outerShdw>
                </a:effectLst>
              </a:rPr>
              <a:t>Ellen G. White, </a:t>
            </a:r>
          </a:p>
          <a:p>
            <a:pPr algn="ctr"/>
            <a:r>
              <a:rPr lang="fr-FR" sz="2000" i="1"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MS Minngs"/>
              </a:rPr>
              <a:t>Patriarches et Prophètes, </a:t>
            </a:r>
            <a:br>
              <a:rPr lang="fr-FR" sz="200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MS Minngs"/>
              </a:rPr>
            </a:br>
            <a:r>
              <a:rPr lang="fr-FR" sz="200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MS Minngs"/>
              </a:rPr>
              <a:t>p. 249, 250</a:t>
            </a:r>
            <a:endParaRPr lang="fr-CH" sz="2000" dirty="0">
              <a:ln w="0"/>
              <a:solidFill>
                <a:schemeClr val="tx1"/>
              </a:solidFill>
              <a:effectLst>
                <a:outerShdw blurRad="38100" dist="19050" dir="2700000" algn="tl" rotWithShape="0">
                  <a:schemeClr val="dk1">
                    <a:alpha val="40000"/>
                  </a:schemeClr>
                </a:outerShdw>
              </a:effectLst>
            </a:endParaRPr>
          </a:p>
        </p:txBody>
      </p:sp>
      <p:sp>
        <p:nvSpPr>
          <p:cNvPr id="2" name="ZoneTexte 1">
            <a:extLst>
              <a:ext uri="{FF2B5EF4-FFF2-40B4-BE49-F238E27FC236}">
                <a16:creationId xmlns:a16="http://schemas.microsoft.com/office/drawing/2014/main" id="{FE772318-4992-A36F-BFC0-3683FCE20754}"/>
              </a:ext>
            </a:extLst>
          </p:cNvPr>
          <p:cNvSpPr txBox="1"/>
          <p:nvPr/>
        </p:nvSpPr>
        <p:spPr>
          <a:xfrm>
            <a:off x="4170556" y="200722"/>
            <a:ext cx="7437864" cy="3416320"/>
          </a:xfrm>
          <a:prstGeom prst="rect">
            <a:avLst/>
          </a:prstGeom>
          <a:noFill/>
        </p:spPr>
        <p:txBody>
          <a:bodyPr wrap="square" rtlCol="0">
            <a:spAutoFit/>
          </a:bodyPr>
          <a:lstStyle/>
          <a:p>
            <a:r>
              <a:rPr lang="fr-FR" sz="2400" dirty="0">
                <a:solidFill>
                  <a:srgbClr val="3333FF"/>
                </a:solidFill>
                <a:effectLst>
                  <a:outerShdw blurRad="38100" dist="38100" dir="2700000" algn="tl">
                    <a:srgbClr val="000000">
                      <a:alpha val="43137"/>
                    </a:srgbClr>
                  </a:outerShdw>
                </a:effectLst>
                <a:latin typeface="Calibri" panose="020F0502020204030204" pitchFamily="34" charset="0"/>
                <a:ea typeface="MS Minngs"/>
              </a:rPr>
              <a:t>La Pâque devait être une fête à la fois commémorative et préfigurative. Non seulement </a:t>
            </a:r>
            <a:r>
              <a:rPr lang="fr-FR" sz="2400" dirty="0">
                <a:solidFill>
                  <a:schemeClr val="accent1">
                    <a:lumMod val="75000"/>
                  </a:schemeClr>
                </a:solidFill>
                <a:effectLst>
                  <a:outerShdw blurRad="38100" dist="38100" dir="2700000" algn="tl">
                    <a:srgbClr val="000000">
                      <a:alpha val="43137"/>
                    </a:srgbClr>
                  </a:outerShdw>
                </a:effectLst>
                <a:latin typeface="Calibri" panose="020F0502020204030204" pitchFamily="34" charset="0"/>
                <a:ea typeface="MS Minngs"/>
              </a:rPr>
              <a:t>elle rappelait la délivrance de la servitude égyptienne, mais elle préfigurait la suprême délivrance que Jésus devait apporter au monde</a:t>
            </a:r>
            <a:r>
              <a:rPr lang="fr-FR" sz="2400" dirty="0">
                <a:solidFill>
                  <a:srgbClr val="3333FF"/>
                </a:solidFill>
                <a:effectLst>
                  <a:outerShdw blurRad="38100" dist="38100" dir="2700000" algn="tl">
                    <a:srgbClr val="000000">
                      <a:alpha val="43137"/>
                    </a:srgbClr>
                  </a:outerShdw>
                </a:effectLst>
                <a:latin typeface="Calibri" panose="020F0502020204030204" pitchFamily="34" charset="0"/>
                <a:ea typeface="MS Minngs"/>
              </a:rPr>
              <a:t>.</a:t>
            </a:r>
          </a:p>
          <a:p>
            <a:endParaRPr lang="fr-FR" sz="2400" dirty="0">
              <a:effectLst>
                <a:outerShdw blurRad="38100" dist="38100" dir="2700000" algn="tl">
                  <a:srgbClr val="000000">
                    <a:alpha val="43137"/>
                  </a:srgbClr>
                </a:outerShdw>
              </a:effectLst>
              <a:latin typeface="Calibri" panose="020F0502020204030204" pitchFamily="34" charset="0"/>
              <a:ea typeface="MS Minngs"/>
            </a:endParaRPr>
          </a:p>
          <a:p>
            <a:r>
              <a:rPr lang="fr-FR" sz="2400" dirty="0">
                <a:effectLst>
                  <a:outerShdw blurRad="38100" dist="38100" dir="2700000" algn="tl">
                    <a:srgbClr val="000000">
                      <a:alpha val="43137"/>
                    </a:srgbClr>
                  </a:outerShdw>
                </a:effectLst>
                <a:latin typeface="Calibri" panose="020F0502020204030204" pitchFamily="34" charset="0"/>
                <a:ea typeface="MS Minngs"/>
              </a:rPr>
              <a:t> </a:t>
            </a:r>
            <a:r>
              <a:rPr lang="fr-FR" sz="2400" dirty="0">
                <a:solidFill>
                  <a:srgbClr val="855143"/>
                </a:solidFill>
                <a:effectLst>
                  <a:outerShdw blurRad="38100" dist="38100" dir="2700000" algn="tl">
                    <a:srgbClr val="000000">
                      <a:alpha val="43137"/>
                    </a:srgbClr>
                  </a:outerShdw>
                </a:effectLst>
                <a:latin typeface="Calibri" panose="020F0502020204030204" pitchFamily="34" charset="0"/>
                <a:ea typeface="MS Minngs"/>
              </a:rPr>
              <a:t>L’agneau du sacrifice représentait « l’Agneau de Dieu », notre unique espérance de salut. </a:t>
            </a:r>
            <a:r>
              <a:rPr lang="fr-FR" sz="2400" dirty="0">
                <a:solidFill>
                  <a:schemeClr val="accent1">
                    <a:lumMod val="75000"/>
                  </a:schemeClr>
                </a:solidFill>
                <a:effectLst>
                  <a:outerShdw blurRad="38100" dist="38100" dir="2700000" algn="tl">
                    <a:srgbClr val="000000">
                      <a:alpha val="43137"/>
                    </a:srgbClr>
                  </a:outerShdw>
                </a:effectLst>
                <a:latin typeface="Calibri" panose="020F0502020204030204" pitchFamily="34" charset="0"/>
                <a:ea typeface="MS Minngs"/>
              </a:rPr>
              <a:t>Par son immolation, </a:t>
            </a:r>
            <a:br>
              <a:rPr lang="fr-FR" sz="2400" dirty="0">
                <a:solidFill>
                  <a:schemeClr val="accent1">
                    <a:lumMod val="75000"/>
                  </a:schemeClr>
                </a:solidFill>
                <a:effectLst>
                  <a:outerShdw blurRad="38100" dist="38100" dir="2700000" algn="tl">
                    <a:srgbClr val="000000">
                      <a:alpha val="43137"/>
                    </a:srgbClr>
                  </a:outerShdw>
                </a:effectLst>
                <a:latin typeface="Calibri" panose="020F0502020204030204" pitchFamily="34" charset="0"/>
                <a:ea typeface="MS Minngs"/>
              </a:rPr>
            </a:br>
            <a:r>
              <a:rPr lang="fr-FR" sz="2400" dirty="0">
                <a:solidFill>
                  <a:schemeClr val="accent1">
                    <a:lumMod val="75000"/>
                  </a:schemeClr>
                </a:solidFill>
                <a:effectLst>
                  <a:outerShdw blurRad="38100" dist="38100" dir="2700000" algn="tl">
                    <a:srgbClr val="000000">
                      <a:alpha val="43137"/>
                    </a:srgbClr>
                  </a:outerShdw>
                </a:effectLst>
                <a:latin typeface="Calibri" panose="020F0502020204030204" pitchFamily="34" charset="0"/>
                <a:ea typeface="MS Minngs"/>
              </a:rPr>
              <a:t>dit l’apôtre Paul, le Christ est devenu « notre Pâque » </a:t>
            </a:r>
            <a:r>
              <a:rPr lang="fr-FR" sz="2400" i="1" dirty="0">
                <a:effectLst>
                  <a:outerShdw blurRad="38100" dist="38100" dir="2700000" algn="tl">
                    <a:srgbClr val="000000">
                      <a:alpha val="43137"/>
                    </a:srgbClr>
                  </a:outerShdw>
                </a:effectLst>
                <a:latin typeface="Calibri" panose="020F0502020204030204" pitchFamily="34" charset="0"/>
                <a:ea typeface="MS Minngs"/>
              </a:rPr>
              <a:t>(1 Corinthiens 5.7)</a:t>
            </a:r>
            <a:r>
              <a:rPr lang="fr-FR" sz="2400" dirty="0">
                <a:effectLst>
                  <a:outerShdw blurRad="38100" dist="38100" dir="2700000" algn="tl">
                    <a:srgbClr val="000000">
                      <a:alpha val="43137"/>
                    </a:srgbClr>
                  </a:outerShdw>
                </a:effectLst>
                <a:latin typeface="Calibri" panose="020F0502020204030204" pitchFamily="34" charset="0"/>
                <a:ea typeface="MS Minngs"/>
              </a:rPr>
              <a:t>. </a:t>
            </a:r>
            <a:endParaRPr lang="fr-CH" sz="2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ZoneTexte 2">
            <a:extLst>
              <a:ext uri="{FF2B5EF4-FFF2-40B4-BE49-F238E27FC236}">
                <a16:creationId xmlns:a16="http://schemas.microsoft.com/office/drawing/2014/main" id="{760FD05C-A9FD-1FBC-8E93-D3AC1E476960}"/>
              </a:ext>
            </a:extLst>
          </p:cNvPr>
          <p:cNvSpPr txBox="1"/>
          <p:nvPr/>
        </p:nvSpPr>
        <p:spPr>
          <a:xfrm>
            <a:off x="3824868" y="3890413"/>
            <a:ext cx="8129239" cy="2677656"/>
          </a:xfrm>
          <a:prstGeom prst="rect">
            <a:avLst/>
          </a:prstGeom>
          <a:noFill/>
        </p:spPr>
        <p:txBody>
          <a:bodyPr wrap="square" rtlCol="0">
            <a:spAutoFit/>
          </a:bodyPr>
          <a:lstStyle/>
          <a:p>
            <a:pPr algn="just"/>
            <a:r>
              <a:rPr lang="fr-FR" sz="2400" dirty="0">
                <a:solidFill>
                  <a:srgbClr val="00B050"/>
                </a:solidFill>
                <a:effectLst>
                  <a:outerShdw blurRad="38100" dist="38100" dir="2700000" algn="tl">
                    <a:srgbClr val="000000">
                      <a:alpha val="43137"/>
                    </a:srgbClr>
                  </a:outerShdw>
                </a:effectLst>
                <a:latin typeface="Calibri" panose="020F0502020204030204" pitchFamily="34" charset="0"/>
              </a:rPr>
              <a:t>Mais il ne suffisait pas que l’agneau pascal fût immolé ;</a:t>
            </a:r>
            <a:r>
              <a:rPr lang="fr-FR" sz="2400" dirty="0">
                <a:effectLst>
                  <a:outerShdw blurRad="38100" dist="38100" dir="2700000" algn="tl">
                    <a:srgbClr val="000000">
                      <a:alpha val="43137"/>
                    </a:srgbClr>
                  </a:outerShdw>
                </a:effectLst>
                <a:latin typeface="Calibri" panose="020F0502020204030204" pitchFamily="34" charset="0"/>
              </a:rPr>
              <a:t> </a:t>
            </a:r>
            <a:r>
              <a:rPr lang="fr-FR" sz="2400" dirty="0">
                <a:solidFill>
                  <a:srgbClr val="FF0000"/>
                </a:solidFill>
                <a:effectLst>
                  <a:outerShdw blurRad="38100" dist="38100" dir="2700000" algn="tl">
                    <a:srgbClr val="000000">
                      <a:alpha val="43137"/>
                    </a:srgbClr>
                  </a:outerShdw>
                </a:effectLst>
                <a:latin typeface="Calibri" panose="020F0502020204030204" pitchFamily="34" charset="0"/>
              </a:rPr>
              <a:t>il fallait que son sang fût aspergé sur les poteaux de la porte. </a:t>
            </a:r>
            <a:r>
              <a:rPr lang="fr-FR" sz="2400" dirty="0">
                <a:solidFill>
                  <a:srgbClr val="00B050"/>
                </a:solidFill>
                <a:effectLst>
                  <a:outerShdw blurRad="38100" dist="38100" dir="2700000" algn="tl">
                    <a:srgbClr val="000000">
                      <a:alpha val="43137"/>
                    </a:srgbClr>
                  </a:outerShdw>
                </a:effectLst>
                <a:latin typeface="Calibri" panose="020F0502020204030204" pitchFamily="34" charset="0"/>
              </a:rPr>
              <a:t>C’est ainsi que les mérites du Sauveur sont imputés aux âmes croyantes.</a:t>
            </a:r>
          </a:p>
          <a:p>
            <a:pPr algn="just"/>
            <a:endParaRPr lang="fr-FR" sz="2400" dirty="0">
              <a:solidFill>
                <a:srgbClr val="00B050"/>
              </a:solidFill>
              <a:effectLst>
                <a:outerShdw blurRad="38100" dist="38100" dir="2700000" algn="tl">
                  <a:srgbClr val="000000">
                    <a:alpha val="43137"/>
                  </a:srgbClr>
                </a:outerShdw>
              </a:effectLst>
              <a:latin typeface="Calibri" panose="020F0502020204030204" pitchFamily="34" charset="0"/>
            </a:endParaRPr>
          </a:p>
          <a:p>
            <a:pPr algn="just"/>
            <a:r>
              <a:rPr lang="fr-FR" sz="2400" dirty="0">
                <a:solidFill>
                  <a:srgbClr val="00B050"/>
                </a:solidFill>
                <a:effectLst>
                  <a:outerShdw blurRad="38100" dist="38100" dir="2700000" algn="tl">
                    <a:srgbClr val="000000">
                      <a:alpha val="43137"/>
                    </a:srgbClr>
                  </a:outerShdw>
                </a:effectLst>
                <a:latin typeface="Calibri" panose="020F0502020204030204" pitchFamily="34" charset="0"/>
              </a:rPr>
              <a:t> </a:t>
            </a:r>
            <a:r>
              <a:rPr lang="fr-FR" sz="2400" dirty="0">
                <a:effectLst>
                  <a:outerShdw blurRad="38100" dist="38100" dir="2700000" algn="tl">
                    <a:srgbClr val="000000">
                      <a:alpha val="43137"/>
                    </a:srgbClr>
                  </a:outerShdw>
                </a:effectLst>
                <a:latin typeface="Calibri" panose="020F0502020204030204" pitchFamily="34" charset="0"/>
              </a:rPr>
              <a:t>Jésus a non seulement donné sa vie pour le monde, mais pour chacun individuellement, à condition qu’il s’approprie les vertus de son sacrifice expiatoire.</a:t>
            </a:r>
            <a:endParaRPr lang="fr-CH" sz="2400" dirty="0">
              <a:effectLst>
                <a:outerShdw blurRad="38100" dist="38100" dir="2700000" algn="tl">
                  <a:srgbClr val="000000">
                    <a:alpha val="43137"/>
                  </a:srgbClr>
                </a:outerShdw>
              </a:effectLst>
              <a:latin typeface="Calibri" panose="020F0502020204030204" pitchFamily="34" charset="0"/>
            </a:endParaRPr>
          </a:p>
        </p:txBody>
      </p:sp>
      <p:pic>
        <p:nvPicPr>
          <p:cNvPr id="1026" name="Picture 2" descr="L'agneau de Pâques">
            <a:extLst>
              <a:ext uri="{FF2B5EF4-FFF2-40B4-BE49-F238E27FC236}">
                <a16:creationId xmlns:a16="http://schemas.microsoft.com/office/drawing/2014/main" id="{3B4FD240-88D2-952B-D1D7-EC08DC5AF9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580" y="582031"/>
            <a:ext cx="2676525" cy="17049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JÉSUS-CHRIST : L'Agneau de Dieu | La Vie Nouvelle cours 2">
            <a:extLst>
              <a:ext uri="{FF2B5EF4-FFF2-40B4-BE49-F238E27FC236}">
                <a16:creationId xmlns:a16="http://schemas.microsoft.com/office/drawing/2014/main" id="{CCAE01BD-3172-E934-D049-E6F3AFC303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148" y="2450090"/>
            <a:ext cx="3263033" cy="19578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0513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C196985-9EB5-A80F-895A-8E0D071BAA8E}"/>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C4A3D492-A8FE-0C46-164C-5760EA90D8CB}"/>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8286467" y="0"/>
            <a:ext cx="3924300" cy="6858000"/>
          </a:xfrm>
          <a:prstGeom prst="rect">
            <a:avLst/>
          </a:prstGeom>
        </p:spPr>
      </p:pic>
      <p:sp>
        <p:nvSpPr>
          <p:cNvPr id="10" name="Rectángulo 9">
            <a:extLst>
              <a:ext uri="{FF2B5EF4-FFF2-40B4-BE49-F238E27FC236}">
                <a16:creationId xmlns:a16="http://schemas.microsoft.com/office/drawing/2014/main" id="{D958DB3D-CEA7-36F0-8A3D-36FD932F82B8}"/>
              </a:ext>
            </a:extLst>
          </p:cNvPr>
          <p:cNvSpPr>
            <a:spLocks noGrp="1" noRot="1" noMove="1" noResize="1" noEditPoints="1" noAdjustHandles="1" noChangeArrowheads="1" noChangeShapeType="1"/>
          </p:cNvSpPr>
          <p:nvPr/>
        </p:nvSpPr>
        <p:spPr>
          <a:xfrm>
            <a:off x="22797" y="30480"/>
            <a:ext cx="8242998" cy="6804000"/>
          </a:xfrm>
          <a:prstGeom prst="rect">
            <a:avLst/>
          </a:prstGeom>
          <a:noFill/>
          <a:ln w="57150">
            <a:solidFill>
              <a:srgbClr val="A75A2B"/>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dirty="0"/>
          </a:p>
        </p:txBody>
      </p:sp>
      <p:pic>
        <p:nvPicPr>
          <p:cNvPr id="4" name="Picture 3">
            <a:extLst>
              <a:ext uri="{FF2B5EF4-FFF2-40B4-BE49-F238E27FC236}">
                <a16:creationId xmlns:a16="http://schemas.microsoft.com/office/drawing/2014/main" id="{7A85D266-FA4A-E4E7-E346-53DE37DA7EB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47936" y="2711936"/>
            <a:ext cx="7772400" cy="3916139"/>
          </a:xfrm>
          <a:prstGeom prst="rect">
            <a:avLst/>
          </a:prstGeom>
        </p:spPr>
      </p:pic>
      <p:sp>
        <p:nvSpPr>
          <p:cNvPr id="3" name="CuadroTexto 2">
            <a:extLst>
              <a:ext uri="{FF2B5EF4-FFF2-40B4-BE49-F238E27FC236}">
                <a16:creationId xmlns:a16="http://schemas.microsoft.com/office/drawing/2014/main" id="{1FFEB0E0-B402-5526-0C6A-52EF0D06EA3A}"/>
              </a:ext>
            </a:extLst>
          </p:cNvPr>
          <p:cNvSpPr txBox="1"/>
          <p:nvPr/>
        </p:nvSpPr>
        <p:spPr>
          <a:xfrm>
            <a:off x="12637" y="229925"/>
            <a:ext cx="8242998" cy="2554545"/>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spcAft>
                <a:spcPts val="600"/>
              </a:spcAft>
            </a:pPr>
            <a:r>
              <a:rPr lang="fr-CH" sz="8000" b="1" dirty="0">
                <a:ln/>
                <a:solidFill>
                  <a:srgbClr val="A75A2B"/>
                </a:solidFill>
                <a:effectLst>
                  <a:outerShdw blurRad="38100" dist="38100" dir="2700000" algn="tl">
                    <a:schemeClr val="accent3">
                      <a:lumMod val="60000"/>
                      <a:lumOff val="40000"/>
                    </a:schemeClr>
                  </a:outerShdw>
                </a:effectLst>
              </a:rPr>
              <a:t>ADORATION </a:t>
            </a:r>
            <a:r>
              <a:rPr lang="fr-CH" sz="5400" b="1" dirty="0">
                <a:ln/>
                <a:solidFill>
                  <a:srgbClr val="A75A2B"/>
                </a:solidFill>
                <a:effectLst>
                  <a:outerShdw blurRad="38100" dist="38100" dir="2700000" algn="tl">
                    <a:schemeClr val="accent3">
                      <a:lumMod val="60000"/>
                      <a:lumOff val="40000"/>
                    </a:schemeClr>
                  </a:outerShdw>
                </a:effectLst>
              </a:rPr>
              <a:t>ENTRE LES </a:t>
            </a:r>
            <a:r>
              <a:rPr lang="fr-CH" sz="8000" b="1" dirty="0">
                <a:ln/>
                <a:solidFill>
                  <a:srgbClr val="A75A2B"/>
                </a:solidFill>
                <a:effectLst>
                  <a:outerShdw blurRad="38100" dist="38100" dir="2700000" algn="tl">
                    <a:schemeClr val="accent3">
                      <a:lumMod val="60000"/>
                      <a:lumOff val="40000"/>
                    </a:schemeClr>
                  </a:outerShdw>
                </a:effectLst>
              </a:rPr>
              <a:t>MONTAGNES</a:t>
            </a:r>
          </a:p>
        </p:txBody>
      </p:sp>
    </p:spTree>
    <p:extLst>
      <p:ext uri="{BB962C8B-B14F-4D97-AF65-F5344CB8AC3E}">
        <p14:creationId xmlns:p14="http://schemas.microsoft.com/office/powerpoint/2010/main" val="9285660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descr="A close-up of a computer screen&#10;&#10;AI-generated content may be incorrect.">
            <a:extLst>
              <a:ext uri="{FF2B5EF4-FFF2-40B4-BE49-F238E27FC236}">
                <a16:creationId xmlns:a16="http://schemas.microsoft.com/office/drawing/2014/main" id="{F0BA9B95-0C3D-7335-4D49-37E818E096B8}"/>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F2252CF4-A5D4-7479-21B1-597A623C55C2}"/>
              </a:ext>
            </a:extLst>
          </p:cNvPr>
          <p:cNvSpPr txBox="1"/>
          <p:nvPr/>
        </p:nvSpPr>
        <p:spPr>
          <a:xfrm>
            <a:off x="0" y="0"/>
            <a:ext cx="12192000" cy="769441"/>
          </a:xfrm>
          <a:prstGeom prst="rect">
            <a:avLst/>
          </a:prstGeom>
          <a:noFill/>
        </p:spPr>
        <p:txBody>
          <a:bodyPr wrap="square">
            <a:spAutoFit/>
          </a:bodyPr>
          <a:lstStyle/>
          <a:p>
            <a:pPr algn="ctr"/>
            <a:r>
              <a:rPr lang="fr-CH" sz="4400" b="1" spc="300" dirty="0">
                <a:ln w="9525" cmpd="sng">
                  <a:solidFill>
                    <a:schemeClr val="accent1"/>
                  </a:solidFill>
                  <a:prstDash val="solid"/>
                </a:ln>
                <a:solidFill>
                  <a:srgbClr val="70AD47">
                    <a:tint val="1000"/>
                  </a:srgbClr>
                </a:solidFill>
                <a:effectLst>
                  <a:glow rad="38100">
                    <a:schemeClr val="accent1">
                      <a:alpha val="40000"/>
                    </a:schemeClr>
                  </a:glow>
                </a:effectLst>
              </a:rPr>
              <a:t>UN AUTEL POUR ADORER</a:t>
            </a:r>
          </a:p>
        </p:txBody>
      </p:sp>
      <p:sp>
        <p:nvSpPr>
          <p:cNvPr id="5" name="CuadroTexto 4">
            <a:extLst>
              <a:ext uri="{FF2B5EF4-FFF2-40B4-BE49-F238E27FC236}">
                <a16:creationId xmlns:a16="http://schemas.microsoft.com/office/drawing/2014/main" id="{B8D62109-D9A0-2348-DE7B-66553A35AF11}"/>
              </a:ext>
            </a:extLst>
          </p:cNvPr>
          <p:cNvSpPr txBox="1"/>
          <p:nvPr/>
        </p:nvSpPr>
        <p:spPr>
          <a:xfrm>
            <a:off x="0" y="612000"/>
            <a:ext cx="12191999" cy="369332"/>
          </a:xfrm>
          <a:prstGeom prst="rect">
            <a:avLst/>
          </a:prstGeom>
          <a:noFill/>
        </p:spPr>
        <p:txBody>
          <a:bodyPr wrap="square">
            <a:spAutoFit/>
          </a:bodyPr>
          <a:lstStyle/>
          <a:p>
            <a:pPr algn="ctr"/>
            <a:r>
              <a:rPr lang="fr-CH" b="1" spc="100" dirty="0">
                <a:solidFill>
                  <a:srgbClr val="AFE6EF"/>
                </a:solidFill>
                <a:effectLst>
                  <a:outerShdw blurRad="38100" dist="38100" dir="2700000" algn="tl">
                    <a:srgbClr val="000000">
                      <a:alpha val="43137"/>
                    </a:srgbClr>
                  </a:outerShdw>
                </a:effectLst>
                <a:latin typeface="Comic Sans MS" panose="030F0702030302020204" pitchFamily="66" charset="0"/>
              </a:rPr>
              <a:t>“Alors Josué bâtit un autel à l'Éternel, le Dieu d'Israël, sur le mont </a:t>
            </a:r>
            <a:r>
              <a:rPr lang="fr-CH" b="1" spc="100" dirty="0" err="1">
                <a:solidFill>
                  <a:srgbClr val="AFE6EF"/>
                </a:solidFill>
                <a:effectLst>
                  <a:outerShdw blurRad="38100" dist="38100" dir="2700000" algn="tl">
                    <a:srgbClr val="000000">
                      <a:alpha val="43137"/>
                    </a:srgbClr>
                  </a:outerShdw>
                </a:effectLst>
                <a:latin typeface="Comic Sans MS" panose="030F0702030302020204" pitchFamily="66" charset="0"/>
              </a:rPr>
              <a:t>Ébal</a:t>
            </a:r>
            <a:r>
              <a:rPr lang="fr-CH" b="1" spc="100" dirty="0">
                <a:solidFill>
                  <a:srgbClr val="AFE6EF"/>
                </a:solidFill>
                <a:effectLst>
                  <a:outerShdw blurRad="38100" dist="38100" dir="2700000" algn="tl">
                    <a:srgbClr val="000000">
                      <a:alpha val="43137"/>
                    </a:srgbClr>
                  </a:outerShdw>
                </a:effectLst>
                <a:latin typeface="Comic Sans MS" panose="030F0702030302020204" pitchFamily="66" charset="0"/>
              </a:rPr>
              <a:t>.” (Josué 8.30)</a:t>
            </a:r>
          </a:p>
        </p:txBody>
      </p:sp>
      <p:sp>
        <p:nvSpPr>
          <p:cNvPr id="6" name="CuadroTexto 5">
            <a:extLst>
              <a:ext uri="{FF2B5EF4-FFF2-40B4-BE49-F238E27FC236}">
                <a16:creationId xmlns:a16="http://schemas.microsoft.com/office/drawing/2014/main" id="{1CDC61FA-5785-045F-68D1-3F663A80C605}"/>
              </a:ext>
            </a:extLst>
          </p:cNvPr>
          <p:cNvSpPr txBox="1"/>
          <p:nvPr/>
        </p:nvSpPr>
        <p:spPr>
          <a:xfrm>
            <a:off x="4423328" y="1074254"/>
            <a:ext cx="7568647" cy="1015663"/>
          </a:xfrm>
          <a:prstGeom prst="rect">
            <a:avLst/>
          </a:prstGeom>
          <a:noFill/>
        </p:spPr>
        <p:txBody>
          <a:bodyPr wrap="square" rtlCol="0">
            <a:spAutoFit/>
          </a:bodyPr>
          <a:lstStyle/>
          <a:p>
            <a:pPr>
              <a:spcBef>
                <a:spcPts val="600"/>
              </a:spcBef>
            </a:pPr>
            <a:r>
              <a:rPr lang="fr-CH" sz="2000" b="1" dirty="0">
                <a:highlight>
                  <a:srgbClr val="FFFF00"/>
                </a:highlight>
              </a:rPr>
              <a:t>Moïse avait ordonné qu'en entrant en Canaan, on bâtisse un autel sur le mont </a:t>
            </a:r>
            <a:r>
              <a:rPr lang="fr-CH" sz="2000" b="1" dirty="0" err="1">
                <a:highlight>
                  <a:srgbClr val="FFFF00"/>
                </a:highlight>
              </a:rPr>
              <a:t>Ébal</a:t>
            </a:r>
            <a:r>
              <a:rPr lang="fr-CH" sz="2000" b="1" dirty="0">
                <a:highlight>
                  <a:srgbClr val="FFFF00"/>
                </a:highlight>
              </a:rPr>
              <a:t>, et qu'on loue Dieu </a:t>
            </a:r>
            <a:r>
              <a:rPr lang="fr-CH" sz="2000" b="1" dirty="0">
                <a:solidFill>
                  <a:srgbClr val="6308DE"/>
                </a:solidFill>
                <a:highlight>
                  <a:srgbClr val="FFFF00"/>
                </a:highlight>
              </a:rPr>
              <a:t>(Deutéronome 27.5-7)</a:t>
            </a:r>
            <a:r>
              <a:rPr lang="fr-CH" sz="2000" b="1" dirty="0">
                <a:highlight>
                  <a:srgbClr val="FFFF00"/>
                </a:highlight>
              </a:rPr>
              <a:t>. Pourquoi sur le mont </a:t>
            </a:r>
            <a:r>
              <a:rPr lang="fr-CH" sz="2000" b="1" dirty="0" err="1">
                <a:highlight>
                  <a:srgbClr val="FFFF00"/>
                </a:highlight>
              </a:rPr>
              <a:t>Ébal</a:t>
            </a:r>
            <a:r>
              <a:rPr lang="fr-CH" sz="2000" b="1" dirty="0">
                <a:highlight>
                  <a:srgbClr val="FFFF00"/>
                </a:highlight>
              </a:rPr>
              <a:t> et non sur le Garizim ?</a:t>
            </a:r>
          </a:p>
        </p:txBody>
      </p:sp>
      <p:pic>
        <p:nvPicPr>
          <p:cNvPr id="4" name="Imagen 3" descr="Un dibujo de una persona&#10;&#10;El contenido generado por IA puede ser incorrecto.">
            <a:extLst>
              <a:ext uri="{FF2B5EF4-FFF2-40B4-BE49-F238E27FC236}">
                <a16:creationId xmlns:a16="http://schemas.microsoft.com/office/drawing/2014/main" id="{22BDE07E-8FDD-BAD1-5482-A018566FFCF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0453" y="1203463"/>
            <a:ext cx="4223302" cy="4223302"/>
          </a:xfrm>
          <a:prstGeom prst="rect">
            <a:avLst/>
          </a:prstGeom>
          <a:ln>
            <a:noFill/>
          </a:ln>
          <a:effectLst>
            <a:outerShdw blurRad="190500" algn="tl" rotWithShape="0">
              <a:srgbClr val="000000">
                <a:alpha val="70000"/>
              </a:srgbClr>
            </a:outerShdw>
          </a:effectLst>
        </p:spPr>
      </p:pic>
      <p:sp>
        <p:nvSpPr>
          <p:cNvPr id="8" name="CuadroTexto 7">
            <a:extLst>
              <a:ext uri="{FF2B5EF4-FFF2-40B4-BE49-F238E27FC236}">
                <a16:creationId xmlns:a16="http://schemas.microsoft.com/office/drawing/2014/main" id="{76CF066F-70F3-BA02-747B-30B725D26184}"/>
              </a:ext>
            </a:extLst>
          </p:cNvPr>
          <p:cNvSpPr txBox="1"/>
          <p:nvPr/>
        </p:nvSpPr>
        <p:spPr>
          <a:xfrm>
            <a:off x="381415" y="5534561"/>
            <a:ext cx="7221931" cy="1323439"/>
          </a:xfrm>
          <a:prstGeom prst="rect">
            <a:avLst/>
          </a:prstGeom>
          <a:noFill/>
        </p:spPr>
        <p:txBody>
          <a:bodyPr wrap="square">
            <a:spAutoFit/>
          </a:bodyPr>
          <a:lstStyle/>
          <a:p>
            <a:pPr>
              <a:spcBef>
                <a:spcPts val="600"/>
              </a:spcBef>
            </a:pPr>
            <a:r>
              <a:rPr lang="fr-CH" sz="2000" b="1" dirty="0">
                <a:highlight>
                  <a:srgbClr val="FFFF00"/>
                </a:highlight>
              </a:rPr>
              <a:t>Au milieu de la conquête, Israël chercha un moment pour se consacrer à nouveau à Dieu. C'est une invitation à imiter leur exemple, en nous consacrant à Dieu, non seulement individuellement, mais aussi en tant que peuple élu de Dieu.</a:t>
            </a:r>
          </a:p>
        </p:txBody>
      </p:sp>
      <p:sp>
        <p:nvSpPr>
          <p:cNvPr id="10" name="CuadroTexto 9">
            <a:extLst>
              <a:ext uri="{FF2B5EF4-FFF2-40B4-BE49-F238E27FC236}">
                <a16:creationId xmlns:a16="http://schemas.microsoft.com/office/drawing/2014/main" id="{FD27FA92-4CC6-2AB7-6B23-A7F499E49C26}"/>
              </a:ext>
            </a:extLst>
          </p:cNvPr>
          <p:cNvSpPr txBox="1"/>
          <p:nvPr/>
        </p:nvSpPr>
        <p:spPr>
          <a:xfrm>
            <a:off x="4423328" y="3326258"/>
            <a:ext cx="3726759" cy="2246769"/>
          </a:xfrm>
          <a:prstGeom prst="rect">
            <a:avLst/>
          </a:prstGeom>
          <a:noFill/>
        </p:spPr>
        <p:txBody>
          <a:bodyPr wrap="square">
            <a:spAutoFit/>
          </a:bodyPr>
          <a:lstStyle/>
          <a:p>
            <a:pPr algn="ctr">
              <a:spcBef>
                <a:spcPts val="600"/>
              </a:spcBef>
            </a:pPr>
            <a:r>
              <a:rPr lang="fr-CH" sz="2000" b="1" dirty="0">
                <a:highlight>
                  <a:srgbClr val="00FF00"/>
                </a:highlight>
              </a:rPr>
              <a:t>Jésus a été fait malédiction pour nous, afin que nous puissions recevoir la bénédiction </a:t>
            </a:r>
            <a:r>
              <a:rPr lang="fr-CH" sz="2000" b="1" dirty="0">
                <a:solidFill>
                  <a:srgbClr val="6308DE"/>
                </a:solidFill>
                <a:highlight>
                  <a:srgbClr val="00FF00"/>
                </a:highlight>
              </a:rPr>
              <a:t>(Galates 3.13-14)</a:t>
            </a:r>
            <a:r>
              <a:rPr lang="fr-CH" sz="2000" b="1" dirty="0">
                <a:highlight>
                  <a:srgbClr val="00FF00"/>
                </a:highlight>
              </a:rPr>
              <a:t>. Cet autel est, pour nous, une image claire du sacrifice de Jésus en notre faveur.</a:t>
            </a:r>
          </a:p>
        </p:txBody>
      </p:sp>
      <p:pic>
        <p:nvPicPr>
          <p:cNvPr id="12" name="Imagen 11" descr="Un grupo de personas sentadas en una roca&#10;&#10;El contenido generado por IA puede ser incorrecto.">
            <a:extLst>
              <a:ext uri="{FF2B5EF4-FFF2-40B4-BE49-F238E27FC236}">
                <a16:creationId xmlns:a16="http://schemas.microsoft.com/office/drawing/2014/main" id="{2A1715F1-4AD0-BD9E-23E8-D0B57731412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8298552" y="3499790"/>
            <a:ext cx="3683484" cy="3146627"/>
          </a:xfrm>
          <a:prstGeom prst="rect">
            <a:avLst/>
          </a:prstGeom>
          <a:ln w="88900" cap="sq" cmpd="thickThin">
            <a:solidFill>
              <a:schemeClr val="accent5">
                <a:lumMod val="50000"/>
              </a:schemeClr>
            </a:solidFill>
            <a:prstDash val="solid"/>
            <a:miter lim="800000"/>
          </a:ln>
          <a:effectLst>
            <a:innerShdw blurRad="76200">
              <a:srgbClr val="000000"/>
            </a:innerShdw>
          </a:effectLst>
        </p:spPr>
      </p:pic>
      <p:sp>
        <p:nvSpPr>
          <p:cNvPr id="7" name="CuadroTexto 6">
            <a:extLst>
              <a:ext uri="{FF2B5EF4-FFF2-40B4-BE49-F238E27FC236}">
                <a16:creationId xmlns:a16="http://schemas.microsoft.com/office/drawing/2014/main" id="{5487604D-5DAD-F234-7033-4C9DDBD60498}"/>
              </a:ext>
            </a:extLst>
          </p:cNvPr>
          <p:cNvSpPr txBox="1"/>
          <p:nvPr/>
        </p:nvSpPr>
        <p:spPr>
          <a:xfrm>
            <a:off x="4423328" y="2046368"/>
            <a:ext cx="7768672" cy="1323439"/>
          </a:xfrm>
          <a:prstGeom prst="rect">
            <a:avLst/>
          </a:prstGeom>
          <a:noFill/>
        </p:spPr>
        <p:txBody>
          <a:bodyPr wrap="square">
            <a:spAutoFit/>
          </a:bodyPr>
          <a:lstStyle/>
          <a:p>
            <a:pPr>
              <a:spcBef>
                <a:spcPts val="600"/>
              </a:spcBef>
            </a:pPr>
            <a:r>
              <a:rPr lang="fr-CH" sz="2000" b="1" dirty="0">
                <a:solidFill>
                  <a:schemeClr val="accent2">
                    <a:lumMod val="75000"/>
                  </a:schemeClr>
                </a:solidFill>
                <a:highlight>
                  <a:srgbClr val="EBD7E1"/>
                </a:highlight>
              </a:rPr>
              <a:t>L'autel ainsi que les lois qui devaient être inscrites sur un monument et lues devant le peuple étaient liés aux bénédictions </a:t>
            </a:r>
            <a:r>
              <a:rPr lang="fr-CH" sz="2000" b="1" dirty="0">
                <a:solidFill>
                  <a:srgbClr val="855143"/>
                </a:solidFill>
                <a:highlight>
                  <a:srgbClr val="EBD7E1"/>
                </a:highlight>
              </a:rPr>
              <a:t>et aux malédictions </a:t>
            </a:r>
            <a:r>
              <a:rPr lang="fr-CH" sz="2000" b="1" dirty="0">
                <a:solidFill>
                  <a:srgbClr val="6308DE"/>
                </a:solidFill>
                <a:highlight>
                  <a:srgbClr val="EBD7E1"/>
                </a:highlight>
              </a:rPr>
              <a:t>(Deutéronome 27.12-13)</a:t>
            </a:r>
            <a:r>
              <a:rPr lang="fr-CH" sz="2000" b="1" dirty="0">
                <a:highlight>
                  <a:srgbClr val="EBD7E1"/>
                </a:highlight>
              </a:rPr>
              <a:t>. Sur Garizim on prononçait la bénédiction, sur </a:t>
            </a:r>
            <a:r>
              <a:rPr lang="fr-CH" sz="2000" b="1" dirty="0" err="1">
                <a:highlight>
                  <a:srgbClr val="EBD7E1"/>
                </a:highlight>
              </a:rPr>
              <a:t>Ébal</a:t>
            </a:r>
            <a:r>
              <a:rPr lang="fr-CH" sz="2000" b="1" dirty="0">
                <a:highlight>
                  <a:srgbClr val="EBD7E1"/>
                </a:highlight>
              </a:rPr>
              <a:t>, la malédiction.</a:t>
            </a:r>
          </a:p>
        </p:txBody>
      </p:sp>
    </p:spTree>
    <p:extLst>
      <p:ext uri="{BB962C8B-B14F-4D97-AF65-F5344CB8AC3E}">
        <p14:creationId xmlns:p14="http://schemas.microsoft.com/office/powerpoint/2010/main" val="959791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145">
                                          <p:stCondLst>
                                            <p:cond delay="0"/>
                                          </p:stCondLst>
                                        </p:cTn>
                                        <p:tgtEl>
                                          <p:spTgt spid="5"/>
                                        </p:tgtEl>
                                      </p:cBhvr>
                                    </p:animEffect>
                                    <p:anim calcmode="lin" valueType="num">
                                      <p:cBhvr>
                                        <p:cTn id="17"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22" dur="7">
                                          <p:stCondLst>
                                            <p:cond delay="162"/>
                                          </p:stCondLst>
                                        </p:cTn>
                                        <p:tgtEl>
                                          <p:spTgt spid="5"/>
                                        </p:tgtEl>
                                      </p:cBhvr>
                                      <p:to x="100000" y="60000"/>
                                    </p:animScale>
                                    <p:animScale>
                                      <p:cBhvr>
                                        <p:cTn id="23" dur="41" decel="50000">
                                          <p:stCondLst>
                                            <p:cond delay="169"/>
                                          </p:stCondLst>
                                        </p:cTn>
                                        <p:tgtEl>
                                          <p:spTgt spid="5"/>
                                        </p:tgtEl>
                                      </p:cBhvr>
                                      <p:to x="100000" y="100000"/>
                                    </p:animScale>
                                    <p:animScale>
                                      <p:cBhvr>
                                        <p:cTn id="24" dur="7">
                                          <p:stCondLst>
                                            <p:cond delay="328"/>
                                          </p:stCondLst>
                                        </p:cTn>
                                        <p:tgtEl>
                                          <p:spTgt spid="5"/>
                                        </p:tgtEl>
                                      </p:cBhvr>
                                      <p:to x="100000" y="80000"/>
                                    </p:animScale>
                                    <p:animScale>
                                      <p:cBhvr>
                                        <p:cTn id="25" dur="41" decel="50000">
                                          <p:stCondLst>
                                            <p:cond delay="335"/>
                                          </p:stCondLst>
                                        </p:cTn>
                                        <p:tgtEl>
                                          <p:spTgt spid="5"/>
                                        </p:tgtEl>
                                      </p:cBhvr>
                                      <p:to x="100000" y="100000"/>
                                    </p:animScale>
                                    <p:animScale>
                                      <p:cBhvr>
                                        <p:cTn id="26" dur="7">
                                          <p:stCondLst>
                                            <p:cond delay="410"/>
                                          </p:stCondLst>
                                        </p:cTn>
                                        <p:tgtEl>
                                          <p:spTgt spid="5"/>
                                        </p:tgtEl>
                                      </p:cBhvr>
                                      <p:to x="100000" y="90000"/>
                                    </p:animScale>
                                    <p:animScale>
                                      <p:cBhvr>
                                        <p:cTn id="27" dur="41" decel="50000">
                                          <p:stCondLst>
                                            <p:cond delay="417"/>
                                          </p:stCondLst>
                                        </p:cTn>
                                        <p:tgtEl>
                                          <p:spTgt spid="5"/>
                                        </p:tgtEl>
                                      </p:cBhvr>
                                      <p:to x="100000" y="100000"/>
                                    </p:animScale>
                                    <p:animScale>
                                      <p:cBhvr>
                                        <p:cTn id="28" dur="7">
                                          <p:stCondLst>
                                            <p:cond delay="452"/>
                                          </p:stCondLst>
                                        </p:cTn>
                                        <p:tgtEl>
                                          <p:spTgt spid="5"/>
                                        </p:tgtEl>
                                      </p:cBhvr>
                                      <p:to x="100000" y="95000"/>
                                    </p:animScale>
                                    <p:animScale>
                                      <p:cBhvr>
                                        <p:cTn id="29" dur="41" decel="50000">
                                          <p:stCondLst>
                                            <p:cond delay="459"/>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5"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5"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6"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37" dur="1000" fill="hold"/>
                                        <p:tgtEl>
                                          <p:spTgt spid="4"/>
                                        </p:tgtEl>
                                        <p:attrNameLst>
                                          <p:attrName>ppt_h</p:attrName>
                                        </p:attrNameLst>
                                      </p:cBhvr>
                                      <p:tavLst>
                                        <p:tav tm="0">
                                          <p:val>
                                            <p:strVal val="#ppt_h"/>
                                          </p:val>
                                        </p:tav>
                                        <p:tav tm="100000">
                                          <p:val>
                                            <p:strVal val="#ppt_h"/>
                                          </p:val>
                                        </p:tav>
                                      </p:tavLst>
                                    </p:anim>
                                    <p:anim calcmode="lin" valueType="num">
                                      <p:cBhvr>
                                        <p:cTn id="38"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9"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40"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41" dur="1000" decel="50000">
                                          <p:stCondLst>
                                            <p:cond delay="0"/>
                                          </p:stCondLst>
                                        </p:cTn>
                                        <p:tgtEl>
                                          <p:spTgt spid="4"/>
                                        </p:tgtEl>
                                      </p:cBhvr>
                                    </p:animEffect>
                                  </p:childTnLst>
                                </p:cTn>
                              </p:par>
                            </p:childTnLst>
                          </p:cTn>
                        </p:par>
                        <p:par>
                          <p:cTn id="42" fill="hold">
                            <p:stCondLst>
                              <p:cond delay="1000"/>
                            </p:stCondLst>
                            <p:childTnLst>
                              <p:par>
                                <p:cTn id="43" presetID="22" presetClass="entr" presetSubtype="8" fill="hold" grpId="0" nodeType="after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wipe(left)">
                                      <p:cBhvr>
                                        <p:cTn id="45" dur="500"/>
                                        <p:tgtEl>
                                          <p:spTgt spid="6"/>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wipe(left)">
                                      <p:cBhvr>
                                        <p:cTn id="50" dur="500"/>
                                        <p:tgtEl>
                                          <p:spTgt spid="7"/>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nodeType="click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p:cTn id="55" dur="1000" fill="hold"/>
                                        <p:tgtEl>
                                          <p:spTgt spid="12"/>
                                        </p:tgtEl>
                                        <p:attrNameLst>
                                          <p:attrName>ppt_w</p:attrName>
                                        </p:attrNameLst>
                                      </p:cBhvr>
                                      <p:tavLst>
                                        <p:tav tm="0">
                                          <p:val>
                                            <p:fltVal val="0"/>
                                          </p:val>
                                        </p:tav>
                                        <p:tav tm="100000">
                                          <p:val>
                                            <p:strVal val="#ppt_w"/>
                                          </p:val>
                                        </p:tav>
                                      </p:tavLst>
                                    </p:anim>
                                    <p:anim calcmode="lin" valueType="num">
                                      <p:cBhvr>
                                        <p:cTn id="56" dur="1000" fill="hold"/>
                                        <p:tgtEl>
                                          <p:spTgt spid="12"/>
                                        </p:tgtEl>
                                        <p:attrNameLst>
                                          <p:attrName>ppt_h</p:attrName>
                                        </p:attrNameLst>
                                      </p:cBhvr>
                                      <p:tavLst>
                                        <p:tav tm="0">
                                          <p:val>
                                            <p:fltVal val="0"/>
                                          </p:val>
                                        </p:tav>
                                        <p:tav tm="100000">
                                          <p:val>
                                            <p:strVal val="#ppt_h"/>
                                          </p:val>
                                        </p:tav>
                                      </p:tavLst>
                                    </p:anim>
                                    <p:anim calcmode="lin" valueType="num">
                                      <p:cBhvr>
                                        <p:cTn id="57" dur="1000" fill="hold"/>
                                        <p:tgtEl>
                                          <p:spTgt spid="12"/>
                                        </p:tgtEl>
                                        <p:attrNameLst>
                                          <p:attrName>style.rotation</p:attrName>
                                        </p:attrNameLst>
                                      </p:cBhvr>
                                      <p:tavLst>
                                        <p:tav tm="0">
                                          <p:val>
                                            <p:fltVal val="90"/>
                                          </p:val>
                                        </p:tav>
                                        <p:tav tm="100000">
                                          <p:val>
                                            <p:fltVal val="0"/>
                                          </p:val>
                                        </p:tav>
                                      </p:tavLst>
                                    </p:anim>
                                    <p:animEffect transition="in" filter="fade">
                                      <p:cBhvr>
                                        <p:cTn id="58" dur="1000"/>
                                        <p:tgtEl>
                                          <p:spTgt spid="12"/>
                                        </p:tgtEl>
                                      </p:cBhvr>
                                    </p:animEffect>
                                  </p:childTnLst>
                                </p:cTn>
                              </p:par>
                            </p:childTnLst>
                          </p:cTn>
                        </p:par>
                        <p:par>
                          <p:cTn id="59" fill="hold">
                            <p:stCondLst>
                              <p:cond delay="1000"/>
                            </p:stCondLst>
                            <p:childTnLst>
                              <p:par>
                                <p:cTn id="60" presetID="22" presetClass="entr" presetSubtype="8" fill="hold" grpId="0" nodeType="after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wipe(left)">
                                      <p:cBhvr>
                                        <p:cTn id="62" dur="500"/>
                                        <p:tgtEl>
                                          <p:spTgt spid="10"/>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8"/>
                                        </p:tgtEl>
                                        <p:attrNameLst>
                                          <p:attrName>style.visibility</p:attrName>
                                        </p:attrNameLst>
                                      </p:cBhvr>
                                      <p:to>
                                        <p:strVal val="visible"/>
                                      </p:to>
                                    </p:set>
                                    <p:animEffect transition="in" filter="wipe(left)">
                                      <p:cBhvr>
                                        <p:cTn id="6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10"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602827C2-6066-AECC-89E4-49B3F1C3C6AE}"/>
              </a:ext>
            </a:extLst>
          </p:cNvPr>
          <p:cNvSpPr txBox="1"/>
          <p:nvPr/>
        </p:nvSpPr>
        <p:spPr>
          <a:xfrm>
            <a:off x="3877589" y="0"/>
            <a:ext cx="8140390" cy="6740307"/>
          </a:xfrm>
          <a:prstGeom prst="rect">
            <a:avLst/>
          </a:prstGeom>
          <a:noFill/>
        </p:spPr>
        <p:txBody>
          <a:bodyPr wrap="square" rtlCol="0">
            <a:spAutoFit/>
          </a:bodyPr>
          <a:lstStyle/>
          <a:p>
            <a:pPr algn="just">
              <a:buNone/>
            </a:pPr>
            <a:r>
              <a:rPr lang="fr-FR" sz="2400" dirty="0">
                <a:solidFill>
                  <a:schemeClr val="accent2"/>
                </a:solidFill>
                <a:effectLst>
                  <a:outerShdw blurRad="38100" dist="38100" dir="2700000" algn="tl">
                    <a:srgbClr val="000000">
                      <a:alpha val="43137"/>
                    </a:srgbClr>
                  </a:outerShdw>
                </a:effectLst>
                <a:latin typeface="Calibri" panose="020F0502020204030204" pitchFamily="34" charset="0"/>
              </a:rPr>
              <a:t>Des autels de renouveau</a:t>
            </a:r>
            <a:endParaRPr lang="fr-CH" sz="2400" dirty="0">
              <a:solidFill>
                <a:schemeClr val="accent2"/>
              </a:solidFill>
              <a:effectLst>
                <a:outerShdw blurRad="38100" dist="38100" dir="2700000" algn="tl">
                  <a:srgbClr val="000000">
                    <a:alpha val="43137"/>
                  </a:srgbClr>
                </a:outerShdw>
              </a:effectLst>
              <a:latin typeface="Calibri" panose="020F0502020204030204" pitchFamily="34" charset="0"/>
            </a:endParaRPr>
          </a:p>
          <a:p>
            <a:pPr algn="just">
              <a:buNone/>
            </a:pPr>
            <a:r>
              <a:rPr lang="fr-FR" sz="2000" dirty="0">
                <a:effectLst/>
                <a:latin typeface="Calibri" panose="020F0502020204030204" pitchFamily="34" charset="0"/>
                <a:ea typeface="MS Minngs"/>
              </a:rPr>
              <a:t>	</a:t>
            </a:r>
            <a:r>
              <a:rPr lang="fr-FR" sz="2400" dirty="0">
                <a:solidFill>
                  <a:srgbClr val="3333FF"/>
                </a:solidFill>
                <a:effectLst/>
                <a:latin typeface="Calibri" panose="020F0502020204030204" pitchFamily="34" charset="0"/>
                <a:ea typeface="MS Minngs"/>
              </a:rPr>
              <a:t>«</a:t>
            </a:r>
            <a:r>
              <a:rPr lang="fr-FR" sz="2000" dirty="0">
                <a:effectLst/>
                <a:latin typeface="Calibri" panose="020F0502020204030204" pitchFamily="34" charset="0"/>
                <a:ea typeface="MS Minngs"/>
              </a:rPr>
              <a:t> </a:t>
            </a:r>
            <a:r>
              <a:rPr lang="fr-FR" sz="2400" dirty="0">
                <a:solidFill>
                  <a:srgbClr val="3333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Tous ceux qui s'approchent de la parole de Dieu pour y trouver une direction, avec un esprit humble et en recherche, déterminés à connaître les conditions du salut, comprendront ce que disent les Écritures.</a:t>
            </a:r>
          </a:p>
          <a:p>
            <a:pPr algn="just">
              <a:buNone/>
            </a:pPr>
            <a:r>
              <a:rPr lang="fr-FR" sz="2400" dirty="0">
                <a:solidFill>
                  <a:srgbClr val="3333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algn="ctr">
              <a:buNone/>
            </a:pPr>
            <a:r>
              <a:rPr lang="fr-FR" sz="2400" dirty="0">
                <a:solidFill>
                  <a:srgbClr val="85514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Mais ceux qui mêlent à leur investigation de la parole un </a:t>
            </a:r>
            <a:r>
              <a:rPr lang="fr-FR" sz="2400" dirty="0">
                <a:solidFill>
                  <a:srgbClr val="855143"/>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esprit qu'elle n'approuve pas, retireront de leur recherche un esprit qu'elle n'a pas imparti. </a:t>
            </a:r>
          </a:p>
          <a:p>
            <a:pPr algn="ctr">
              <a:buNone/>
            </a:pPr>
            <a:endParaRPr lang="fr-FR" sz="2400" dirty="0">
              <a:solidFill>
                <a:srgbClr val="3333FF"/>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endParaRPr>
          </a:p>
          <a:p>
            <a:pPr algn="just">
              <a:buNone/>
            </a:pPr>
            <a:r>
              <a:rPr lang="fr-FR" sz="2400" dirty="0">
                <a:solidFill>
                  <a:srgbClr val="3333FF"/>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Le Seigneur ne s'adressera pas à un esprit qui ne se sent pas concerné. Il ne gaspille pas son instruction avec celui qui est volontairement irrévérencieux ou souillé. </a:t>
            </a:r>
          </a:p>
          <a:p>
            <a:pPr algn="just">
              <a:buNone/>
            </a:pPr>
            <a:endParaRPr lang="fr-FR" sz="2400" dirty="0">
              <a:solidFill>
                <a:srgbClr val="3333FF"/>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endParaRPr>
          </a:p>
          <a:p>
            <a:pPr algn="ctr">
              <a:buNone/>
            </a:pPr>
            <a:r>
              <a:rPr lang="fr-FR" sz="2400" dirty="0">
                <a:solidFill>
                  <a:schemeClr val="accent2">
                    <a:lumMod val="75000"/>
                  </a:schemeClr>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Mais le tentateur éduque toute pensée </a:t>
            </a:r>
            <a:br>
              <a:rPr lang="fr-FR" sz="2400" dirty="0">
                <a:solidFill>
                  <a:schemeClr val="accent2">
                    <a:lumMod val="75000"/>
                  </a:schemeClr>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br>
            <a:r>
              <a:rPr lang="fr-FR" sz="2400" dirty="0">
                <a:solidFill>
                  <a:schemeClr val="accent2">
                    <a:lumMod val="75000"/>
                  </a:schemeClr>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qui se soumet à ses suggestions, </a:t>
            </a:r>
            <a:br>
              <a:rPr lang="fr-FR" sz="2400" dirty="0">
                <a:solidFill>
                  <a:schemeClr val="accent2">
                    <a:lumMod val="75000"/>
                  </a:schemeClr>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br>
            <a:r>
              <a:rPr lang="fr-FR" sz="2400" dirty="0">
                <a:solidFill>
                  <a:schemeClr val="accent2">
                    <a:lumMod val="75000"/>
                  </a:schemeClr>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et il désire annuler l'effet </a:t>
            </a:r>
            <a:br>
              <a:rPr lang="fr-FR" sz="2400" dirty="0">
                <a:solidFill>
                  <a:schemeClr val="accent2">
                    <a:lumMod val="75000"/>
                  </a:schemeClr>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br>
            <a:r>
              <a:rPr lang="fr-FR" sz="2400" dirty="0">
                <a:solidFill>
                  <a:schemeClr val="accent2">
                    <a:lumMod val="75000"/>
                  </a:schemeClr>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de la sainte loi de Dieu. »</a:t>
            </a:r>
            <a:endParaRPr lang="fr-CH" sz="2400" dirty="0">
              <a:solidFill>
                <a:srgbClr val="3333FF"/>
              </a:solidFill>
              <a:effectLst>
                <a:outerShdw blurRad="38100" dist="38100" dir="2700000" algn="tl">
                  <a:srgbClr val="000000">
                    <a:alpha val="43137"/>
                  </a:srgbClr>
                </a:outerShdw>
              </a:effectLst>
              <a:latin typeface="Calibri" panose="020F0502020204030204" pitchFamily="34" charset="0"/>
            </a:endParaRPr>
          </a:p>
        </p:txBody>
      </p:sp>
      <p:pic>
        <p:nvPicPr>
          <p:cNvPr id="2050" name="Picture 2" descr="JÉSUS-CHRIST : L'Agneau de Dieu | La Vie Nouvelle cours 2">
            <a:extLst>
              <a:ext uri="{FF2B5EF4-FFF2-40B4-BE49-F238E27FC236}">
                <a16:creationId xmlns:a16="http://schemas.microsoft.com/office/drawing/2014/main" id="{77151372-E775-F724-05CE-2C6D3A1530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021" y="826944"/>
            <a:ext cx="3517033" cy="211022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Page 2 | Images de Bible ouverte dessin – Téléchargement gratuit sur Freepik">
            <a:extLst>
              <a:ext uri="{FF2B5EF4-FFF2-40B4-BE49-F238E27FC236}">
                <a16:creationId xmlns:a16="http://schemas.microsoft.com/office/drawing/2014/main" id="{8A6DF429-FCE4-C1E5-48D7-AF40AD0B94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862" y="3393149"/>
            <a:ext cx="2419350" cy="1885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4599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A close-up of a blue background&#10;&#10;AI-generated content may be incorrect.">
            <a:extLst>
              <a:ext uri="{FF2B5EF4-FFF2-40B4-BE49-F238E27FC236}">
                <a16:creationId xmlns:a16="http://schemas.microsoft.com/office/drawing/2014/main" id="{3F635CE8-5CE9-42C9-917B-586E11B648DA}"/>
              </a:ext>
            </a:extLst>
          </p:cNvPr>
          <p:cNvPicPr>
            <a:picLocks noGrp="1" noRot="1" noChangeAspect="1" noMove="1" noResize="1" noEditPoints="1" noAdjustHandles="1" noChangeArrowheads="1" noChangeShapeType="1" noCrop="1"/>
          </p:cNvPicPr>
          <p:nvPr/>
        </p:nvPicPr>
        <p:blipFill>
          <a:blip r:embed="rId2" cstate="screen">
            <a:extLst>
              <a:ext uri="{28A0092B-C50C-407E-A947-70E740481C1C}">
                <a14:useLocalDpi xmlns:a14="http://schemas.microsoft.com/office/drawing/2010/main"/>
              </a:ext>
            </a:extLst>
          </a:blip>
          <a:srcRect/>
          <a:stretch>
            <a:fillRect/>
          </a:stretch>
        </p:blipFill>
        <p:spPr>
          <a:xfrm>
            <a:off x="20" y="1282"/>
            <a:ext cx="12191980" cy="6856718"/>
          </a:xfrm>
          <a:prstGeom prst="rect">
            <a:avLst/>
          </a:prstGeom>
        </p:spPr>
      </p:pic>
      <p:sp>
        <p:nvSpPr>
          <p:cNvPr id="3" name="CuadroTexto 2">
            <a:extLst>
              <a:ext uri="{FF2B5EF4-FFF2-40B4-BE49-F238E27FC236}">
                <a16:creationId xmlns:a16="http://schemas.microsoft.com/office/drawing/2014/main" id="{B5D08E7F-4B2D-0DD2-6870-64DCE120DE40}"/>
              </a:ext>
            </a:extLst>
          </p:cNvPr>
          <p:cNvSpPr txBox="1"/>
          <p:nvPr/>
        </p:nvSpPr>
        <p:spPr>
          <a:xfrm>
            <a:off x="0" y="-69573"/>
            <a:ext cx="7849433" cy="769441"/>
          </a:xfrm>
          <a:prstGeom prst="rect">
            <a:avLst/>
          </a:prstGeom>
          <a:noFill/>
        </p:spPr>
        <p:txBody>
          <a:bodyPr wrap="square">
            <a:spAutoFit/>
            <a:scene3d>
              <a:camera prst="orthographicFront"/>
              <a:lightRig rig="threePt" dir="t"/>
            </a:scene3d>
            <a:sp3d extrusionH="57150">
              <a:bevelT h="25400" prst="softRound"/>
            </a:sp3d>
          </a:bodyPr>
          <a:lstStyle/>
          <a:p>
            <a:pPr algn="ctr">
              <a:spcAft>
                <a:spcPts val="600"/>
              </a:spcAft>
            </a:pPr>
            <a:r>
              <a:rPr lang="fr-CH" sz="4400" b="1" spc="300" dirty="0">
                <a:ln w="22225">
                  <a:solidFill>
                    <a:schemeClr val="accent2"/>
                  </a:solidFill>
                  <a:prstDash val="solid"/>
                </a:ln>
                <a:solidFill>
                  <a:schemeClr val="accent2">
                    <a:lumMod val="40000"/>
                    <a:lumOff val="60000"/>
                  </a:schemeClr>
                </a:solidFill>
                <a:effectLst>
                  <a:outerShdw blurRad="38100" dist="12700" dir="2700000" algn="tl">
                    <a:srgbClr val="000000">
                      <a:alpha val="55000"/>
                    </a:srgbClr>
                  </a:outerShdw>
                </a:effectLst>
              </a:rPr>
              <a:t>SE SOUVENIR DE LA LOI</a:t>
            </a:r>
          </a:p>
        </p:txBody>
      </p:sp>
      <p:sp>
        <p:nvSpPr>
          <p:cNvPr id="4" name="CuadroTexto 3">
            <a:extLst>
              <a:ext uri="{FF2B5EF4-FFF2-40B4-BE49-F238E27FC236}">
                <a16:creationId xmlns:a16="http://schemas.microsoft.com/office/drawing/2014/main" id="{70C87B41-BC57-83D7-55DC-E9A618044232}"/>
              </a:ext>
            </a:extLst>
          </p:cNvPr>
          <p:cNvSpPr txBox="1"/>
          <p:nvPr/>
        </p:nvSpPr>
        <p:spPr>
          <a:xfrm>
            <a:off x="-1" y="653422"/>
            <a:ext cx="7849433" cy="646331"/>
          </a:xfrm>
          <a:prstGeom prst="rect">
            <a:avLst/>
          </a:prstGeom>
          <a:noFill/>
        </p:spPr>
        <p:txBody>
          <a:bodyPr wrap="square">
            <a:spAutoFit/>
            <a:scene3d>
              <a:camera prst="orthographicFront"/>
              <a:lightRig rig="threePt" dir="t"/>
            </a:scene3d>
            <a:sp3d extrusionH="57150">
              <a:bevelT w="38100" h="38100"/>
            </a:sp3d>
          </a:bodyPr>
          <a:lstStyle/>
          <a:p>
            <a:pPr algn="ctr">
              <a:spcAft>
                <a:spcPts val="600"/>
              </a:spcAft>
            </a:pPr>
            <a:r>
              <a:rPr lang="fr-CH" b="1" dirty="0">
                <a:solidFill>
                  <a:srgbClr val="855143"/>
                </a:solidFill>
                <a:latin typeface="Comic Sans MS" panose="030F0702030302020204" pitchFamily="66" charset="0"/>
              </a:rPr>
              <a:t>“Et là, Josué écrivit sur les pierres une copie de la loi que Moïse avait écrite devant les enfants d'Israël. ” (Josué 8.32)</a:t>
            </a:r>
          </a:p>
        </p:txBody>
      </p:sp>
      <p:sp>
        <p:nvSpPr>
          <p:cNvPr id="5" name="CuadroTexto 4">
            <a:extLst>
              <a:ext uri="{FF2B5EF4-FFF2-40B4-BE49-F238E27FC236}">
                <a16:creationId xmlns:a16="http://schemas.microsoft.com/office/drawing/2014/main" id="{14FFE9F3-C763-20C3-74DD-8A297B84FD6C}"/>
              </a:ext>
            </a:extLst>
          </p:cNvPr>
          <p:cNvSpPr txBox="1"/>
          <p:nvPr/>
        </p:nvSpPr>
        <p:spPr>
          <a:xfrm>
            <a:off x="197955" y="1486597"/>
            <a:ext cx="7280531" cy="1631216"/>
          </a:xfrm>
          <a:prstGeom prst="rect">
            <a:avLst/>
          </a:prstGeom>
          <a:noFill/>
        </p:spPr>
        <p:txBody>
          <a:bodyPr wrap="square" rtlCol="0">
            <a:spAutoFit/>
          </a:bodyPr>
          <a:lstStyle/>
          <a:p>
            <a:pPr>
              <a:spcBef>
                <a:spcPts val="600"/>
              </a:spcBef>
            </a:pPr>
            <a:r>
              <a:rPr lang="fr-CH" sz="2000" b="1" dirty="0">
                <a:highlight>
                  <a:srgbClr val="FFFF00"/>
                </a:highlight>
              </a:rPr>
              <a:t>Après avoir bâti l'autel sur le mont </a:t>
            </a:r>
            <a:r>
              <a:rPr lang="fr-CH" sz="2000" b="1" dirty="0" err="1">
                <a:highlight>
                  <a:srgbClr val="FFFF00"/>
                </a:highlight>
              </a:rPr>
              <a:t>Ébal</a:t>
            </a:r>
            <a:r>
              <a:rPr lang="fr-CH" sz="2000" b="1" dirty="0">
                <a:highlight>
                  <a:srgbClr val="FFFF00"/>
                </a:highlight>
              </a:rPr>
              <a:t>, Josué dressa des pierres et les recouvrit de chaux. Ensuite, il écrivit sur elles une copie de la loi [Deutéronome, qui incluait les Dix Commandements et diverses lois, ainsi que les bénédictions et les malédictions] </a:t>
            </a:r>
            <a:r>
              <a:rPr lang="fr-CH" sz="2000" b="1" dirty="0">
                <a:solidFill>
                  <a:srgbClr val="C00000"/>
                </a:solidFill>
                <a:highlight>
                  <a:srgbClr val="FFFF00"/>
                </a:highlight>
              </a:rPr>
              <a:t>(Josué 8.32 ; Deutéronome 27.2-3)</a:t>
            </a:r>
            <a:r>
              <a:rPr lang="fr-CH" sz="2000" b="1" dirty="0">
                <a:highlight>
                  <a:srgbClr val="FFFF00"/>
                </a:highlight>
              </a:rPr>
              <a:t>.</a:t>
            </a:r>
          </a:p>
        </p:txBody>
      </p:sp>
      <p:pic>
        <p:nvPicPr>
          <p:cNvPr id="7" name="Imagen 6" descr="Imagen en blanco y negro de un grupo de personas de pie&#10;&#10;El contenido generado por IA puede ser incorrecto.">
            <a:extLst>
              <a:ext uri="{FF2B5EF4-FFF2-40B4-BE49-F238E27FC236}">
                <a16:creationId xmlns:a16="http://schemas.microsoft.com/office/drawing/2014/main" id="{B7A01643-1C1A-61E1-8D73-9A37A0B06A1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97549" y="357694"/>
            <a:ext cx="4096496" cy="4096496"/>
          </a:xfrm>
          <a:prstGeom prst="round2DiagRect">
            <a:avLst>
              <a:gd name="adj1" fmla="val 9178"/>
              <a:gd name="adj2" fmla="val 0"/>
            </a:avLst>
          </a:prstGeom>
          <a:ln w="38100" cap="sq">
            <a:solidFill>
              <a:srgbClr val="855143"/>
            </a:solidFill>
            <a:miter lim="800000"/>
          </a:ln>
          <a:effectLst>
            <a:outerShdw blurRad="254000" algn="tl" rotWithShape="0">
              <a:srgbClr val="000000">
                <a:alpha val="43000"/>
              </a:srgbClr>
            </a:outerShdw>
          </a:effectLst>
        </p:spPr>
      </p:pic>
      <p:sp>
        <p:nvSpPr>
          <p:cNvPr id="9" name="CuadroTexto 8">
            <a:extLst>
              <a:ext uri="{FF2B5EF4-FFF2-40B4-BE49-F238E27FC236}">
                <a16:creationId xmlns:a16="http://schemas.microsoft.com/office/drawing/2014/main" id="{9F256775-F7C8-8EFE-F7E5-E7DD706765E6}"/>
              </a:ext>
            </a:extLst>
          </p:cNvPr>
          <p:cNvSpPr txBox="1"/>
          <p:nvPr/>
        </p:nvSpPr>
        <p:spPr>
          <a:xfrm>
            <a:off x="7478486" y="4810602"/>
            <a:ext cx="4096496" cy="1631216"/>
          </a:xfrm>
          <a:prstGeom prst="rect">
            <a:avLst/>
          </a:prstGeom>
          <a:noFill/>
        </p:spPr>
        <p:txBody>
          <a:bodyPr wrap="square">
            <a:spAutoFit/>
          </a:bodyPr>
          <a:lstStyle/>
          <a:p>
            <a:pPr algn="ctr">
              <a:spcBef>
                <a:spcPts val="600"/>
              </a:spcBef>
            </a:pPr>
            <a:r>
              <a:rPr lang="fr-CH" sz="2000" b="1" dirty="0">
                <a:solidFill>
                  <a:schemeClr val="accent2"/>
                </a:solidFill>
                <a:highlight>
                  <a:srgbClr val="FFFF00"/>
                </a:highlight>
              </a:rPr>
              <a:t>En plus de notre renouvellement personnel, la Sainte Cène nous offre également ce moment spécial de renouvellement en tant que peuple de Dieu.</a:t>
            </a:r>
          </a:p>
        </p:txBody>
      </p:sp>
      <p:sp>
        <p:nvSpPr>
          <p:cNvPr id="11" name="CuadroTexto 10">
            <a:extLst>
              <a:ext uri="{FF2B5EF4-FFF2-40B4-BE49-F238E27FC236}">
                <a16:creationId xmlns:a16="http://schemas.microsoft.com/office/drawing/2014/main" id="{8D53CA52-0BB1-8097-3A5C-29442FF0F579}"/>
              </a:ext>
            </a:extLst>
          </p:cNvPr>
          <p:cNvSpPr txBox="1"/>
          <p:nvPr/>
        </p:nvSpPr>
        <p:spPr>
          <a:xfrm>
            <a:off x="197955" y="4149531"/>
            <a:ext cx="4121977" cy="2554545"/>
          </a:xfrm>
          <a:prstGeom prst="rect">
            <a:avLst/>
          </a:prstGeom>
          <a:noFill/>
        </p:spPr>
        <p:txBody>
          <a:bodyPr wrap="square">
            <a:spAutoFit/>
          </a:bodyPr>
          <a:lstStyle/>
          <a:p>
            <a:pPr algn="ctr">
              <a:spcBef>
                <a:spcPts val="600"/>
              </a:spcBef>
            </a:pPr>
            <a:r>
              <a:rPr lang="fr-CH" sz="2000" b="1" dirty="0">
                <a:solidFill>
                  <a:schemeClr val="accent2"/>
                </a:solidFill>
                <a:highlight>
                  <a:srgbClr val="FFFF00"/>
                </a:highlight>
              </a:rPr>
              <a:t>Ceci est aussi un appel pour nous. En tant que peuple du reste de Dieu, nous devons renouveler périodiquement notre alliance avec Lui, en nous souvenant de la manière dont Il nous a conduits jusqu'ici, et des bénédictions qu'Il n'a cessé de nous accorder.</a:t>
            </a:r>
          </a:p>
        </p:txBody>
      </p:sp>
      <p:pic>
        <p:nvPicPr>
          <p:cNvPr id="13" name="Imagen 12" descr="Taza de vidrio sobre una mesa&#10;&#10;El contenido generado por IA puede ser incorrecto.">
            <a:extLst>
              <a:ext uri="{FF2B5EF4-FFF2-40B4-BE49-F238E27FC236}">
                <a16:creationId xmlns:a16="http://schemas.microsoft.com/office/drawing/2014/main" id="{A54C68E6-780F-25FA-AB6B-F8A9415A3E06}"/>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4780021" y="4276032"/>
            <a:ext cx="2238375" cy="2327332"/>
          </a:xfrm>
          <a:prstGeom prst="rect">
            <a:avLst/>
          </a:prstGeom>
          <a:solidFill>
            <a:srgbClr val="FFFFFF">
              <a:shade val="85000"/>
            </a:srgbClr>
          </a:solidFill>
          <a:ln w="88900" cap="sq">
            <a:solidFill>
              <a:schemeClr val="accent2">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CuadroTexto 5">
            <a:extLst>
              <a:ext uri="{FF2B5EF4-FFF2-40B4-BE49-F238E27FC236}">
                <a16:creationId xmlns:a16="http://schemas.microsoft.com/office/drawing/2014/main" id="{10502D75-A8F2-39FD-1294-1FAFB825A128}"/>
              </a:ext>
            </a:extLst>
          </p:cNvPr>
          <p:cNvSpPr txBox="1"/>
          <p:nvPr/>
        </p:nvSpPr>
        <p:spPr>
          <a:xfrm>
            <a:off x="197953" y="3117813"/>
            <a:ext cx="7849433" cy="1015663"/>
          </a:xfrm>
          <a:prstGeom prst="rect">
            <a:avLst/>
          </a:prstGeom>
          <a:noFill/>
        </p:spPr>
        <p:txBody>
          <a:bodyPr wrap="square">
            <a:spAutoFit/>
          </a:bodyPr>
          <a:lstStyle/>
          <a:p>
            <a:pPr>
              <a:spcBef>
                <a:spcPts val="600"/>
              </a:spcBef>
            </a:pPr>
            <a:r>
              <a:rPr lang="fr-CH" sz="2000" b="1" dirty="0">
                <a:highlight>
                  <a:srgbClr val="00FF00"/>
                </a:highlight>
              </a:rPr>
              <a:t>Finalement, la loi fut lue devant le peuple, divisé en deux parties — une de chaque côté de chaque montagne </a:t>
            </a:r>
            <a:r>
              <a:rPr lang="fr-CH" sz="2000" b="1" dirty="0">
                <a:solidFill>
                  <a:srgbClr val="C00000"/>
                </a:solidFill>
                <a:highlight>
                  <a:srgbClr val="00FF00"/>
                </a:highlight>
              </a:rPr>
              <a:t>(Josué 8.33-35)</a:t>
            </a:r>
            <a:r>
              <a:rPr lang="fr-CH" sz="2000" b="1" dirty="0">
                <a:highlight>
                  <a:srgbClr val="00FF00"/>
                </a:highlight>
              </a:rPr>
              <a:t>. De cette manière, l'alliance entre Dieu et son peuple fut renouvelée.</a:t>
            </a:r>
          </a:p>
        </p:txBody>
      </p:sp>
    </p:spTree>
    <p:extLst>
      <p:ext uri="{BB962C8B-B14F-4D97-AF65-F5344CB8AC3E}">
        <p14:creationId xmlns:p14="http://schemas.microsoft.com/office/powerpoint/2010/main" val="1609827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1" presetClass="entr" presetSubtype="1"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heel(1)">
                                      <p:cBhvr>
                                        <p:cTn id="16" dur="1000"/>
                                        <p:tgtEl>
                                          <p:spTgt spid="7"/>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1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left)">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left)">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1000"/>
                                        <p:tgtEl>
                                          <p:spTgt spid="13"/>
                                        </p:tgtEl>
                                      </p:cBhvr>
                                    </p:animEffect>
                                    <p:anim calcmode="lin" valueType="num">
                                      <p:cBhvr>
                                        <p:cTn id="40" dur="1000" fill="hold"/>
                                        <p:tgtEl>
                                          <p:spTgt spid="13"/>
                                        </p:tgtEl>
                                        <p:attrNameLst>
                                          <p:attrName>ppt_x</p:attrName>
                                        </p:attrNameLst>
                                      </p:cBhvr>
                                      <p:tavLst>
                                        <p:tav tm="0">
                                          <p:val>
                                            <p:strVal val="#ppt_x"/>
                                          </p:val>
                                        </p:tav>
                                        <p:tav tm="100000">
                                          <p:val>
                                            <p:strVal val="#ppt_x"/>
                                          </p:val>
                                        </p:tav>
                                      </p:tavLst>
                                    </p:anim>
                                    <p:anim calcmode="lin" valueType="num">
                                      <p:cBhvr>
                                        <p:cTn id="41" dur="1000" fill="hold"/>
                                        <p:tgtEl>
                                          <p:spTgt spid="13"/>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1000"/>
                                        <p:tgtEl>
                                          <p:spTgt spid="9"/>
                                        </p:tgtEl>
                                      </p:cBhvr>
                                    </p:animEffect>
                                    <p:anim calcmode="lin" valueType="num">
                                      <p:cBhvr>
                                        <p:cTn id="45" dur="1000" fill="hold"/>
                                        <p:tgtEl>
                                          <p:spTgt spid="9"/>
                                        </p:tgtEl>
                                        <p:attrNameLst>
                                          <p:attrName>ppt_x</p:attrName>
                                        </p:attrNameLst>
                                      </p:cBhvr>
                                      <p:tavLst>
                                        <p:tav tm="0">
                                          <p:val>
                                            <p:strVal val="#ppt_x"/>
                                          </p:val>
                                        </p:tav>
                                        <p:tav tm="100000">
                                          <p:val>
                                            <p:strVal val="#ppt_x"/>
                                          </p:val>
                                        </p:tav>
                                      </p:tavLst>
                                    </p:anim>
                                    <p:anim calcmode="lin" valueType="num">
                                      <p:cBhvr>
                                        <p:cTn id="4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9" grpId="0"/>
      <p:bldP spid="11"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39FF66D5-7A49-7887-E268-62B7628A69A4}"/>
              </a:ext>
            </a:extLst>
          </p:cNvPr>
          <p:cNvSpPr txBox="1"/>
          <p:nvPr/>
        </p:nvSpPr>
        <p:spPr>
          <a:xfrm>
            <a:off x="6658277" y="351221"/>
            <a:ext cx="5307980" cy="5632311"/>
          </a:xfrm>
          <a:prstGeom prst="rect">
            <a:avLst/>
          </a:prstGeom>
          <a:noFill/>
        </p:spPr>
        <p:txBody>
          <a:bodyPr wrap="square" rtlCol="0">
            <a:spAutoFit/>
          </a:bodyPr>
          <a:lstStyle/>
          <a:p>
            <a:pPr algn="ctr"/>
            <a:r>
              <a:rPr lang="fr-FR" sz="2400" b="1" dirty="0">
                <a:solidFill>
                  <a:schemeClr val="accent2"/>
                </a:solidFill>
                <a:latin typeface="Arial" panose="020B0604020202020204" pitchFamily="34" charset="0"/>
                <a:cs typeface="Arial" panose="020B0604020202020204" pitchFamily="34" charset="0"/>
              </a:rPr>
              <a:t>Ecrite sur les pierres</a:t>
            </a:r>
          </a:p>
          <a:p>
            <a:pPr algn="ctr"/>
            <a:endParaRPr lang="fr-CH" sz="2400" dirty="0">
              <a:solidFill>
                <a:schemeClr val="accent2"/>
              </a:solidFill>
              <a:latin typeface="Arial" panose="020B0604020202020204" pitchFamily="34" charset="0"/>
              <a:cs typeface="Arial" panose="020B0604020202020204" pitchFamily="34" charset="0"/>
            </a:endParaRPr>
          </a:p>
          <a:p>
            <a:pPr algn="ctr"/>
            <a:r>
              <a:rPr lang="fr-FR" sz="2400" dirty="0">
                <a:latin typeface="Arial" panose="020B0604020202020204" pitchFamily="34" charset="0"/>
                <a:cs typeface="Arial" panose="020B0604020202020204" pitchFamily="34" charset="0"/>
              </a:rPr>
              <a:t>« </a:t>
            </a:r>
            <a:r>
              <a:rPr lang="fr-FR" sz="2400" dirty="0">
                <a:solidFill>
                  <a:srgbClr val="6308D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Dieu a pour objectif d'exprimer, </a:t>
            </a:r>
            <a:br>
              <a:rPr lang="fr-FR" sz="2400" dirty="0">
                <a:solidFill>
                  <a:srgbClr val="6308D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fr-FR" sz="2400" dirty="0">
                <a:solidFill>
                  <a:srgbClr val="6308D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par l'intermédiaire de son peuple, </a:t>
            </a:r>
            <a:br>
              <a:rPr lang="fr-FR" sz="2400" dirty="0">
                <a:solidFill>
                  <a:srgbClr val="6308D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fr-FR" sz="2400" dirty="0">
                <a:solidFill>
                  <a:srgbClr val="6308D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les principes de son royaume. </a:t>
            </a:r>
          </a:p>
          <a:p>
            <a:pPr algn="ctr"/>
            <a:endParaRPr lang="fr-FR" sz="2400" dirty="0">
              <a:latin typeface="Arial" panose="020B0604020202020204" pitchFamily="34" charset="0"/>
              <a:cs typeface="Arial" panose="020B0604020202020204" pitchFamily="34" charset="0"/>
            </a:endParaRPr>
          </a:p>
          <a:p>
            <a:pPr algn="ctr"/>
            <a:r>
              <a:rPr lang="fr-FR" sz="2400" dirty="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Pour que celui-ci les manifeste </a:t>
            </a:r>
            <a:br>
              <a:rPr lang="fr-FR" sz="2400" dirty="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fr-FR" sz="2400" dirty="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dans sa vie et son caractère, </a:t>
            </a:r>
            <a:br>
              <a:rPr lang="fr-FR" sz="2400" dirty="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fr-FR" sz="2400" dirty="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il désire le séparer </a:t>
            </a:r>
            <a:br>
              <a:rPr lang="fr-FR" sz="2400" dirty="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fr-FR" sz="2400" dirty="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des coutumes, habitudes </a:t>
            </a:r>
            <a:br>
              <a:rPr lang="fr-FR" sz="2400" dirty="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fr-FR" sz="2400" dirty="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et pratiques du monde.</a:t>
            </a:r>
          </a:p>
          <a:p>
            <a:pPr algn="ctr"/>
            <a:endParaRPr lang="fr-FR"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fr-FR" sz="2400" dirty="0">
                <a:solidFill>
                  <a:srgbClr val="6308DE"/>
                </a:solidFill>
                <a:latin typeface="Arial" panose="020B0604020202020204" pitchFamily="34" charset="0"/>
                <a:cs typeface="Arial" panose="020B0604020202020204" pitchFamily="34" charset="0"/>
              </a:rPr>
              <a:t> </a:t>
            </a:r>
            <a:r>
              <a:rPr lang="fr-FR" sz="2400" dirty="0">
                <a:solidFill>
                  <a:srgbClr val="6308D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Il cherche à le rapprocher de lui, </a:t>
            </a:r>
            <a:br>
              <a:rPr lang="fr-FR" sz="2400" dirty="0">
                <a:solidFill>
                  <a:srgbClr val="6308D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fr-FR" sz="2400" dirty="0">
                <a:solidFill>
                  <a:srgbClr val="6308D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afin de lui faire connaître sa volonté. </a:t>
            </a:r>
          </a:p>
          <a:p>
            <a:endParaRPr lang="fr-CH" sz="2400" dirty="0">
              <a:latin typeface="Arial" panose="020B0604020202020204" pitchFamily="34" charset="0"/>
              <a:cs typeface="Arial" panose="020B0604020202020204" pitchFamily="34" charset="0"/>
            </a:endParaRPr>
          </a:p>
        </p:txBody>
      </p:sp>
      <p:sp>
        <p:nvSpPr>
          <p:cNvPr id="3" name="Bulle narrative : rectangle à coins arrondis 2">
            <a:extLst>
              <a:ext uri="{FF2B5EF4-FFF2-40B4-BE49-F238E27FC236}">
                <a16:creationId xmlns:a16="http://schemas.microsoft.com/office/drawing/2014/main" id="{0064262D-447B-0D60-6C01-E6396550301B}"/>
              </a:ext>
            </a:extLst>
          </p:cNvPr>
          <p:cNvSpPr/>
          <p:nvPr/>
        </p:nvSpPr>
        <p:spPr>
          <a:xfrm>
            <a:off x="225743" y="5202458"/>
            <a:ext cx="2760723" cy="1459748"/>
          </a:xfrm>
          <a:prstGeom prst="wedgeRoundRectCallout">
            <a:avLst>
              <a:gd name="adj1" fmla="val 41665"/>
              <a:gd name="adj2" fmla="val -84820"/>
              <a:gd name="adj3" fmla="val 16667"/>
            </a:avLst>
          </a:prstGeom>
          <a:solidFill>
            <a:schemeClr val="accent1">
              <a:lumMod val="20000"/>
              <a:lumOff val="80000"/>
            </a:schemeClr>
          </a:solidFill>
          <a:ln w="38100">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i="1" u="none" strike="noStrike" kern="1200" normalizeH="0" baseline="0" noProof="0" dirty="0">
                <a:ln w="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mn-ea"/>
                <a:cs typeface="Arial" panose="020B0604020202020204" pitchFamily="34" charset="0"/>
              </a:rPr>
              <a:t>(Conseils aux éducateurs, aux parents et aux étudiants,</a:t>
            </a:r>
            <a:r>
              <a:rPr kumimoji="0" lang="fr-FR" sz="2000" i="0" u="none" strike="noStrike" kern="1200" normalizeH="0" baseline="0" noProof="0" dirty="0">
                <a:ln w="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mn-ea"/>
                <a:cs typeface="Arial" panose="020B0604020202020204" pitchFamily="34" charset="0"/>
              </a:rPr>
              <a:t> p. 258.)</a:t>
            </a:r>
            <a:endParaRPr kumimoji="0" lang="fr-CH" sz="2000" i="0" u="none" strike="noStrike" kern="1200" normalizeH="0" baseline="0" noProof="0" dirty="0">
              <a:ln w="0"/>
              <a:solidFill>
                <a:schemeClr val="tx1"/>
              </a:solidFill>
              <a:effectLst>
                <a:outerShdw blurRad="38100" dist="19050" dir="2700000" algn="tl" rotWithShape="0">
                  <a:schemeClr val="dk1">
                    <a:alpha val="40000"/>
                  </a:schemeClr>
                </a:outerShdw>
              </a:effectLst>
              <a:uLnTx/>
              <a:uFillTx/>
              <a:latin typeface="Arial" panose="020B0604020202020204" pitchFamily="34" charset="0"/>
              <a:ea typeface="+mn-ea"/>
              <a:cs typeface="Arial" panose="020B0604020202020204" pitchFamily="34" charset="0"/>
            </a:endParaRPr>
          </a:p>
        </p:txBody>
      </p:sp>
      <p:pic>
        <p:nvPicPr>
          <p:cNvPr id="3074" name="Picture 2" descr="Vrai musulman en apparence mais faux croyant de l'intérieur">
            <a:extLst>
              <a:ext uri="{FF2B5EF4-FFF2-40B4-BE49-F238E27FC236}">
                <a16:creationId xmlns:a16="http://schemas.microsoft.com/office/drawing/2014/main" id="{A16A558D-94DD-0D5D-8D54-3FFFAB1E6E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476" y="300021"/>
            <a:ext cx="4848195" cy="295602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L'enlèvement des croyants : avant, pendant ou après la tribulation ? -  Derek Prince Ministries France">
            <a:extLst>
              <a:ext uri="{FF2B5EF4-FFF2-40B4-BE49-F238E27FC236}">
                <a16:creationId xmlns:a16="http://schemas.microsoft.com/office/drawing/2014/main" id="{29BF01E0-B67F-4ABB-8077-C2A9F4B43D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8835112" y="5611910"/>
            <a:ext cx="954309" cy="105029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Résultats de la recherche pour : 'consolateur' - GoodSalt">
            <a:extLst>
              <a:ext uri="{FF2B5EF4-FFF2-40B4-BE49-F238E27FC236}">
                <a16:creationId xmlns:a16="http://schemas.microsoft.com/office/drawing/2014/main" id="{3EA0C2A9-3A57-9E02-E13F-09AF177576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4487" y="925668"/>
            <a:ext cx="1403026" cy="163911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JÉSUS : L'AMI DES AFFLIGÉS">
            <a:extLst>
              <a:ext uri="{FF2B5EF4-FFF2-40B4-BE49-F238E27FC236}">
                <a16:creationId xmlns:a16="http://schemas.microsoft.com/office/drawing/2014/main" id="{D96AF95A-ADD0-D063-6D5D-54206680F4E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82836" y="3830488"/>
            <a:ext cx="3375440" cy="1896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1918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AB7A3B0-A4A9-BB80-4D96-B19F5AB8400D}"/>
            </a:ext>
          </a:extLst>
        </p:cNvPr>
        <p:cNvGrpSpPr/>
        <p:nvPr/>
      </p:nvGrpSpPr>
      <p:grpSpPr>
        <a:xfrm>
          <a:off x="0" y="0"/>
          <a:ext cx="0" cy="0"/>
          <a:chOff x="0" y="0"/>
          <a:chExt cx="0" cy="0"/>
        </a:xfrm>
      </p:grpSpPr>
      <p:pic>
        <p:nvPicPr>
          <p:cNvPr id="5" name="Picture 4" descr="A person kneeling in the water with his hands up&#10;&#10;AI-generated content may be incorrect.">
            <a:extLst>
              <a:ext uri="{FF2B5EF4-FFF2-40B4-BE49-F238E27FC236}">
                <a16:creationId xmlns:a16="http://schemas.microsoft.com/office/drawing/2014/main" id="{D6792792-A93B-AA67-2EDC-9030AF93B835}"/>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3937000" cy="6858000"/>
          </a:xfrm>
          <a:prstGeom prst="rect">
            <a:avLst/>
          </a:prstGeom>
        </p:spPr>
      </p:pic>
      <p:sp>
        <p:nvSpPr>
          <p:cNvPr id="10" name="Rectángulo 9">
            <a:extLst>
              <a:ext uri="{FF2B5EF4-FFF2-40B4-BE49-F238E27FC236}">
                <a16:creationId xmlns:a16="http://schemas.microsoft.com/office/drawing/2014/main" id="{46BC2E8D-7309-E58B-43EC-F48F3080530A}"/>
              </a:ext>
            </a:extLst>
          </p:cNvPr>
          <p:cNvSpPr>
            <a:spLocks/>
          </p:cNvSpPr>
          <p:nvPr/>
        </p:nvSpPr>
        <p:spPr>
          <a:xfrm>
            <a:off x="3918522" y="30480"/>
            <a:ext cx="8242998" cy="6804000"/>
          </a:xfrm>
          <a:prstGeom prst="rect">
            <a:avLst/>
          </a:prstGeom>
          <a:noFill/>
          <a:ln w="57150">
            <a:solidFill>
              <a:srgbClr val="8B5299"/>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3" name="CuadroTexto 2">
            <a:extLst>
              <a:ext uri="{FF2B5EF4-FFF2-40B4-BE49-F238E27FC236}">
                <a16:creationId xmlns:a16="http://schemas.microsoft.com/office/drawing/2014/main" id="{D9AD698D-D3D4-95D6-6D8A-B396472F939F}"/>
              </a:ext>
            </a:extLst>
          </p:cNvPr>
          <p:cNvSpPr txBox="1"/>
          <p:nvPr/>
        </p:nvSpPr>
        <p:spPr>
          <a:xfrm>
            <a:off x="3908362" y="87050"/>
            <a:ext cx="8242998" cy="2123658"/>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spcAft>
                <a:spcPts val="600"/>
              </a:spcAft>
            </a:pPr>
            <a:r>
              <a:rPr lang="fr-CH" sz="6600" b="1" dirty="0">
                <a:ln/>
                <a:solidFill>
                  <a:srgbClr val="8B5299"/>
                </a:solidFill>
                <a:effectLst>
                  <a:outerShdw blurRad="38100" dist="38100" dir="2700000" algn="tl">
                    <a:schemeClr val="accent3">
                      <a:lumMod val="60000"/>
                      <a:lumOff val="40000"/>
                    </a:schemeClr>
                  </a:outerShdw>
                </a:effectLst>
              </a:rPr>
              <a:t>UN LIEU SPÉCIAL POUR ADORER</a:t>
            </a:r>
          </a:p>
        </p:txBody>
      </p:sp>
      <p:pic>
        <p:nvPicPr>
          <p:cNvPr id="4" name="Picture 3" descr="A building in the desert&#10;&#10;AI-generated content may be incorrect.">
            <a:extLst>
              <a:ext uri="{FF2B5EF4-FFF2-40B4-BE49-F238E27FC236}">
                <a16:creationId xmlns:a16="http://schemas.microsoft.com/office/drawing/2014/main" id="{F6023BCE-5AAB-0A63-2E79-2CD1CB3DF4E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143661" y="2163369"/>
            <a:ext cx="7772400" cy="4526914"/>
          </a:xfrm>
          <a:prstGeom prst="rect">
            <a:avLst/>
          </a:prstGeom>
        </p:spPr>
      </p:pic>
    </p:spTree>
    <p:extLst>
      <p:ext uri="{BB962C8B-B14F-4D97-AF65-F5344CB8AC3E}">
        <p14:creationId xmlns:p14="http://schemas.microsoft.com/office/powerpoint/2010/main" val="275521801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a:extLst>
              <a:ext uri="{FF2B5EF4-FFF2-40B4-BE49-F238E27FC236}">
                <a16:creationId xmlns:a16="http://schemas.microsoft.com/office/drawing/2014/main" id="{C66C3D4D-191E-7DA1-1F04-BA2589F977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85762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id="{D914F407-F3F0-682C-DF47-92409481AD94}"/>
              </a:ext>
            </a:extLst>
          </p:cNvPr>
          <p:cNvSpPr txBox="1"/>
          <p:nvPr/>
        </p:nvSpPr>
        <p:spPr>
          <a:xfrm>
            <a:off x="4772722" y="223024"/>
            <a:ext cx="6869151" cy="6001643"/>
          </a:xfrm>
          <a:prstGeom prst="rect">
            <a:avLst/>
          </a:prstGeom>
          <a:noFill/>
        </p:spPr>
        <p:txBody>
          <a:bodyPr wrap="square" rtlCol="0">
            <a:spAutoFit/>
          </a:bodyPr>
          <a:lstStyle/>
          <a:p>
            <a:pPr algn="just">
              <a:buNone/>
            </a:pPr>
            <a:r>
              <a:rPr lang="fr-FR" sz="2400" b="1" dirty="0">
                <a:solidFill>
                  <a:srgbClr val="000000"/>
                </a:solidFill>
                <a:effectLst/>
                <a:latin typeface="Calibri" panose="020F0502020204030204" pitchFamily="34" charset="0"/>
                <a:ea typeface="MS Minngs"/>
              </a:rPr>
              <a:t>En attendant sa présence</a:t>
            </a:r>
            <a:endParaRPr lang="fr-CH" sz="2400" dirty="0">
              <a:effectLst/>
              <a:latin typeface="Times New Roman" panose="02020603050405020304" pitchFamily="18" charset="0"/>
              <a:ea typeface="MS Minngs"/>
            </a:endParaRPr>
          </a:p>
          <a:p>
            <a:pPr>
              <a:buNone/>
            </a:pPr>
            <a:r>
              <a:rPr lang="fr-FR" sz="2400" dirty="0">
                <a:solidFill>
                  <a:srgbClr val="000000"/>
                </a:solidFill>
                <a:effectLst/>
                <a:latin typeface="Calibri" panose="020F0502020204030204" pitchFamily="34" charset="0"/>
                <a:ea typeface="MS Minngs"/>
              </a:rPr>
              <a:t>	</a:t>
            </a:r>
            <a:r>
              <a:rPr lang="fr-FR" sz="2400" dirty="0">
                <a:solidFill>
                  <a:schemeClr val="accent1">
                    <a:lumMod val="75000"/>
                  </a:schemeClr>
                </a:solidFill>
                <a:effectLst>
                  <a:outerShdw blurRad="38100" dist="38100" dir="2700000" algn="tl">
                    <a:srgbClr val="000000">
                      <a:alpha val="43137"/>
                    </a:srgbClr>
                  </a:outerShdw>
                </a:effectLst>
                <a:latin typeface="Calibri" panose="020F0502020204030204" pitchFamily="34" charset="0"/>
                <a:ea typeface="MS Minngs"/>
              </a:rPr>
              <a:t>« Pendant son séjour sur terre, le Christ a accompli l'œuvre pour laquelle il avait quitté le trône de Dieu dans les cieux. </a:t>
            </a:r>
          </a:p>
          <a:p>
            <a:pPr>
              <a:buNone/>
            </a:pPr>
            <a:endParaRPr lang="fr-FR" sz="2400" dirty="0">
              <a:solidFill>
                <a:schemeClr val="accent1">
                  <a:lumMod val="75000"/>
                </a:schemeClr>
              </a:solidFill>
              <a:effectLst/>
              <a:latin typeface="Calibri" panose="020F0502020204030204" pitchFamily="34" charset="0"/>
              <a:ea typeface="MS Minngs"/>
            </a:endParaRPr>
          </a:p>
          <a:p>
            <a:pPr>
              <a:buNone/>
            </a:pPr>
            <a:r>
              <a:rPr lang="fr-FR" sz="2400" dirty="0">
                <a:solidFill>
                  <a:srgbClr val="3333FF"/>
                </a:solidFill>
                <a:effectLst>
                  <a:outerShdw blurRad="38100" dist="38100" dir="2700000" algn="tl">
                    <a:srgbClr val="000000">
                      <a:alpha val="43137"/>
                    </a:srgbClr>
                  </a:outerShdw>
                </a:effectLst>
                <a:latin typeface="Calibri" panose="020F0502020204030204" pitchFamily="34" charset="0"/>
                <a:ea typeface="MS Minngs"/>
              </a:rPr>
              <a:t>Il a œuvré pour l'humanité afin que, grâce à Son œuvre, celle-ci puisse s'élever au niveau des valeurs morales de Dieu. </a:t>
            </a:r>
          </a:p>
          <a:p>
            <a:pPr>
              <a:buNone/>
            </a:pPr>
            <a:endParaRPr lang="fr-FR" sz="2400" dirty="0">
              <a:solidFill>
                <a:srgbClr val="000000"/>
              </a:solidFill>
              <a:effectLst/>
              <a:latin typeface="Calibri" panose="020F0502020204030204" pitchFamily="34" charset="0"/>
              <a:ea typeface="MS Minngs"/>
            </a:endParaRPr>
          </a:p>
          <a:p>
            <a:pPr>
              <a:buNone/>
            </a:pPr>
            <a:r>
              <a:rPr lang="fr-FR" sz="2400" dirty="0">
                <a:solidFill>
                  <a:srgbClr val="3333FF"/>
                </a:solidFill>
                <a:effectLst>
                  <a:outerShdw blurRad="38100" dist="38100" dir="2700000" algn="tl">
                    <a:srgbClr val="000000">
                      <a:alpha val="43137"/>
                    </a:srgbClr>
                  </a:outerShdw>
                </a:effectLst>
                <a:latin typeface="Calibri" panose="020F0502020204030204" pitchFamily="34" charset="0"/>
                <a:ea typeface="MS Minngs"/>
              </a:rPr>
              <a:t>Il a revêtu la nature humaine afin d'élever la famille humaine, de la rendre participante de la nature divine et de la placer sur un terrain ferme auprès de Dieu.</a:t>
            </a:r>
          </a:p>
          <a:p>
            <a:pPr>
              <a:buNone/>
            </a:pPr>
            <a:endParaRPr lang="fr-FR" sz="2400" dirty="0">
              <a:solidFill>
                <a:srgbClr val="000000"/>
              </a:solidFill>
              <a:latin typeface="Calibri" panose="020F0502020204030204" pitchFamily="34" charset="0"/>
              <a:ea typeface="MS Minngs"/>
            </a:endParaRPr>
          </a:p>
          <a:p>
            <a:pPr>
              <a:buNone/>
            </a:pPr>
            <a:r>
              <a:rPr lang="fr-FR" sz="2400" dirty="0">
                <a:solidFill>
                  <a:srgbClr val="000000"/>
                </a:solidFill>
                <a:effectLst/>
                <a:latin typeface="Calibri" panose="020F0502020204030204" pitchFamily="34" charset="0"/>
                <a:ea typeface="MS Minngs"/>
              </a:rPr>
              <a:t> </a:t>
            </a:r>
            <a:r>
              <a:rPr lang="fr-FR" sz="2400" dirty="0">
                <a:solidFill>
                  <a:schemeClr val="accent1">
                    <a:lumMod val="75000"/>
                  </a:schemeClr>
                </a:solidFill>
                <a:effectLst>
                  <a:outerShdw blurRad="38100" dist="38100" dir="2700000" algn="tl">
                    <a:srgbClr val="000000">
                      <a:alpha val="43137"/>
                    </a:srgbClr>
                  </a:outerShdw>
                </a:effectLst>
                <a:latin typeface="Calibri" panose="020F0502020204030204" pitchFamily="34" charset="0"/>
                <a:ea typeface="MS Minngs"/>
              </a:rPr>
              <a:t>Chacune de ses actions a été accomplie en faveur du monde déchu, afin de rechercher la brebis qui s'était éloignée du troupeau et de la ramener à Dieu. </a:t>
            </a:r>
            <a:endParaRPr lang="fr-CH" sz="2200" dirty="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ZoneTexte 2">
            <a:extLst>
              <a:ext uri="{FF2B5EF4-FFF2-40B4-BE49-F238E27FC236}">
                <a16:creationId xmlns:a16="http://schemas.microsoft.com/office/drawing/2014/main" id="{CB2DC7CB-98B5-48D2-5D79-75911A456EEB}"/>
              </a:ext>
            </a:extLst>
          </p:cNvPr>
          <p:cNvSpPr txBox="1"/>
          <p:nvPr/>
        </p:nvSpPr>
        <p:spPr>
          <a:xfrm>
            <a:off x="6933270" y="6267050"/>
            <a:ext cx="2548054" cy="461665"/>
          </a:xfrm>
          <a:prstGeom prst="rect">
            <a:avLst/>
          </a:prstGeom>
          <a:noFill/>
        </p:spPr>
        <p:txBody>
          <a:bodyPr wrap="square" rtlCol="0">
            <a:spAutoFit/>
          </a:bodyPr>
          <a:lstStyle/>
          <a:p>
            <a:r>
              <a:rPr lang="fr-FR" sz="2400" i="1" dirty="0">
                <a:solidFill>
                  <a:srgbClr val="FF0000"/>
                </a:solidFill>
                <a:effectLst/>
                <a:highlight>
                  <a:srgbClr val="00FFFF"/>
                </a:highlight>
                <a:latin typeface="Calibri" panose="020F0502020204030204" pitchFamily="34" charset="0"/>
                <a:ea typeface="MS Minngs"/>
              </a:rPr>
              <a:t> Lift Him Up,</a:t>
            </a:r>
            <a:r>
              <a:rPr lang="fr-FR" sz="2400" dirty="0">
                <a:solidFill>
                  <a:srgbClr val="FF0000"/>
                </a:solidFill>
                <a:effectLst/>
                <a:highlight>
                  <a:srgbClr val="00FFFF"/>
                </a:highlight>
                <a:latin typeface="Calibri" panose="020F0502020204030204" pitchFamily="34" charset="0"/>
                <a:ea typeface="MS Minngs"/>
              </a:rPr>
              <a:t> p. 208</a:t>
            </a:r>
            <a:endParaRPr lang="fr-CH" sz="2400" dirty="0">
              <a:highlight>
                <a:srgbClr val="00FFFF"/>
              </a:highlight>
            </a:endParaRPr>
          </a:p>
        </p:txBody>
      </p:sp>
    </p:spTree>
    <p:extLst>
      <p:ext uri="{BB962C8B-B14F-4D97-AF65-F5344CB8AC3E}">
        <p14:creationId xmlns:p14="http://schemas.microsoft.com/office/powerpoint/2010/main" val="832461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descr="A blue screen with a white background&#10;&#10;AI-generated content may be incorrect.">
            <a:extLst>
              <a:ext uri="{FF2B5EF4-FFF2-40B4-BE49-F238E27FC236}">
                <a16:creationId xmlns:a16="http://schemas.microsoft.com/office/drawing/2014/main" id="{F5C51B38-5B9A-9016-ED3F-4F43188D8DF5}"/>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060442E0-E1A1-005B-0173-DD4D8D6862CA}"/>
              </a:ext>
            </a:extLst>
          </p:cNvPr>
          <p:cNvSpPr txBox="1"/>
          <p:nvPr/>
        </p:nvSpPr>
        <p:spPr>
          <a:xfrm>
            <a:off x="0" y="0"/>
            <a:ext cx="12192001" cy="769441"/>
          </a:xfrm>
          <a:prstGeom prst="rect">
            <a:avLst/>
          </a:prstGeom>
          <a:noFill/>
        </p:spPr>
        <p:txBody>
          <a:bodyPr wrap="square">
            <a:spAutoFit/>
          </a:bodyPr>
          <a:lstStyle/>
          <a:p>
            <a:pPr algn="ctr"/>
            <a:r>
              <a:rPr lang="fr-CH" sz="4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L'ÉRECTION DU SANCTUAIRE</a:t>
            </a:r>
          </a:p>
        </p:txBody>
      </p:sp>
      <p:sp>
        <p:nvSpPr>
          <p:cNvPr id="4" name="CuadroTexto 3">
            <a:extLst>
              <a:ext uri="{FF2B5EF4-FFF2-40B4-BE49-F238E27FC236}">
                <a16:creationId xmlns:a16="http://schemas.microsoft.com/office/drawing/2014/main" id="{49D7992A-F478-2F95-E88A-722153034FB9}"/>
              </a:ext>
            </a:extLst>
          </p:cNvPr>
          <p:cNvSpPr txBox="1"/>
          <p:nvPr/>
        </p:nvSpPr>
        <p:spPr>
          <a:xfrm>
            <a:off x="352012" y="648085"/>
            <a:ext cx="11587368" cy="646331"/>
          </a:xfrm>
          <a:prstGeom prst="rect">
            <a:avLst/>
          </a:prstGeom>
          <a:noFill/>
        </p:spPr>
        <p:txBody>
          <a:bodyPr wrap="square">
            <a:spAutoFit/>
          </a:bodyPr>
          <a:lstStyle/>
          <a:p>
            <a:pPr algn="ctr"/>
            <a:r>
              <a:rPr lang="fr-CH" b="1" dirty="0">
                <a:solidFill>
                  <a:schemeClr val="accent5">
                    <a:lumMod val="40000"/>
                    <a:lumOff val="60000"/>
                  </a:schemeClr>
                </a:solidFill>
                <a:effectLst>
                  <a:outerShdw blurRad="38100" dist="38100" dir="2700000" algn="tl">
                    <a:srgbClr val="000000">
                      <a:alpha val="43137"/>
                    </a:srgbClr>
                  </a:outerShdw>
                </a:effectLst>
                <a:latin typeface="Comic Sans MS" panose="030F0702030302020204" pitchFamily="66" charset="0"/>
              </a:rPr>
              <a:t>« Toute l'assemblée des enfants d'Israël se réunit à Silo, et ils y placèrent la tente d'assignation. Le pays était soumis devant eux.» </a:t>
            </a:r>
            <a:r>
              <a:rPr lang="fr-CH" sz="1400" b="1" dirty="0">
                <a:solidFill>
                  <a:schemeClr val="accent5">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fr-CH" b="1" dirty="0">
                <a:solidFill>
                  <a:schemeClr val="accent5">
                    <a:lumMod val="40000"/>
                    <a:lumOff val="60000"/>
                  </a:schemeClr>
                </a:solidFill>
                <a:effectLst>
                  <a:outerShdw blurRad="38100" dist="38100" dir="2700000" algn="tl">
                    <a:srgbClr val="000000">
                      <a:alpha val="43137"/>
                    </a:srgbClr>
                  </a:outerShdw>
                </a:effectLst>
                <a:latin typeface="Comic Sans MS" panose="030F0702030302020204" pitchFamily="66" charset="0"/>
              </a:rPr>
              <a:t>Josué 18.1)</a:t>
            </a:r>
          </a:p>
        </p:txBody>
      </p:sp>
      <p:sp>
        <p:nvSpPr>
          <p:cNvPr id="5" name="CuadroTexto 4">
            <a:extLst>
              <a:ext uri="{FF2B5EF4-FFF2-40B4-BE49-F238E27FC236}">
                <a16:creationId xmlns:a16="http://schemas.microsoft.com/office/drawing/2014/main" id="{AC3663DC-416C-8A5A-CB5E-F431070FB8AB}"/>
              </a:ext>
            </a:extLst>
          </p:cNvPr>
          <p:cNvSpPr txBox="1"/>
          <p:nvPr/>
        </p:nvSpPr>
        <p:spPr>
          <a:xfrm>
            <a:off x="5083867" y="1533140"/>
            <a:ext cx="7108133" cy="1631216"/>
          </a:xfrm>
          <a:prstGeom prst="rect">
            <a:avLst/>
          </a:prstGeom>
          <a:noFill/>
        </p:spPr>
        <p:txBody>
          <a:bodyPr wrap="square" rtlCol="0">
            <a:spAutoFit/>
          </a:bodyPr>
          <a:lstStyle/>
          <a:p>
            <a:pPr>
              <a:spcBef>
                <a:spcPts val="600"/>
              </a:spcBef>
            </a:pPr>
            <a:r>
              <a:rPr lang="fr-CH" sz="2000" b="1" dirty="0">
                <a:solidFill>
                  <a:schemeClr val="accent5">
                    <a:lumMod val="75000"/>
                  </a:schemeClr>
                </a:solidFill>
              </a:rPr>
              <a:t>Le pays avait été soumis par Israël. Le territoire avait été réparti aux tribus les plus importantes, bien que sept tribus n'aient pas encore reçu leur part. Les guerriers de Ruben, de Gad et de la demi-tribu de Manassé allaient être envoyés vers leurs possessions au-delà du Jourdain.</a:t>
            </a:r>
          </a:p>
        </p:txBody>
      </p:sp>
      <p:sp>
        <p:nvSpPr>
          <p:cNvPr id="6" name="CuadroTexto 5">
            <a:extLst>
              <a:ext uri="{FF2B5EF4-FFF2-40B4-BE49-F238E27FC236}">
                <a16:creationId xmlns:a16="http://schemas.microsoft.com/office/drawing/2014/main" id="{295796C3-1DF9-1F96-0911-E709927D377C}"/>
              </a:ext>
            </a:extLst>
          </p:cNvPr>
          <p:cNvSpPr txBox="1"/>
          <p:nvPr/>
        </p:nvSpPr>
        <p:spPr>
          <a:xfrm>
            <a:off x="136661" y="4199175"/>
            <a:ext cx="5959338" cy="1323439"/>
          </a:xfrm>
          <a:prstGeom prst="rect">
            <a:avLst/>
          </a:prstGeom>
          <a:noFill/>
        </p:spPr>
        <p:txBody>
          <a:bodyPr wrap="square">
            <a:spAutoFit/>
          </a:bodyPr>
          <a:lstStyle/>
          <a:p>
            <a:pPr>
              <a:spcBef>
                <a:spcPts val="600"/>
              </a:spcBef>
            </a:pPr>
            <a:r>
              <a:rPr lang="fr-CH" sz="2000" b="1" dirty="0">
                <a:solidFill>
                  <a:schemeClr val="bg1"/>
                </a:solidFill>
              </a:rPr>
              <a:t>Le Sanctuaire, comme demeure visible de Dieu, était le point de cohésion, où tous s'unissaient dans l'adoration. Sans la présence de Dieu, la possession de la terre n'avait aucun sens.</a:t>
            </a:r>
          </a:p>
        </p:txBody>
      </p:sp>
      <p:pic>
        <p:nvPicPr>
          <p:cNvPr id="8" name="Imagen 7" descr="Imagen que contiene tabla, hombre, mujer, parado&#10;&#10;El contenido generado por IA puede ser incorrecto.">
            <a:extLst>
              <a:ext uri="{FF2B5EF4-FFF2-40B4-BE49-F238E27FC236}">
                <a16:creationId xmlns:a16="http://schemas.microsoft.com/office/drawing/2014/main" id="{CCE7CB52-F20B-39E9-5BE4-23D08240A14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2011" y="1620786"/>
            <a:ext cx="4521572" cy="2543844"/>
          </a:xfrm>
          <a:prstGeom prst="rect">
            <a:avLst/>
          </a:prstGeom>
          <a:effectLst>
            <a:innerShdw blurRad="114300">
              <a:prstClr val="black"/>
            </a:innerShdw>
          </a:effectLst>
        </p:spPr>
      </p:pic>
      <p:pic>
        <p:nvPicPr>
          <p:cNvPr id="12" name="Imagen 11" descr="Un dibujo de una persona&#10;&#10;El contenido generado por IA puede ser incorrecto.">
            <a:extLst>
              <a:ext uri="{FF2B5EF4-FFF2-40B4-BE49-F238E27FC236}">
                <a16:creationId xmlns:a16="http://schemas.microsoft.com/office/drawing/2014/main" id="{AF233373-0CDF-22F7-7C6D-03AE8ACA338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6405674" y="4199174"/>
            <a:ext cx="5533706" cy="2543844"/>
          </a:xfrm>
          <a:prstGeom prst="rect">
            <a:avLst/>
          </a:prstGeom>
          <a:effectLst>
            <a:innerShdw blurRad="114300">
              <a:prstClr val="black"/>
            </a:innerShdw>
          </a:effectLst>
        </p:spPr>
      </p:pic>
      <p:sp>
        <p:nvSpPr>
          <p:cNvPr id="7" name="CuadroTexto 6">
            <a:extLst>
              <a:ext uri="{FF2B5EF4-FFF2-40B4-BE49-F238E27FC236}">
                <a16:creationId xmlns:a16="http://schemas.microsoft.com/office/drawing/2014/main" id="{85F7ACC2-D1AE-45E6-46BB-336C72C5F987}"/>
              </a:ext>
            </a:extLst>
          </p:cNvPr>
          <p:cNvSpPr txBox="1"/>
          <p:nvPr/>
        </p:nvSpPr>
        <p:spPr>
          <a:xfrm>
            <a:off x="5083867" y="3164356"/>
            <a:ext cx="7108132" cy="1015663"/>
          </a:xfrm>
          <a:prstGeom prst="rect">
            <a:avLst/>
          </a:prstGeom>
          <a:noFill/>
        </p:spPr>
        <p:txBody>
          <a:bodyPr wrap="square">
            <a:spAutoFit/>
          </a:bodyPr>
          <a:lstStyle/>
          <a:p>
            <a:pPr>
              <a:spcBef>
                <a:spcPts val="600"/>
              </a:spcBef>
            </a:pPr>
            <a:r>
              <a:rPr lang="fr-CH" sz="2000" b="1" dirty="0">
                <a:solidFill>
                  <a:srgbClr val="6308DE"/>
                </a:solidFill>
              </a:rPr>
              <a:t>Avant que les tribus ne se séparent, un acte spécial et indispensable fut accompli : l'érection du Tabernacle, le centre d'adoration d'Israël</a:t>
            </a:r>
            <a:r>
              <a:rPr lang="fr-CH" sz="2000" b="1" dirty="0"/>
              <a:t> </a:t>
            </a:r>
            <a:r>
              <a:rPr lang="fr-CH" sz="2000" b="1" dirty="0">
                <a:solidFill>
                  <a:schemeClr val="accent3"/>
                </a:solidFill>
              </a:rPr>
              <a:t>(Josué 18.1).</a:t>
            </a:r>
          </a:p>
        </p:txBody>
      </p:sp>
      <p:sp>
        <p:nvSpPr>
          <p:cNvPr id="10" name="CuadroTexto 9">
            <a:extLst>
              <a:ext uri="{FF2B5EF4-FFF2-40B4-BE49-F238E27FC236}">
                <a16:creationId xmlns:a16="http://schemas.microsoft.com/office/drawing/2014/main" id="{96788630-C3EB-EFFE-13B4-AF3C4FA13904}"/>
              </a:ext>
            </a:extLst>
          </p:cNvPr>
          <p:cNvSpPr txBox="1"/>
          <p:nvPr/>
        </p:nvSpPr>
        <p:spPr>
          <a:xfrm>
            <a:off x="136661" y="5522614"/>
            <a:ext cx="6276974" cy="1323439"/>
          </a:xfrm>
          <a:prstGeom prst="rect">
            <a:avLst/>
          </a:prstGeom>
          <a:noFill/>
        </p:spPr>
        <p:txBody>
          <a:bodyPr wrap="square">
            <a:spAutoFit/>
          </a:bodyPr>
          <a:lstStyle/>
          <a:p>
            <a:pPr>
              <a:spcBef>
                <a:spcPts val="600"/>
              </a:spcBef>
            </a:pPr>
            <a:r>
              <a:rPr lang="fr-CH" sz="2000" b="1" dirty="0">
                <a:solidFill>
                  <a:schemeClr val="accent2"/>
                </a:solidFill>
              </a:rPr>
              <a:t>Aujourd'hui, alors qu'il reste encore des géants modernes et postmodernes à vaincre, il est d'une importance vitale que nous fixions notre regard sur le Sanctuaire Céleste, où Jésus intercède pour nous</a:t>
            </a:r>
            <a:r>
              <a:rPr lang="fr-CH" sz="2000" b="1" dirty="0"/>
              <a:t>.</a:t>
            </a:r>
          </a:p>
        </p:txBody>
      </p:sp>
    </p:spTree>
    <p:extLst>
      <p:ext uri="{BB962C8B-B14F-4D97-AF65-F5344CB8AC3E}">
        <p14:creationId xmlns:p14="http://schemas.microsoft.com/office/powerpoint/2010/main" val="944131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3" presetClass="entr" presetSubtype="32"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strVal val="4*#ppt_w"/>
                                          </p:val>
                                        </p:tav>
                                        <p:tav tm="100000">
                                          <p:val>
                                            <p:strVal val="#ppt_w"/>
                                          </p:val>
                                        </p:tav>
                                      </p:tavLst>
                                    </p:anim>
                                    <p:anim calcmode="lin" valueType="num">
                                      <p:cBhvr>
                                        <p:cTn id="17" dur="500" fill="hold"/>
                                        <p:tgtEl>
                                          <p:spTgt spid="4"/>
                                        </p:tgtEl>
                                        <p:attrNameLst>
                                          <p:attrName>ppt_h</p:attrName>
                                        </p:attrNameLst>
                                      </p:cBhvr>
                                      <p:tavLst>
                                        <p:tav tm="0">
                                          <p:val>
                                            <p:strVal val="4*#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32"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ox(out)">
                                      <p:cBhvr>
                                        <p:cTn id="27" dur="750"/>
                                        <p:tgtEl>
                                          <p:spTgt spid="8"/>
                                        </p:tgtEl>
                                      </p:cBhvr>
                                    </p:animEffect>
                                  </p:childTnLst>
                                </p:cTn>
                              </p:par>
                            </p:childTnLst>
                          </p:cTn>
                        </p:par>
                        <p:par>
                          <p:cTn id="28" fill="hold">
                            <p:stCondLst>
                              <p:cond delay="750"/>
                            </p:stCondLst>
                            <p:childTnLst>
                              <p:par>
                                <p:cTn id="29" presetID="22" presetClass="entr" presetSubtype="8"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left)">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wipe(left)">
                                      <p:cBhvr>
                                        <p:cTn id="36" dur="5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4" presetClass="entr" presetSubtype="32" fill="hold"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box(out)">
                                      <p:cBhvr>
                                        <p:cTn id="41" dur="750"/>
                                        <p:tgtEl>
                                          <p:spTgt spid="12"/>
                                        </p:tgtEl>
                                      </p:cBhvr>
                                    </p:animEffect>
                                  </p:childTnLst>
                                </p:cTn>
                              </p:par>
                            </p:childTnLst>
                          </p:cTn>
                        </p:par>
                        <p:par>
                          <p:cTn id="42" fill="hold">
                            <p:stCondLst>
                              <p:cond delay="750"/>
                            </p:stCondLst>
                            <p:childTnLst>
                              <p:par>
                                <p:cTn id="43" presetID="22" presetClass="entr" presetSubtype="8" fill="hold" grpId="0" nodeType="after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wipe(left)">
                                      <p:cBhvr>
                                        <p:cTn id="4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6FE5762E-6D7F-9EDB-D396-49A42317C16F}"/>
              </a:ext>
            </a:extLst>
          </p:cNvPr>
          <p:cNvSpPr txBox="1"/>
          <p:nvPr/>
        </p:nvSpPr>
        <p:spPr>
          <a:xfrm>
            <a:off x="4081347" y="401445"/>
            <a:ext cx="7817005" cy="3477875"/>
          </a:xfrm>
          <a:prstGeom prst="rect">
            <a:avLst/>
          </a:prstGeom>
          <a:noFill/>
        </p:spPr>
        <p:txBody>
          <a:bodyPr wrap="square" rtlCol="0">
            <a:spAutoFit/>
          </a:bodyPr>
          <a:lstStyle/>
          <a:p>
            <a:pPr algn="just"/>
            <a:r>
              <a:rPr lang="fr-FR" sz="2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fr-FR" sz="2200" dirty="0">
                <a:solidFill>
                  <a:srgbClr val="3333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Tu n'auras pas d'autres dieux devant ma face » </a:t>
            </a:r>
            <a:r>
              <a:rPr lang="fr-FR" sz="2200" i="1" dirty="0">
                <a:solidFill>
                  <a:srgbClr val="3333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(Exode 20.3)</a:t>
            </a:r>
            <a:r>
              <a:rPr lang="fr-FR" sz="2200" dirty="0">
                <a:solidFill>
                  <a:srgbClr val="3333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On peut ne pas se prosterner devant des idoles de bois ou de pierre et transgresser quand même le premier commandement. </a:t>
            </a:r>
          </a:p>
          <a:p>
            <a:pPr algn="just"/>
            <a:r>
              <a:rPr lang="fr-FR" sz="2200" dirty="0">
                <a:solidFill>
                  <a:srgbClr val="85514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Beaucoup de ceux qui professent être les disciples du Christ violent ses principes. Mais le Seigneur du ciel ne reconnaît pas pour ses enfants ceux qui cultivent dans leur cœur quelque chose qui prend la place que lui seul doit occuper. </a:t>
            </a:r>
            <a:r>
              <a:rPr lang="fr-FR" sz="2200" dirty="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Pour les uns, c'est la satisfaction de leurs appétits, pour d'autres, l'amour de la mode ou du monde…</a:t>
            </a:r>
            <a:endParaRPr lang="fr-CH" sz="2200" dirty="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ZoneTexte 2">
            <a:extLst>
              <a:ext uri="{FF2B5EF4-FFF2-40B4-BE49-F238E27FC236}">
                <a16:creationId xmlns:a16="http://schemas.microsoft.com/office/drawing/2014/main" id="{9CDEA6F5-FDC7-1D69-9515-3A80048BE53A}"/>
              </a:ext>
            </a:extLst>
          </p:cNvPr>
          <p:cNvSpPr txBox="1"/>
          <p:nvPr/>
        </p:nvSpPr>
        <p:spPr>
          <a:xfrm>
            <a:off x="1817649" y="3909823"/>
            <a:ext cx="10292922" cy="2800767"/>
          </a:xfrm>
          <a:prstGeom prst="rect">
            <a:avLst/>
          </a:prstGeom>
          <a:noFill/>
        </p:spPr>
        <p:txBody>
          <a:bodyPr wrap="square" rtlCol="0">
            <a:spAutoFit/>
          </a:bodyPr>
          <a:lstStyle/>
          <a:p>
            <a:pPr algn="just"/>
            <a:r>
              <a:rPr lang="fr-FR" sz="2200" dirty="0">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Dieu nous a donné dans cette vie bien des choses sur lesquelles nous pouvons placer nos affections, mais, en exagérant ce qui est légitime en soi, nous devenons idolâtres... </a:t>
            </a:r>
            <a:r>
              <a:rPr lang="fr-FR" sz="2200" dirty="0">
                <a:solidFill>
                  <a:srgbClr val="6308DE"/>
                </a:solidFill>
                <a:effectLst>
                  <a:outerShdw blurRad="38100" dist="38100" dir="2700000" algn="tl">
                    <a:srgbClr val="000000">
                      <a:alpha val="43137"/>
                    </a:srgbClr>
                  </a:outerShdw>
                </a:effectLst>
                <a:highlight>
                  <a:srgbClr val="EBD7E1"/>
                </a:highlight>
                <a:latin typeface="Arial" panose="020B0604020202020204" pitchFamily="34" charset="0"/>
                <a:cs typeface="Arial" panose="020B0604020202020204" pitchFamily="34" charset="0"/>
              </a:rPr>
              <a:t>Tout ce qui nous sépare de Dieu et diminue notre intérêt pour les choses éternelles est une idole.</a:t>
            </a:r>
            <a:r>
              <a:rPr lang="fr-FR" sz="2200" dirty="0">
                <a:solidFill>
                  <a:srgbClr val="6308D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algn="just"/>
            <a:r>
              <a:rPr lang="fr-FR" sz="2200" dirty="0">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Ceux qui emploient le temps précieux que Dieu leur donne, temps acquis à un grand prix, pour embellir leur maison et en tirer vanité, pour suivre les modes et les coutumes du monde, ne privent pas seulement leur âme de la nourriture spirituelle qui lui est nécessaire, mais ne donnent pas à Dieu ce qui lui revient. »</a:t>
            </a:r>
            <a:endParaRPr lang="fr-CH" sz="2200" dirty="0">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endParaRPr>
          </a:p>
        </p:txBody>
      </p:sp>
      <p:sp>
        <p:nvSpPr>
          <p:cNvPr id="4" name="ZoneTexte 3">
            <a:extLst>
              <a:ext uri="{FF2B5EF4-FFF2-40B4-BE49-F238E27FC236}">
                <a16:creationId xmlns:a16="http://schemas.microsoft.com/office/drawing/2014/main" id="{927EF828-EAAC-D8C1-BBE4-786AB1C610D2}"/>
              </a:ext>
            </a:extLst>
          </p:cNvPr>
          <p:cNvSpPr txBox="1"/>
          <p:nvPr/>
        </p:nvSpPr>
        <p:spPr>
          <a:xfrm>
            <a:off x="557561" y="323385"/>
            <a:ext cx="2999678" cy="1938992"/>
          </a:xfrm>
          <a:prstGeom prst="rect">
            <a:avLst/>
          </a:prstGeom>
          <a:solidFill>
            <a:schemeClr val="accent1">
              <a:lumMod val="20000"/>
              <a:lumOff val="80000"/>
            </a:schemeClr>
          </a:solidFill>
          <a:ln w="57150"/>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fr-FR" sz="2400" dirty="0">
                <a:ln w="0"/>
                <a:solidFill>
                  <a:schemeClr val="tx1"/>
                </a:solidFill>
                <a:effectLst>
                  <a:outerShdw blurRad="38100" dist="38100" dir="2700000" algn="tl">
                    <a:srgbClr val="000000">
                      <a:alpha val="43137"/>
                    </a:srgbClr>
                  </a:outerShdw>
                </a:effectLst>
                <a:latin typeface="Calibri" panose="020F0502020204030204" pitchFamily="34" charset="0"/>
                <a:ea typeface="MS Minngs"/>
              </a:rPr>
              <a:t>« Dieu est esprit, et il faut que ceux qui l'adorent, l'adorent en esprit et en vérité » </a:t>
            </a:r>
            <a:r>
              <a:rPr lang="fr-FR" sz="2400" i="1" dirty="0">
                <a:effectLst/>
                <a:highlight>
                  <a:srgbClr val="00FFFF"/>
                </a:highlight>
                <a:latin typeface="Calibri" panose="020F0502020204030204" pitchFamily="34" charset="0"/>
                <a:ea typeface="MS Minngs"/>
              </a:rPr>
              <a:t>(Jean 4.24). </a:t>
            </a:r>
            <a:endParaRPr lang="fr-CH" sz="2400" dirty="0">
              <a:highlight>
                <a:srgbClr val="00FFFF"/>
              </a:highlight>
            </a:endParaRPr>
          </a:p>
        </p:txBody>
      </p:sp>
      <p:sp>
        <p:nvSpPr>
          <p:cNvPr id="5" name="Bulle narrative : rectangle à coins arrondis 4">
            <a:extLst>
              <a:ext uri="{FF2B5EF4-FFF2-40B4-BE49-F238E27FC236}">
                <a16:creationId xmlns:a16="http://schemas.microsoft.com/office/drawing/2014/main" id="{1C033FF1-A42C-9445-76F3-2847DFDDD674}"/>
              </a:ext>
            </a:extLst>
          </p:cNvPr>
          <p:cNvSpPr/>
          <p:nvPr/>
        </p:nvSpPr>
        <p:spPr>
          <a:xfrm>
            <a:off x="609600" y="2503714"/>
            <a:ext cx="2895600" cy="1164772"/>
          </a:xfrm>
          <a:prstGeom prst="wedgeRoundRectCallout">
            <a:avLst>
              <a:gd name="adj1" fmla="val 66972"/>
              <a:gd name="adj2" fmla="val -64831"/>
              <a:gd name="adj3" fmla="val 16667"/>
            </a:avLst>
          </a:prstGeom>
          <a:solidFill>
            <a:schemeClr val="accent1">
              <a:lumMod val="20000"/>
              <a:lumOff val="80000"/>
            </a:schemeClr>
          </a:solid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dirty="0">
                <a:ln w="0"/>
                <a:solidFill>
                  <a:schemeClr val="tx1"/>
                </a:solidFill>
                <a:effectLst>
                  <a:outerShdw blurRad="38100" dist="19050" dir="2700000" algn="tl" rotWithShape="0">
                    <a:schemeClr val="dk1">
                      <a:alpha val="40000"/>
                    </a:schemeClr>
                  </a:outerShdw>
                </a:effectLst>
              </a:rPr>
              <a:t>(Ellen G. White,</a:t>
            </a:r>
          </a:p>
          <a:p>
            <a:pPr algn="ctr"/>
            <a:r>
              <a:rPr lang="fr-FR" sz="1800" i="1"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MS Minngs"/>
              </a:rPr>
              <a:t>Pour mieux connaître Jésus-Christ,</a:t>
            </a:r>
            <a:r>
              <a:rPr lang="fr-FR" sz="180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MS Minngs"/>
              </a:rPr>
              <a:t> p. 324.</a:t>
            </a:r>
            <a:endParaRPr lang="fr-CH" dirty="0">
              <a:ln w="0"/>
              <a:solidFill>
                <a:schemeClr val="tx1"/>
              </a:solidFill>
              <a:effectLst>
                <a:outerShdw blurRad="38100" dist="19050" dir="2700000" algn="tl" rotWithShape="0">
                  <a:schemeClr val="dk1">
                    <a:alpha val="40000"/>
                  </a:schemeClr>
                </a:outerShdw>
              </a:effectLst>
            </a:endParaRPr>
          </a:p>
        </p:txBody>
      </p:sp>
      <p:pic>
        <p:nvPicPr>
          <p:cNvPr id="1026" name="Picture 2" descr="7 idées de Chrétien évangélique | chrétien évangélique, chrétien, parole du  jour">
            <a:extLst>
              <a:ext uri="{FF2B5EF4-FFF2-40B4-BE49-F238E27FC236}">
                <a16:creationId xmlns:a16="http://schemas.microsoft.com/office/drawing/2014/main" id="{66A527CC-A7D2-5FF0-C5ED-78178ED530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429" y="4011920"/>
            <a:ext cx="1736220" cy="2608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1057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urple rectangular frame with white border&#10;&#10;AI-generated content may be incorrect.">
            <a:extLst>
              <a:ext uri="{FF2B5EF4-FFF2-40B4-BE49-F238E27FC236}">
                <a16:creationId xmlns:a16="http://schemas.microsoft.com/office/drawing/2014/main" id="{53A427D0-8F0A-8EDA-DFD5-1A89C13FBE48}"/>
              </a:ext>
            </a:extLst>
          </p:cNvPr>
          <p:cNvPicPr>
            <a:picLocks noGrp="1" noRot="1" noChangeAspect="1" noMove="1" noResize="1" noEditPoints="1" noAdjustHandles="1" noChangeArrowheads="1" noChangeShapeType="1" noCrop="1"/>
          </p:cNvPicPr>
          <p:nvPr/>
        </p:nvPicPr>
        <p:blipFill>
          <a:blip r:embed="rId2" cstate="screen">
            <a:extLst>
              <a:ext uri="{28A0092B-C50C-407E-A947-70E740481C1C}">
                <a14:useLocalDpi xmlns:a14="http://schemas.microsoft.com/office/drawing/2010/main"/>
              </a:ext>
            </a:extLst>
          </a:blip>
          <a:srcRect/>
          <a:stretch>
            <a:fillRect/>
          </a:stretch>
        </p:blipFill>
        <p:spPr>
          <a:xfrm>
            <a:off x="20" y="1282"/>
            <a:ext cx="12191980" cy="6856718"/>
          </a:xfrm>
          <a:prstGeom prst="rect">
            <a:avLst/>
          </a:prstGeom>
        </p:spPr>
      </p:pic>
      <p:sp>
        <p:nvSpPr>
          <p:cNvPr id="3" name="CuadroTexto 2">
            <a:extLst>
              <a:ext uri="{FF2B5EF4-FFF2-40B4-BE49-F238E27FC236}">
                <a16:creationId xmlns:a16="http://schemas.microsoft.com/office/drawing/2014/main" id="{C83C5E04-8704-FA75-91CB-6CCB6272AFB5}"/>
              </a:ext>
            </a:extLst>
          </p:cNvPr>
          <p:cNvSpPr txBox="1"/>
          <p:nvPr/>
        </p:nvSpPr>
        <p:spPr>
          <a:xfrm>
            <a:off x="1568932" y="1108023"/>
            <a:ext cx="9054135" cy="4678204"/>
          </a:xfrm>
          <a:prstGeom prst="rect">
            <a:avLst/>
          </a:prstGeom>
          <a:noFill/>
        </p:spPr>
        <p:txBody>
          <a:bodyPr wrap="square">
            <a:spAutoFit/>
          </a:bodyPr>
          <a:lstStyle/>
          <a:p>
            <a:pPr>
              <a:spcBef>
                <a:spcPts val="600"/>
              </a:spcBef>
            </a:pPr>
            <a:r>
              <a:rPr lang="fr-CH" sz="2400" b="1" dirty="0">
                <a:latin typeface="Constantia" panose="02030602050306030303" pitchFamily="18" charset="0"/>
              </a:rPr>
              <a:t>“Chacun avait ainsi eu l’occasion de connaître les conditions de l’alliance en vertu de laquelle Israël recevait la terre de Canaan.</a:t>
            </a:r>
          </a:p>
          <a:p>
            <a:pPr>
              <a:spcBef>
                <a:spcPts val="600"/>
              </a:spcBef>
            </a:pPr>
            <a:r>
              <a:rPr lang="fr-CH" sz="2400" b="1" dirty="0">
                <a:latin typeface="Constantia" panose="02030602050306030303" pitchFamily="18" charset="0"/>
              </a:rPr>
              <a:t>Ce ne furent pas seulement les hommes d’Israël mais aussi les femmes et les petits enfants qui entendirent la lecture de la loi. Il importait, en effet, que ces derniers connussent aussi leurs devoirs. […]</a:t>
            </a:r>
          </a:p>
          <a:p>
            <a:pPr>
              <a:spcBef>
                <a:spcPts val="600"/>
              </a:spcBef>
            </a:pPr>
            <a:r>
              <a:rPr lang="fr-CH" sz="2400" b="1" dirty="0">
                <a:latin typeface="Constantia" panose="02030602050306030303" pitchFamily="18" charset="0"/>
              </a:rPr>
              <a:t>Chaque chapitre, chaque verset de la Bible est une parole divine adressée aux hommes. [...] Étudiée et mise en pratique, l’Écriture sainte conduira aujourd’hui le peuple de Dieu, de même que le peuple d’Israël était conduit de jour par la colonne de nuée et de nuit par la colonne de feu.”</a:t>
            </a:r>
          </a:p>
        </p:txBody>
      </p:sp>
      <p:sp>
        <p:nvSpPr>
          <p:cNvPr id="4" name="CuadroTexto 3">
            <a:extLst>
              <a:ext uri="{FF2B5EF4-FFF2-40B4-BE49-F238E27FC236}">
                <a16:creationId xmlns:a16="http://schemas.microsoft.com/office/drawing/2014/main" id="{348917C8-C459-2631-EC1B-75D21B4F1D77}"/>
              </a:ext>
            </a:extLst>
          </p:cNvPr>
          <p:cNvSpPr txBox="1"/>
          <p:nvPr/>
        </p:nvSpPr>
        <p:spPr>
          <a:xfrm>
            <a:off x="5500782" y="6358919"/>
            <a:ext cx="5524974" cy="369332"/>
          </a:xfrm>
          <a:prstGeom prst="rect">
            <a:avLst/>
          </a:prstGeom>
          <a:noFill/>
        </p:spPr>
        <p:txBody>
          <a:bodyPr wrap="none" rtlCol="0">
            <a:spAutoFit/>
          </a:bodyPr>
          <a:lstStyle/>
          <a:p>
            <a:pPr algn="r">
              <a:spcAft>
                <a:spcPts val="600"/>
              </a:spcAft>
            </a:pPr>
            <a:r>
              <a:rPr lang="fr-CH" b="1" spc="100" dirty="0">
                <a:solidFill>
                  <a:srgbClr val="D7EBE1"/>
                </a:solidFill>
              </a:rPr>
              <a:t>(E. G. W. Patriarches et prophètes, p. 483-484)</a:t>
            </a:r>
          </a:p>
        </p:txBody>
      </p:sp>
    </p:spTree>
    <p:extLst>
      <p:ext uri="{BB962C8B-B14F-4D97-AF65-F5344CB8AC3E}">
        <p14:creationId xmlns:p14="http://schemas.microsoft.com/office/powerpoint/2010/main" val="3820785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093694CD-692C-482D-9B24-74FE1B6475EA}"/>
              </a:ext>
            </a:extLst>
          </p:cNvPr>
          <p:cNvPicPr>
            <a:picLocks noChangeAspect="1"/>
          </p:cNvPicPr>
          <p:nvPr/>
        </p:nvPicPr>
        <p:blipFill>
          <a:blip r:embed="rId2"/>
          <a:stretch>
            <a:fillRect/>
          </a:stretch>
        </p:blipFill>
        <p:spPr>
          <a:xfrm>
            <a:off x="3048000" y="39997"/>
            <a:ext cx="9144000" cy="6818003"/>
          </a:xfrm>
          <a:prstGeom prst="rect">
            <a:avLst/>
          </a:prstGeom>
        </p:spPr>
      </p:pic>
      <p:sp>
        <p:nvSpPr>
          <p:cNvPr id="4" name="ZoneTexte 3">
            <a:extLst>
              <a:ext uri="{FF2B5EF4-FFF2-40B4-BE49-F238E27FC236}">
                <a16:creationId xmlns:a16="http://schemas.microsoft.com/office/drawing/2014/main" id="{B29BDD16-AB7F-4387-950D-68C0041829CE}"/>
              </a:ext>
            </a:extLst>
          </p:cNvPr>
          <p:cNvSpPr txBox="1"/>
          <p:nvPr/>
        </p:nvSpPr>
        <p:spPr>
          <a:xfrm>
            <a:off x="4542080" y="1935100"/>
            <a:ext cx="5988649" cy="1323247"/>
          </a:xfrm>
          <a:prstGeom prst="rect">
            <a:avLst/>
          </a:prstGeom>
          <a:solidFill>
            <a:schemeClr val="accent2">
              <a:alpha val="46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fr-CH" sz="2133" i="0" u="none" strike="noStrike" kern="1200" normalizeH="0" baseline="0" noProof="0" dirty="0">
                <a:ln w="0"/>
                <a:effectLst>
                  <a:outerShdw blurRad="38100" dist="19050" dir="2700000" algn="tl" rotWithShape="0">
                    <a:schemeClr val="dk1">
                      <a:alpha val="40000"/>
                    </a:schemeClr>
                  </a:outerShdw>
                </a:effectLst>
                <a:uLnTx/>
                <a:uFillTx/>
                <a:latin typeface="Arial" panose="020B0604020202020204" pitchFamily="34" charset="0"/>
                <a:ea typeface="Arial" panose="020B0604020202020204" pitchFamily="34" charset="0"/>
                <a:cs typeface="Arial" panose="020B0604020202020204" pitchFamily="34" charset="0"/>
              </a:rPr>
              <a:t>« Vous avez vu vous-mêmes ce que j’ai fait à l’Egypte : je vous ai portés sur des ailes d’aigle </a:t>
            </a:r>
            <a:br>
              <a:rPr kumimoji="0" lang="fr-CH" sz="2133" i="0" u="none" strike="noStrike" kern="1200" normalizeH="0" baseline="0" noProof="0" dirty="0">
                <a:ln w="0"/>
                <a:effectLst>
                  <a:outerShdw blurRad="38100" dist="19050" dir="2700000" algn="tl" rotWithShape="0">
                    <a:schemeClr val="dk1">
                      <a:alpha val="40000"/>
                    </a:schemeClr>
                  </a:outerShdw>
                </a:effectLst>
                <a:uLnTx/>
                <a:uFillTx/>
                <a:latin typeface="Arial" panose="020B0604020202020204" pitchFamily="34" charset="0"/>
                <a:ea typeface="Arial" panose="020B0604020202020204" pitchFamily="34" charset="0"/>
                <a:cs typeface="Arial" panose="020B0604020202020204" pitchFamily="34" charset="0"/>
              </a:rPr>
            </a:br>
            <a:r>
              <a:rPr kumimoji="0" lang="fr-CH" sz="2133" i="0" u="none" strike="noStrike" kern="1200" normalizeH="0" baseline="0" noProof="0" dirty="0">
                <a:ln w="0"/>
                <a:effectLst>
                  <a:outerShdw blurRad="38100" dist="19050" dir="2700000" algn="tl" rotWithShape="0">
                    <a:schemeClr val="dk1">
                      <a:alpha val="40000"/>
                    </a:schemeClr>
                  </a:outerShdw>
                </a:effectLst>
                <a:uLnTx/>
                <a:uFillTx/>
                <a:latin typeface="Arial" panose="020B0604020202020204" pitchFamily="34" charset="0"/>
                <a:ea typeface="Arial" panose="020B0604020202020204" pitchFamily="34" charset="0"/>
                <a:cs typeface="Arial" panose="020B0604020202020204" pitchFamily="34" charset="0"/>
              </a:rPr>
              <a:t>et je vous ai fait venir à moi. » </a:t>
            </a:r>
            <a:br>
              <a:rPr kumimoji="0" lang="fr-CH" sz="2133" i="0" u="none" strike="noStrike" kern="1200" normalizeH="0" baseline="0" noProof="0" dirty="0">
                <a:ln w="0"/>
                <a:effectLst>
                  <a:outerShdw blurRad="38100" dist="19050" dir="2700000" algn="tl" rotWithShape="0">
                    <a:schemeClr val="dk1">
                      <a:alpha val="40000"/>
                    </a:schemeClr>
                  </a:outerShdw>
                </a:effectLst>
                <a:uLnTx/>
                <a:uFillTx/>
                <a:latin typeface="Arial" panose="020B0604020202020204" pitchFamily="34" charset="0"/>
                <a:ea typeface="Arial" panose="020B0604020202020204" pitchFamily="34" charset="0"/>
                <a:cs typeface="Arial" panose="020B0604020202020204" pitchFamily="34" charset="0"/>
              </a:rPr>
            </a:br>
            <a:r>
              <a:rPr kumimoji="0" lang="fr-CH"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Arial" panose="020B0604020202020204" pitchFamily="34" charset="0"/>
                <a:cs typeface="Arial" panose="020B0604020202020204" pitchFamily="34" charset="0"/>
              </a:rPr>
              <a:t>(Exode 19.4. Nouvelle Bible français courant.)</a:t>
            </a:r>
            <a:endParaRPr kumimoji="0" lang="fr-CH"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 name="Image 1">
            <a:extLst>
              <a:ext uri="{FF2B5EF4-FFF2-40B4-BE49-F238E27FC236}">
                <a16:creationId xmlns:a16="http://schemas.microsoft.com/office/drawing/2014/main" id="{5B061658-9F86-22D6-4995-A53E00558FC5}"/>
              </a:ext>
            </a:extLst>
          </p:cNvPr>
          <p:cNvPicPr>
            <a:picLocks noChangeAspect="1"/>
          </p:cNvPicPr>
          <p:nvPr/>
        </p:nvPicPr>
        <p:blipFill>
          <a:blip r:embed="rId3"/>
          <a:stretch>
            <a:fillRect/>
          </a:stretch>
        </p:blipFill>
        <p:spPr>
          <a:xfrm>
            <a:off x="-62585" y="39996"/>
            <a:ext cx="3110585" cy="6838001"/>
          </a:xfrm>
          <a:prstGeom prst="rect">
            <a:avLst/>
          </a:prstGeom>
          <a:ln w="38100">
            <a:solidFill>
              <a:schemeClr val="tx1"/>
            </a:solidFill>
          </a:ln>
        </p:spPr>
      </p:pic>
      <p:sp>
        <p:nvSpPr>
          <p:cNvPr id="6" name="Rectangle 5">
            <a:extLst>
              <a:ext uri="{FF2B5EF4-FFF2-40B4-BE49-F238E27FC236}">
                <a16:creationId xmlns:a16="http://schemas.microsoft.com/office/drawing/2014/main" id="{00483B66-9AD7-F19E-022E-28444BA33105}"/>
              </a:ext>
            </a:extLst>
          </p:cNvPr>
          <p:cNvSpPr/>
          <p:nvPr/>
        </p:nvSpPr>
        <p:spPr>
          <a:xfrm>
            <a:off x="2753269" y="90913"/>
            <a:ext cx="3135217" cy="1229458"/>
          </a:xfrm>
          <a:prstGeom prst="rect">
            <a:avLst/>
          </a:prstGeom>
          <a:solidFill>
            <a:srgbClr val="C00000"/>
          </a:solidFill>
          <a:ln/>
          <a:effectLst>
            <a:softEdge rad="317500"/>
          </a:effectLst>
        </p:spPr>
        <p:style>
          <a:lnRef idx="1">
            <a:schemeClr val="accent2"/>
          </a:lnRef>
          <a:fillRef idx="3">
            <a:schemeClr val="accent2"/>
          </a:fillRef>
          <a:effectRef idx="2">
            <a:schemeClr val="accent2"/>
          </a:effectRef>
          <a:fontRef idx="minor">
            <a:schemeClr val="lt1"/>
          </a:fontRef>
        </p:style>
        <p:txBody>
          <a:bodyPr vert="horz" lIns="91440" tIns="45720" rIns="91440" bIns="45720" rtlCol="0" anchor="ctr">
            <a:normAutofit/>
          </a:bodyPr>
          <a:lstStyle/>
          <a:p>
            <a:pPr algn="ctr">
              <a:lnSpc>
                <a:spcPct val="90000"/>
              </a:lnSpc>
              <a:spcBef>
                <a:spcPct val="0"/>
              </a:spcBef>
            </a:pPr>
            <a:r>
              <a:rPr lang="fr-CH" sz="4000" dirty="0">
                <a:solidFill>
                  <a:srgbClr val="FFFF00"/>
                </a:solidFill>
                <a:latin typeface="Brush Script MT" panose="03060802040406070304" pitchFamily="66" charset="0"/>
              </a:rPr>
              <a:t>J’ADHERE</a:t>
            </a:r>
          </a:p>
        </p:txBody>
      </p:sp>
      <p:sp>
        <p:nvSpPr>
          <p:cNvPr id="7" name="Rectangle 6">
            <a:extLst>
              <a:ext uri="{FF2B5EF4-FFF2-40B4-BE49-F238E27FC236}">
                <a16:creationId xmlns:a16="http://schemas.microsoft.com/office/drawing/2014/main" id="{ED55DA3A-8801-7440-3095-A262997B9368}"/>
              </a:ext>
            </a:extLst>
          </p:cNvPr>
          <p:cNvSpPr/>
          <p:nvPr/>
        </p:nvSpPr>
        <p:spPr>
          <a:xfrm>
            <a:off x="9636473" y="744671"/>
            <a:ext cx="2388336" cy="1266221"/>
          </a:xfrm>
          <a:prstGeom prst="rect">
            <a:avLst/>
          </a:prstGeom>
          <a:solidFill>
            <a:srgbClr val="FF0000"/>
          </a:solidFill>
          <a:ln/>
          <a:effectLst>
            <a:softEdge rad="317500"/>
          </a:effectLst>
        </p:spPr>
        <p:style>
          <a:lnRef idx="1">
            <a:schemeClr val="accent2"/>
          </a:lnRef>
          <a:fillRef idx="3">
            <a:schemeClr val="accent2"/>
          </a:fillRef>
          <a:effectRef idx="2">
            <a:schemeClr val="accent2"/>
          </a:effectRef>
          <a:fontRef idx="minor">
            <a:schemeClr val="lt1"/>
          </a:fontRef>
        </p:style>
        <p:txBody>
          <a:bodyPr vert="horz" lIns="91440" tIns="45720" rIns="91440" bIns="45720" rtlCol="0" anchor="ctr">
            <a:normAutofit/>
          </a:bodyPr>
          <a:lstStyle/>
          <a:p>
            <a:pPr algn="ctr">
              <a:lnSpc>
                <a:spcPct val="90000"/>
              </a:lnSpc>
              <a:spcBef>
                <a:spcPct val="0"/>
              </a:spcBef>
            </a:pPr>
            <a:r>
              <a:rPr lang="fr-CH" sz="4000" dirty="0">
                <a:solidFill>
                  <a:srgbClr val="FFFF00"/>
                </a:solidFill>
                <a:latin typeface="Brush Script MT" panose="03060802040406070304" pitchFamily="66" charset="0"/>
              </a:rPr>
              <a:t>Amen !</a:t>
            </a:r>
          </a:p>
        </p:txBody>
      </p:sp>
    </p:spTree>
    <p:extLst>
      <p:ext uri="{BB962C8B-B14F-4D97-AF65-F5344CB8AC3E}">
        <p14:creationId xmlns:p14="http://schemas.microsoft.com/office/powerpoint/2010/main" val="2606491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ppt_w</p:attrName>
                                        </p:attrNameLst>
                                      </p:cBhvr>
                                      <p:tavLst>
                                        <p:tav tm="0">
                                          <p:val>
                                            <p:fltVal val="0"/>
                                          </p:val>
                                        </p:tav>
                                        <p:tav tm="100000">
                                          <p:val>
                                            <p:strVal val="#ppt_w"/>
                                          </p:val>
                                        </p:tav>
                                      </p:tavLst>
                                    </p:anim>
                                    <p:anim calcmode="lin" valueType="num">
                                      <p:cBhvr>
                                        <p:cTn id="8" dur="2000" fill="hold"/>
                                        <p:tgtEl>
                                          <p:spTgt spid="6"/>
                                        </p:tgtEl>
                                        <p:attrNameLst>
                                          <p:attrName>ppt_h</p:attrName>
                                        </p:attrNameLst>
                                      </p:cBhvr>
                                      <p:tavLst>
                                        <p:tav tm="0">
                                          <p:val>
                                            <p:fltVal val="0"/>
                                          </p:val>
                                        </p:tav>
                                        <p:tav tm="100000">
                                          <p:val>
                                            <p:strVal val="#ppt_h"/>
                                          </p:val>
                                        </p:tav>
                                      </p:tavLst>
                                    </p:anim>
                                    <p:anim calcmode="lin" valueType="num">
                                      <p:cBhvr>
                                        <p:cTn id="9" dur="2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2000"/>
                            </p:stCondLst>
                            <p:childTnLst>
                              <p:par>
                                <p:cTn id="12" presetID="15"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2000" fill="hold"/>
                                        <p:tgtEl>
                                          <p:spTgt spid="7"/>
                                        </p:tgtEl>
                                        <p:attrNameLst>
                                          <p:attrName>ppt_w</p:attrName>
                                        </p:attrNameLst>
                                      </p:cBhvr>
                                      <p:tavLst>
                                        <p:tav tm="0">
                                          <p:val>
                                            <p:fltVal val="0"/>
                                          </p:val>
                                        </p:tav>
                                        <p:tav tm="100000">
                                          <p:val>
                                            <p:strVal val="#ppt_w"/>
                                          </p:val>
                                        </p:tav>
                                      </p:tavLst>
                                    </p:anim>
                                    <p:anim calcmode="lin" valueType="num">
                                      <p:cBhvr>
                                        <p:cTn id="15" dur="2000" fill="hold"/>
                                        <p:tgtEl>
                                          <p:spTgt spid="7"/>
                                        </p:tgtEl>
                                        <p:attrNameLst>
                                          <p:attrName>ppt_h</p:attrName>
                                        </p:attrNameLst>
                                      </p:cBhvr>
                                      <p:tavLst>
                                        <p:tav tm="0">
                                          <p:val>
                                            <p:fltVal val="0"/>
                                          </p:val>
                                        </p:tav>
                                        <p:tav tm="100000">
                                          <p:val>
                                            <p:strVal val="#ppt_h"/>
                                          </p:val>
                                        </p:tav>
                                      </p:tavLst>
                                    </p:anim>
                                    <p:anim calcmode="lin" valueType="num">
                                      <p:cBhvr>
                                        <p:cTn id="16" dur="2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7" dur="2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1F15DAB-E596-47AC-CC4D-ACCADC781D8A}"/>
            </a:ext>
          </a:extLst>
        </p:cNvPr>
        <p:cNvGrpSpPr/>
        <p:nvPr/>
      </p:nvGrpSpPr>
      <p:grpSpPr>
        <a:xfrm>
          <a:off x="0" y="0"/>
          <a:ext cx="0" cy="0"/>
          <a:chOff x="0" y="0"/>
          <a:chExt cx="0" cy="0"/>
        </a:xfrm>
      </p:grpSpPr>
      <p:pic>
        <p:nvPicPr>
          <p:cNvPr id="3" name="Picture 2" descr="A collage of images of people and a book&#10;&#10;AI-generated content may be incorrect.">
            <a:extLst>
              <a:ext uri="{FF2B5EF4-FFF2-40B4-BE49-F238E27FC236}">
                <a16:creationId xmlns:a16="http://schemas.microsoft.com/office/drawing/2014/main" id="{278F6793-42F9-6791-E250-7F7BED02638F}"/>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0" name="CuadroTexto 9">
            <a:extLst>
              <a:ext uri="{FF2B5EF4-FFF2-40B4-BE49-F238E27FC236}">
                <a16:creationId xmlns:a16="http://schemas.microsoft.com/office/drawing/2014/main" id="{32D183F3-68F4-6D85-8402-F5A45A365779}"/>
              </a:ext>
            </a:extLst>
          </p:cNvPr>
          <p:cNvSpPr txBox="1"/>
          <p:nvPr/>
        </p:nvSpPr>
        <p:spPr>
          <a:xfrm>
            <a:off x="4254883" y="3125712"/>
            <a:ext cx="3682234" cy="3477875"/>
          </a:xfrm>
          <a:prstGeom prst="rect">
            <a:avLst/>
          </a:prstGeom>
          <a:noFill/>
        </p:spPr>
        <p:txBody>
          <a:bodyPr wrap="square">
            <a:spAutoFit/>
            <a:scene3d>
              <a:camera prst="orthographicFront"/>
              <a:lightRig rig="threePt" dir="t"/>
            </a:scene3d>
            <a:sp3d extrusionH="57150" contourW="12700">
              <a:bevelT w="38100" h="38100"/>
              <a:contourClr>
                <a:srgbClr val="6308DE"/>
              </a:contourClr>
            </a:sp3d>
          </a:bodyPr>
          <a:lstStyle/>
          <a:p>
            <a:pPr lvl="0" algn="ctr">
              <a:spcBef>
                <a:spcPts val="1200"/>
              </a:spcBef>
              <a:defRPr/>
            </a:pPr>
            <a:r>
              <a:rPr lang="fr-CH" sz="2600" b="1" dirty="0">
                <a:ln w="12700" cmpd="sng">
                  <a:noFill/>
                  <a:prstDash val="solid"/>
                </a:ln>
                <a:solidFill>
                  <a:srgbClr val="F2601E"/>
                </a:solidFill>
                <a:latin typeface="Comic Sans MS" panose="030F0702030302020204" pitchFamily="66" charset="0"/>
              </a:rPr>
              <a:t>« Cherchez premièrement le royaume et la justice de Dieu ; </a:t>
            </a:r>
            <a:br>
              <a:rPr lang="fr-CH" sz="2600" b="1" dirty="0">
                <a:ln w="12700" cmpd="sng">
                  <a:noFill/>
                  <a:prstDash val="solid"/>
                </a:ln>
                <a:solidFill>
                  <a:srgbClr val="F2601E"/>
                </a:solidFill>
                <a:latin typeface="Comic Sans MS" panose="030F0702030302020204" pitchFamily="66" charset="0"/>
              </a:rPr>
            </a:br>
            <a:r>
              <a:rPr lang="fr-CH" sz="2600" b="1" dirty="0">
                <a:ln w="12700" cmpd="sng">
                  <a:noFill/>
                  <a:prstDash val="solid"/>
                </a:ln>
                <a:solidFill>
                  <a:srgbClr val="F2601E"/>
                </a:solidFill>
                <a:latin typeface="Comic Sans MS" panose="030F0702030302020204" pitchFamily="66" charset="0"/>
              </a:rPr>
              <a:t>et toutes ces choses vous seront données par-dessus. »</a:t>
            </a:r>
            <a:endParaRPr kumimoji="0" lang="fr-CH" sz="2600" b="1" i="0" u="none" strike="noStrike" kern="1200" cap="none" spc="0" normalizeH="0" baseline="0" noProof="0" dirty="0">
              <a:ln w="12700" cmpd="sng">
                <a:noFill/>
                <a:prstDash val="solid"/>
              </a:ln>
              <a:solidFill>
                <a:srgbClr val="F2601E"/>
              </a:solidFill>
              <a:effectLst/>
              <a:uLnTx/>
              <a:uFillTx/>
              <a:latin typeface="Comic Sans MS" panose="030F0702030302020204" pitchFamily="66" charset="0"/>
              <a:ea typeface="+mn-ea"/>
              <a:cs typeface="+mn-cs"/>
            </a:endParaRPr>
          </a:p>
          <a:p>
            <a:pPr lvl="0" algn="ctr">
              <a:spcBef>
                <a:spcPts val="1200"/>
              </a:spcBef>
              <a:defRPr/>
            </a:pPr>
            <a:r>
              <a:rPr lang="fr-CH" sz="2800" b="1" dirty="0">
                <a:ln w="12700" cmpd="sng">
                  <a:noFill/>
                  <a:prstDash val="solid"/>
                </a:ln>
                <a:solidFill>
                  <a:srgbClr val="9F5FCF"/>
                </a:solidFill>
                <a:latin typeface="Comic Sans MS" panose="030F0702030302020204" pitchFamily="66" charset="0"/>
              </a:rPr>
              <a:t>Matthieu 6.33</a:t>
            </a:r>
            <a:endParaRPr kumimoji="0" lang="fr-CH" sz="2800" b="1" i="0" u="none" strike="noStrike" kern="1200" cap="none" spc="0" normalizeH="0" baseline="0" noProof="0" dirty="0">
              <a:ln w="12700" cmpd="sng">
                <a:noFill/>
                <a:prstDash val="solid"/>
              </a:ln>
              <a:solidFill>
                <a:srgbClr val="9F5FCF"/>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2831849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ECA151D9-B68E-6395-DC95-564828F53E8F}"/>
              </a:ext>
            </a:extLst>
          </p:cNvPr>
          <p:cNvPicPr>
            <a:picLocks noChangeAspect="1"/>
          </p:cNvPicPr>
          <p:nvPr/>
        </p:nvPicPr>
        <p:blipFill>
          <a:blip r:embed="rId2"/>
          <a:stretch>
            <a:fillRect/>
          </a:stretch>
        </p:blipFill>
        <p:spPr>
          <a:xfrm flipH="1">
            <a:off x="906088" y="329004"/>
            <a:ext cx="1970925" cy="3099996"/>
          </a:xfrm>
          <a:prstGeom prst="rect">
            <a:avLst/>
          </a:prstGeom>
          <a:ln>
            <a:noFill/>
          </a:ln>
          <a:effectLst>
            <a:outerShdw blurRad="292100" dist="139700" dir="2700000" algn="tl" rotWithShape="0">
              <a:srgbClr val="333333">
                <a:alpha val="65000"/>
              </a:srgbClr>
            </a:outerShdw>
          </a:effectLst>
        </p:spPr>
      </p:pic>
      <p:sp>
        <p:nvSpPr>
          <p:cNvPr id="5" name="ZoneTexte 4">
            <a:extLst>
              <a:ext uri="{FF2B5EF4-FFF2-40B4-BE49-F238E27FC236}">
                <a16:creationId xmlns:a16="http://schemas.microsoft.com/office/drawing/2014/main" id="{9B0C5725-60F8-B481-AC1A-E06244127FCF}"/>
              </a:ext>
            </a:extLst>
          </p:cNvPr>
          <p:cNvSpPr txBox="1"/>
          <p:nvPr/>
        </p:nvSpPr>
        <p:spPr>
          <a:xfrm>
            <a:off x="3646449" y="156117"/>
            <a:ext cx="8352263" cy="5170646"/>
          </a:xfrm>
          <a:prstGeom prst="rect">
            <a:avLst/>
          </a:prstGeom>
          <a:noFill/>
        </p:spPr>
        <p:txBody>
          <a:bodyPr wrap="square" rtlCol="0">
            <a:spAutoFit/>
          </a:bodyPr>
          <a:lstStyle/>
          <a:p>
            <a:pPr algn="just">
              <a:buNone/>
            </a:pPr>
            <a:r>
              <a:rPr lang="fr-FR" sz="2200" dirty="0">
                <a:solidFill>
                  <a:srgbClr val="3333FF"/>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 Remercions Dieu des tableaux riants qu'il étale sous nos yeux. Recueillons, afin de pouvoir les contempler toujours, les précieuses assurances de son amour : </a:t>
            </a:r>
          </a:p>
          <a:p>
            <a:pPr algn="just">
              <a:buNone/>
            </a:pPr>
            <a:endParaRPr lang="fr-FR" sz="2200" dirty="0">
              <a:solidFill>
                <a:srgbClr val="3333FF"/>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endParaRPr>
          </a:p>
          <a:p>
            <a:pPr algn="just">
              <a:buNone/>
            </a:pPr>
            <a:r>
              <a:rPr lang="fr-FR" sz="2200" dirty="0">
                <a:solidFill>
                  <a:srgbClr val="7030A0"/>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Le  Fils de Dieu, quittant le trône de son Père et voilant sa divinité sous notre humanité afin d'arracher l'homme à la puissance de Satan ; </a:t>
            </a:r>
            <a:r>
              <a:rPr lang="fr-FR" sz="2200" dirty="0">
                <a:solidFill>
                  <a:srgbClr val="FF0000"/>
                </a:solidFill>
                <a:effectLst>
                  <a:outerShdw blurRad="38100" dist="38100" dir="2700000" algn="tl">
                    <a:srgbClr val="000000">
                      <a:alpha val="43137"/>
                    </a:srgbClr>
                  </a:outerShdw>
                </a:effectLst>
                <a:highlight>
                  <a:srgbClr val="FFFF00"/>
                </a:highlight>
                <a:latin typeface="Arial" panose="020B0604020202020204" pitchFamily="34" charset="0"/>
                <a:ea typeface="MS Minngs"/>
                <a:cs typeface="Arial" panose="020B0604020202020204" pitchFamily="34" charset="0"/>
              </a:rPr>
              <a:t>son triomphe en notre faveur</a:t>
            </a:r>
            <a:r>
              <a:rPr lang="fr-FR" sz="2200" dirty="0">
                <a:solidFill>
                  <a:schemeClr val="accent5">
                    <a:lumMod val="60000"/>
                    <a:lumOff val="40000"/>
                  </a:schemeClr>
                </a:solidFill>
                <a:effectLst>
                  <a:outerShdw blurRad="38100" dist="38100" dir="2700000" algn="tl">
                    <a:srgbClr val="000000">
                      <a:alpha val="43137"/>
                    </a:srgbClr>
                  </a:outerShdw>
                </a:effectLst>
                <a:highlight>
                  <a:srgbClr val="FFFF00"/>
                </a:highlight>
                <a:latin typeface="Arial" panose="020B0604020202020204" pitchFamily="34" charset="0"/>
                <a:ea typeface="MS Minngs"/>
                <a:cs typeface="Arial" panose="020B0604020202020204" pitchFamily="34" charset="0"/>
              </a:rPr>
              <a:t>, </a:t>
            </a:r>
            <a:r>
              <a:rPr lang="fr-FR" sz="2200" dirty="0">
                <a:solidFill>
                  <a:srgbClr val="FF0000"/>
                </a:solidFill>
                <a:effectLst>
                  <a:outerShdw blurRad="38100" dist="38100" dir="2700000" algn="tl">
                    <a:srgbClr val="000000">
                      <a:alpha val="43137"/>
                    </a:srgbClr>
                  </a:outerShdw>
                </a:effectLst>
                <a:highlight>
                  <a:srgbClr val="FFFF00"/>
                </a:highlight>
                <a:latin typeface="Arial" panose="020B0604020202020204" pitchFamily="34" charset="0"/>
                <a:ea typeface="MS Minngs"/>
                <a:cs typeface="Arial" panose="020B0604020202020204" pitchFamily="34" charset="0"/>
              </a:rPr>
              <a:t>triomphe qui nous ouvre le ciel et nous révèle le lieu où la divinité manifeste sa gloire ; </a:t>
            </a:r>
            <a:r>
              <a:rPr lang="fr-FR" sz="2200" dirty="0">
                <a:solidFill>
                  <a:srgbClr val="7030A0"/>
                </a:solidFill>
                <a:effectLst>
                  <a:outerShdw blurRad="38100" dist="38100" dir="2700000" algn="tl">
                    <a:srgbClr val="000000">
                      <a:alpha val="43137"/>
                    </a:srgbClr>
                  </a:outerShdw>
                </a:effectLst>
                <a:highlight>
                  <a:srgbClr val="00FFFF"/>
                </a:highlight>
                <a:latin typeface="Arial" panose="020B0604020202020204" pitchFamily="34" charset="0"/>
                <a:ea typeface="MS Minngs"/>
                <a:cs typeface="Arial" panose="020B0604020202020204" pitchFamily="34" charset="0"/>
              </a:rPr>
              <a:t>l'humanité déchue retirée de l'abîme dans lequel le péché l'avait plongée,</a:t>
            </a:r>
            <a:r>
              <a:rPr lang="fr-FR" sz="2200" dirty="0">
                <a:solidFill>
                  <a:srgbClr val="7030A0"/>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 </a:t>
            </a:r>
            <a:r>
              <a:rPr lang="fr-FR" sz="2200" dirty="0">
                <a:solidFill>
                  <a:srgbClr val="7030A0"/>
                </a:solidFill>
                <a:effectLst>
                  <a:outerShdw blurRad="38100" dist="38100" dir="2700000" algn="tl">
                    <a:srgbClr val="000000">
                      <a:alpha val="43137"/>
                    </a:srgbClr>
                  </a:outerShdw>
                </a:effectLst>
                <a:highlight>
                  <a:srgbClr val="FFFF00"/>
                </a:highlight>
                <a:latin typeface="Arial" panose="020B0604020202020204" pitchFamily="34" charset="0"/>
                <a:ea typeface="MS Minngs"/>
                <a:cs typeface="Arial" panose="020B0604020202020204" pitchFamily="34" charset="0"/>
              </a:rPr>
              <a:t>et réintégrée dans la communion du Dieu infini ; </a:t>
            </a:r>
          </a:p>
          <a:p>
            <a:pPr algn="just">
              <a:buNone/>
            </a:pPr>
            <a:endParaRPr lang="fr-FR" sz="2200" dirty="0">
              <a:solidFill>
                <a:srgbClr val="7030A0"/>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endParaRPr>
          </a:p>
          <a:p>
            <a:pPr algn="just">
              <a:buNone/>
            </a:pPr>
            <a:r>
              <a:rPr lang="fr-FR" sz="2200" dirty="0">
                <a:solidFill>
                  <a:schemeClr val="accent5">
                    <a:lumMod val="60000"/>
                    <a:lumOff val="40000"/>
                  </a:schemeClr>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Le croyant </a:t>
            </a:r>
            <a:r>
              <a:rPr lang="fr-FR" sz="2200" dirty="0">
                <a:solidFill>
                  <a:schemeClr val="accent5">
                    <a:lumMod val="60000"/>
                    <a:lumOff val="40000"/>
                  </a:schemeClr>
                </a:solidFill>
                <a:effectLst>
                  <a:outerShdw blurRad="38100" dist="38100" dir="2700000" algn="tl">
                    <a:srgbClr val="000000">
                      <a:alpha val="43137"/>
                    </a:srgbClr>
                  </a:outerShdw>
                </a:effectLst>
                <a:highlight>
                  <a:srgbClr val="FFFF00"/>
                </a:highlight>
                <a:latin typeface="Arial" panose="020B0604020202020204" pitchFamily="34" charset="0"/>
                <a:ea typeface="MS Minngs"/>
                <a:cs typeface="Arial" panose="020B0604020202020204" pitchFamily="34" charset="0"/>
              </a:rPr>
              <a:t>sortant</a:t>
            </a:r>
            <a:r>
              <a:rPr lang="fr-FR" sz="2200" dirty="0">
                <a:solidFill>
                  <a:schemeClr val="accent5">
                    <a:lumMod val="60000"/>
                    <a:lumOff val="40000"/>
                  </a:schemeClr>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 par la foi au Rédempteur, </a:t>
            </a:r>
            <a:r>
              <a:rPr lang="fr-FR" sz="2200" dirty="0">
                <a:solidFill>
                  <a:schemeClr val="accent5">
                    <a:lumMod val="60000"/>
                    <a:lumOff val="40000"/>
                  </a:schemeClr>
                </a:solidFill>
                <a:effectLst>
                  <a:outerShdw blurRad="38100" dist="38100" dir="2700000" algn="tl">
                    <a:srgbClr val="000000">
                      <a:alpha val="43137"/>
                    </a:srgbClr>
                  </a:outerShdw>
                </a:effectLst>
                <a:highlight>
                  <a:srgbClr val="FFFF00"/>
                </a:highlight>
                <a:latin typeface="Arial" panose="020B0604020202020204" pitchFamily="34" charset="0"/>
                <a:ea typeface="MS Minngs"/>
                <a:cs typeface="Arial" panose="020B0604020202020204" pitchFamily="34" charset="0"/>
              </a:rPr>
              <a:t>victorieux</a:t>
            </a:r>
            <a:r>
              <a:rPr lang="fr-FR" sz="2200" dirty="0">
                <a:solidFill>
                  <a:schemeClr val="accent5">
                    <a:lumMod val="60000"/>
                    <a:lumOff val="40000"/>
                  </a:schemeClr>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 de l'épreuve, </a:t>
            </a:r>
            <a:r>
              <a:rPr lang="fr-FR" sz="2200" dirty="0">
                <a:solidFill>
                  <a:schemeClr val="accent5">
                    <a:lumMod val="60000"/>
                    <a:lumOff val="40000"/>
                  </a:schemeClr>
                </a:solidFill>
                <a:effectLst>
                  <a:outerShdw blurRad="38100" dist="38100" dir="2700000" algn="tl">
                    <a:srgbClr val="000000">
                      <a:alpha val="43137"/>
                    </a:srgbClr>
                  </a:outerShdw>
                </a:effectLst>
                <a:highlight>
                  <a:srgbClr val="FFFF00"/>
                </a:highlight>
                <a:latin typeface="Arial" panose="020B0604020202020204" pitchFamily="34" charset="0"/>
                <a:ea typeface="MS Minngs"/>
                <a:cs typeface="Arial" panose="020B0604020202020204" pitchFamily="34" charset="0"/>
              </a:rPr>
              <a:t>revêtu de la justice de Jésus-Christ</a:t>
            </a:r>
            <a:r>
              <a:rPr lang="fr-FR" sz="2200" dirty="0">
                <a:solidFill>
                  <a:schemeClr val="accent5">
                    <a:lumMod val="60000"/>
                    <a:lumOff val="40000"/>
                  </a:schemeClr>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 et élevé jusqu'à son trône : </a:t>
            </a:r>
            <a:r>
              <a:rPr lang="fr-FR" sz="2200" dirty="0">
                <a:solidFill>
                  <a:srgbClr val="3333FF"/>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voilà les tableaux sur lesquels le Seigneur veut que nous arrêtions nos regards. »</a:t>
            </a:r>
            <a:endParaRPr lang="fr-CH" dirty="0">
              <a:solidFill>
                <a:srgbClr val="3333FF"/>
              </a:solidFill>
            </a:endParaRPr>
          </a:p>
        </p:txBody>
      </p:sp>
      <p:sp>
        <p:nvSpPr>
          <p:cNvPr id="7" name="ZoneTexte 6">
            <a:extLst>
              <a:ext uri="{FF2B5EF4-FFF2-40B4-BE49-F238E27FC236}">
                <a16:creationId xmlns:a16="http://schemas.microsoft.com/office/drawing/2014/main" id="{BBC6ADD4-7C32-7063-D59F-1DB5552A1C32}"/>
              </a:ext>
            </a:extLst>
          </p:cNvPr>
          <p:cNvSpPr txBox="1"/>
          <p:nvPr/>
        </p:nvSpPr>
        <p:spPr>
          <a:xfrm>
            <a:off x="535259" y="5255333"/>
            <a:ext cx="11463453" cy="1446550"/>
          </a:xfrm>
          <a:prstGeom prst="rect">
            <a:avLst/>
          </a:prstGeom>
          <a:noFill/>
        </p:spPr>
        <p:txBody>
          <a:bodyPr wrap="square" rtlCol="0">
            <a:spAutoFit/>
          </a:bodyPr>
          <a:lstStyle/>
          <a:p>
            <a:pPr algn="just"/>
            <a:r>
              <a:rPr lang="fr-FR" sz="2200" dirty="0">
                <a:solidFill>
                  <a:srgbClr val="3333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Les anges surveillent </a:t>
            </a:r>
            <a:r>
              <a:rPr lang="fr-FR" sz="2200" dirty="0">
                <a:solidFill>
                  <a:srgbClr val="3333FF"/>
                </a:solidFill>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la manière dont vous représentez votre Maître céleste aux yeux du monde.</a:t>
            </a:r>
            <a:r>
              <a:rPr lang="fr-FR" sz="2200" dirty="0">
                <a:solidFill>
                  <a:srgbClr val="3333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Que celui qui vit pour intercéder en votre faveur devant le Père soit le sujet de votre conversation. Quand vous serrez la main d'un ami, que ce soit avec la louange de Dieu au cœur et sur les lèvres, et les pensées de cet ami se porteront vers Jésus. »</a:t>
            </a:r>
            <a:endParaRPr lang="fr-CH" sz="2200" dirty="0">
              <a:solidFill>
                <a:srgbClr val="3333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8" name="Bulle narrative : ronde 7">
            <a:extLst>
              <a:ext uri="{FF2B5EF4-FFF2-40B4-BE49-F238E27FC236}">
                <a16:creationId xmlns:a16="http://schemas.microsoft.com/office/drawing/2014/main" id="{B1661D7C-9216-8AE6-F4BD-6EE53368C817}"/>
              </a:ext>
            </a:extLst>
          </p:cNvPr>
          <p:cNvSpPr/>
          <p:nvPr/>
        </p:nvSpPr>
        <p:spPr>
          <a:xfrm>
            <a:off x="402770" y="3940629"/>
            <a:ext cx="3143317" cy="1175657"/>
          </a:xfrm>
          <a:prstGeom prst="wedgeEllipseCallout">
            <a:avLst>
              <a:gd name="adj1" fmla="val 41602"/>
              <a:gd name="adj2" fmla="val -93056"/>
            </a:avLst>
          </a:prstGeom>
          <a:solidFill>
            <a:srgbClr val="EBD7E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dirty="0">
                <a:ln w="0"/>
                <a:solidFill>
                  <a:schemeClr val="tx1"/>
                </a:solidFill>
                <a:effectLst>
                  <a:outerShdw blurRad="38100" dist="19050" dir="2700000" algn="tl" rotWithShape="0">
                    <a:schemeClr val="dk1">
                      <a:alpha val="40000"/>
                    </a:schemeClr>
                  </a:outerShdw>
                </a:effectLst>
              </a:rPr>
              <a:t>(Ellen  G. White,</a:t>
            </a:r>
          </a:p>
          <a:p>
            <a:pPr algn="ctr"/>
            <a:r>
              <a:rPr lang="fr-CH" dirty="0">
                <a:ln w="0"/>
                <a:solidFill>
                  <a:schemeClr val="tx1"/>
                </a:solidFill>
                <a:effectLst>
                  <a:outerShdw blurRad="38100" dist="19050" dir="2700000" algn="tl" rotWithShape="0">
                    <a:schemeClr val="dk1">
                      <a:alpha val="40000"/>
                    </a:schemeClr>
                  </a:outerShdw>
                </a:effectLst>
              </a:rPr>
              <a:t>Le Meilleur chemin, p.115-117</a:t>
            </a:r>
          </a:p>
        </p:txBody>
      </p:sp>
    </p:spTree>
    <p:extLst>
      <p:ext uri="{BB962C8B-B14F-4D97-AF65-F5344CB8AC3E}">
        <p14:creationId xmlns:p14="http://schemas.microsoft.com/office/powerpoint/2010/main" val="2141779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A green and white background&#10;&#10;AI-generated content may be incorrect.">
            <a:extLst>
              <a:ext uri="{FF2B5EF4-FFF2-40B4-BE49-F238E27FC236}">
                <a16:creationId xmlns:a16="http://schemas.microsoft.com/office/drawing/2014/main" id="{2D0DF9B9-9224-8276-6A2D-7BF02CD43499}"/>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CuadroTexto 1">
            <a:extLst>
              <a:ext uri="{FF2B5EF4-FFF2-40B4-BE49-F238E27FC236}">
                <a16:creationId xmlns:a16="http://schemas.microsoft.com/office/drawing/2014/main" id="{08A5702B-6E3C-A7AB-AC4C-11D11F962A0B}"/>
              </a:ext>
            </a:extLst>
          </p:cNvPr>
          <p:cNvSpPr txBox="1"/>
          <p:nvPr/>
        </p:nvSpPr>
        <p:spPr>
          <a:xfrm>
            <a:off x="5791199" y="3288030"/>
            <a:ext cx="6400801" cy="3400931"/>
          </a:xfrm>
          <a:prstGeom prst="rect">
            <a:avLst/>
          </a:prstGeom>
          <a:noFill/>
        </p:spPr>
        <p:txBody>
          <a:bodyPr wrap="square" rtlCol="0">
            <a:spAutoFit/>
          </a:bodyPr>
          <a:lstStyle/>
          <a:p>
            <a:pPr>
              <a:spcBef>
                <a:spcPts val="600"/>
              </a:spcBef>
            </a:pPr>
            <a:r>
              <a:rPr lang="fr-CH" sz="2000" dirty="0">
                <a:effectLst>
                  <a:outerShdw blurRad="38100" dist="38100" dir="2700000" algn="tl">
                    <a:srgbClr val="000000">
                      <a:alpha val="43137"/>
                    </a:srgbClr>
                  </a:outerShdw>
                </a:effectLst>
                <a:highlight>
                  <a:srgbClr val="FDEC58"/>
                </a:highlight>
              </a:rPr>
              <a:t> Adorer avant de conquérir :</a:t>
            </a:r>
          </a:p>
          <a:p>
            <a:pPr lvl="1">
              <a:spcBef>
                <a:spcPts val="600"/>
              </a:spcBef>
            </a:pPr>
            <a:r>
              <a:rPr lang="fr-CH" sz="2000" b="1" dirty="0">
                <a:solidFill>
                  <a:schemeClr val="bg1"/>
                </a:solidFill>
                <a:effectLst>
                  <a:glow rad="38100">
                    <a:srgbClr val="345E4D"/>
                  </a:glow>
                  <a:outerShdw blurRad="38100" dist="38100" dir="2700000" algn="tl">
                    <a:srgbClr val="000000">
                      <a:alpha val="43137"/>
                    </a:srgbClr>
                  </a:outerShdw>
                </a:effectLst>
              </a:rPr>
              <a:t>Le renouvellement de l'alliance </a:t>
            </a:r>
            <a:r>
              <a:rPr lang="fr-CH" sz="2000" b="1" dirty="0">
                <a:ln>
                  <a:solidFill>
                    <a:schemeClr val="accent6">
                      <a:lumMod val="20000"/>
                      <a:lumOff val="80000"/>
                    </a:schemeClr>
                  </a:solidFill>
                </a:ln>
                <a:solidFill>
                  <a:schemeClr val="bg1"/>
                </a:solidFill>
                <a:effectLst>
                  <a:glow rad="38100">
                    <a:srgbClr val="345E4D"/>
                  </a:glow>
                  <a:outerShdw blurRad="38100" dist="38100" dir="2700000" algn="tl">
                    <a:srgbClr val="000000">
                      <a:alpha val="43137"/>
                    </a:srgbClr>
                  </a:outerShdw>
                </a:effectLst>
                <a:highlight>
                  <a:srgbClr val="FFFF00"/>
                </a:highlight>
              </a:rPr>
              <a:t>(Josué 5.1-9)</a:t>
            </a:r>
          </a:p>
          <a:p>
            <a:pPr lvl="1">
              <a:spcBef>
                <a:spcPts val="600"/>
              </a:spcBef>
            </a:pPr>
            <a:r>
              <a:rPr lang="fr-CH" sz="2000" b="1" dirty="0">
                <a:solidFill>
                  <a:schemeClr val="bg1"/>
                </a:solidFill>
                <a:effectLst>
                  <a:glow rad="38100">
                    <a:srgbClr val="345E4D"/>
                  </a:glow>
                  <a:outerShdw blurRad="38100" dist="38100" dir="2700000" algn="tl">
                    <a:srgbClr val="000000">
                      <a:alpha val="43137"/>
                    </a:srgbClr>
                  </a:outerShdw>
                </a:effectLst>
              </a:rPr>
              <a:t>La première Pâque en Canaan    </a:t>
            </a:r>
            <a:r>
              <a:rPr lang="fr-CH" sz="2000" b="1" dirty="0">
                <a:solidFill>
                  <a:schemeClr val="bg1"/>
                </a:solidFill>
                <a:effectLst>
                  <a:glow rad="38100">
                    <a:srgbClr val="345E4D"/>
                  </a:glow>
                  <a:outerShdw blurRad="38100" dist="38100" dir="2700000" algn="tl">
                    <a:srgbClr val="000000">
                      <a:alpha val="43137"/>
                    </a:srgbClr>
                  </a:outerShdw>
                </a:effectLst>
                <a:highlight>
                  <a:srgbClr val="FFFF00"/>
                </a:highlight>
              </a:rPr>
              <a:t>(Josué 5.10-12)</a:t>
            </a:r>
          </a:p>
          <a:p>
            <a:pPr>
              <a:spcBef>
                <a:spcPts val="1800"/>
              </a:spcBef>
            </a:pPr>
            <a:r>
              <a:rPr lang="fr-CH" sz="2000" dirty="0">
                <a:effectLst>
                  <a:outerShdw blurRad="38100" dist="38100" dir="2700000" algn="tl">
                    <a:srgbClr val="000000">
                      <a:alpha val="43137"/>
                    </a:srgbClr>
                  </a:outerShdw>
                </a:effectLst>
                <a:highlight>
                  <a:srgbClr val="E19EBD"/>
                </a:highlight>
              </a:rPr>
              <a:t> Adoration entre les montagnes :</a:t>
            </a:r>
          </a:p>
          <a:p>
            <a:pPr lvl="1">
              <a:spcBef>
                <a:spcPts val="600"/>
              </a:spcBef>
            </a:pPr>
            <a:r>
              <a:rPr lang="fr-CH" sz="2000" b="1" dirty="0">
                <a:solidFill>
                  <a:schemeClr val="bg1"/>
                </a:solidFill>
                <a:effectLst>
                  <a:glow rad="38100">
                    <a:srgbClr val="345E4D"/>
                  </a:glow>
                  <a:outerShdw blurRad="38100" dist="38100" dir="2700000" algn="tl">
                    <a:srgbClr val="000000">
                      <a:alpha val="43137"/>
                    </a:srgbClr>
                  </a:outerShdw>
                </a:effectLst>
              </a:rPr>
              <a:t>Un autel pour adorer  </a:t>
            </a:r>
            <a:r>
              <a:rPr lang="fr-CH" sz="2000" b="1" dirty="0">
                <a:solidFill>
                  <a:schemeClr val="bg1"/>
                </a:solidFill>
                <a:effectLst>
                  <a:glow rad="38100">
                    <a:srgbClr val="345E4D"/>
                  </a:glow>
                  <a:outerShdw blurRad="38100" dist="38100" dir="2700000" algn="tl">
                    <a:srgbClr val="000000">
                      <a:alpha val="43137"/>
                    </a:srgbClr>
                  </a:outerShdw>
                </a:effectLst>
                <a:highlight>
                  <a:srgbClr val="FFFF00"/>
                </a:highlight>
              </a:rPr>
              <a:t>(Josué 8.30-31)</a:t>
            </a:r>
          </a:p>
          <a:p>
            <a:pPr lvl="1">
              <a:spcBef>
                <a:spcPts val="600"/>
              </a:spcBef>
            </a:pPr>
            <a:r>
              <a:rPr lang="fr-CH" sz="2000" b="1" dirty="0">
                <a:solidFill>
                  <a:schemeClr val="bg1"/>
                </a:solidFill>
                <a:effectLst>
                  <a:glow rad="38100">
                    <a:srgbClr val="345E4D"/>
                  </a:glow>
                  <a:outerShdw blurRad="38100" dist="38100" dir="2700000" algn="tl">
                    <a:srgbClr val="000000">
                      <a:alpha val="43137"/>
                    </a:srgbClr>
                  </a:outerShdw>
                </a:effectLst>
              </a:rPr>
              <a:t>Se souvenir de la loi   </a:t>
            </a:r>
            <a:r>
              <a:rPr lang="fr-CH" sz="2000" b="1" dirty="0">
                <a:solidFill>
                  <a:schemeClr val="bg1"/>
                </a:solidFill>
                <a:effectLst>
                  <a:glow rad="38100">
                    <a:srgbClr val="345E4D"/>
                  </a:glow>
                  <a:outerShdw blurRad="38100" dist="38100" dir="2700000" algn="tl">
                    <a:srgbClr val="000000">
                      <a:alpha val="43137"/>
                    </a:srgbClr>
                  </a:outerShdw>
                </a:effectLst>
                <a:highlight>
                  <a:srgbClr val="FFFF00"/>
                </a:highlight>
              </a:rPr>
              <a:t>(Josué 8.32-35)</a:t>
            </a:r>
          </a:p>
          <a:p>
            <a:pPr>
              <a:spcBef>
                <a:spcPts val="1800"/>
              </a:spcBef>
            </a:pPr>
            <a:r>
              <a:rPr lang="fr-CH" sz="2000" dirty="0">
                <a:effectLst>
                  <a:outerShdw blurRad="38100" dist="38100" dir="2700000" algn="tl">
                    <a:srgbClr val="000000">
                      <a:alpha val="43137"/>
                    </a:srgbClr>
                  </a:outerShdw>
                </a:effectLst>
                <a:highlight>
                  <a:srgbClr val="F39D91"/>
                </a:highlight>
              </a:rPr>
              <a:t> Un lieu spécial pour adorer :</a:t>
            </a:r>
          </a:p>
          <a:p>
            <a:pPr lvl="1">
              <a:spcBef>
                <a:spcPts val="600"/>
              </a:spcBef>
            </a:pPr>
            <a:r>
              <a:rPr lang="fr-CH" sz="2000" b="1" dirty="0">
                <a:solidFill>
                  <a:schemeClr val="bg1"/>
                </a:solidFill>
                <a:effectLst>
                  <a:glow rad="38100">
                    <a:srgbClr val="345E4D"/>
                  </a:glow>
                  <a:outerShdw blurRad="38100" dist="38100" dir="2700000" algn="tl">
                    <a:srgbClr val="000000">
                      <a:alpha val="43137"/>
                    </a:srgbClr>
                  </a:outerShdw>
                </a:effectLst>
              </a:rPr>
              <a:t>L'érection du Sanctuaire </a:t>
            </a:r>
            <a:r>
              <a:rPr lang="fr-CH" sz="2000" b="1" dirty="0">
                <a:solidFill>
                  <a:schemeClr val="bg1"/>
                </a:solidFill>
                <a:effectLst>
                  <a:glow rad="38100">
                    <a:srgbClr val="345E4D"/>
                  </a:glow>
                  <a:outerShdw blurRad="38100" dist="38100" dir="2700000" algn="tl">
                    <a:srgbClr val="000000">
                      <a:alpha val="43137"/>
                    </a:srgbClr>
                  </a:outerShdw>
                </a:effectLst>
                <a:highlight>
                  <a:srgbClr val="FFFF00"/>
                </a:highlight>
              </a:rPr>
              <a:t>(Josué 18.1)</a:t>
            </a:r>
          </a:p>
        </p:txBody>
      </p:sp>
      <p:sp>
        <p:nvSpPr>
          <p:cNvPr id="3" name="CuadroTexto 2">
            <a:extLst>
              <a:ext uri="{FF2B5EF4-FFF2-40B4-BE49-F238E27FC236}">
                <a16:creationId xmlns:a16="http://schemas.microsoft.com/office/drawing/2014/main" id="{12525B60-02AC-804A-43CD-7E4E9E17616D}"/>
              </a:ext>
            </a:extLst>
          </p:cNvPr>
          <p:cNvSpPr txBox="1"/>
          <p:nvPr/>
        </p:nvSpPr>
        <p:spPr>
          <a:xfrm>
            <a:off x="190499" y="163235"/>
            <a:ext cx="9380061" cy="707886"/>
          </a:xfrm>
          <a:prstGeom prst="rect">
            <a:avLst/>
          </a:prstGeom>
          <a:noFill/>
        </p:spPr>
        <p:txBody>
          <a:bodyPr wrap="square" rtlCol="0">
            <a:spAutoFit/>
          </a:bodyPr>
          <a:lstStyle/>
          <a:p>
            <a:pPr>
              <a:spcBef>
                <a:spcPts val="600"/>
              </a:spcBef>
            </a:pPr>
            <a:r>
              <a:rPr lang="fr-CH" sz="2000" dirty="0">
                <a:effectLst>
                  <a:outerShdw blurRad="38100" dist="38100" dir="2700000" algn="tl">
                    <a:srgbClr val="000000">
                      <a:alpha val="43137"/>
                    </a:srgbClr>
                  </a:outerShdw>
                </a:effectLst>
                <a:highlight>
                  <a:srgbClr val="00FFFF"/>
                </a:highlight>
              </a:rPr>
              <a:t>Face au miraculeux passage du Jourdain, tous les rois cananéens furent remplis de crainte </a:t>
            </a:r>
            <a:r>
              <a:rPr lang="fr-CH" sz="2000" dirty="0">
                <a:solidFill>
                  <a:srgbClr val="5EA98A"/>
                </a:solidFill>
                <a:effectLst>
                  <a:outerShdw blurRad="38100" dist="38100" dir="2700000" algn="tl">
                    <a:srgbClr val="000000">
                      <a:alpha val="43137"/>
                    </a:srgbClr>
                  </a:outerShdw>
                </a:effectLst>
                <a:highlight>
                  <a:srgbClr val="00FFFF"/>
                </a:highlight>
              </a:rPr>
              <a:t>(Josué 5.1)</a:t>
            </a:r>
            <a:r>
              <a:rPr lang="fr-CH" sz="2000" dirty="0">
                <a:effectLst>
                  <a:outerShdw blurRad="38100" dist="38100" dir="2700000" algn="tl">
                    <a:srgbClr val="000000">
                      <a:alpha val="43137"/>
                    </a:srgbClr>
                  </a:outerShdw>
                </a:effectLst>
                <a:highlight>
                  <a:srgbClr val="00FFFF"/>
                </a:highlight>
              </a:rPr>
              <a:t>. Le terrain était préparé pour une conquête immédiate.</a:t>
            </a:r>
          </a:p>
        </p:txBody>
      </p:sp>
      <p:pic>
        <p:nvPicPr>
          <p:cNvPr id="4" name="Imagen 3" descr="Un atardecer en un área abierta&#10;&#10;El contenido generado por IA puede ser incorrecto.">
            <a:extLst>
              <a:ext uri="{FF2B5EF4-FFF2-40B4-BE49-F238E27FC236}">
                <a16:creationId xmlns:a16="http://schemas.microsoft.com/office/drawing/2014/main" id="{495B5290-4BF3-F95E-DAC5-8C9316BBF30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190499" y="3251963"/>
            <a:ext cx="4857751" cy="3400931"/>
          </a:xfrm>
          <a:prstGeom prst="rect">
            <a:avLst/>
          </a:prstGeom>
          <a:ln w="3810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pic>
        <p:nvPicPr>
          <p:cNvPr id="7" name="Imagen 6" descr="Imagen que contiene pasto, persona, texto, libro&#10;&#10;El contenido generado por IA puede ser incorrecto.">
            <a:extLst>
              <a:ext uri="{FF2B5EF4-FFF2-40B4-BE49-F238E27FC236}">
                <a16:creationId xmlns:a16="http://schemas.microsoft.com/office/drawing/2014/main" id="{E5CD9D62-942D-6713-7EEF-30C4B9B85DF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878780" y="337554"/>
            <a:ext cx="2005000" cy="2251139"/>
          </a:xfrm>
          <a:prstGeom prst="rect">
            <a:avLst/>
          </a:prstGeom>
          <a:ln w="38100" cap="rnd">
            <a:solidFill>
              <a:schemeClr val="accent5">
                <a:lumMod val="60000"/>
                <a:lumOff val="40000"/>
              </a:schemeClr>
            </a:solidFill>
          </a:ln>
          <a:effectLst>
            <a:outerShdw blurRad="76200" dist="95250" dir="10500000" sx="97000" sy="23000" kx="900000" algn="br" rotWithShape="0">
              <a:srgbClr val="E19EBD">
                <a:alpha val="51000"/>
              </a:srgbClr>
            </a:outerShdw>
          </a:effectLst>
          <a:scene3d>
            <a:camera prst="orthographicFront"/>
            <a:lightRig rig="twoPt" dir="t">
              <a:rot lat="0" lon="0" rev="7800000"/>
            </a:lightRig>
          </a:scene3d>
          <a:sp3d contourW="6350">
            <a:bevelT w="50800" h="16510"/>
            <a:contourClr>
              <a:srgbClr val="C0C0C0"/>
            </a:contourClr>
          </a:sp3d>
        </p:spPr>
      </p:pic>
      <p:pic>
        <p:nvPicPr>
          <p:cNvPr id="13" name="Imagen 12" descr="Forma, Círculo&#10;&#10;El contenido generado por IA puede ser incorrecto.">
            <a:extLst>
              <a:ext uri="{FF2B5EF4-FFF2-40B4-BE49-F238E27FC236}">
                <a16:creationId xmlns:a16="http://schemas.microsoft.com/office/drawing/2014/main" id="{CC0CEF73-0191-A3A3-F41B-688A455FB25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002020" y="4110246"/>
            <a:ext cx="248920" cy="248920"/>
          </a:xfrm>
          <a:prstGeom prst="rect">
            <a:avLst/>
          </a:prstGeom>
          <a:effectLst>
            <a:outerShdw blurRad="50800" dist="38100" dir="8100000" algn="tr" rotWithShape="0">
              <a:prstClr val="black">
                <a:alpha val="40000"/>
              </a:prstClr>
            </a:outerShdw>
          </a:effectLst>
          <a:scene3d>
            <a:camera prst="orthographicFront"/>
            <a:lightRig rig="threePt" dir="t"/>
          </a:scene3d>
          <a:sp3d>
            <a:bevelT prst="convex"/>
          </a:sp3d>
        </p:spPr>
      </p:pic>
      <p:pic>
        <p:nvPicPr>
          <p:cNvPr id="17" name="Imagen 16" descr="Forma, Círculo&#10;&#10;El contenido generado por IA puede ser incorrecto.">
            <a:extLst>
              <a:ext uri="{FF2B5EF4-FFF2-40B4-BE49-F238E27FC236}">
                <a16:creationId xmlns:a16="http://schemas.microsoft.com/office/drawing/2014/main" id="{9836FC5E-9E31-FBBD-972E-D536F80A1B7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002020" y="6333112"/>
            <a:ext cx="248920" cy="248920"/>
          </a:xfrm>
          <a:prstGeom prst="rect">
            <a:avLst/>
          </a:prstGeom>
          <a:effectLst>
            <a:outerShdw blurRad="50800" dist="38100" dir="8100000" algn="tr" rotWithShape="0">
              <a:prstClr val="black">
                <a:alpha val="40000"/>
              </a:prstClr>
            </a:outerShdw>
          </a:effectLst>
          <a:scene3d>
            <a:camera prst="orthographicFront"/>
            <a:lightRig rig="threePt" dir="t"/>
          </a:scene3d>
          <a:sp3d>
            <a:bevelT prst="convex"/>
          </a:sp3d>
        </p:spPr>
      </p:pic>
      <p:pic>
        <p:nvPicPr>
          <p:cNvPr id="23" name="Imagen 22" descr="Forma, Círculo&#10;&#10;El contenido generado por IA puede ser incorrecto.">
            <a:extLst>
              <a:ext uri="{FF2B5EF4-FFF2-40B4-BE49-F238E27FC236}">
                <a16:creationId xmlns:a16="http://schemas.microsoft.com/office/drawing/2014/main" id="{B754FFB6-6655-7B09-EB0D-E31E460E906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002020" y="5015492"/>
            <a:ext cx="248920" cy="248920"/>
          </a:xfrm>
          <a:prstGeom prst="rect">
            <a:avLst/>
          </a:prstGeom>
          <a:effectLst>
            <a:outerShdw blurRad="50800" dist="38100" dir="8100000" algn="tr" rotWithShape="0">
              <a:prstClr val="black">
                <a:alpha val="40000"/>
              </a:prstClr>
            </a:outerShdw>
          </a:effectLst>
          <a:scene3d>
            <a:camera prst="orthographicFront"/>
            <a:lightRig rig="threePt" dir="t"/>
          </a:scene3d>
          <a:sp3d>
            <a:bevelT prst="convex"/>
          </a:sp3d>
        </p:spPr>
      </p:pic>
      <p:pic>
        <p:nvPicPr>
          <p:cNvPr id="24" name="Imagen 23" descr="Forma, Círculo&#10;&#10;El contenido generado por IA puede ser incorrecto.">
            <a:extLst>
              <a:ext uri="{FF2B5EF4-FFF2-40B4-BE49-F238E27FC236}">
                <a16:creationId xmlns:a16="http://schemas.microsoft.com/office/drawing/2014/main" id="{58A3C553-09F3-3E58-04A3-E852CC7FA7F9}"/>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002020" y="3738692"/>
            <a:ext cx="248920" cy="248920"/>
          </a:xfrm>
          <a:prstGeom prst="rect">
            <a:avLst/>
          </a:prstGeom>
          <a:effectLst>
            <a:outerShdw blurRad="50800" dist="38100" dir="8100000" algn="tr" rotWithShape="0">
              <a:prstClr val="black">
                <a:alpha val="40000"/>
              </a:prstClr>
            </a:outerShdw>
          </a:effectLst>
          <a:scene3d>
            <a:camera prst="orthographicFront"/>
            <a:lightRig rig="threePt" dir="t"/>
          </a:scene3d>
          <a:sp3d>
            <a:bevelT prst="convex"/>
          </a:sp3d>
        </p:spPr>
      </p:pic>
      <p:pic>
        <p:nvPicPr>
          <p:cNvPr id="29" name="Imagen 28" descr="Forma, Círculo&#10;&#10;El contenido generado por IA puede ser incorrecto.">
            <a:extLst>
              <a:ext uri="{FF2B5EF4-FFF2-40B4-BE49-F238E27FC236}">
                <a16:creationId xmlns:a16="http://schemas.microsoft.com/office/drawing/2014/main" id="{484D0B0F-FF6A-D1BF-5BE1-2EF913974C52}"/>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002020" y="5417284"/>
            <a:ext cx="248920" cy="248920"/>
          </a:xfrm>
          <a:prstGeom prst="rect">
            <a:avLst/>
          </a:prstGeom>
          <a:effectLst>
            <a:outerShdw blurRad="50800" dist="38100" dir="8100000" algn="tr" rotWithShape="0">
              <a:prstClr val="black">
                <a:alpha val="40000"/>
              </a:prstClr>
            </a:outerShdw>
          </a:effectLst>
          <a:scene3d>
            <a:camera prst="orthographicFront"/>
            <a:lightRig rig="threePt" dir="t"/>
          </a:scene3d>
          <a:sp3d>
            <a:bevelT prst="convex"/>
          </a:sp3d>
        </p:spPr>
      </p:pic>
      <p:pic>
        <p:nvPicPr>
          <p:cNvPr id="36" name="Imagen 35" descr="Un dibujo con letras&#10;&#10;El contenido generado por IA puede ser incorrecto.">
            <a:extLst>
              <a:ext uri="{FF2B5EF4-FFF2-40B4-BE49-F238E27FC236}">
                <a16:creationId xmlns:a16="http://schemas.microsoft.com/office/drawing/2014/main" id="{A212967C-9284-F4D7-B05E-4D150D532DB5}"/>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282007" y="5958782"/>
            <a:ext cx="506202" cy="229660"/>
          </a:xfrm>
          <a:prstGeom prst="rect">
            <a:avLst/>
          </a:prstGeom>
          <a:effectLst>
            <a:outerShdw blurRad="50800" dist="38100" dir="8100000" algn="tr" rotWithShape="0">
              <a:prstClr val="black">
                <a:alpha val="40000"/>
              </a:prstClr>
            </a:outerShdw>
          </a:effectLst>
        </p:spPr>
      </p:pic>
      <p:pic>
        <p:nvPicPr>
          <p:cNvPr id="38" name="Imagen 37" descr="Imagen que contiene tarjeta de presentación, dibujo&#10;&#10;El contenido generado por IA puede ser incorrecto.">
            <a:extLst>
              <a:ext uri="{FF2B5EF4-FFF2-40B4-BE49-F238E27FC236}">
                <a16:creationId xmlns:a16="http://schemas.microsoft.com/office/drawing/2014/main" id="{7B331A37-3926-2E4F-3C6F-EAC9D72EA139}"/>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5302327" y="4664220"/>
            <a:ext cx="506202" cy="229660"/>
          </a:xfrm>
          <a:prstGeom prst="rect">
            <a:avLst/>
          </a:prstGeom>
          <a:effectLst>
            <a:outerShdw blurRad="50800" dist="38100" dir="8100000" algn="tr" rotWithShape="0">
              <a:prstClr val="black">
                <a:alpha val="40000"/>
              </a:prstClr>
            </a:outerShdw>
          </a:effectLst>
        </p:spPr>
      </p:pic>
      <p:pic>
        <p:nvPicPr>
          <p:cNvPr id="46" name="Imagen 45" descr="Imagen que contiene tarjeta de presentación, dibujo&#10;&#10;El contenido generado por IA puede ser incorrecto.">
            <a:extLst>
              <a:ext uri="{FF2B5EF4-FFF2-40B4-BE49-F238E27FC236}">
                <a16:creationId xmlns:a16="http://schemas.microsoft.com/office/drawing/2014/main" id="{125C0EED-0D6D-990F-A549-0540BFA6812A}"/>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5302621" y="3362216"/>
            <a:ext cx="506202" cy="229660"/>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8EF2AFCF-FAB8-F029-1B01-4D3C048001EF}"/>
              </a:ext>
            </a:extLst>
          </p:cNvPr>
          <p:cNvSpPr txBox="1"/>
          <p:nvPr/>
        </p:nvSpPr>
        <p:spPr>
          <a:xfrm>
            <a:off x="190499" y="2275200"/>
            <a:ext cx="9688282" cy="707886"/>
          </a:xfrm>
          <a:prstGeom prst="rect">
            <a:avLst/>
          </a:prstGeom>
          <a:noFill/>
        </p:spPr>
        <p:txBody>
          <a:bodyPr wrap="square">
            <a:spAutoFit/>
          </a:bodyPr>
          <a:lstStyle/>
          <a:p>
            <a:pPr algn="ctr">
              <a:spcBef>
                <a:spcPts val="600"/>
              </a:spcBef>
            </a:pPr>
            <a:r>
              <a:rPr lang="fr-CH" sz="2000" b="1" dirty="0">
                <a:solidFill>
                  <a:srgbClr val="6308DE"/>
                </a:solidFill>
                <a:effectLst>
                  <a:outerShdw blurRad="38100" dist="38100" dir="2700000" algn="tl">
                    <a:srgbClr val="000000">
                      <a:alpha val="43137"/>
                    </a:srgbClr>
                  </a:outerShdw>
                </a:effectLst>
              </a:rPr>
              <a:t>Alors qu'ils approchaient de la fin de la conquête, ils réalisèrent une nouvelle étape importante d'adoration : ériger le Sanctuaire à Silo.</a:t>
            </a:r>
          </a:p>
        </p:txBody>
      </p:sp>
      <p:sp>
        <p:nvSpPr>
          <p:cNvPr id="9" name="CuadroTexto 8">
            <a:extLst>
              <a:ext uri="{FF2B5EF4-FFF2-40B4-BE49-F238E27FC236}">
                <a16:creationId xmlns:a16="http://schemas.microsoft.com/office/drawing/2014/main" id="{342AFE7D-65DB-AD1E-CB58-E56152DC3E13}"/>
              </a:ext>
            </a:extLst>
          </p:cNvPr>
          <p:cNvSpPr txBox="1"/>
          <p:nvPr/>
        </p:nvSpPr>
        <p:spPr>
          <a:xfrm>
            <a:off x="190496" y="1561909"/>
            <a:ext cx="8953504" cy="707886"/>
          </a:xfrm>
          <a:prstGeom prst="rect">
            <a:avLst/>
          </a:prstGeom>
          <a:noFill/>
        </p:spPr>
        <p:txBody>
          <a:bodyPr wrap="square">
            <a:spAutoFit/>
          </a:bodyPr>
          <a:lstStyle/>
          <a:p>
            <a:pPr>
              <a:spcBef>
                <a:spcPts val="600"/>
              </a:spcBef>
            </a:pPr>
            <a:r>
              <a:rPr lang="fr-CH" sz="2000" dirty="0">
                <a:effectLst>
                  <a:outerShdw blurRad="38100" dist="38100" dir="2700000" algn="tl">
                    <a:srgbClr val="000000">
                      <a:alpha val="43137"/>
                    </a:srgbClr>
                  </a:outerShdw>
                </a:effectLst>
                <a:highlight>
                  <a:srgbClr val="00FFFF"/>
                </a:highlight>
              </a:rPr>
              <a:t>Au milieu de la conquête, ils firent une halte pour se consacrer à nouveau au Seigneur lors d'une grande assemblée entre les monts </a:t>
            </a:r>
            <a:r>
              <a:rPr lang="fr-CH" sz="2000" dirty="0" err="1">
                <a:effectLst>
                  <a:outerShdw blurRad="38100" dist="38100" dir="2700000" algn="tl">
                    <a:srgbClr val="000000">
                      <a:alpha val="43137"/>
                    </a:srgbClr>
                  </a:outerShdw>
                </a:effectLst>
                <a:highlight>
                  <a:srgbClr val="00FFFF"/>
                </a:highlight>
              </a:rPr>
              <a:t>Ébal</a:t>
            </a:r>
            <a:r>
              <a:rPr lang="fr-CH" sz="2000" dirty="0">
                <a:effectLst>
                  <a:outerShdw blurRad="38100" dist="38100" dir="2700000" algn="tl">
                    <a:srgbClr val="000000">
                      <a:alpha val="43137"/>
                    </a:srgbClr>
                  </a:outerShdw>
                </a:effectLst>
                <a:highlight>
                  <a:srgbClr val="00FFFF"/>
                </a:highlight>
              </a:rPr>
              <a:t> et Garizim.</a:t>
            </a:r>
          </a:p>
        </p:txBody>
      </p:sp>
      <p:sp>
        <p:nvSpPr>
          <p:cNvPr id="11" name="CuadroTexto 10">
            <a:extLst>
              <a:ext uri="{FF2B5EF4-FFF2-40B4-BE49-F238E27FC236}">
                <a16:creationId xmlns:a16="http://schemas.microsoft.com/office/drawing/2014/main" id="{2FB80A3F-C07B-9BD7-A2FE-9BE3D27E603B}"/>
              </a:ext>
            </a:extLst>
          </p:cNvPr>
          <p:cNvSpPr txBox="1"/>
          <p:nvPr/>
        </p:nvSpPr>
        <p:spPr>
          <a:xfrm>
            <a:off x="190493" y="862572"/>
            <a:ext cx="9380061" cy="707886"/>
          </a:xfrm>
          <a:prstGeom prst="rect">
            <a:avLst/>
          </a:prstGeom>
          <a:noFill/>
        </p:spPr>
        <p:txBody>
          <a:bodyPr wrap="square">
            <a:spAutoFit/>
          </a:bodyPr>
          <a:lstStyle/>
          <a:p>
            <a:pPr algn="ctr">
              <a:spcBef>
                <a:spcPts val="600"/>
              </a:spcBef>
            </a:pPr>
            <a:r>
              <a:rPr lang="fr-CH" sz="2000" dirty="0">
                <a:solidFill>
                  <a:srgbClr val="FF0000"/>
                </a:solidFill>
                <a:effectLst>
                  <a:outerShdw blurRad="38100" dist="38100" dir="2700000" algn="tl">
                    <a:srgbClr val="000000">
                      <a:alpha val="43137"/>
                    </a:srgbClr>
                  </a:outerShdw>
                </a:effectLst>
              </a:rPr>
              <a:t>Cependant, ce ne fut pas la priorité pour Israël. </a:t>
            </a:r>
            <a:br>
              <a:rPr lang="fr-CH" sz="2000" dirty="0">
                <a:solidFill>
                  <a:srgbClr val="FF0000"/>
                </a:solidFill>
                <a:effectLst>
                  <a:outerShdw blurRad="38100" dist="38100" dir="2700000" algn="tl">
                    <a:srgbClr val="000000">
                      <a:alpha val="43137"/>
                    </a:srgbClr>
                  </a:outerShdw>
                </a:effectLst>
              </a:rPr>
            </a:br>
            <a:r>
              <a:rPr lang="fr-CH" sz="2000" dirty="0">
                <a:solidFill>
                  <a:srgbClr val="FF0000"/>
                </a:solidFill>
                <a:effectLst>
                  <a:outerShdw blurRad="38100" dist="38100" dir="2700000" algn="tl">
                    <a:srgbClr val="000000">
                      <a:alpha val="43137"/>
                    </a:srgbClr>
                  </a:outerShdw>
                </a:effectLst>
              </a:rPr>
              <a:t>Ils devaient chercher premièrement la communion avec Dieu.</a:t>
            </a:r>
          </a:p>
        </p:txBody>
      </p:sp>
    </p:spTree>
    <p:extLst>
      <p:ext uri="{BB962C8B-B14F-4D97-AF65-F5344CB8AC3E}">
        <p14:creationId xmlns:p14="http://schemas.microsoft.com/office/powerpoint/2010/main" val="2093244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7"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ppt_x</p:attrName>
                                        </p:attrNameLst>
                                      </p:cBhvr>
                                      <p:tavLst>
                                        <p:tav tm="0">
                                          <p:val>
                                            <p:strVal val="#ppt_x"/>
                                          </p:val>
                                        </p:tav>
                                        <p:tav tm="100000">
                                          <p:val>
                                            <p:strVal val="#ppt_x"/>
                                          </p:val>
                                        </p:tav>
                                      </p:tavLst>
                                    </p:anim>
                                    <p:anim calcmode="lin" valueType="num">
                                      <p:cBhvr>
                                        <p:cTn id="18" dur="500" fill="hold"/>
                                        <p:tgtEl>
                                          <p:spTgt spid="7"/>
                                        </p:tgtEl>
                                        <p:attrNameLst>
                                          <p:attrName>ppt_y</p:attrName>
                                        </p:attrNameLst>
                                      </p:cBhvr>
                                      <p:tavLst>
                                        <p:tav tm="0">
                                          <p:val>
                                            <p:strVal val="#ppt_y+#ppt_h/2"/>
                                          </p:val>
                                        </p:tav>
                                        <p:tav tm="100000">
                                          <p:val>
                                            <p:strVal val="#ppt_y"/>
                                          </p:val>
                                        </p:tav>
                                      </p:tavLst>
                                    </p:anim>
                                    <p:anim calcmode="lin" valueType="num">
                                      <p:cBhvr>
                                        <p:cTn id="19" dur="500" fill="hold"/>
                                        <p:tgtEl>
                                          <p:spTgt spid="7"/>
                                        </p:tgtEl>
                                        <p:attrNameLst>
                                          <p:attrName>ppt_w</p:attrName>
                                        </p:attrNameLst>
                                      </p:cBhvr>
                                      <p:tavLst>
                                        <p:tav tm="0">
                                          <p:val>
                                            <p:strVal val="#ppt_w"/>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49" presetClass="entr" presetSubtype="0" decel="10000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p:cTn id="29" dur="500" fill="hold"/>
                                        <p:tgtEl>
                                          <p:spTgt spid="4"/>
                                        </p:tgtEl>
                                        <p:attrNameLst>
                                          <p:attrName>ppt_w</p:attrName>
                                        </p:attrNameLst>
                                      </p:cBhvr>
                                      <p:tavLst>
                                        <p:tav tm="0">
                                          <p:val>
                                            <p:fltVal val="0"/>
                                          </p:val>
                                        </p:tav>
                                        <p:tav tm="100000">
                                          <p:val>
                                            <p:strVal val="#ppt_w"/>
                                          </p:val>
                                        </p:tav>
                                      </p:tavLst>
                                    </p:anim>
                                    <p:anim calcmode="lin" valueType="num">
                                      <p:cBhvr>
                                        <p:cTn id="30" dur="500" fill="hold"/>
                                        <p:tgtEl>
                                          <p:spTgt spid="4"/>
                                        </p:tgtEl>
                                        <p:attrNameLst>
                                          <p:attrName>ppt_h</p:attrName>
                                        </p:attrNameLst>
                                      </p:cBhvr>
                                      <p:tavLst>
                                        <p:tav tm="0">
                                          <p:val>
                                            <p:fltVal val="0"/>
                                          </p:val>
                                        </p:tav>
                                        <p:tav tm="100000">
                                          <p:val>
                                            <p:strVal val="#ppt_h"/>
                                          </p:val>
                                        </p:tav>
                                      </p:tavLst>
                                    </p:anim>
                                    <p:anim calcmode="lin" valueType="num">
                                      <p:cBhvr>
                                        <p:cTn id="31" dur="500" fill="hold"/>
                                        <p:tgtEl>
                                          <p:spTgt spid="4"/>
                                        </p:tgtEl>
                                        <p:attrNameLst>
                                          <p:attrName>style.rotation</p:attrName>
                                        </p:attrNameLst>
                                      </p:cBhvr>
                                      <p:tavLst>
                                        <p:tav tm="0">
                                          <p:val>
                                            <p:fltVal val="360"/>
                                          </p:val>
                                        </p:tav>
                                        <p:tav tm="100000">
                                          <p:val>
                                            <p:fltVal val="0"/>
                                          </p:val>
                                        </p:tav>
                                      </p:tavLst>
                                    </p:anim>
                                    <p:animEffect transition="in" filter="fade">
                                      <p:cBhvr>
                                        <p:cTn id="32" dur="500"/>
                                        <p:tgtEl>
                                          <p:spTgt spid="4"/>
                                        </p:tgtEl>
                                      </p:cBhvr>
                                    </p:animEffect>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wipe(left)">
                                      <p:cBhvr>
                                        <p:cTn id="36" dur="5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17" presetClass="entr" presetSubtype="8" fill="hold" nodeType="click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p:cTn id="41" dur="500" fill="hold"/>
                                        <p:tgtEl>
                                          <p:spTgt spid="46"/>
                                        </p:tgtEl>
                                        <p:attrNameLst>
                                          <p:attrName>ppt_x</p:attrName>
                                        </p:attrNameLst>
                                      </p:cBhvr>
                                      <p:tavLst>
                                        <p:tav tm="0">
                                          <p:val>
                                            <p:strVal val="#ppt_x-#ppt_w/2"/>
                                          </p:val>
                                        </p:tav>
                                        <p:tav tm="100000">
                                          <p:val>
                                            <p:strVal val="#ppt_x"/>
                                          </p:val>
                                        </p:tav>
                                      </p:tavLst>
                                    </p:anim>
                                    <p:anim calcmode="lin" valueType="num">
                                      <p:cBhvr>
                                        <p:cTn id="42" dur="500" fill="hold"/>
                                        <p:tgtEl>
                                          <p:spTgt spid="46"/>
                                        </p:tgtEl>
                                        <p:attrNameLst>
                                          <p:attrName>ppt_y</p:attrName>
                                        </p:attrNameLst>
                                      </p:cBhvr>
                                      <p:tavLst>
                                        <p:tav tm="0">
                                          <p:val>
                                            <p:strVal val="#ppt_y"/>
                                          </p:val>
                                        </p:tav>
                                        <p:tav tm="100000">
                                          <p:val>
                                            <p:strVal val="#ppt_y"/>
                                          </p:val>
                                        </p:tav>
                                      </p:tavLst>
                                    </p:anim>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strVal val="#ppt_h"/>
                                          </p:val>
                                        </p:tav>
                                        <p:tav tm="100000">
                                          <p:val>
                                            <p:strVal val="#ppt_h"/>
                                          </p:val>
                                        </p:tav>
                                      </p:tavLst>
                                    </p:anim>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2">
                                            <p:txEl>
                                              <p:pRg st="0" end="0"/>
                                            </p:txEl>
                                          </p:spTgt>
                                        </p:tgtEl>
                                        <p:attrNameLst>
                                          <p:attrName>style.visibility</p:attrName>
                                        </p:attrNameLst>
                                      </p:cBhvr>
                                      <p:to>
                                        <p:strVal val="visible"/>
                                      </p:to>
                                    </p:set>
                                    <p:animEffect transition="in" filter="wipe(left)">
                                      <p:cBhvr>
                                        <p:cTn id="48" dur="500"/>
                                        <p:tgtEl>
                                          <p:spTgt spid="2">
                                            <p:txEl>
                                              <p:pRg st="0" end="0"/>
                                            </p:txEl>
                                          </p:spTgt>
                                        </p:tgtEl>
                                      </p:cBhvr>
                                    </p:animEffect>
                                  </p:childTnLst>
                                </p:cTn>
                              </p:par>
                            </p:childTnLst>
                          </p:cTn>
                        </p:par>
                        <p:par>
                          <p:cTn id="49" fill="hold">
                            <p:stCondLst>
                              <p:cond delay="1000"/>
                            </p:stCondLst>
                            <p:childTnLst>
                              <p:par>
                                <p:cTn id="50" presetID="53" presetClass="entr" presetSubtype="16" fill="hold" nodeType="afterEffect">
                                  <p:stCondLst>
                                    <p:cond delay="0"/>
                                  </p:stCondLst>
                                  <p:childTnLst>
                                    <p:set>
                                      <p:cBhvr>
                                        <p:cTn id="51" dur="1" fill="hold">
                                          <p:stCondLst>
                                            <p:cond delay="0"/>
                                          </p:stCondLst>
                                        </p:cTn>
                                        <p:tgtEl>
                                          <p:spTgt spid="24"/>
                                        </p:tgtEl>
                                        <p:attrNameLst>
                                          <p:attrName>style.visibility</p:attrName>
                                        </p:attrNameLst>
                                      </p:cBhvr>
                                      <p:to>
                                        <p:strVal val="visible"/>
                                      </p:to>
                                    </p:set>
                                    <p:anim calcmode="lin" valueType="num">
                                      <p:cBhvr>
                                        <p:cTn id="52" dur="500" fill="hold"/>
                                        <p:tgtEl>
                                          <p:spTgt spid="24"/>
                                        </p:tgtEl>
                                        <p:attrNameLst>
                                          <p:attrName>ppt_w</p:attrName>
                                        </p:attrNameLst>
                                      </p:cBhvr>
                                      <p:tavLst>
                                        <p:tav tm="0">
                                          <p:val>
                                            <p:fltVal val="0"/>
                                          </p:val>
                                        </p:tav>
                                        <p:tav tm="100000">
                                          <p:val>
                                            <p:strVal val="#ppt_w"/>
                                          </p:val>
                                        </p:tav>
                                      </p:tavLst>
                                    </p:anim>
                                    <p:anim calcmode="lin" valueType="num">
                                      <p:cBhvr>
                                        <p:cTn id="53" dur="500" fill="hold"/>
                                        <p:tgtEl>
                                          <p:spTgt spid="24"/>
                                        </p:tgtEl>
                                        <p:attrNameLst>
                                          <p:attrName>ppt_h</p:attrName>
                                        </p:attrNameLst>
                                      </p:cBhvr>
                                      <p:tavLst>
                                        <p:tav tm="0">
                                          <p:val>
                                            <p:fltVal val="0"/>
                                          </p:val>
                                        </p:tav>
                                        <p:tav tm="100000">
                                          <p:val>
                                            <p:strVal val="#ppt_h"/>
                                          </p:val>
                                        </p:tav>
                                      </p:tavLst>
                                    </p:anim>
                                    <p:animEffect transition="in" filter="fade">
                                      <p:cBhvr>
                                        <p:cTn id="54" dur="500"/>
                                        <p:tgtEl>
                                          <p:spTgt spid="24"/>
                                        </p:tgtEl>
                                      </p:cBhvr>
                                    </p:animEffect>
                                  </p:childTnLst>
                                </p:cTn>
                              </p:par>
                            </p:childTnLst>
                          </p:cTn>
                        </p:par>
                        <p:par>
                          <p:cTn id="55" fill="hold">
                            <p:stCondLst>
                              <p:cond delay="1500"/>
                            </p:stCondLst>
                            <p:childTnLst>
                              <p:par>
                                <p:cTn id="56" presetID="22" presetClass="entr" presetSubtype="8" fill="hold" grpId="0" nodeType="afterEffect">
                                  <p:stCondLst>
                                    <p:cond delay="0"/>
                                  </p:stCondLst>
                                  <p:childTnLst>
                                    <p:set>
                                      <p:cBhvr>
                                        <p:cTn id="57" dur="1" fill="hold">
                                          <p:stCondLst>
                                            <p:cond delay="0"/>
                                          </p:stCondLst>
                                        </p:cTn>
                                        <p:tgtEl>
                                          <p:spTgt spid="2">
                                            <p:txEl>
                                              <p:pRg st="1" end="1"/>
                                            </p:txEl>
                                          </p:spTgt>
                                        </p:tgtEl>
                                        <p:attrNameLst>
                                          <p:attrName>style.visibility</p:attrName>
                                        </p:attrNameLst>
                                      </p:cBhvr>
                                      <p:to>
                                        <p:strVal val="visible"/>
                                      </p:to>
                                    </p:set>
                                    <p:animEffect transition="in" filter="wipe(left)">
                                      <p:cBhvr>
                                        <p:cTn id="58" dur="500"/>
                                        <p:tgtEl>
                                          <p:spTgt spid="2">
                                            <p:txEl>
                                              <p:pRg st="1" end="1"/>
                                            </p:txEl>
                                          </p:spTgt>
                                        </p:tgtEl>
                                      </p:cBhvr>
                                    </p:animEffect>
                                  </p:childTnLst>
                                </p:cTn>
                              </p:par>
                            </p:childTnLst>
                          </p:cTn>
                        </p:par>
                        <p:par>
                          <p:cTn id="59" fill="hold">
                            <p:stCondLst>
                              <p:cond delay="2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2500"/>
                            </p:stCondLst>
                            <p:childTnLst>
                              <p:par>
                                <p:cTn id="66" presetID="22" presetClass="entr" presetSubtype="8" fill="hold" grpId="0" nodeType="afterEffect">
                                  <p:stCondLst>
                                    <p:cond delay="0"/>
                                  </p:stCondLst>
                                  <p:childTnLst>
                                    <p:set>
                                      <p:cBhvr>
                                        <p:cTn id="67" dur="1" fill="hold">
                                          <p:stCondLst>
                                            <p:cond delay="0"/>
                                          </p:stCondLst>
                                        </p:cTn>
                                        <p:tgtEl>
                                          <p:spTgt spid="2">
                                            <p:txEl>
                                              <p:pRg st="2" end="2"/>
                                            </p:txEl>
                                          </p:spTgt>
                                        </p:tgtEl>
                                        <p:attrNameLst>
                                          <p:attrName>style.visibility</p:attrName>
                                        </p:attrNameLst>
                                      </p:cBhvr>
                                      <p:to>
                                        <p:strVal val="visible"/>
                                      </p:to>
                                    </p:set>
                                    <p:animEffect transition="in" filter="wipe(left)">
                                      <p:cBhvr>
                                        <p:cTn id="68" dur="500"/>
                                        <p:tgtEl>
                                          <p:spTgt spid="2">
                                            <p:txEl>
                                              <p:pRg st="2" end="2"/>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17" presetClass="entr" presetSubtype="8" fill="hold" nodeType="click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ppt_x</p:attrName>
                                        </p:attrNameLst>
                                      </p:cBhvr>
                                      <p:tavLst>
                                        <p:tav tm="0">
                                          <p:val>
                                            <p:strVal val="#ppt_x-#ppt_w/2"/>
                                          </p:val>
                                        </p:tav>
                                        <p:tav tm="100000">
                                          <p:val>
                                            <p:strVal val="#ppt_x"/>
                                          </p:val>
                                        </p:tav>
                                      </p:tavLst>
                                    </p:anim>
                                    <p:anim calcmode="lin" valueType="num">
                                      <p:cBhvr>
                                        <p:cTn id="74" dur="500" fill="hold"/>
                                        <p:tgtEl>
                                          <p:spTgt spid="38"/>
                                        </p:tgtEl>
                                        <p:attrNameLst>
                                          <p:attrName>ppt_y</p:attrName>
                                        </p:attrNameLst>
                                      </p:cBhvr>
                                      <p:tavLst>
                                        <p:tav tm="0">
                                          <p:val>
                                            <p:strVal val="#ppt_y"/>
                                          </p:val>
                                        </p:tav>
                                        <p:tav tm="100000">
                                          <p:val>
                                            <p:strVal val="#ppt_y"/>
                                          </p:val>
                                        </p:tav>
                                      </p:tavLst>
                                    </p:anim>
                                    <p:anim calcmode="lin" valueType="num">
                                      <p:cBhvr>
                                        <p:cTn id="75" dur="500" fill="hold"/>
                                        <p:tgtEl>
                                          <p:spTgt spid="38"/>
                                        </p:tgtEl>
                                        <p:attrNameLst>
                                          <p:attrName>ppt_w</p:attrName>
                                        </p:attrNameLst>
                                      </p:cBhvr>
                                      <p:tavLst>
                                        <p:tav tm="0">
                                          <p:val>
                                            <p:fltVal val="0"/>
                                          </p:val>
                                        </p:tav>
                                        <p:tav tm="100000">
                                          <p:val>
                                            <p:strVal val="#ppt_w"/>
                                          </p:val>
                                        </p:tav>
                                      </p:tavLst>
                                    </p:anim>
                                    <p:anim calcmode="lin" valueType="num">
                                      <p:cBhvr>
                                        <p:cTn id="76" dur="500" fill="hold"/>
                                        <p:tgtEl>
                                          <p:spTgt spid="38"/>
                                        </p:tgtEl>
                                        <p:attrNameLst>
                                          <p:attrName>ppt_h</p:attrName>
                                        </p:attrNameLst>
                                      </p:cBhvr>
                                      <p:tavLst>
                                        <p:tav tm="0">
                                          <p:val>
                                            <p:strVal val="#ppt_h"/>
                                          </p:val>
                                        </p:tav>
                                        <p:tav tm="100000">
                                          <p:val>
                                            <p:strVal val="#ppt_h"/>
                                          </p:val>
                                        </p:tav>
                                      </p:tavLst>
                                    </p:anim>
                                  </p:childTnLst>
                                </p:cTn>
                              </p:par>
                            </p:childTnLst>
                          </p:cTn>
                        </p:par>
                        <p:par>
                          <p:cTn id="77" fill="hold">
                            <p:stCondLst>
                              <p:cond delay="500"/>
                            </p:stCondLst>
                            <p:childTnLst>
                              <p:par>
                                <p:cTn id="78" presetID="22" presetClass="entr" presetSubtype="8" fill="hold" grpId="0" nodeType="afterEffect">
                                  <p:stCondLst>
                                    <p:cond delay="0"/>
                                  </p:stCondLst>
                                  <p:childTnLst>
                                    <p:set>
                                      <p:cBhvr>
                                        <p:cTn id="79" dur="1" fill="hold">
                                          <p:stCondLst>
                                            <p:cond delay="0"/>
                                          </p:stCondLst>
                                        </p:cTn>
                                        <p:tgtEl>
                                          <p:spTgt spid="2">
                                            <p:txEl>
                                              <p:pRg st="3" end="3"/>
                                            </p:txEl>
                                          </p:spTgt>
                                        </p:tgtEl>
                                        <p:attrNameLst>
                                          <p:attrName>style.visibility</p:attrName>
                                        </p:attrNameLst>
                                      </p:cBhvr>
                                      <p:to>
                                        <p:strVal val="visible"/>
                                      </p:to>
                                    </p:set>
                                    <p:animEffect transition="in" filter="wipe(left)">
                                      <p:cBhvr>
                                        <p:cTn id="80" dur="500"/>
                                        <p:tgtEl>
                                          <p:spTgt spid="2">
                                            <p:txEl>
                                              <p:pRg st="3" end="3"/>
                                            </p:txEl>
                                          </p:spTgt>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2">
                                            <p:txEl>
                                              <p:pRg st="4" end="4"/>
                                            </p:txEl>
                                          </p:spTgt>
                                        </p:tgtEl>
                                        <p:attrNameLst>
                                          <p:attrName>style.visibility</p:attrName>
                                        </p:attrNameLst>
                                      </p:cBhvr>
                                      <p:to>
                                        <p:strVal val="visible"/>
                                      </p:to>
                                    </p:set>
                                    <p:animEffect transition="in" filter="wipe(left)">
                                      <p:cBhvr>
                                        <p:cTn id="83" dur="500"/>
                                        <p:tgtEl>
                                          <p:spTgt spid="2">
                                            <p:txEl>
                                              <p:pRg st="4" end="4"/>
                                            </p:txEl>
                                          </p:spTgt>
                                        </p:tgtEl>
                                      </p:cBhvr>
                                    </p:animEffect>
                                  </p:childTnLst>
                                </p:cTn>
                              </p:par>
                            </p:childTnLst>
                          </p:cTn>
                        </p:par>
                        <p:par>
                          <p:cTn id="84" fill="hold">
                            <p:stCondLst>
                              <p:cond delay="1000"/>
                            </p:stCondLst>
                            <p:childTnLst>
                              <p:par>
                                <p:cTn id="85" presetID="53" presetClass="entr" presetSubtype="16" fill="hold"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fltVal val="0"/>
                                          </p:val>
                                        </p:tav>
                                        <p:tav tm="100000">
                                          <p:val>
                                            <p:strVal val="#ppt_w"/>
                                          </p:val>
                                        </p:tav>
                                      </p:tavLst>
                                    </p:anim>
                                    <p:anim calcmode="lin" valueType="num">
                                      <p:cBhvr>
                                        <p:cTn id="88" dur="500" fill="hold"/>
                                        <p:tgtEl>
                                          <p:spTgt spid="23"/>
                                        </p:tgtEl>
                                        <p:attrNameLst>
                                          <p:attrName>ppt_h</p:attrName>
                                        </p:attrNameLst>
                                      </p:cBhvr>
                                      <p:tavLst>
                                        <p:tav tm="0">
                                          <p:val>
                                            <p:fltVal val="0"/>
                                          </p:val>
                                        </p:tav>
                                        <p:tav tm="100000">
                                          <p:val>
                                            <p:strVal val="#ppt_h"/>
                                          </p:val>
                                        </p:tav>
                                      </p:tavLst>
                                    </p:anim>
                                    <p:animEffect transition="in" filter="fade">
                                      <p:cBhvr>
                                        <p:cTn id="89" dur="500"/>
                                        <p:tgtEl>
                                          <p:spTgt spid="23"/>
                                        </p:tgtEl>
                                      </p:cBhvr>
                                    </p:animEffect>
                                  </p:childTnLst>
                                </p:cTn>
                              </p:par>
                            </p:childTnLst>
                          </p:cTn>
                        </p:par>
                        <p:par>
                          <p:cTn id="90" fill="hold">
                            <p:stCondLst>
                              <p:cond delay="1500"/>
                            </p:stCondLst>
                            <p:childTnLst>
                              <p:par>
                                <p:cTn id="91" presetID="22" presetClass="entr" presetSubtype="8" fill="hold" grpId="0" nodeType="afterEffect">
                                  <p:stCondLst>
                                    <p:cond delay="0"/>
                                  </p:stCondLst>
                                  <p:childTnLst>
                                    <p:set>
                                      <p:cBhvr>
                                        <p:cTn id="92" dur="1" fill="hold">
                                          <p:stCondLst>
                                            <p:cond delay="0"/>
                                          </p:stCondLst>
                                        </p:cTn>
                                        <p:tgtEl>
                                          <p:spTgt spid="2">
                                            <p:txEl>
                                              <p:pRg st="5" end="5"/>
                                            </p:txEl>
                                          </p:spTgt>
                                        </p:tgtEl>
                                        <p:attrNameLst>
                                          <p:attrName>style.visibility</p:attrName>
                                        </p:attrNameLst>
                                      </p:cBhvr>
                                      <p:to>
                                        <p:strVal val="visible"/>
                                      </p:to>
                                    </p:set>
                                    <p:animEffect transition="in" filter="wipe(left)">
                                      <p:cBhvr>
                                        <p:cTn id="93" dur="500"/>
                                        <p:tgtEl>
                                          <p:spTgt spid="2">
                                            <p:txEl>
                                              <p:pRg st="5" end="5"/>
                                            </p:txEl>
                                          </p:spTgt>
                                        </p:tgtEl>
                                      </p:cBhvr>
                                    </p:animEffect>
                                  </p:childTnLst>
                                </p:cTn>
                              </p:par>
                            </p:childTnLst>
                          </p:cTn>
                        </p:par>
                        <p:par>
                          <p:cTn id="94" fill="hold">
                            <p:stCondLst>
                              <p:cond delay="2000"/>
                            </p:stCondLst>
                            <p:childTnLst>
                              <p:par>
                                <p:cTn id="95" presetID="53" presetClass="entr" presetSubtype="16"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 calcmode="lin" valueType="num">
                                      <p:cBhvr>
                                        <p:cTn id="97" dur="500" fill="hold"/>
                                        <p:tgtEl>
                                          <p:spTgt spid="29"/>
                                        </p:tgtEl>
                                        <p:attrNameLst>
                                          <p:attrName>ppt_w</p:attrName>
                                        </p:attrNameLst>
                                      </p:cBhvr>
                                      <p:tavLst>
                                        <p:tav tm="0">
                                          <p:val>
                                            <p:fltVal val="0"/>
                                          </p:val>
                                        </p:tav>
                                        <p:tav tm="100000">
                                          <p:val>
                                            <p:strVal val="#ppt_w"/>
                                          </p:val>
                                        </p:tav>
                                      </p:tavLst>
                                    </p:anim>
                                    <p:anim calcmode="lin" valueType="num">
                                      <p:cBhvr>
                                        <p:cTn id="98" dur="500" fill="hold"/>
                                        <p:tgtEl>
                                          <p:spTgt spid="29"/>
                                        </p:tgtEl>
                                        <p:attrNameLst>
                                          <p:attrName>ppt_h</p:attrName>
                                        </p:attrNameLst>
                                      </p:cBhvr>
                                      <p:tavLst>
                                        <p:tav tm="0">
                                          <p:val>
                                            <p:fltVal val="0"/>
                                          </p:val>
                                        </p:tav>
                                        <p:tav tm="100000">
                                          <p:val>
                                            <p:strVal val="#ppt_h"/>
                                          </p:val>
                                        </p:tav>
                                      </p:tavLst>
                                    </p:anim>
                                    <p:animEffect transition="in" filter="fade">
                                      <p:cBhvr>
                                        <p:cTn id="99" dur="500"/>
                                        <p:tgtEl>
                                          <p:spTgt spid="29"/>
                                        </p:tgtEl>
                                      </p:cBhvr>
                                    </p:animEffect>
                                  </p:childTnLst>
                                </p:cTn>
                              </p:par>
                            </p:childTnLst>
                          </p:cTn>
                        </p:par>
                        <p:par>
                          <p:cTn id="100" fill="hold">
                            <p:stCondLst>
                              <p:cond delay="2500"/>
                            </p:stCondLst>
                            <p:childTnLst>
                              <p:par>
                                <p:cTn id="101" presetID="22" presetClass="entr" presetSubtype="8" fill="hold" grpId="0" nodeType="afterEffect">
                                  <p:stCondLst>
                                    <p:cond delay="0"/>
                                  </p:stCondLst>
                                  <p:childTnLst>
                                    <p:set>
                                      <p:cBhvr>
                                        <p:cTn id="102" dur="1" fill="hold">
                                          <p:stCondLst>
                                            <p:cond delay="0"/>
                                          </p:stCondLst>
                                        </p:cTn>
                                        <p:tgtEl>
                                          <p:spTgt spid="2">
                                            <p:txEl>
                                              <p:pRg st="6" end="6"/>
                                            </p:txEl>
                                          </p:spTgt>
                                        </p:tgtEl>
                                        <p:attrNameLst>
                                          <p:attrName>style.visibility</p:attrName>
                                        </p:attrNameLst>
                                      </p:cBhvr>
                                      <p:to>
                                        <p:strVal val="visible"/>
                                      </p:to>
                                    </p:set>
                                    <p:animEffect transition="in" filter="wipe(left)">
                                      <p:cBhvr>
                                        <p:cTn id="103" dur="500"/>
                                        <p:tgtEl>
                                          <p:spTgt spid="2">
                                            <p:txEl>
                                              <p:pRg st="6" end="6"/>
                                            </p:txEl>
                                          </p:spTgt>
                                        </p:tgtEl>
                                      </p:cBhvr>
                                    </p:animEffect>
                                  </p:childTnLst>
                                </p:cTn>
                              </p:par>
                            </p:childTnLst>
                          </p:cTn>
                        </p:par>
                      </p:childTnLst>
                    </p:cTn>
                  </p:par>
                  <p:par>
                    <p:cTn id="104" fill="hold">
                      <p:stCondLst>
                        <p:cond delay="indefinite"/>
                      </p:stCondLst>
                      <p:childTnLst>
                        <p:par>
                          <p:cTn id="105" fill="hold">
                            <p:stCondLst>
                              <p:cond delay="0"/>
                            </p:stCondLst>
                            <p:childTnLst>
                              <p:par>
                                <p:cTn id="106" presetID="17" presetClass="entr" presetSubtype="8" fill="hold" nodeType="clickEffect">
                                  <p:stCondLst>
                                    <p:cond delay="0"/>
                                  </p:stCondLst>
                                  <p:childTnLst>
                                    <p:set>
                                      <p:cBhvr>
                                        <p:cTn id="107" dur="1" fill="hold">
                                          <p:stCondLst>
                                            <p:cond delay="0"/>
                                          </p:stCondLst>
                                        </p:cTn>
                                        <p:tgtEl>
                                          <p:spTgt spid="36"/>
                                        </p:tgtEl>
                                        <p:attrNameLst>
                                          <p:attrName>style.visibility</p:attrName>
                                        </p:attrNameLst>
                                      </p:cBhvr>
                                      <p:to>
                                        <p:strVal val="visible"/>
                                      </p:to>
                                    </p:set>
                                    <p:anim calcmode="lin" valueType="num">
                                      <p:cBhvr>
                                        <p:cTn id="108" dur="500" fill="hold"/>
                                        <p:tgtEl>
                                          <p:spTgt spid="36"/>
                                        </p:tgtEl>
                                        <p:attrNameLst>
                                          <p:attrName>ppt_x</p:attrName>
                                        </p:attrNameLst>
                                      </p:cBhvr>
                                      <p:tavLst>
                                        <p:tav tm="0">
                                          <p:val>
                                            <p:strVal val="#ppt_x-#ppt_w/2"/>
                                          </p:val>
                                        </p:tav>
                                        <p:tav tm="100000">
                                          <p:val>
                                            <p:strVal val="#ppt_x"/>
                                          </p:val>
                                        </p:tav>
                                      </p:tavLst>
                                    </p:anim>
                                    <p:anim calcmode="lin" valueType="num">
                                      <p:cBhvr>
                                        <p:cTn id="109" dur="500" fill="hold"/>
                                        <p:tgtEl>
                                          <p:spTgt spid="36"/>
                                        </p:tgtEl>
                                        <p:attrNameLst>
                                          <p:attrName>ppt_y</p:attrName>
                                        </p:attrNameLst>
                                      </p:cBhvr>
                                      <p:tavLst>
                                        <p:tav tm="0">
                                          <p:val>
                                            <p:strVal val="#ppt_y"/>
                                          </p:val>
                                        </p:tav>
                                        <p:tav tm="100000">
                                          <p:val>
                                            <p:strVal val="#ppt_y"/>
                                          </p:val>
                                        </p:tav>
                                      </p:tavLst>
                                    </p:anim>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strVal val="#ppt_h"/>
                                          </p:val>
                                        </p:tav>
                                        <p:tav tm="100000">
                                          <p:val>
                                            <p:strVal val="#ppt_h"/>
                                          </p:val>
                                        </p:tav>
                                      </p:tavLst>
                                    </p:anim>
                                  </p:childTnLst>
                                </p:cTn>
                              </p:par>
                            </p:childTnLst>
                          </p:cTn>
                        </p:par>
                        <p:par>
                          <p:cTn id="112" fill="hold">
                            <p:stCondLst>
                              <p:cond delay="500"/>
                            </p:stCondLst>
                            <p:childTnLst>
                              <p:par>
                                <p:cTn id="113" presetID="22" presetClass="entr" presetSubtype="8" fill="hold" grpId="0" nodeType="afterEffect">
                                  <p:stCondLst>
                                    <p:cond delay="0"/>
                                  </p:stCondLst>
                                  <p:childTnLst>
                                    <p:set>
                                      <p:cBhvr>
                                        <p:cTn id="114" dur="1" fill="hold">
                                          <p:stCondLst>
                                            <p:cond delay="0"/>
                                          </p:stCondLst>
                                        </p:cTn>
                                        <p:tgtEl>
                                          <p:spTgt spid="2">
                                            <p:txEl>
                                              <p:pRg st="7" end="7"/>
                                            </p:txEl>
                                          </p:spTgt>
                                        </p:tgtEl>
                                        <p:attrNameLst>
                                          <p:attrName>style.visibility</p:attrName>
                                        </p:attrNameLst>
                                      </p:cBhvr>
                                      <p:to>
                                        <p:strVal val="visible"/>
                                      </p:to>
                                    </p:set>
                                    <p:animEffect transition="in" filter="wipe(left)">
                                      <p:cBhvr>
                                        <p:cTn id="115" dur="500"/>
                                        <p:tgtEl>
                                          <p:spTgt spid="2">
                                            <p:txEl>
                                              <p:pRg st="7" end="7"/>
                                            </p:txEl>
                                          </p:spTgt>
                                        </p:tgtEl>
                                      </p:cBhvr>
                                    </p:animEffect>
                                  </p:childTnLst>
                                </p:cTn>
                              </p:par>
                            </p:childTnLst>
                          </p:cTn>
                        </p:par>
                        <p:par>
                          <p:cTn id="116" fill="hold">
                            <p:stCondLst>
                              <p:cond delay="1000"/>
                            </p:stCondLst>
                            <p:childTnLst>
                              <p:par>
                                <p:cTn id="117" presetID="53" presetClass="entr" presetSubtype="16" fill="hold" nodeType="afterEffect">
                                  <p:stCondLst>
                                    <p:cond delay="0"/>
                                  </p:stCondLst>
                                  <p:childTnLst>
                                    <p:set>
                                      <p:cBhvr>
                                        <p:cTn id="118" dur="1" fill="hold">
                                          <p:stCondLst>
                                            <p:cond delay="0"/>
                                          </p:stCondLst>
                                        </p:cTn>
                                        <p:tgtEl>
                                          <p:spTgt spid="17"/>
                                        </p:tgtEl>
                                        <p:attrNameLst>
                                          <p:attrName>style.visibility</p:attrName>
                                        </p:attrNameLst>
                                      </p:cBhvr>
                                      <p:to>
                                        <p:strVal val="visible"/>
                                      </p:to>
                                    </p:set>
                                    <p:anim calcmode="lin" valueType="num">
                                      <p:cBhvr>
                                        <p:cTn id="119" dur="500" fill="hold"/>
                                        <p:tgtEl>
                                          <p:spTgt spid="17"/>
                                        </p:tgtEl>
                                        <p:attrNameLst>
                                          <p:attrName>ppt_w</p:attrName>
                                        </p:attrNameLst>
                                      </p:cBhvr>
                                      <p:tavLst>
                                        <p:tav tm="0">
                                          <p:val>
                                            <p:fltVal val="0"/>
                                          </p:val>
                                        </p:tav>
                                        <p:tav tm="100000">
                                          <p:val>
                                            <p:strVal val="#ppt_w"/>
                                          </p:val>
                                        </p:tav>
                                      </p:tavLst>
                                    </p:anim>
                                    <p:anim calcmode="lin" valueType="num">
                                      <p:cBhvr>
                                        <p:cTn id="120" dur="500" fill="hold"/>
                                        <p:tgtEl>
                                          <p:spTgt spid="17"/>
                                        </p:tgtEl>
                                        <p:attrNameLst>
                                          <p:attrName>ppt_h</p:attrName>
                                        </p:attrNameLst>
                                      </p:cBhvr>
                                      <p:tavLst>
                                        <p:tav tm="0">
                                          <p:val>
                                            <p:fltVal val="0"/>
                                          </p:val>
                                        </p:tav>
                                        <p:tav tm="100000">
                                          <p:val>
                                            <p:strVal val="#ppt_h"/>
                                          </p:val>
                                        </p:tav>
                                      </p:tavLst>
                                    </p:anim>
                                    <p:animEffect transition="in" filter="fade">
                                      <p:cBhvr>
                                        <p:cTn id="12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9"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E445B04B-1565-C389-D58F-91DDC4074E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0501" y="150541"/>
            <a:ext cx="2839726" cy="33093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B3C90C4E-40F8-62E8-97E4-229BF56F30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0501" y="3598802"/>
            <a:ext cx="2839726" cy="299494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id="{E0A361E1-098F-278B-BDE1-932AEEB2CCC9}"/>
              </a:ext>
            </a:extLst>
          </p:cNvPr>
          <p:cNvSpPr txBox="1"/>
          <p:nvPr/>
        </p:nvSpPr>
        <p:spPr>
          <a:xfrm>
            <a:off x="4596330" y="1070020"/>
            <a:ext cx="7121237" cy="5509200"/>
          </a:xfrm>
          <a:prstGeom prst="rect">
            <a:avLst/>
          </a:prstGeom>
          <a:noFill/>
        </p:spPr>
        <p:txBody>
          <a:bodyPr wrap="square" rtlCol="0">
            <a:spAutoFit/>
          </a:bodyPr>
          <a:lstStyle/>
          <a:p>
            <a:pPr marL="342900" indent="-342900" algn="ctr">
              <a:buFont typeface="Wingdings" panose="05000000000000000000" pitchFamily="2" charset="2"/>
              <a:buChar char="q"/>
            </a:pPr>
            <a:r>
              <a:rPr lang="fr-FR" sz="2200" dirty="0">
                <a:solidFill>
                  <a:srgbClr val="3333FF"/>
                </a:solidFill>
                <a:effectLst>
                  <a:outerShdw blurRad="38100" dist="38100" dir="2700000" algn="tl">
                    <a:srgbClr val="000000">
                      <a:alpha val="43137"/>
                    </a:srgbClr>
                  </a:outerShdw>
                </a:effectLst>
                <a:highlight>
                  <a:srgbClr val="00FFFF"/>
                </a:highlight>
                <a:latin typeface="Arial" panose="020B0604020202020204" pitchFamily="34" charset="0"/>
                <a:ea typeface="MS Minngs"/>
                <a:cs typeface="Arial" panose="020B0604020202020204" pitchFamily="34" charset="0"/>
              </a:rPr>
              <a:t>Le Seigneur parle au cœur qui s'humilie lui-même devant lui. </a:t>
            </a:r>
            <a:r>
              <a:rPr lang="fr-FR" sz="2200" dirty="0">
                <a:solidFill>
                  <a:srgbClr val="3333FF"/>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Tandis que l'autel de la prière et le trône de la grâce sont saisis par la foi, nous recevons de </a:t>
            </a:r>
            <a:br>
              <a:rPr lang="fr-FR" sz="2200" dirty="0">
                <a:solidFill>
                  <a:srgbClr val="3333FF"/>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br>
            <a:r>
              <a:rPr lang="fr-FR" sz="2200" dirty="0">
                <a:solidFill>
                  <a:srgbClr val="3333FF"/>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la main de Dieu cette torche céleste qui éclaire notre obscurité et nous convainc de notre besoin spirituel</a:t>
            </a:r>
            <a:r>
              <a:rPr lang="fr-FR" sz="2200" dirty="0">
                <a:effectLst/>
                <a:latin typeface="Arial" panose="020B0604020202020204" pitchFamily="34" charset="0"/>
                <a:ea typeface="MS Minngs"/>
                <a:cs typeface="Arial" panose="020B0604020202020204" pitchFamily="34" charset="0"/>
              </a:rPr>
              <a:t>. </a:t>
            </a:r>
          </a:p>
          <a:p>
            <a:pPr marL="342900" indent="-342900" algn="ctr">
              <a:buFont typeface="Wingdings" panose="05000000000000000000" pitchFamily="2" charset="2"/>
              <a:buChar char="q"/>
            </a:pPr>
            <a:endParaRPr lang="fr-FR" sz="2200" dirty="0">
              <a:latin typeface="Arial" panose="020B0604020202020204" pitchFamily="34" charset="0"/>
              <a:ea typeface="MS Minngs"/>
              <a:cs typeface="Arial" panose="020B0604020202020204" pitchFamily="34" charset="0"/>
            </a:endParaRPr>
          </a:p>
          <a:p>
            <a:pPr marL="342900" indent="-342900" algn="ctr">
              <a:buFont typeface="Wingdings" panose="05000000000000000000" pitchFamily="2" charset="2"/>
              <a:buChar char="q"/>
            </a:pPr>
            <a:r>
              <a:rPr lang="fr-FR" sz="2200" dirty="0">
                <a:solidFill>
                  <a:schemeClr val="accent1">
                    <a:lumMod val="75000"/>
                  </a:schemeClr>
                </a:solidFill>
                <a:effectLst>
                  <a:outerShdw blurRad="38100" dist="38100" dir="2700000" algn="tl">
                    <a:srgbClr val="000000">
                      <a:alpha val="43137"/>
                    </a:srgbClr>
                  </a:outerShdw>
                </a:effectLst>
                <a:highlight>
                  <a:srgbClr val="FFFF00"/>
                </a:highlight>
                <a:latin typeface="Arial" panose="020B0604020202020204" pitchFamily="34" charset="0"/>
                <a:ea typeface="MS Minngs"/>
                <a:cs typeface="Arial" panose="020B0604020202020204" pitchFamily="34" charset="0"/>
              </a:rPr>
              <a:t>Le Saint-Esprit révèle la vérité divine à celui qui cherche avec sincérité le trésor céleste. </a:t>
            </a:r>
            <a:br>
              <a:rPr lang="fr-FR" sz="2200" dirty="0">
                <a:solidFill>
                  <a:schemeClr val="accent1">
                    <a:lumMod val="75000"/>
                  </a:schemeClr>
                </a:solidFill>
                <a:effectLst>
                  <a:outerShdw blurRad="38100" dist="38100" dir="2700000" algn="tl">
                    <a:srgbClr val="000000">
                      <a:alpha val="43137"/>
                    </a:srgbClr>
                  </a:outerShdw>
                </a:effectLst>
                <a:highlight>
                  <a:srgbClr val="FFFF00"/>
                </a:highlight>
                <a:latin typeface="Arial" panose="020B0604020202020204" pitchFamily="34" charset="0"/>
                <a:ea typeface="MS Minngs"/>
                <a:cs typeface="Arial" panose="020B0604020202020204" pitchFamily="34" charset="0"/>
              </a:rPr>
            </a:br>
            <a:r>
              <a:rPr lang="fr-FR" sz="2200" dirty="0">
                <a:solidFill>
                  <a:schemeClr val="accent1">
                    <a:lumMod val="75000"/>
                  </a:schemeClr>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Si nous nous soumettons à sa direction, il nous conduit dans toute la lumière. Tandis que nous contemplons la gloire du Christ, nous sommes changés en son image. </a:t>
            </a:r>
          </a:p>
          <a:p>
            <a:pPr marL="342900" indent="-342900" algn="ctr">
              <a:buFont typeface="Wingdings" panose="05000000000000000000" pitchFamily="2" charset="2"/>
              <a:buChar char="q"/>
            </a:pPr>
            <a:endParaRPr lang="fr-FR" sz="2200" dirty="0">
              <a:latin typeface="Arial" panose="020B0604020202020204" pitchFamily="34" charset="0"/>
              <a:ea typeface="MS Minngs"/>
              <a:cs typeface="Arial" panose="020B0604020202020204" pitchFamily="34" charset="0"/>
            </a:endParaRPr>
          </a:p>
          <a:p>
            <a:pPr marL="342900" indent="-342900" algn="ctr">
              <a:buFont typeface="Wingdings" panose="05000000000000000000" pitchFamily="2" charset="2"/>
              <a:buChar char="q"/>
            </a:pPr>
            <a:r>
              <a:rPr lang="fr-FR" sz="2200" dirty="0">
                <a:solidFill>
                  <a:srgbClr val="855143"/>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Nous possédons cette foi qui agit par amour </a:t>
            </a:r>
            <a:br>
              <a:rPr lang="fr-FR" sz="2200" dirty="0">
                <a:solidFill>
                  <a:srgbClr val="855143"/>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br>
            <a:r>
              <a:rPr lang="fr-FR" sz="2200" dirty="0">
                <a:solidFill>
                  <a:srgbClr val="855143"/>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et purifie l'âme. </a:t>
            </a:r>
            <a:r>
              <a:rPr lang="fr-FR" sz="2200" dirty="0">
                <a:solidFill>
                  <a:srgbClr val="855143"/>
                </a:solidFill>
                <a:effectLst>
                  <a:outerShdw blurRad="38100" dist="38100" dir="2700000" algn="tl">
                    <a:srgbClr val="000000">
                      <a:alpha val="43137"/>
                    </a:srgbClr>
                  </a:outerShdw>
                </a:effectLst>
                <a:highlight>
                  <a:srgbClr val="00FFFF"/>
                </a:highlight>
                <a:latin typeface="Arial" panose="020B0604020202020204" pitchFamily="34" charset="0"/>
                <a:ea typeface="MS Minngs"/>
                <a:cs typeface="Arial" panose="020B0604020202020204" pitchFamily="34" charset="0"/>
              </a:rPr>
              <a:t>Nos cœurs sont renouvelés et amenés à l'obéissance à Dieu en toutes choses.</a:t>
            </a:r>
            <a:endParaRPr lang="fr-CH" sz="2200" dirty="0">
              <a:solidFill>
                <a:srgbClr val="855143"/>
              </a:solidFill>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endParaRPr>
          </a:p>
        </p:txBody>
      </p:sp>
      <p:sp>
        <p:nvSpPr>
          <p:cNvPr id="4" name="Phylactère : pensées 3">
            <a:extLst>
              <a:ext uri="{FF2B5EF4-FFF2-40B4-BE49-F238E27FC236}">
                <a16:creationId xmlns:a16="http://schemas.microsoft.com/office/drawing/2014/main" id="{82DF9A63-09D6-3269-3DBC-00EEDE398743}"/>
              </a:ext>
            </a:extLst>
          </p:cNvPr>
          <p:cNvSpPr/>
          <p:nvPr/>
        </p:nvSpPr>
        <p:spPr>
          <a:xfrm>
            <a:off x="4596330" y="150541"/>
            <a:ext cx="7379402" cy="769433"/>
          </a:xfrm>
          <a:prstGeom prst="cloudCallout">
            <a:avLst/>
          </a:prstGeom>
          <a:solidFill>
            <a:srgbClr val="00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i="1"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MS Minngs"/>
              </a:rPr>
              <a:t>Vous recevrez une puissance,</a:t>
            </a:r>
            <a:r>
              <a:rPr lang="fr-FR" sz="240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MS Minngs"/>
              </a:rPr>
              <a:t> p. 109.</a:t>
            </a:r>
            <a:endParaRPr lang="fr-CH" sz="240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901668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E52D9E8-5C93-0379-5CC8-1E232122D741}"/>
            </a:ext>
          </a:extLst>
        </p:cNvPr>
        <p:cNvGrpSpPr/>
        <p:nvPr/>
      </p:nvGrpSpPr>
      <p:grpSpPr>
        <a:xfrm>
          <a:off x="0" y="0"/>
          <a:ext cx="0" cy="0"/>
          <a:chOff x="0" y="0"/>
          <a:chExt cx="0" cy="0"/>
        </a:xfrm>
      </p:grpSpPr>
      <p:pic>
        <p:nvPicPr>
          <p:cNvPr id="6" name="Picture 5" descr="A person kneeling in the water with his hands up&#10;&#10;AI-generated content may be incorrect.">
            <a:extLst>
              <a:ext uri="{FF2B5EF4-FFF2-40B4-BE49-F238E27FC236}">
                <a16:creationId xmlns:a16="http://schemas.microsoft.com/office/drawing/2014/main" id="{05DD44A6-CB9E-12AE-B8E9-0459A6A8BBD0}"/>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3937000" cy="6858000"/>
          </a:xfrm>
          <a:prstGeom prst="rect">
            <a:avLst/>
          </a:prstGeom>
        </p:spPr>
      </p:pic>
      <p:sp>
        <p:nvSpPr>
          <p:cNvPr id="10" name="Rectángulo 9">
            <a:extLst>
              <a:ext uri="{FF2B5EF4-FFF2-40B4-BE49-F238E27FC236}">
                <a16:creationId xmlns:a16="http://schemas.microsoft.com/office/drawing/2014/main" id="{10787DC9-42E5-36BE-37A0-8FCC0F4DF321}"/>
              </a:ext>
            </a:extLst>
          </p:cNvPr>
          <p:cNvSpPr>
            <a:spLocks/>
          </p:cNvSpPr>
          <p:nvPr/>
        </p:nvSpPr>
        <p:spPr>
          <a:xfrm>
            <a:off x="3918522" y="30480"/>
            <a:ext cx="8242998" cy="6804000"/>
          </a:xfrm>
          <a:prstGeom prst="rect">
            <a:avLst/>
          </a:prstGeom>
          <a:noFill/>
          <a:ln w="57150">
            <a:solidFill>
              <a:srgbClr val="B63D3B"/>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3" name="CuadroTexto 2">
            <a:extLst>
              <a:ext uri="{FF2B5EF4-FFF2-40B4-BE49-F238E27FC236}">
                <a16:creationId xmlns:a16="http://schemas.microsoft.com/office/drawing/2014/main" id="{23F2641F-CF4A-8586-467E-86200B1D454B}"/>
              </a:ext>
            </a:extLst>
          </p:cNvPr>
          <p:cNvSpPr txBox="1"/>
          <p:nvPr/>
        </p:nvSpPr>
        <p:spPr>
          <a:xfrm>
            <a:off x="3908362" y="229925"/>
            <a:ext cx="8242998" cy="2554545"/>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spcAft>
                <a:spcPts val="600"/>
              </a:spcAft>
            </a:pPr>
            <a:r>
              <a:rPr lang="fr-CH" sz="8000" b="1" dirty="0">
                <a:ln/>
                <a:solidFill>
                  <a:srgbClr val="B63D3B"/>
                </a:solidFill>
                <a:effectLst>
                  <a:outerShdw blurRad="38100" dist="38100" dir="2700000" algn="tl">
                    <a:schemeClr val="accent3">
                      <a:lumMod val="60000"/>
                      <a:lumOff val="40000"/>
                    </a:schemeClr>
                  </a:outerShdw>
                </a:effectLst>
              </a:rPr>
              <a:t>ADORER AVANT DE CONQUÉRIR</a:t>
            </a:r>
          </a:p>
        </p:txBody>
      </p:sp>
      <p:pic>
        <p:nvPicPr>
          <p:cNvPr id="4" name="Picture 3">
            <a:extLst>
              <a:ext uri="{FF2B5EF4-FFF2-40B4-BE49-F238E27FC236}">
                <a16:creationId xmlns:a16="http://schemas.microsoft.com/office/drawing/2014/main" id="{FF02D9E8-0DE2-29D2-6B79-785A56173CC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143661" y="3429000"/>
            <a:ext cx="7772400" cy="3197582"/>
          </a:xfrm>
          <a:prstGeom prst="rect">
            <a:avLst/>
          </a:prstGeom>
        </p:spPr>
      </p:pic>
    </p:spTree>
    <p:extLst>
      <p:ext uri="{BB962C8B-B14F-4D97-AF65-F5344CB8AC3E}">
        <p14:creationId xmlns:p14="http://schemas.microsoft.com/office/powerpoint/2010/main" val="101824133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descr="A close-up of a red and white background&#10;&#10;AI-generated content may be incorrect.">
            <a:extLst>
              <a:ext uri="{FF2B5EF4-FFF2-40B4-BE49-F238E27FC236}">
                <a16:creationId xmlns:a16="http://schemas.microsoft.com/office/drawing/2014/main" id="{6A825487-C0D5-878C-6627-BCB203B9E604}"/>
              </a:ext>
            </a:extLst>
          </p:cNvPr>
          <p:cNvPicPr>
            <a:picLocks noGrp="1" noRot="1" noChangeAspect="1" noMove="1" noResize="1" noEditPoints="1" noAdjustHandles="1" noChangeArrowheads="1" noChangeShapeType="1" noCrop="1"/>
          </p:cNvPicPr>
          <p:nvPr/>
        </p:nvPicPr>
        <p:blipFill>
          <a:blip r:embed="rId2" cstate="screen">
            <a:extLst>
              <a:ext uri="{28A0092B-C50C-407E-A947-70E740481C1C}">
                <a14:useLocalDpi xmlns:a14="http://schemas.microsoft.com/office/drawing/2010/main"/>
              </a:ext>
            </a:extLst>
          </a:blip>
          <a:srcRect/>
          <a:stretch>
            <a:fillRect/>
          </a:stretch>
        </p:blipFill>
        <p:spPr>
          <a:xfrm>
            <a:off x="20" y="1282"/>
            <a:ext cx="12191980" cy="6856718"/>
          </a:xfrm>
          <a:prstGeom prst="rect">
            <a:avLst/>
          </a:prstGeom>
        </p:spPr>
      </p:pic>
      <p:sp>
        <p:nvSpPr>
          <p:cNvPr id="3" name="CuadroTexto 2">
            <a:extLst>
              <a:ext uri="{FF2B5EF4-FFF2-40B4-BE49-F238E27FC236}">
                <a16:creationId xmlns:a16="http://schemas.microsoft.com/office/drawing/2014/main" id="{CD542A7D-F0F7-025A-DA4D-B484636F7005}"/>
              </a:ext>
            </a:extLst>
          </p:cNvPr>
          <p:cNvSpPr txBox="1"/>
          <p:nvPr/>
        </p:nvSpPr>
        <p:spPr>
          <a:xfrm>
            <a:off x="0" y="0"/>
            <a:ext cx="12192000" cy="769441"/>
          </a:xfrm>
          <a:prstGeom prst="rect">
            <a:avLst/>
          </a:prstGeom>
          <a:noFill/>
        </p:spPr>
        <p:txBody>
          <a:bodyPr wrap="square">
            <a:spAutoFit/>
          </a:bodyPr>
          <a:lstStyle/>
          <a:p>
            <a:pPr algn="ctr">
              <a:spcAft>
                <a:spcPts val="600"/>
              </a:spcAft>
            </a:pPr>
            <a:r>
              <a:rPr lang="fr-CH" sz="4400" b="1" spc="30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LE RENOUVELLEMENT DE L'ALLIANCE</a:t>
            </a:r>
          </a:p>
        </p:txBody>
      </p:sp>
      <p:sp>
        <p:nvSpPr>
          <p:cNvPr id="5" name="CuadroTexto 4">
            <a:extLst>
              <a:ext uri="{FF2B5EF4-FFF2-40B4-BE49-F238E27FC236}">
                <a16:creationId xmlns:a16="http://schemas.microsoft.com/office/drawing/2014/main" id="{767A6C4F-514C-C6C4-D159-CDD8901E8590}"/>
              </a:ext>
            </a:extLst>
          </p:cNvPr>
          <p:cNvSpPr txBox="1"/>
          <p:nvPr/>
        </p:nvSpPr>
        <p:spPr>
          <a:xfrm>
            <a:off x="764497" y="657522"/>
            <a:ext cx="10643017" cy="646331"/>
          </a:xfrm>
          <a:prstGeom prst="rect">
            <a:avLst/>
          </a:prstGeom>
          <a:noFill/>
        </p:spPr>
        <p:txBody>
          <a:bodyPr wrap="square">
            <a:spAutoFit/>
          </a:bodyPr>
          <a:lstStyle/>
          <a:p>
            <a:pPr algn="ctr">
              <a:spcAft>
                <a:spcPts val="600"/>
              </a:spcAft>
            </a:pPr>
            <a:r>
              <a:rPr lang="fr-CH" b="1" dirty="0">
                <a:solidFill>
                  <a:schemeClr val="accent6">
                    <a:lumMod val="40000"/>
                    <a:lumOff val="60000"/>
                  </a:schemeClr>
                </a:solidFill>
                <a:effectLst>
                  <a:outerShdw blurRad="38100" dist="38100" dir="2700000" algn="tl">
                    <a:srgbClr val="000000">
                      <a:alpha val="43137"/>
                    </a:srgbClr>
                  </a:outerShdw>
                </a:effectLst>
                <a:latin typeface="Comic Sans MS" panose="030F0702030302020204" pitchFamily="66" charset="0"/>
              </a:rPr>
              <a:t>“En ce temps-là, l'Éternel dit à Josué : Fais-toi des couteaux de pierre, et circoncis de nouveau les enfants d'Israël, une seconde fois.” (Josué 5.2)</a:t>
            </a:r>
          </a:p>
        </p:txBody>
      </p:sp>
      <p:sp>
        <p:nvSpPr>
          <p:cNvPr id="6" name="CuadroTexto 5">
            <a:extLst>
              <a:ext uri="{FF2B5EF4-FFF2-40B4-BE49-F238E27FC236}">
                <a16:creationId xmlns:a16="http://schemas.microsoft.com/office/drawing/2014/main" id="{DAB7A25E-6175-5374-9694-0014D0594820}"/>
              </a:ext>
            </a:extLst>
          </p:cNvPr>
          <p:cNvSpPr txBox="1"/>
          <p:nvPr/>
        </p:nvSpPr>
        <p:spPr>
          <a:xfrm>
            <a:off x="184339" y="1454752"/>
            <a:ext cx="8306633" cy="1015663"/>
          </a:xfrm>
          <a:prstGeom prst="rect">
            <a:avLst/>
          </a:prstGeom>
          <a:noFill/>
        </p:spPr>
        <p:txBody>
          <a:bodyPr wrap="square" rtlCol="0">
            <a:spAutoFit/>
          </a:bodyPr>
          <a:lstStyle/>
          <a:p>
            <a:pPr>
              <a:spcBef>
                <a:spcPts val="600"/>
              </a:spcBef>
            </a:pPr>
            <a:r>
              <a:rPr lang="fr-CH" sz="2000" b="1" dirty="0">
                <a:highlight>
                  <a:srgbClr val="00FF00"/>
                </a:highlight>
              </a:rPr>
              <a:t>Guilgal est le nom qui fut donné au campement israélite, centre de commandement dans la première partie de la conquête. Quelle signification fut donnée à ce nom </a:t>
            </a:r>
            <a:r>
              <a:rPr lang="fr-CH" sz="2000" b="1" dirty="0">
                <a:solidFill>
                  <a:srgbClr val="0070C0"/>
                </a:solidFill>
              </a:rPr>
              <a:t>(Josué 5.9)</a:t>
            </a:r>
            <a:r>
              <a:rPr lang="fr-CH" sz="2000" b="1" dirty="0"/>
              <a:t> ?</a:t>
            </a:r>
          </a:p>
        </p:txBody>
      </p:sp>
      <p:pic>
        <p:nvPicPr>
          <p:cNvPr id="4" name="Imagen 3" descr="Mano sosteniendo un cuchillo en la mano&#10;&#10;El contenido generado por IA puede ser incorrecto.">
            <a:extLst>
              <a:ext uri="{FF2B5EF4-FFF2-40B4-BE49-F238E27FC236}">
                <a16:creationId xmlns:a16="http://schemas.microsoft.com/office/drawing/2014/main" id="{7C781CD7-FA53-284D-9106-3CDB11B3C94D}"/>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8863429" y="1520068"/>
            <a:ext cx="3167479" cy="2201233"/>
          </a:xfrm>
          <a:prstGeom prst="rect">
            <a:avLst/>
          </a:prstGeom>
          <a:ln w="38100" cap="sq">
            <a:solidFill>
              <a:schemeClr val="accent6">
                <a:lumMod val="60000"/>
                <a:lumOff val="40000"/>
              </a:schemeClr>
            </a:solidFill>
            <a:prstDash val="solid"/>
            <a:miter lim="800000"/>
          </a:ln>
          <a:effectLst>
            <a:outerShdw blurRad="50800" dist="38100" dir="2700000" algn="tl" rotWithShape="0">
              <a:srgbClr val="000000">
                <a:alpha val="43000"/>
              </a:srgbClr>
            </a:outerShdw>
          </a:effectLst>
        </p:spPr>
      </p:pic>
      <p:sp>
        <p:nvSpPr>
          <p:cNvPr id="8" name="CuadroTexto 7">
            <a:extLst>
              <a:ext uri="{FF2B5EF4-FFF2-40B4-BE49-F238E27FC236}">
                <a16:creationId xmlns:a16="http://schemas.microsoft.com/office/drawing/2014/main" id="{9C98001B-A666-523F-2B33-450CF074EF9C}"/>
              </a:ext>
            </a:extLst>
          </p:cNvPr>
          <p:cNvSpPr txBox="1"/>
          <p:nvPr/>
        </p:nvSpPr>
        <p:spPr>
          <a:xfrm>
            <a:off x="2778442" y="4799274"/>
            <a:ext cx="6817314" cy="1938992"/>
          </a:xfrm>
          <a:prstGeom prst="rect">
            <a:avLst/>
          </a:prstGeom>
          <a:noFill/>
        </p:spPr>
        <p:txBody>
          <a:bodyPr wrap="square">
            <a:spAutoFit/>
          </a:bodyPr>
          <a:lstStyle/>
          <a:p>
            <a:pPr>
              <a:spcBef>
                <a:spcPts val="600"/>
              </a:spcBef>
            </a:pPr>
            <a:r>
              <a:rPr lang="fr-CH" sz="2000" b="1" dirty="0"/>
              <a:t>Pour renouveler l'alliance, il était nécessaire de répéter ce signe physique </a:t>
            </a:r>
            <a:r>
              <a:rPr lang="fr-CH" sz="2000" b="1" dirty="0">
                <a:solidFill>
                  <a:srgbClr val="186C7A"/>
                </a:solidFill>
              </a:rPr>
              <a:t>(Genèse 17.10)</a:t>
            </a:r>
            <a:r>
              <a:rPr lang="fr-CH" sz="2000" b="1" dirty="0"/>
              <a:t>. Cet acte plaçait l'important en premier lieu. Pour nous, c'est un exemple à imiter : « </a:t>
            </a:r>
            <a:r>
              <a:rPr lang="fr-CH" sz="2000" b="1" dirty="0">
                <a:highlight>
                  <a:srgbClr val="00FF00"/>
                </a:highlight>
              </a:rPr>
              <a:t>Cherchez premièrement le royaume et la justice de Dieu ; et toutes ces choses vous seront données par-dessus </a:t>
            </a:r>
            <a:r>
              <a:rPr lang="fr-CH" sz="2000" b="1" dirty="0">
                <a:solidFill>
                  <a:srgbClr val="186C7A"/>
                </a:solidFill>
                <a:highlight>
                  <a:srgbClr val="00FF00"/>
                </a:highlight>
              </a:rPr>
              <a:t>» </a:t>
            </a:r>
            <a:r>
              <a:rPr lang="fr-CH" sz="2000" b="1" dirty="0">
                <a:solidFill>
                  <a:srgbClr val="186C7A"/>
                </a:solidFill>
              </a:rPr>
              <a:t>(Matthieu 6.33)</a:t>
            </a:r>
            <a:r>
              <a:rPr lang="fr-CH" sz="2000" b="1" dirty="0"/>
              <a:t>.</a:t>
            </a:r>
          </a:p>
        </p:txBody>
      </p:sp>
      <p:pic>
        <p:nvPicPr>
          <p:cNvPr id="10" name="Imagen 9" descr="Una persona caminando en la calle&#10;&#10;El contenido generado por IA puede ser incorrecto.">
            <a:extLst>
              <a:ext uri="{FF2B5EF4-FFF2-40B4-BE49-F238E27FC236}">
                <a16:creationId xmlns:a16="http://schemas.microsoft.com/office/drawing/2014/main" id="{8B850755-F7C2-5AF2-2880-112228740EC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677401" y="4961104"/>
            <a:ext cx="2292804" cy="1521773"/>
          </a:xfrm>
          <a:prstGeom prst="roundRect">
            <a:avLst>
              <a:gd name="adj" fmla="val 10918"/>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2" name="CuadroTexto 11">
            <a:extLst>
              <a:ext uri="{FF2B5EF4-FFF2-40B4-BE49-F238E27FC236}">
                <a16:creationId xmlns:a16="http://schemas.microsoft.com/office/drawing/2014/main" id="{F01EFA8D-24AF-CC33-833B-87767C3C5990}"/>
              </a:ext>
            </a:extLst>
          </p:cNvPr>
          <p:cNvSpPr txBox="1"/>
          <p:nvPr/>
        </p:nvSpPr>
        <p:spPr>
          <a:xfrm>
            <a:off x="161092" y="3768055"/>
            <a:ext cx="12030908" cy="1015663"/>
          </a:xfrm>
          <a:prstGeom prst="rect">
            <a:avLst/>
          </a:prstGeom>
          <a:noFill/>
        </p:spPr>
        <p:txBody>
          <a:bodyPr wrap="square">
            <a:spAutoFit/>
          </a:bodyPr>
          <a:lstStyle/>
          <a:p>
            <a:pPr>
              <a:spcBef>
                <a:spcPts val="600"/>
              </a:spcBef>
            </a:pPr>
            <a:r>
              <a:rPr lang="fr-CH" sz="2000" b="1" dirty="0">
                <a:highlight>
                  <a:srgbClr val="00FFFF"/>
                </a:highlight>
              </a:rPr>
              <a:t>Avant de manger la première Pâque, les hommes israélites furent circoncis, car aucun incirconcis ne pouvait y participer </a:t>
            </a:r>
            <a:r>
              <a:rPr lang="fr-CH" sz="2000" b="1" dirty="0">
                <a:solidFill>
                  <a:srgbClr val="186C7A"/>
                </a:solidFill>
              </a:rPr>
              <a:t>(Exode 12.48)</a:t>
            </a:r>
            <a:r>
              <a:rPr lang="fr-CH" sz="2000" b="1" dirty="0"/>
              <a:t>. </a:t>
            </a:r>
            <a:r>
              <a:rPr lang="fr-CH" sz="2000" b="1" dirty="0">
                <a:highlight>
                  <a:srgbClr val="00FFFF"/>
                </a:highlight>
              </a:rPr>
              <a:t>Mais, parce qu'ils avaient refusé d'entrer en Canaan la première fois, l'alliance fut rompue et aucun Israélite ne fut circoncis dans le désert </a:t>
            </a:r>
            <a:r>
              <a:rPr lang="fr-CH" sz="2000" b="1" dirty="0">
                <a:solidFill>
                  <a:srgbClr val="186C7A"/>
                </a:solidFill>
              </a:rPr>
              <a:t>(Josué 5.5)</a:t>
            </a:r>
            <a:r>
              <a:rPr lang="fr-CH" sz="2000" b="1" dirty="0"/>
              <a:t>.</a:t>
            </a:r>
          </a:p>
        </p:txBody>
      </p:sp>
      <p:pic>
        <p:nvPicPr>
          <p:cNvPr id="16" name="Imagen 15" descr="Un grupo de personas en una montaña&#10;&#10;El contenido generado por IA puede ser incorrecto.">
            <a:extLst>
              <a:ext uri="{FF2B5EF4-FFF2-40B4-BE49-F238E27FC236}">
                <a16:creationId xmlns:a16="http://schemas.microsoft.com/office/drawing/2014/main" id="{5C1EC63F-84E9-695C-1A0F-88BB74DA5AB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21795" y="5108572"/>
            <a:ext cx="2379247" cy="1374305"/>
          </a:xfrm>
          <a:prstGeom prst="roundRect">
            <a:avLst>
              <a:gd name="adj" fmla="val 11111"/>
            </a:avLst>
          </a:prstGeom>
          <a:ln w="76200" cap="rnd">
            <a:solidFill>
              <a:srgbClr val="B98B69"/>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7" name="CuadroTexto 6">
            <a:extLst>
              <a:ext uri="{FF2B5EF4-FFF2-40B4-BE49-F238E27FC236}">
                <a16:creationId xmlns:a16="http://schemas.microsoft.com/office/drawing/2014/main" id="{FB725C65-1C4B-C02F-57AA-0AE020FCC784}"/>
              </a:ext>
            </a:extLst>
          </p:cNvPr>
          <p:cNvSpPr txBox="1"/>
          <p:nvPr/>
        </p:nvSpPr>
        <p:spPr>
          <a:xfrm>
            <a:off x="545368" y="2470415"/>
            <a:ext cx="7710724" cy="1323439"/>
          </a:xfrm>
          <a:prstGeom prst="rect">
            <a:avLst/>
          </a:prstGeom>
          <a:noFill/>
        </p:spPr>
        <p:txBody>
          <a:bodyPr wrap="square">
            <a:spAutoFit/>
          </a:bodyPr>
          <a:lstStyle/>
          <a:p>
            <a:pPr algn="just">
              <a:spcBef>
                <a:spcPts val="600"/>
              </a:spcBef>
            </a:pPr>
            <a:r>
              <a:rPr lang="fr-CH" sz="2000" b="1" dirty="0">
                <a:solidFill>
                  <a:srgbClr val="3333FF"/>
                </a:solidFill>
                <a:highlight>
                  <a:srgbClr val="FFFF00"/>
                </a:highlight>
              </a:rPr>
              <a:t>Bien que plus de 40 années se soient écoulées depuis leur sortie d'Égypte, Israël n'était toujours pas entré dans la Terre promise. Maintenant, leurs pieds la foulaient. C'était le moment d'ôter </a:t>
            </a:r>
            <a:br>
              <a:rPr lang="fr-CH" sz="2000" b="1" dirty="0">
                <a:solidFill>
                  <a:srgbClr val="3333FF"/>
                </a:solidFill>
                <a:highlight>
                  <a:srgbClr val="FFFF00"/>
                </a:highlight>
              </a:rPr>
            </a:br>
            <a:r>
              <a:rPr lang="fr-CH" sz="2000" b="1" dirty="0">
                <a:solidFill>
                  <a:srgbClr val="3333FF"/>
                </a:solidFill>
                <a:highlight>
                  <a:srgbClr val="FFFF00"/>
                </a:highlight>
              </a:rPr>
              <a:t>« l'opprobre de l'Égypte » et de renouveler l'alliance avec Dieu.</a:t>
            </a:r>
          </a:p>
        </p:txBody>
      </p:sp>
    </p:spTree>
    <p:extLst>
      <p:ext uri="{BB962C8B-B14F-4D97-AF65-F5344CB8AC3E}">
        <p14:creationId xmlns:p14="http://schemas.microsoft.com/office/powerpoint/2010/main" val="3751673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par>
                          <p:cTn id="17" fill="hold">
                            <p:stCondLst>
                              <p:cond delay="1500"/>
                            </p:stCondLst>
                            <p:childTnLst>
                              <p:par>
                                <p:cTn id="18" presetID="2" presetClass="entr" presetSubtype="12"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0-#ppt_w/2"/>
                                          </p:val>
                                        </p:tav>
                                        <p:tav tm="100000">
                                          <p:val>
                                            <p:strVal val="#ppt_x"/>
                                          </p:val>
                                        </p:tav>
                                      </p:tavLst>
                                    </p:anim>
                                    <p:anim calcmode="lin" valueType="num">
                                      <p:cBhvr additive="base">
                                        <p:cTn id="2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left)">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2" fill="hold" grpId="0" nodeType="clickEffect">
                                  <p:stCondLst>
                                    <p:cond delay="0"/>
                                  </p:stCondLst>
                                  <p:childTnLst>
                                    <p:set>
                                      <p:cBhvr>
                                        <p:cTn id="47" dur="1" fill="hold">
                                          <p:stCondLst>
                                            <p:cond delay="0"/>
                                          </p:stCondLst>
                                        </p:cTn>
                                        <p:tgtEl>
                                          <p:spTgt spid="8"/>
                                        </p:tgtEl>
                                        <p:attrNameLst>
                                          <p:attrName>style.visibility</p:attrName>
                                        </p:attrNameLst>
                                      </p:cBhvr>
                                      <p:to>
                                        <p:strVal val="visible"/>
                                      </p:to>
                                    </p:set>
                                    <p:anim calcmode="lin" valueType="num">
                                      <p:cBhvr additive="base">
                                        <p:cTn id="48" dur="500" fill="hold"/>
                                        <p:tgtEl>
                                          <p:spTgt spid="8"/>
                                        </p:tgtEl>
                                        <p:attrNameLst>
                                          <p:attrName>ppt_x</p:attrName>
                                        </p:attrNameLst>
                                      </p:cBhvr>
                                      <p:tavLst>
                                        <p:tav tm="0">
                                          <p:val>
                                            <p:strVal val="1+#ppt_w/2"/>
                                          </p:val>
                                        </p:tav>
                                        <p:tav tm="100000">
                                          <p:val>
                                            <p:strVal val="#ppt_x"/>
                                          </p:val>
                                        </p:tav>
                                      </p:tavLst>
                                    </p:anim>
                                    <p:anim calcmode="lin" valueType="num">
                                      <p:cBhvr additive="base">
                                        <p:cTn id="49" dur="500" fill="hold"/>
                                        <p:tgtEl>
                                          <p:spTgt spid="8"/>
                                        </p:tgtEl>
                                        <p:attrNameLst>
                                          <p:attrName>ppt_y</p:attrName>
                                        </p:attrNameLst>
                                      </p:cBhvr>
                                      <p:tavLst>
                                        <p:tav tm="0">
                                          <p:val>
                                            <p:strVal val="#ppt_y"/>
                                          </p:val>
                                        </p:tav>
                                        <p:tav tm="100000">
                                          <p:val>
                                            <p:strVal val="#ppt_y"/>
                                          </p:val>
                                        </p:tav>
                                      </p:tavLst>
                                    </p:anim>
                                  </p:childTnLst>
                                </p:cTn>
                              </p:par>
                              <p:par>
                                <p:cTn id="50" presetID="2" presetClass="entr" presetSubtype="2"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1+#ppt_w/2"/>
                                          </p:val>
                                        </p:tav>
                                        <p:tav tm="100000">
                                          <p:val>
                                            <p:strVal val="#ppt_x"/>
                                          </p:val>
                                        </p:tav>
                                      </p:tavLst>
                                    </p:anim>
                                    <p:anim calcmode="lin" valueType="num">
                                      <p:cBhvr additive="base">
                                        <p:cTn id="53"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12"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B01677BF-B71D-4C3A-7129-7AB303E1D533}"/>
              </a:ext>
            </a:extLst>
          </p:cNvPr>
          <p:cNvSpPr txBox="1"/>
          <p:nvPr/>
        </p:nvSpPr>
        <p:spPr>
          <a:xfrm>
            <a:off x="3783979" y="390293"/>
            <a:ext cx="8296508" cy="6186309"/>
          </a:xfrm>
          <a:prstGeom prst="rect">
            <a:avLst/>
          </a:prstGeom>
          <a:noFill/>
        </p:spPr>
        <p:txBody>
          <a:bodyPr wrap="square" rtlCol="0">
            <a:spAutoFit/>
          </a:bodyPr>
          <a:lstStyle/>
          <a:p>
            <a:pPr algn="ctr"/>
            <a:r>
              <a:rPr lang="fr-FR" sz="2200" dirty="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L'Israël spirituel doit se lever et retrouver sa force en Dieu </a:t>
            </a:r>
            <a:br>
              <a:rPr lang="fr-FR" sz="2200" dirty="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fr-FR" sz="2200" dirty="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en renouvelant son alliance avec lui. </a:t>
            </a:r>
          </a:p>
          <a:p>
            <a:pPr algn="ctr"/>
            <a:endParaRPr lang="fr-FR" sz="2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1" algn="ctr"/>
            <a:r>
              <a:rPr lang="fr-FR" sz="2200" dirty="0">
                <a:solidFill>
                  <a:srgbClr val="FF0000"/>
                </a:solidFill>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t>La convoitise</a:t>
            </a:r>
            <a:r>
              <a:rPr lang="fr-FR" sz="2200" dirty="0">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t>, </a:t>
            </a:r>
            <a:r>
              <a:rPr lang="fr-FR" sz="2200" dirty="0">
                <a:solidFill>
                  <a:srgbClr val="FF0000"/>
                </a:solidFill>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t>l'égoïsme</a:t>
            </a:r>
            <a:r>
              <a:rPr lang="fr-FR" sz="2200" dirty="0">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t>, </a:t>
            </a:r>
            <a:r>
              <a:rPr lang="fr-FR" sz="2200" dirty="0">
                <a:solidFill>
                  <a:srgbClr val="FF0000"/>
                </a:solidFill>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t>l'amour de l'argent </a:t>
            </a:r>
            <a:br>
              <a:rPr lang="fr-FR" sz="2200" dirty="0">
                <a:solidFill>
                  <a:srgbClr val="FF0000"/>
                </a:solidFill>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br>
            <a:r>
              <a:rPr lang="fr-FR" sz="2200" dirty="0">
                <a:solidFill>
                  <a:srgbClr val="FF0000"/>
                </a:solidFill>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t>et l'amour du monde </a:t>
            </a:r>
            <a:br>
              <a:rPr lang="fr-FR" sz="2200" dirty="0">
                <a:solidFill>
                  <a:srgbClr val="FF0000"/>
                </a:solidFill>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br>
            <a:r>
              <a:rPr lang="fr-FR" sz="2200" dirty="0">
                <a:solidFill>
                  <a:schemeClr val="accent5">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 sont immiscés dans </a:t>
            </a:r>
            <a:br>
              <a:rPr lang="fr-FR" sz="2200" dirty="0">
                <a:solidFill>
                  <a:schemeClr val="accent5">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fr-FR" sz="2200" dirty="0">
                <a:solidFill>
                  <a:schemeClr val="accent5">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les rangs des observateurs du sabbat.</a:t>
            </a:r>
          </a:p>
          <a:p>
            <a:pPr algn="ctr"/>
            <a:endParaRPr lang="fr-FR" sz="2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fr-FR" sz="2200" dirty="0">
                <a:solidFill>
                  <a:srgbClr val="3333FF"/>
                </a:solidFill>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t>Ces maux détruisent l'esprit de sacrifice. </a:t>
            </a:r>
            <a:br>
              <a:rPr lang="fr-FR" sz="2200" dirty="0">
                <a:solidFill>
                  <a:srgbClr val="3333FF"/>
                </a:solidFill>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br>
            <a:r>
              <a:rPr lang="fr-FR" sz="2200" dirty="0">
                <a:solidFill>
                  <a:schemeClr val="accent5">
                    <a:lumMod val="50000"/>
                  </a:schemeClr>
                </a:solidFill>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Ceux dont la convoitise a gagné le cœur n'en sont pas avertis.</a:t>
            </a:r>
            <a:r>
              <a:rPr lang="fr-FR" sz="2200" dirty="0">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 </a:t>
            </a:r>
            <a:br>
              <a:rPr lang="fr-FR" sz="2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fr-FR" sz="2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Elle s'y est introduite imperceptiblement, </a:t>
            </a:r>
            <a:br>
              <a:rPr lang="fr-FR" sz="2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fr-FR" sz="2200" dirty="0">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et si elle n'est pas arrachée jusqu'à la racine, </a:t>
            </a:r>
            <a:br>
              <a:rPr lang="fr-FR" sz="2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fr-FR" sz="2200" dirty="0">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t>leur destruction sera aussi sûre que celle d'Acan. </a:t>
            </a:r>
          </a:p>
          <a:p>
            <a:pPr algn="ctr"/>
            <a:endParaRPr lang="fr-FR" sz="2200" dirty="0">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endParaRPr>
          </a:p>
          <a:p>
            <a:pPr algn="ctr"/>
            <a:r>
              <a:rPr lang="fr-FR" sz="2200" dirty="0">
                <a:solidFill>
                  <a:schemeClr val="accent1">
                    <a:lumMod val="75000"/>
                  </a:schemeClr>
                </a:solidFill>
                <a:effectLst>
                  <a:outerShdw blurRad="38100" dist="38100" dir="2700000" algn="tl">
                    <a:srgbClr val="000000">
                      <a:alpha val="43137"/>
                    </a:srgbClr>
                  </a:outerShdw>
                </a:effectLst>
                <a:highlight>
                  <a:srgbClr val="EBD7E1"/>
                </a:highlight>
                <a:latin typeface="Arial" panose="020B0604020202020204" pitchFamily="34" charset="0"/>
                <a:cs typeface="Arial" panose="020B0604020202020204" pitchFamily="34" charset="0"/>
              </a:rPr>
              <a:t>Beaucoup ont enlevé le sacrifice de l'autel de Dieu. </a:t>
            </a:r>
            <a:br>
              <a:rPr lang="fr-FR" sz="2200" dirty="0">
                <a:solidFill>
                  <a:schemeClr val="accent1">
                    <a:lumMod val="75000"/>
                  </a:schemeClr>
                </a:solidFill>
                <a:effectLst>
                  <a:outerShdw blurRad="38100" dist="38100" dir="2700000" algn="tl">
                    <a:srgbClr val="000000">
                      <a:alpha val="43137"/>
                    </a:srgbClr>
                  </a:outerShdw>
                </a:effectLst>
                <a:highlight>
                  <a:srgbClr val="EBD7E1"/>
                </a:highlight>
                <a:latin typeface="Arial" panose="020B0604020202020204" pitchFamily="34" charset="0"/>
                <a:cs typeface="Arial" panose="020B0604020202020204" pitchFamily="34" charset="0"/>
              </a:rPr>
            </a:br>
            <a:r>
              <a:rPr lang="fr-FR" sz="2200" dirty="0">
                <a:solidFill>
                  <a:schemeClr val="accent1">
                    <a:lumMod val="75000"/>
                  </a:schemeClr>
                </a:solidFill>
                <a:effectLst>
                  <a:outerShdw blurRad="38100" dist="38100" dir="2700000" algn="tl">
                    <a:srgbClr val="000000">
                      <a:alpha val="43137"/>
                    </a:srgbClr>
                  </a:outerShdw>
                </a:effectLst>
                <a:highlight>
                  <a:srgbClr val="EBD7E1"/>
                </a:highlight>
                <a:latin typeface="Arial" panose="020B0604020202020204" pitchFamily="34" charset="0"/>
                <a:cs typeface="Arial" panose="020B0604020202020204" pitchFamily="34" charset="0"/>
              </a:rPr>
              <a:t>Ils aiment le monde, l'argent, et, à moins </a:t>
            </a:r>
            <a:br>
              <a:rPr lang="fr-FR" sz="2200" dirty="0">
                <a:solidFill>
                  <a:schemeClr val="accent1">
                    <a:lumMod val="75000"/>
                  </a:schemeClr>
                </a:solidFill>
                <a:effectLst>
                  <a:outerShdw blurRad="38100" dist="38100" dir="2700000" algn="tl">
                    <a:srgbClr val="000000">
                      <a:alpha val="43137"/>
                    </a:srgbClr>
                  </a:outerShdw>
                </a:effectLst>
                <a:highlight>
                  <a:srgbClr val="00FF00"/>
                </a:highlight>
                <a:latin typeface="Arial" panose="020B0604020202020204" pitchFamily="34" charset="0"/>
                <a:cs typeface="Arial" panose="020B0604020202020204" pitchFamily="34" charset="0"/>
              </a:rPr>
            </a:br>
            <a:r>
              <a:rPr lang="fr-FR" sz="2200" dirty="0">
                <a:solidFill>
                  <a:schemeClr val="accent1">
                    <a:lumMod val="75000"/>
                  </a:schemeClr>
                </a:solidFill>
                <a:effectLst>
                  <a:outerShdw blurRad="38100" dist="38100" dir="2700000" algn="tl">
                    <a:srgbClr val="000000">
                      <a:alpha val="43137"/>
                    </a:srgbClr>
                  </a:outerShdw>
                </a:effectLst>
                <a:highlight>
                  <a:srgbClr val="00FF00"/>
                </a:highlight>
                <a:latin typeface="Arial" panose="020B0604020202020204" pitchFamily="34" charset="0"/>
                <a:cs typeface="Arial" panose="020B0604020202020204" pitchFamily="34" charset="0"/>
              </a:rPr>
              <a:t>que ne se produise en eux </a:t>
            </a:r>
            <a:br>
              <a:rPr lang="fr-FR" sz="2200" dirty="0">
                <a:solidFill>
                  <a:schemeClr val="accent1">
                    <a:lumMod val="75000"/>
                  </a:schemeClr>
                </a:solidFill>
                <a:effectLst>
                  <a:outerShdw blurRad="38100" dist="38100" dir="2700000" algn="tl">
                    <a:srgbClr val="000000">
                      <a:alpha val="43137"/>
                    </a:srgbClr>
                  </a:outerShdw>
                </a:effectLst>
                <a:highlight>
                  <a:srgbClr val="00FF00"/>
                </a:highlight>
                <a:latin typeface="Arial" panose="020B0604020202020204" pitchFamily="34" charset="0"/>
                <a:cs typeface="Arial" panose="020B0604020202020204" pitchFamily="34" charset="0"/>
              </a:rPr>
            </a:br>
            <a:r>
              <a:rPr lang="fr-FR" sz="2200" dirty="0">
                <a:solidFill>
                  <a:schemeClr val="accent1">
                    <a:lumMod val="75000"/>
                  </a:schemeClr>
                </a:solidFill>
                <a:effectLst>
                  <a:outerShdw blurRad="38100" dist="38100" dir="2700000" algn="tl">
                    <a:srgbClr val="000000">
                      <a:alpha val="43137"/>
                    </a:srgbClr>
                  </a:outerShdw>
                </a:effectLst>
                <a:highlight>
                  <a:srgbClr val="00FF00"/>
                </a:highlight>
                <a:latin typeface="Arial" panose="020B0604020202020204" pitchFamily="34" charset="0"/>
                <a:cs typeface="Arial" panose="020B0604020202020204" pitchFamily="34" charset="0"/>
              </a:rPr>
              <a:t>un changement radical, ils périront </a:t>
            </a:r>
            <a:endParaRPr lang="fr-CH" sz="2200" dirty="0">
              <a:solidFill>
                <a:schemeClr val="accent1">
                  <a:lumMod val="75000"/>
                </a:schemeClr>
              </a:solidFill>
              <a:effectLst>
                <a:outerShdw blurRad="38100" dist="38100" dir="2700000" algn="tl">
                  <a:srgbClr val="000000">
                    <a:alpha val="43137"/>
                  </a:srgbClr>
                </a:outerShdw>
              </a:effectLst>
              <a:highlight>
                <a:srgbClr val="00FF00"/>
              </a:highlight>
              <a:latin typeface="Arial" panose="020B0604020202020204" pitchFamily="34" charset="0"/>
              <a:cs typeface="Arial" panose="020B0604020202020204" pitchFamily="34" charset="0"/>
            </a:endParaRPr>
          </a:p>
        </p:txBody>
      </p:sp>
      <p:sp>
        <p:nvSpPr>
          <p:cNvPr id="3" name="Phylactère : pensées 2">
            <a:extLst>
              <a:ext uri="{FF2B5EF4-FFF2-40B4-BE49-F238E27FC236}">
                <a16:creationId xmlns:a16="http://schemas.microsoft.com/office/drawing/2014/main" id="{427BFAC8-FB32-60F4-0D67-B23A27AC52DF}"/>
              </a:ext>
            </a:extLst>
          </p:cNvPr>
          <p:cNvSpPr/>
          <p:nvPr/>
        </p:nvSpPr>
        <p:spPr>
          <a:xfrm>
            <a:off x="335333" y="5062654"/>
            <a:ext cx="3088091" cy="1624891"/>
          </a:xfrm>
          <a:prstGeom prst="cloudCallout">
            <a:avLst>
              <a:gd name="adj1" fmla="val 35226"/>
              <a:gd name="adj2" fmla="val -91959"/>
            </a:avLst>
          </a:prstGeom>
          <a:solidFill>
            <a:srgbClr val="00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dirty="0">
                <a:ln w="0"/>
                <a:solidFill>
                  <a:schemeClr val="tx1"/>
                </a:solidFill>
                <a:effectLst>
                  <a:outerShdw blurRad="38100" dist="19050" dir="2700000" algn="tl" rotWithShape="0">
                    <a:schemeClr val="dk1">
                      <a:alpha val="40000"/>
                    </a:schemeClr>
                  </a:outerShdw>
                </a:effectLst>
              </a:rPr>
              <a:t>(Ellen White,</a:t>
            </a:r>
          </a:p>
          <a:p>
            <a:pPr algn="ctr"/>
            <a:r>
              <a:rPr lang="fr-FR" sz="1800" i="1"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MS Minngs"/>
              </a:rPr>
              <a:t>Témoignages pour l’Église, </a:t>
            </a:r>
            <a:br>
              <a:rPr lang="fr-FR" sz="1800" i="1"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MS Minngs"/>
              </a:rPr>
            </a:br>
            <a:r>
              <a:rPr lang="fr-FR" sz="1800" i="1"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MS Minngs"/>
              </a:rPr>
              <a:t>vol. 2,</a:t>
            </a:r>
            <a:r>
              <a:rPr lang="fr-FR" sz="180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MS Minngs"/>
              </a:rPr>
              <a:t> p. 423, 424.</a:t>
            </a:r>
            <a:endParaRPr lang="fr-CH" dirty="0">
              <a:ln w="0"/>
              <a:solidFill>
                <a:schemeClr val="tx1"/>
              </a:solidFill>
              <a:effectLst>
                <a:outerShdw blurRad="38100" dist="19050" dir="2700000" algn="tl" rotWithShape="0">
                  <a:schemeClr val="dk1">
                    <a:alpha val="40000"/>
                  </a:schemeClr>
                </a:outerShdw>
              </a:effectLst>
            </a:endParaRPr>
          </a:p>
        </p:txBody>
      </p:sp>
      <p:pic>
        <p:nvPicPr>
          <p:cNvPr id="3074" name="Picture 2" descr="50 Versets Biblique sur 'L'amour de l'argent' - DailyVerses.net">
            <a:extLst>
              <a:ext uri="{FF2B5EF4-FFF2-40B4-BE49-F238E27FC236}">
                <a16:creationId xmlns:a16="http://schemas.microsoft.com/office/drawing/2014/main" id="{62DBE42F-79CA-8838-BE79-7C86BFB0BA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6230"/>
            <a:ext cx="4204009" cy="2932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7245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ema de Office">
  <a:themeElements>
    <a:clrScheme name="Personalizado 2">
      <a:dk1>
        <a:sysClr val="windowText" lastClr="000000"/>
      </a:dk1>
      <a:lt1>
        <a:sysClr val="window" lastClr="FFFFFF"/>
      </a:lt1>
      <a:dk2>
        <a:srgbClr val="44546A"/>
      </a:dk2>
      <a:lt2>
        <a:srgbClr val="E7E6E6"/>
      </a:lt2>
      <a:accent1>
        <a:srgbClr val="FF66FF"/>
      </a:accent1>
      <a:accent2>
        <a:srgbClr val="FF5050"/>
      </a:accent2>
      <a:accent3>
        <a:srgbClr val="FFFF66"/>
      </a:accent3>
      <a:accent4>
        <a:srgbClr val="00CC00"/>
      </a:accent4>
      <a:accent5>
        <a:srgbClr val="FF9900"/>
      </a:accent5>
      <a:accent6>
        <a:srgbClr val="0099FF"/>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3_Thème Office 2013 – 2022">
  <a:themeElements>
    <a:clrScheme name="Thème 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Override1.xml><?xml version="1.0" encoding="utf-8"?>
<a:themeOverride xmlns:a="http://schemas.openxmlformats.org/drawingml/2006/main">
  <a:clrScheme name="Nuevo 1">
    <a:dk1>
      <a:sysClr val="windowText" lastClr="000000"/>
    </a:dk1>
    <a:lt1>
      <a:sysClr val="window" lastClr="FFFFFF"/>
    </a:lt1>
    <a:dk2>
      <a:srgbClr val="242852"/>
    </a:dk2>
    <a:lt2>
      <a:srgbClr val="D1CBDF"/>
    </a:lt2>
    <a:accent1>
      <a:srgbClr val="B78B19"/>
    </a:accent1>
    <a:accent2>
      <a:srgbClr val="B83E0A"/>
    </a:accent2>
    <a:accent3>
      <a:srgbClr val="BDB21E"/>
    </a:accent3>
    <a:accent4>
      <a:srgbClr val="204DB7"/>
    </a:accent4>
    <a:accent5>
      <a:srgbClr val="166E40"/>
    </a:accent5>
    <a:accent6>
      <a:srgbClr val="839FC9"/>
    </a:accent6>
    <a:hlink>
      <a:srgbClr val="9454C3"/>
    </a:hlink>
    <a:folHlink>
      <a:srgbClr val="3EBBF0"/>
    </a:folHlink>
  </a:clrScheme>
</a:themeOverride>
</file>

<file path=docProps/app.xml><?xml version="1.0" encoding="utf-8"?>
<Properties xmlns="http://schemas.openxmlformats.org/officeDocument/2006/extended-properties" xmlns:vt="http://schemas.openxmlformats.org/officeDocument/2006/docPropsVTypes">
  <TotalTime>3002</TotalTime>
  <Words>2635</Words>
  <Application>Microsoft Office PowerPoint</Application>
  <PresentationFormat>Panorámica</PresentationFormat>
  <Paragraphs>126</Paragraphs>
  <Slides>21</Slides>
  <Notes>0</Notes>
  <HiddenSlides>0</HiddenSlides>
  <MMClips>0</MMClips>
  <ScaleCrop>false</ScaleCrop>
  <HeadingPairs>
    <vt:vector size="6" baseType="variant">
      <vt:variant>
        <vt:lpstr>Fuentes usadas</vt:lpstr>
      </vt:variant>
      <vt:variant>
        <vt:i4>10</vt:i4>
      </vt:variant>
      <vt:variant>
        <vt:lpstr>Tema</vt:lpstr>
      </vt:variant>
      <vt:variant>
        <vt:i4>3</vt:i4>
      </vt:variant>
      <vt:variant>
        <vt:lpstr>Títulos de diapositiva</vt:lpstr>
      </vt:variant>
      <vt:variant>
        <vt:i4>21</vt:i4>
      </vt:variant>
    </vt:vector>
  </HeadingPairs>
  <TitlesOfParts>
    <vt:vector size="34" baseType="lpstr">
      <vt:lpstr>Comic Sans MS</vt:lpstr>
      <vt:lpstr>Calibri Light</vt:lpstr>
      <vt:lpstr>Times New Roman</vt:lpstr>
      <vt:lpstr>Brush Script MT</vt:lpstr>
      <vt:lpstr>Aptos Display</vt:lpstr>
      <vt:lpstr>Calibri</vt:lpstr>
      <vt:lpstr>Wingdings</vt:lpstr>
      <vt:lpstr>Arial</vt:lpstr>
      <vt:lpstr>Aptos</vt:lpstr>
      <vt:lpstr>Constantia</vt:lpstr>
      <vt:lpstr>Tema de Office</vt:lpstr>
      <vt:lpstr>1_Tema de Office</vt:lpstr>
      <vt:lpstr>3_Thème Office 2013 – 2022</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Sergio</dc:creator>
  <cp:lastModifiedBy>Sergio</cp:lastModifiedBy>
  <cp:revision>90</cp:revision>
  <dcterms:created xsi:type="dcterms:W3CDTF">2025-10-14T06:18:54Z</dcterms:created>
  <dcterms:modified xsi:type="dcterms:W3CDTF">2025-11-13T05:34:20Z</dcterms:modified>
</cp:coreProperties>
</file>