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02"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1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r>
            <a:rPr lang="fr-FR" sz="1900" b="1" dirty="0"/>
            <a:t>La foi n’ignore pas les faits, elle offre simplement un angle de compréhension différent</a:t>
          </a:r>
          <a:endParaRPr lang="es-ES" sz="1900" b="1" dirty="0"/>
        </a:p>
      </dgm:t>
    </dgm:pt>
    <dgm:pt modelId="{A8D1D5AD-E989-40C3-9ECF-BF79486A804D}" type="parTrans" cxnId="{9AE477AA-2369-4546-8F29-BEB594F3B756}">
      <dgm:prSet/>
      <dgm:spPr/>
      <dgm:t>
        <a:bodyPr/>
        <a:lstStyle/>
        <a:p>
          <a:endParaRPr lang="es-ES" sz="1900"/>
        </a:p>
      </dgm:t>
    </dgm:pt>
    <dgm:pt modelId="{E866F929-4680-480D-A20C-082E50BA30EA}" type="sibTrans" cxnId="{9AE477AA-2369-4546-8F29-BEB594F3B756}">
      <dgm:prSet/>
      <dgm:spPr/>
      <dgm:t>
        <a:bodyPr/>
        <a:lstStyle/>
        <a:p>
          <a:endParaRPr lang="es-ES" sz="1900"/>
        </a:p>
      </dgm:t>
    </dgm:pt>
    <dgm:pt modelId="{8D133D11-19CE-4E2D-A6DA-D6CA6F775711}">
      <dgm:prSet custT="1"/>
      <dgm:spPr>
        <a:solidFill>
          <a:srgbClr val="D76FC8">
            <a:alpha val="49804"/>
          </a:srgbClr>
        </a:solidFill>
      </dgm:spPr>
      <dgm:t>
        <a:bodyPr/>
        <a:lstStyle/>
        <a:p>
          <a:r>
            <a:rPr lang="fr-FR" sz="1900" b="1" dirty="0"/>
            <a:t>Au lieu de nous plaindre, nous sommes appelés à faire confiance et à nous soumettre aux plans de Dieu</a:t>
          </a:r>
          <a:endParaRPr lang="es-ES" sz="1900" b="1" dirty="0"/>
        </a:p>
      </dgm:t>
    </dgm:pt>
    <dgm:pt modelId="{3E6F0B9B-D862-4D4A-BBEF-24A10E3AFA57}" type="parTrans" cxnId="{0ABE0282-4CAA-4627-9471-80D9CABE2A72}">
      <dgm:prSet/>
      <dgm:spPr/>
      <dgm:t>
        <a:bodyPr/>
        <a:lstStyle/>
        <a:p>
          <a:endParaRPr lang="es-ES" sz="1900"/>
        </a:p>
      </dgm:t>
    </dgm:pt>
    <dgm:pt modelId="{19027BE8-C027-4895-A063-38F014437F79}" type="sibTrans" cxnId="{0ABE0282-4CAA-4627-9471-80D9CABE2A72}">
      <dgm:prSet/>
      <dgm:spPr/>
      <dgm:t>
        <a:bodyPr/>
        <a:lstStyle/>
        <a:p>
          <a:endParaRPr lang="es-ES" sz="1900"/>
        </a:p>
      </dgm:t>
    </dgm:pt>
    <dgm:pt modelId="{9EC13638-FA55-4568-ADE3-DF49C8C12E98}">
      <dgm:prSet custT="1"/>
      <dgm:spPr/>
      <dgm:t>
        <a:bodyPr/>
        <a:lstStyle/>
        <a:p>
          <a:r>
            <a:rPr lang="fr-FR" sz="1900" b="1" dirty="0"/>
            <a:t>Les bénédictions arrivent à ceux qui demeurent totalement dans le Seigneur</a:t>
          </a:r>
          <a:endParaRPr lang="es-ES" sz="1900" b="1" dirty="0"/>
        </a:p>
      </dgm:t>
    </dgm:pt>
    <dgm:pt modelId="{C4A8F010-9189-469E-BC71-A90E93D73423}" type="parTrans" cxnId="{2A75A0CE-832E-4D2A-AB41-B6EA5F5928CF}">
      <dgm:prSet/>
      <dgm:spPr/>
      <dgm:t>
        <a:bodyPr/>
        <a:lstStyle/>
        <a:p>
          <a:endParaRPr lang="es-ES" sz="1900"/>
        </a:p>
      </dgm:t>
    </dgm:pt>
    <dgm:pt modelId="{23627D6E-52D6-4215-AB58-9742149A65B8}" type="sibTrans" cxnId="{2A75A0CE-832E-4D2A-AB41-B6EA5F5928CF}">
      <dgm:prSet/>
      <dgm:spPr/>
      <dgm:t>
        <a:bodyPr/>
        <a:lstStyle/>
        <a:p>
          <a:endParaRPr lang="es-ES" sz="1900"/>
        </a:p>
      </dgm:t>
    </dgm:pt>
    <dgm:pt modelId="{54E5C911-7AEE-4CE3-BE9E-41AA04F362EF}">
      <dgm:prSet custT="1"/>
      <dgm:spPr>
        <a:solidFill>
          <a:srgbClr val="EF7586">
            <a:alpha val="49804"/>
          </a:srgbClr>
        </a:solidFill>
      </dgm:spPr>
      <dgm:t>
        <a:bodyPr/>
        <a:lstStyle/>
        <a:p>
          <a:r>
            <a:rPr lang="fr-FR" sz="1900" b="1" dirty="0"/>
            <a:t>La vie dans toutes ses dimensions doit être vécue selon les plans de Dieu</a:t>
          </a:r>
          <a:endParaRPr lang="es-ES" sz="1900" b="1" dirty="0"/>
        </a:p>
      </dgm:t>
    </dgm:pt>
    <dgm:pt modelId="{FDEC58C4-8C26-4891-A418-1138E42A5ABF}" type="parTrans" cxnId="{0ED4D6F0-5CD7-4843-87F5-A683AE41F9B1}">
      <dgm:prSet/>
      <dgm:spPr/>
      <dgm:t>
        <a:bodyPr/>
        <a:lstStyle/>
        <a:p>
          <a:endParaRPr lang="es-ES" sz="1900"/>
        </a:p>
      </dgm:t>
    </dgm:pt>
    <dgm:pt modelId="{8149A06C-6750-423F-8153-4B244744356D}" type="sibTrans" cxnId="{0ED4D6F0-5CD7-4843-87F5-A683AE41F9B1}">
      <dgm:prSet/>
      <dgm:spPr/>
      <dgm:t>
        <a:bodyPr/>
        <a:lstStyle/>
        <a:p>
          <a:endParaRPr lang="es-ES" sz="1900"/>
        </a:p>
      </dgm:t>
    </dgm:pt>
    <dgm:pt modelId="{5F2506EE-CF30-442F-A24D-AD2774D0161C}">
      <dgm:prSet custT="1"/>
      <dgm:spPr>
        <a:solidFill>
          <a:srgbClr val="8480DC">
            <a:alpha val="49804"/>
          </a:srgbClr>
        </a:solidFill>
      </dgm:spPr>
      <dgm:t>
        <a:bodyPr/>
        <a:lstStyle/>
        <a:p>
          <a:r>
            <a:rPr lang="fr-FR" sz="1900" b="1" dirty="0"/>
            <a:t>Cela vaut la peine de vivre près de Dieu (Psaumes 84.11)</a:t>
          </a:r>
          <a:endParaRPr lang="es-ES" sz="1900" b="1" dirty="0"/>
        </a:p>
      </dgm:t>
    </dgm:pt>
    <dgm:pt modelId="{3EBB15CF-A9E0-49F6-8D13-AD702A8EC2F4}" type="parTrans" cxnId="{597D0B54-E95B-4EB7-B765-D5C426D68C04}">
      <dgm:prSet/>
      <dgm:spPr/>
      <dgm:t>
        <a:bodyPr/>
        <a:lstStyle/>
        <a:p>
          <a:endParaRPr lang="es-ES" sz="1900"/>
        </a:p>
      </dgm:t>
    </dgm:pt>
    <dgm:pt modelId="{7CAD042F-EC8C-4064-A309-0904DAE26489}" type="sibTrans" cxnId="{597D0B54-E95B-4EB7-B765-D5C426D68C04}">
      <dgm:prSet/>
      <dgm:spPr/>
      <dgm:t>
        <a:bodyPr/>
        <a:lstStyle/>
        <a:p>
          <a:endParaRPr lang="es-ES" sz="1900"/>
        </a:p>
      </dgm:t>
    </dgm:pt>
    <dgm:pt modelId="{93F130CC-F670-4ED9-8230-0B8E98EE1397}" type="pres">
      <dgm:prSet presAssocID="{9C1F9AEE-37BC-444E-B468-CD8C31E3AE14}" presName="Name0" presStyleCnt="0">
        <dgm:presLayoutVars>
          <dgm:dir/>
          <dgm:resizeHandles val="exact"/>
        </dgm:presLayoutVars>
      </dgm:prSet>
      <dgm:spPr/>
    </dgm:pt>
    <dgm:pt modelId="{62999BC5-195A-46F1-98DE-237FBECB27E7}" type="pres">
      <dgm:prSet presAssocID="{B42EAC0A-7247-4085-BDB4-DD16F1BC7602}" presName="Name5" presStyleLbl="vennNode1" presStyleIdx="0" presStyleCnt="5" custLinFactNeighborX="-43054">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18942">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15498">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4881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50916"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4130" rIns="152180" bIns="24130" numCol="1" spcCol="1270" anchor="ctr" anchorCtr="0">
          <a:noAutofit/>
        </a:bodyPr>
        <a:lstStyle/>
        <a:p>
          <a:pPr marL="0" lvl="0" indent="0" algn="ctr" defTabSz="844550">
            <a:lnSpc>
              <a:spcPct val="90000"/>
            </a:lnSpc>
            <a:spcBef>
              <a:spcPct val="0"/>
            </a:spcBef>
            <a:spcAft>
              <a:spcPct val="35000"/>
            </a:spcAft>
            <a:buNone/>
          </a:pPr>
          <a:r>
            <a:rPr lang="fr-FR" sz="1900" b="1" kern="1200" dirty="0"/>
            <a:t>La foi n’ignore pas les faits, elle offre simplement un angle de compréhension différent</a:t>
          </a:r>
          <a:endParaRPr lang="es-ES" sz="1900" b="1" kern="1200" dirty="0"/>
        </a:p>
      </dsp:txBody>
      <dsp:txXfrm>
        <a:off x="455874" y="405267"/>
        <a:ext cx="1955310" cy="1955310"/>
      </dsp:txXfrm>
    </dsp:sp>
    <dsp:sp modelId="{CD3EC9D1-B914-4A94-9073-BBD619FDAE34}">
      <dsp:nvSpPr>
        <dsp:cNvPr id="0" name=""/>
        <dsp:cNvSpPr/>
      </dsp:nvSpPr>
      <dsp:spPr>
        <a:xfrm>
          <a:off x="2396447"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4130" rIns="152180" bIns="24130" numCol="1" spcCol="1270" anchor="ctr" anchorCtr="0">
          <a:noAutofit/>
        </a:bodyPr>
        <a:lstStyle/>
        <a:p>
          <a:pPr marL="0" lvl="0" indent="0" algn="ctr" defTabSz="844550">
            <a:lnSpc>
              <a:spcPct val="90000"/>
            </a:lnSpc>
            <a:spcBef>
              <a:spcPct val="0"/>
            </a:spcBef>
            <a:spcAft>
              <a:spcPct val="35000"/>
            </a:spcAft>
            <a:buNone/>
          </a:pPr>
          <a:r>
            <a:rPr lang="fr-FR" sz="1900" b="1" kern="1200" dirty="0"/>
            <a:t>Au lieu de nous plaindre, nous sommes appelés à faire confiance et à nous soumettre aux plans de Dieu</a:t>
          </a:r>
          <a:endParaRPr lang="es-ES" sz="1900" b="1" kern="1200" dirty="0"/>
        </a:p>
      </dsp:txBody>
      <dsp:txXfrm>
        <a:off x="2801405" y="405267"/>
        <a:ext cx="1955310" cy="1955310"/>
      </dsp:txXfrm>
    </dsp:sp>
    <dsp:sp modelId="{B791761E-D005-4276-BFBD-78605CE50BF5}">
      <dsp:nvSpPr>
        <dsp:cNvPr id="0" name=""/>
        <dsp:cNvSpPr/>
      </dsp:nvSpPr>
      <dsp:spPr>
        <a:xfrm>
          <a:off x="4713385" y="309"/>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4130" rIns="152180" bIns="24130" numCol="1" spcCol="1270" anchor="ctr" anchorCtr="0">
          <a:noAutofit/>
        </a:bodyPr>
        <a:lstStyle/>
        <a:p>
          <a:pPr marL="0" lvl="0" indent="0" algn="ctr" defTabSz="844550">
            <a:lnSpc>
              <a:spcPct val="90000"/>
            </a:lnSpc>
            <a:spcBef>
              <a:spcPct val="0"/>
            </a:spcBef>
            <a:spcAft>
              <a:spcPct val="35000"/>
            </a:spcAft>
            <a:buNone/>
          </a:pPr>
          <a:r>
            <a:rPr lang="fr-FR" sz="1900" b="1" kern="1200" dirty="0"/>
            <a:t>Les bénédictions arrivent à ceux qui demeurent totalement dans le Seigneur</a:t>
          </a:r>
          <a:endParaRPr lang="es-ES" sz="1900" b="1" kern="1200" dirty="0"/>
        </a:p>
      </dsp:txBody>
      <dsp:txXfrm>
        <a:off x="5118343" y="405267"/>
        <a:ext cx="1955310" cy="1955310"/>
      </dsp:txXfrm>
    </dsp:sp>
    <dsp:sp modelId="{DDBEDA38-D464-4DF7-BCB0-09E9A2DC813E}">
      <dsp:nvSpPr>
        <dsp:cNvPr id="0" name=""/>
        <dsp:cNvSpPr/>
      </dsp:nvSpPr>
      <dsp:spPr>
        <a:xfrm>
          <a:off x="7011277"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4130" rIns="152180" bIns="24130" numCol="1" spcCol="1270" anchor="ctr" anchorCtr="0">
          <a:noAutofit/>
        </a:bodyPr>
        <a:lstStyle/>
        <a:p>
          <a:pPr marL="0" lvl="0" indent="0" algn="ctr" defTabSz="844550">
            <a:lnSpc>
              <a:spcPct val="90000"/>
            </a:lnSpc>
            <a:spcBef>
              <a:spcPct val="0"/>
            </a:spcBef>
            <a:spcAft>
              <a:spcPct val="35000"/>
            </a:spcAft>
            <a:buNone/>
          </a:pPr>
          <a:r>
            <a:rPr lang="fr-FR" sz="1900" b="1" kern="1200" dirty="0"/>
            <a:t>La vie dans toutes ses dimensions doit être vécue selon les plans de Dieu</a:t>
          </a:r>
          <a:endParaRPr lang="es-ES" sz="1900" b="1" kern="1200" dirty="0"/>
        </a:p>
      </dsp:txBody>
      <dsp:txXfrm>
        <a:off x="7416235" y="405267"/>
        <a:ext cx="1955310" cy="1955310"/>
      </dsp:txXfrm>
    </dsp:sp>
    <dsp:sp modelId="{BE48992A-E860-4C40-A1D4-500F6D3DD78C}">
      <dsp:nvSpPr>
        <dsp:cNvPr id="0" name=""/>
        <dsp:cNvSpPr/>
      </dsp:nvSpPr>
      <dsp:spPr>
        <a:xfrm>
          <a:off x="9407722"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4130" rIns="152180" bIns="24130" numCol="1" spcCol="1270" anchor="ctr" anchorCtr="0">
          <a:noAutofit/>
        </a:bodyPr>
        <a:lstStyle/>
        <a:p>
          <a:pPr marL="0" lvl="0" indent="0" algn="ctr" defTabSz="844550">
            <a:lnSpc>
              <a:spcPct val="90000"/>
            </a:lnSpc>
            <a:spcBef>
              <a:spcPct val="0"/>
            </a:spcBef>
            <a:spcAft>
              <a:spcPct val="35000"/>
            </a:spcAft>
            <a:buNone/>
          </a:pPr>
          <a:r>
            <a:rPr lang="fr-FR" sz="1900" b="1" kern="1200" dirty="0"/>
            <a:t>Cela vaut la peine de vivre près de Dieu (Psaumes 84.11)</a:t>
          </a:r>
          <a:endParaRPr lang="es-ES" sz="1900" b="1" kern="1200" dirty="0"/>
        </a:p>
      </dsp:txBody>
      <dsp:txXfrm>
        <a:off x="9812680"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6" y="291831"/>
            <a:ext cx="5798831" cy="2241820"/>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4800" b="1" dirty="0">
                <a:ln/>
                <a:solidFill>
                  <a:schemeClr val="accent3"/>
                </a:solidFill>
              </a:rPr>
              <a:t>GÉANTS DE LA FOI : JOSUÉ ET CALEB</a:t>
            </a:r>
            <a:endParaRPr lang="es-ES" sz="4800" b="1" dirty="0">
              <a:ln/>
              <a:solidFill>
                <a:schemeClr val="accent3"/>
              </a:solidFill>
            </a:endParaRP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41857"/>
            <a:ext cx="12188951" cy="338554"/>
          </a:xfrm>
          <a:prstGeom prst="rect">
            <a:avLst/>
          </a:prstGeom>
          <a:noFill/>
        </p:spPr>
        <p:txBody>
          <a:bodyPr wrap="square" rtlCol="0">
            <a:spAutoFit/>
          </a:bodyPr>
          <a:lstStyle/>
          <a:p>
            <a:pPr algn="ctr"/>
            <a:r>
              <a:rPr lang="fr-FR" sz="1600" b="1" dirty="0">
                <a:solidFill>
                  <a:srgbClr val="7E6000"/>
                </a:solidFill>
              </a:rPr>
              <a:t>Leçon 8 pour le 22 novembre 2025</a:t>
            </a:r>
          </a:p>
        </p:txBody>
      </p:sp>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0" y="3855331"/>
            <a:ext cx="5545393" cy="1877437"/>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5800" b="1" dirty="0" err="1">
                <a:ln/>
                <a:solidFill>
                  <a:srgbClr val="9A37C9"/>
                </a:solidFill>
              </a:rPr>
              <a:t>COMMENT</a:t>
            </a:r>
            <a:r>
              <a:rPr lang="es-ES" sz="5800" b="1" dirty="0">
                <a:ln/>
                <a:solidFill>
                  <a:srgbClr val="9A37C9"/>
                </a:solidFill>
              </a:rPr>
              <a:t> </a:t>
            </a:r>
            <a:r>
              <a:rPr lang="es-ES" sz="5800" b="1" dirty="0" err="1">
                <a:ln/>
                <a:solidFill>
                  <a:srgbClr val="9A37C9"/>
                </a:solidFill>
              </a:rPr>
              <a:t>OBTENIR</a:t>
            </a:r>
            <a:r>
              <a:rPr lang="es-ES" sz="5800" b="1" dirty="0">
                <a:ln/>
                <a:solidFill>
                  <a:srgbClr val="9A37C9"/>
                </a:solidFill>
              </a:rPr>
              <a:t> LA </a:t>
            </a:r>
            <a:r>
              <a:rPr lang="es-ES" sz="5800" b="1" dirty="0" err="1">
                <a:ln/>
                <a:solidFill>
                  <a:srgbClr val="9A37C9"/>
                </a:solidFill>
              </a:rPr>
              <a:t>FOI</a:t>
            </a:r>
            <a:endParaRPr lang="es-ES" sz="5800" b="1" dirty="0">
              <a:ln/>
              <a:solidFill>
                <a:srgbClr val="9A37C9"/>
              </a:solidFill>
            </a:endParaRP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0" y="72560"/>
            <a:ext cx="12192000" cy="1477328"/>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r>
              <a:rPr lang="fr-FR" dirty="0">
                <a:solidFill>
                  <a:schemeClr val="bg2">
                    <a:lumMod val="60000"/>
                    <a:lumOff val="40000"/>
                  </a:schemeClr>
                </a:solidFill>
                <a:effectLst>
                  <a:glow rad="101600">
                    <a:srgbClr val="392B81"/>
                  </a:glow>
                  <a:outerShdw blurRad="38100" dist="38100" dir="2700000" algn="tl">
                    <a:srgbClr val="000000">
                      <a:alpha val="43137"/>
                    </a:srgbClr>
                  </a:outerShdw>
                </a:effectLst>
              </a:rPr>
              <a:t>«  Nous donc aussi, puisque nous sommes environnés d'une si grande nuée de témoins, rejetons tout fardeau, et le péché qui nous enveloppe si facilement, et courons avec persévérance dans la carrière </a:t>
            </a:r>
            <a:br>
              <a:rPr lang="fr-FR" dirty="0">
                <a:solidFill>
                  <a:schemeClr val="bg2">
                    <a:lumMod val="60000"/>
                    <a:lumOff val="40000"/>
                  </a:schemeClr>
                </a:solidFill>
                <a:effectLst>
                  <a:glow rad="101600">
                    <a:srgbClr val="392B81"/>
                  </a:glow>
                  <a:outerShdw blurRad="38100" dist="38100" dir="2700000" algn="tl">
                    <a:srgbClr val="000000">
                      <a:alpha val="43137"/>
                    </a:srgbClr>
                  </a:outerShdw>
                </a:effectLst>
              </a:rPr>
            </a:br>
            <a:r>
              <a:rPr lang="fr-FR" dirty="0">
                <a:solidFill>
                  <a:schemeClr val="bg2">
                    <a:lumMod val="60000"/>
                    <a:lumOff val="40000"/>
                  </a:schemeClr>
                </a:solidFill>
                <a:effectLst>
                  <a:glow rad="101600">
                    <a:srgbClr val="392B81"/>
                  </a:glow>
                  <a:outerShdw blurRad="38100" dist="38100" dir="2700000" algn="tl">
                    <a:srgbClr val="000000">
                      <a:alpha val="43137"/>
                    </a:srgbClr>
                  </a:outerShdw>
                </a:effectLst>
              </a:rPr>
              <a:t>qui nous est ouverte, ayant les regards sur Jésus, le chef et le consommateur de la foi, qui, en vue </a:t>
            </a:r>
            <a:br>
              <a:rPr lang="fr-FR" dirty="0">
                <a:solidFill>
                  <a:schemeClr val="bg2">
                    <a:lumMod val="60000"/>
                    <a:lumOff val="40000"/>
                  </a:schemeClr>
                </a:solidFill>
                <a:effectLst>
                  <a:glow rad="101600">
                    <a:srgbClr val="392B81"/>
                  </a:glow>
                  <a:outerShdw blurRad="38100" dist="38100" dir="2700000" algn="tl">
                    <a:srgbClr val="000000">
                      <a:alpha val="43137"/>
                    </a:srgbClr>
                  </a:outerShdw>
                </a:effectLst>
              </a:rPr>
            </a:br>
            <a:r>
              <a:rPr lang="fr-FR" dirty="0">
                <a:solidFill>
                  <a:schemeClr val="bg2">
                    <a:lumMod val="60000"/>
                    <a:lumOff val="40000"/>
                  </a:schemeClr>
                </a:solidFill>
                <a:effectLst>
                  <a:glow rad="101600">
                    <a:srgbClr val="392B81"/>
                  </a:glow>
                  <a:outerShdw blurRad="38100" dist="38100" dir="2700000" algn="tl">
                    <a:srgbClr val="000000">
                      <a:alpha val="43137"/>
                    </a:srgbClr>
                  </a:outerShdw>
                </a:effectLst>
              </a:rPr>
              <a:t>de la joie qui lui était réservée, a souffert la croix, méprisé l'ignominie, et s'est assis à la droite </a:t>
            </a:r>
            <a:br>
              <a:rPr lang="fr-FR" dirty="0">
                <a:solidFill>
                  <a:schemeClr val="bg2">
                    <a:lumMod val="60000"/>
                    <a:lumOff val="40000"/>
                  </a:schemeClr>
                </a:solidFill>
                <a:effectLst>
                  <a:glow rad="101600">
                    <a:srgbClr val="392B81"/>
                  </a:glow>
                  <a:outerShdw blurRad="38100" dist="38100" dir="2700000" algn="tl">
                    <a:srgbClr val="000000">
                      <a:alpha val="43137"/>
                    </a:srgbClr>
                  </a:outerShdw>
                </a:effectLst>
              </a:rPr>
            </a:br>
            <a:r>
              <a:rPr lang="fr-FR" dirty="0">
                <a:solidFill>
                  <a:schemeClr val="bg2">
                    <a:lumMod val="60000"/>
                    <a:lumOff val="40000"/>
                  </a:schemeClr>
                </a:solidFill>
                <a:effectLst>
                  <a:glow rad="101600">
                    <a:srgbClr val="392B81"/>
                  </a:glow>
                  <a:outerShdw blurRad="38100" dist="38100" dir="2700000" algn="tl">
                    <a:srgbClr val="000000">
                      <a:alpha val="43137"/>
                    </a:srgbClr>
                  </a:outerShdw>
                </a:effectLst>
              </a:rPr>
              <a:t>du trône de Dieu »</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a:t>
            </a:r>
            <a:r>
              <a:rPr lang="es-ES" sz="1400" dirty="0" err="1">
                <a:solidFill>
                  <a:schemeClr val="bg2">
                    <a:lumMod val="60000"/>
                    <a:lumOff val="40000"/>
                  </a:schemeClr>
                </a:solidFill>
                <a:effectLst>
                  <a:glow rad="101600">
                    <a:srgbClr val="392B81"/>
                  </a:glow>
                  <a:outerShdw blurRad="38100" dist="38100" dir="2700000" algn="tl">
                    <a:srgbClr val="000000">
                      <a:alpha val="43137"/>
                    </a:srgbClr>
                  </a:outerShdw>
                </a:effectLst>
              </a:rPr>
              <a:t>Hébreux</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 12.1-2)</a:t>
            </a:r>
            <a:endParaRPr lang="es-ES" dirty="0">
              <a:solidFill>
                <a:schemeClr val="bg2">
                  <a:lumMod val="60000"/>
                  <a:lumOff val="40000"/>
                </a:schemeClr>
              </a:solidFill>
              <a:effectLst>
                <a:glow rad="101600">
                  <a:srgbClr val="392B81"/>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179C78E0-C3AD-6C15-92D0-F3386A0CD5EE}"/>
              </a:ext>
            </a:extLst>
          </p:cNvPr>
          <p:cNvSpPr txBox="1"/>
          <p:nvPr/>
        </p:nvSpPr>
        <p:spPr>
          <a:xfrm>
            <a:off x="209549" y="1609725"/>
            <a:ext cx="9153526" cy="1015663"/>
          </a:xfrm>
          <a:prstGeom prst="rect">
            <a:avLst/>
          </a:prstGeom>
          <a:noFill/>
        </p:spPr>
        <p:txBody>
          <a:bodyPr wrap="square" rtlCol="0">
            <a:spAutoFit/>
          </a:bodyPr>
          <a:lstStyle/>
          <a:p>
            <a:pPr>
              <a:spcBef>
                <a:spcPts val="600"/>
              </a:spcBef>
            </a:pPr>
            <a:r>
              <a:rPr lang="fr-FR" sz="2000" b="1" dirty="0"/>
              <a:t>Notre comportement tend à refléter ce que nous contemplons. </a:t>
            </a:r>
            <a:br>
              <a:rPr lang="fr-FR" sz="2000" b="1" dirty="0"/>
            </a:br>
            <a:r>
              <a:rPr lang="fr-FR" sz="2000" b="1" dirty="0"/>
              <a:t>Il existe même ce qu'on appelle les « neurones miroirs » qui </a:t>
            </a:r>
            <a:br>
              <a:rPr lang="fr-FR" sz="2000" b="1" dirty="0"/>
            </a:br>
            <a:r>
              <a:rPr lang="fr-FR" sz="2000" b="1" dirty="0"/>
              <a:t>réduisent la distinction entre observer quelque chose et le faire.</a:t>
            </a:r>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410285" y="170804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133850" y="3333750"/>
            <a:ext cx="8058150" cy="1323439"/>
          </a:xfrm>
          <a:prstGeom prst="rect">
            <a:avLst/>
          </a:prstGeom>
          <a:noFill/>
        </p:spPr>
        <p:txBody>
          <a:bodyPr wrap="square">
            <a:spAutoFit/>
          </a:bodyPr>
          <a:lstStyle/>
          <a:p>
            <a:pPr>
              <a:spcBef>
                <a:spcPts val="600"/>
              </a:spcBef>
            </a:pPr>
            <a:r>
              <a:rPr lang="fr-FR" sz="2000" b="1" dirty="0"/>
              <a:t>En étudiant la vie de personnes de foi comme Caleb et Josué, nous apprenons à faire confiance à Dieu comme ils ont fait confiance ; </a:t>
            </a:r>
            <a:br>
              <a:rPr lang="fr-FR" sz="2000" b="1" dirty="0"/>
            </a:br>
            <a:r>
              <a:rPr lang="fr-FR" sz="2000" b="1" dirty="0"/>
              <a:t>à être humbles comme ils l'ont été ; à témoigner de la vérité avec courage, comme ils l'ont fait.</a:t>
            </a:r>
          </a:p>
        </p:txBody>
      </p:sp>
      <p:sp>
        <p:nvSpPr>
          <p:cNvPr id="13" name="CuadroTexto 12">
            <a:extLst>
              <a:ext uri="{FF2B5EF4-FFF2-40B4-BE49-F238E27FC236}">
                <a16:creationId xmlns:a16="http://schemas.microsoft.com/office/drawing/2014/main" id="{9BDA50DF-3F0D-D2C6-2573-CD270A4E0D3D}"/>
              </a:ext>
            </a:extLst>
          </p:cNvPr>
          <p:cNvSpPr txBox="1"/>
          <p:nvPr/>
        </p:nvSpPr>
        <p:spPr>
          <a:xfrm>
            <a:off x="4133850" y="4613434"/>
            <a:ext cx="6010127" cy="2246769"/>
          </a:xfrm>
          <a:prstGeom prst="rect">
            <a:avLst/>
          </a:prstGeom>
          <a:noFill/>
        </p:spPr>
        <p:txBody>
          <a:bodyPr wrap="square">
            <a:spAutoFit/>
          </a:bodyPr>
          <a:lstStyle/>
          <a:p>
            <a:pPr>
              <a:spcBef>
                <a:spcPts val="600"/>
              </a:spcBef>
            </a:pPr>
            <a:r>
              <a:rPr lang="fr-FR" sz="2000" b="1" dirty="0"/>
              <a:t>Mais comment être transformés ? La Bible est claire : en laissant le Saint-Esprit agir en nous </a:t>
            </a:r>
            <a:br>
              <a:rPr lang="fr-FR" sz="2000" b="1" dirty="0"/>
            </a:br>
            <a:r>
              <a:rPr lang="fr-FR" sz="2000" b="1" dirty="0"/>
              <a:t>(2 Corinthiens 3.18). C'est une œuvre active. </a:t>
            </a:r>
            <a:br>
              <a:rPr lang="fr-FR" sz="2000" b="1" dirty="0"/>
            </a:br>
            <a:r>
              <a:rPr lang="fr-FR" sz="2000" b="1" dirty="0"/>
              <a:t>Nous devons choisir d'être transformés et, comme Caleb, nous mettre à l'œuvre. </a:t>
            </a:r>
            <a:br>
              <a:rPr lang="fr-FR" sz="2000" b="1" dirty="0"/>
            </a:br>
            <a:r>
              <a:rPr lang="fr-FR" sz="2000" b="1" dirty="0"/>
              <a:t>Nous sommes appelés à être des sacrifices vivants pour Dieu (Romains 12.1-2).</a:t>
            </a:r>
          </a:p>
        </p:txBody>
      </p:sp>
      <p:sp>
        <p:nvSpPr>
          <p:cNvPr id="6" name="CuadroTexto 5">
            <a:extLst>
              <a:ext uri="{FF2B5EF4-FFF2-40B4-BE49-F238E27FC236}">
                <a16:creationId xmlns:a16="http://schemas.microsoft.com/office/drawing/2014/main" id="{459C1D00-4E82-22C4-8587-65E6094F0C1C}"/>
              </a:ext>
            </a:extLst>
          </p:cNvPr>
          <p:cNvSpPr txBox="1"/>
          <p:nvPr/>
        </p:nvSpPr>
        <p:spPr>
          <a:xfrm>
            <a:off x="209548" y="2625388"/>
            <a:ext cx="9200737" cy="707886"/>
          </a:xfrm>
          <a:prstGeom prst="rect">
            <a:avLst/>
          </a:prstGeom>
          <a:noFill/>
        </p:spPr>
        <p:txBody>
          <a:bodyPr wrap="square">
            <a:spAutoFit/>
          </a:bodyPr>
          <a:lstStyle/>
          <a:p>
            <a:pPr>
              <a:spcBef>
                <a:spcPts val="600"/>
              </a:spcBef>
            </a:pPr>
            <a:r>
              <a:rPr lang="fr-FR" sz="2000" b="1" dirty="0"/>
              <a:t>La Bible nous invite à observer l'exemple des grands héros de la foi, avec </a:t>
            </a:r>
            <a:br>
              <a:rPr lang="fr-FR" sz="2000" b="1" dirty="0"/>
            </a:br>
            <a:r>
              <a:rPr lang="fr-FR" sz="2000" b="1" dirty="0"/>
              <a:t>une attention particulière sur Jésus, l'exemple suprême (Hébreux 12.1-2).</a:t>
            </a: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900" decel="100000" fill="hold"/>
                                        <p:tgtEl>
                                          <p:spTgt spid="1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447801" y="451468"/>
            <a:ext cx="10744200" cy="6078587"/>
          </a:xfrm>
          <a:prstGeom prst="rect">
            <a:avLst/>
          </a:prstGeom>
          <a:noFill/>
        </p:spPr>
        <p:txBody>
          <a:bodyPr wrap="square">
            <a:spAutoFit/>
          </a:bodyPr>
          <a:lstStyle/>
          <a:p>
            <a:pPr>
              <a:spcBef>
                <a:spcPts val="600"/>
              </a:spcBef>
            </a:pPr>
            <a:r>
              <a:rPr lang="fr-FR" sz="2400" b="1" dirty="0">
                <a:latin typeface="Constantia" panose="02030602050306030303" pitchFamily="18" charset="0"/>
              </a:rPr>
              <a:t>« Aujourd’hui, nous avons besoin d’hommes d’une fidélité sans défaillance, qui suivent pleinement le Seigneur, des hommes qui ne restent pas silencieux lorsqu’ils devraient parler, qui soient aussi solides que l’acier dans leurs principes, qui ne cherchent pas à faire un étalage prétentieux de leur personne, mais qui cheminent humblement avec Dieu. Des hommes patients, bons, serviables, courtois, et qui comprennent que la science de la prière, c’est exercer la foi et faire les œuvres qui parlent de la gloire de Dieu et du bien de Son peuple… Suivre Jésus demande, au départ, une entière conversion et un renouvellement quotidien de celle-ci</a:t>
            </a:r>
            <a:r>
              <a:rPr lang="es-ES" sz="2400" b="1" dirty="0">
                <a:latin typeface="Constantia" panose="02030602050306030303" pitchFamily="18" charset="0"/>
              </a:rPr>
              <a:t>.</a:t>
            </a:r>
          </a:p>
          <a:p>
            <a:pPr>
              <a:spcBef>
                <a:spcPts val="600"/>
              </a:spcBef>
            </a:pPr>
            <a:r>
              <a:rPr lang="fr-FR" sz="2400" b="1" dirty="0">
                <a:latin typeface="Constantia" panose="02030602050306030303" pitchFamily="18" charset="0"/>
              </a:rPr>
              <a:t>C'est la foi de Caleb en Dieu qui lui a donné du courage. Elle l'a gardé de la peur des hommes, même de ces puissants géants, les fils d'</a:t>
            </a:r>
            <a:r>
              <a:rPr lang="fr-FR" sz="2400" b="1" dirty="0" err="1">
                <a:latin typeface="Constantia" panose="02030602050306030303" pitchFamily="18" charset="0"/>
              </a:rPr>
              <a:t>Anak</a:t>
            </a:r>
            <a:r>
              <a:rPr lang="fr-FR" sz="2400" b="1" dirty="0">
                <a:latin typeface="Constantia" panose="02030602050306030303" pitchFamily="18" charset="0"/>
              </a:rPr>
              <a:t>. Elle l'a rendu capable de tenir avec audace et inébranlablement pour défendre la justice. De la même source, qui est le puissant Général des </a:t>
            </a:r>
            <a:r>
              <a:rPr lang="fr-FR" sz="2400" b="1" dirty="0" err="1">
                <a:latin typeface="Constantia" panose="02030602050306030303" pitchFamily="18" charset="0"/>
              </a:rPr>
              <a:t>zrmées</a:t>
            </a:r>
            <a:r>
              <a:rPr lang="fr-FR" sz="2400" b="1" dirty="0">
                <a:latin typeface="Constantia" panose="02030602050306030303" pitchFamily="18" charset="0"/>
              </a:rPr>
              <a:t> du ciel, chaque soldat de la croix du Christ doit recevoir force et courage pour surmonter les obstacles qui souvent paraissent insurmontables »</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81B549FD-6580-66FC-9565-CCE56B79EE27}"/>
              </a:ext>
            </a:extLst>
          </p:cNvPr>
          <p:cNvSpPr txBox="1"/>
          <p:nvPr/>
        </p:nvSpPr>
        <p:spPr>
          <a:xfrm>
            <a:off x="6417598" y="6519446"/>
            <a:ext cx="5774402" cy="338554"/>
          </a:xfrm>
          <a:prstGeom prst="rect">
            <a:avLst/>
          </a:prstGeom>
          <a:noFill/>
        </p:spPr>
        <p:txBody>
          <a:bodyPr wrap="none" rtlCol="0">
            <a:spAutoFit/>
          </a:bodyPr>
          <a:lstStyle/>
          <a:p>
            <a:pPr algn="r"/>
            <a:r>
              <a:rPr lang="fr-FR" sz="1600" b="1" dirty="0"/>
              <a:t>(E. G. Ellen G. White, </a:t>
            </a:r>
            <a:r>
              <a:rPr lang="fr-FR" sz="1600" b="1" i="1" dirty="0"/>
              <a:t>Témoignages pour l’Eglise vol. 5</a:t>
            </a:r>
            <a:r>
              <a:rPr lang="fr-FR" sz="1600" b="1" dirty="0"/>
              <a:t>, p. 378)</a:t>
            </a:r>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8"/>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127576" y="90168"/>
            <a:ext cx="4014047" cy="670952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 Souvenez-vous de vos conducteurs </a:t>
            </a:r>
            <a:b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br>
            <a: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qui vous ont annoncé la parole de Dieu; considérez quelle a été la fin </a:t>
            </a:r>
            <a:b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br>
            <a: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de leur vie, </a:t>
            </a:r>
            <a:b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br>
            <a: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et imitez </a:t>
            </a:r>
            <a:b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br>
            <a:r>
              <a:rPr kumimoji="0" lang="fr-FR"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leur foi »</a:t>
            </a:r>
            <a:endParaRPr kumimoji="0" lang="es-ES" sz="36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err="1">
                <a:ln w="12700" cmpd="sng">
                  <a:noFill/>
                  <a:prstDash val="solid"/>
                </a:ln>
                <a:solidFill>
                  <a:srgbClr val="7030A0"/>
                </a:solidFill>
                <a:effectLst/>
                <a:uLnTx/>
                <a:uFillTx/>
                <a:latin typeface="Comic Sans MS" panose="030F0702030302020204" pitchFamily="66" charset="0"/>
                <a:ea typeface="+mn-ea"/>
                <a:cs typeface="+mn-cs"/>
              </a:rPr>
              <a:t>Hébreux</a:t>
            </a:r>
            <a:r>
              <a:rPr kumimoji="0" lang="es-ES" sz="24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 13.7)</a:t>
            </a:r>
          </a:p>
        </p:txBody>
      </p:sp>
    </p:spTree>
    <p:extLst>
      <p:ext uri="{BB962C8B-B14F-4D97-AF65-F5344CB8AC3E}">
        <p14:creationId xmlns:p14="http://schemas.microsoft.com/office/powerpoint/2010/main" val="411895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7849702" y="3988825"/>
            <a:ext cx="4342297" cy="263149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436EBB"/>
                </a:solidFill>
              </a:rPr>
              <a:t>La </a:t>
            </a:r>
            <a:r>
              <a:rPr lang="es-ES" sz="2000" b="1" dirty="0" err="1">
                <a:solidFill>
                  <a:srgbClr val="436EBB"/>
                </a:solidFill>
              </a:rPr>
              <a:t>foi</a:t>
            </a:r>
            <a:r>
              <a:rPr lang="es-ES" sz="2000" b="1" dirty="0">
                <a:solidFill>
                  <a:srgbClr val="436EBB"/>
                </a:solidFill>
              </a:rPr>
              <a:t> de Caleb :</a:t>
            </a:r>
          </a:p>
          <a:p>
            <a:pPr lvl="1">
              <a:spcBef>
                <a:spcPts val="600"/>
              </a:spcBef>
            </a:pPr>
            <a:r>
              <a:rPr lang="es-ES" sz="2000" b="1" dirty="0" err="1"/>
              <a:t>Rendre</a:t>
            </a:r>
            <a:r>
              <a:rPr lang="es-ES" sz="2000" b="1" dirty="0"/>
              <a:t> </a:t>
            </a:r>
            <a:r>
              <a:rPr lang="es-ES" sz="2000" b="1" dirty="0" err="1"/>
              <a:t>possible</a:t>
            </a:r>
            <a:r>
              <a:rPr lang="es-ES" sz="2000" b="1" dirty="0"/>
              <a:t> </a:t>
            </a:r>
            <a:r>
              <a:rPr lang="es-ES" sz="2000" b="1" dirty="0" err="1"/>
              <a:t>l'impossible</a:t>
            </a:r>
            <a:r>
              <a:rPr lang="es-ES" sz="2000" b="1" dirty="0"/>
              <a:t>.</a:t>
            </a:r>
          </a:p>
          <a:p>
            <a:pPr lvl="1">
              <a:spcBef>
                <a:spcPts val="600"/>
              </a:spcBef>
            </a:pPr>
            <a:r>
              <a:rPr lang="es-ES" sz="2000" b="1" dirty="0"/>
              <a:t>La </a:t>
            </a:r>
            <a:r>
              <a:rPr lang="es-ES" sz="2000" b="1" dirty="0" err="1"/>
              <a:t>foi</a:t>
            </a:r>
            <a:r>
              <a:rPr lang="es-ES" sz="2000" b="1" dirty="0"/>
              <a:t> en </a:t>
            </a:r>
            <a:r>
              <a:rPr lang="es-ES" sz="2000" b="1" dirty="0" err="1"/>
              <a:t>action</a:t>
            </a:r>
            <a:r>
              <a:rPr lang="es-ES" sz="2000" b="1" dirty="0"/>
              <a:t>.</a:t>
            </a:r>
          </a:p>
          <a:p>
            <a:pPr lvl="1">
              <a:spcBef>
                <a:spcPts val="600"/>
              </a:spcBef>
            </a:pPr>
            <a:r>
              <a:rPr lang="es-ES" sz="2000" b="1" dirty="0" err="1"/>
              <a:t>Transmettre</a:t>
            </a:r>
            <a:r>
              <a:rPr lang="es-ES" sz="2000" b="1" dirty="0"/>
              <a:t> le </a:t>
            </a:r>
            <a:r>
              <a:rPr lang="es-ES" sz="2000" b="1" dirty="0" err="1"/>
              <a:t>flambeau</a:t>
            </a:r>
            <a:r>
              <a:rPr lang="es-ES" sz="2000" b="1" dirty="0"/>
              <a:t>.</a:t>
            </a:r>
          </a:p>
          <a:p>
            <a:pPr>
              <a:spcBef>
                <a:spcPts val="1800"/>
              </a:spcBef>
            </a:pPr>
            <a:r>
              <a:rPr lang="es-ES" sz="2000" b="1" dirty="0">
                <a:solidFill>
                  <a:srgbClr val="349479"/>
                </a:solidFill>
              </a:rPr>
              <a:t>La </a:t>
            </a:r>
            <a:r>
              <a:rPr lang="es-ES" sz="2000" b="1" dirty="0" err="1">
                <a:solidFill>
                  <a:srgbClr val="349479"/>
                </a:solidFill>
              </a:rPr>
              <a:t>foi</a:t>
            </a:r>
            <a:r>
              <a:rPr lang="es-ES" sz="2000" b="1" dirty="0">
                <a:solidFill>
                  <a:srgbClr val="349479"/>
                </a:solidFill>
              </a:rPr>
              <a:t> de Josué.</a:t>
            </a:r>
          </a:p>
          <a:p>
            <a:pPr>
              <a:spcBef>
                <a:spcPts val="1800"/>
              </a:spcBef>
            </a:pPr>
            <a:r>
              <a:rPr lang="es-ES" sz="2000" b="1" dirty="0" err="1">
                <a:solidFill>
                  <a:srgbClr val="CC5149"/>
                </a:solidFill>
              </a:rPr>
              <a:t>Comment</a:t>
            </a:r>
            <a:r>
              <a:rPr lang="es-ES" sz="2000" b="1" dirty="0">
                <a:solidFill>
                  <a:srgbClr val="CC5149"/>
                </a:solidFill>
              </a:rPr>
              <a:t> </a:t>
            </a:r>
            <a:r>
              <a:rPr lang="es-ES" sz="2000" b="1" dirty="0" err="1">
                <a:solidFill>
                  <a:srgbClr val="CC5149"/>
                </a:solidFill>
              </a:rPr>
              <a:t>obtenir</a:t>
            </a:r>
            <a:r>
              <a:rPr lang="es-ES" sz="2000" b="1" dirty="0">
                <a:solidFill>
                  <a:srgbClr val="CC5149"/>
                </a:solidFill>
              </a:rPr>
              <a:t> la </a:t>
            </a:r>
            <a:r>
              <a:rPr lang="es-ES" sz="2000" b="1" dirty="0" err="1">
                <a:solidFill>
                  <a:srgbClr val="CC5149"/>
                </a:solidFill>
              </a:rPr>
              <a:t>foi</a:t>
            </a:r>
            <a:r>
              <a:rPr lang="es-ES" sz="2000" b="1" dirty="0">
                <a:solidFill>
                  <a:srgbClr val="CC5149"/>
                </a:solidFill>
              </a:rPr>
              <a:t>.</a:t>
            </a: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11996"/>
            <a:ext cx="7808378" cy="707886"/>
          </a:xfrm>
          <a:prstGeom prst="rect">
            <a:avLst/>
          </a:prstGeom>
          <a:noFill/>
        </p:spPr>
        <p:txBody>
          <a:bodyPr wrap="square" rtlCol="0">
            <a:spAutoFit/>
          </a:bodyPr>
          <a:lstStyle/>
          <a:p>
            <a:pPr>
              <a:spcBef>
                <a:spcPts val="600"/>
              </a:spcBef>
            </a:pPr>
            <a:r>
              <a:rPr lang="es-ES" sz="2000" b="1" dirty="0" err="1"/>
              <a:t>Connaissez-vous</a:t>
            </a:r>
            <a:r>
              <a:rPr lang="es-ES" sz="2000" b="1" dirty="0"/>
              <a:t> ces </a:t>
            </a:r>
            <a:r>
              <a:rPr lang="es-ES" sz="2000" b="1" dirty="0" err="1"/>
              <a:t>dix</a:t>
            </a:r>
            <a:r>
              <a:rPr lang="es-ES" sz="2000" b="1" dirty="0"/>
              <a:t> </a:t>
            </a:r>
            <a:r>
              <a:rPr lang="es-ES" sz="2000" b="1" dirty="0" err="1"/>
              <a:t>personnes</a:t>
            </a:r>
            <a:r>
              <a:rPr lang="es-ES" sz="2000" b="1" dirty="0"/>
              <a:t> : </a:t>
            </a:r>
            <a:r>
              <a:rPr lang="es-ES" sz="2000" b="1" dirty="0" err="1"/>
              <a:t>Schammua</a:t>
            </a:r>
            <a:r>
              <a:rPr lang="es-ES" sz="2000" b="1" dirty="0"/>
              <a:t>, </a:t>
            </a:r>
            <a:r>
              <a:rPr lang="es-ES" sz="2000" b="1" dirty="0" err="1"/>
              <a:t>Schaphath</a:t>
            </a:r>
            <a:r>
              <a:rPr lang="es-ES" sz="2000" b="1" dirty="0"/>
              <a:t>, </a:t>
            </a:r>
            <a:r>
              <a:rPr lang="es-ES" sz="2000" b="1" dirty="0" err="1"/>
              <a:t>Jigual</a:t>
            </a:r>
            <a:r>
              <a:rPr lang="es-ES" sz="2000" b="1" dirty="0"/>
              <a:t>, </a:t>
            </a:r>
            <a:r>
              <a:rPr lang="es-ES" sz="2000" b="1" dirty="0" err="1"/>
              <a:t>Palthi</a:t>
            </a:r>
            <a:r>
              <a:rPr lang="es-ES" sz="2000" b="1" dirty="0"/>
              <a:t>, </a:t>
            </a:r>
            <a:r>
              <a:rPr lang="es-ES" sz="2000" b="1" dirty="0" err="1"/>
              <a:t>Gaddiel</a:t>
            </a:r>
            <a:r>
              <a:rPr lang="es-ES" sz="2000" b="1" dirty="0"/>
              <a:t>, </a:t>
            </a:r>
            <a:r>
              <a:rPr lang="es-ES" sz="2000" b="1" dirty="0" err="1"/>
              <a:t>Gaddi</a:t>
            </a:r>
            <a:r>
              <a:rPr lang="es-ES" sz="2000" b="1" dirty="0"/>
              <a:t>, </a:t>
            </a:r>
            <a:r>
              <a:rPr lang="es-ES" sz="2000" b="1" dirty="0" err="1"/>
              <a:t>Ammiel</a:t>
            </a:r>
            <a:r>
              <a:rPr lang="es-ES" sz="2000" b="1" dirty="0"/>
              <a:t>, </a:t>
            </a:r>
            <a:r>
              <a:rPr lang="es-ES" sz="2000" b="1" dirty="0" err="1"/>
              <a:t>Sethur</a:t>
            </a:r>
            <a:r>
              <a:rPr lang="es-ES" sz="2000" b="1" dirty="0"/>
              <a:t>, </a:t>
            </a:r>
            <a:r>
              <a:rPr lang="es-ES" sz="2000" b="1" dirty="0" err="1"/>
              <a:t>Nachbi</a:t>
            </a:r>
            <a:r>
              <a:rPr lang="es-ES" sz="2000" b="1" dirty="0"/>
              <a:t> et </a:t>
            </a:r>
            <a:r>
              <a:rPr lang="es-ES" sz="2000" b="1" dirty="0" err="1"/>
              <a:t>Guéuel</a:t>
            </a:r>
            <a:r>
              <a:rPr lang="es-ES" sz="2000" b="1" dirty="0"/>
              <a:t> ?</a:t>
            </a:r>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750" y="3445579"/>
            <a:ext cx="6477000" cy="3238501"/>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463853">
            <a:off x="7365941" y="5771145"/>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463853">
            <a:off x="7365941" y="4082877"/>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463853">
            <a:off x="7365941" y="6295885"/>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018709" y="4440861"/>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018709" y="5201771"/>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018709" y="4821291"/>
            <a:ext cx="237876" cy="23787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689E0214-04B0-8A6F-8F7E-5C018C7F9742}"/>
              </a:ext>
            </a:extLst>
          </p:cNvPr>
          <p:cNvSpPr txBox="1"/>
          <p:nvPr/>
        </p:nvSpPr>
        <p:spPr>
          <a:xfrm>
            <a:off x="187427" y="2688948"/>
            <a:ext cx="7808377" cy="707886"/>
          </a:xfrm>
          <a:prstGeom prst="rect">
            <a:avLst/>
          </a:prstGeom>
          <a:noFill/>
        </p:spPr>
        <p:txBody>
          <a:bodyPr wrap="square">
            <a:spAutoFit/>
          </a:bodyPr>
          <a:lstStyle/>
          <a:p>
            <a:pPr>
              <a:spcBef>
                <a:spcPts val="600"/>
              </a:spcBef>
            </a:pPr>
            <a:r>
              <a:rPr lang="fr-FR" sz="2000" b="1" dirty="0"/>
              <a:t>Comment pouvons-nous imiter leur foi et arriver à croire pleinement que Dieu peut faire l'impossible, comme ils l'ont fait ?</a:t>
            </a:r>
          </a:p>
        </p:txBody>
      </p:sp>
      <p:sp>
        <p:nvSpPr>
          <p:cNvPr id="11" name="CuadroTexto 10">
            <a:extLst>
              <a:ext uri="{FF2B5EF4-FFF2-40B4-BE49-F238E27FC236}">
                <a16:creationId xmlns:a16="http://schemas.microsoft.com/office/drawing/2014/main" id="{759F14B3-957B-F57C-6514-9A731AAEE6C2}"/>
              </a:ext>
            </a:extLst>
          </p:cNvPr>
          <p:cNvSpPr txBox="1"/>
          <p:nvPr/>
        </p:nvSpPr>
        <p:spPr>
          <a:xfrm>
            <a:off x="210223" y="1694039"/>
            <a:ext cx="7639050" cy="1015663"/>
          </a:xfrm>
          <a:prstGeom prst="rect">
            <a:avLst/>
          </a:prstGeom>
          <a:noFill/>
        </p:spPr>
        <p:txBody>
          <a:bodyPr wrap="square">
            <a:spAutoFit/>
          </a:bodyPr>
          <a:lstStyle/>
          <a:p>
            <a:pPr>
              <a:spcBef>
                <a:spcPts val="600"/>
              </a:spcBef>
            </a:pPr>
            <a:r>
              <a:rPr lang="fr-FR" sz="2000" b="1" dirty="0"/>
              <a:t>Mais vous connaissez certainement ces deux personnes : Josué et Caleb. Ils sont restés fermes, ont cru aux promesses de Dieu, et ont vécu pour les voir accomplies (Nombres 14.38).</a:t>
            </a:r>
          </a:p>
        </p:txBody>
      </p:sp>
      <p:sp>
        <p:nvSpPr>
          <p:cNvPr id="13" name="CuadroTexto 12">
            <a:extLst>
              <a:ext uri="{FF2B5EF4-FFF2-40B4-BE49-F238E27FC236}">
                <a16:creationId xmlns:a16="http://schemas.microsoft.com/office/drawing/2014/main" id="{7BA6750E-7B31-AD59-FB6B-C435E0BC37C9}"/>
              </a:ext>
            </a:extLst>
          </p:cNvPr>
          <p:cNvSpPr txBox="1"/>
          <p:nvPr/>
        </p:nvSpPr>
        <p:spPr>
          <a:xfrm>
            <a:off x="210222" y="699129"/>
            <a:ext cx="7639049" cy="1015663"/>
          </a:xfrm>
          <a:prstGeom prst="rect">
            <a:avLst/>
          </a:prstGeom>
          <a:noFill/>
        </p:spPr>
        <p:txBody>
          <a:bodyPr wrap="square">
            <a:spAutoFit/>
          </a:bodyPr>
          <a:lstStyle/>
          <a:p>
            <a:pPr>
              <a:spcBef>
                <a:spcPts val="600"/>
              </a:spcBef>
            </a:pPr>
            <a:r>
              <a:rPr lang="fr-FR" sz="2000" b="1" dirty="0"/>
              <a:t>Leur « célébrité » a consisté à se méfier de la puissance de Dieu, entraînant ainsi leur mort et celle de toute une génération (Nombres 14.36-37).</a:t>
            </a:r>
          </a:p>
        </p:txBody>
      </p:sp>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49" presetClass="entr" presetSubtype="0" decel="10000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 calcmode="lin" valueType="num">
                                      <p:cBhvr>
                                        <p:cTn id="63" dur="500" fill="hold"/>
                                        <p:tgtEl>
                                          <p:spTgt spid="27"/>
                                        </p:tgtEl>
                                        <p:attrNameLst>
                                          <p:attrName>style.rotation</p:attrName>
                                        </p:attrNameLst>
                                      </p:cBhvr>
                                      <p:tavLst>
                                        <p:tav tm="0">
                                          <p:val>
                                            <p:fltVal val="360"/>
                                          </p:val>
                                        </p:tav>
                                        <p:tav tm="100000">
                                          <p:val>
                                            <p:fltVal val="0"/>
                                          </p:val>
                                        </p:tav>
                                      </p:tavLst>
                                    </p:anim>
                                    <p:animEffect transition="in" filter="fade">
                                      <p:cBhvr>
                                        <p:cTn id="64" dur="500"/>
                                        <p:tgtEl>
                                          <p:spTgt spid="2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childTnLst>
                          </p:cTn>
                        </p:par>
                        <p:par>
                          <p:cTn id="76" fill="hold">
                            <p:stCondLst>
                              <p:cond delay="3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90"/>
                                          </p:val>
                                        </p:tav>
                                        <p:tav tm="100000">
                                          <p:val>
                                            <p:fltVal val="0"/>
                                          </p:val>
                                        </p:tav>
                                      </p:tavLst>
                                    </p:anim>
                                    <p:animEffect transition="in" filter="fade">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5014762" y="3057436"/>
            <a:ext cx="7177238"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7200" b="1" dirty="0">
                <a:ln/>
                <a:solidFill>
                  <a:srgbClr val="916941"/>
                </a:solidFill>
              </a:rPr>
              <a:t>LA </a:t>
            </a:r>
            <a:r>
              <a:rPr lang="es-ES" sz="7200" b="1" dirty="0" err="1">
                <a:ln/>
                <a:solidFill>
                  <a:srgbClr val="916941"/>
                </a:solidFill>
              </a:rPr>
              <a:t>FOI</a:t>
            </a:r>
            <a:r>
              <a:rPr lang="es-ES" sz="7200" b="1" dirty="0">
                <a:ln/>
                <a:solidFill>
                  <a:srgbClr val="916941"/>
                </a:solidFill>
              </a:rPr>
              <a:t> DE CALEB</a:t>
            </a: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0" y="0"/>
            <a:ext cx="12192000" cy="769441"/>
          </a:xfrm>
          <a:prstGeom prst="rect">
            <a:avLst/>
          </a:prstGeom>
          <a:noFill/>
        </p:spPr>
        <p:txBody>
          <a:bodyPr wrap="square">
            <a:spAutoFit/>
          </a:bodyPr>
          <a:lstStyle/>
          <a:p>
            <a:pPr algn="ctr"/>
            <a:r>
              <a:rPr lang="es-ES" sz="4400" b="1" spc="600" dirty="0" err="1">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RENDRE</a:t>
            </a:r>
            <a:r>
              <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 </a:t>
            </a:r>
            <a:r>
              <a:rPr lang="es-ES" sz="4400" b="1" spc="600" dirty="0" err="1">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POSSIBLE</a:t>
            </a:r>
            <a:r>
              <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 </a:t>
            </a:r>
            <a:r>
              <a:rPr lang="es-ES" sz="4400" b="1" spc="600" dirty="0" err="1">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L'IMPOSSIBLE</a:t>
            </a:r>
            <a:endPar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endParaRPr>
          </a:p>
        </p:txBody>
      </p:sp>
      <p:sp>
        <p:nvSpPr>
          <p:cNvPr id="5" name="CuadroTexto 4">
            <a:extLst>
              <a:ext uri="{FF2B5EF4-FFF2-40B4-BE49-F238E27FC236}">
                <a16:creationId xmlns:a16="http://schemas.microsoft.com/office/drawing/2014/main" id="{7EE05787-EF09-D815-A6D9-F568C81317D9}"/>
              </a:ext>
            </a:extLst>
          </p:cNvPr>
          <p:cNvSpPr txBox="1"/>
          <p:nvPr/>
        </p:nvSpPr>
        <p:spPr>
          <a:xfrm>
            <a:off x="1276350" y="657522"/>
            <a:ext cx="9639300" cy="646331"/>
          </a:xfrm>
          <a:prstGeom prst="rect">
            <a:avLst/>
          </a:prstGeom>
          <a:noFill/>
        </p:spPr>
        <p:txBody>
          <a:bodyPr wrap="square">
            <a:spAutoFit/>
          </a:bodyPr>
          <a:lstStyle/>
          <a:p>
            <a:pPr algn="ctr"/>
            <a:r>
              <a:rPr lang="fr-FR" b="1" dirty="0">
                <a:solidFill>
                  <a:schemeClr val="accent5">
                    <a:lumMod val="50000"/>
                  </a:schemeClr>
                </a:solidFill>
                <a:effectLst>
                  <a:glow rad="101600">
                    <a:srgbClr val="FFFFDD"/>
                  </a:glow>
                </a:effectLst>
                <a:latin typeface="Comic Sans MS" panose="030F0702030302020204" pitchFamily="66" charset="0"/>
              </a:rPr>
              <a:t>« Mes frères qui étaient montés avec moi découragèrent le peuple, mais moi je suivis pleinement la voie de l'Éternel, mon Dieu »</a:t>
            </a:r>
            <a:r>
              <a:rPr lang="es-ES" b="1" dirty="0">
                <a:solidFill>
                  <a:schemeClr val="accent5">
                    <a:lumMod val="50000"/>
                  </a:schemeClr>
                </a:solidFill>
                <a:effectLst>
                  <a:glow rad="101600">
                    <a:srgbClr val="FFFFDD"/>
                  </a:glow>
                </a:effectLst>
                <a:latin typeface="Comic Sans MS" panose="030F0702030302020204" pitchFamily="66" charset="0"/>
              </a:rPr>
              <a:t> </a:t>
            </a:r>
            <a:r>
              <a:rPr lang="es-ES" sz="1400" b="1" dirty="0">
                <a:solidFill>
                  <a:schemeClr val="accent5">
                    <a:lumMod val="50000"/>
                  </a:schemeClr>
                </a:solidFill>
                <a:effectLst>
                  <a:glow rad="101600">
                    <a:srgbClr val="FFFFDD"/>
                  </a:glow>
                </a:effectLst>
                <a:latin typeface="Comic Sans MS" panose="030F0702030302020204" pitchFamily="66" charset="0"/>
              </a:rPr>
              <a:t>(Josué 14.8)</a:t>
            </a:r>
          </a:p>
        </p:txBody>
      </p:sp>
      <p:sp>
        <p:nvSpPr>
          <p:cNvPr id="6" name="CuadroTexto 5">
            <a:extLst>
              <a:ext uri="{FF2B5EF4-FFF2-40B4-BE49-F238E27FC236}">
                <a16:creationId xmlns:a16="http://schemas.microsoft.com/office/drawing/2014/main" id="{7FA5DF91-3D7F-2254-5A20-DD4E5E449213}"/>
              </a:ext>
            </a:extLst>
          </p:cNvPr>
          <p:cNvSpPr txBox="1"/>
          <p:nvPr/>
        </p:nvSpPr>
        <p:spPr>
          <a:xfrm>
            <a:off x="152399" y="1245483"/>
            <a:ext cx="5413580" cy="1938992"/>
          </a:xfrm>
          <a:prstGeom prst="rect">
            <a:avLst/>
          </a:prstGeom>
          <a:noFill/>
        </p:spPr>
        <p:txBody>
          <a:bodyPr wrap="square" rtlCol="0">
            <a:spAutoFit/>
          </a:bodyPr>
          <a:lstStyle/>
          <a:p>
            <a:pPr>
              <a:spcBef>
                <a:spcPts val="600"/>
              </a:spcBef>
            </a:pPr>
            <a:r>
              <a:rPr lang="fr-FR" sz="2000" b="1" dirty="0"/>
              <a:t>Le nom « Caleb » signifie « chien ». Comme il l'a démontré dans sa vie, il n'a pas reçu ce nom de façon péjorative, mais en raison de sa fidélité inébranlable. Il a été fidèle là où d'autres ont été infidèles. Il est resté loyal envers Dieu là où d'autres ont eu peur.</a:t>
            </a:r>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565979" y="1466291"/>
            <a:ext cx="6448426" cy="5247588"/>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3BC56BA7-D40D-181A-9C41-EABFAA0467F4}"/>
              </a:ext>
            </a:extLst>
          </p:cNvPr>
          <p:cNvSpPr txBox="1"/>
          <p:nvPr/>
        </p:nvSpPr>
        <p:spPr>
          <a:xfrm>
            <a:off x="152398" y="5857726"/>
            <a:ext cx="5413577" cy="1015663"/>
          </a:xfrm>
          <a:prstGeom prst="rect">
            <a:avLst/>
          </a:prstGeom>
          <a:noFill/>
        </p:spPr>
        <p:txBody>
          <a:bodyPr wrap="square">
            <a:spAutoFit/>
          </a:bodyPr>
          <a:lstStyle/>
          <a:p>
            <a:pPr>
              <a:spcBef>
                <a:spcPts val="600"/>
              </a:spcBef>
            </a:pPr>
            <a:r>
              <a:rPr lang="fr-FR" sz="2000" b="1" dirty="0"/>
              <a:t>Son exemple nous encourage à maintenir notre foi ferme en Dieu, qui peut rendre possible ce qui pour nous est impossible.</a:t>
            </a:r>
          </a:p>
        </p:txBody>
      </p:sp>
      <p:sp>
        <p:nvSpPr>
          <p:cNvPr id="9" name="CuadroTexto 8">
            <a:extLst>
              <a:ext uri="{FF2B5EF4-FFF2-40B4-BE49-F238E27FC236}">
                <a16:creationId xmlns:a16="http://schemas.microsoft.com/office/drawing/2014/main" id="{CF8A3DA5-0F42-DF0D-3EEB-F80D4174753A}"/>
              </a:ext>
            </a:extLst>
          </p:cNvPr>
          <p:cNvSpPr txBox="1"/>
          <p:nvPr/>
        </p:nvSpPr>
        <p:spPr>
          <a:xfrm>
            <a:off x="152399" y="4628089"/>
            <a:ext cx="5413578" cy="1323439"/>
          </a:xfrm>
          <a:prstGeom prst="rect">
            <a:avLst/>
          </a:prstGeom>
          <a:noFill/>
        </p:spPr>
        <p:txBody>
          <a:bodyPr wrap="square">
            <a:spAutoFit/>
          </a:bodyPr>
          <a:lstStyle/>
          <a:p>
            <a:pPr>
              <a:spcBef>
                <a:spcPts val="600"/>
              </a:spcBef>
            </a:pPr>
            <a:r>
              <a:rPr lang="fr-FR" sz="2000" b="1" dirty="0"/>
              <a:t>Aux côtés de Josué (un peu plus jeune que lui), il est resté ferme dans son opinion, même lorsque la foule a voulu les lapider (Nombres 14.10).</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152398" y="3090674"/>
            <a:ext cx="5413579" cy="1631216"/>
          </a:xfrm>
          <a:prstGeom prst="rect">
            <a:avLst/>
          </a:prstGeom>
          <a:noFill/>
        </p:spPr>
        <p:txBody>
          <a:bodyPr wrap="square">
            <a:spAutoFit/>
          </a:bodyPr>
          <a:lstStyle/>
          <a:p>
            <a:pPr>
              <a:spcBef>
                <a:spcPts val="600"/>
              </a:spcBef>
            </a:pPr>
            <a:r>
              <a:rPr lang="fr-FR" sz="2000" b="1" dirty="0"/>
              <a:t>Là où dix espions ont vu des villes impossibles à conquérir et des géants impossibles à vaincre, Caleb a vu des villes conquises et des géants « dévorés comme du pain » (Nombres 13.28-33 ; 14.6-9).</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0" y="-39328"/>
            <a:ext cx="12191999"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600" dirty="0">
                <a:ln/>
                <a:solidFill>
                  <a:schemeClr val="accent5">
                    <a:lumMod val="75000"/>
                  </a:schemeClr>
                </a:solidFill>
                <a:effectLst>
                  <a:outerShdw blurRad="38100" dist="38100" dir="2700000" algn="tl">
                    <a:srgbClr val="A2A6F8"/>
                  </a:outerShdw>
                </a:effectLst>
              </a:rPr>
              <a:t>LA </a:t>
            </a:r>
            <a:r>
              <a:rPr lang="es-ES" sz="4800" b="1" spc="600" dirty="0" err="1">
                <a:ln/>
                <a:solidFill>
                  <a:schemeClr val="accent5">
                    <a:lumMod val="75000"/>
                  </a:schemeClr>
                </a:solidFill>
                <a:effectLst>
                  <a:outerShdw blurRad="38100" dist="38100" dir="2700000" algn="tl">
                    <a:srgbClr val="A2A6F8"/>
                  </a:outerShdw>
                </a:effectLst>
              </a:rPr>
              <a:t>FOI</a:t>
            </a:r>
            <a:r>
              <a:rPr lang="es-ES" sz="4800" b="1" spc="600" dirty="0">
                <a:ln/>
                <a:solidFill>
                  <a:schemeClr val="accent5">
                    <a:lumMod val="75000"/>
                  </a:schemeClr>
                </a:solidFill>
                <a:effectLst>
                  <a:outerShdw blurRad="38100" dist="38100" dir="2700000" algn="tl">
                    <a:srgbClr val="A2A6F8"/>
                  </a:outerShdw>
                </a:effectLst>
              </a:rPr>
              <a:t> EN </a:t>
            </a:r>
            <a:r>
              <a:rPr lang="es-ES" sz="4800" b="1" spc="600" dirty="0" err="1">
                <a:ln/>
                <a:solidFill>
                  <a:schemeClr val="accent5">
                    <a:lumMod val="75000"/>
                  </a:schemeClr>
                </a:solidFill>
                <a:effectLst>
                  <a:outerShdw blurRad="38100" dist="38100" dir="2700000" algn="tl">
                    <a:srgbClr val="A2A6F8"/>
                  </a:outerShdw>
                </a:effectLst>
              </a:rPr>
              <a:t>ACTION</a:t>
            </a:r>
            <a:endParaRPr lang="es-ES" sz="4800" b="1" spc="600" dirty="0">
              <a:ln/>
              <a:solidFill>
                <a:schemeClr val="accent5">
                  <a:lumMod val="75000"/>
                </a:schemeClr>
              </a:solidFill>
              <a:effectLst>
                <a:outerShdw blurRad="38100" dist="38100" dir="2700000" algn="tl">
                  <a:srgbClr val="A2A6F8"/>
                </a:outerShdw>
              </a:effectLst>
            </a:endParaRPr>
          </a:p>
        </p:txBody>
      </p:sp>
      <p:sp>
        <p:nvSpPr>
          <p:cNvPr id="5" name="CuadroTexto 4">
            <a:extLst>
              <a:ext uri="{FF2B5EF4-FFF2-40B4-BE49-F238E27FC236}">
                <a16:creationId xmlns:a16="http://schemas.microsoft.com/office/drawing/2014/main" id="{89CD2C29-FF8B-22EA-1C66-A806C0E80A74}"/>
              </a:ext>
            </a:extLst>
          </p:cNvPr>
          <p:cNvSpPr txBox="1"/>
          <p:nvPr/>
        </p:nvSpPr>
        <p:spPr>
          <a:xfrm>
            <a:off x="1" y="642074"/>
            <a:ext cx="12191998" cy="923330"/>
          </a:xfrm>
          <a:prstGeom prst="rect">
            <a:avLst/>
          </a:prstGeom>
          <a:noFill/>
        </p:spPr>
        <p:txBody>
          <a:bodyPr wrap="square">
            <a:spAutoFit/>
          </a:bodyPr>
          <a:lstStyle/>
          <a:p>
            <a:pPr algn="ctr"/>
            <a:r>
              <a:rPr lang="fr-FR" b="1" dirty="0">
                <a:solidFill>
                  <a:srgbClr val="124A1F"/>
                </a:solidFill>
                <a:effectLst>
                  <a:glow rad="101600">
                    <a:schemeClr val="accent2">
                      <a:lumMod val="20000"/>
                      <a:lumOff val="80000"/>
                    </a:schemeClr>
                  </a:glow>
                </a:effectLst>
                <a:latin typeface="Comic Sans MS" panose="030F0702030302020204" pitchFamily="66" charset="0"/>
              </a:rPr>
              <a:t>« Donne-moi donc cette montagne dont l'Éternel a parlé dans ce temps-là ; car tu as appris alors qu'il s'y trouve des </a:t>
            </a:r>
            <a:r>
              <a:rPr lang="fr-FR" b="1" dirty="0" err="1">
                <a:solidFill>
                  <a:srgbClr val="124A1F"/>
                </a:solidFill>
                <a:effectLst>
                  <a:glow rad="101600">
                    <a:schemeClr val="accent2">
                      <a:lumMod val="20000"/>
                      <a:lumOff val="80000"/>
                    </a:schemeClr>
                  </a:glow>
                </a:effectLst>
                <a:latin typeface="Comic Sans MS" panose="030F0702030302020204" pitchFamily="66" charset="0"/>
              </a:rPr>
              <a:t>Anakim</a:t>
            </a:r>
            <a:r>
              <a:rPr lang="fr-FR" b="1" dirty="0">
                <a:solidFill>
                  <a:srgbClr val="124A1F"/>
                </a:solidFill>
                <a:effectLst>
                  <a:glow rad="101600">
                    <a:schemeClr val="accent2">
                      <a:lumMod val="20000"/>
                      <a:lumOff val="80000"/>
                    </a:schemeClr>
                  </a:glow>
                </a:effectLst>
                <a:latin typeface="Comic Sans MS" panose="030F0702030302020204" pitchFamily="66" charset="0"/>
              </a:rPr>
              <a:t>, et qu'il y a des villes grandes et fortifiées. L'Éternel sera peut-être avec moi, et je les chasserai, comme l'Éternel a dit »</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sz="1400" b="1" dirty="0">
                <a:solidFill>
                  <a:srgbClr val="124A1F"/>
                </a:solidFill>
                <a:effectLst>
                  <a:glow rad="101600">
                    <a:schemeClr val="accent2">
                      <a:lumMod val="20000"/>
                      <a:lumOff val="80000"/>
                    </a:schemeClr>
                  </a:glow>
                </a:effectLst>
                <a:latin typeface="Comic Sans MS" panose="030F0702030302020204" pitchFamily="66" charset="0"/>
              </a:rPr>
              <a:t>(Josué 14.12)</a:t>
            </a:r>
            <a:endParaRPr lang="es-ES" b="1" dirty="0">
              <a:solidFill>
                <a:srgbClr val="124A1F"/>
              </a:solidFill>
              <a:effectLst>
                <a:glow rad="101600">
                  <a:schemeClr val="accent2">
                    <a:lumMod val="20000"/>
                    <a:lumOff val="8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644877" y="1608315"/>
            <a:ext cx="5422797" cy="2554545"/>
          </a:xfrm>
          <a:prstGeom prst="rect">
            <a:avLst/>
          </a:prstGeom>
          <a:noFill/>
        </p:spPr>
        <p:txBody>
          <a:bodyPr wrap="square" rtlCol="0">
            <a:spAutoFit/>
          </a:bodyPr>
          <a:lstStyle/>
          <a:p>
            <a:pPr>
              <a:spcBef>
                <a:spcPts val="600"/>
              </a:spcBef>
            </a:pPr>
            <a:r>
              <a:rPr lang="fr-FR" sz="2000" b="1" dirty="0"/>
              <a:t>Selon Caleb lui-même, lorsque Moïse a demandé un rapport, « je lui fis un rapport avec droiture de cœur » (Josué 14.7), et « je suivis pleinement la voie de l'Éternel, mon Dieu » (Josué 14.8). En raison de sa fidélité, il lui fut promis qu'il recevrait en héritage le lieu que ses pieds avaient foulé pendant l'exploration (Josué 14.9).</a:t>
            </a: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57630" y="1794174"/>
            <a:ext cx="4020781" cy="4823194"/>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BC04B44-58E0-1E68-FC7D-EEEF6F62FF3D}"/>
              </a:ext>
            </a:extLst>
          </p:cNvPr>
          <p:cNvSpPr txBox="1"/>
          <p:nvPr/>
        </p:nvSpPr>
        <p:spPr>
          <a:xfrm>
            <a:off x="2644877" y="4031605"/>
            <a:ext cx="5422797" cy="1938992"/>
          </a:xfrm>
          <a:prstGeom prst="rect">
            <a:avLst/>
          </a:prstGeom>
          <a:noFill/>
        </p:spPr>
        <p:txBody>
          <a:bodyPr wrap="square">
            <a:spAutoFit/>
          </a:bodyPr>
          <a:lstStyle/>
          <a:p>
            <a:pPr>
              <a:spcBef>
                <a:spcPts val="600"/>
              </a:spcBef>
            </a:pPr>
            <a:r>
              <a:rPr lang="fr-FR" sz="2000" b="1" dirty="0"/>
              <a:t>Caleb avait 40 ans lorsqu'il fut envoyé comme espion. Après cinq ans de conquêtes, il était maintenant un vieillard de 85 ans (Josué 14.10). Son corps et son esprit avaient toujours la même vigueur, et ses pensées restaient les mêmes (Josué 14.11).</a:t>
            </a:r>
          </a:p>
        </p:txBody>
      </p:sp>
      <p:sp>
        <p:nvSpPr>
          <p:cNvPr id="12" name="CuadroTexto 11">
            <a:extLst>
              <a:ext uri="{FF2B5EF4-FFF2-40B4-BE49-F238E27FC236}">
                <a16:creationId xmlns:a16="http://schemas.microsoft.com/office/drawing/2014/main" id="{42C3CDEF-F815-22D7-ED27-92C87638C308}"/>
              </a:ext>
            </a:extLst>
          </p:cNvPr>
          <p:cNvSpPr txBox="1"/>
          <p:nvPr/>
        </p:nvSpPr>
        <p:spPr>
          <a:xfrm>
            <a:off x="0" y="5839342"/>
            <a:ext cx="7859455" cy="1015663"/>
          </a:xfrm>
          <a:prstGeom prst="rect">
            <a:avLst/>
          </a:prstGeom>
          <a:noFill/>
        </p:spPr>
        <p:txBody>
          <a:bodyPr wrap="square">
            <a:spAutoFit/>
          </a:bodyPr>
          <a:lstStyle/>
          <a:p>
            <a:pPr>
              <a:spcBef>
                <a:spcPts val="600"/>
              </a:spcBef>
            </a:pPr>
            <a:r>
              <a:rPr lang="fr-FR" sz="2000" b="1" dirty="0"/>
              <a:t>L'heure était venue de réclamer la promesse et de démontrer que ses paroles n'étaient pas vaines. Avec l'aide de Dieu, il allait dévorer les géants et conquérir leurs villes (Josué 14.12-14).</a:t>
            </a:r>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0" y="-66675"/>
            <a:ext cx="907732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TRANSMETTRE</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 LE </a:t>
            </a:r>
            <a:r>
              <a:rPr lang="es-ES" sz="4400" b="1" spc="3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FLAMBEAU</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endParaRPr>
          </a:p>
        </p:txBody>
      </p:sp>
      <p:sp>
        <p:nvSpPr>
          <p:cNvPr id="5" name="CuadroTexto 4">
            <a:extLst>
              <a:ext uri="{FF2B5EF4-FFF2-40B4-BE49-F238E27FC236}">
                <a16:creationId xmlns:a16="http://schemas.microsoft.com/office/drawing/2014/main" id="{24C1B747-E94D-688C-BF35-45706D405142}"/>
              </a:ext>
            </a:extLst>
          </p:cNvPr>
          <p:cNvSpPr txBox="1"/>
          <p:nvPr/>
        </p:nvSpPr>
        <p:spPr>
          <a:xfrm>
            <a:off x="1062037" y="640096"/>
            <a:ext cx="7181850" cy="646331"/>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b="1" dirty="0">
                <a:effectLst>
                  <a:outerShdw blurRad="38100" dist="38100" dir="2700000" algn="tl">
                    <a:srgbClr val="000000">
                      <a:alpha val="43137"/>
                    </a:srgbClr>
                  </a:outerShdw>
                </a:effectLst>
                <a:latin typeface="Comic Sans MS" panose="030F0702030302020204" pitchFamily="66" charset="0"/>
              </a:rPr>
              <a:t>« Caleb dit : Je donnerai ma fille </a:t>
            </a:r>
            <a:r>
              <a:rPr lang="fr-FR" b="1" dirty="0" err="1">
                <a:effectLst>
                  <a:outerShdw blurRad="38100" dist="38100" dir="2700000" algn="tl">
                    <a:srgbClr val="000000">
                      <a:alpha val="43137"/>
                    </a:srgbClr>
                  </a:outerShdw>
                </a:effectLst>
                <a:latin typeface="Comic Sans MS" panose="030F0702030302020204" pitchFamily="66" charset="0"/>
              </a:rPr>
              <a:t>Acsa</a:t>
            </a:r>
            <a:r>
              <a:rPr lang="fr-FR" b="1" dirty="0">
                <a:effectLst>
                  <a:outerShdw blurRad="38100" dist="38100" dir="2700000" algn="tl">
                    <a:srgbClr val="000000">
                      <a:alpha val="43137"/>
                    </a:srgbClr>
                  </a:outerShdw>
                </a:effectLst>
                <a:latin typeface="Comic Sans MS" panose="030F0702030302020204" pitchFamily="66" charset="0"/>
              </a:rPr>
              <a:t> pour femme à celui qui battra </a:t>
            </a:r>
            <a:r>
              <a:rPr lang="fr-FR" b="1" dirty="0" err="1">
                <a:effectLst>
                  <a:outerShdw blurRad="38100" dist="38100" dir="2700000" algn="tl">
                    <a:srgbClr val="000000">
                      <a:alpha val="43137"/>
                    </a:srgbClr>
                  </a:outerShdw>
                </a:effectLst>
                <a:latin typeface="Comic Sans MS" panose="030F0702030302020204" pitchFamily="66" charset="0"/>
              </a:rPr>
              <a:t>Kirjath-Sépher</a:t>
            </a:r>
            <a:r>
              <a:rPr lang="fr-FR" b="1" dirty="0">
                <a:effectLst>
                  <a:outerShdw blurRad="38100" dist="38100" dir="2700000" algn="tl">
                    <a:srgbClr val="000000">
                      <a:alpha val="43137"/>
                    </a:srgbClr>
                  </a:outerShdw>
                </a:effectLst>
                <a:latin typeface="Comic Sans MS" panose="030F0702030302020204" pitchFamily="66" charset="0"/>
              </a:rPr>
              <a:t> et qui la prendra »</a:t>
            </a:r>
            <a:r>
              <a:rPr lang="es-ES" b="1" dirty="0">
                <a:effectLst>
                  <a:outerShdw blurRad="38100" dist="38100" dir="2700000" algn="tl">
                    <a:srgbClr val="000000">
                      <a:alpha val="43137"/>
                    </a:srgbClr>
                  </a:outerShdw>
                </a:effectLst>
                <a:latin typeface="Comic Sans MS" panose="030F0702030302020204" pitchFamily="66" charset="0"/>
              </a:rPr>
              <a:t> </a:t>
            </a:r>
            <a:r>
              <a:rPr lang="es-ES" sz="1400" b="1" dirty="0">
                <a:effectLst>
                  <a:outerShdw blurRad="38100" dist="38100" dir="2700000" algn="tl">
                    <a:srgbClr val="000000">
                      <a:alpha val="43137"/>
                    </a:srgbClr>
                  </a:outerShdw>
                </a:effectLst>
                <a:latin typeface="Comic Sans MS" panose="030F0702030302020204" pitchFamily="66" charset="0"/>
              </a:rPr>
              <a:t>(Josué 15.16)</a:t>
            </a:r>
            <a:endParaRPr lang="es-ES" b="1" dirty="0">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228599" y="1387197"/>
            <a:ext cx="8848726" cy="1015663"/>
          </a:xfrm>
          <a:prstGeom prst="rect">
            <a:avLst/>
          </a:prstGeom>
          <a:noFill/>
        </p:spPr>
        <p:txBody>
          <a:bodyPr wrap="square" rtlCol="0">
            <a:spAutoFit/>
          </a:bodyPr>
          <a:lstStyle/>
          <a:p>
            <a:pPr>
              <a:spcBef>
                <a:spcPts val="600"/>
              </a:spcBef>
            </a:pPr>
            <a:r>
              <a:rPr lang="fr-FR" sz="2000" b="1" dirty="0"/>
              <a:t>Après avoir conquis une partie du territoire qui lui revenait, Caleb pensa à l'héritage qu'il devait laisser. Ses descendants continueraient-ils à faire confiance à Dieu comme lui le faisait ?</a:t>
            </a:r>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743327" y="3325386"/>
            <a:ext cx="6192202" cy="1015663"/>
          </a:xfrm>
          <a:prstGeom prst="rect">
            <a:avLst/>
          </a:prstGeom>
          <a:noFill/>
        </p:spPr>
        <p:txBody>
          <a:bodyPr wrap="square">
            <a:spAutoFit/>
          </a:bodyPr>
          <a:lstStyle/>
          <a:p>
            <a:pPr>
              <a:spcBef>
                <a:spcPts val="600"/>
              </a:spcBef>
            </a:pPr>
            <a:r>
              <a:rPr lang="fr-FR" sz="2000" b="1" dirty="0"/>
              <a:t>Pour cette raison, il promit la main de sa fille à celui qui conquerrait </a:t>
            </a:r>
            <a:r>
              <a:rPr lang="fr-FR" sz="2000" b="1" dirty="0" err="1"/>
              <a:t>Kirjath-Sépher</a:t>
            </a:r>
            <a:r>
              <a:rPr lang="fr-FR" sz="2000" b="1" dirty="0"/>
              <a:t>, également appelée </a:t>
            </a:r>
            <a:r>
              <a:rPr lang="fr-FR" sz="2000" b="1" dirty="0" err="1"/>
              <a:t>Debir</a:t>
            </a:r>
            <a:r>
              <a:rPr lang="fr-FR" sz="2000" b="1" dirty="0"/>
              <a:t> (Josué 15.15-16).</a:t>
            </a:r>
          </a:p>
        </p:txBody>
      </p:sp>
      <p:sp>
        <p:nvSpPr>
          <p:cNvPr id="14" name="CuadroTexto 13">
            <a:extLst>
              <a:ext uri="{FF2B5EF4-FFF2-40B4-BE49-F238E27FC236}">
                <a16:creationId xmlns:a16="http://schemas.microsoft.com/office/drawing/2014/main" id="{0A272FFF-AA17-09ED-7C73-8DE5E86E319E}"/>
              </a:ext>
            </a:extLst>
          </p:cNvPr>
          <p:cNvSpPr txBox="1"/>
          <p:nvPr/>
        </p:nvSpPr>
        <p:spPr>
          <a:xfrm>
            <a:off x="2175330" y="2309723"/>
            <a:ext cx="6901995" cy="1015663"/>
          </a:xfrm>
          <a:prstGeom prst="rect">
            <a:avLst/>
          </a:prstGeom>
          <a:noFill/>
        </p:spPr>
        <p:txBody>
          <a:bodyPr wrap="square">
            <a:spAutoFit/>
          </a:bodyPr>
          <a:lstStyle/>
          <a:p>
            <a:pPr>
              <a:spcBef>
                <a:spcPts val="600"/>
              </a:spcBef>
            </a:pPr>
            <a:r>
              <a:rPr lang="fr-FR" sz="2000" b="1" dirty="0"/>
              <a:t>Il avait démontré qu'on pouvait faire confiance à Dieu, maintenant il voulait trouver une personne qui exercerait la même foi, afin de pouvoir lui transmettre le flambeau.</a:t>
            </a:r>
          </a:p>
        </p:txBody>
      </p:sp>
      <p:sp>
        <p:nvSpPr>
          <p:cNvPr id="4" name="CuadroTexto 3">
            <a:extLst>
              <a:ext uri="{FF2B5EF4-FFF2-40B4-BE49-F238E27FC236}">
                <a16:creationId xmlns:a16="http://schemas.microsoft.com/office/drawing/2014/main" id="{CE047D58-A483-F830-52A6-23A9827EB4DF}"/>
              </a:ext>
            </a:extLst>
          </p:cNvPr>
          <p:cNvSpPr txBox="1"/>
          <p:nvPr/>
        </p:nvSpPr>
        <p:spPr>
          <a:xfrm>
            <a:off x="3743327" y="5341322"/>
            <a:ext cx="6324600" cy="1323439"/>
          </a:xfrm>
          <a:prstGeom prst="rect">
            <a:avLst/>
          </a:prstGeom>
          <a:noFill/>
        </p:spPr>
        <p:txBody>
          <a:bodyPr wrap="square">
            <a:spAutoFit/>
          </a:bodyPr>
          <a:lstStyle/>
          <a:p>
            <a:pPr>
              <a:spcBef>
                <a:spcPts val="600"/>
              </a:spcBef>
            </a:pPr>
            <a:r>
              <a:rPr lang="fr-FR" sz="2000" b="1" dirty="0"/>
              <a:t>Après avoir épousé </a:t>
            </a:r>
            <a:r>
              <a:rPr lang="fr-FR" sz="2000" b="1" dirty="0" err="1"/>
              <a:t>Acsa</a:t>
            </a:r>
            <a:r>
              <a:rPr lang="fr-FR" sz="2000" b="1" dirty="0"/>
              <a:t> – la fille de Caleb –, </a:t>
            </a:r>
            <a:br>
              <a:rPr lang="fr-FR" sz="2000" b="1" dirty="0"/>
            </a:br>
            <a:r>
              <a:rPr lang="fr-FR" sz="2000" b="1" dirty="0"/>
              <a:t>il la convainquit de demander à son père de lui permettre d'agrandir la zone conquise (Josué 15.18-19), démontrant ainsi être un digne héritier de Caleb.</a:t>
            </a:r>
          </a:p>
        </p:txBody>
      </p:sp>
      <p:sp>
        <p:nvSpPr>
          <p:cNvPr id="10" name="CuadroTexto 9">
            <a:extLst>
              <a:ext uri="{FF2B5EF4-FFF2-40B4-BE49-F238E27FC236}">
                <a16:creationId xmlns:a16="http://schemas.microsoft.com/office/drawing/2014/main" id="{761DF125-FCE1-16BC-BD6F-6F158B8686F4}"/>
              </a:ext>
            </a:extLst>
          </p:cNvPr>
          <p:cNvSpPr txBox="1"/>
          <p:nvPr/>
        </p:nvSpPr>
        <p:spPr>
          <a:xfrm>
            <a:off x="3743327" y="4341049"/>
            <a:ext cx="6192202" cy="1015663"/>
          </a:xfrm>
          <a:prstGeom prst="rect">
            <a:avLst/>
          </a:prstGeom>
          <a:noFill/>
        </p:spPr>
        <p:txBody>
          <a:bodyPr wrap="square">
            <a:spAutoFit/>
          </a:bodyPr>
          <a:lstStyle/>
          <a:p>
            <a:pPr>
              <a:spcBef>
                <a:spcPts val="600"/>
              </a:spcBef>
            </a:pPr>
            <a:r>
              <a:rPr lang="fr-FR" sz="2000" b="1" dirty="0"/>
              <a:t>Son neveu </a:t>
            </a:r>
            <a:r>
              <a:rPr lang="fr-FR" sz="2000" b="1" dirty="0" err="1"/>
              <a:t>Othniel</a:t>
            </a:r>
            <a:r>
              <a:rPr lang="fr-FR" sz="2000" b="1" dirty="0"/>
              <a:t> fut le courageux qui conquit </a:t>
            </a:r>
            <a:br>
              <a:rPr lang="fr-FR" sz="2000" b="1" dirty="0"/>
            </a:br>
            <a:r>
              <a:rPr lang="fr-FR" sz="2000" b="1" dirty="0"/>
              <a:t>la ville, et devint le premier juge d'Israël </a:t>
            </a:r>
            <a:br>
              <a:rPr lang="fr-FR" sz="2000" b="1" dirty="0"/>
            </a:br>
            <a:r>
              <a:rPr lang="fr-FR" sz="2000" b="1" dirty="0"/>
              <a:t>(Josué 15.17 ; Juges 3.9-11).</a:t>
            </a:r>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57436"/>
            <a:ext cx="9202994"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7200" b="1" dirty="0">
                <a:ln/>
                <a:solidFill>
                  <a:srgbClr val="C15C16"/>
                </a:solidFill>
              </a:rPr>
              <a:t>LA </a:t>
            </a:r>
            <a:r>
              <a:rPr lang="es-ES" sz="7200" b="1" dirty="0" err="1">
                <a:ln/>
                <a:solidFill>
                  <a:srgbClr val="C15C16"/>
                </a:solidFill>
              </a:rPr>
              <a:t>FOI</a:t>
            </a:r>
            <a:r>
              <a:rPr lang="es-ES" sz="7200" b="1" dirty="0">
                <a:ln/>
                <a:solidFill>
                  <a:srgbClr val="C15C16"/>
                </a:solidFill>
              </a:rPr>
              <a:t> DE JOSUÉ </a:t>
            </a: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782050" y="1102203"/>
            <a:ext cx="3638549"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138410"/>
            <a:ext cx="12191999" cy="646331"/>
          </a:xfrm>
          <a:prstGeom prst="rect">
            <a:avLst/>
          </a:prstGeom>
          <a:noFill/>
        </p:spPr>
        <p:txBody>
          <a:bodyPr wrap="square">
            <a:spAutoFit/>
          </a:bodyPr>
          <a:lstStyle/>
          <a:p>
            <a:pPr algn="ct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“Y después que acabaron de repartir la tierra en heredad por sus territorios, dieron los hijos de Israel heredad a Josué hijo de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Nun</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en medio de ellos” </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(Josué 19:49)</a:t>
            </a: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4" y="981075"/>
            <a:ext cx="6743701" cy="1015663"/>
          </a:xfrm>
          <a:prstGeom prst="rect">
            <a:avLst/>
          </a:prstGeom>
          <a:noFill/>
        </p:spPr>
        <p:txBody>
          <a:bodyPr wrap="square" rtlCol="0">
            <a:spAutoFit/>
          </a:bodyPr>
          <a:lstStyle/>
          <a:p>
            <a:pPr>
              <a:spcBef>
                <a:spcPts val="600"/>
              </a:spcBef>
            </a:pPr>
            <a:r>
              <a:rPr lang="fr-FR" sz="2000" b="1" dirty="0"/>
              <a:t>Étant jeune, Josué fut choisi par Moïse comme son assistant. Il s'est montré obéissant, courageux, fidèle, serviable et amoureux des choses de Dieu (Exode 33.11).</a:t>
            </a:r>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1880163099"/>
              </p:ext>
            </p:extLst>
          </p:nvPr>
        </p:nvGraphicFramePr>
        <p:xfrm>
          <a:off x="-4418" y="3997284"/>
          <a:ext cx="12191998" cy="2765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200274" y="3612565"/>
            <a:ext cx="6315075" cy="400110"/>
          </a:xfrm>
          <a:prstGeom prst="rect">
            <a:avLst/>
          </a:prstGeom>
          <a:noFill/>
        </p:spPr>
        <p:txBody>
          <a:bodyPr wrap="square">
            <a:spAutoFit/>
          </a:bodyPr>
          <a:lstStyle/>
          <a:p>
            <a:pPr>
              <a:spcBef>
                <a:spcPts val="600"/>
              </a:spcBef>
            </a:pPr>
            <a:r>
              <a:rPr lang="fr-FR" sz="2000" b="1" dirty="0"/>
              <a:t>De son histoire, nous apprenons que :</a:t>
            </a:r>
          </a:p>
        </p:txBody>
      </p:sp>
      <p:sp>
        <p:nvSpPr>
          <p:cNvPr id="10" name="CuadroTexto 9">
            <a:extLst>
              <a:ext uri="{FF2B5EF4-FFF2-40B4-BE49-F238E27FC236}">
                <a16:creationId xmlns:a16="http://schemas.microsoft.com/office/drawing/2014/main" id="{6E6264F5-DBFA-BE82-DD89-258CD0A98433}"/>
              </a:ext>
            </a:extLst>
          </p:cNvPr>
          <p:cNvSpPr txBox="1"/>
          <p:nvPr/>
        </p:nvSpPr>
        <p:spPr>
          <a:xfrm>
            <a:off x="2200273" y="1996738"/>
            <a:ext cx="6315075" cy="1631216"/>
          </a:xfrm>
          <a:prstGeom prst="rect">
            <a:avLst/>
          </a:prstGeom>
          <a:noFill/>
        </p:spPr>
        <p:txBody>
          <a:bodyPr wrap="square">
            <a:spAutoFit/>
          </a:bodyPr>
          <a:lstStyle/>
          <a:p>
            <a:pPr>
              <a:spcBef>
                <a:spcPts val="600"/>
              </a:spcBef>
            </a:pPr>
            <a:r>
              <a:rPr lang="fr-FR" sz="2000" b="1" dirty="0"/>
              <a:t>Lorsque vint le moment de réclamer son propre territoire, il attendit que toutes les tribus aient obtenu leur héritage, et choisit « la portion restante » [</a:t>
            </a:r>
            <a:r>
              <a:rPr lang="fr-FR" sz="2000" b="1" dirty="0" err="1"/>
              <a:t>Thimnath-Sérach</a:t>
            </a:r>
            <a:r>
              <a:rPr lang="fr-FR" sz="2000" b="1" dirty="0"/>
              <a:t>] (Josué 19.50), une ville proche de Silo, où le sanctuaire avait été érigé.</a:t>
            </a:r>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410</TotalTime>
  <Words>1461</Words>
  <Application>Microsoft Office PowerPoint</Application>
  <PresentationFormat>Panorámica</PresentationFormat>
  <Paragraphs>52</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63</cp:revision>
  <dcterms:created xsi:type="dcterms:W3CDTF">2025-10-19T08:16:14Z</dcterms:created>
  <dcterms:modified xsi:type="dcterms:W3CDTF">2025-11-20T07:20:06Z</dcterms:modified>
</cp:coreProperties>
</file>