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307" r:id="rId4"/>
    <p:sldId id="311" r:id="rId5"/>
    <p:sldId id="302" r:id="rId6"/>
    <p:sldId id="312" r:id="rId7"/>
    <p:sldId id="257" r:id="rId8"/>
    <p:sldId id="313" r:id="rId9"/>
    <p:sldId id="258" r:id="rId10"/>
    <p:sldId id="259" r:id="rId11"/>
    <p:sldId id="314" r:id="rId12"/>
    <p:sldId id="260" r:id="rId13"/>
    <p:sldId id="315" r:id="rId14"/>
    <p:sldId id="261" r:id="rId15"/>
    <p:sldId id="308" r:id="rId16"/>
    <p:sldId id="316" r:id="rId17"/>
    <p:sldId id="310" r:id="rId18"/>
    <p:sldId id="309" r:id="rId19"/>
    <p:sldId id="304" r:id="rId20"/>
    <p:sldId id="318" r:id="rId21"/>
    <p:sldId id="305" r:id="rId22"/>
    <p:sldId id="319" r:id="rId23"/>
    <p:sldId id="544" r:id="rId24"/>
  </p:sldIdLst>
  <p:sldSz cx="12192000" cy="6858000"/>
  <p:notesSz cx="6858000" cy="9144000"/>
  <p:embeddedFontLs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44B32C"/>
    <a:srgbClr val="2A721C"/>
    <a:srgbClr val="D57124"/>
    <a:srgbClr val="EF7586"/>
    <a:srgbClr val="392B81"/>
    <a:srgbClr val="B5A996"/>
    <a:srgbClr val="7A6ACD"/>
    <a:srgbClr val="848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15" autoAdjust="0"/>
    <p:restoredTop sz="96327"/>
  </p:normalViewPr>
  <p:slideViewPr>
    <p:cSldViewPr snapToGrid="0">
      <p:cViewPr varScale="1">
        <p:scale>
          <a:sx n="91" d="100"/>
          <a:sy n="91" d="100"/>
        </p:scale>
        <p:origin x="96"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fr-FR" sz="1800" b="1" noProof="0" dirty="0"/>
            <a:t>La foi n’ignore pas les faits, elle offre simplement un angle de compréhension différent</a:t>
          </a:r>
          <a:endParaRPr lang="fr-FR" sz="1800" noProof="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fr-FR" sz="1800" b="1" noProof="0" dirty="0"/>
            <a:t>Au lieu de nous plaindre, nous sommes appelés à faire confiance et à nous soumettre aux plans de Dieu</a:t>
          </a:r>
          <a:endParaRPr lang="fr-FR" sz="1800" noProof="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fr-FR" sz="1800" b="1" noProof="0" dirty="0"/>
            <a:t>Les bénédictions arrivent à ceux qui demeurent totalement dans le Seigneur</a:t>
          </a:r>
          <a:endParaRPr lang="fr-FR" sz="1800" noProof="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fr-FR" sz="1800" b="1" noProof="0" dirty="0"/>
            <a:t>La vie dans toutes ses dimensions doit être vécue selon les plans de Dieu</a:t>
          </a:r>
          <a:endParaRPr lang="fr-FR" sz="1800" noProof="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fr-FR" sz="2000" b="1" noProof="0" dirty="0"/>
            <a:t>Cela vaut la peine de vivre près de Dieu (Psaumes 84.11)</a:t>
          </a:r>
          <a:endParaRPr lang="fr-FR" sz="2000" noProof="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La foi n’ignore pas les faits, elle offre simplement un angle de compréhension différent</a:t>
          </a:r>
          <a:endParaRPr lang="fr-FR" sz="1800" kern="1200" noProof="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Au lieu de nous plaindre, nous sommes appelés à faire confiance et à nous soumettre aux plans de Dieu</a:t>
          </a:r>
          <a:endParaRPr lang="fr-FR" sz="1800" kern="1200" noProof="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Les bénédictions arrivent à ceux qui demeurent totalement dans le Seigneur</a:t>
          </a:r>
          <a:endParaRPr lang="fr-FR" sz="1800" kern="1200" noProof="0" dirty="0"/>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fr-FR" sz="1800" b="1" kern="1200" noProof="0" dirty="0"/>
            <a:t>La vie dans toutes ses dimensions doit être vécue selon les plans de Dieu</a:t>
          </a:r>
          <a:endParaRPr lang="fr-FR" sz="1800" kern="1200" noProof="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t>Cela vaut la peine de vivre près de Dieu (Psaumes 84.11)</a:t>
          </a:r>
          <a:endParaRPr lang="fr-FR" sz="2000" kern="1200" noProof="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238596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235658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075315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971523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CH"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11211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31086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85168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49541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368823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4080418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BB21CFC-1971-4EE4-85BD-9461E49CB6F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3FBCD8-BB06-4031-B0B5-38FF9684F7D8}"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18554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20/11/2025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20/11/2025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20/11/2025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20.11.2025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716404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pic>
        <p:nvPicPr>
          <p:cNvPr id="5" name="Picture 4" descr="A yellow and orange background&#10;&#10;AI-generated content may be incorrect.">
            <a:extLst>
              <a:ext uri="{FF2B5EF4-FFF2-40B4-BE49-F238E27FC236}">
                <a16:creationId xmlns:a16="http://schemas.microsoft.com/office/drawing/2014/main" id="{C94BEE0E-4377-5B4F-3AFE-21960A80E8A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FR" sz="4800" b="1" noProof="0" dirty="0">
                <a:ln/>
                <a:solidFill>
                  <a:schemeClr val="accent3"/>
                </a:solidFill>
              </a:rPr>
              <a:t>GÉANTS DE LA FOI : JOSUÉ ET CALEB</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338554"/>
          </a:xfrm>
          <a:prstGeom prst="rect">
            <a:avLst/>
          </a:prstGeom>
          <a:noFill/>
        </p:spPr>
        <p:txBody>
          <a:bodyPr wrap="square" rtlCol="0">
            <a:spAutoFit/>
          </a:bodyPr>
          <a:lstStyle/>
          <a:p>
            <a:pPr algn="ctr">
              <a:spcAft>
                <a:spcPts val="600"/>
              </a:spcAft>
            </a:pPr>
            <a:r>
              <a:rPr lang="fr-FR" sz="1600" b="1" noProof="0" dirty="0">
                <a:solidFill>
                  <a:srgbClr val="7E6000"/>
                </a:solidFill>
              </a:rPr>
              <a:t>Leçon 8 pour le 22 novembre 2025</a:t>
            </a:r>
          </a:p>
        </p:txBody>
      </p:sp>
      <p:sp>
        <p:nvSpPr>
          <p:cNvPr id="2" name="Cœur 1">
            <a:extLst>
              <a:ext uri="{FF2B5EF4-FFF2-40B4-BE49-F238E27FC236}">
                <a16:creationId xmlns:a16="http://schemas.microsoft.com/office/drawing/2014/main" id="{4BBECA56-4A5A-0712-5501-8E71C6790203}"/>
              </a:ext>
            </a:extLst>
          </p:cNvPr>
          <p:cNvSpPr/>
          <p:nvPr/>
        </p:nvSpPr>
        <p:spPr>
          <a:xfrm>
            <a:off x="576943" y="291831"/>
            <a:ext cx="1023257" cy="75319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watercolor painting of a sky&#10;&#10;AI-generated content may be incorrect.">
            <a:extLst>
              <a:ext uri="{FF2B5EF4-FFF2-40B4-BE49-F238E27FC236}">
                <a16:creationId xmlns:a16="http://schemas.microsoft.com/office/drawing/2014/main" id="{AFD48886-6757-DB20-AC40-DED74315F69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spc="600" noProof="0" dirty="0">
                <a:ln/>
                <a:solidFill>
                  <a:schemeClr val="accent5">
                    <a:lumMod val="75000"/>
                  </a:schemeClr>
                </a:solidFill>
                <a:effectLst>
                  <a:outerShdw blurRad="38100" dist="38100" dir="2700000" algn="tl">
                    <a:srgbClr val="A2A6F8"/>
                  </a:outerShdw>
                </a:effectLst>
              </a:rPr>
              <a:t>LA FOI EN ACTION</a:t>
            </a: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2191998" cy="923330"/>
          </a:xfrm>
          <a:prstGeom prst="rect">
            <a:avLst/>
          </a:prstGeom>
          <a:noFill/>
        </p:spPr>
        <p:txBody>
          <a:bodyPr wrap="square">
            <a:spAutoFit/>
          </a:bodyPr>
          <a:lstStyle/>
          <a:p>
            <a:pPr algn="ctr"/>
            <a:r>
              <a:rPr lang="fr-FR" b="1" noProof="0" dirty="0">
                <a:solidFill>
                  <a:srgbClr val="124A1F"/>
                </a:solidFill>
                <a:effectLst>
                  <a:glow rad="101600">
                    <a:schemeClr val="accent2">
                      <a:lumMod val="20000"/>
                      <a:lumOff val="80000"/>
                    </a:schemeClr>
                  </a:glow>
                </a:effectLst>
                <a:latin typeface="Comic Sans MS" panose="030F0702030302020204" pitchFamily="66" charset="0"/>
              </a:rPr>
              <a:t>“Donne-moi donc cette montagne dont l'Éternel a parlé dans ce temps-là ; car tu as appris alors qu'il s'y trouve des </a:t>
            </a:r>
            <a:r>
              <a:rPr lang="fr-FR" b="1" noProof="0" dirty="0" err="1">
                <a:solidFill>
                  <a:srgbClr val="124A1F"/>
                </a:solidFill>
                <a:effectLst>
                  <a:glow rad="101600">
                    <a:schemeClr val="accent2">
                      <a:lumMod val="20000"/>
                      <a:lumOff val="80000"/>
                    </a:schemeClr>
                  </a:glow>
                </a:effectLst>
                <a:latin typeface="Comic Sans MS" panose="030F0702030302020204" pitchFamily="66" charset="0"/>
              </a:rPr>
              <a:t>Anakim</a:t>
            </a:r>
            <a:r>
              <a:rPr lang="fr-FR" b="1" noProof="0" dirty="0">
                <a:solidFill>
                  <a:srgbClr val="124A1F"/>
                </a:solidFill>
                <a:effectLst>
                  <a:glow rad="101600">
                    <a:schemeClr val="accent2">
                      <a:lumMod val="20000"/>
                      <a:lumOff val="80000"/>
                    </a:schemeClr>
                  </a:glow>
                </a:effectLst>
                <a:latin typeface="Comic Sans MS" panose="030F0702030302020204" pitchFamily="66" charset="0"/>
              </a:rPr>
              <a:t>, et qu'il y a des villes grandes et fortifiées. L'Éternel sera peut-être avec moi, et je les chasserai, comme l'Éternel a dit” </a:t>
            </a:r>
            <a:r>
              <a:rPr lang="fr-FR" sz="1400" b="1" noProof="0" dirty="0">
                <a:solidFill>
                  <a:srgbClr val="124A1F"/>
                </a:solidFill>
                <a:effectLst>
                  <a:glow rad="101600">
                    <a:schemeClr val="accent2">
                      <a:lumMod val="20000"/>
                      <a:lumOff val="80000"/>
                    </a:schemeClr>
                  </a:glow>
                </a:effectLst>
                <a:latin typeface="Comic Sans MS" panose="030F0702030302020204" pitchFamily="66" charset="0"/>
              </a:rPr>
              <a:t>(Josué 14:12)</a:t>
            </a:r>
            <a:endParaRPr lang="fr-FR" b="1" noProof="0"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911200" cy="2246769"/>
          </a:xfrm>
          <a:prstGeom prst="rect">
            <a:avLst/>
          </a:prstGeom>
          <a:noFill/>
        </p:spPr>
        <p:txBody>
          <a:bodyPr wrap="square" rtlCol="0">
            <a:spAutoFit/>
          </a:bodyPr>
          <a:lstStyle/>
          <a:p>
            <a:pPr>
              <a:spcBef>
                <a:spcPts val="600"/>
              </a:spcBef>
            </a:pPr>
            <a:r>
              <a:rPr lang="fr-FR" sz="2000" b="1" noProof="0" dirty="0">
                <a:highlight>
                  <a:srgbClr val="00FFFF"/>
                </a:highlight>
              </a:rPr>
              <a:t>Selon Caleb lui-même, lorsque Moïse a demandé un rapport, « je lui fis un rapport avec droiture de cœur » (Josué 14.7), et « je suivis pleinement la voie de l'Éternel, mon Dieu » (Josué 14.8). </a:t>
            </a:r>
            <a:br>
              <a:rPr lang="fr-FR" sz="2000" b="1" noProof="0" dirty="0">
                <a:highlight>
                  <a:srgbClr val="00FFFF"/>
                </a:highlight>
              </a:rPr>
            </a:br>
            <a:r>
              <a:rPr lang="fr-FR" sz="2000" b="1" noProof="0" dirty="0">
                <a:solidFill>
                  <a:srgbClr val="FF0000"/>
                </a:solidFill>
              </a:rPr>
              <a:t>En raison de sa fidélité, il lui fut promis qu'il recevrait en héritage le lieu que ses pieds avaient foulé pendant l'exploration</a:t>
            </a:r>
            <a:r>
              <a:rPr lang="fr-FR" sz="2000" b="1" noProof="0" dirty="0"/>
              <a:t> </a:t>
            </a:r>
            <a:r>
              <a:rPr lang="fr-FR" sz="2000" b="1" i="1" noProof="0" dirty="0"/>
              <a:t>(Josué 14.9).</a:t>
            </a: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4720" y="1512702"/>
            <a:ext cx="3347439" cy="4015475"/>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44876" y="3877717"/>
            <a:ext cx="5911200" cy="1938992"/>
          </a:xfrm>
          <a:prstGeom prst="rect">
            <a:avLst/>
          </a:prstGeom>
          <a:noFill/>
        </p:spPr>
        <p:txBody>
          <a:bodyPr wrap="square">
            <a:spAutoFit/>
          </a:bodyPr>
          <a:lstStyle/>
          <a:p>
            <a:pPr algn="ctr">
              <a:spcBef>
                <a:spcPts val="600"/>
              </a:spcBef>
            </a:pPr>
            <a:r>
              <a:rPr lang="fr-FR" sz="2000" b="1" noProof="0" dirty="0">
                <a:solidFill>
                  <a:srgbClr val="FF0000"/>
                </a:solidFill>
              </a:rPr>
              <a:t>Caleb avait 40 ans lorsqu'il fut envoyé comme espion. Après cinq ans de conquêtes, il était maintenant un vieillard de 85 ans </a:t>
            </a:r>
            <a:r>
              <a:rPr lang="fr-FR" sz="2000" b="1" i="1" noProof="0" dirty="0"/>
              <a:t>(Josué 14.10). </a:t>
            </a:r>
            <a:r>
              <a:rPr lang="fr-FR" sz="2000" b="1" noProof="0" dirty="0">
                <a:highlight>
                  <a:srgbClr val="00FFFF"/>
                </a:highlight>
              </a:rPr>
              <a:t>Son corps et son esprit avaient toujours </a:t>
            </a:r>
            <a:br>
              <a:rPr lang="fr-FR" sz="2000" b="1" noProof="0" dirty="0">
                <a:highlight>
                  <a:srgbClr val="00FFFF"/>
                </a:highlight>
              </a:rPr>
            </a:br>
            <a:r>
              <a:rPr lang="fr-FR" sz="2000" b="1" noProof="0" dirty="0">
                <a:highlight>
                  <a:srgbClr val="00FFFF"/>
                </a:highlight>
              </a:rPr>
              <a:t>la même vigueur, et ses pensées restaient </a:t>
            </a:r>
            <a:br>
              <a:rPr lang="fr-FR" sz="2000" b="1" noProof="0" dirty="0">
                <a:highlight>
                  <a:srgbClr val="00FFFF"/>
                </a:highlight>
              </a:rPr>
            </a:br>
            <a:r>
              <a:rPr lang="fr-FR" sz="2000" b="1" noProof="0" dirty="0">
                <a:highlight>
                  <a:srgbClr val="00FFFF"/>
                </a:highlight>
              </a:rPr>
              <a:t>les mêmes </a:t>
            </a:r>
            <a:r>
              <a:rPr lang="fr-FR" sz="2000" b="1" i="1" noProof="0" dirty="0"/>
              <a:t>(Josué 14.11).</a:t>
            </a:r>
          </a:p>
        </p:txBody>
      </p:sp>
      <p:sp>
        <p:nvSpPr>
          <p:cNvPr id="12" name="CuadroTexto 11">
            <a:extLst>
              <a:ext uri="{FF2B5EF4-FFF2-40B4-BE49-F238E27FC236}">
                <a16:creationId xmlns:a16="http://schemas.microsoft.com/office/drawing/2014/main" id="{42C3CDEF-F815-22D7-ED27-92C87638C308}"/>
              </a:ext>
            </a:extLst>
          </p:cNvPr>
          <p:cNvSpPr txBox="1"/>
          <p:nvPr/>
        </p:nvSpPr>
        <p:spPr>
          <a:xfrm>
            <a:off x="556558" y="5940437"/>
            <a:ext cx="11078882" cy="707886"/>
          </a:xfrm>
          <a:prstGeom prst="rect">
            <a:avLst/>
          </a:prstGeom>
          <a:noFill/>
        </p:spPr>
        <p:txBody>
          <a:bodyPr wrap="square">
            <a:spAutoFit/>
          </a:bodyPr>
          <a:lstStyle/>
          <a:p>
            <a:pPr algn="just">
              <a:spcBef>
                <a:spcPts val="600"/>
              </a:spcBef>
            </a:pPr>
            <a:r>
              <a:rPr lang="fr-FR" sz="2000" b="1" noProof="0" dirty="0">
                <a:highlight>
                  <a:srgbClr val="FFFF00"/>
                </a:highlight>
              </a:rPr>
              <a:t>L'heure était venue de réclamer la promesse et de démontrer que ses paroles n'étaient pas vaines. </a:t>
            </a:r>
            <a:r>
              <a:rPr lang="fr-FR" sz="2000" b="1" noProof="0" dirty="0">
                <a:solidFill>
                  <a:srgbClr val="FF0000"/>
                </a:solidFill>
                <a:highlight>
                  <a:srgbClr val="FFFF00"/>
                </a:highlight>
              </a:rPr>
              <a:t>Avec l'aide de Dieu</a:t>
            </a:r>
            <a:r>
              <a:rPr lang="fr-FR" sz="2000" b="1" noProof="0" dirty="0">
                <a:highlight>
                  <a:srgbClr val="FFFF00"/>
                </a:highlight>
              </a:rPr>
              <a:t>, il allait dévorer les géants et conquérir leurs villes </a:t>
            </a:r>
            <a:r>
              <a:rPr lang="fr-FR" sz="2000" b="1" i="1" noProof="0" dirty="0">
                <a:highlight>
                  <a:srgbClr val="FFFF00"/>
                </a:highlight>
              </a:rPr>
              <a:t>(Josué 14.12-14).</a:t>
            </a: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A414A5-83DB-F9D2-8D0D-0AEEB600D6ED}"/>
              </a:ext>
            </a:extLst>
          </p:cNvPr>
          <p:cNvSpPr txBox="1"/>
          <p:nvPr/>
        </p:nvSpPr>
        <p:spPr>
          <a:xfrm>
            <a:off x="4464424" y="247426"/>
            <a:ext cx="7250654" cy="6247864"/>
          </a:xfrm>
          <a:prstGeom prst="rect">
            <a:avLst/>
          </a:prstGeom>
          <a:noFill/>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Cependant, deux des Douze qui avaient exploré le pays parlaient autrement :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Nous en serons vainqueurs ! » </a:t>
            </a:r>
            <a:r>
              <a:rPr lang="fr-FR"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(Nombres 13.30.)</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exhortaient le peuple, estimant que la promesse de Dieu avait bien plus de puissance que les géants, les villes fortifiées, les chars de fer. </a:t>
            </a:r>
          </a:p>
          <a:p>
            <a:endParaRPr lang="fr-FR" sz="2000" dirty="0">
              <a:solidFill>
                <a:schemeClr val="tx2"/>
              </a:solidFill>
              <a:latin typeface="Arial" panose="020B0604020202020204" pitchFamily="34" charset="0"/>
              <a:cs typeface="Arial" panose="020B0604020202020204" pitchFamily="34" charset="0"/>
            </a:endParaRPr>
          </a:p>
          <a:p>
            <a:pPr algn="ct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Ils avaient raison, en ce qui les concernait personnellement. Caleb et Josué durent partager les quarante années d'errance de leurs frères, mais ils entrèrent dans la terre promise. </a:t>
            </a:r>
          </a:p>
          <a:p>
            <a:pPr algn="ctr"/>
            <a:endPar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solidFill>
                  <a:srgbClr val="2A72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Aussi plein de courage que le jour où il avait, avec les armées de l’Éternel, quitté l’Égypte,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Caleb demanda et obtint pour héritage la forteresse des géants</a:t>
            </a:r>
            <a:r>
              <a:rPr lang="fr-FR" sz="2000" dirty="0">
                <a:solidFill>
                  <a:srgbClr val="2A72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Avec la puissance de Dieu, </a:t>
            </a:r>
            <a:br>
              <a:rPr lang="fr-FR" sz="2000" dirty="0">
                <a:solidFill>
                  <a:srgbClr val="2A72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2A72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chassa les Cananéens. </a:t>
            </a:r>
          </a:p>
          <a:p>
            <a:pPr algn="just"/>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Les vignes, les oliveraies</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dont il avait foulé le sol si longtemps auparavant lui appartenaient désormais. Les peureux et les rebelles périrent dans le désert, mais les hommes de foi goûtèrent au raisin d’ Eschol. »</a:t>
            </a:r>
            <a:endParaRPr lang="fr-CH" sz="20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hylactère : pensées 2">
            <a:extLst>
              <a:ext uri="{FF2B5EF4-FFF2-40B4-BE49-F238E27FC236}">
                <a16:creationId xmlns:a16="http://schemas.microsoft.com/office/drawing/2014/main" id="{8DFA24F4-9940-5E9A-6544-D1CD8B3C87BD}"/>
              </a:ext>
            </a:extLst>
          </p:cNvPr>
          <p:cNvSpPr/>
          <p:nvPr/>
        </p:nvSpPr>
        <p:spPr>
          <a:xfrm>
            <a:off x="643890" y="123041"/>
            <a:ext cx="2903220" cy="1657350"/>
          </a:xfrm>
          <a:prstGeom prst="cloudCallout">
            <a:avLst>
              <a:gd name="adj1" fmla="val 64647"/>
              <a:gd name="adj2" fmla="val 1484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48CEE0">
                    <a:lumMod val="60000"/>
                    <a:lumOff val="40000"/>
                  </a:srgbClr>
                </a:solidFill>
                <a:effectLst/>
                <a:highlight>
                  <a:srgbClr val="00FFFF"/>
                </a:highlight>
                <a:uLnTx/>
                <a:uFillTx/>
                <a:latin typeface="Aptos" panose="02110004020202020204"/>
                <a:ea typeface="+mn-ea"/>
                <a:cs typeface="+mn-cs"/>
              </a:rPr>
              <a:t>(</a:t>
            </a:r>
            <a: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Ellen G. White,</a:t>
            </a:r>
            <a:b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lang="fr-FR" dirty="0">
                <a:ln w="0"/>
                <a:solidFill>
                  <a:prstClr val="black"/>
                </a:solidFill>
                <a:effectLst>
                  <a:outerShdw blurRad="38100" dist="19050" dir="2700000" algn="tl" rotWithShape="0">
                    <a:prstClr val="black">
                      <a:alpha val="40000"/>
                    </a:prstClr>
                  </a:outerShdw>
                </a:effectLst>
                <a:highlight>
                  <a:srgbClr val="00FFFF"/>
                </a:highlight>
                <a:latin typeface="Aptos" panose="02110004020202020204"/>
              </a:rPr>
              <a:t>Éducation, p. 171</a:t>
            </a:r>
            <a:endParaRPr lang="fr-CH" dirty="0">
              <a:ln w="0"/>
              <a:solidFill>
                <a:prstClr val="black"/>
              </a:solidFill>
              <a:effectLst>
                <a:outerShdw blurRad="38100" dist="19050" dir="2700000" algn="tl" rotWithShape="0">
                  <a:prstClr val="black">
                    <a:alpha val="40000"/>
                  </a:prstClr>
                </a:outerShdw>
              </a:effectLst>
              <a:highlight>
                <a:srgbClr val="00FFFF"/>
              </a:highlight>
              <a:latin typeface="Aptos" panose="02110004020202020204"/>
            </a:endParaRPr>
          </a:p>
        </p:txBody>
      </p:sp>
      <p:pic>
        <p:nvPicPr>
          <p:cNvPr id="5122" name="Picture 2" descr="La Bible en dessin animé - Émission tv - EMCI TV">
            <a:extLst>
              <a:ext uri="{FF2B5EF4-FFF2-40B4-BE49-F238E27FC236}">
                <a16:creationId xmlns:a16="http://schemas.microsoft.com/office/drawing/2014/main" id="{EB0C2ACA-F227-38E3-04B6-C36355E83C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0529" y="429213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 de Clipart Bible Un Vieux Personnage Avec Barbe Et Cheveux Lisant Un  Texte Religieux Dans Un Dessin Animé De Paysage Vecteur,partage, partage, dessin  animé, texte vectoriel Graphique images free download -">
            <a:extLst>
              <a:ext uri="{FF2B5EF4-FFF2-40B4-BE49-F238E27FC236}">
                <a16:creationId xmlns:a16="http://schemas.microsoft.com/office/drawing/2014/main" id="{8A0E1A3B-2C91-FB02-E820-95CD72690E2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08655" y="192166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watercolor painting of a pink and blue sky&#10;&#10;AI-generated content may be incorrect.">
            <a:extLst>
              <a:ext uri="{FF2B5EF4-FFF2-40B4-BE49-F238E27FC236}">
                <a16:creationId xmlns:a16="http://schemas.microsoft.com/office/drawing/2014/main" id="{6D31FC49-73C1-3E07-E2A4-D58039CBA42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fr-FR" sz="4400" b="1" spc="3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TRANSMETTRE LE FLAMBEAU</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1062037" y="640096"/>
            <a:ext cx="7181850"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fr-FR" b="1" noProof="0" dirty="0">
                <a:effectLst>
                  <a:outerShdw blurRad="38100" dist="38100" dir="2700000" algn="tl">
                    <a:srgbClr val="000000">
                      <a:alpha val="43137"/>
                    </a:srgbClr>
                  </a:outerShdw>
                </a:effectLst>
                <a:latin typeface="Comic Sans MS" panose="030F0702030302020204" pitchFamily="66" charset="0"/>
              </a:rPr>
              <a:t>“Caleb dit : Je donnerai ma fille Acsa pour femme à celui qui battra Kirjath-Sépher et qui la prendra” </a:t>
            </a:r>
            <a:r>
              <a:rPr lang="fr-FR" sz="1400" b="1" noProof="0" dirty="0">
                <a:effectLst>
                  <a:outerShdw blurRad="38100" dist="38100" dir="2700000" algn="tl">
                    <a:srgbClr val="000000">
                      <a:alpha val="43137"/>
                    </a:srgbClr>
                  </a:outerShdw>
                </a:effectLst>
                <a:latin typeface="Comic Sans MS" panose="030F0702030302020204" pitchFamily="66" charset="0"/>
              </a:rPr>
              <a:t>(Josué 15:16)</a:t>
            </a:r>
            <a:endParaRPr lang="fr-FR" b="1" noProof="0"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294060"/>
            <a:ext cx="8848726" cy="1015663"/>
          </a:xfrm>
          <a:prstGeom prst="rect">
            <a:avLst/>
          </a:prstGeom>
          <a:solidFill>
            <a:schemeClr val="accent4">
              <a:lumMod val="40000"/>
              <a:lumOff val="60000"/>
            </a:schemeClr>
          </a:solidFill>
        </p:spPr>
        <p:txBody>
          <a:bodyPr wrap="square" rtlCol="0">
            <a:spAutoFit/>
          </a:bodyPr>
          <a:lstStyle/>
          <a:p>
            <a:pPr>
              <a:spcBef>
                <a:spcPts val="600"/>
              </a:spcBef>
            </a:pPr>
            <a:r>
              <a:rPr lang="fr-FR" sz="2000" b="1" noProof="0" dirty="0"/>
              <a:t>Après avoir conquis une partie du territoire qui lui revenait, Caleb pensa à l'héritage qu'il devait laisser. Ses descendants continueraient-ils à faire confiance à Dieu comme lui le faisait ?</a:t>
            </a:r>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455276" y="3477280"/>
            <a:ext cx="1544320" cy="27432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2124BD25-A964-8276-EFC9-22FA411281FE}"/>
              </a:ext>
            </a:extLst>
          </p:cNvPr>
          <p:cNvSpPr txBox="1"/>
          <p:nvPr/>
        </p:nvSpPr>
        <p:spPr>
          <a:xfrm>
            <a:off x="3618749" y="3309996"/>
            <a:ext cx="5181006" cy="1015663"/>
          </a:xfrm>
          <a:prstGeom prst="rect">
            <a:avLst/>
          </a:prstGeom>
          <a:solidFill>
            <a:schemeClr val="bg2">
              <a:lumMod val="20000"/>
              <a:lumOff val="80000"/>
            </a:schemeClr>
          </a:solidFill>
        </p:spPr>
        <p:txBody>
          <a:bodyPr wrap="square">
            <a:spAutoFit/>
          </a:bodyPr>
          <a:lstStyle/>
          <a:p>
            <a:pPr>
              <a:spcBef>
                <a:spcPts val="600"/>
              </a:spcBef>
            </a:pPr>
            <a:r>
              <a:rPr lang="fr-FR" sz="2000" b="1" noProof="0" dirty="0">
                <a:solidFill>
                  <a:srgbClr val="0000FF"/>
                </a:solidFill>
              </a:rPr>
              <a:t>Pour cette raison, il promit la main de sa fille à celui qui conquerrait </a:t>
            </a:r>
            <a:r>
              <a:rPr lang="fr-CH" sz="2000" dirty="0">
                <a:solidFill>
                  <a:srgbClr val="FF0000"/>
                </a:solidFill>
                <a:effectLst>
                  <a:outerShdw blurRad="38100" dist="38100" dir="2700000" algn="tl">
                    <a:srgbClr val="000000">
                      <a:alpha val="43137"/>
                    </a:srgbClr>
                  </a:outerShdw>
                </a:effectLst>
                <a:latin typeface="times new roman" panose="02020603050405020304" pitchFamily="18" charset="0"/>
              </a:rPr>
              <a:t>Kirjath-Sépher</a:t>
            </a:r>
            <a:r>
              <a:rPr lang="fr-FR" sz="2000" b="1" noProof="0" dirty="0">
                <a:solidFill>
                  <a:srgbClr val="FF0000"/>
                </a:solidFill>
                <a:effectLst>
                  <a:outerShdw blurRad="38100" dist="38100" dir="2700000" algn="tl">
                    <a:srgbClr val="000000">
                      <a:alpha val="43137"/>
                    </a:srgbClr>
                  </a:outerShdw>
                </a:effectLst>
              </a:rPr>
              <a:t>,</a:t>
            </a:r>
            <a:r>
              <a:rPr lang="fr-FR" sz="2000" b="1" noProof="0" dirty="0">
                <a:solidFill>
                  <a:srgbClr val="0000FF"/>
                </a:solidFill>
              </a:rPr>
              <a:t> également appelée Debir </a:t>
            </a:r>
            <a:r>
              <a:rPr lang="fr-FR" sz="2000" b="1" noProof="0" dirty="0"/>
              <a:t>(Josué 15.15-16).</a:t>
            </a: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28598" y="2309723"/>
            <a:ext cx="8571157" cy="1015663"/>
          </a:xfrm>
          <a:prstGeom prst="rect">
            <a:avLst/>
          </a:prstGeom>
          <a:solidFill>
            <a:schemeClr val="accent3">
              <a:lumMod val="20000"/>
              <a:lumOff val="80000"/>
            </a:schemeClr>
          </a:solidFill>
        </p:spPr>
        <p:txBody>
          <a:bodyPr wrap="square">
            <a:spAutoFit/>
          </a:bodyPr>
          <a:lstStyle/>
          <a:p>
            <a:pPr algn="ctr">
              <a:spcBef>
                <a:spcPts val="600"/>
              </a:spcBef>
            </a:pPr>
            <a:r>
              <a:rPr lang="fr-FR" sz="2000" b="1" noProof="0" dirty="0"/>
              <a:t>Il avait démontré qu'on pouvait faire confiance à Dieu, maintenant il voulait trouver une personne qui exercerait la même foi, afin de pouvoir lui transmettre le flambeau.</a:t>
            </a: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341322"/>
            <a:ext cx="6531797" cy="1323439"/>
          </a:xfrm>
          <a:prstGeom prst="rect">
            <a:avLst/>
          </a:prstGeom>
          <a:noFill/>
        </p:spPr>
        <p:txBody>
          <a:bodyPr wrap="square">
            <a:spAutoFit/>
          </a:bodyPr>
          <a:lstStyle/>
          <a:p>
            <a:pPr algn="ctr">
              <a:spcBef>
                <a:spcPts val="600"/>
              </a:spcBef>
            </a:pPr>
            <a:r>
              <a:rPr lang="fr-FR" sz="2000" b="1" noProof="0" dirty="0">
                <a:highlight>
                  <a:srgbClr val="FFFF00"/>
                </a:highlight>
              </a:rPr>
              <a:t>Après avoir épousé Acsa – la fille de Caleb –,</a:t>
            </a:r>
            <a:r>
              <a:rPr lang="fr-FR" sz="2000" b="1" noProof="0" dirty="0"/>
              <a:t> </a:t>
            </a:r>
            <a:br>
              <a:rPr lang="fr-FR" sz="2000" b="1" noProof="0" dirty="0"/>
            </a:br>
            <a:r>
              <a:rPr lang="fr-FR" sz="2000" b="1" noProof="0" dirty="0">
                <a:highlight>
                  <a:srgbClr val="00FFFF"/>
                </a:highlight>
              </a:rPr>
              <a:t>il la convainquit de demander à son père</a:t>
            </a:r>
            <a:r>
              <a:rPr lang="fr-FR" sz="2000" b="1" noProof="0" dirty="0"/>
              <a:t> </a:t>
            </a:r>
            <a:r>
              <a:rPr lang="fr-FR" sz="2000" b="1" noProof="0" dirty="0">
                <a:solidFill>
                  <a:srgbClr val="FF0000"/>
                </a:solidFill>
              </a:rPr>
              <a:t>de lui permettre d'agrandir la zone conquise </a:t>
            </a:r>
            <a:r>
              <a:rPr lang="fr-FR" sz="2000" b="1" i="1" noProof="0" dirty="0">
                <a:solidFill>
                  <a:srgbClr val="FF0000"/>
                </a:solidFill>
              </a:rPr>
              <a:t>(</a:t>
            </a:r>
            <a:r>
              <a:rPr lang="fr-FR" sz="2000" b="1" i="1" noProof="0" dirty="0">
                <a:solidFill>
                  <a:srgbClr val="663300"/>
                </a:solidFill>
              </a:rPr>
              <a:t>Josué 15.18-19), </a:t>
            </a:r>
            <a:r>
              <a:rPr lang="fr-FR" sz="2000" b="1" noProof="0" dirty="0">
                <a:solidFill>
                  <a:srgbClr val="0000FF"/>
                </a:solidFill>
                <a:effectLst>
                  <a:outerShdw blurRad="38100" dist="38100" dir="2700000" algn="tl">
                    <a:srgbClr val="000000">
                      <a:alpha val="43137"/>
                    </a:srgbClr>
                  </a:outerShdw>
                </a:effectLst>
              </a:rPr>
              <a:t>démontrant ainsi être un digne héritier de Caleb.</a:t>
            </a: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38575" y="4341049"/>
            <a:ext cx="5552851" cy="1015663"/>
          </a:xfrm>
          <a:prstGeom prst="rect">
            <a:avLst/>
          </a:prstGeom>
          <a:noFill/>
        </p:spPr>
        <p:txBody>
          <a:bodyPr wrap="square">
            <a:spAutoFit/>
          </a:bodyPr>
          <a:lstStyle/>
          <a:p>
            <a:pPr algn="ctr">
              <a:spcBef>
                <a:spcPts val="600"/>
              </a:spcBef>
            </a:pPr>
            <a:r>
              <a:rPr lang="fr-FR" sz="2000" b="1" noProof="0" dirty="0">
                <a:highlight>
                  <a:srgbClr val="FFFF00"/>
                </a:highlight>
              </a:rPr>
              <a:t>Son neveu Othniel fut le courageux qui conquit </a:t>
            </a:r>
            <a:br>
              <a:rPr lang="fr-FR" sz="2000" b="1" noProof="0" dirty="0">
                <a:highlight>
                  <a:srgbClr val="FFFF00"/>
                </a:highlight>
              </a:rPr>
            </a:br>
            <a:r>
              <a:rPr lang="fr-FR" sz="2000" b="1" noProof="0" dirty="0">
                <a:highlight>
                  <a:srgbClr val="FFFF00"/>
                </a:highlight>
              </a:rPr>
              <a:t>la ville, et devint le premier juge d'Israël </a:t>
            </a:r>
            <a:br>
              <a:rPr lang="fr-FR" sz="2000" b="1" noProof="0" dirty="0">
                <a:highlight>
                  <a:srgbClr val="FFFF00"/>
                </a:highlight>
              </a:rPr>
            </a:br>
            <a:r>
              <a:rPr lang="fr-FR" sz="2000" b="1" i="1" noProof="0" dirty="0">
                <a:solidFill>
                  <a:srgbClr val="663300"/>
                </a:solidFill>
              </a:rPr>
              <a:t>(Josué 15.17 ; Juges 3.9-11).</a:t>
            </a:r>
          </a:p>
        </p:txBody>
      </p:sp>
      <p:pic>
        <p:nvPicPr>
          <p:cNvPr id="16" name="Picture 15" descr="A group of people standing in a field&#10;&#10;AI-generated content may be incorrect.">
            <a:extLst>
              <a:ext uri="{FF2B5EF4-FFF2-40B4-BE49-F238E27FC236}">
                <a16:creationId xmlns:a16="http://schemas.microsoft.com/office/drawing/2014/main" id="{F6F14299-AF5C-6B69-1E74-3C4DC80DAB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1" y="2905780"/>
            <a:ext cx="3721100" cy="3886200"/>
          </a:xfrm>
          <a:prstGeom prst="rect">
            <a:avLst/>
          </a:prstGeom>
        </p:spPr>
      </p:pic>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2" grpId="0" animBg="1"/>
      <p:bldP spid="14" grpId="0" animBg="1"/>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pic>
        <p:nvPicPr>
          <p:cNvPr id="5" name="Picture 4" descr="A close up of a colorful background&#10;&#10;AI-generated content may be incorrect.">
            <a:extLst>
              <a:ext uri="{FF2B5EF4-FFF2-40B4-BE49-F238E27FC236}">
                <a16:creationId xmlns:a16="http://schemas.microsoft.com/office/drawing/2014/main" id="{941F80BE-6E21-2B35-BE7F-34FC286ECA2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E6BFDC9B-2B99-EA96-4C04-B44E8CD7F5BA}"/>
              </a:ext>
            </a:extLst>
          </p:cNvPr>
          <p:cNvSpPr txBox="1"/>
          <p:nvPr/>
        </p:nvSpPr>
        <p:spPr>
          <a:xfrm>
            <a:off x="2988986" y="3057436"/>
            <a:ext cx="9202994"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spcAft>
                <a:spcPts val="600"/>
              </a:spcAft>
            </a:pPr>
            <a:r>
              <a:rPr lang="fr-FR" sz="5400" b="1" noProof="0" dirty="0">
                <a:ln/>
                <a:solidFill>
                  <a:srgbClr val="C15C16"/>
                </a:solidFill>
              </a:rPr>
              <a:t>LA FOI DE JOSUÉ </a:t>
            </a:r>
          </a:p>
        </p:txBody>
      </p:sp>
      <p:pic>
        <p:nvPicPr>
          <p:cNvPr id="7" name="Picture 6" descr="A person in a garment holding a spear&#10;&#10;AI-generated content may be incorrect.">
            <a:extLst>
              <a:ext uri="{FF2B5EF4-FFF2-40B4-BE49-F238E27FC236}">
                <a16:creationId xmlns:a16="http://schemas.microsoft.com/office/drawing/2014/main" id="{5C298EE8-5559-A48C-AE67-6BAD7055A5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4800600" cy="6858000"/>
          </a:xfrm>
          <a:prstGeom prst="rect">
            <a:avLst/>
          </a:prstGeom>
        </p:spPr>
      </p:pic>
      <p:sp>
        <p:nvSpPr>
          <p:cNvPr id="8" name="ZoneTexte 7">
            <a:extLst>
              <a:ext uri="{FF2B5EF4-FFF2-40B4-BE49-F238E27FC236}">
                <a16:creationId xmlns:a16="http://schemas.microsoft.com/office/drawing/2014/main" id="{3B202E16-5883-A2F3-CB6E-5110948348E2}"/>
              </a:ext>
            </a:extLst>
          </p:cNvPr>
          <p:cNvSpPr txBox="1"/>
          <p:nvPr/>
        </p:nvSpPr>
        <p:spPr>
          <a:xfrm>
            <a:off x="2883049" y="129092"/>
            <a:ext cx="8745967" cy="1631216"/>
          </a:xfrm>
          <a:prstGeom prst="rect">
            <a:avLst/>
          </a:prstGeom>
          <a:solidFill>
            <a:schemeClr val="bg2">
              <a:lumMod val="20000"/>
              <a:lumOff val="80000"/>
            </a:schemeClr>
          </a:solidFill>
        </p:spPr>
        <p:txBody>
          <a:bodyPr wrap="square" rtlCol="0">
            <a:spAutoFit/>
          </a:bodyPr>
          <a:lstStyle/>
          <a:p>
            <a:pPr algn="just">
              <a:buNone/>
            </a:pPr>
            <a:r>
              <a:rPr lang="fr-FR" sz="2000" kern="100" dirty="0">
                <a:solidFill>
                  <a:srgbClr val="00000A"/>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Les conquêtes s'achevèrent, Josué s'était effacé dans la paisible retraite de sa maison de Timnath-serah. L’Éternel avait encouragé son fidèle serviteur à suivre l'exemple de Moïse, en récapitulant l'histoire du peuple d'Israël et en remémorant les termes de l'engagement que l'Éternel avait conclu avec lui lorsqu'il lui confia sa vigne. </a:t>
            </a:r>
            <a:endParaRPr lang="fr-CH" dirty="0">
              <a:effectLst>
                <a:outerShdw blurRad="38100" dist="38100" dir="2700000" algn="tl">
                  <a:srgbClr val="000000">
                    <a:alpha val="43137"/>
                  </a:srgbClr>
                </a:outerShdw>
              </a:effectLst>
            </a:endParaRPr>
          </a:p>
        </p:txBody>
      </p:sp>
      <p:sp>
        <p:nvSpPr>
          <p:cNvPr id="9" name="ZoneTexte 8">
            <a:extLst>
              <a:ext uri="{FF2B5EF4-FFF2-40B4-BE49-F238E27FC236}">
                <a16:creationId xmlns:a16="http://schemas.microsoft.com/office/drawing/2014/main" id="{A3576C24-F4F8-EC13-456A-F7B5FDCF0446}"/>
              </a:ext>
            </a:extLst>
          </p:cNvPr>
          <p:cNvSpPr txBox="1"/>
          <p:nvPr/>
        </p:nvSpPr>
        <p:spPr>
          <a:xfrm>
            <a:off x="5075358" y="4789854"/>
            <a:ext cx="6841863" cy="1631216"/>
          </a:xfrm>
          <a:prstGeom prst="rect">
            <a:avLst/>
          </a:prstGeom>
          <a:solidFill>
            <a:schemeClr val="bg2">
              <a:lumMod val="20000"/>
              <a:lumOff val="80000"/>
            </a:schemeClr>
          </a:solidFill>
        </p:spPr>
        <p:txBody>
          <a:bodyPr wrap="square" rtlCol="0">
            <a:spAutoFit/>
          </a:bodyPr>
          <a:lstStyle/>
          <a:p>
            <a:pPr algn="ctr"/>
            <a:r>
              <a:rPr lang="fr-FR" sz="2000" kern="100" dirty="0">
                <a:solidFill>
                  <a:srgbClr val="00000A"/>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Après avoir présenté la bonté de Dieu envers Israël, Josué fit appel au peuple, au nom de Jéhovah, et lui demanda de choisir celui qu'il servirait. Josué désirait le conduire à servir Dieu, non par impulsivité, mais par son propre choix. Aimer Dieu est le fondement même de la religion.</a:t>
            </a:r>
            <a:endParaRPr lang="fr-CH" sz="2000" kern="100" dirty="0">
              <a:solidFill>
                <a:srgbClr val="00000A"/>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D094F9D-6DB9-FF9A-C2D7-B02D63C41292}"/>
              </a:ext>
            </a:extLst>
          </p:cNvPr>
          <p:cNvSpPr txBox="1"/>
          <p:nvPr/>
        </p:nvSpPr>
        <p:spPr>
          <a:xfrm>
            <a:off x="3614569" y="225911"/>
            <a:ext cx="8251116" cy="1938992"/>
          </a:xfrm>
          <a:prstGeom prst="rect">
            <a:avLst/>
          </a:prstGeom>
          <a:solidFill>
            <a:schemeClr val="bg2">
              <a:lumMod val="20000"/>
              <a:lumOff val="80000"/>
            </a:schemeClr>
          </a:solidFill>
        </p:spPr>
        <p:txBody>
          <a:bodyPr wrap="square" rtlCol="0">
            <a:spAutoFit/>
          </a:bodyPr>
          <a:lstStyle/>
          <a:p>
            <a:pPr algn="just"/>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Plusieurs années s'étaient écoulées depuis l'installation du peuple sur </a:t>
            </a:r>
            <a:b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ses terres mais déjà croissaient les germes du mal qui entraînèrent des sanctions sur Israël. Josué, sentant que les infirmités de l'âge lui dérobaient ses forces, éprouva une grande inquiétude pour l'avenir de </a:t>
            </a:r>
            <a:b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son peuple. Ce fut avec plus d'intérêt qu'un père qu'il s'adressa à lui, </a:t>
            </a:r>
            <a:b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alors qu'il le rassemblait une nouvelle fois autour de lui…</a:t>
            </a:r>
            <a:endParaRPr lang="fr-CH"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6D3E148-6835-6DA6-0A47-27707C2A15F1}"/>
              </a:ext>
            </a:extLst>
          </p:cNvPr>
          <p:cNvSpPr txBox="1"/>
          <p:nvPr/>
        </p:nvSpPr>
        <p:spPr>
          <a:xfrm>
            <a:off x="4625788" y="2373243"/>
            <a:ext cx="7239896" cy="1631216"/>
          </a:xfrm>
          <a:prstGeom prst="rect">
            <a:avLst/>
          </a:prstGeom>
          <a:noFill/>
        </p:spPr>
        <p:txBody>
          <a:bodyPr wrap="square" rtlCol="0">
            <a:spAutoFit/>
          </a:bodyPr>
          <a:lstStyle/>
          <a:p>
            <a:pPr algn="just"/>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Bien que les Cananéens se soient soumis, ils possédaient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encore une portion considérable des terres promises à Israël, aussi Josué exhorta-t-il son peuple à ne point s'installer dans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confort et à oublier l'ordre de l'Éternel qui leur recommandait </a:t>
            </a:r>
            <a:b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de déposséder totalement ces nations idolâtres...</a:t>
            </a:r>
            <a:endParaRPr lang="fr-CH"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1C238DE0-2F2C-6E54-C78A-7757AF5036DB}"/>
              </a:ext>
            </a:extLst>
          </p:cNvPr>
          <p:cNvSpPr txBox="1"/>
          <p:nvPr/>
        </p:nvSpPr>
        <p:spPr>
          <a:xfrm>
            <a:off x="6271707" y="4313816"/>
            <a:ext cx="5593977" cy="1631216"/>
          </a:xfrm>
          <a:prstGeom prst="rect">
            <a:avLst/>
          </a:prstGeom>
          <a:solidFill>
            <a:schemeClr val="accent1">
              <a:lumMod val="40000"/>
              <a:lumOff val="60000"/>
            </a:schemeClr>
          </a:solidFill>
        </p:spPr>
        <p:txBody>
          <a:bodyPr wrap="square" rtlCol="0">
            <a:spAutoFit/>
          </a:bodyPr>
          <a:lstStyle/>
          <a:p>
            <a:pPr algn="just"/>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Josué fit appel à la sincérité et au témoignage </a:t>
            </a:r>
            <a:b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br>
            <a:r>
              <a:rPr lang="fr-FR" sz="2000" dirty="0">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de ces hommes et de ces femmes, leur faisant comprendre que tant qu'ils se conformaient aux conditions de Dieu, </a:t>
            </a:r>
            <a:r>
              <a:rPr lang="fr-FR" sz="2000" dirty="0">
                <a:solidFill>
                  <a:srgbClr val="FF0000"/>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il remplirait fidèlement ses engagements envers eux...</a:t>
            </a:r>
            <a:endParaRPr lang="fr-CH" sz="2000" dirty="0">
              <a:solidFill>
                <a:srgbClr val="FF0000"/>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FBABE6C-FEDF-3203-E78B-F67E6CA4BCA4}"/>
              </a:ext>
            </a:extLst>
          </p:cNvPr>
          <p:cNvSpPr txBox="1"/>
          <p:nvPr/>
        </p:nvSpPr>
        <p:spPr>
          <a:xfrm>
            <a:off x="7336714" y="6153372"/>
            <a:ext cx="3463962" cy="461665"/>
          </a:xfrm>
          <a:prstGeom prst="rect">
            <a:avLst/>
          </a:prstGeom>
          <a:noFill/>
        </p:spPr>
        <p:txBody>
          <a:bodyPr wrap="square" rtlCol="0">
            <a:spAutoFit/>
          </a:bodyPr>
          <a:lstStyle/>
          <a:p>
            <a:r>
              <a:rPr lang="fr-FR" sz="2400" i="1" dirty="0">
                <a:solidFill>
                  <a:srgbClr val="0000FF"/>
                </a:solidFill>
                <a:effectLst>
                  <a:outerShdw blurRad="38100" dist="38100" dir="2700000" algn="tl">
                    <a:srgbClr val="000000">
                      <a:alpha val="43137"/>
                    </a:srgbClr>
                  </a:outerShdw>
                </a:effectLst>
              </a:rPr>
              <a:t>Christ triomphant,</a:t>
            </a:r>
            <a:r>
              <a:rPr lang="fr-FR" sz="2400" dirty="0">
                <a:solidFill>
                  <a:srgbClr val="0000FF"/>
                </a:solidFill>
                <a:effectLst>
                  <a:outerShdw blurRad="38100" dist="38100" dir="2700000" algn="tl">
                    <a:srgbClr val="000000">
                      <a:alpha val="43137"/>
                    </a:srgbClr>
                  </a:outerShdw>
                </a:effectLst>
              </a:rPr>
              <a:t> p. 141</a:t>
            </a:r>
            <a:endParaRPr lang="fr-CH" sz="2400" dirty="0">
              <a:solidFill>
                <a:srgbClr val="0000FF"/>
              </a:solidFill>
              <a:effectLst>
                <a:outerShdw blurRad="38100" dist="38100" dir="2700000" algn="tl">
                  <a:srgbClr val="000000">
                    <a:alpha val="43137"/>
                  </a:srgbClr>
                </a:outerShdw>
              </a:effectLst>
            </a:endParaRPr>
          </a:p>
        </p:txBody>
      </p:sp>
      <p:pic>
        <p:nvPicPr>
          <p:cNvPr id="6146" name="Picture 2" descr="Personnage De La Bible De Dessin Animé Apôtre Pierre PNG , Dessin Animé,  Bible, Personnage Image PNG pour le téléchargement libre">
            <a:extLst>
              <a:ext uri="{FF2B5EF4-FFF2-40B4-BE49-F238E27FC236}">
                <a16:creationId xmlns:a16="http://schemas.microsoft.com/office/drawing/2014/main" id="{BECCA67B-6ACF-662A-AC29-3099F68036E2}"/>
              </a:ext>
            </a:extLst>
          </p:cNvPr>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a:ext>
            </a:extLst>
          </a:blip>
          <a:srcRect/>
          <a:stretch>
            <a:fillRect/>
          </a:stretch>
        </p:blipFill>
        <p:spPr bwMode="auto">
          <a:xfrm flipH="1">
            <a:off x="1483011" y="2164903"/>
            <a:ext cx="2657138" cy="29129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elle Vierge Marie lisant la Bible 3D personnage dessin animé scène colorée  et ludique | Image Premium générée à base d'IA">
            <a:extLst>
              <a:ext uri="{FF2B5EF4-FFF2-40B4-BE49-F238E27FC236}">
                <a16:creationId xmlns:a16="http://schemas.microsoft.com/office/drawing/2014/main" id="{C90E0B88-A490-2BFB-4795-91224E2BDA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878" y="225911"/>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Jeux et activités sur la Bible et les Évangiles">
            <a:extLst>
              <a:ext uri="{FF2B5EF4-FFF2-40B4-BE49-F238E27FC236}">
                <a16:creationId xmlns:a16="http://schemas.microsoft.com/office/drawing/2014/main" id="{3C1BA9AD-17AF-B42E-5BCC-CB95E42843F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57057" y="4373407"/>
            <a:ext cx="2914650" cy="177996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ouquet De Fleurs Clipart Mignon Joli Bouquet Floral Coloré Avec Des Roses  Et Plus Illustration Vectorielle Dessin Animé PNG , Bouquet De Fleurs,  Clipart, Dessin Animé PNG et vecteur pour téléchargement gratuit">
            <a:extLst>
              <a:ext uri="{FF2B5EF4-FFF2-40B4-BE49-F238E27FC236}">
                <a16:creationId xmlns:a16="http://schemas.microsoft.com/office/drawing/2014/main" id="{A280E918-FF4F-E83F-97FA-C4E04D3C0391}"/>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a:ext>
            </a:extLst>
          </a:blip>
          <a:srcRect/>
          <a:stretch>
            <a:fillRect/>
          </a:stretch>
        </p:blipFill>
        <p:spPr bwMode="auto">
          <a:xfrm>
            <a:off x="180474" y="4373408"/>
            <a:ext cx="2462816" cy="246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4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9" name="Picture 8" descr="A close up of a watercolor&#10;&#10;AI-generated content may be incorrect.">
            <a:extLst>
              <a:ext uri="{FF2B5EF4-FFF2-40B4-BE49-F238E27FC236}">
                <a16:creationId xmlns:a16="http://schemas.microsoft.com/office/drawing/2014/main" id="{F163B504-E09D-55E4-01D9-0C74523A1D0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2191999" cy="646331"/>
          </a:xfrm>
          <a:prstGeom prst="rect">
            <a:avLst/>
          </a:prstGeom>
          <a:solidFill>
            <a:schemeClr val="accent1">
              <a:lumMod val="75000"/>
            </a:schemeClr>
          </a:solidFill>
        </p:spPr>
        <p:txBody>
          <a:bodyPr wrap="square">
            <a:spAutoFit/>
          </a:bodyPr>
          <a:lstStyle/>
          <a:p>
            <a:pPr algn="ctr"/>
            <a:r>
              <a:rPr lang="fr-FR" b="1" dirty="0">
                <a:solidFill>
                  <a:schemeClr val="bg2">
                    <a:lumMod val="40000"/>
                    <a:lumOff val="60000"/>
                  </a:schemeClr>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fr-FR" b="1" noProof="0" dirty="0">
                <a:solidFill>
                  <a:schemeClr val="bg2">
                    <a:lumMod val="40000"/>
                    <a:lumOff val="60000"/>
                  </a:schemeClr>
                </a:solidFill>
                <a:effectLst>
                  <a:glow rad="101600">
                    <a:srgbClr val="2A721C"/>
                  </a:glow>
                  <a:outerShdw blurRad="38100" dist="38100" dir="2700000" algn="tl">
                    <a:srgbClr val="000000">
                      <a:alpha val="43137"/>
                    </a:srgbClr>
                  </a:outerShdw>
                </a:effectLst>
                <a:latin typeface="Comic Sans MS" panose="030F0702030302020204" pitchFamily="66" charset="0"/>
              </a:rPr>
              <a:t>Lorsqu'on eut achevé de partager le pays d'après ses limites, les enfants d'Israël donnèrent à Josué, fils de Nun, une possession au milieu d’eux. » </a:t>
            </a:r>
            <a:r>
              <a:rPr lang="fr-FR" sz="1400" b="1" noProof="0" dirty="0">
                <a:solidFill>
                  <a:schemeClr val="bg2">
                    <a:lumMod val="40000"/>
                    <a:lumOff val="60000"/>
                  </a:schemeClr>
                </a:solidFill>
                <a:effectLst>
                  <a:glow rad="101600">
                    <a:srgbClr val="2A721C"/>
                  </a:glow>
                  <a:outerShdw blurRad="38100" dist="38100" dir="2700000" algn="tl">
                    <a:srgbClr val="000000">
                      <a:alpha val="43137"/>
                    </a:srgbClr>
                  </a:outerShdw>
                </a:effectLst>
                <a:latin typeface="Comic Sans MS" panose="030F0702030302020204" pitchFamily="66" charset="0"/>
              </a:rPr>
              <a:t>(Josué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4" y="981075"/>
            <a:ext cx="7004686" cy="1015663"/>
          </a:xfrm>
          <a:prstGeom prst="rect">
            <a:avLst/>
          </a:prstGeom>
          <a:solidFill>
            <a:schemeClr val="accent6">
              <a:lumMod val="20000"/>
              <a:lumOff val="80000"/>
            </a:schemeClr>
          </a:solidFill>
        </p:spPr>
        <p:txBody>
          <a:bodyPr wrap="square" rtlCol="0">
            <a:spAutoFit/>
          </a:bodyPr>
          <a:lstStyle/>
          <a:p>
            <a:pPr>
              <a:spcBef>
                <a:spcPts val="600"/>
              </a:spcBef>
            </a:pPr>
            <a:r>
              <a:rPr lang="fr-FR" sz="2000" b="1" noProof="0" dirty="0"/>
              <a:t>Étant jeune, Josué fut choisi par Moïse comme son assistant. Il s'est montré obéissant, courageux, fidèle, serviable et amoureux des choses de Dieu </a:t>
            </a:r>
            <a:r>
              <a:rPr lang="fr-FR" sz="2000" b="1" i="1" noProof="0" dirty="0">
                <a:solidFill>
                  <a:srgbClr val="663300"/>
                </a:solidFill>
              </a:rPr>
              <a:t>(Exode 33.11).</a:t>
            </a: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3745136747"/>
              </p:ext>
            </p:extLst>
          </p:nvPr>
        </p:nvGraphicFramePr>
        <p:xfrm>
          <a:off x="-4418" y="3997284"/>
          <a:ext cx="12191998" cy="276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746684" y="3704305"/>
            <a:ext cx="4535063" cy="400110"/>
          </a:xfrm>
          <a:prstGeom prst="rect">
            <a:avLst/>
          </a:prstGeom>
          <a:noFill/>
        </p:spPr>
        <p:txBody>
          <a:bodyPr wrap="square">
            <a:spAutoFit/>
          </a:bodyPr>
          <a:lstStyle/>
          <a:p>
            <a:pPr>
              <a:spcBef>
                <a:spcPts val="600"/>
              </a:spcBef>
            </a:pPr>
            <a:r>
              <a:rPr lang="fr-FR" sz="2000" b="1" noProof="0" dirty="0">
                <a:highlight>
                  <a:srgbClr val="FFFF00"/>
                </a:highlight>
              </a:rPr>
              <a:t>De son histoire, nous apprenons que :</a:t>
            </a: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96738"/>
            <a:ext cx="6315075" cy="1631216"/>
          </a:xfrm>
          <a:prstGeom prst="rect">
            <a:avLst/>
          </a:prstGeom>
          <a:solidFill>
            <a:schemeClr val="accent5">
              <a:lumMod val="20000"/>
              <a:lumOff val="80000"/>
            </a:schemeClr>
          </a:solidFill>
        </p:spPr>
        <p:txBody>
          <a:bodyPr wrap="square">
            <a:spAutoFit/>
          </a:bodyPr>
          <a:lstStyle/>
          <a:p>
            <a:pPr>
              <a:spcBef>
                <a:spcPts val="600"/>
              </a:spcBef>
            </a:pPr>
            <a:r>
              <a:rPr lang="fr-FR" sz="2000" b="1" noProof="0" dirty="0"/>
              <a:t>Lorsque vint le moment de réclamer son propre territoire, il attendit que toutes les tribus aient obtenu leur héritage, et choisit « la portion restante » [</a:t>
            </a:r>
            <a:r>
              <a:rPr lang="fr-FR" sz="2000" b="1" noProof="0" dirty="0" err="1"/>
              <a:t>Thimnath-Sérach</a:t>
            </a:r>
            <a:r>
              <a:rPr lang="fr-FR" sz="2000" b="1" noProof="0" dirty="0"/>
              <a:t>] </a:t>
            </a:r>
            <a:r>
              <a:rPr lang="fr-FR" sz="2000" b="1" i="1" noProof="0" dirty="0">
                <a:solidFill>
                  <a:srgbClr val="663300"/>
                </a:solidFill>
              </a:rPr>
              <a:t>(Josué 19.50), </a:t>
            </a:r>
            <a:r>
              <a:rPr lang="fr-FR" sz="2000" b="1" noProof="0" dirty="0"/>
              <a:t>une ville proche de Silo, où le sanctuaire avait été érigé.</a:t>
            </a:r>
          </a:p>
        </p:txBody>
      </p:sp>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846680" y="1169460"/>
            <a:ext cx="3474720" cy="24803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2" grpId="0">
        <p:bldSub>
          <a:bldDgm bld="one"/>
        </p:bldSub>
      </p:bldGraphic>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pic>
        <p:nvPicPr>
          <p:cNvPr id="5" name="Picture 4" descr="A purple and pink swirls&#10;&#10;AI-generated content may be incorrect.">
            <a:extLst>
              <a:ext uri="{FF2B5EF4-FFF2-40B4-BE49-F238E27FC236}">
                <a16:creationId xmlns:a16="http://schemas.microsoft.com/office/drawing/2014/main" id="{EF865A77-65B7-DA27-990C-4D7E8F9B5408}"/>
              </a:ext>
            </a:extLst>
          </p:cNvPr>
          <p:cNvPicPr>
            <a:picLocks noGrp="1" noRot="1" noChangeAspect="1" noMove="1" noResize="1" noEditPoints="1" noAdjustHandles="1" noChangeArrowheads="1" noChangeShapeType="1" noCrop="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CuadroTexto 2">
            <a:extLst>
              <a:ext uri="{FF2B5EF4-FFF2-40B4-BE49-F238E27FC236}">
                <a16:creationId xmlns:a16="http://schemas.microsoft.com/office/drawing/2014/main" id="{D6D9FF23-86E8-F4C9-2898-1EEE2607A7BA}"/>
              </a:ext>
            </a:extLst>
          </p:cNvPr>
          <p:cNvSpPr txBox="1"/>
          <p:nvPr/>
        </p:nvSpPr>
        <p:spPr>
          <a:xfrm>
            <a:off x="-132080" y="3855331"/>
            <a:ext cx="5545393" cy="175432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spcAft>
                <a:spcPts val="600"/>
              </a:spcAft>
            </a:pPr>
            <a:r>
              <a:rPr lang="fr-FR" sz="5400" b="1" noProof="0" dirty="0">
                <a:ln/>
                <a:solidFill>
                  <a:srgbClr val="9A37C9"/>
                </a:solidFill>
              </a:rPr>
              <a:t>COMMENT OBTENIR LA FOI</a:t>
            </a:r>
          </a:p>
        </p:txBody>
      </p:sp>
      <p:pic>
        <p:nvPicPr>
          <p:cNvPr id="7" name="Picture 6" descr="A person looking at a person's face&#10;&#10;AI-generated content may be incorrect.">
            <a:extLst>
              <a:ext uri="{FF2B5EF4-FFF2-40B4-BE49-F238E27FC236}">
                <a16:creationId xmlns:a16="http://schemas.microsoft.com/office/drawing/2014/main" id="{B82B7AA8-B2AB-5CD2-EA71-9619A3FDA3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3980" y="49539"/>
            <a:ext cx="6858000" cy="6858000"/>
          </a:xfrm>
          <a:prstGeom prst="rect">
            <a:avLst/>
          </a:prstGeom>
        </p:spPr>
      </p:pic>
      <p:pic>
        <p:nvPicPr>
          <p:cNvPr id="1026" name="Picture 2">
            <a:extLst>
              <a:ext uri="{FF2B5EF4-FFF2-40B4-BE49-F238E27FC236}">
                <a16:creationId xmlns:a16="http://schemas.microsoft.com/office/drawing/2014/main" id="{FFBD7A85-4C4D-1DAF-7B47-0D255DA029FC}"/>
              </a:ext>
            </a:extLst>
          </p:cNvPr>
          <p:cNvPicPr>
            <a:picLocks noChangeAspect="1" noChangeArrowheads="1"/>
          </p:cNvPicPr>
          <p:nvPr/>
        </p:nvPicPr>
        <p:blipFill>
          <a:blip r:embed="rId4" cstate="email">
            <a:clrChange>
              <a:clrFrom>
                <a:srgbClr val="FDFFFE"/>
              </a:clrFrom>
              <a:clrTo>
                <a:srgbClr val="FDFFFE">
                  <a:alpha val="0"/>
                </a:srgbClr>
              </a:clrTo>
            </a:clrChange>
            <a:extLst>
              <a:ext uri="{28A0092B-C50C-407E-A947-70E740481C1C}">
                <a14:useLocalDpi xmlns:a14="http://schemas.microsoft.com/office/drawing/2010/main"/>
              </a:ext>
            </a:extLst>
          </a:blip>
          <a:srcRect/>
          <a:stretch>
            <a:fillRect/>
          </a:stretch>
        </p:blipFill>
        <p:spPr bwMode="auto">
          <a:xfrm>
            <a:off x="3693825" y="1620005"/>
            <a:ext cx="2260927" cy="2260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DAC721-806F-60D0-644C-B3DF97F35494}"/>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933958" y="0"/>
            <a:ext cx="2687667" cy="359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watercolor&#10;&#10;AI-generated content may be incorrect.">
            <a:extLst>
              <a:ext uri="{FF2B5EF4-FFF2-40B4-BE49-F238E27FC236}">
                <a16:creationId xmlns:a16="http://schemas.microsoft.com/office/drawing/2014/main" id="{D282EC58-D8F8-D900-DF47-68F6EB9978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ADC341E-F529-936A-71E0-7E232C712598}"/>
              </a:ext>
            </a:extLst>
          </p:cNvPr>
          <p:cNvSpPr txBox="1"/>
          <p:nvPr/>
        </p:nvSpPr>
        <p:spPr>
          <a:xfrm>
            <a:off x="0" y="72560"/>
            <a:ext cx="12192000" cy="1477328"/>
          </a:xfrm>
          <a:prstGeom prst="rect">
            <a:avLst/>
          </a:prstGeom>
          <a:solidFill>
            <a:schemeClr val="tx1"/>
          </a:solid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t>«  Nous donc aussi, puisque nous sommes environnés d'une si grande nuée de témoins, rejetons tout fardeau, et le péché qui nous enveloppe si facilement, et courons avec persévérance dans la carrière </a:t>
            </a:r>
            <a:b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br>
            <a: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t>qui nous est ouverte, ayant les regards sur Jésus, le chef et le consommateur de la foi, qui, en vue </a:t>
            </a:r>
            <a:b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br>
            <a: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t>de la joie qui lui était réservée, a souffert la croix, méprisé l'ignominie, et s'est assis à la droite </a:t>
            </a:r>
            <a:b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br>
            <a:r>
              <a:rPr lang="fr-FR" noProof="0" dirty="0">
                <a:solidFill>
                  <a:schemeClr val="bg2">
                    <a:lumMod val="60000"/>
                    <a:lumOff val="40000"/>
                  </a:schemeClr>
                </a:solidFill>
                <a:effectLst>
                  <a:glow rad="101600">
                    <a:srgbClr val="392B81"/>
                  </a:glow>
                  <a:outerShdw blurRad="38100" dist="38100" dir="2700000" algn="tl">
                    <a:srgbClr val="000000">
                      <a:alpha val="43137"/>
                    </a:srgbClr>
                  </a:outerShdw>
                </a:effectLst>
              </a:rPr>
              <a:t>du trône de Dieu » </a:t>
            </a:r>
            <a:r>
              <a:rPr lang="fr-FR" sz="1400" noProof="0" dirty="0">
                <a:effectLst>
                  <a:glow rad="101600">
                    <a:srgbClr val="392B81"/>
                  </a:glow>
                  <a:outerShdw blurRad="38100" dist="38100" dir="2700000" algn="tl">
                    <a:srgbClr val="000000">
                      <a:alpha val="43137"/>
                    </a:srgbClr>
                  </a:outerShdw>
                </a:effectLst>
              </a:rPr>
              <a:t>(Hébreux 12.1-2)</a:t>
            </a:r>
            <a:endParaRPr lang="fr-FR" noProof="0" dirty="0">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808913" y="1658887"/>
            <a:ext cx="7792459" cy="1015663"/>
          </a:xfrm>
          <a:prstGeom prst="rect">
            <a:avLst/>
          </a:prstGeom>
          <a:noFill/>
        </p:spPr>
        <p:txBody>
          <a:bodyPr wrap="square" rtlCol="0">
            <a:spAutoFit/>
          </a:bodyPr>
          <a:lstStyle/>
          <a:p>
            <a:pPr algn="ctr">
              <a:spcBef>
                <a:spcPts val="600"/>
              </a:spcBef>
            </a:pPr>
            <a:r>
              <a:rPr lang="fr-FR" sz="2000" b="1" noProof="0" dirty="0">
                <a:solidFill>
                  <a:srgbClr val="FF0000"/>
                </a:solidFill>
              </a:rPr>
              <a:t>Notre comportement tend à refléter ce que nous contemplons. </a:t>
            </a:r>
            <a:br>
              <a:rPr lang="fr-FR" sz="2000" b="1" noProof="0" dirty="0">
                <a:solidFill>
                  <a:srgbClr val="FF0000"/>
                </a:solidFill>
              </a:rPr>
            </a:br>
            <a:r>
              <a:rPr lang="fr-FR" sz="2000" b="1" noProof="0" dirty="0">
                <a:solidFill>
                  <a:srgbClr val="FF0000"/>
                </a:solidFill>
              </a:rPr>
              <a:t>Il existe même ce qu'on appelle les « neurones miroirs » qui </a:t>
            </a:r>
            <a:br>
              <a:rPr lang="fr-FR" sz="2000" b="1" noProof="0" dirty="0">
                <a:solidFill>
                  <a:srgbClr val="FF0000"/>
                </a:solidFill>
              </a:rPr>
            </a:br>
            <a:r>
              <a:rPr lang="fr-FR" sz="2000" b="1" noProof="0" dirty="0">
                <a:solidFill>
                  <a:srgbClr val="FF0000"/>
                </a:solidFill>
              </a:rPr>
              <a:t>réduisent la distinction entre observer quelque chose et le faire.</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888834"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8058150" cy="1323439"/>
          </a:xfrm>
          <a:prstGeom prst="rect">
            <a:avLst/>
          </a:prstGeom>
          <a:solidFill>
            <a:schemeClr val="accent4">
              <a:lumMod val="40000"/>
              <a:lumOff val="60000"/>
            </a:schemeClr>
          </a:solidFill>
        </p:spPr>
        <p:txBody>
          <a:bodyPr wrap="square">
            <a:spAutoFit/>
          </a:bodyPr>
          <a:lstStyle/>
          <a:p>
            <a:pPr algn="ctr">
              <a:spcBef>
                <a:spcPts val="600"/>
              </a:spcBef>
            </a:pPr>
            <a:r>
              <a:rPr lang="fr-FR" sz="2000" b="1" noProof="0" dirty="0"/>
              <a:t>En étudiant la vie de personnes de foi comme Caleb et Josué, </a:t>
            </a:r>
            <a:r>
              <a:rPr lang="fr-FR" sz="2000" b="1" noProof="0" dirty="0">
                <a:solidFill>
                  <a:srgbClr val="FF0000"/>
                </a:solidFill>
              </a:rPr>
              <a:t>nous apprenons </a:t>
            </a:r>
            <a:r>
              <a:rPr lang="fr-FR" sz="2000" b="1" u="sng" noProof="0" dirty="0">
                <a:solidFill>
                  <a:srgbClr val="FF0000"/>
                </a:solidFill>
              </a:rPr>
              <a:t>à faire confiance à Dieu </a:t>
            </a:r>
            <a:r>
              <a:rPr lang="fr-FR" sz="2000" b="1" noProof="0" dirty="0">
                <a:solidFill>
                  <a:srgbClr val="FF0000"/>
                </a:solidFill>
              </a:rPr>
              <a:t>comme </a:t>
            </a:r>
            <a:r>
              <a:rPr lang="fr-FR" sz="2000" b="1" u="sng" noProof="0" dirty="0">
                <a:solidFill>
                  <a:srgbClr val="FF0000"/>
                </a:solidFill>
              </a:rPr>
              <a:t>ils ont fait confiance </a:t>
            </a:r>
            <a:r>
              <a:rPr lang="fr-FR" sz="2000" b="1" noProof="0" dirty="0"/>
              <a:t>; </a:t>
            </a:r>
            <a:br>
              <a:rPr lang="fr-FR" sz="2000" b="1" noProof="0" dirty="0"/>
            </a:br>
            <a:r>
              <a:rPr lang="fr-FR" sz="2000" b="1" u="sng" noProof="0" dirty="0">
                <a:solidFill>
                  <a:schemeClr val="accent3">
                    <a:lumMod val="75000"/>
                  </a:schemeClr>
                </a:solidFill>
              </a:rPr>
              <a:t>à être humbles </a:t>
            </a:r>
            <a:r>
              <a:rPr lang="fr-FR" sz="2000" b="1" u="sng" noProof="0" dirty="0"/>
              <a:t>comme </a:t>
            </a:r>
            <a:r>
              <a:rPr lang="fr-FR" sz="2000" b="1" u="sng" noProof="0" dirty="0">
                <a:solidFill>
                  <a:srgbClr val="44B32C"/>
                </a:solidFill>
              </a:rPr>
              <a:t>ils l'ont été</a:t>
            </a:r>
            <a:r>
              <a:rPr lang="fr-FR" sz="2000" b="1" noProof="0" dirty="0">
                <a:solidFill>
                  <a:srgbClr val="44B32C"/>
                </a:solidFill>
              </a:rPr>
              <a:t> </a:t>
            </a:r>
            <a:r>
              <a:rPr lang="fr-FR" sz="2000" b="1" noProof="0" dirty="0"/>
              <a:t>; </a:t>
            </a:r>
            <a:r>
              <a:rPr lang="fr-FR" sz="2000" b="1" u="sng" noProof="0" dirty="0">
                <a:solidFill>
                  <a:schemeClr val="accent3">
                    <a:lumMod val="75000"/>
                  </a:schemeClr>
                </a:solidFill>
              </a:rPr>
              <a:t>à témoigner de la vérité avec courage</a:t>
            </a:r>
            <a:r>
              <a:rPr lang="fr-FR" sz="2000" b="1" u="sng" noProof="0" dirty="0"/>
              <a:t>, comme </a:t>
            </a:r>
            <a:r>
              <a:rPr lang="fr-FR" sz="2000" b="1" u="sng" noProof="0" dirty="0">
                <a:solidFill>
                  <a:schemeClr val="accent3">
                    <a:lumMod val="75000"/>
                  </a:schemeClr>
                </a:solidFill>
              </a:rPr>
              <a:t>ils l'ont fait</a:t>
            </a:r>
            <a:r>
              <a:rPr lang="fr-FR" sz="2000" b="1" noProof="0" dirty="0"/>
              <a:t>.</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658400"/>
            <a:ext cx="6010127" cy="2246769"/>
          </a:xfrm>
          <a:prstGeom prst="rect">
            <a:avLst/>
          </a:prstGeom>
          <a:noFill/>
        </p:spPr>
        <p:txBody>
          <a:bodyPr wrap="square">
            <a:spAutoFit/>
          </a:bodyPr>
          <a:lstStyle/>
          <a:p>
            <a:pPr algn="ctr">
              <a:spcBef>
                <a:spcPts val="600"/>
              </a:spcBef>
            </a:pPr>
            <a:r>
              <a:rPr lang="fr-FR" sz="2000" b="1" noProof="0" dirty="0">
                <a:solidFill>
                  <a:srgbClr val="FF0000"/>
                </a:solidFill>
              </a:rPr>
              <a:t>Mais comment être transformés ? </a:t>
            </a:r>
            <a:r>
              <a:rPr lang="fr-FR" sz="2000" b="1" noProof="0" dirty="0">
                <a:solidFill>
                  <a:schemeClr val="accent2">
                    <a:lumMod val="75000"/>
                  </a:schemeClr>
                </a:solidFill>
              </a:rPr>
              <a:t>La Bible est claire</a:t>
            </a:r>
            <a:r>
              <a:rPr lang="fr-FR" sz="2000" b="1" noProof="0" dirty="0"/>
              <a:t> : </a:t>
            </a:r>
            <a:r>
              <a:rPr lang="fr-FR" sz="2000" b="1" noProof="0" dirty="0">
                <a:solidFill>
                  <a:srgbClr val="0000FF"/>
                </a:solidFill>
                <a:highlight>
                  <a:srgbClr val="FFFF00"/>
                </a:highlight>
              </a:rPr>
              <a:t>en laissant le Saint-Esprit agir en nous </a:t>
            </a:r>
            <a:br>
              <a:rPr lang="fr-FR" sz="2000" b="1" noProof="0" dirty="0">
                <a:solidFill>
                  <a:srgbClr val="0000FF"/>
                </a:solidFill>
              </a:rPr>
            </a:br>
            <a:r>
              <a:rPr lang="fr-FR" sz="2000" b="1" i="1" noProof="0" dirty="0"/>
              <a:t>(2 Corinthiens 3.18). </a:t>
            </a:r>
            <a:r>
              <a:rPr lang="fr-FR" sz="2000" b="1" noProof="0" dirty="0">
                <a:solidFill>
                  <a:srgbClr val="0000FF"/>
                </a:solidFill>
                <a:highlight>
                  <a:srgbClr val="FFFF00"/>
                </a:highlight>
              </a:rPr>
              <a:t>C'est une œuvre active</a:t>
            </a:r>
            <a:r>
              <a:rPr lang="fr-FR" sz="2000" b="1" noProof="0" dirty="0">
                <a:highlight>
                  <a:srgbClr val="FFFF00"/>
                </a:highlight>
              </a:rPr>
              <a:t>. </a:t>
            </a:r>
            <a:br>
              <a:rPr lang="fr-FR" sz="2000" b="1" noProof="0" dirty="0">
                <a:highlight>
                  <a:srgbClr val="FFFF00"/>
                </a:highlight>
              </a:rPr>
            </a:br>
            <a:r>
              <a:rPr lang="fr-FR" sz="2000" b="1" noProof="0" dirty="0">
                <a:solidFill>
                  <a:srgbClr val="FF0000"/>
                </a:solidFill>
              </a:rPr>
              <a:t>Nous devons choisir d'être transformés et, comme Caleb, nous mettre à l'œuvre. </a:t>
            </a:r>
            <a:br>
              <a:rPr lang="fr-FR" sz="2000" b="1" noProof="0" dirty="0"/>
            </a:br>
            <a:r>
              <a:rPr lang="fr-FR" sz="2000" b="1" noProof="0" dirty="0">
                <a:solidFill>
                  <a:srgbClr val="FF0000"/>
                </a:solidFill>
              </a:rPr>
              <a:t>Nous sommes appelés à être des sacrifices vivants pour Dieu </a:t>
            </a:r>
            <a:r>
              <a:rPr lang="fr-FR" sz="2000" b="1" i="1" noProof="0" dirty="0">
                <a:solidFill>
                  <a:srgbClr val="663300"/>
                </a:solidFill>
              </a:rPr>
              <a:t>(Romains 12.1-2).</a:t>
            </a: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8" y="2625388"/>
            <a:ext cx="9200737" cy="707886"/>
          </a:xfrm>
          <a:prstGeom prst="rect">
            <a:avLst/>
          </a:prstGeom>
          <a:noFill/>
        </p:spPr>
        <p:txBody>
          <a:bodyPr wrap="square">
            <a:spAutoFit/>
          </a:bodyPr>
          <a:lstStyle/>
          <a:p>
            <a:pPr>
              <a:spcBef>
                <a:spcPts val="600"/>
              </a:spcBef>
            </a:pPr>
            <a:r>
              <a:rPr lang="fr-FR" sz="2000" b="1" noProof="0" dirty="0">
                <a:solidFill>
                  <a:srgbClr val="0000FF"/>
                </a:solidFill>
              </a:rPr>
              <a:t>La Bible nous invite à observer l'exemple des grands héros de la foi, </a:t>
            </a:r>
            <a:r>
              <a:rPr lang="fr-FR" sz="2000" b="1" noProof="0" dirty="0"/>
              <a:t>avec </a:t>
            </a:r>
            <a:br>
              <a:rPr lang="fr-FR" sz="2000" b="1" noProof="0" dirty="0"/>
            </a:br>
            <a:r>
              <a:rPr lang="fr-FR" sz="2000" b="1" noProof="0" dirty="0">
                <a:highlight>
                  <a:srgbClr val="FFFF00"/>
                </a:highlight>
              </a:rPr>
              <a:t>une attention particulière sur Jésus</a:t>
            </a:r>
            <a:r>
              <a:rPr lang="fr-FR" sz="2000" b="1" noProof="0" dirty="0"/>
              <a:t>, </a:t>
            </a:r>
            <a:r>
              <a:rPr lang="fr-FR" sz="2000" b="1" noProof="0" dirty="0">
                <a:highlight>
                  <a:srgbClr val="FFFF00"/>
                </a:highlight>
              </a:rPr>
              <a:t>l'exemple suprême </a:t>
            </a:r>
            <a:r>
              <a:rPr lang="fr-FR" sz="2000" b="1" i="1" noProof="0" dirty="0">
                <a:solidFill>
                  <a:srgbClr val="663300"/>
                </a:solidFill>
              </a:rPr>
              <a:t>(Hébreux 12.1-2).</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5AF079B-7D27-DDFE-3FD3-1768790257CD}"/>
              </a:ext>
            </a:extLst>
          </p:cNvPr>
          <p:cNvSpPr txBox="1"/>
          <p:nvPr/>
        </p:nvSpPr>
        <p:spPr>
          <a:xfrm>
            <a:off x="3948056" y="274290"/>
            <a:ext cx="7885355" cy="6309420"/>
          </a:xfrm>
          <a:prstGeom prst="rect">
            <a:avLst/>
          </a:prstGeom>
          <a:noFill/>
        </p:spPr>
        <p:txBody>
          <a:bodyPr wrap="square" rtlCol="0">
            <a:spAutoFit/>
          </a:bodyPr>
          <a:lstStyle/>
          <a:p>
            <a:r>
              <a:rPr lang="fr-FR" sz="2400" b="1" dirty="0">
                <a:solidFill>
                  <a:schemeClr val="tx2"/>
                </a:solidFill>
              </a:rPr>
              <a:t>Changé par la contemplation</a:t>
            </a:r>
            <a:endParaRPr lang="fr-CH" sz="2400" dirty="0">
              <a:solidFill>
                <a:schemeClr val="tx2"/>
              </a:solidFill>
            </a:endParaRPr>
          </a:p>
          <a:p>
            <a:pPr marL="285750" indent="-285750">
              <a:buFont typeface="Wingdings" panose="05000000000000000000" pitchFamily="2" charset="2"/>
              <a:buChar char="q"/>
            </a:pPr>
            <a:r>
              <a:rPr lang="fr-FR" dirty="0"/>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Quel profond mystère ! La raison humaine a de la peine à saisir la majesté du Christ, le mystère de la rédemption. </a:t>
            </a:r>
          </a:p>
          <a:p>
            <a:pPr marL="342900" indent="-342900">
              <a:buFont typeface="Wingdings" panose="05000000000000000000" pitchFamily="2" charset="2"/>
              <a:buChar char="q"/>
            </a:pPr>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Une croix d'ignominie a été dressée, des clous ont percé les mains et les pieds de Jésus, une épée a percé son côté jusqu'au cœur, le prix de la rédemption a été payé pour la race humaine...</a:t>
            </a:r>
          </a:p>
          <a:p>
            <a:pPr marL="342900" indent="-342900" algn="just">
              <a:buFont typeface="Wingdings" panose="05000000000000000000" pitchFamily="2" charset="2"/>
              <a:buChar char="q"/>
              <a:tabLst>
                <a:tab pos="457200" algn="l"/>
              </a:tabLst>
            </a:pPr>
            <a:r>
              <a:rPr lang="fr-FR" sz="20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rédemption est un thème inépuisable, digne de notre contemplation attentive. Cela dépasse la compréhension de la pensée la plus profonde, de l'imagination la plus vive...</a:t>
            </a:r>
          </a:p>
          <a:p>
            <a:pPr marL="342900" indent="-342900" algn="just">
              <a:buFont typeface="Wingdings" panose="05000000000000000000" pitchFamily="2" charset="2"/>
              <a:buChar char="q"/>
              <a:tabLst>
                <a:tab pos="457200" algn="l"/>
              </a:tabLst>
            </a:pPr>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Jésus était au milieu de nous aujourd'hui, il nous dirait ce qu'il a dit à ses disciples : « J'ai encore bien des choses à vous dire : mais elles sont maintenant au-dessus de votre portée » </a:t>
            </a:r>
            <a:r>
              <a:rPr lang="fr-FR" sz="2000" i="1"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(Jean 16.12). </a:t>
            </a:r>
          </a:p>
          <a:p>
            <a:pPr marL="342900" indent="-342900" algn="just">
              <a:buFont typeface="Wingdings" panose="05000000000000000000" pitchFamily="2" charset="2"/>
              <a:buChar char="q"/>
              <a:tabLst>
                <a:tab pos="457200" algn="l"/>
              </a:tabLst>
            </a:pPr>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tabLst>
                <a:tab pos="457200" algn="l"/>
              </a:tabLst>
            </a:pP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Jésus désirait vivement ouvrir devant les esprits de ses disciples des vérités profondes et vivantes, mais il ne le pouvait pas, à cause de leur compréhension terrestre, obscure, déficiente... Par manque de croissance spirituelle, on ferme sa porte aux riches rayons de la lumière émanant du Christ...</a:t>
            </a:r>
            <a:endParaRPr lang="fr-CH" sz="2000" dirty="0">
              <a:latin typeface="Arial" panose="020B0604020202020204" pitchFamily="34" charset="0"/>
              <a:cs typeface="Arial" panose="020B0604020202020204" pitchFamily="34" charset="0"/>
            </a:endParaRPr>
          </a:p>
        </p:txBody>
      </p:sp>
      <p:sp>
        <p:nvSpPr>
          <p:cNvPr id="3" name="Bulle narrative : rectangle à coins arrondis 2">
            <a:extLst>
              <a:ext uri="{FF2B5EF4-FFF2-40B4-BE49-F238E27FC236}">
                <a16:creationId xmlns:a16="http://schemas.microsoft.com/office/drawing/2014/main" id="{B6D0394B-EA32-C176-2BBA-AA0DFF168EC6}"/>
              </a:ext>
            </a:extLst>
          </p:cNvPr>
          <p:cNvSpPr/>
          <p:nvPr/>
        </p:nvSpPr>
        <p:spPr>
          <a:xfrm>
            <a:off x="1011218" y="5642415"/>
            <a:ext cx="2990626" cy="941295"/>
          </a:xfrm>
          <a:prstGeom prst="wedgeRoundRectCallout">
            <a:avLst>
              <a:gd name="adj1" fmla="val 49311"/>
              <a:gd name="adj2" fmla="val -124518"/>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kern="100" dirty="0">
                <a:solidFill>
                  <a:srgbClr val="0000FF"/>
                </a:solidFill>
                <a:effectLst/>
                <a:latin typeface="Calibri" panose="020F0502020204030204" pitchFamily="34" charset="0"/>
                <a:ea typeface="NSimSun" panose="02010609030101010101" pitchFamily="49" charset="-122"/>
              </a:rPr>
              <a:t>Puissance de la grâce,</a:t>
            </a:r>
            <a:r>
              <a:rPr lang="fr-FR" sz="2400" kern="100" dirty="0">
                <a:solidFill>
                  <a:srgbClr val="0000FF"/>
                </a:solidFill>
                <a:effectLst/>
                <a:latin typeface="Calibri" panose="020F0502020204030204" pitchFamily="34" charset="0"/>
                <a:ea typeface="NSimSun" panose="02010609030101010101" pitchFamily="49" charset="-122"/>
              </a:rPr>
              <a:t> p. 187, 27 juin</a:t>
            </a:r>
            <a:endParaRPr lang="fr-CH" sz="2400" dirty="0">
              <a:ln w="0"/>
              <a:solidFill>
                <a:srgbClr val="0000FF"/>
              </a:solidFill>
              <a:effectLst>
                <a:outerShdw blurRad="38100" dist="19050" dir="2700000" algn="tl" rotWithShape="0">
                  <a:schemeClr val="dk1">
                    <a:alpha val="40000"/>
                  </a:schemeClr>
                </a:outerShdw>
              </a:effectLst>
            </a:endParaRPr>
          </a:p>
        </p:txBody>
      </p:sp>
      <p:pic>
        <p:nvPicPr>
          <p:cNvPr id="8194" name="Picture 2" descr="Image d’Épingle Story">
            <a:extLst>
              <a:ext uri="{FF2B5EF4-FFF2-40B4-BE49-F238E27FC236}">
                <a16:creationId xmlns:a16="http://schemas.microsoft.com/office/drawing/2014/main" id="{6A7D925F-3A78-0FD1-BE74-91C8D96D1F3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751" y="217842"/>
            <a:ext cx="2604094" cy="281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8C4127E-7B9C-1472-445F-9ED8E91593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6483" y="3141233"/>
            <a:ext cx="2092362" cy="2092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pic>
        <p:nvPicPr>
          <p:cNvPr id="5" name="Picture 4" descr="A close-up of a white screen&#10;&#10;AI-generated content may be incorrect.">
            <a:extLst>
              <a:ext uri="{FF2B5EF4-FFF2-40B4-BE49-F238E27FC236}">
                <a16:creationId xmlns:a16="http://schemas.microsoft.com/office/drawing/2014/main" id="{375070D7-C8F5-8ABE-32E8-F060C20521CC}"/>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9EB02C5-515C-75AE-40CD-E77AAAA8A234}"/>
              </a:ext>
            </a:extLst>
          </p:cNvPr>
          <p:cNvSpPr txBox="1"/>
          <p:nvPr/>
        </p:nvSpPr>
        <p:spPr>
          <a:xfrm>
            <a:off x="1724025" y="858637"/>
            <a:ext cx="10467975" cy="4308872"/>
          </a:xfrm>
          <a:prstGeom prst="rect">
            <a:avLst/>
          </a:prstGeom>
          <a:noFill/>
        </p:spPr>
        <p:txBody>
          <a:bodyPr wrap="square">
            <a:spAutoFit/>
          </a:bodyPr>
          <a:lstStyle/>
          <a:p>
            <a:pPr algn="ctr">
              <a:spcBef>
                <a:spcPts val="600"/>
              </a:spcBef>
            </a:pPr>
            <a:r>
              <a:rPr lang="fr-FR" sz="2400" b="1" noProof="0" dirty="0">
                <a:solidFill>
                  <a:srgbClr val="0000FF"/>
                </a:solidFill>
                <a:highlight>
                  <a:srgbClr val="00FFFF"/>
                </a:highlight>
                <a:latin typeface="Arial" panose="020B0604020202020204" pitchFamily="34" charset="0"/>
                <a:cs typeface="Arial" panose="020B0604020202020204" pitchFamily="34" charset="0"/>
              </a:rPr>
              <a:t>“Aujourd’hui, nous avons besoin d’hommes d’une fidélité sans défaillance, qui suivent pleinement le Seigneur, des hommes qui ne restent pas silencieux lorsqu’ils devraient parler, qui soient aussi solides que l’acier dans leurs principes, qui ne cherchent pas à faire un étalage prétentieux de leur personne, mais qui cheminent </a:t>
            </a:r>
            <a:br>
              <a:rPr lang="fr-FR" sz="2400" b="1" noProof="0" dirty="0">
                <a:solidFill>
                  <a:srgbClr val="0000FF"/>
                </a:solidFill>
                <a:highlight>
                  <a:srgbClr val="00FFFF"/>
                </a:highlight>
                <a:latin typeface="Arial" panose="020B0604020202020204" pitchFamily="34" charset="0"/>
                <a:cs typeface="Arial" panose="020B0604020202020204" pitchFamily="34" charset="0"/>
              </a:rPr>
            </a:br>
            <a:r>
              <a:rPr lang="fr-FR" sz="2400" b="1" noProof="0" dirty="0">
                <a:solidFill>
                  <a:srgbClr val="0000FF"/>
                </a:solidFill>
                <a:highlight>
                  <a:srgbClr val="00FFFF"/>
                </a:highlight>
                <a:latin typeface="Arial" panose="020B0604020202020204" pitchFamily="34" charset="0"/>
                <a:cs typeface="Arial" panose="020B0604020202020204" pitchFamily="34" charset="0"/>
              </a:rPr>
              <a:t>humblement avec Dieu. </a:t>
            </a:r>
          </a:p>
          <a:p>
            <a:pPr algn="ctr">
              <a:spcBef>
                <a:spcPts val="600"/>
              </a:spcBef>
            </a:pPr>
            <a:r>
              <a:rPr lang="fr-FR" sz="2400" b="1" noProof="0" dirty="0">
                <a:solidFill>
                  <a:srgbClr val="C00000"/>
                </a:solidFill>
                <a:highlight>
                  <a:srgbClr val="FFFF00"/>
                </a:highlight>
                <a:latin typeface="Arial" panose="020B0604020202020204" pitchFamily="34" charset="0"/>
                <a:cs typeface="Arial" panose="020B0604020202020204" pitchFamily="34" charset="0"/>
              </a:rPr>
              <a:t>Des hommes patients, bons, serviables, courtois, et qui comprennent que la science de la prière, c’est exercer la foi et faire les œuvres qui parlent de la gloire de Dieu et du bien de Son peuple… </a:t>
            </a:r>
          </a:p>
          <a:p>
            <a:pPr algn="ctr">
              <a:spcBef>
                <a:spcPts val="600"/>
              </a:spcBef>
            </a:pPr>
            <a:r>
              <a:rPr lang="fr-FR" sz="2400" b="1" noProof="0" dirty="0">
                <a:solidFill>
                  <a:srgbClr val="0000FF"/>
                </a:solidFill>
                <a:highlight>
                  <a:srgbClr val="00FF00"/>
                </a:highlight>
                <a:latin typeface="Arial" panose="020B0604020202020204" pitchFamily="34" charset="0"/>
                <a:cs typeface="Arial" panose="020B0604020202020204" pitchFamily="34" charset="0"/>
              </a:rPr>
              <a:t>Suivre </a:t>
            </a:r>
            <a:r>
              <a:rPr lang="fr-FR" sz="2400" b="1" noProof="0" dirty="0">
                <a:solidFill>
                  <a:schemeClr val="tx2"/>
                </a:solidFill>
                <a:highlight>
                  <a:srgbClr val="00FF00"/>
                </a:highlight>
                <a:latin typeface="Arial" panose="020B0604020202020204" pitchFamily="34" charset="0"/>
                <a:cs typeface="Arial" panose="020B0604020202020204" pitchFamily="34" charset="0"/>
              </a:rPr>
              <a:t>Jésus demande</a:t>
            </a:r>
            <a:r>
              <a:rPr lang="fr-FR" sz="2400" b="1" noProof="0" dirty="0">
                <a:solidFill>
                  <a:srgbClr val="0000FF"/>
                </a:solidFill>
                <a:highlight>
                  <a:srgbClr val="00FF00"/>
                </a:highlight>
                <a:latin typeface="Arial" panose="020B0604020202020204" pitchFamily="34" charset="0"/>
                <a:cs typeface="Arial" panose="020B0604020202020204" pitchFamily="34" charset="0"/>
              </a:rPr>
              <a:t>, au départ, </a:t>
            </a:r>
            <a:r>
              <a:rPr lang="fr-FR" sz="2400" b="1" noProof="0" dirty="0">
                <a:solidFill>
                  <a:schemeClr val="tx2"/>
                </a:solidFill>
                <a:highlight>
                  <a:srgbClr val="00FF00"/>
                </a:highlight>
                <a:latin typeface="Arial" panose="020B0604020202020204" pitchFamily="34" charset="0"/>
                <a:cs typeface="Arial" panose="020B0604020202020204" pitchFamily="34" charset="0"/>
              </a:rPr>
              <a:t>une entière conversion </a:t>
            </a:r>
            <a:br>
              <a:rPr lang="fr-FR" sz="2400" b="1" noProof="0" dirty="0">
                <a:solidFill>
                  <a:srgbClr val="0000FF"/>
                </a:solidFill>
                <a:highlight>
                  <a:srgbClr val="00FF00"/>
                </a:highlight>
                <a:latin typeface="Arial" panose="020B0604020202020204" pitchFamily="34" charset="0"/>
                <a:cs typeface="Arial" panose="020B0604020202020204" pitchFamily="34" charset="0"/>
              </a:rPr>
            </a:br>
            <a:r>
              <a:rPr lang="fr-FR" sz="2400" b="1" noProof="0" dirty="0">
                <a:solidFill>
                  <a:srgbClr val="0000FF"/>
                </a:solidFill>
                <a:highlight>
                  <a:srgbClr val="00FF00"/>
                </a:highlight>
                <a:latin typeface="Arial" panose="020B0604020202020204" pitchFamily="34" charset="0"/>
                <a:cs typeface="Arial" panose="020B0604020202020204" pitchFamily="34" charset="0"/>
              </a:rPr>
              <a:t>et un renouvellement quotidien de celle-ci.</a:t>
            </a:r>
          </a:p>
        </p:txBody>
      </p:sp>
      <p:sp>
        <p:nvSpPr>
          <p:cNvPr id="2" name="CuadroTexto 3">
            <a:extLst>
              <a:ext uri="{FF2B5EF4-FFF2-40B4-BE49-F238E27FC236}">
                <a16:creationId xmlns:a16="http://schemas.microsoft.com/office/drawing/2014/main" id="{BA2CE12D-CF2A-6043-2585-8630E217993A}"/>
              </a:ext>
            </a:extLst>
          </p:cNvPr>
          <p:cNvSpPr txBox="1"/>
          <p:nvPr/>
        </p:nvSpPr>
        <p:spPr>
          <a:xfrm>
            <a:off x="4583898" y="5945400"/>
            <a:ext cx="5415201" cy="369332"/>
          </a:xfrm>
          <a:prstGeom prst="rect">
            <a:avLst/>
          </a:prstGeom>
          <a:noFill/>
        </p:spPr>
        <p:txBody>
          <a:bodyPr wrap="none" rtlCol="0">
            <a:spAutoFit/>
          </a:bodyPr>
          <a:lstStyle/>
          <a:p>
            <a:pPr algn="r">
              <a:spcAft>
                <a:spcPts val="600"/>
              </a:spcAft>
            </a:pPr>
            <a:r>
              <a:rPr lang="fr-FR" sz="1600" b="1" noProof="0" dirty="0">
                <a:solidFill>
                  <a:srgbClr val="002060"/>
                </a:solidFill>
                <a:highlight>
                  <a:srgbClr val="00FFFF"/>
                </a:highlight>
              </a:rPr>
              <a:t>(E. G. White </a:t>
            </a:r>
            <a:r>
              <a:rPr lang="fr-FR" b="1" i="1" noProof="0" dirty="0">
                <a:solidFill>
                  <a:srgbClr val="002060"/>
                </a:solidFill>
                <a:highlight>
                  <a:srgbClr val="FFFF00"/>
                </a:highlight>
              </a:rPr>
              <a:t>Témoignages pour l’Eglise vol. 5,</a:t>
            </a:r>
            <a:r>
              <a:rPr lang="fr-FR" b="1" noProof="0" dirty="0">
                <a:solidFill>
                  <a:srgbClr val="002060"/>
                </a:solidFill>
                <a:highlight>
                  <a:srgbClr val="FFFF00"/>
                </a:highlight>
              </a:rPr>
              <a:t> p. 378</a:t>
            </a:r>
            <a:r>
              <a:rPr lang="fr-FR" sz="1600" b="1" noProof="0" dirty="0">
                <a:solidFill>
                  <a:srgbClr val="002060"/>
                </a:solidFill>
                <a:highlight>
                  <a:srgbClr val="FFFF00"/>
                </a:highlight>
              </a:rPr>
              <a:t>)</a:t>
            </a:r>
          </a:p>
        </p:txBody>
      </p:sp>
      <p:pic>
        <p:nvPicPr>
          <p:cNvPr id="1026" name="Picture 2" descr="Images de Enfant priere illustration – Téléchargement gratuit sur Freepik">
            <a:extLst>
              <a:ext uri="{FF2B5EF4-FFF2-40B4-BE49-F238E27FC236}">
                <a16:creationId xmlns:a16="http://schemas.microsoft.com/office/drawing/2014/main" id="{BAEBE907-0040-4F64-6488-3066C80824FA}"/>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89219" y="4254861"/>
            <a:ext cx="1194027" cy="20598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9개의 GIF Amen 아이디어 | 바탕 화면, 성당">
            <a:extLst>
              <a:ext uri="{FF2B5EF4-FFF2-40B4-BE49-F238E27FC236}">
                <a16:creationId xmlns:a16="http://schemas.microsoft.com/office/drawing/2014/main" id="{2EAB211B-AB0E-1CF1-8AEF-DFCCFDC1FA8E}"/>
              </a:ext>
            </a:extLst>
          </p:cNvPr>
          <p:cNvPicPr>
            <a:picLocks noChangeAspect="1" noChangeArrowheads="1"/>
          </p:cNvPicPr>
          <p:nvPr/>
        </p:nvPicPr>
        <p:blipFill>
          <a:blip r:embed="rId4" cstate="email">
            <a:clrChange>
              <a:clrFrom>
                <a:srgbClr val="FCFEFB"/>
              </a:clrFrom>
              <a:clrTo>
                <a:srgbClr val="FCFEFB">
                  <a:alpha val="0"/>
                </a:srgbClr>
              </a:clrTo>
            </a:clrChange>
            <a:extLst>
              <a:ext uri="{28A0092B-C50C-407E-A947-70E740481C1C}">
                <a14:useLocalDpi xmlns:a14="http://schemas.microsoft.com/office/drawing/2010/main"/>
              </a:ext>
            </a:extLst>
          </a:blip>
          <a:srcRect/>
          <a:stretch>
            <a:fillRect/>
          </a:stretch>
        </p:blipFill>
        <p:spPr bwMode="auto">
          <a:xfrm>
            <a:off x="2507708" y="4898903"/>
            <a:ext cx="2699874" cy="11866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8376ED78-7CC4-D521-C61A-FE6C5C6F145C}"/>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1433" y="290318"/>
            <a:ext cx="2926080" cy="520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2A2FC1-1CFB-18FF-4994-B4908D3BA73A}"/>
              </a:ext>
            </a:extLst>
          </p:cNvPr>
          <p:cNvSpPr txBox="1"/>
          <p:nvPr/>
        </p:nvSpPr>
        <p:spPr>
          <a:xfrm>
            <a:off x="3188970" y="320456"/>
            <a:ext cx="8721090" cy="62170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Le Seigneur ordonna à Moïse d'envoyer des hommes pour explorer Canaan, le pays qu'il avait promis de donner aux enfants d'Israël...</a:t>
            </a:r>
            <a:endParaRPr kumimoji="0" lang="fr-CH" sz="20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MS Minngs"/>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srgbClr val="7030A0"/>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Après avoir décrit la fertilité du pays, tous les espions, sauf deux, se montrèrent profondément défaitistes quant à la conquête de Canaan...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H"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S Minngs"/>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srgbClr val="00000A"/>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À l'ouïe de ce compte rendu, les Israélites, donnant libre cours à leur déception, se mirent à se plaindre fortement et à se lamenter. Ils ne prirent pas le temps de réfléchir et de se dire que si le Seigneur les avait amenés jusque-là, Il leur donnerait sûrement la terre promise…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H" sz="2000" b="0" i="0" u="none" strike="noStrike" kern="1200" cap="none" spc="0" normalizeH="0" baseline="0" noProof="0" dirty="0">
              <a:ln>
                <a:noFill/>
              </a:ln>
              <a:solidFill>
                <a:prstClr val="black"/>
              </a:solidFill>
              <a:effectLst/>
              <a:uLnTx/>
              <a:uFillTx/>
              <a:latin typeface="Arial" panose="020B0604020202020204" pitchFamily="34" charset="0"/>
              <a:ea typeface="MS Minngs"/>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00" cap="none" spc="0" normalizeH="0" baseline="0" noProof="0" dirty="0">
                <a:ln>
                  <a:noFill/>
                </a:ln>
                <a:solidFill>
                  <a:srgbClr val="00000A"/>
                </a:solidFill>
                <a:effectLs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Finalement Caleb s’avança de front. Sa voix claire et forte fut entendue au-dessus de la clameur de la multitude.</a:t>
            </a:r>
            <a:r>
              <a:rPr kumimoji="0" lang="fr-FR" sz="2000" b="0" i="0" u="none" strike="noStrike" kern="100" cap="none" spc="0" normalizeH="0" baseline="0" noProof="0" dirty="0">
                <a:ln>
                  <a:noFill/>
                </a:ln>
                <a:solidFill>
                  <a:srgbClr val="00000A"/>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Il s’opposa aux opinions lâches de ses compagnons espions, qui avaient affaibli la foi et le courage de tout Israël</a:t>
            </a:r>
            <a:r>
              <a:rPr kumimoji="0" lang="fr-FR" sz="2000" b="0" i="0" u="none" strike="noStrike" kern="100" cap="none" spc="0" normalizeH="0" baseline="0" noProof="0" dirty="0">
                <a:ln>
                  <a:noFill/>
                </a:ln>
                <a:solidFill>
                  <a:srgbClr val="663300"/>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Il réclama l’attention du peuple, et ils cessèrent leurs plaintes pendant un moment pour l’écouter… </a:t>
            </a:r>
            <a:br>
              <a:rPr kumimoji="0" lang="fr-FR" sz="2000" b="0" i="0" u="none" strike="noStrike" kern="1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br>
            <a:br>
              <a:rPr kumimoji="0" lang="fr-FR" sz="2000" b="0" i="0" u="none" strike="noStrike" kern="100" cap="none" spc="0" normalizeH="0" baseline="0" noProof="0" dirty="0">
                <a:ln>
                  <a:noFill/>
                </a:ln>
                <a:solidFill>
                  <a:srgbClr val="0066FF"/>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br>
            <a:r>
              <a:rPr kumimoji="0" lang="fr-FR" sz="2000" b="0" i="0" u="none" strike="noStrike" kern="100" cap="none" spc="0" normalizeH="0" baseline="0" noProof="0" dirty="0">
                <a:ln>
                  <a:noFill/>
                </a:ln>
                <a:solidFill>
                  <a:srgbClr val="663300"/>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Mais alors qu’il parlait, les espions infidèles l’interrompirent, déclarant :</a:t>
            </a:r>
            <a:r>
              <a:rPr kumimoji="0" lang="fr-FR" sz="2000" b="0" i="0" u="none" strike="noStrike" kern="100" cap="none" spc="0" normalizeH="0" baseline="0" noProof="0" dirty="0">
                <a:ln>
                  <a:noFill/>
                </a:ln>
                <a:solidFill>
                  <a:srgbClr val="00000A"/>
                </a:solidFill>
                <a:effectLst>
                  <a:outerShdw blurRad="38100" dist="38100" dir="2700000" algn="tl">
                    <a:srgbClr val="000000">
                      <a:alpha val="43137"/>
                    </a:srgbClr>
                  </a:outerShdw>
                </a:effectLs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solidFill>
                  <a:srgbClr val="FF0000"/>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NSimSun" panose="02010609030101010101" pitchFamily="49" charset="-122"/>
                <a:cs typeface="Arial" panose="020B0604020202020204" pitchFamily="34" charset="0"/>
              </a:rPr>
              <a:t>« </a:t>
            </a:r>
            <a:r>
              <a:rPr kumimoji="0" lang="fr-FR" sz="2000" b="0" i="0" u="none" strike="noStrike" kern="100" cap="none" spc="0" normalizeH="0" baseline="0" noProof="0" dirty="0">
                <a:ln>
                  <a:noFill/>
                </a:ln>
                <a:solidFill>
                  <a:srgbClr val="392B81"/>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NSimSun" panose="02010609030101010101" pitchFamily="49" charset="-122"/>
                <a:cs typeface="Arial" panose="020B0604020202020204" pitchFamily="34" charset="0"/>
              </a:rPr>
              <a:t>Nous ne sommes pas capables d’aller contre ce peuple ; </a:t>
            </a:r>
            <a:br>
              <a:rPr kumimoji="0" lang="fr-FR" sz="2000" b="0" i="0" u="none" strike="noStrike" kern="100" cap="none" spc="0" normalizeH="0" baseline="0" noProof="0" dirty="0">
                <a:ln>
                  <a:noFill/>
                </a:ln>
                <a:solidFill>
                  <a:srgbClr val="392B81"/>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NSimSun" panose="02010609030101010101" pitchFamily="49" charset="-122"/>
                <a:cs typeface="Arial" panose="020B0604020202020204" pitchFamily="34" charset="0"/>
              </a:rPr>
            </a:br>
            <a:r>
              <a:rPr kumimoji="0" lang="fr-FR" sz="2000" b="0" i="0" u="none" strike="noStrike" kern="100" cap="none" spc="0" normalizeH="0" baseline="0" noProof="0" dirty="0">
                <a:ln>
                  <a:noFill/>
                </a:ln>
                <a:solidFill>
                  <a:srgbClr val="392B81"/>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NSimSun" panose="02010609030101010101" pitchFamily="49" charset="-122"/>
                <a:cs typeface="Arial" panose="020B0604020202020204" pitchFamily="34" charset="0"/>
              </a:rPr>
              <a:t>car il est plus fort que nous » </a:t>
            </a:r>
            <a:r>
              <a:rPr kumimoji="0" lang="fr-FR" sz="2000" b="0" i="1" u="none" strike="noStrike" kern="100" cap="none" spc="0" normalizeH="0" baseline="0" noProof="0" dirty="0">
                <a:ln>
                  <a:noFill/>
                </a:ln>
                <a:solidFill>
                  <a:srgbClr val="00000A"/>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NSimSun" panose="02010609030101010101" pitchFamily="49" charset="-122"/>
                <a:cs typeface="Arial" panose="020B0604020202020204" pitchFamily="34" charset="0"/>
              </a:rPr>
              <a:t>(Nombres 13.31).</a:t>
            </a:r>
            <a:endParaRPr kumimoji="0" lang="fr-CH"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FF"/>
              </a:highlight>
              <a:uLnTx/>
              <a:uFillTx/>
              <a:latin typeface="Arial" panose="020B0604020202020204" pitchFamily="34" charset="0"/>
              <a:ea typeface="MS Minng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Phylactère : pensées 2">
            <a:extLst>
              <a:ext uri="{FF2B5EF4-FFF2-40B4-BE49-F238E27FC236}">
                <a16:creationId xmlns:a16="http://schemas.microsoft.com/office/drawing/2014/main" id="{7579328C-5BDE-E508-1065-551F0A3B3A0E}"/>
              </a:ext>
            </a:extLst>
          </p:cNvPr>
          <p:cNvSpPr/>
          <p:nvPr/>
        </p:nvSpPr>
        <p:spPr>
          <a:xfrm>
            <a:off x="102870" y="4949190"/>
            <a:ext cx="2903220" cy="1657350"/>
          </a:xfrm>
          <a:prstGeom prst="cloudCallout">
            <a:avLst>
              <a:gd name="adj1" fmla="val 52048"/>
              <a:gd name="adj2" fmla="val -94206"/>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48CEE0">
                    <a:lumMod val="60000"/>
                    <a:lumOff val="40000"/>
                  </a:srgbClr>
                </a:solidFill>
                <a:effectLst/>
                <a:highlight>
                  <a:srgbClr val="00FFFF"/>
                </a:highlight>
                <a:uLnTx/>
                <a:uFillTx/>
                <a:latin typeface="Aptos" panose="02110004020202020204"/>
                <a:ea typeface="+mn-ea"/>
                <a:cs typeface="+mn-cs"/>
              </a:rPr>
              <a:t>(</a:t>
            </a:r>
            <a: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Ellen G. White,</a:t>
            </a:r>
            <a:b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Patriarches </a:t>
            </a:r>
            <a:b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et Prophètes, </a:t>
            </a:r>
            <a:b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 368</a:t>
            </a:r>
            <a: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 </a:t>
            </a:r>
          </a:p>
        </p:txBody>
      </p:sp>
      <p:pic>
        <p:nvPicPr>
          <p:cNvPr id="2050" name="Picture 2" descr="12 espions. Parmi eux, il y a Josué et Caleb | Histoires bibliques pour  enfants">
            <a:extLst>
              <a:ext uri="{FF2B5EF4-FFF2-40B4-BE49-F238E27FC236}">
                <a16:creationId xmlns:a16="http://schemas.microsoft.com/office/drawing/2014/main" id="{12D69A27-8D70-FE0E-093C-DBEC0471C2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 y="251460"/>
            <a:ext cx="302895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12 espions. Parmi eux, il y a Josué et Caleb | Histoires bibliques pour  enfants">
            <a:extLst>
              <a:ext uri="{FF2B5EF4-FFF2-40B4-BE49-F238E27FC236}">
                <a16:creationId xmlns:a16="http://schemas.microsoft.com/office/drawing/2014/main" id="{DB483440-60DD-BC7E-6892-EB60FA757F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917" y="2179320"/>
            <a:ext cx="2143125"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060716-B467-A7C4-271D-45C5BD6027B0}"/>
            </a:ext>
          </a:extLst>
        </p:cNvPr>
        <p:cNvGrpSpPr/>
        <p:nvPr/>
      </p:nvGrpSpPr>
      <p:grpSpPr>
        <a:xfrm>
          <a:off x="0" y="0"/>
          <a:ext cx="0" cy="0"/>
          <a:chOff x="0" y="0"/>
          <a:chExt cx="0" cy="0"/>
        </a:xfrm>
      </p:grpSpPr>
      <p:pic>
        <p:nvPicPr>
          <p:cNvPr id="5" name="Picture 4" descr="A close-up of a white screen&#10;&#10;AI-generated content may be incorrect.">
            <a:extLst>
              <a:ext uri="{FF2B5EF4-FFF2-40B4-BE49-F238E27FC236}">
                <a16:creationId xmlns:a16="http://schemas.microsoft.com/office/drawing/2014/main" id="{434CF164-B9EC-704D-F08B-5494C4174610}"/>
              </a:ext>
            </a:extLst>
          </p:cNvPr>
          <p:cNvPicPr>
            <a:picLocks noGrp="1" noRot="1" noChangeAspect="1" noMove="1" noResize="1" noEditPoints="1" noAdjustHandles="1" noChangeArrowheads="1" noChangeShapeType="1" noCrop="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9C7F804-ACF3-5BEA-1790-406728E6BA70}"/>
              </a:ext>
            </a:extLst>
          </p:cNvPr>
          <p:cNvSpPr txBox="1"/>
          <p:nvPr/>
        </p:nvSpPr>
        <p:spPr>
          <a:xfrm>
            <a:off x="1724005" y="927908"/>
            <a:ext cx="10236927" cy="4632037"/>
          </a:xfrm>
          <a:prstGeom prst="rect">
            <a:avLst/>
          </a:prstGeom>
          <a:noFill/>
        </p:spPr>
        <p:txBody>
          <a:bodyPr wrap="square">
            <a:spAutoFit/>
          </a:bodyPr>
          <a:lstStyle/>
          <a:p>
            <a:pPr algn="ctr">
              <a:spcBef>
                <a:spcPts val="600"/>
              </a:spcBef>
            </a:pPr>
            <a:r>
              <a:rPr lang="fr-FR" sz="2800" b="1" noProof="0" dirty="0">
                <a:highlight>
                  <a:srgbClr val="FFFF00"/>
                </a:highlight>
                <a:latin typeface="Arial" panose="020B0604020202020204" pitchFamily="34" charset="0"/>
                <a:cs typeface="Arial" panose="020B0604020202020204" pitchFamily="34" charset="0"/>
              </a:rPr>
              <a:t>… C'est la foi de Caleb en Dieu qui lui a donné du courage. </a:t>
            </a:r>
            <a:br>
              <a:rPr lang="fr-FR" sz="2800" b="1" noProof="0" dirty="0">
                <a:latin typeface="Arial" panose="020B0604020202020204" pitchFamily="34" charset="0"/>
                <a:cs typeface="Arial" panose="020B0604020202020204" pitchFamily="34" charset="0"/>
              </a:rPr>
            </a:br>
            <a:r>
              <a:rPr lang="fr-FR" sz="2800" b="1" noProof="0" dirty="0">
                <a:solidFill>
                  <a:schemeClr val="accent1">
                    <a:lumMod val="75000"/>
                  </a:schemeClr>
                </a:solidFill>
                <a:latin typeface="Arial" panose="020B0604020202020204" pitchFamily="34" charset="0"/>
                <a:cs typeface="Arial" panose="020B0604020202020204" pitchFamily="34" charset="0"/>
              </a:rPr>
              <a:t>Elle l'a gardé de la peur des hommes, même de ces puissants géants, les fils d'Anak. </a:t>
            </a:r>
          </a:p>
          <a:p>
            <a:pPr algn="ctr">
              <a:spcBef>
                <a:spcPts val="600"/>
              </a:spcBef>
            </a:pPr>
            <a:r>
              <a:rPr lang="fr-FR" sz="2800" b="1" noProof="0" dirty="0">
                <a:highlight>
                  <a:srgbClr val="FFFF00"/>
                </a:highlight>
                <a:latin typeface="Arial" panose="020B0604020202020204" pitchFamily="34" charset="0"/>
                <a:cs typeface="Arial" panose="020B0604020202020204" pitchFamily="34" charset="0"/>
              </a:rPr>
              <a:t>Elle l'a rendu capable de tenir avec audace et inébranlablement pour défendre la justice. </a:t>
            </a:r>
          </a:p>
          <a:p>
            <a:pPr algn="ctr">
              <a:spcBef>
                <a:spcPts val="600"/>
              </a:spcBef>
            </a:pPr>
            <a:endParaRPr lang="fr-FR" sz="2800" b="1" noProof="0" dirty="0">
              <a:latin typeface="Arial" panose="020B0604020202020204" pitchFamily="34" charset="0"/>
              <a:cs typeface="Arial" panose="020B0604020202020204" pitchFamily="34" charset="0"/>
            </a:endParaRPr>
          </a:p>
          <a:p>
            <a:pPr algn="ctr">
              <a:spcBef>
                <a:spcPts val="600"/>
              </a:spcBef>
            </a:pPr>
            <a:r>
              <a:rPr lang="fr-FR" sz="2800" b="1" noProof="0" dirty="0">
                <a:highlight>
                  <a:srgbClr val="00FFFF"/>
                </a:highlight>
                <a:latin typeface="Constantia" panose="02030602050306030303" pitchFamily="18" charset="0"/>
              </a:rPr>
              <a:t>De la même source, qui est le puissant Général des armées du ciel, </a:t>
            </a:r>
            <a:r>
              <a:rPr lang="fr-FR" sz="2800" b="1" noProof="0" dirty="0">
                <a:highlight>
                  <a:srgbClr val="00FFFF"/>
                </a:highlight>
                <a:latin typeface="Arial" panose="020B0604020202020204" pitchFamily="34" charset="0"/>
                <a:cs typeface="Arial" panose="020B0604020202020204" pitchFamily="34" charset="0"/>
              </a:rPr>
              <a:t>chaque</a:t>
            </a:r>
            <a:r>
              <a:rPr lang="fr-FR" sz="2800" b="1" noProof="0" dirty="0">
                <a:highlight>
                  <a:srgbClr val="00FFFF"/>
                </a:highlight>
                <a:latin typeface="Constantia" panose="02030602050306030303" pitchFamily="18" charset="0"/>
              </a:rPr>
              <a:t> soldat de la croix du Christ doit recevoir force et courage pour surmonter les obstacles qui souvent paraissent insurmontables. </a:t>
            </a:r>
          </a:p>
        </p:txBody>
      </p:sp>
      <p:sp>
        <p:nvSpPr>
          <p:cNvPr id="2" name="CuadroTexto 3">
            <a:extLst>
              <a:ext uri="{FF2B5EF4-FFF2-40B4-BE49-F238E27FC236}">
                <a16:creationId xmlns:a16="http://schemas.microsoft.com/office/drawing/2014/main" id="{DCCAC08B-7B00-9E3B-BF69-D5D7633848B1}"/>
              </a:ext>
            </a:extLst>
          </p:cNvPr>
          <p:cNvSpPr txBox="1"/>
          <p:nvPr/>
        </p:nvSpPr>
        <p:spPr>
          <a:xfrm>
            <a:off x="3794689" y="5729629"/>
            <a:ext cx="6326605" cy="369332"/>
          </a:xfrm>
          <a:prstGeom prst="rect">
            <a:avLst/>
          </a:prstGeom>
          <a:noFill/>
        </p:spPr>
        <p:txBody>
          <a:bodyPr wrap="none" rtlCol="0">
            <a:spAutoFit/>
          </a:bodyPr>
          <a:lstStyle/>
          <a:p>
            <a:pPr algn="r">
              <a:spcAft>
                <a:spcPts val="600"/>
              </a:spcAft>
            </a:pPr>
            <a:r>
              <a:rPr lang="fr-FR" sz="1600" b="1" noProof="0" dirty="0">
                <a:solidFill>
                  <a:srgbClr val="002060"/>
                </a:solidFill>
                <a:highlight>
                  <a:srgbClr val="00FFFF"/>
                </a:highlight>
              </a:rPr>
              <a:t>(E. G. </a:t>
            </a:r>
            <a:r>
              <a:rPr lang="fr-CH" dirty="0">
                <a:ln w="0"/>
                <a:solidFill>
                  <a:prstClr val="black"/>
                </a:solidFill>
                <a:effectLst>
                  <a:outerShdw blurRad="38100" dist="19050" dir="2700000" algn="tl" rotWithShape="0">
                    <a:prstClr val="black">
                      <a:alpha val="40000"/>
                    </a:prstClr>
                  </a:outerShdw>
                </a:effectLst>
                <a:highlight>
                  <a:srgbClr val="00FFFF"/>
                </a:highlight>
              </a:rPr>
              <a:t>Ellen G. White, </a:t>
            </a:r>
            <a:r>
              <a:rPr lang="fr-FR" b="1" i="1" noProof="0" dirty="0">
                <a:solidFill>
                  <a:srgbClr val="002060"/>
                </a:solidFill>
                <a:highlight>
                  <a:srgbClr val="FFFF00"/>
                </a:highlight>
              </a:rPr>
              <a:t>Témoignages pour l’Eglise vol. 5,</a:t>
            </a:r>
            <a:r>
              <a:rPr lang="fr-FR" b="1" noProof="0" dirty="0">
                <a:solidFill>
                  <a:srgbClr val="002060"/>
                </a:solidFill>
                <a:highlight>
                  <a:srgbClr val="FFFF00"/>
                </a:highlight>
              </a:rPr>
              <a:t> p. 378</a:t>
            </a:r>
            <a:r>
              <a:rPr lang="fr-FR" sz="1600" b="1" noProof="0" dirty="0">
                <a:solidFill>
                  <a:srgbClr val="002060"/>
                </a:solidFill>
                <a:highlight>
                  <a:srgbClr val="FFFF00"/>
                </a:highlight>
              </a:rPr>
              <a:t>)</a:t>
            </a:r>
          </a:p>
        </p:txBody>
      </p:sp>
      <p:pic>
        <p:nvPicPr>
          <p:cNvPr id="3074" name="Picture 2">
            <a:extLst>
              <a:ext uri="{FF2B5EF4-FFF2-40B4-BE49-F238E27FC236}">
                <a16:creationId xmlns:a16="http://schemas.microsoft.com/office/drawing/2014/main" id="{C32FCB6E-C100-70A7-0C62-4335A38220C8}"/>
              </a:ext>
            </a:extLst>
          </p:cNvPr>
          <p:cNvPicPr>
            <a:picLocks noChangeAspect="1" noChangeArrowheads="1"/>
          </p:cNvPicPr>
          <p:nvPr/>
        </p:nvPicPr>
        <p:blipFill>
          <a:blip r:embed="rId3" cstate="email">
            <a:clrChange>
              <a:clrFrom>
                <a:srgbClr val="727272"/>
              </a:clrFrom>
              <a:clrTo>
                <a:srgbClr val="727272">
                  <a:alpha val="0"/>
                </a:srgbClr>
              </a:clrTo>
            </a:clrChange>
            <a:extLst>
              <a:ext uri="{28A0092B-C50C-407E-A947-70E740481C1C}">
                <a14:useLocalDpi xmlns:a14="http://schemas.microsoft.com/office/drawing/2010/main"/>
              </a:ext>
            </a:extLst>
          </a:blip>
          <a:srcRect/>
          <a:stretch>
            <a:fillRect/>
          </a:stretch>
        </p:blipFill>
        <p:spPr bwMode="auto">
          <a:xfrm flipH="1">
            <a:off x="1194276" y="1800498"/>
            <a:ext cx="1276000" cy="20321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9F316B12-DDE8-DA37-5FAB-784FA0168B34}"/>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9556" y="233491"/>
            <a:ext cx="1736413" cy="2129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d’Épingle Story">
            <a:extLst>
              <a:ext uri="{FF2B5EF4-FFF2-40B4-BE49-F238E27FC236}">
                <a16:creationId xmlns:a16="http://schemas.microsoft.com/office/drawing/2014/main" id="{0C149F95-6A29-B612-29F6-919B130D4FD3}"/>
              </a:ext>
            </a:extLst>
          </p:cNvPr>
          <p:cNvPicPr>
            <a:picLocks noChangeAspect="1" noChangeArrowheads="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24550" y="4261892"/>
            <a:ext cx="2594826" cy="259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4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flower design&#10;&#10;AI-generated content may be incorrect.">
            <a:extLst>
              <a:ext uri="{FF2B5EF4-FFF2-40B4-BE49-F238E27FC236}">
                <a16:creationId xmlns:a16="http://schemas.microsoft.com/office/drawing/2014/main" id="{399D15D6-95D3-041B-2382-4BA61877651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 2">
            <a:extLst>
              <a:ext uri="{FF2B5EF4-FFF2-40B4-BE49-F238E27FC236}">
                <a16:creationId xmlns:a16="http://schemas.microsoft.com/office/drawing/2014/main" id="{498B4C67-294A-72C0-2846-CD686DB33E84}"/>
              </a:ext>
            </a:extLst>
          </p:cNvPr>
          <p:cNvPicPr>
            <a:picLocks noChangeAspect="1"/>
          </p:cNvPicPr>
          <p:nvPr/>
        </p:nvPicPr>
        <p:blipFill>
          <a:blip r:embed="rId3">
            <a:clrChange>
              <a:clrFrom>
                <a:srgbClr val="FCFEFB"/>
              </a:clrFrom>
              <a:clrTo>
                <a:srgbClr val="FCFEFB">
                  <a:alpha val="0"/>
                </a:srgbClr>
              </a:clrTo>
            </a:clrChange>
          </a:blip>
          <a:stretch>
            <a:fillRect/>
          </a:stretch>
        </p:blipFill>
        <p:spPr>
          <a:xfrm>
            <a:off x="4515895" y="2836055"/>
            <a:ext cx="7396162" cy="3782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Amen - Amen - Sticker | TeePublic">
            <a:extLst>
              <a:ext uri="{FF2B5EF4-FFF2-40B4-BE49-F238E27FC236}">
                <a16:creationId xmlns:a16="http://schemas.microsoft.com/office/drawing/2014/main" id="{8B618BE8-DB83-52D3-C2A7-0618023DEA64}"/>
              </a:ext>
            </a:extLst>
          </p:cNvPr>
          <p:cNvPicPr>
            <a:picLocks noChangeAspect="1" noChangeArrowheads="1"/>
          </p:cNvPicPr>
          <p:nvPr/>
        </p:nvPicPr>
        <p:blipFill>
          <a:blip r:embed="rId4">
            <a:clrChange>
              <a:clrFrom>
                <a:srgbClr val="E5E5E5"/>
              </a:clrFrom>
              <a:clrTo>
                <a:srgbClr val="E5E5E5">
                  <a:alpha val="0"/>
                </a:srgbClr>
              </a:clrTo>
            </a:clrChange>
            <a:extLst>
              <a:ext uri="{28A0092B-C50C-407E-A947-70E740481C1C}">
                <a14:useLocalDpi xmlns:a14="http://schemas.microsoft.com/office/drawing/2010/main"/>
              </a:ext>
            </a:extLst>
          </a:blip>
          <a:srcRect/>
          <a:stretch>
            <a:fillRect/>
          </a:stretch>
        </p:blipFill>
        <p:spPr bwMode="auto">
          <a:xfrm>
            <a:off x="9585287" y="47954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A2255B5-FFCE-280C-FFD3-8A1FC73CF0DA}"/>
              </a:ext>
            </a:extLst>
          </p:cNvPr>
          <p:cNvPicPr>
            <a:picLocks noChangeAspect="1" noChangeArrowheads="1"/>
          </p:cNvPicPr>
          <p:nvPr/>
        </p:nvPicPr>
        <p:blipFill>
          <a:blip r:embed="rId5" cstate="email">
            <a:clrChange>
              <a:clrFrom>
                <a:srgbClr val="808080"/>
              </a:clrFrom>
              <a:clrTo>
                <a:srgbClr val="808080">
                  <a:alpha val="0"/>
                </a:srgbClr>
              </a:clrTo>
            </a:clrChange>
            <a:extLst>
              <a:ext uri="{28A0092B-C50C-407E-A947-70E740481C1C}">
                <a14:useLocalDpi xmlns:a14="http://schemas.microsoft.com/office/drawing/2010/main"/>
              </a:ext>
            </a:extLst>
          </a:blip>
          <a:srcRect/>
          <a:stretch>
            <a:fillRect/>
          </a:stretch>
        </p:blipFill>
        <p:spPr bwMode="auto">
          <a:xfrm>
            <a:off x="1816486" y="3003533"/>
            <a:ext cx="2213444" cy="39350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3623843-6F48-9758-55D4-2897B7230433}"/>
              </a:ext>
            </a:extLst>
          </p:cNvPr>
          <p:cNvPicPr>
            <a:picLocks noChangeAspect="1" noChangeArrowheads="1"/>
          </p:cNvPicPr>
          <p:nvPr/>
        </p:nvPicPr>
        <p:blipFill>
          <a:blip r:embed="rId6" cstate="email">
            <a:clrChange>
              <a:clrFrom>
                <a:srgbClr val="E5E5E5"/>
              </a:clrFrom>
              <a:clrTo>
                <a:srgbClr val="E5E5E5">
                  <a:alpha val="0"/>
                </a:srgbClr>
              </a:clrTo>
            </a:clrChange>
            <a:extLst>
              <a:ext uri="{28A0092B-C50C-407E-A947-70E740481C1C}">
                <a14:useLocalDpi xmlns:a14="http://schemas.microsoft.com/office/drawing/2010/main"/>
              </a:ext>
            </a:extLst>
          </a:blip>
          <a:srcRect/>
          <a:stretch>
            <a:fillRect/>
          </a:stretch>
        </p:blipFill>
        <p:spPr bwMode="auto">
          <a:xfrm>
            <a:off x="-148333" y="4287644"/>
            <a:ext cx="204901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9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pic>
        <p:nvPicPr>
          <p:cNvPr id="3" name="Picture 2" descr="A collage of different images of people&#10;&#10;AI-generated content may be incorrect.">
            <a:extLst>
              <a:ext uri="{FF2B5EF4-FFF2-40B4-BE49-F238E27FC236}">
                <a16:creationId xmlns:a16="http://schemas.microsoft.com/office/drawing/2014/main" id="{630C2210-FC0F-9914-1D3A-19F2D96A1DC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CuadroTexto 5">
            <a:extLst>
              <a:ext uri="{FF2B5EF4-FFF2-40B4-BE49-F238E27FC236}">
                <a16:creationId xmlns:a16="http://schemas.microsoft.com/office/drawing/2014/main" id="{5EADF2BA-5B72-BC2C-3397-70FD570A62B1}"/>
              </a:ext>
            </a:extLst>
          </p:cNvPr>
          <p:cNvSpPr txBox="1"/>
          <p:nvPr/>
        </p:nvSpPr>
        <p:spPr>
          <a:xfrm>
            <a:off x="8014448" y="243512"/>
            <a:ext cx="4069956" cy="637097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3400" b="1" noProof="0" dirty="0">
                <a:ln w="12700" cmpd="sng">
                  <a:noFill/>
                  <a:prstDash val="solid"/>
                </a:ln>
                <a:solidFill>
                  <a:srgbClr val="7030A0"/>
                </a:solidFill>
                <a:latin typeface="Comic Sans MS" panose="030F0702030302020204" pitchFamily="66" charset="0"/>
              </a:rPr>
              <a:t>« </a:t>
            </a:r>
            <a:r>
              <a:rPr lang="fr-FR" sz="3400" b="1" noProof="0" dirty="0">
                <a:ln w="12700" cmpd="sng">
                  <a:noFill/>
                  <a:prstDash val="solid"/>
                </a:ln>
                <a:solidFill>
                  <a:schemeClr val="tx2"/>
                </a:solidFill>
                <a:latin typeface="Comic Sans MS" panose="030F0702030302020204" pitchFamily="66" charset="0"/>
              </a:rPr>
              <a:t>Souvenez-vous de vos conducteurs </a:t>
            </a:r>
            <a:br>
              <a:rPr lang="fr-FR" sz="3400" b="1" noProof="0" dirty="0">
                <a:ln w="12700" cmpd="sng">
                  <a:noFill/>
                  <a:prstDash val="solid"/>
                </a:ln>
                <a:solidFill>
                  <a:schemeClr val="tx2"/>
                </a:solidFill>
                <a:latin typeface="Comic Sans MS" panose="030F0702030302020204" pitchFamily="66" charset="0"/>
              </a:rPr>
            </a:br>
            <a:r>
              <a:rPr lang="fr-FR" sz="3400" b="1" noProof="0" dirty="0">
                <a:ln w="12700" cmpd="sng">
                  <a:noFill/>
                  <a:prstDash val="solid"/>
                </a:ln>
                <a:solidFill>
                  <a:srgbClr val="0000FF"/>
                </a:solidFill>
                <a:latin typeface="Comic Sans MS" panose="030F0702030302020204" pitchFamily="66" charset="0"/>
              </a:rPr>
              <a:t>qui vous ont annoncé la parole de Dieu; </a:t>
            </a:r>
            <a:r>
              <a:rPr lang="fr-FR" sz="3400" b="1" noProof="0" dirty="0">
                <a:ln w="12700" cmpd="sng">
                  <a:noFill/>
                  <a:prstDash val="solid"/>
                </a:ln>
                <a:solidFill>
                  <a:schemeClr val="tx2"/>
                </a:solidFill>
                <a:latin typeface="Comic Sans MS" panose="030F0702030302020204" pitchFamily="66" charset="0"/>
              </a:rPr>
              <a:t>considérez quelle a été la fin </a:t>
            </a:r>
            <a:br>
              <a:rPr lang="fr-FR" sz="3400" b="1" noProof="0" dirty="0">
                <a:ln w="12700" cmpd="sng">
                  <a:noFill/>
                  <a:prstDash val="solid"/>
                </a:ln>
                <a:solidFill>
                  <a:schemeClr val="tx2"/>
                </a:solidFill>
                <a:latin typeface="Comic Sans MS" panose="030F0702030302020204" pitchFamily="66" charset="0"/>
              </a:rPr>
            </a:br>
            <a:r>
              <a:rPr lang="fr-FR" sz="3400" b="1" noProof="0" dirty="0">
                <a:ln w="12700" cmpd="sng">
                  <a:noFill/>
                  <a:prstDash val="solid"/>
                </a:ln>
                <a:solidFill>
                  <a:schemeClr val="tx2"/>
                </a:solidFill>
                <a:latin typeface="Comic Sans MS" panose="030F0702030302020204" pitchFamily="66" charset="0"/>
              </a:rPr>
              <a:t>de leur vie, </a:t>
            </a:r>
            <a:br>
              <a:rPr lang="fr-FR" sz="3400" b="1" noProof="0" dirty="0">
                <a:ln w="12700" cmpd="sng">
                  <a:noFill/>
                  <a:prstDash val="solid"/>
                </a:ln>
                <a:solidFill>
                  <a:schemeClr val="tx2"/>
                </a:solidFill>
                <a:latin typeface="Comic Sans MS" panose="030F0702030302020204" pitchFamily="66" charset="0"/>
              </a:rPr>
            </a:br>
            <a:r>
              <a:rPr lang="fr-FR" sz="3400" b="1" noProof="0" dirty="0">
                <a:ln w="12700" cmpd="sng">
                  <a:noFill/>
                  <a:prstDash val="solid"/>
                </a:ln>
                <a:solidFill>
                  <a:schemeClr val="tx2"/>
                </a:solidFill>
                <a:latin typeface="Comic Sans MS" panose="030F0702030302020204" pitchFamily="66" charset="0"/>
              </a:rPr>
              <a:t>et imitez </a:t>
            </a:r>
            <a:br>
              <a:rPr lang="fr-FR" sz="3400" b="1" noProof="0" dirty="0">
                <a:ln w="12700" cmpd="sng">
                  <a:noFill/>
                  <a:prstDash val="solid"/>
                </a:ln>
                <a:solidFill>
                  <a:schemeClr val="tx2"/>
                </a:solidFill>
                <a:latin typeface="Comic Sans MS" panose="030F0702030302020204" pitchFamily="66" charset="0"/>
              </a:rPr>
            </a:br>
            <a:r>
              <a:rPr lang="fr-FR" sz="3400" b="1" noProof="0" dirty="0">
                <a:ln w="12700" cmpd="sng">
                  <a:noFill/>
                  <a:prstDash val="solid"/>
                </a:ln>
                <a:solidFill>
                  <a:schemeClr val="tx2"/>
                </a:solidFill>
                <a:latin typeface="Comic Sans MS" panose="030F0702030302020204" pitchFamily="66" charset="0"/>
              </a:rPr>
              <a:t>leur foi »</a:t>
            </a:r>
            <a:endParaRPr kumimoji="0" lang="fr-FR" sz="3400" b="1" i="0" u="none" strike="noStrike" kern="1200" cap="none" spc="0" normalizeH="0" baseline="0" noProof="0" dirty="0">
              <a:ln w="12700" cmpd="sng">
                <a:noFill/>
                <a:prstDash val="solid"/>
              </a:ln>
              <a:solidFill>
                <a:schemeClr val="tx2"/>
              </a:solidFill>
              <a:effectLst/>
              <a:uLnTx/>
              <a:uFillTx/>
              <a:latin typeface="Comic Sans MS" panose="030F0702030302020204" pitchFamily="66" charset="0"/>
              <a:ea typeface="+mn-ea"/>
              <a:cs typeface="+mn-cs"/>
            </a:endParaRPr>
          </a:p>
          <a:p>
            <a:pPr lvl="0" algn="ctr">
              <a:spcBef>
                <a:spcPts val="1200"/>
              </a:spcBef>
              <a:defRPr/>
            </a:pPr>
            <a:r>
              <a:rPr lang="fr-FR" sz="2400" b="1" noProof="0" dirty="0">
                <a:ln w="12700" cmpd="sng">
                  <a:noFill/>
                  <a:prstDash val="solid"/>
                </a:ln>
                <a:solidFill>
                  <a:srgbClr val="7030A0"/>
                </a:solidFill>
                <a:latin typeface="Comic Sans MS" panose="030F0702030302020204" pitchFamily="66" charset="0"/>
              </a:rPr>
              <a:t>(Hébreux 13.7)</a:t>
            </a:r>
            <a:endParaRPr kumimoji="0" lang="fr-FR" sz="24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1895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0D51404-0DFF-AFED-3F22-6C91EAF42E8C}"/>
              </a:ext>
            </a:extLst>
          </p:cNvPr>
          <p:cNvSpPr txBox="1"/>
          <p:nvPr/>
        </p:nvSpPr>
        <p:spPr>
          <a:xfrm>
            <a:off x="4635874" y="138505"/>
            <a:ext cx="7315200" cy="68634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a:t>
            </a:r>
            <a:r>
              <a:rPr lang="fr-FR" sz="2000" kern="100" dirty="0">
                <a:solidFill>
                  <a:srgbClr val="7030A0"/>
                </a:solidFill>
                <a:effectLst>
                  <a:outerShdw blurRad="38100" dist="38100" dir="2700000" algn="tl">
                    <a:srgbClr val="000000">
                      <a:alpha val="43137"/>
                    </a:srgbClr>
                  </a:outerShdw>
                </a:effectLst>
                <a:highlight>
                  <a:srgbClr val="00FFFF"/>
                </a:highlight>
                <a:latin typeface="Arial" panose="020B0604020202020204" pitchFamily="34" charset="0"/>
                <a:ea typeface="NSimSun" panose="02010609030101010101" pitchFamily="49" charset="-122"/>
                <a:cs typeface="Arial" panose="020B0604020202020204" pitchFamily="34" charset="0"/>
              </a:rPr>
              <a:t> Les dix espions, ayant un faux préjugé au départ, se butèrent contre Dieu, contre Moïse et contre Aaron, et contre Caleb et Josué. </a:t>
            </a:r>
          </a:p>
          <a:p>
            <a:pPr marL="0" marR="0" lvl="0" indent="0" algn="ctr" defTabSz="914400" rtl="0" eaLnBrk="1" fontAlgn="auto" latinLnBrk="0" hangingPunct="1">
              <a:lnSpc>
                <a:spcPct val="100000"/>
              </a:lnSpc>
              <a:spcBef>
                <a:spcPts val="0"/>
              </a:spcBef>
              <a:spcAft>
                <a:spcPts val="0"/>
              </a:spcAft>
              <a:buClrTx/>
              <a:buSzTx/>
              <a:buFontTx/>
              <a:buNone/>
              <a:tabLst/>
              <a:defRPr/>
            </a:pPr>
            <a:b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Chaque pas dans cette fausse conception les rendait plus décidés dans leur intention de décourager toute tentative de posséder le pays de Canaan.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Ils déformèrent la vérité afin de réaliser leur objectif pernicieux. Ils présentèrent le climat comme n’étant pas salubre et tout le peuple comme étant d’une stature géante...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Ce n’était pas seulement un mauvais rapport, </a:t>
            </a:r>
            <a:br>
              <a:rPr lang="fr-FR" sz="2000" kern="1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mais aussi un rapport mensonger. </a:t>
            </a: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Il était contradictoire, </a:t>
            </a:r>
            <a:b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car si le pays était insalubre, et avait « dévoré » </a:t>
            </a:r>
            <a:b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les habitants, comment était-il alors possible </a:t>
            </a:r>
            <a:b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qu’ils aient atteint </a:t>
            </a:r>
            <a:b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une stature si impressionnante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a:p>
            <a:pPr algn="ctr"/>
            <a:r>
              <a:rPr lang="fr-FR" sz="2000" kern="100" dirty="0">
                <a:solidFill>
                  <a:srgbClr val="7030A0"/>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L’incrédulité d’Israël était telle que s’il y avait eu dix espions contre deux pour encourager le peuple à marcher de l’avant au nom de l’Éternel,</a:t>
            </a:r>
            <a:r>
              <a:rPr lang="fr-FR"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solidFill>
                  <a:srgbClr val="7030A0"/>
                </a:solidFill>
                <a:effectLst>
                  <a:outerShdw blurRad="38100" dist="38100" dir="2700000" algn="tl">
                    <a:srgbClr val="000000">
                      <a:alpha val="43137"/>
                    </a:srgbClr>
                  </a:outerShdw>
                </a:effectLst>
                <a:highlight>
                  <a:srgbClr val="00FFFF"/>
                </a:highlight>
                <a:latin typeface="Arial" panose="020B0604020202020204" pitchFamily="34" charset="0"/>
                <a:ea typeface="NSimSun" panose="02010609030101010101" pitchFamily="49" charset="-122"/>
                <a:cs typeface="Arial" panose="020B0604020202020204" pitchFamily="34" charset="0"/>
              </a:rPr>
              <a:t>ils auraient pris l’avis des deux contre les dix. </a:t>
            </a:r>
            <a:endParaRPr lang="fr-CH" sz="2000" kern="100" dirty="0">
              <a:solidFill>
                <a:srgbClr val="7030A0"/>
              </a:solidFill>
              <a:effectLst>
                <a:outerShdw blurRad="38100" dist="38100" dir="2700000" algn="tl">
                  <a:srgbClr val="000000">
                    <a:alpha val="43137"/>
                  </a:srgbClr>
                </a:outerShdw>
              </a:effectLst>
              <a:highlight>
                <a:srgbClr val="00FFFF"/>
              </a:highlight>
              <a:latin typeface="Arial" panose="020B0604020202020204" pitchFamily="34" charset="0"/>
              <a:ea typeface="NSimSun" panose="02010609030101010101" pitchFamily="49"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2000" kern="100" dirty="0">
              <a:solidFill>
                <a:srgbClr val="7030A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p:txBody>
      </p:sp>
      <p:sp>
        <p:nvSpPr>
          <p:cNvPr id="3" name="Phylactère : pensées 2">
            <a:extLst>
              <a:ext uri="{FF2B5EF4-FFF2-40B4-BE49-F238E27FC236}">
                <a16:creationId xmlns:a16="http://schemas.microsoft.com/office/drawing/2014/main" id="{1AF317AE-2B11-D8C6-5087-C329A28E7A63}"/>
              </a:ext>
            </a:extLst>
          </p:cNvPr>
          <p:cNvSpPr/>
          <p:nvPr/>
        </p:nvSpPr>
        <p:spPr>
          <a:xfrm>
            <a:off x="1794958" y="5200650"/>
            <a:ext cx="2903220" cy="1657350"/>
          </a:xfrm>
          <a:prstGeom prst="cloudCallout">
            <a:avLst>
              <a:gd name="adj1" fmla="val 55383"/>
              <a:gd name="adj2" fmla="val -701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48CEE0">
                    <a:lumMod val="60000"/>
                    <a:lumOff val="40000"/>
                  </a:srgbClr>
                </a:solidFill>
                <a:effectLst/>
                <a:highlight>
                  <a:srgbClr val="00FFFF"/>
                </a:highlight>
                <a:uLnTx/>
                <a:uFillTx/>
                <a:latin typeface="Aptos" panose="02110004020202020204"/>
                <a:ea typeface="+mn-ea"/>
                <a:cs typeface="+mn-cs"/>
              </a:rPr>
              <a:t>(</a:t>
            </a:r>
            <a: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Ellen G. White,</a:t>
            </a:r>
            <a:b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Patriarches </a:t>
            </a:r>
            <a:b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et Prophètes, </a:t>
            </a:r>
            <a:br>
              <a:rPr kumimoji="0" lang="fr-FR" sz="18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 368</a:t>
            </a:r>
            <a:r>
              <a:rPr kumimoji="0" lang="fr-CH"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 </a:t>
            </a:r>
          </a:p>
        </p:txBody>
      </p:sp>
      <p:pic>
        <p:nvPicPr>
          <p:cNvPr id="1026" name="Picture 2" descr="Los doce espías | Club Perlita">
            <a:extLst>
              <a:ext uri="{FF2B5EF4-FFF2-40B4-BE49-F238E27FC236}">
                <a16:creationId xmlns:a16="http://schemas.microsoft.com/office/drawing/2014/main" id="{F996306C-4CD0-2770-D46A-6F80E92FBC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8498" y="100854"/>
            <a:ext cx="255270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Descubre 30 ideas de doce espías en canaan y espias | ilustraciones  biblicas, imágenes religiosas, tierra de canaan y más">
            <a:extLst>
              <a:ext uri="{FF2B5EF4-FFF2-40B4-BE49-F238E27FC236}">
                <a16:creationId xmlns:a16="http://schemas.microsoft.com/office/drawing/2014/main" id="{4CAD6DAB-0F78-B096-88FA-039A554F2F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5648" y="1615329"/>
            <a:ext cx="249555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Un guerrier fidèle à son Dieu">
            <a:extLst>
              <a:ext uri="{FF2B5EF4-FFF2-40B4-BE49-F238E27FC236}">
                <a16:creationId xmlns:a16="http://schemas.microsoft.com/office/drawing/2014/main" id="{2C735EBD-0FAB-F49F-D0C3-A491AE711B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8948" y="3686175"/>
            <a:ext cx="3028950"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4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urry image of a person's face&#10;&#10;AI-generated content may be incorrect.">
            <a:extLst>
              <a:ext uri="{FF2B5EF4-FFF2-40B4-BE49-F238E27FC236}">
                <a16:creationId xmlns:a16="http://schemas.microsoft.com/office/drawing/2014/main" id="{262E6FC9-000A-3541-DD1B-0F02D371ED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849702" y="3988825"/>
            <a:ext cx="4342297"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0" dirty="0">
                <a:solidFill>
                  <a:srgbClr val="436EBB"/>
                </a:solidFill>
              </a:rPr>
              <a:t>La foi de Caleb :</a:t>
            </a:r>
          </a:p>
          <a:p>
            <a:pPr lvl="1">
              <a:spcBef>
                <a:spcPts val="600"/>
              </a:spcBef>
            </a:pPr>
            <a:r>
              <a:rPr lang="fr-FR" sz="2000" b="1" noProof="0" dirty="0"/>
              <a:t>Rendre possible l'impossible.</a:t>
            </a:r>
          </a:p>
          <a:p>
            <a:pPr lvl="1">
              <a:spcBef>
                <a:spcPts val="600"/>
              </a:spcBef>
            </a:pPr>
            <a:r>
              <a:rPr lang="fr-FR" sz="2000" b="1" noProof="0" dirty="0"/>
              <a:t>La foi en action.</a:t>
            </a:r>
          </a:p>
          <a:p>
            <a:pPr lvl="1">
              <a:spcBef>
                <a:spcPts val="600"/>
              </a:spcBef>
            </a:pPr>
            <a:r>
              <a:rPr lang="fr-FR" sz="2000" b="1" noProof="0" dirty="0"/>
              <a:t>Transmettre le flambeau.</a:t>
            </a:r>
          </a:p>
          <a:p>
            <a:pPr>
              <a:spcBef>
                <a:spcPts val="1800"/>
              </a:spcBef>
            </a:pPr>
            <a:r>
              <a:rPr lang="fr-FR" sz="2000" b="1" noProof="0" dirty="0">
                <a:solidFill>
                  <a:srgbClr val="349479"/>
                </a:solidFill>
              </a:rPr>
              <a:t>La foi de Josué.</a:t>
            </a:r>
          </a:p>
          <a:p>
            <a:pPr>
              <a:spcBef>
                <a:spcPts val="1800"/>
              </a:spcBef>
            </a:pPr>
            <a:r>
              <a:rPr lang="fr-FR" sz="2000" b="1" noProof="0" dirty="0">
                <a:solidFill>
                  <a:srgbClr val="CC5149"/>
                </a:solidFill>
              </a:rPr>
              <a:t>Comment obtenir la foi.</a:t>
            </a: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808378" cy="707886"/>
          </a:xfrm>
          <a:prstGeom prst="rect">
            <a:avLst/>
          </a:prstGeom>
          <a:noFill/>
        </p:spPr>
        <p:txBody>
          <a:bodyPr wrap="square" rtlCol="0">
            <a:spAutoFit/>
          </a:bodyPr>
          <a:lstStyle/>
          <a:p>
            <a:pPr>
              <a:spcBef>
                <a:spcPts val="600"/>
              </a:spcBef>
            </a:pPr>
            <a:r>
              <a:rPr lang="fr-FR" sz="2000" b="1" noProof="0" dirty="0"/>
              <a:t>Connaissez-vous ces dix personnes : </a:t>
            </a:r>
            <a:r>
              <a:rPr lang="fr-CH" sz="2000" b="1" noProof="0" dirty="0">
                <a:solidFill>
                  <a:srgbClr val="0000FF"/>
                </a:solidFill>
                <a:effectLst>
                  <a:outerShdw blurRad="38100" dist="38100" dir="2700000" algn="tl">
                    <a:srgbClr val="000000">
                      <a:alpha val="43137"/>
                    </a:srgbClr>
                  </a:outerShdw>
                </a:effectLst>
                <a:highlight>
                  <a:srgbClr val="00FF00"/>
                </a:highlight>
              </a:rPr>
              <a:t>Schammua, Schaphath, Jigual, Palthi, Gaddiel, Gaddi, Ammiel, Sethur, Nachbi et Guéuel </a:t>
            </a:r>
            <a:r>
              <a:rPr lang="fr-FR" sz="2000" b="1" noProof="0" dirty="0">
                <a:highlight>
                  <a:srgbClr val="00FF00"/>
                </a:highlight>
              </a:rPr>
              <a:t>?</a:t>
            </a: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8661" y="3831014"/>
            <a:ext cx="5810250" cy="2905126"/>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365941"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365941"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365941"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18709"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18709"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18709"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859402"/>
            <a:ext cx="7785583" cy="707886"/>
          </a:xfrm>
          <a:prstGeom prst="rect">
            <a:avLst/>
          </a:prstGeom>
          <a:noFill/>
        </p:spPr>
        <p:txBody>
          <a:bodyPr wrap="square">
            <a:spAutoFit/>
          </a:bodyPr>
          <a:lstStyle/>
          <a:p>
            <a:pPr>
              <a:spcBef>
                <a:spcPts val="600"/>
              </a:spcBef>
            </a:pPr>
            <a:r>
              <a:rPr lang="fr-FR" sz="2000" b="1" noProof="0" dirty="0"/>
              <a:t>Comment pouvons-nous imiter leur foi et arriver à croire pleinement que Dieu peut faire l'impossible, comme ils l'ont fait ?</a:t>
            </a: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820004"/>
            <a:ext cx="7785581" cy="1015663"/>
          </a:xfrm>
          <a:prstGeom prst="rect">
            <a:avLst/>
          </a:prstGeom>
          <a:noFill/>
        </p:spPr>
        <p:txBody>
          <a:bodyPr wrap="square">
            <a:spAutoFit/>
          </a:bodyPr>
          <a:lstStyle/>
          <a:p>
            <a:pPr algn="ctr">
              <a:spcBef>
                <a:spcPts val="600"/>
              </a:spcBef>
            </a:pPr>
            <a:r>
              <a:rPr lang="fr-FR" sz="2000" b="1" noProof="0" dirty="0">
                <a:solidFill>
                  <a:srgbClr val="0000FF"/>
                </a:solidFill>
                <a:highlight>
                  <a:srgbClr val="FFFF00"/>
                </a:highlight>
              </a:rPr>
              <a:t>Mais vous connaissez certainement ces deux personnes : Josué et Caleb.</a:t>
            </a:r>
            <a:r>
              <a:rPr lang="fr-FR" sz="2000" b="1" noProof="0" dirty="0">
                <a:highlight>
                  <a:srgbClr val="FFFF00"/>
                </a:highlight>
              </a:rPr>
              <a:t> </a:t>
            </a:r>
            <a:r>
              <a:rPr lang="fr-FR" sz="2000" b="1" noProof="0" dirty="0">
                <a:solidFill>
                  <a:srgbClr val="663300"/>
                </a:solidFill>
              </a:rPr>
              <a:t>Ils sont restés fermes, ont cru aux promesses de Dieu, et ont vécu pour les voir accomplies </a:t>
            </a:r>
            <a:r>
              <a:rPr lang="fr-FR" sz="2000" b="1" noProof="0" dirty="0"/>
              <a:t>(Nombres 14.38).</a:t>
            </a: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818863"/>
            <a:ext cx="7785584" cy="1015663"/>
          </a:xfrm>
          <a:prstGeom prst="rect">
            <a:avLst/>
          </a:prstGeom>
          <a:noFill/>
        </p:spPr>
        <p:txBody>
          <a:bodyPr wrap="square">
            <a:spAutoFit/>
          </a:bodyPr>
          <a:lstStyle/>
          <a:p>
            <a:pPr algn="ctr">
              <a:spcBef>
                <a:spcPts val="600"/>
              </a:spcBef>
            </a:pPr>
            <a:r>
              <a:rPr lang="fr-FR" sz="2000" b="1" noProof="0" dirty="0">
                <a:solidFill>
                  <a:srgbClr val="663300"/>
                </a:solidFill>
              </a:rPr>
              <a:t>Leur « célébrité » a consisté à se méfier de la puissance de Dieu, entraînant ainsi leur mort et celle de toute une génération</a:t>
            </a:r>
            <a:r>
              <a:rPr lang="fr-FR" sz="2000" b="1" noProof="0" dirty="0"/>
              <a:t> (Nombres 14.36-37).</a:t>
            </a: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BC73D4A-BEB2-4A2F-A756-5AEB46B7355C}"/>
              </a:ext>
            </a:extLst>
          </p:cNvPr>
          <p:cNvSpPr txBox="1"/>
          <p:nvPr/>
        </p:nvSpPr>
        <p:spPr>
          <a:xfrm>
            <a:off x="2796988" y="0"/>
            <a:ext cx="9079454" cy="3539430"/>
          </a:xfrm>
          <a:prstGeom prst="rect">
            <a:avLst/>
          </a:prstGeom>
          <a:solidFill>
            <a:schemeClr val="bg1">
              <a:lumMod val="95000"/>
            </a:schemeClr>
          </a:solidFill>
        </p:spPr>
        <p:txBody>
          <a:bodyPr wrap="square" rtlCol="0">
            <a:spAutoFit/>
          </a:bodyPr>
          <a:lstStyle/>
          <a:p>
            <a:pPr algn="just">
              <a:buNone/>
            </a:pPr>
            <a:r>
              <a:rPr lang="fr-FR" sz="2400" b="1" kern="100" dirty="0">
                <a:solidFill>
                  <a:srgbClr val="3465A4"/>
                </a:solidFill>
                <a:effectLst/>
                <a:highlight>
                  <a:srgbClr val="FFFF00"/>
                </a:highlight>
                <a:latin typeface="Calibri" panose="020F0502020204030204" pitchFamily="34" charset="0"/>
                <a:ea typeface="NSimSun" panose="02010609030101010101" pitchFamily="49" charset="-122"/>
              </a:rPr>
              <a:t>Fidélité</a:t>
            </a:r>
            <a:endParaRPr lang="fr-CH" sz="2400" dirty="0">
              <a:effectLst/>
              <a:highlight>
                <a:srgbClr val="FFFF00"/>
              </a:highlight>
              <a:latin typeface="Times New Roman" panose="02020603050405020304" pitchFamily="18" charset="0"/>
              <a:ea typeface="MS Minngs"/>
            </a:endParaRPr>
          </a:p>
          <a:p>
            <a:pPr algn="just">
              <a:buNone/>
            </a:pPr>
            <a:r>
              <a:rPr lang="fr-FR" sz="1800" kern="100" dirty="0">
                <a:solidFill>
                  <a:srgbClr val="00000A"/>
                </a:solidFill>
                <a:effectLst/>
                <a:latin typeface="Calibri" panose="020F0502020204030204" pitchFamily="34" charset="0"/>
                <a:ea typeface="NSimSun" panose="02010609030101010101" pitchFamily="49" charset="-122"/>
              </a:rPr>
              <a:t>	</a:t>
            </a:r>
            <a:r>
              <a:rPr lang="fr-FR" sz="200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Persévérant dans leurs propos défaitistes, ces hommes se dressent contre Caleb et Josué, contre Moïse et contre Dieu. De plus en plus déterminés à combattre toute idée de faire la conquête de Canaan, ils vont jusqu’à falsifier les faits, et à dire : </a:t>
            </a:r>
            <a:r>
              <a:rPr lang="fr-FR" sz="2000" kern="100" dirty="0">
                <a:solidFill>
                  <a:srgbClr val="FF0000"/>
                </a:solidFill>
                <a:effectLst/>
                <a:highlight>
                  <a:srgbClr val="FFFF00"/>
                </a:highlight>
                <a:latin typeface="Arial" panose="020B0604020202020204" pitchFamily="34" charset="0"/>
                <a:ea typeface="NSimSun" panose="02010609030101010101" pitchFamily="49" charset="-122"/>
                <a:cs typeface="Arial" panose="020B0604020202020204" pitchFamily="34" charset="0"/>
              </a:rPr>
              <a:t>« C’est un pays qui dévore ses habitants ! »</a:t>
            </a:r>
            <a:r>
              <a:rPr lang="fr-FR" sz="2000" kern="100" dirty="0">
                <a:solidFill>
                  <a:srgbClr val="FF0000"/>
                </a:solidFill>
                <a:effectLst/>
                <a:latin typeface="Arial" panose="020B0604020202020204" pitchFamily="34" charset="0"/>
                <a:ea typeface="NSimSun" panose="02010609030101010101" pitchFamily="49" charset="-122"/>
                <a:cs typeface="Arial" panose="020B0604020202020204" pitchFamily="34" charset="0"/>
              </a:rPr>
              <a:t> </a:t>
            </a:r>
            <a:r>
              <a:rPr lang="fr-FR" sz="2000" i="1" kern="100" dirty="0">
                <a:solidFill>
                  <a:srgbClr val="663300"/>
                </a:solidFill>
                <a:effectLst/>
                <a:latin typeface="Arial" panose="020B0604020202020204" pitchFamily="34" charset="0"/>
                <a:ea typeface="NSimSun" panose="02010609030101010101" pitchFamily="49" charset="-122"/>
                <a:cs typeface="Arial" panose="020B0604020202020204" pitchFamily="34" charset="0"/>
              </a:rPr>
              <a:t>(Nombres 13.32.)</a:t>
            </a:r>
            <a:r>
              <a:rPr lang="fr-FR" sz="2000" kern="100" dirty="0">
                <a:solidFill>
                  <a:srgbClr val="00000A"/>
                </a:solidFill>
                <a:effectLst/>
                <a:latin typeface="Arial" panose="020B0604020202020204" pitchFamily="34" charset="0"/>
                <a:ea typeface="NSimSun" panose="02010609030101010101" pitchFamily="49" charset="-122"/>
                <a:cs typeface="Arial" panose="020B0604020202020204" pitchFamily="34" charset="0"/>
              </a:rPr>
              <a:t> </a:t>
            </a:r>
          </a:p>
          <a:p>
            <a:pPr algn="just">
              <a:buNone/>
            </a:pPr>
            <a:r>
              <a:rPr lang="fr-FR" sz="2000" kern="100" dirty="0">
                <a:solidFill>
                  <a:srgbClr val="FF000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Ce rapport était mensonger, les espions se contredisaient, puisqu’ils avaient déclaré que le pays était fertile et prospère, et que ses habitants étaient de haute stature, ce qui eût été impossible si le climat y était meurtrier. </a:t>
            </a:r>
            <a:r>
              <a:rPr lang="fr-FR" sz="2000" kern="1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Voilà jusqu’où vont les hommes qui se livrent à l’incrédulité, c’est-à-dire à l’influence de Satan</a:t>
            </a:r>
            <a:endParaRPr lang="fr-CH"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178929B-3EC1-A45D-FF87-9FF2CF43D132}"/>
              </a:ext>
            </a:extLst>
          </p:cNvPr>
          <p:cNvSpPr txBox="1"/>
          <p:nvPr/>
        </p:nvSpPr>
        <p:spPr>
          <a:xfrm>
            <a:off x="4410635" y="3264219"/>
            <a:ext cx="7465807" cy="2554545"/>
          </a:xfrm>
          <a:prstGeom prst="rect">
            <a:avLst/>
          </a:prstGeom>
          <a:noFill/>
        </p:spPr>
        <p:txBody>
          <a:bodyPr wrap="square" rtlCol="0">
            <a:spAutoFit/>
          </a:bodyPr>
          <a:lstStyle/>
          <a:p>
            <a:pPr algn="just"/>
            <a:r>
              <a:rPr lang="fr-FR" sz="200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Dans leur humiliation et leur détresse, et ne sachant que faire pour détourner le peuple d’un acte de folie, </a:t>
            </a:r>
            <a:r>
              <a:rPr lang="fr-FR" sz="2000" kern="100" dirty="0">
                <a:solidFill>
                  <a:schemeClr val="tx2"/>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solidFill>
                  <a:schemeClr val="tx2"/>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Moïse et Aaron</a:t>
            </a:r>
            <a:r>
              <a:rPr lang="fr-FR" sz="2000" kern="100" dirty="0">
                <a:solidFill>
                  <a:schemeClr val="tx2"/>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tombèrent sur leur visage, devant toute l’assemblée réunie des enfants d’Israël » </a:t>
            </a:r>
            <a:r>
              <a:rPr lang="fr-FR" sz="2000" i="1" kern="100" dirty="0">
                <a:solidFill>
                  <a:srgbClr val="663300"/>
                </a:solidFill>
                <a:latin typeface="Arial" panose="020B0604020202020204" pitchFamily="34" charset="0"/>
                <a:ea typeface="NSimSun" panose="02010609030101010101" pitchFamily="49" charset="-122"/>
                <a:cs typeface="Arial" panose="020B0604020202020204" pitchFamily="34" charset="0"/>
              </a:rPr>
              <a:t>(Nombres 14.5). </a:t>
            </a:r>
            <a:r>
              <a:rPr lang="fr-FR" sz="2000" kern="1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Caleb et Josué</a:t>
            </a:r>
            <a:r>
              <a:rPr lang="fr-FR" sz="2000" kern="100" dirty="0">
                <a:solidFill>
                  <a:srgbClr val="FF0000"/>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s’efforcèrent d’apaiser le tumulte. Les vêtements déchirés en signe de douleur et d’indignation, ils se jetèrent au milieu du peuple, </a:t>
            </a:r>
            <a:br>
              <a:rPr lang="fr-FR" sz="2000" kern="100" dirty="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solidFill>
                  <a:schemeClr val="tx2"/>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et leurs voix retentissantes dominant la tempête de gémissements et de récriminations, firent entendre ces paroles. </a:t>
            </a:r>
            <a:endParaRPr lang="fr-CH" sz="2000" kern="100" dirty="0">
              <a:solidFill>
                <a:schemeClr val="tx2"/>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endParaRPr>
          </a:p>
        </p:txBody>
      </p:sp>
      <p:sp>
        <p:nvSpPr>
          <p:cNvPr id="4" name="ZoneTexte 3">
            <a:extLst>
              <a:ext uri="{FF2B5EF4-FFF2-40B4-BE49-F238E27FC236}">
                <a16:creationId xmlns:a16="http://schemas.microsoft.com/office/drawing/2014/main" id="{C5A61C1F-F391-D820-7B3B-C66DC9FC6F67}"/>
              </a:ext>
            </a:extLst>
          </p:cNvPr>
          <p:cNvSpPr txBox="1"/>
          <p:nvPr/>
        </p:nvSpPr>
        <p:spPr>
          <a:xfrm>
            <a:off x="1613648" y="5818764"/>
            <a:ext cx="9477487" cy="1015663"/>
          </a:xfrm>
          <a:prstGeom prst="rect">
            <a:avLst/>
          </a:prstGeom>
          <a:solidFill>
            <a:schemeClr val="tx2">
              <a:lumMod val="20000"/>
              <a:lumOff val="80000"/>
            </a:schemeClr>
          </a:solidFill>
        </p:spPr>
        <p:txBody>
          <a:bodyPr wrap="square" rtlCol="0">
            <a:spAutoFit/>
          </a:bodyPr>
          <a:lstStyle/>
          <a:p>
            <a:pPr algn="ctr"/>
            <a:r>
              <a:rPr lang="fr-FR" sz="2000" kern="100" dirty="0">
                <a:ln w="0"/>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ln w="0"/>
                <a:solidFill>
                  <a:srgbClr val="0000FF"/>
                </a:solidFill>
                <a:effectLst>
                  <a:outerShdw blurRad="38100" dist="38100" dir="2700000" algn="tl">
                    <a:srgbClr val="000000">
                      <a:alpha val="43137"/>
                    </a:srgbClr>
                  </a:outerShdw>
                </a:effectLst>
                <a:latin typeface="Arial" panose="020B0604020202020204" pitchFamily="34" charset="0"/>
                <a:ea typeface="NSimSun" panose="02010609030101010101" pitchFamily="49" charset="-122"/>
                <a:cs typeface="Arial" panose="020B0604020202020204" pitchFamily="34" charset="0"/>
              </a:rPr>
              <a:t>Le pays que nous avons parcouru pour l’explorer est un fort bon pays.</a:t>
            </a:r>
            <a:r>
              <a:rPr lang="fr-FR" sz="2000" kern="100" dirty="0">
                <a:ln w="0"/>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t> </a:t>
            </a:r>
            <a:br>
              <a:rPr lang="fr-FR" sz="2000" kern="100" dirty="0">
                <a:ln w="0"/>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t>Si l’Éternel nous est favorable, il nous fera entrer dans ce pays </a:t>
            </a:r>
            <a:br>
              <a:rPr lang="fr-FR" sz="2000" kern="1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br>
            <a:r>
              <a:rPr lang="fr-FR" sz="2000" kern="100" dirty="0">
                <a:ln w="0"/>
                <a:solidFill>
                  <a:srgbClr val="FF0000"/>
                </a:solidFill>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t>et nous le donnera ;</a:t>
            </a:r>
            <a:r>
              <a:rPr lang="fr-FR" sz="2000" kern="100" dirty="0">
                <a:ln w="0"/>
                <a:effectLst>
                  <a:outerShdw blurRad="38100" dist="19050" dir="2700000" algn="tl" rotWithShape="0">
                    <a:schemeClr val="dk1">
                      <a:alpha val="40000"/>
                    </a:schemeClr>
                  </a:outerShdw>
                </a:effectLst>
                <a:latin typeface="Arial" panose="020B0604020202020204" pitchFamily="34" charset="0"/>
                <a:ea typeface="NSimSun" panose="02010609030101010101" pitchFamily="49" charset="-122"/>
                <a:cs typeface="Arial" panose="020B0604020202020204" pitchFamily="34" charset="0"/>
              </a:rPr>
              <a:t> </a:t>
            </a:r>
            <a:r>
              <a:rPr lang="fr-FR" sz="2000" kern="100"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NSimSun" panose="02010609030101010101" pitchFamily="49" charset="-122"/>
                <a:cs typeface="Arial" panose="020B0604020202020204" pitchFamily="34" charset="0"/>
              </a:rPr>
              <a:t>c’est un pays où coulent le lait et le miel. »</a:t>
            </a:r>
            <a:endParaRPr lang="fr-CH" sz="2000" kern="100" dirty="0">
              <a:ln w="0"/>
              <a:effectLst>
                <a:outerShdw blurRad="38100" dist="19050" dir="2700000" algn="tl" rotWithShape="0">
                  <a:schemeClr val="dk1">
                    <a:alpha val="40000"/>
                  </a:schemeClr>
                </a:outerShdw>
              </a:effectLst>
              <a:highlight>
                <a:srgbClr val="FFFF00"/>
              </a:highlight>
              <a:latin typeface="Arial" panose="020B0604020202020204" pitchFamily="34" charset="0"/>
              <a:ea typeface="NSimSun" panose="02010609030101010101" pitchFamily="49" charset="-122"/>
              <a:cs typeface="Arial" panose="020B0604020202020204" pitchFamily="34" charset="0"/>
            </a:endParaRPr>
          </a:p>
        </p:txBody>
      </p:sp>
      <p:sp>
        <p:nvSpPr>
          <p:cNvPr id="5" name="Phylactère : pensées 4">
            <a:extLst>
              <a:ext uri="{FF2B5EF4-FFF2-40B4-BE49-F238E27FC236}">
                <a16:creationId xmlns:a16="http://schemas.microsoft.com/office/drawing/2014/main" id="{CD30E5DC-4D68-7FAB-BAFA-EEF374481E6F}"/>
              </a:ext>
            </a:extLst>
          </p:cNvPr>
          <p:cNvSpPr/>
          <p:nvPr/>
        </p:nvSpPr>
        <p:spPr>
          <a:xfrm>
            <a:off x="33618" y="492162"/>
            <a:ext cx="2225488" cy="2138082"/>
          </a:xfrm>
          <a:prstGeom prst="cloudCallout">
            <a:avLst>
              <a:gd name="adj1" fmla="val 65051"/>
              <a:gd name="adj2" fmla="val 57106"/>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0" i="0" u="none" strike="noStrike" kern="1200" cap="none" spc="0" normalizeH="0" baseline="0" noProof="0" dirty="0">
                <a:ln>
                  <a:noFill/>
                </a:ln>
                <a:solidFill>
                  <a:srgbClr val="48CEE0">
                    <a:lumMod val="60000"/>
                    <a:lumOff val="40000"/>
                  </a:srgbClr>
                </a:solidFill>
                <a:effectLst/>
                <a:highlight>
                  <a:srgbClr val="00FFFF"/>
                </a:highlight>
                <a:uLnTx/>
                <a:uFillTx/>
                <a:latin typeface="Aptos" panose="02110004020202020204"/>
                <a:ea typeface="+mn-ea"/>
                <a:cs typeface="+mn-cs"/>
              </a:rPr>
              <a:t>(</a:t>
            </a:r>
            <a:r>
              <a:rPr kumimoji="0" lang="fr-CH" sz="1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Ellen G. White,</a:t>
            </a:r>
            <a:br>
              <a:rPr kumimoji="0" lang="fr-CH" sz="1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Patriarches </a:t>
            </a:r>
            <a:br>
              <a:rPr kumimoji="0" lang="fr-FR" sz="18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et Prophètes, </a:t>
            </a:r>
            <a:br>
              <a:rPr kumimoji="0" lang="fr-FR" sz="1800" b="0" i="1"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br>
            <a:r>
              <a:rPr kumimoji="0" lang="fr-FR" sz="1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p. 367-369</a:t>
            </a:r>
            <a:r>
              <a:rPr kumimoji="0" lang="fr-CH" sz="1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highlight>
                  <a:srgbClr val="00FFFF"/>
                </a:highlight>
                <a:uLnTx/>
                <a:uFillTx/>
                <a:latin typeface="Aptos" panose="02110004020202020204"/>
                <a:ea typeface="+mn-ea"/>
                <a:cs typeface="+mn-cs"/>
              </a:rPr>
              <a:t> </a:t>
            </a:r>
          </a:p>
        </p:txBody>
      </p:sp>
      <p:pic>
        <p:nvPicPr>
          <p:cNvPr id="3074" name="Picture 2" descr="Ne soyons jamais « en fureur contre Jéhovah » — BIBLIOTHÈQUE EN LIGNE  Watchtower">
            <a:extLst>
              <a:ext uri="{FF2B5EF4-FFF2-40B4-BE49-F238E27FC236}">
                <a16:creationId xmlns:a16="http://schemas.microsoft.com/office/drawing/2014/main" id="{69A59C16-FBCF-D37F-90F3-72B77414BC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5558" y="3723600"/>
            <a:ext cx="3821988" cy="1910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3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green and yellow background&#10;&#10;AI-generated content may be incorrect.">
            <a:extLst>
              <a:ext uri="{FF2B5EF4-FFF2-40B4-BE49-F238E27FC236}">
                <a16:creationId xmlns:a16="http://schemas.microsoft.com/office/drawing/2014/main" id="{F72D9AE7-8A5B-2909-B520-4A4FD01287FB}"/>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52499"/>
            <a:ext cx="4886427"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057436"/>
            <a:ext cx="7177238" cy="1015663"/>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spcAft>
                <a:spcPts val="600"/>
              </a:spcAft>
            </a:pPr>
            <a:r>
              <a:rPr lang="fr-FR" sz="6000" b="1" noProof="0" dirty="0">
                <a:ln/>
                <a:solidFill>
                  <a:srgbClr val="916941"/>
                </a:solidFill>
              </a:rPr>
              <a:t>LA FOI DE CALEB</a:t>
            </a:r>
          </a:p>
        </p:txBody>
      </p:sp>
      <p:sp>
        <p:nvSpPr>
          <p:cNvPr id="2" name="ZoneTexte 1">
            <a:extLst>
              <a:ext uri="{FF2B5EF4-FFF2-40B4-BE49-F238E27FC236}">
                <a16:creationId xmlns:a16="http://schemas.microsoft.com/office/drawing/2014/main" id="{2E3E77A2-81C3-7D1E-F16A-C0F8ECF18EE0}"/>
              </a:ext>
            </a:extLst>
          </p:cNvPr>
          <p:cNvSpPr txBox="1"/>
          <p:nvPr/>
        </p:nvSpPr>
        <p:spPr>
          <a:xfrm>
            <a:off x="5109882" y="152499"/>
            <a:ext cx="6745045" cy="2554545"/>
          </a:xfrm>
          <a:prstGeom prst="rect">
            <a:avLst/>
          </a:prstGeom>
          <a:solidFill>
            <a:schemeClr val="accent4">
              <a:lumMod val="20000"/>
              <a:lumOff val="80000"/>
            </a:schemeClr>
          </a:solidFill>
        </p:spPr>
        <p:txBody>
          <a:bodyPr wrap="square" rtlCol="0">
            <a:spAutoFit/>
          </a:bodyPr>
          <a:lstStyle/>
          <a:p>
            <a:pPr algn="just"/>
            <a:r>
              <a:rPr lang="fr-FR" sz="2000" kern="100" dirty="0">
                <a:solidFill>
                  <a:srgbClr val="0000FF"/>
                </a:solidFill>
                <a:effectLst>
                  <a:outerShdw blurRad="38100" dist="38100" dir="2700000" algn="tl">
                    <a:srgbClr val="000000">
                      <a:alpha val="43137"/>
                    </a:srgbClr>
                  </a:outerShdw>
                </a:effectLst>
                <a:highlight>
                  <a:srgbClr val="FFFF00"/>
                </a:highlight>
                <a:latin typeface="Calibri" panose="020F0502020204030204" pitchFamily="34" charset="0"/>
                <a:ea typeface="NSimSun" panose="02010609030101010101" pitchFamily="49" charset="-122"/>
              </a:rPr>
              <a:t>(Les dix espions),</a:t>
            </a:r>
            <a:r>
              <a:rPr lang="fr-FR" sz="2000" kern="100" dirty="0">
                <a:solidFill>
                  <a:srgbClr val="0000FF"/>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t> sans plus de gêne, dénoncèrent bruyamment </a:t>
            </a:r>
            <a:r>
              <a:rPr lang="fr-FR" sz="2000" kern="100" dirty="0">
                <a:solidFill>
                  <a:srgbClr val="0000FF"/>
                </a:solidFill>
                <a:effectLst>
                  <a:outerShdw blurRad="38100" dist="38100" dir="2700000" algn="tl">
                    <a:srgbClr val="000000">
                      <a:alpha val="43137"/>
                    </a:srgbClr>
                  </a:outerShdw>
                </a:effectLst>
                <a:highlight>
                  <a:srgbClr val="FFFF00"/>
                </a:highlight>
                <a:latin typeface="Calibri" panose="020F0502020204030204" pitchFamily="34" charset="0"/>
                <a:ea typeface="NSimSun" panose="02010609030101010101" pitchFamily="49" charset="-122"/>
              </a:rPr>
              <a:t>Caleb et Josué</a:t>
            </a:r>
            <a:r>
              <a:rPr lang="fr-FR" sz="2000" kern="100" dirty="0">
                <a:solidFill>
                  <a:srgbClr val="0000FF"/>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t>. </a:t>
            </a:r>
            <a:r>
              <a:rPr lang="fr-FR" sz="2000" kern="100" dirty="0">
                <a:solidFill>
                  <a:schemeClr val="tx2"/>
                </a:solidFill>
                <a:effectLst>
                  <a:outerShdw blurRad="38100" dist="38100" dir="2700000" algn="tl">
                    <a:srgbClr val="000000">
                      <a:alpha val="43137"/>
                    </a:srgbClr>
                  </a:outerShdw>
                </a:effectLst>
                <a:highlight>
                  <a:srgbClr val="FFFF00"/>
                </a:highlight>
                <a:latin typeface="Calibri" panose="020F0502020204030204" pitchFamily="34" charset="0"/>
                <a:ea typeface="NSimSun" panose="02010609030101010101" pitchFamily="49" charset="-122"/>
              </a:rPr>
              <a:t>On cria bientôt qu’il fallait les lapider </a:t>
            </a:r>
            <a:r>
              <a:rPr lang="fr-FR" sz="2000" kern="100" dirty="0">
                <a:solidFill>
                  <a:srgbClr val="0000FF"/>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t>; </a:t>
            </a:r>
            <a:br>
              <a:rPr lang="fr-FR" sz="2000" kern="100" dirty="0">
                <a:solidFill>
                  <a:srgbClr val="0000FF"/>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br>
            <a:r>
              <a:rPr lang="fr-FR" sz="2000" kern="100" dirty="0">
                <a:solidFill>
                  <a:srgbClr val="0000FF"/>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t>la populace en démence ramassa divers projectiles et s’élança contre eux en poussant des cris de rage. </a:t>
            </a:r>
            <a:r>
              <a:rPr lang="fr-FR" sz="2000" kern="100"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NSimSun" panose="02010609030101010101" pitchFamily="49" charset="-122"/>
              </a:rPr>
              <a:t>Soudain les pierres tombèrent des mains. </a:t>
            </a:r>
          </a:p>
          <a:p>
            <a:pPr algn="just"/>
            <a:r>
              <a:rPr lang="fr-FR" sz="2000" dirty="0">
                <a:solidFill>
                  <a:srgbClr val="0000FF"/>
                </a:solidFill>
                <a:effectLst>
                  <a:outerShdw blurRad="38100" dist="38100" dir="2700000" algn="tl">
                    <a:srgbClr val="000000">
                      <a:alpha val="43137"/>
                    </a:srgbClr>
                  </a:outerShdw>
                </a:effectLst>
              </a:rPr>
              <a:t>Il se produisit un grand silence, et la foule se mit à trembler de frayeur. </a:t>
            </a:r>
            <a:r>
              <a:rPr lang="fr-FR" sz="2000" dirty="0">
                <a:solidFill>
                  <a:srgbClr val="FF0000"/>
                </a:solidFill>
                <a:effectLst>
                  <a:outerShdw blurRad="38100" dist="38100" dir="2700000" algn="tl">
                    <a:srgbClr val="000000">
                      <a:alpha val="43137"/>
                    </a:srgbClr>
                  </a:outerShdw>
                </a:effectLst>
                <a:highlight>
                  <a:srgbClr val="FFFF00"/>
                </a:highlight>
              </a:rPr>
              <a:t>Dieu intervenait pour arrêter son dessein meurtrier.</a:t>
            </a:r>
            <a:endParaRPr lang="fr-CH" sz="2000" dirty="0">
              <a:solidFill>
                <a:srgbClr val="FF0000"/>
              </a:solidFill>
              <a:effectLst>
                <a:outerShdw blurRad="38100" dist="38100" dir="2700000" algn="tl">
                  <a:srgbClr val="000000">
                    <a:alpha val="43137"/>
                  </a:srgbClr>
                </a:outerShdw>
              </a:effectLst>
              <a:highlight>
                <a:srgbClr val="FFFF00"/>
              </a:highlight>
            </a:endParaRPr>
          </a:p>
        </p:txBody>
      </p:sp>
      <p:sp>
        <p:nvSpPr>
          <p:cNvPr id="7" name="ZoneTexte 6">
            <a:extLst>
              <a:ext uri="{FF2B5EF4-FFF2-40B4-BE49-F238E27FC236}">
                <a16:creationId xmlns:a16="http://schemas.microsoft.com/office/drawing/2014/main" id="{5990AE72-3AA0-6C86-61D4-2CD69F63A84E}"/>
              </a:ext>
            </a:extLst>
          </p:cNvPr>
          <p:cNvSpPr txBox="1"/>
          <p:nvPr/>
        </p:nvSpPr>
        <p:spPr>
          <a:xfrm>
            <a:off x="5166690" y="3974246"/>
            <a:ext cx="6745045" cy="1631216"/>
          </a:xfrm>
          <a:prstGeom prst="rect">
            <a:avLst/>
          </a:prstGeom>
          <a:solidFill>
            <a:schemeClr val="accent4">
              <a:lumMod val="20000"/>
              <a:lumOff val="80000"/>
            </a:schemeClr>
          </a:solidFill>
        </p:spPr>
        <p:txBody>
          <a:bodyPr wrap="square" rtlCol="0">
            <a:spAutoFit/>
          </a:bodyPr>
          <a:lstStyle/>
          <a:p>
            <a:r>
              <a:rPr lang="fr-FR" sz="2000" dirty="0">
                <a:solidFill>
                  <a:srgbClr val="0000FF"/>
                </a:solidFill>
                <a:effectLst>
                  <a:outerShdw blurRad="38100" dist="38100" dir="2700000" algn="tl">
                    <a:srgbClr val="000000">
                      <a:alpha val="43137"/>
                    </a:srgbClr>
                  </a:outerShdw>
                </a:effectLst>
              </a:rPr>
              <a:t>À la vue du peuple entier, </a:t>
            </a:r>
            <a:r>
              <a:rPr lang="fr-FR" sz="2000" dirty="0">
                <a:solidFill>
                  <a:srgbClr val="FF0000"/>
                </a:solidFill>
                <a:effectLst>
                  <a:outerShdw blurRad="38100" dist="38100" dir="2700000" algn="tl">
                    <a:srgbClr val="000000">
                      <a:alpha val="43137"/>
                    </a:srgbClr>
                  </a:outerShdw>
                </a:effectLst>
                <a:highlight>
                  <a:srgbClr val="FFFF00"/>
                </a:highlight>
              </a:rPr>
              <a:t>la gloire de sa présence illumina tout à coup le tabernacle d’une clarté flamboyante. Un Être plus puissant était là, devant lequel nul n’osa continuer la résistance</a:t>
            </a:r>
            <a:r>
              <a:rPr lang="fr-FR" sz="2000" dirty="0">
                <a:solidFill>
                  <a:srgbClr val="FF0000"/>
                </a:solidFill>
                <a:effectLst>
                  <a:outerShdw blurRad="38100" dist="38100" dir="2700000" algn="tl">
                    <a:srgbClr val="000000">
                      <a:alpha val="43137"/>
                    </a:srgbClr>
                  </a:outerShdw>
                </a:effectLst>
              </a:rPr>
              <a:t>.</a:t>
            </a:r>
            <a:r>
              <a:rPr lang="fr-FR" sz="2000" dirty="0">
                <a:solidFill>
                  <a:srgbClr val="0000FF"/>
                </a:solidFill>
                <a:effectLst>
                  <a:outerShdw blurRad="38100" dist="38100" dir="2700000" algn="tl">
                    <a:srgbClr val="000000">
                      <a:alpha val="43137"/>
                    </a:srgbClr>
                  </a:outerShdw>
                </a:effectLst>
              </a:rPr>
              <a:t> </a:t>
            </a:r>
            <a:r>
              <a:rPr lang="fr-FR" sz="2000" dirty="0">
                <a:solidFill>
                  <a:schemeClr val="accent6">
                    <a:lumMod val="75000"/>
                  </a:schemeClr>
                </a:solidFill>
                <a:effectLst>
                  <a:outerShdw blurRad="38100" dist="38100" dir="2700000" algn="tl">
                    <a:srgbClr val="000000">
                      <a:alpha val="43137"/>
                    </a:srgbClr>
                  </a:outerShdw>
                </a:effectLst>
              </a:rPr>
              <a:t>Les espions mensongers, frappés de terreur, coururent haletants se blottir sous leurs tentes.</a:t>
            </a:r>
            <a:endParaRPr lang="fr-CH" sz="2000" dirty="0">
              <a:solidFill>
                <a:schemeClr val="accent6">
                  <a:lumMod val="75000"/>
                </a:schemeClr>
              </a:solidFill>
              <a:effectLst>
                <a:outerShdw blurRad="38100" dist="38100" dir="2700000" algn="tl">
                  <a:srgbClr val="000000">
                    <a:alpha val="43137"/>
                  </a:srgbClr>
                </a:outerShdw>
              </a:effectLst>
            </a:endParaRPr>
          </a:p>
        </p:txBody>
      </p:sp>
      <p:sp>
        <p:nvSpPr>
          <p:cNvPr id="8" name="ZoneTexte 7">
            <a:extLst>
              <a:ext uri="{FF2B5EF4-FFF2-40B4-BE49-F238E27FC236}">
                <a16:creationId xmlns:a16="http://schemas.microsoft.com/office/drawing/2014/main" id="{14FC9108-278B-06B7-B23E-DC15F7BD4A99}"/>
              </a:ext>
            </a:extLst>
          </p:cNvPr>
          <p:cNvSpPr txBox="1"/>
          <p:nvPr/>
        </p:nvSpPr>
        <p:spPr>
          <a:xfrm>
            <a:off x="5166690" y="5656389"/>
            <a:ext cx="6745045" cy="1200329"/>
          </a:xfrm>
          <a:prstGeom prst="rect">
            <a:avLst/>
          </a:prstGeom>
          <a:noFill/>
        </p:spPr>
        <p:txBody>
          <a:bodyPr wrap="square" rtlCol="0">
            <a:spAutoFit/>
          </a:bodyPr>
          <a:lstStyle/>
          <a:p>
            <a:pPr algn="ctr"/>
            <a:r>
              <a:rPr lang="fr-FR"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De Caleb, Dieu déclare </a:t>
            </a: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 Mais, parce que mon serviteur Caleb a été animé d’un autre esprit et m’a fidèlement obéi, </a:t>
            </a:r>
            <a:b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je le ferai entrer dans le pays où il est allé, et sa postérité </a:t>
            </a:r>
            <a:b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en prendra possession » </a:t>
            </a:r>
            <a:r>
              <a:rPr lang="fr-FR" i="1" dirty="0">
                <a:solidFill>
                  <a:srgbClr val="FF0000"/>
                </a:solidFill>
                <a:latin typeface="Arial" panose="020B0604020202020204" pitchFamily="34" charset="0"/>
                <a:cs typeface="Arial" panose="020B0604020202020204" pitchFamily="34" charset="0"/>
              </a:rPr>
              <a:t>(Nombres 14.24).</a:t>
            </a:r>
            <a:endParaRPr lang="fr-CH"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and white sky with clouds&#10;&#10;AI-generated content may be incorrect.">
            <a:extLst>
              <a:ext uri="{FF2B5EF4-FFF2-40B4-BE49-F238E27FC236}">
                <a16:creationId xmlns:a16="http://schemas.microsoft.com/office/drawing/2014/main" id="{D34B43BA-0A8D-F892-546A-2D12D7BEE0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fr-FR" sz="4400" b="1" spc="600" noProof="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RENDRE POSSIBLE L'IMPOSSIBLE</a:t>
            </a: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707886"/>
          </a:xfrm>
          <a:prstGeom prst="rect">
            <a:avLst/>
          </a:prstGeom>
          <a:noFill/>
        </p:spPr>
        <p:txBody>
          <a:bodyPr wrap="square">
            <a:spAutoFit/>
          </a:bodyPr>
          <a:lstStyle/>
          <a:p>
            <a:pPr algn="ctr"/>
            <a:r>
              <a:rPr lang="fr-FR" sz="2000" b="1" noProof="0" dirty="0">
                <a:solidFill>
                  <a:schemeClr val="accent5">
                    <a:lumMod val="50000"/>
                  </a:schemeClr>
                </a:solidFill>
                <a:effectLst>
                  <a:glow rad="101600">
                    <a:srgbClr val="FFFFDD"/>
                  </a:glow>
                </a:effectLst>
                <a:latin typeface="Comic Sans MS" panose="030F0702030302020204" pitchFamily="66" charset="0"/>
              </a:rPr>
              <a:t>“Mes frères qui étaient montés avec moi découragèrent le peuple, mais moi je suivis pleinement la voie de l'Éternel, mon Dieu ” </a:t>
            </a:r>
            <a:r>
              <a:rPr lang="fr-FR" sz="1400" b="1" noProof="0" dirty="0">
                <a:solidFill>
                  <a:schemeClr val="accent5">
                    <a:lumMod val="50000"/>
                  </a:schemeClr>
                </a:solidFill>
                <a:effectLst>
                  <a:glow rad="101600">
                    <a:srgbClr val="FFFFDD"/>
                  </a:glow>
                </a:effectLst>
                <a:latin typeface="Comic Sans MS" panose="030F0702030302020204" pitchFamily="66" charset="0"/>
              </a:rPr>
              <a:t>(Josué 14:8)</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9" y="1302633"/>
            <a:ext cx="5785410" cy="1938992"/>
          </a:xfrm>
          <a:prstGeom prst="rect">
            <a:avLst/>
          </a:prstGeom>
          <a:noFill/>
        </p:spPr>
        <p:txBody>
          <a:bodyPr wrap="square" rtlCol="0">
            <a:spAutoFit/>
          </a:bodyPr>
          <a:lstStyle/>
          <a:p>
            <a:pPr>
              <a:spcBef>
                <a:spcPts val="600"/>
              </a:spcBef>
            </a:pPr>
            <a:r>
              <a:rPr lang="fr-FR" sz="2000" b="1" noProof="0" dirty="0"/>
              <a:t>Le nom </a:t>
            </a:r>
            <a:r>
              <a:rPr lang="fr-FR" sz="2000" b="1" noProof="0" dirty="0">
                <a:solidFill>
                  <a:srgbClr val="FF0000"/>
                </a:solidFill>
                <a:highlight>
                  <a:srgbClr val="FFFF00"/>
                </a:highlight>
              </a:rPr>
              <a:t>« Caleb » signifie « chien ». </a:t>
            </a:r>
            <a:r>
              <a:rPr lang="fr-FR" sz="2000" b="1" noProof="0" dirty="0"/>
              <a:t>Comme il l'a démontré dans sa vie, </a:t>
            </a:r>
            <a:r>
              <a:rPr lang="fr-FR" sz="2000" b="1" noProof="0" dirty="0">
                <a:solidFill>
                  <a:srgbClr val="FF0000"/>
                </a:solidFill>
                <a:highlight>
                  <a:srgbClr val="FFFF00"/>
                </a:highlight>
              </a:rPr>
              <a:t>il n'a pas reçu ce nom de façon péjorative, mais en raison de sa fidélité inébranlable. </a:t>
            </a:r>
            <a:r>
              <a:rPr lang="fr-FR" sz="2000" b="1" noProof="0" dirty="0"/>
              <a:t>Il a été fidèle là où d'autres ont été infidèles. Il est resté loyal envers Dieu là où d'autres ont eu peur.</a:t>
            </a: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937811" y="1621025"/>
            <a:ext cx="6045632" cy="4919803"/>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57726"/>
            <a:ext cx="5785413" cy="1015663"/>
          </a:xfrm>
          <a:prstGeom prst="rect">
            <a:avLst/>
          </a:prstGeom>
          <a:noFill/>
        </p:spPr>
        <p:txBody>
          <a:bodyPr wrap="square">
            <a:spAutoFit/>
          </a:bodyPr>
          <a:lstStyle/>
          <a:p>
            <a:pPr>
              <a:spcBef>
                <a:spcPts val="600"/>
              </a:spcBef>
            </a:pPr>
            <a:r>
              <a:rPr lang="fr-FR" sz="2000" b="1" noProof="0" dirty="0">
                <a:solidFill>
                  <a:schemeClr val="bg2">
                    <a:lumMod val="20000"/>
                    <a:lumOff val="80000"/>
                  </a:schemeClr>
                </a:solidFill>
                <a:highlight>
                  <a:srgbClr val="D57124"/>
                </a:highlight>
              </a:rPr>
              <a:t>Son exemple nous encourage à maintenir notre foi ferme en Dieu, qui peut rendre possible ce qui pour nous est impossible</a:t>
            </a:r>
            <a:r>
              <a:rPr lang="fr-FR" sz="2000" b="1" noProof="0" dirty="0">
                <a:highlight>
                  <a:srgbClr val="D57124"/>
                </a:highlight>
              </a:rPr>
              <a:t>.</a:t>
            </a: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852323"/>
            <a:ext cx="5785414" cy="1015663"/>
          </a:xfrm>
          <a:prstGeom prst="rect">
            <a:avLst/>
          </a:prstGeom>
          <a:noFill/>
        </p:spPr>
        <p:txBody>
          <a:bodyPr wrap="square">
            <a:spAutoFit/>
          </a:bodyPr>
          <a:lstStyle/>
          <a:p>
            <a:pPr>
              <a:spcBef>
                <a:spcPts val="600"/>
              </a:spcBef>
            </a:pPr>
            <a:r>
              <a:rPr lang="fr-FR" sz="2000" b="1" noProof="0" dirty="0">
                <a:highlight>
                  <a:srgbClr val="00FFFF"/>
                </a:highlight>
              </a:rPr>
              <a:t>Aux côtés de Josué (un peu plus jeune que lui), il est resté ferme dans son opinion, même lorsque la foule a voulu les lapider </a:t>
            </a:r>
            <a:r>
              <a:rPr lang="fr-FR" sz="2000" b="1" i="1" noProof="0" dirty="0">
                <a:solidFill>
                  <a:srgbClr val="663300"/>
                </a:solidFill>
              </a:rPr>
              <a:t>(Nombres 14.10).</a:t>
            </a: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8" y="3231366"/>
            <a:ext cx="5785413" cy="1631216"/>
          </a:xfrm>
          <a:prstGeom prst="rect">
            <a:avLst/>
          </a:prstGeom>
          <a:noFill/>
        </p:spPr>
        <p:txBody>
          <a:bodyPr wrap="square">
            <a:spAutoFit/>
          </a:bodyPr>
          <a:lstStyle/>
          <a:p>
            <a:pPr>
              <a:spcBef>
                <a:spcPts val="600"/>
              </a:spcBef>
            </a:pPr>
            <a:r>
              <a:rPr lang="fr-FR" sz="2000" b="1" noProof="0" dirty="0">
                <a:highlight>
                  <a:srgbClr val="00FFFF"/>
                </a:highlight>
              </a:rPr>
              <a:t>Là où dix espions ont vu des villes impossibles à conquérir et des géants impossibles à vaincre, </a:t>
            </a:r>
            <a:r>
              <a:rPr lang="fr-FR" sz="2000" b="1" noProof="0" dirty="0">
                <a:solidFill>
                  <a:srgbClr val="FF0000"/>
                </a:solidFill>
                <a:highlight>
                  <a:srgbClr val="FFFF00"/>
                </a:highlight>
              </a:rPr>
              <a:t>Caleb</a:t>
            </a:r>
            <a:r>
              <a:rPr lang="fr-FR" sz="2000" b="1" noProof="0" dirty="0">
                <a:highlight>
                  <a:srgbClr val="00FFFF"/>
                </a:highlight>
              </a:rPr>
              <a:t> a vu des villes conquises et des géants </a:t>
            </a:r>
            <a:r>
              <a:rPr lang="fr-FR" sz="2000" b="1" noProof="0" dirty="0"/>
              <a:t>« </a:t>
            </a:r>
            <a:r>
              <a:rPr lang="fr-FR" sz="2000" b="1" noProof="0" dirty="0">
                <a:highlight>
                  <a:srgbClr val="00FFFF"/>
                </a:highlight>
              </a:rPr>
              <a:t>dévorés comme du pain </a:t>
            </a:r>
            <a:r>
              <a:rPr lang="fr-FR" sz="2000" b="1" i="1" noProof="0" dirty="0">
                <a:solidFill>
                  <a:srgbClr val="663300"/>
                </a:solidFill>
                <a:highlight>
                  <a:srgbClr val="00FFFF"/>
                </a:highlight>
              </a:rPr>
              <a:t>» </a:t>
            </a:r>
            <a:r>
              <a:rPr lang="fr-FR" sz="2000" b="1" i="1" noProof="0" dirty="0">
                <a:solidFill>
                  <a:srgbClr val="663300"/>
                </a:solidFill>
              </a:rPr>
              <a:t>(Nombres 13.28-33 ; 14.6-9).</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BA1E3C-2F59-D839-9EC6-9D5C61F6C93F}"/>
              </a:ext>
            </a:extLst>
          </p:cNvPr>
          <p:cNvSpPr txBox="1"/>
          <p:nvPr/>
        </p:nvSpPr>
        <p:spPr>
          <a:xfrm>
            <a:off x="4835563" y="265246"/>
            <a:ext cx="6594437" cy="5078313"/>
          </a:xfrm>
          <a:prstGeom prst="rect">
            <a:avLst/>
          </a:prstGeom>
          <a:noFill/>
        </p:spPr>
        <p:txBody>
          <a:bodyPr wrap="square" rtlCol="0">
            <a:spAutoFit/>
          </a:bodyPr>
          <a:lstStyle/>
          <a:p>
            <a:r>
              <a:rPr lang="fr-FR" sz="2400" b="1" dirty="0">
                <a:highlight>
                  <a:srgbClr val="FFFF00"/>
                </a:highlight>
              </a:rPr>
              <a:t>La puissance de l’exemple</a:t>
            </a:r>
            <a:endParaRPr lang="fr-CH" sz="2400" dirty="0">
              <a:highlight>
                <a:srgbClr val="FFFF00"/>
              </a:highlight>
            </a:endParaRPr>
          </a:p>
          <a:p>
            <a:pPr algn="just"/>
            <a:r>
              <a:rPr lang="fr-FR" dirty="0"/>
              <a:t>	</a:t>
            </a:r>
            <a:r>
              <a:rPr lang="fr-FR" sz="2000" dirty="0">
                <a:solidFill>
                  <a:srgbClr val="D5712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dirty="0"/>
              <a:t> </a:t>
            </a:r>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C'est la foi de Caleb en Dieu</a:t>
            </a:r>
            <a:r>
              <a:rPr lang="fr-FR" sz="20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 lui a donné du courage. </a:t>
            </a: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 l'a gardé de la peur des hommes, même de ces puissants géants, les fils d'Anak. </a:t>
            </a:r>
          </a:p>
          <a:p>
            <a:pPr algn="just"/>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 l'a rendu capable de tenir avec audace et inébranlablement pour défendre la justice. </a:t>
            </a:r>
            <a:r>
              <a:rPr lang="fr-FR" sz="2000" dirty="0">
                <a:solidFill>
                  <a:srgbClr val="D5712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même source, qui est le puissant Général des armées du ciel, chaque soldat de la croix du Christ doit recevoir force et courage pour surmonter les obstacles qui souvent paraissent insurmontables. </a:t>
            </a:r>
          </a:p>
          <a:p>
            <a:pPr algn="just"/>
            <a:endParaRPr lang="fr-FR" sz="2000" dirty="0">
              <a:latin typeface="Arial" panose="020B0604020202020204" pitchFamily="34" charset="0"/>
              <a:cs typeface="Arial" panose="020B0604020202020204" pitchFamily="34" charset="0"/>
            </a:endParaRPr>
          </a:p>
          <a:p>
            <a:pPr algn="just"/>
            <a:r>
              <a:rPr lang="fr-FR" sz="2000" dirty="0">
                <a:solidFill>
                  <a:srgbClr val="0000FF"/>
                </a:solidFill>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r>
              <a:rPr lang="fr-FR" sz="2000" dirty="0">
                <a:solidFill>
                  <a:srgbClr val="D5712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qui veulent accomplir leur devoir doivent toujours être prêts à prononcer les paroles que Dieu leur donne, et non des paroles de doute, de découragement et de désespoir. »</a:t>
            </a:r>
            <a:endParaRPr lang="fr-CH" sz="20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17EE2CDF-1A85-89DE-D21E-D1263814EB8B}"/>
              </a:ext>
            </a:extLst>
          </p:cNvPr>
          <p:cNvSpPr txBox="1"/>
          <p:nvPr/>
        </p:nvSpPr>
        <p:spPr>
          <a:xfrm>
            <a:off x="489473" y="6223422"/>
            <a:ext cx="4346090" cy="369332"/>
          </a:xfrm>
          <a:prstGeom prst="rect">
            <a:avLst/>
          </a:prstGeom>
          <a:solidFill>
            <a:schemeClr val="accent4">
              <a:lumMod val="20000"/>
              <a:lumOff val="80000"/>
            </a:schemeClr>
          </a:solidFill>
        </p:spPr>
        <p:txBody>
          <a:bodyPr wrap="square" rtlCol="0">
            <a:spAutoFit/>
          </a:bodyPr>
          <a:lstStyle/>
          <a:p>
            <a:r>
              <a:rPr lang="fr-CH" b="1" i="1" noProof="0" dirty="0"/>
              <a:t>Témoignages pour l’Eglise, </a:t>
            </a:r>
            <a:r>
              <a:rPr lang="fr-FR" b="1" i="1" dirty="0"/>
              <a:t>vol. 5,</a:t>
            </a:r>
            <a:r>
              <a:rPr lang="fr-FR" b="1" dirty="0"/>
              <a:t> p. 378.</a:t>
            </a:r>
            <a:endParaRPr lang="fr-CH" dirty="0"/>
          </a:p>
        </p:txBody>
      </p:sp>
      <p:pic>
        <p:nvPicPr>
          <p:cNvPr id="4098" name="Picture 2" descr="Un guerrier fidèle à son Dieu">
            <a:extLst>
              <a:ext uri="{FF2B5EF4-FFF2-40B4-BE49-F238E27FC236}">
                <a16:creationId xmlns:a16="http://schemas.microsoft.com/office/drawing/2014/main" id="{DD65A5C7-FCAD-94F7-9AA7-1875CBE2EE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3167" y="885994"/>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UIVRE L'EXEMPLE DE CALEB">
            <a:extLst>
              <a:ext uri="{FF2B5EF4-FFF2-40B4-BE49-F238E27FC236}">
                <a16:creationId xmlns:a16="http://schemas.microsoft.com/office/drawing/2014/main" id="{AEF4182D-C5F4-A05B-694F-D132B316A6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167" y="274093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a manière dont la foi nous rend courageux — BIBLIOTHÈQUE EN LIGNE  Watchtower">
            <a:extLst>
              <a:ext uri="{FF2B5EF4-FFF2-40B4-BE49-F238E27FC236}">
                <a16:creationId xmlns:a16="http://schemas.microsoft.com/office/drawing/2014/main" id="{CC76F82B-EE8D-0EB3-F4BC-E4E527C8C3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3167" y="4457532"/>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5129B4E-90DE-62DA-223C-5C0E4A1E94C5}"/>
              </a:ext>
            </a:extLst>
          </p:cNvPr>
          <p:cNvSpPr txBox="1"/>
          <p:nvPr/>
        </p:nvSpPr>
        <p:spPr>
          <a:xfrm>
            <a:off x="6571130" y="5343559"/>
            <a:ext cx="3922394" cy="1200329"/>
          </a:xfrm>
          <a:prstGeom prst="rect">
            <a:avLst/>
          </a:prstGeom>
          <a:solidFill>
            <a:schemeClr val="tx2">
              <a:lumMod val="20000"/>
              <a:lumOff val="80000"/>
            </a:schemeClr>
          </a:solidFill>
          <a:ln w="38100">
            <a:solidFill>
              <a:schemeClr val="tx1"/>
            </a:solidFill>
          </a:ln>
        </p:spPr>
        <p:txBody>
          <a:bodyPr wrap="square" rtlCol="0">
            <a:spAutoFit/>
          </a:bodyPr>
          <a:lstStyle/>
          <a:p>
            <a:pPr algn="ctr"/>
            <a:r>
              <a:rPr lang="fr-CH" dirty="0">
                <a:ln w="0"/>
                <a:effectLst>
                  <a:outerShdw blurRad="38100" dist="19050" dir="2700000" algn="tl" rotWithShape="0">
                    <a:schemeClr val="dk1">
                      <a:alpha val="40000"/>
                    </a:schemeClr>
                  </a:outerShdw>
                </a:effectLst>
              </a:rPr>
              <a:t>Les dix espions, ayant un faux préjugé au départ, se butèrent contre Dieu, contre Moïse et contre Aaron, et contre Caleb et Josué.</a:t>
            </a:r>
          </a:p>
        </p:txBody>
      </p:sp>
    </p:spTree>
    <p:extLst>
      <p:ext uri="{BB962C8B-B14F-4D97-AF65-F5344CB8AC3E}">
        <p14:creationId xmlns:p14="http://schemas.microsoft.com/office/powerpoint/2010/main" val="39426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1440</TotalTime>
  <Words>3183</Words>
  <Application>Microsoft Office PowerPoint</Application>
  <PresentationFormat>Panorámica</PresentationFormat>
  <Paragraphs>115</Paragraphs>
  <Slides>21</Slides>
  <Notes>0</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21</vt:i4>
      </vt:variant>
    </vt:vector>
  </HeadingPairs>
  <TitlesOfParts>
    <vt:vector size="34" baseType="lpstr">
      <vt:lpstr>Comic Sans MS</vt:lpstr>
      <vt:lpstr>Calibri Light</vt:lpstr>
      <vt:lpstr>times new roman</vt:lpstr>
      <vt:lpstr>times new roman</vt:lpstr>
      <vt:lpstr>Aptos Display</vt:lpstr>
      <vt:lpstr>Calibri</vt:lpstr>
      <vt:lpstr>Wingdings</vt:lpstr>
      <vt:lpstr>Arial</vt:lpstr>
      <vt:lpstr>Aptos</vt:lpstr>
      <vt:lpstr>Constantia</vt:lpstr>
      <vt:lpstr>Tema de Office</vt:lpstr>
      <vt:lpstr>1_Tema de Office</vt:lpstr>
      <vt:lpstr>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74</cp:revision>
  <dcterms:created xsi:type="dcterms:W3CDTF">2025-10-19T08:16:14Z</dcterms:created>
  <dcterms:modified xsi:type="dcterms:W3CDTF">2025-11-20T07:05:23Z</dcterms:modified>
</cp:coreProperties>
</file>