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3"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fr-FR" b="1" dirty="0">
              <a:effectLst>
                <a:outerShdw blurRad="38100" dist="38100" dir="2700000" algn="tl">
                  <a:srgbClr val="000000">
                    <a:alpha val="43137"/>
                  </a:srgbClr>
                </a:outerShdw>
              </a:effectLst>
            </a:rPr>
            <a:t>LA TERRE QUI FUT PERDUE</a:t>
          </a:r>
          <a:endParaRPr lang="es-ES" b="1" dirty="0">
            <a:effectLst>
              <a:outerShdw blurRad="38100" dist="38100" dir="2700000" algn="tl">
                <a:srgbClr val="000000">
                  <a:alpha val="43137"/>
                </a:srgbClr>
              </a:outerShdw>
            </a:effectLst>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fr-FR" b="1" dirty="0">
              <a:effectLst>
                <a:outerShdw blurRad="38100" dist="38100" dir="2700000" algn="tl">
                  <a:srgbClr val="000000">
                    <a:alpha val="43137"/>
                  </a:srgbClr>
                </a:outerShdw>
              </a:effectLst>
            </a:rPr>
            <a:t>LA TERRE QUE DIEU DONNE</a:t>
          </a:r>
          <a:endParaRPr lang="es-ES" b="1" dirty="0">
            <a:effectLst>
              <a:outerShdw blurRad="38100" dist="38100" dir="2700000" algn="tl">
                <a:srgbClr val="000000">
                  <a:alpha val="43137"/>
                </a:srgbClr>
              </a:outerShdw>
            </a:effectLst>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es-ES" b="1" dirty="0" err="1">
              <a:effectLst>
                <a:outerShdw blurRad="38100" dist="38100" dir="2700000" algn="tl">
                  <a:srgbClr val="000000">
                    <a:alpha val="43137"/>
                  </a:srgbClr>
                </a:outerShdw>
              </a:effectLst>
            </a:rPr>
            <a:t>CONQUÉRIR</a:t>
          </a:r>
          <a:r>
            <a:rPr lang="es-ES" b="1" dirty="0">
              <a:effectLst>
                <a:outerShdw blurRad="38100" dist="38100" dir="2700000" algn="tl">
                  <a:srgbClr val="000000">
                    <a:alpha val="43137"/>
                  </a:srgbClr>
                </a:outerShdw>
              </a:effectLst>
            </a:rPr>
            <a:t> LA TERRE</a:t>
          </a: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es-ES" b="1" dirty="0" err="1">
              <a:effectLst>
                <a:outerShdw blurRad="38100" dist="38100" dir="2700000" algn="tl">
                  <a:srgbClr val="000000">
                    <a:alpha val="43137"/>
                  </a:srgbClr>
                </a:outerShdw>
              </a:effectLst>
            </a:rPr>
            <a:t>CONSERVER</a:t>
          </a:r>
          <a:r>
            <a:rPr lang="es-ES" b="1" dirty="0">
              <a:effectLst>
                <a:outerShdw blurRad="38100" dist="38100" dir="2700000" algn="tl">
                  <a:srgbClr val="000000">
                    <a:alpha val="43137"/>
                  </a:srgbClr>
                </a:outerShdw>
              </a:effectLst>
            </a:rPr>
            <a:t> LE </a:t>
          </a:r>
          <a:r>
            <a:rPr lang="es-ES" b="1" dirty="0" err="1">
              <a:effectLst>
                <a:outerShdw blurRad="38100" dist="38100" dir="2700000" algn="tl">
                  <a:srgbClr val="000000">
                    <a:alpha val="43137"/>
                  </a:srgbClr>
                </a:outerShdw>
              </a:effectLst>
            </a:rPr>
            <a:t>CADEAU</a:t>
          </a:r>
          <a:endParaRPr lang="es-ES" b="1" dirty="0">
            <a:effectLst>
              <a:outerShdw blurRad="38100" dist="38100" dir="2700000" algn="tl">
                <a:srgbClr val="000000">
                  <a:alpha val="43137"/>
                </a:srgbClr>
              </a:outerShdw>
            </a:effectLst>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s-ES" b="1" dirty="0">
              <a:effectLst>
                <a:outerShdw blurRad="38100" dist="38100" dir="2700000" algn="tl">
                  <a:srgbClr val="000000">
                    <a:alpha val="43137"/>
                  </a:srgbClr>
                </a:outerShdw>
              </a:effectLst>
            </a:rPr>
            <a:t>LA TERRE </a:t>
          </a:r>
          <a:r>
            <a:rPr lang="es-ES" b="1" dirty="0" err="1">
              <a:effectLst>
                <a:outerShdw blurRad="38100" dist="38100" dir="2700000" algn="tl">
                  <a:srgbClr val="000000">
                    <a:alpha val="43137"/>
                  </a:srgbClr>
                </a:outerShdw>
              </a:effectLst>
            </a:rPr>
            <a:t>RÉCUPÉRÉE</a:t>
          </a:r>
          <a:endParaRPr lang="es-ES"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LA TERRE QUI FUT PERDUE</a:t>
          </a:r>
          <a:endParaRPr lang="es-ES" sz="2100" b="1" kern="1200" dirty="0">
            <a:effectLst>
              <a:outerShdw blurRad="38100" dist="38100" dir="2700000" algn="tl">
                <a:srgbClr val="000000">
                  <a:alpha val="43137"/>
                </a:srgbClr>
              </a:outerShdw>
            </a:effectLst>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fr-FR" sz="2100" b="1" kern="1200" dirty="0">
              <a:effectLst>
                <a:outerShdw blurRad="38100" dist="38100" dir="2700000" algn="tl">
                  <a:srgbClr val="000000">
                    <a:alpha val="43137"/>
                  </a:srgbClr>
                </a:outerShdw>
              </a:effectLst>
            </a:rPr>
            <a:t>LA TERRE QUE DIEU DONNE</a:t>
          </a:r>
          <a:endParaRPr lang="es-ES" sz="2100" b="1" kern="1200" dirty="0">
            <a:effectLst>
              <a:outerShdw blurRad="38100" dist="38100" dir="2700000" algn="tl">
                <a:srgbClr val="000000">
                  <a:alpha val="43137"/>
                </a:srgbClr>
              </a:outerShdw>
            </a:effectLst>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err="1">
              <a:effectLst>
                <a:outerShdw blurRad="38100" dist="38100" dir="2700000" algn="tl">
                  <a:srgbClr val="000000">
                    <a:alpha val="43137"/>
                  </a:srgbClr>
                </a:outerShdw>
              </a:effectLst>
            </a:rPr>
            <a:t>CONQUÉRIR</a:t>
          </a:r>
          <a:r>
            <a:rPr lang="es-ES" sz="2100" b="1" kern="1200" dirty="0">
              <a:effectLst>
                <a:outerShdw blurRad="38100" dist="38100" dir="2700000" algn="tl">
                  <a:srgbClr val="000000">
                    <a:alpha val="43137"/>
                  </a:srgbClr>
                </a:outerShdw>
              </a:effectLst>
            </a:rPr>
            <a:t> LA TERRE</a:t>
          </a: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err="1">
              <a:effectLst>
                <a:outerShdw blurRad="38100" dist="38100" dir="2700000" algn="tl">
                  <a:srgbClr val="000000">
                    <a:alpha val="43137"/>
                  </a:srgbClr>
                </a:outerShdw>
              </a:effectLst>
            </a:rPr>
            <a:t>CONSERVER</a:t>
          </a:r>
          <a:r>
            <a:rPr lang="es-ES" sz="2100" b="1" kern="1200" dirty="0">
              <a:effectLst>
                <a:outerShdw blurRad="38100" dist="38100" dir="2700000" algn="tl">
                  <a:srgbClr val="000000">
                    <a:alpha val="43137"/>
                  </a:srgbClr>
                </a:outerShdw>
              </a:effectLst>
            </a:rPr>
            <a:t> LE </a:t>
          </a:r>
          <a:r>
            <a:rPr lang="es-ES" sz="2100" b="1" kern="1200" dirty="0" err="1">
              <a:effectLst>
                <a:outerShdw blurRad="38100" dist="38100" dir="2700000" algn="tl">
                  <a:srgbClr val="000000">
                    <a:alpha val="43137"/>
                  </a:srgbClr>
                </a:outerShdw>
              </a:effectLst>
            </a:rPr>
            <a:t>CADEAU</a:t>
          </a:r>
          <a:endParaRPr lang="es-ES" sz="2100" b="1" kern="1200" dirty="0">
            <a:effectLst>
              <a:outerShdw blurRad="38100" dist="38100" dir="2700000" algn="tl">
                <a:srgbClr val="000000">
                  <a:alpha val="43137"/>
                </a:srgbClr>
              </a:outerShdw>
            </a:effectLst>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LA TERRE </a:t>
          </a:r>
          <a:r>
            <a:rPr lang="es-ES" sz="2100" b="1" kern="1200" dirty="0" err="1">
              <a:effectLst>
                <a:outerShdw blurRad="38100" dist="38100" dir="2700000" algn="tl">
                  <a:srgbClr val="000000">
                    <a:alpha val="43137"/>
                  </a:srgbClr>
                </a:outerShdw>
              </a:effectLst>
            </a:rPr>
            <a:t>RÉCUPÉRÉE</a:t>
          </a:r>
          <a:endParaRPr lang="es-ES" sz="21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26/11/2025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fr-FR" sz="4400" b="1" spc="300" dirty="0">
                <a:ln/>
                <a:solidFill>
                  <a:srgbClr val="FFC000"/>
                </a:solidFill>
                <a:effectLst>
                  <a:outerShdw blurRad="38100" dist="38100" dir="2700000" algn="tl">
                    <a:srgbClr val="000000"/>
                  </a:outerShdw>
                </a:effectLst>
              </a:rPr>
              <a:t>HÉRITIERS DES PROMESSES,</a:t>
            </a:r>
            <a:br>
              <a:rPr lang="fr-FR" sz="4400" b="1" spc="300" dirty="0">
                <a:ln/>
                <a:solidFill>
                  <a:srgbClr val="FFC000"/>
                </a:solidFill>
                <a:effectLst>
                  <a:outerShdw blurRad="38100" dist="38100" dir="2700000" algn="tl">
                    <a:srgbClr val="000000"/>
                  </a:outerShdw>
                </a:effectLst>
              </a:rPr>
            </a:br>
            <a:r>
              <a:rPr lang="fr-FR" sz="4400" b="1" spc="300" dirty="0">
                <a:ln/>
                <a:solidFill>
                  <a:srgbClr val="FFC000"/>
                </a:solidFill>
                <a:effectLst>
                  <a:outerShdw blurRad="38100" dist="38100" dir="2700000" algn="tl">
                    <a:srgbClr val="000000"/>
                  </a:outerShdw>
                </a:effectLst>
              </a:rPr>
              <a:t>CAPTIFS DE L'ESPÉRANCE</a:t>
            </a:r>
            <a:endParaRPr lang="es-ES" sz="4400" b="1" spc="300" dirty="0">
              <a:ln/>
              <a:solidFill>
                <a:srgbClr val="FFC000"/>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6600901" y="6427505"/>
            <a:ext cx="3308855" cy="338554"/>
          </a:xfrm>
          <a:prstGeom prst="rect">
            <a:avLst/>
          </a:prstGeom>
          <a:noFill/>
        </p:spPr>
        <p:txBody>
          <a:bodyPr wrap="none" rtlCol="0">
            <a:spAutoFit/>
          </a:bodyPr>
          <a:lstStyle/>
          <a:p>
            <a:pPr algn="r"/>
            <a:r>
              <a:rPr lang="fr-FR" sz="1600" b="1" dirty="0">
                <a:solidFill>
                  <a:srgbClr val="BBE4FA"/>
                </a:solidFill>
                <a:effectLst>
                  <a:outerShdw blurRad="38100" dist="38100" dir="2700000" algn="tl">
                    <a:srgbClr val="000000">
                      <a:alpha val="43137"/>
                    </a:srgbClr>
                  </a:outerShdw>
                </a:effectLst>
              </a:rPr>
              <a:t>Leçon 9 pour le 29 novembre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Retournez à la forteresse, captifs pleins d'espérance ! Aujourd'hui encore je le déclare, </a:t>
            </a:r>
            <a:br>
              <a:rPr kumimoji="0" lang="fr-FR"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br>
            <a:r>
              <a:rPr kumimoji="0" lang="fr-FR"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je te rendrai le double. »</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Zacharie</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9.12)</a:t>
            </a:r>
          </a:p>
        </p:txBody>
      </p:sp>
    </p:spTree>
    <p:extLst>
      <p:ext uri="{BB962C8B-B14F-4D97-AF65-F5344CB8AC3E}">
        <p14:creationId xmlns:p14="http://schemas.microsoft.com/office/powerpoint/2010/main" val="25606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98412221"/>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s-ES"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s-ES"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s-ES"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s-ES"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7088" y="6040935"/>
            <a:ext cx="448905" cy="461665"/>
          </a:xfrm>
          <a:prstGeom prst="rect">
            <a:avLst/>
          </a:prstGeom>
          <a:noFill/>
        </p:spPr>
        <p:txBody>
          <a:bodyPr wrap="none" rtlCol="0">
            <a:spAutoFit/>
          </a:bodyPr>
          <a:lstStyle/>
          <a:p>
            <a:pPr algn="ctr"/>
            <a:r>
              <a:rPr lang="es-ES"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47534"/>
            <a:ext cx="7572374" cy="1015663"/>
          </a:xfrm>
          <a:prstGeom prst="rect">
            <a:avLst/>
          </a:prstGeom>
          <a:noFill/>
        </p:spPr>
        <p:txBody>
          <a:bodyPr wrap="square" rtlCol="0">
            <a:spAutoFit/>
          </a:bodyPr>
          <a:lstStyle/>
          <a:p>
            <a:pPr>
              <a:spcBef>
                <a:spcPts val="600"/>
              </a:spcBef>
            </a:pPr>
            <a:r>
              <a:rPr lang="fr-FR" sz="2000" b="1" dirty="0"/>
              <a:t>Une grande partie du livre de Josué, les chapitres 13 à 21, traitent de la distribution de la terre de Canaan entre les diverses tribus d'Israël.</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5396" y="0"/>
            <a:ext cx="4332608" cy="6858000"/>
            <a:chOff x="539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9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es-ES" sz="2000" b="1" dirty="0"/>
                <a:t>LES 12 TRIBUS </a:t>
              </a:r>
              <a:r>
                <a:rPr lang="es-ES" sz="2000" b="1" dirty="0" err="1"/>
                <a:t>D'ISRAËL</a:t>
              </a:r>
              <a:endParaRPr lang="es-ES" sz="2000" b="1" dirty="0"/>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s-ES" sz="1400" b="1" dirty="0">
                  <a:solidFill>
                    <a:srgbClr val="108FD6"/>
                  </a:solidFill>
                </a:rPr>
                <a:t>Mar Mediterráneo</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s-ES" sz="1200" b="1" dirty="0" err="1"/>
                <a:t>ASHER</a:t>
              </a:r>
              <a:endParaRPr lang="es-ES" sz="1200" b="1" dirty="0"/>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s-ES" sz="1200" b="1" dirty="0" err="1"/>
                <a:t>ZÉBULON</a:t>
              </a:r>
              <a:endParaRPr lang="es-ES" sz="1200" b="1" dirty="0"/>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s-ES" sz="1200" b="1" dirty="0" err="1"/>
                <a:t>ISSACHAR</a:t>
              </a:r>
              <a:endParaRPr lang="es-ES" sz="1200" b="1" dirty="0"/>
            </a:p>
          </p:txBody>
        </p:sp>
        <p:sp>
          <p:nvSpPr>
            <p:cNvPr id="16" name="CuadroTexto 15">
              <a:extLst>
                <a:ext uri="{FF2B5EF4-FFF2-40B4-BE49-F238E27FC236}">
                  <a16:creationId xmlns:a16="http://schemas.microsoft.com/office/drawing/2014/main" id="{0BA83634-B26C-A65E-5859-FE489A502748}"/>
                </a:ext>
              </a:extLst>
            </p:cNvPr>
            <p:cNvSpPr txBox="1"/>
            <p:nvPr/>
          </p:nvSpPr>
          <p:spPr>
            <a:xfrm>
              <a:off x="2031062" y="2135976"/>
              <a:ext cx="1071848" cy="276999"/>
            </a:xfrm>
            <a:prstGeom prst="rect">
              <a:avLst/>
            </a:prstGeom>
            <a:noFill/>
          </p:spPr>
          <p:txBody>
            <a:bodyPr wrap="square" rtlCol="0">
              <a:spAutoFit/>
            </a:bodyPr>
            <a:lstStyle/>
            <a:p>
              <a:pPr algn="ctr"/>
              <a:r>
                <a:rPr lang="es-ES" sz="1200" b="1" dirty="0" err="1"/>
                <a:t>NEPHTHALI</a:t>
              </a:r>
              <a:endParaRPr lang="es-ES" sz="1200" b="1" dirty="0"/>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s-ES" sz="1200" b="1" dirty="0" err="1"/>
                <a:t>MANASSÉ</a:t>
              </a:r>
              <a:endParaRPr lang="es-ES" sz="1200" b="1" dirty="0"/>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s-ES" sz="1200" b="1" dirty="0" err="1"/>
                <a:t>MANASSÉ</a:t>
              </a:r>
              <a:endParaRPr lang="es-ES" sz="1200" b="1" dirty="0"/>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s-ES"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35004" y="3820268"/>
              <a:ext cx="917671" cy="276999"/>
            </a:xfrm>
            <a:prstGeom prst="rect">
              <a:avLst/>
            </a:prstGeom>
            <a:noFill/>
          </p:spPr>
          <p:txBody>
            <a:bodyPr wrap="square" rtlCol="0">
              <a:spAutoFit/>
            </a:bodyPr>
            <a:lstStyle/>
            <a:p>
              <a:pPr algn="ctr"/>
              <a:r>
                <a:rPr lang="es-ES" sz="1200" b="1" dirty="0" err="1"/>
                <a:t>ÉPHRAÏM</a:t>
              </a:r>
              <a:endParaRPr lang="es-ES" sz="1200" b="1" dirty="0"/>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s-ES"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s-ES" sz="1100" b="1" dirty="0" err="1"/>
                <a:t>BENJAMIN</a:t>
              </a:r>
              <a:endParaRPr lang="es-ES" sz="1100" b="1" dirty="0"/>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s-ES" sz="1400" b="1" dirty="0"/>
                <a:t>JUDA</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s-ES" sz="1400" b="1" dirty="0" err="1"/>
                <a:t>RUBEN</a:t>
              </a:r>
              <a:endParaRPr lang="es-ES" sz="1400" b="1" dirty="0"/>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s-ES" sz="1200" b="1" dirty="0" err="1"/>
                <a:t>SIMÉON</a:t>
              </a:r>
              <a:endParaRPr lang="es-ES" sz="1200" b="1" dirty="0"/>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412769"/>
            <a:ext cx="7644569" cy="1015663"/>
          </a:xfrm>
          <a:prstGeom prst="rect">
            <a:avLst/>
          </a:prstGeom>
          <a:noFill/>
        </p:spPr>
        <p:txBody>
          <a:bodyPr wrap="square">
            <a:spAutoFit/>
          </a:bodyPr>
          <a:lstStyle/>
          <a:p>
            <a:pPr>
              <a:spcBef>
                <a:spcPts val="600"/>
              </a:spcBef>
            </a:pPr>
            <a:r>
              <a:rPr lang="fr-FR" sz="2000" b="1" dirty="0"/>
              <a:t>La mort de Jésus nous assure que nous avons déjà hérité de la terre qu'Adam et Ève ont autrefois perdue. Cependant, nous sommes encore « captifs de l'espérance » de la recevoir.</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076263"/>
            <a:ext cx="7644568" cy="1323439"/>
          </a:xfrm>
          <a:prstGeom prst="rect">
            <a:avLst/>
          </a:prstGeom>
          <a:noFill/>
        </p:spPr>
        <p:txBody>
          <a:bodyPr wrap="square">
            <a:spAutoFit/>
          </a:bodyPr>
          <a:lstStyle/>
          <a:p>
            <a:pPr>
              <a:spcBef>
                <a:spcPts val="600"/>
              </a:spcBef>
            </a:pPr>
            <a:r>
              <a:rPr lang="fr-FR" sz="2000" b="1" dirty="0"/>
              <a:t>Entre les références aux lieux, aux peuples et aux tribus, </a:t>
            </a:r>
            <a:br>
              <a:rPr lang="fr-FR" sz="2000" b="1" dirty="0"/>
            </a:br>
            <a:r>
              <a:rPr lang="fr-FR" sz="2000" b="1" dirty="0"/>
              <a:t>nous pouvons voir une terre qui était déjà l'héritage d'Israël, mais qu'en même temps, ils ne possédaient pas encore complètement.</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fr-FR"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TERRE QUI FUT PERDUE</a:t>
            </a: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fr-FR" b="1" dirty="0">
                <a:solidFill>
                  <a:srgbClr val="D5DEFE"/>
                </a:solidFill>
                <a:effectLst>
                  <a:outerShdw blurRad="38100" dist="38100" dir="2700000" algn="tl">
                    <a:srgbClr val="000000">
                      <a:alpha val="43137"/>
                    </a:srgbClr>
                  </a:outerShdw>
                </a:effectLst>
                <a:latin typeface="Comic Sans MS" panose="030F0702030302020204" pitchFamily="66" charset="0"/>
              </a:rPr>
              <a:t>« C'est ainsi que l'Éternel Dieu le chassa du jardin d'Éden, pour qu'il cultivât la terre, </a:t>
            </a:r>
            <a:br>
              <a:rPr lang="fr-FR" b="1" dirty="0">
                <a:solidFill>
                  <a:srgbClr val="D5DEFE"/>
                </a:solidFill>
                <a:effectLst>
                  <a:outerShdw blurRad="38100" dist="38100" dir="2700000" algn="tl">
                    <a:srgbClr val="000000">
                      <a:alpha val="43137"/>
                    </a:srgbClr>
                  </a:outerShdw>
                </a:effectLst>
                <a:latin typeface="Comic Sans MS" panose="030F0702030302020204" pitchFamily="66" charset="0"/>
              </a:rPr>
            </a:br>
            <a:r>
              <a:rPr lang="fr-FR" b="1" dirty="0">
                <a:solidFill>
                  <a:srgbClr val="D5DEFE"/>
                </a:solidFill>
                <a:effectLst>
                  <a:outerShdw blurRad="38100" dist="38100" dir="2700000" algn="tl">
                    <a:srgbClr val="000000">
                      <a:alpha val="43137"/>
                    </a:srgbClr>
                  </a:outerShdw>
                </a:effectLst>
                <a:latin typeface="Comic Sans MS" panose="030F0702030302020204" pitchFamily="66" charset="0"/>
              </a:rPr>
              <a:t>d'où il avait été pris »</a:t>
            </a:r>
            <a:r>
              <a:rPr lang="es-ES"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rgbClr val="D5DEFE"/>
                </a:solidFill>
                <a:effectLst>
                  <a:outerShdw blurRad="38100" dist="38100" dir="2700000" algn="tl">
                    <a:srgbClr val="000000">
                      <a:alpha val="43137"/>
                    </a:srgbClr>
                  </a:outerShdw>
                </a:effectLst>
                <a:latin typeface="Comic Sans MS" panose="030F0702030302020204" pitchFamily="66" charset="0"/>
              </a:rPr>
              <a:t>Genèse</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044099"/>
            <a:ext cx="5872944" cy="1015663"/>
          </a:xfrm>
          <a:prstGeom prst="rect">
            <a:avLst/>
          </a:prstGeom>
          <a:noFill/>
        </p:spPr>
        <p:txBody>
          <a:bodyPr wrap="square" rtlCol="0">
            <a:spAutoFit/>
          </a:bodyPr>
          <a:lstStyle/>
          <a:p>
            <a:pPr>
              <a:spcBef>
                <a:spcPts val="600"/>
              </a:spcBef>
            </a:pPr>
            <a:r>
              <a:rPr lang="fr-FR" sz="2000" b="1" dirty="0"/>
              <a:t>Quand ils désobéirent à Dieu, ils furent expulsés de là (Genèse 3.23). Ils avaient perdu la domination sur la Terre.</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469662" cy="707886"/>
          </a:xfrm>
          <a:prstGeom prst="rect">
            <a:avLst/>
          </a:prstGeom>
          <a:noFill/>
        </p:spPr>
        <p:txBody>
          <a:bodyPr wrap="square">
            <a:spAutoFit/>
          </a:bodyPr>
          <a:lstStyle/>
          <a:p>
            <a:pPr>
              <a:spcBef>
                <a:spcPts val="600"/>
              </a:spcBef>
            </a:pPr>
            <a:r>
              <a:rPr lang="fr-FR" sz="2000" b="1" dirty="0"/>
              <a:t>Dieu établit Adam et Ève souverains de ce monde (Genèse 1.27-28), et les plaça dans le jardin d'Éden (Genèse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spcBef>
                <a:spcPts val="600"/>
              </a:spcBef>
            </a:pPr>
            <a:r>
              <a:rPr lang="fr-FR" sz="2000" b="1" dirty="0"/>
              <a:t>La désobéissance d'Israël provoqua un changement dans les plans initiaux. Dieu suscita des pierres des fils à Abraham qui hériteraient de ses promesses : nous (Luc 3.8 ; Hébreux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563274"/>
            <a:ext cx="6134406" cy="1015663"/>
          </a:xfrm>
          <a:prstGeom prst="rect">
            <a:avLst/>
          </a:prstGeom>
          <a:noFill/>
        </p:spPr>
        <p:txBody>
          <a:bodyPr wrap="square">
            <a:spAutoFit/>
          </a:bodyPr>
          <a:lstStyle/>
          <a:p>
            <a:pPr>
              <a:spcBef>
                <a:spcPts val="600"/>
              </a:spcBef>
            </a:pPr>
            <a:r>
              <a:rPr lang="fr-FR" sz="2000" b="1" dirty="0"/>
              <a:t>Progressivement, la possession s'élargirait à toute la terre, à mesure que la connaissance de Dieu parviendrait à chaque peuple et nation (Ésaïe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9" y="2995910"/>
            <a:ext cx="5872944" cy="1631216"/>
          </a:xfrm>
          <a:prstGeom prst="rect">
            <a:avLst/>
          </a:prstGeom>
          <a:noFill/>
        </p:spPr>
        <p:txBody>
          <a:bodyPr wrap="square">
            <a:spAutoFit/>
          </a:bodyPr>
          <a:lstStyle/>
          <a:p>
            <a:pPr>
              <a:spcBef>
                <a:spcPts val="600"/>
              </a:spcBef>
            </a:pPr>
            <a:r>
              <a:rPr lang="fr-FR" sz="2000" b="1" dirty="0"/>
              <a:t>Mais Dieu avait conçu un plan pour que l'humanité récupère la terre perdue. Dans une première phase, il donna à Abraham, Isaac et Jacob un petit morceau de terre : Canaan (Genèse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fr-FR" sz="4400" b="1" spc="600" dirty="0">
                <a:ln w="6600">
                  <a:solidFill>
                    <a:schemeClr val="accent5"/>
                  </a:solidFill>
                  <a:prstDash val="solid"/>
                </a:ln>
                <a:solidFill>
                  <a:srgbClr val="FFFFFF"/>
                </a:solidFill>
                <a:effectLst>
                  <a:outerShdw dist="38100" dir="2700000" algn="tl" rotWithShape="0">
                    <a:schemeClr val="accent5"/>
                  </a:outerShdw>
                </a:effectLst>
              </a:rPr>
              <a:t>LA TERRE QUE DIEU DONNE</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248605" y="1074161"/>
            <a:ext cx="11943395" cy="707886"/>
          </a:xfrm>
          <a:prstGeom prst="rect">
            <a:avLst/>
          </a:prstGeom>
          <a:noFill/>
        </p:spPr>
        <p:txBody>
          <a:bodyPr wrap="square">
            <a:spAutoFit/>
          </a:bodyPr>
          <a:lstStyle/>
          <a:p>
            <a:pPr lvl="0">
              <a:spcBef>
                <a:spcPts val="600"/>
              </a:spcBef>
              <a:defRPr/>
            </a:pPr>
            <a:r>
              <a:rPr lang="fr-FR" sz="2000" b="1" dirty="0">
                <a:solidFill>
                  <a:prstClr val="black"/>
                </a:solidFill>
              </a:rPr>
              <a:t>Tout comme Adam et Ève n'avaient rien fait pour mériter la possession du jardin d'Éden, Abraham et ses descendants n'avaient rien fait non plus pour mériter la terre promise. Ce fut un cadeau de Dieu.</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664367" y="613955"/>
            <a:ext cx="10863264"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À l'Éternel la terre et ce qu'elle renferme, le monde et ceux qui l'habitent ! »</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es-ES" sz="1400"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Psaume</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rcRect t="3642"/>
          <a:stretch>
            <a:fillRect/>
          </a:stretch>
        </p:blipFill>
        <p:spPr>
          <a:xfrm>
            <a:off x="7908183" y="1819890"/>
            <a:ext cx="4116421" cy="3966507"/>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573679"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262445" y="1762997"/>
            <a:ext cx="7478343" cy="1015663"/>
          </a:xfrm>
          <a:prstGeom prst="rect">
            <a:avLst/>
          </a:prstGeom>
          <a:noFill/>
        </p:spPr>
        <p:txBody>
          <a:bodyPr wrap="square">
            <a:spAutoFit/>
          </a:bodyPr>
          <a:lstStyle/>
          <a:p>
            <a:pPr lvl="0">
              <a:spcBef>
                <a:spcPts val="600"/>
              </a:spcBef>
              <a:defRPr/>
            </a:pPr>
            <a:r>
              <a:rPr lang="fr-FR" sz="2000" b="1" dirty="0">
                <a:solidFill>
                  <a:prstClr val="black"/>
                </a:solidFill>
              </a:rPr>
              <a:t>Nous pouvons comparer ce cadeau à une maison louée. Bien qu'Israël pût vivre en Canaan, la terre continuait d'appartenir à Dieu (Psaume 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795737" y="4191715"/>
            <a:ext cx="3112446" cy="2554545"/>
          </a:xfrm>
          <a:prstGeom prst="rect">
            <a:avLst/>
          </a:prstGeom>
          <a:noFill/>
        </p:spPr>
        <p:txBody>
          <a:bodyPr wrap="square">
            <a:spAutoFit/>
          </a:bodyPr>
          <a:lstStyle/>
          <a:p>
            <a:pPr lvl="0">
              <a:spcBef>
                <a:spcPts val="600"/>
              </a:spcBef>
              <a:defRPr/>
            </a:pPr>
            <a:r>
              <a:rPr lang="fr-FR" sz="2000" b="1" dirty="0">
                <a:solidFill>
                  <a:prstClr val="black"/>
                </a:solidFill>
              </a:rPr>
              <a:t>Tout comme en Éden, il y avait un loyer à « payer » : l'obéissance</a:t>
            </a:r>
            <a:br>
              <a:rPr lang="fr-FR" sz="2000" b="1" dirty="0">
                <a:solidFill>
                  <a:prstClr val="black"/>
                </a:solidFill>
              </a:rPr>
            </a:br>
            <a:r>
              <a:rPr lang="fr-FR" sz="2000" b="1" dirty="0">
                <a:solidFill>
                  <a:prstClr val="black"/>
                </a:solidFill>
              </a:rPr>
              <a:t>(Lévitique 20.22). C'était en réalité une question de relation : aimer Dieu et jouir de ses bénédictions.</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262444" y="2759610"/>
            <a:ext cx="7618642" cy="1323439"/>
          </a:xfrm>
          <a:prstGeom prst="rect">
            <a:avLst/>
          </a:prstGeom>
          <a:noFill/>
        </p:spPr>
        <p:txBody>
          <a:bodyPr wrap="square">
            <a:spAutoFit/>
          </a:bodyPr>
          <a:lstStyle/>
          <a:p>
            <a:pPr lvl="0">
              <a:spcBef>
                <a:spcPts val="600"/>
              </a:spcBef>
              <a:defRPr/>
            </a:pPr>
            <a:r>
              <a:rPr lang="fr-FR" sz="2000" b="1" dirty="0">
                <a:solidFill>
                  <a:prstClr val="black"/>
                </a:solidFill>
              </a:rPr>
              <a:t>Le propriétaire de la maison est celui qui se préoccupe de l'entretien du toit, de la plomberie, etc. De même, Dieu était celui qui pourvoyait la pluie, protégeait les récoltes, etc., pour qu'Israël vive en sécurité dans la terre que Dieu lui donnait.</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881086" y="5846351"/>
            <a:ext cx="4143519" cy="1015663"/>
          </a:xfrm>
          <a:prstGeom prst="rect">
            <a:avLst/>
          </a:prstGeom>
          <a:noFill/>
        </p:spPr>
        <p:txBody>
          <a:bodyPr wrap="square">
            <a:spAutoFit/>
          </a:bodyPr>
          <a:lstStyle/>
          <a:p>
            <a:pPr algn="ctr"/>
            <a:r>
              <a:rPr lang="fr-FR" sz="2000" b="1" dirty="0">
                <a:solidFill>
                  <a:prstClr val="black"/>
                </a:solidFill>
              </a:rPr>
              <a:t>Hier, tout comme aujourd'hui, c'est toujours une question de foi (Hébreux 11.9-13).</a:t>
            </a:r>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err="1">
                <a:ln/>
                <a:solidFill>
                  <a:schemeClr val="accent3"/>
                </a:solidFill>
              </a:rPr>
              <a:t>CONQUÉRIR</a:t>
            </a:r>
            <a:r>
              <a:rPr lang="es-ES" sz="4400" b="1" dirty="0">
                <a:ln/>
                <a:solidFill>
                  <a:schemeClr val="accent3"/>
                </a:solidFill>
              </a:rPr>
              <a:t> LA TERRE</a:t>
            </a: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fr-FR" b="1" dirty="0">
                <a:solidFill>
                  <a:schemeClr val="accent5">
                    <a:lumMod val="75000"/>
                  </a:schemeClr>
                </a:solidFill>
                <a:latin typeface="Comic Sans MS" panose="030F0702030302020204" pitchFamily="66" charset="0"/>
              </a:rPr>
              <a:t>« Maintenant, distribue ce pays en héritage aux neuf tribus </a:t>
            </a:r>
            <a:br>
              <a:rPr lang="fr-FR" b="1" dirty="0">
                <a:solidFill>
                  <a:schemeClr val="accent5">
                    <a:lumMod val="75000"/>
                  </a:schemeClr>
                </a:solidFill>
                <a:latin typeface="Comic Sans MS" panose="030F0702030302020204" pitchFamily="66" charset="0"/>
              </a:rPr>
            </a:br>
            <a:r>
              <a:rPr lang="fr-FR" b="1" dirty="0">
                <a:solidFill>
                  <a:schemeClr val="accent5">
                    <a:lumMod val="75000"/>
                  </a:schemeClr>
                </a:solidFill>
                <a:latin typeface="Comic Sans MS" panose="030F0702030302020204" pitchFamily="66" charset="0"/>
              </a:rPr>
              <a:t>et à la demi-tribu de Manassé »</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(Josué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fr-FR" sz="2000" b="1" dirty="0"/>
              <a:t>Josué étant déjà âgé, Dieu lui ordonna de partager la terre entre les tribus d'Israël, y compris les territoires encore non conquis (Josué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365831" y="3312968"/>
            <a:ext cx="4617377" cy="2862322"/>
          </a:xfrm>
          <a:prstGeom prst="rect">
            <a:avLst/>
          </a:prstGeom>
          <a:noFill/>
        </p:spPr>
        <p:txBody>
          <a:bodyPr wrap="square">
            <a:spAutoFit/>
          </a:bodyPr>
          <a:lstStyle/>
          <a:p>
            <a:pPr>
              <a:spcBef>
                <a:spcPts val="600"/>
              </a:spcBef>
            </a:pPr>
            <a:r>
              <a:rPr lang="fr-FR" sz="2000" b="1" dirty="0"/>
              <a:t>Bien qu'ils aient combattu pour la victoire, le succès ne fut pas un mérite de leur part, mais de Dieu (Deutéronome 9.5). Tout comme Israël, nous ne pouvons rien faire pour obtenir le salut et hériter des promesses (Éphésiens 2.8-9 ; Galates 3.29). Mais, s'ils ont combattu... que devons-nous faire aujourd'hui ?</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384269" y="6127135"/>
            <a:ext cx="9807731" cy="707886"/>
          </a:xfrm>
          <a:prstGeom prst="rect">
            <a:avLst/>
          </a:prstGeom>
          <a:noFill/>
        </p:spPr>
        <p:txBody>
          <a:bodyPr wrap="square">
            <a:spAutoFit/>
          </a:bodyPr>
          <a:lstStyle/>
          <a:p>
            <a:pPr>
              <a:spcBef>
                <a:spcPts val="600"/>
              </a:spcBef>
            </a:pPr>
            <a:r>
              <a:rPr lang="fr-FR" sz="2000" b="1" dirty="0"/>
              <a:t>Une fois sauvés, Dieu demande à ses héritiers deux choses : l'obéissance (Philippiens 2.12) ; et la gratitude (Hébreux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6717" r="6717"/>
          <a:stretch>
            <a:fillRect/>
          </a:stretch>
        </p:blipFill>
        <p:spPr>
          <a:xfrm>
            <a:off x="158276" y="3429000"/>
            <a:ext cx="2135833" cy="3211281"/>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6960" b="6960"/>
          <a:stretch>
            <a:fillRect/>
          </a:stretch>
        </p:blipFill>
        <p:spPr>
          <a:xfrm>
            <a:off x="7103800" y="3692863"/>
            <a:ext cx="2391262" cy="2482427"/>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11573" b="11573"/>
          <a:stretch>
            <a:fillRect/>
          </a:stretch>
        </p:blipFill>
        <p:spPr>
          <a:xfrm>
            <a:off x="9615654" y="3692864"/>
            <a:ext cx="2497752" cy="2482426"/>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7002665" cy="1015663"/>
          </a:xfrm>
          <a:prstGeom prst="rect">
            <a:avLst/>
          </a:prstGeom>
          <a:noFill/>
        </p:spPr>
        <p:txBody>
          <a:bodyPr wrap="square">
            <a:spAutoFit/>
          </a:bodyPr>
          <a:lstStyle/>
          <a:p>
            <a:pPr>
              <a:spcBef>
                <a:spcPts val="600"/>
              </a:spcBef>
            </a:pPr>
            <a:r>
              <a:rPr lang="fr-FR" sz="2000" b="1" dirty="0"/>
              <a:t>La terre était à eux, mais ils devaient encore faire un effort pour pouvoir la posséder. Dieu n'agit pas indépendamment de l'homme, il désire que nous fassions notre part.</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spc="600" dirty="0">
                <a:ln/>
                <a:solidFill>
                  <a:schemeClr val="accent4"/>
                </a:solidFill>
                <a:effectLst>
                  <a:outerShdw blurRad="38100" dist="38100" dir="2700000" algn="tl">
                    <a:srgbClr val="000000">
                      <a:alpha val="43137"/>
                    </a:srgbClr>
                  </a:outerShdw>
                </a:effectLst>
              </a:rPr>
              <a:t> </a:t>
            </a:r>
            <a:r>
              <a:rPr lang="es-ES" sz="4400" b="1" spc="600" dirty="0" err="1">
                <a:ln/>
                <a:solidFill>
                  <a:schemeClr val="accent4"/>
                </a:solidFill>
                <a:effectLst>
                  <a:outerShdw blurRad="38100" dist="38100" dir="2700000" algn="tl">
                    <a:srgbClr val="000000">
                      <a:alpha val="43137"/>
                    </a:srgbClr>
                  </a:outerShdw>
                </a:effectLst>
              </a:rPr>
              <a:t>CONSERVER</a:t>
            </a:r>
            <a:r>
              <a:rPr lang="es-ES" sz="4400" b="1" spc="600" dirty="0">
                <a:ln/>
                <a:solidFill>
                  <a:schemeClr val="accent4"/>
                </a:solidFill>
                <a:effectLst>
                  <a:outerShdw blurRad="38100" dist="38100" dir="2700000" algn="tl">
                    <a:srgbClr val="000000">
                      <a:alpha val="43137"/>
                    </a:srgbClr>
                  </a:outerShdw>
                </a:effectLst>
              </a:rPr>
              <a:t> LE </a:t>
            </a:r>
            <a:r>
              <a:rPr lang="es-ES" sz="4400" b="1" spc="600" dirty="0" err="1">
                <a:ln/>
                <a:solidFill>
                  <a:schemeClr val="accent4"/>
                </a:solidFill>
                <a:effectLst>
                  <a:outerShdw blurRad="38100" dist="38100" dir="2700000" algn="tl">
                    <a:srgbClr val="000000">
                      <a:alpha val="43137"/>
                    </a:srgbClr>
                  </a:outerShdw>
                </a:effectLst>
              </a:rPr>
              <a:t>CADEAU</a:t>
            </a:r>
            <a:endParaRPr lang="es-ES" sz="4400" b="1" spc="600"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fr-FR"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Les terres ne se vendront point à perpétuité ; car le pays est à moi, car vous êtes chez moi comme étrangers et comme habitants. »</a:t>
            </a: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Lévitique</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25.23)</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fr-FR" sz="2000" b="1" dirty="0"/>
              <a:t>Une fois l'héritage reçu, il y avait des règles </a:t>
            </a:r>
            <a:br>
              <a:rPr lang="fr-FR" sz="2000" b="1" dirty="0"/>
            </a:br>
            <a:r>
              <a:rPr lang="fr-FR" sz="2000" b="1" dirty="0"/>
              <a:t>spéciales qui régissaient l'usage de la terre : </a:t>
            </a:r>
            <a:br>
              <a:rPr lang="fr-FR" sz="2000" b="1" dirty="0"/>
            </a:br>
            <a:r>
              <a:rPr lang="fr-FR" sz="2000" b="1" dirty="0"/>
              <a:t>l'année sabbatique et le jubilé.</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70235" y="4175543"/>
            <a:ext cx="6609943" cy="1015663"/>
          </a:xfrm>
          <a:prstGeom prst="rect">
            <a:avLst/>
          </a:prstGeom>
          <a:noFill/>
        </p:spPr>
        <p:txBody>
          <a:bodyPr wrap="square">
            <a:spAutoFit/>
          </a:bodyPr>
          <a:lstStyle/>
          <a:p>
            <a:pPr>
              <a:spcBef>
                <a:spcPts val="600"/>
              </a:spcBef>
            </a:pPr>
            <a:r>
              <a:rPr lang="fr-FR" sz="2000" b="1" dirty="0"/>
              <a:t>Le jubilé impliquait la restitution des terres à leurs propriétaires originaux, évitant les inégalités sociales (Lévitique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spcBef>
                <a:spcPts val="600"/>
              </a:spcBef>
            </a:pPr>
            <a:r>
              <a:rPr lang="fr-FR" sz="2000" b="1" dirty="0"/>
              <a:t>L'année sabbatique, une extension à grande échelle du sabbat, permettait à la terre de se reposer (Lévitique 25.2-5). Le non-respect de cette loi fut l'une des raisons de l'exil (2 Chroniques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97277" y="5191206"/>
            <a:ext cx="6682902" cy="1631216"/>
          </a:xfrm>
          <a:prstGeom prst="rect">
            <a:avLst/>
          </a:prstGeom>
          <a:noFill/>
        </p:spPr>
        <p:txBody>
          <a:bodyPr wrap="square">
            <a:spAutoFit/>
          </a:bodyPr>
          <a:lstStyle/>
          <a:p>
            <a:pPr>
              <a:spcBef>
                <a:spcPts val="600"/>
              </a:spcBef>
            </a:pPr>
            <a:r>
              <a:rPr lang="fr-FR" sz="2000" b="1" dirty="0"/>
              <a:t>En essence, c'est le but principal de l'Évangile : </a:t>
            </a:r>
            <a:br>
              <a:rPr lang="fr-FR" sz="2000" b="1" dirty="0"/>
            </a:br>
            <a:r>
              <a:rPr lang="fr-FR" sz="2000" b="1" dirty="0"/>
              <a:t>effacer la distinction entre riches et pauvres, entrepreneurs et employés, privilégiés et défavorisés, en nous plaçant tous sur un pied d'égalité en reconnaissant notre besoin total de la grâce de Dieu.</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TERRE </a:t>
            </a:r>
            <a:r>
              <a:rPr lang="es-ES" sz="4400" b="1" spc="30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RÉCUPÉRÉE</a:t>
            </a:r>
            <a:endPar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1">
                    <a:lumMod val="75000"/>
                  </a:schemeClr>
                </a:solidFill>
                <a:latin typeface="Comic Sans MS" panose="030F0702030302020204" pitchFamily="66" charset="0"/>
              </a:rPr>
              <a:t>« Ils habiteront le pays que j'ai donné à mon serviteur Jacob, et qu'ont habité vos pères ; ils y habiteront, eux, leurs enfants, et les enfants de leurs enfants, à perpétuité ; et mon serviteur David sera leur prince pour toujours »</a:t>
            </a:r>
            <a:r>
              <a:rPr lang="es-ES" b="1" dirty="0">
                <a:solidFill>
                  <a:schemeClr val="accent1">
                    <a:lumMod val="75000"/>
                  </a:schemeClr>
                </a:solidFill>
                <a:latin typeface="Comic Sans MS" panose="030F0702030302020204" pitchFamily="66" charset="0"/>
              </a:rPr>
              <a:t> </a:t>
            </a:r>
            <a:r>
              <a:rPr lang="es-ES" sz="1400" b="1" dirty="0">
                <a:solidFill>
                  <a:schemeClr val="accent1">
                    <a:lumMod val="75000"/>
                  </a:schemeClr>
                </a:solidFill>
                <a:latin typeface="Comic Sans MS" panose="030F0702030302020204" pitchFamily="66" charset="0"/>
              </a:rPr>
              <a:t>(</a:t>
            </a:r>
            <a:r>
              <a:rPr lang="es-ES" sz="1400" b="1" dirty="0" err="1">
                <a:solidFill>
                  <a:schemeClr val="accent1">
                    <a:lumMod val="75000"/>
                  </a:schemeClr>
                </a:solidFill>
                <a:latin typeface="Comic Sans MS" panose="030F0702030302020204" pitchFamily="66" charset="0"/>
              </a:rPr>
              <a:t>Ézéchiel</a:t>
            </a:r>
            <a:r>
              <a:rPr lang="es-ES" sz="1400" b="1" dirty="0">
                <a:solidFill>
                  <a:schemeClr val="accent1">
                    <a:lumMod val="75000"/>
                  </a:schemeClr>
                </a:solidFill>
                <a:latin typeface="Comic Sans MS" panose="030F0702030302020204" pitchFamily="66" charset="0"/>
              </a:rPr>
              <a:t>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66875"/>
            <a:ext cx="7296151" cy="707886"/>
          </a:xfrm>
          <a:prstGeom prst="rect">
            <a:avLst/>
          </a:prstGeom>
          <a:noFill/>
        </p:spPr>
        <p:txBody>
          <a:bodyPr wrap="square" rtlCol="0">
            <a:spAutoFit/>
          </a:bodyPr>
          <a:lstStyle/>
          <a:p>
            <a:pPr>
              <a:spcBef>
                <a:spcPts val="600"/>
              </a:spcBef>
            </a:pPr>
            <a:r>
              <a:rPr lang="fr-FR" sz="2000" b="1" dirty="0"/>
              <a:t>À cause de leur désobéissance, Israël fut déraciné de sa terre et jeté à Babylone. Mais Dieu ne les abandonna pas.</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1" y="3960504"/>
            <a:ext cx="2735910" cy="2735910"/>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l="3363" r="3363"/>
          <a:stretch>
            <a:fillRect/>
          </a:stretch>
        </p:blipFill>
        <p:spPr>
          <a:xfrm>
            <a:off x="7943850" y="4703272"/>
            <a:ext cx="4162424" cy="199314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338167"/>
            <a:ext cx="7296149" cy="1631216"/>
          </a:xfrm>
          <a:prstGeom prst="rect">
            <a:avLst/>
          </a:prstGeom>
          <a:noFill/>
        </p:spPr>
        <p:txBody>
          <a:bodyPr wrap="square">
            <a:spAutoFit/>
          </a:bodyPr>
          <a:lstStyle/>
          <a:p>
            <a:pPr>
              <a:spcBef>
                <a:spcPts val="600"/>
              </a:spcBef>
            </a:pPr>
            <a:r>
              <a:rPr lang="fr-FR" sz="2000" b="1" dirty="0"/>
              <a:t>Il promit de les ramener, de leur donner la terre perpétuellement, et de placer sur eux le roi David (Ézéchiel 37.25). Mais Israël ne posséda pas cette terre pour toujours, et David était mort depuis longtemps déjà. Que signifie donc cette prophétie ?</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7" y="4604082"/>
            <a:ext cx="4625427" cy="2246769"/>
          </a:xfrm>
          <a:prstGeom prst="rect">
            <a:avLst/>
          </a:prstGeom>
          <a:noFill/>
        </p:spPr>
        <p:txBody>
          <a:bodyPr wrap="square">
            <a:spAutoFit/>
          </a:bodyPr>
          <a:lstStyle/>
          <a:p>
            <a:pPr>
              <a:spcBef>
                <a:spcPts val="600"/>
              </a:spcBef>
            </a:pPr>
            <a:r>
              <a:rPr lang="fr-FR" sz="2000" b="1" dirty="0"/>
              <a:t>Il est l'accomplissement de toutes les promesses (Romains 15.8 ; 2 Corinthiens 1.20). En lui nous recevons des bénédictions maintenant et, dans l'avenir, l'héritage promis (1 Pierre 1.3-4). Bientôt, nos pieds fouleront la Terre Promise.</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932789"/>
            <a:ext cx="8959302" cy="707886"/>
          </a:xfrm>
          <a:prstGeom prst="rect">
            <a:avLst/>
          </a:prstGeom>
          <a:noFill/>
        </p:spPr>
        <p:txBody>
          <a:bodyPr wrap="square">
            <a:spAutoFit/>
          </a:bodyPr>
          <a:lstStyle/>
          <a:p>
            <a:pPr>
              <a:spcBef>
                <a:spcPts val="600"/>
              </a:spcBef>
            </a:pPr>
            <a:r>
              <a:rPr lang="fr-FR" sz="2000" b="1" dirty="0"/>
              <a:t>Ici est annoncé Jésus, le véritable Roi qui règne éternellement. Celui qui, par son sang, nous assure un héritage éternel.</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071687" y="455985"/>
            <a:ext cx="7896225" cy="5632311"/>
          </a:xfrm>
          <a:prstGeom prst="rect">
            <a:avLst/>
          </a:prstGeom>
          <a:noFill/>
        </p:spPr>
        <p:txBody>
          <a:bodyPr wrap="square">
            <a:spAutoFit/>
          </a:bodyPr>
          <a:lstStyle/>
          <a:p>
            <a:pPr>
              <a:spcBef>
                <a:spcPts val="600"/>
              </a:spcBef>
            </a:pPr>
            <a:r>
              <a:rPr lang="fr-FR" sz="2400" b="1" dirty="0">
                <a:latin typeface="Constantia" panose="02030602050306030303" pitchFamily="18" charset="0"/>
              </a:rPr>
              <a:t>« Par leur désobéissance, Adam et Eve avaient perdu l’Éden, et toute la terre avait été maudite à cause du péché. Toutefois, si le peuple de Dieu se conformait aux instructions reçues, le pays serait rétabli dans sa fertilité et sa beauté premières. L’Éternel avait lui-même donné à Israël des directives pour cultiver le sol et contribuer à cette œuvre de restauration. Ainsi, grâce aux prescriptions divines, tout le pays était destiné à devenir une leçon de choses pour illustrer la vérité spirituelle. Parce qu'elle obéit à des lois physiques, la terre produit ses richesses ; de même, c'est en se soumettant à la loi morale qu'Israël pouvait refléter le caractère du Très-Haut. Les païens eux-mêmes reconnaîtraient ainsi la supériorité de ceux qui servaient et adoraient le Dieu vivant »</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B5B5D0C1-3E85-151F-5DEA-F321F15A622C}"/>
              </a:ext>
            </a:extLst>
          </p:cNvPr>
          <p:cNvSpPr txBox="1"/>
          <p:nvPr/>
        </p:nvSpPr>
        <p:spPr>
          <a:xfrm>
            <a:off x="4910901" y="6063461"/>
            <a:ext cx="5081135" cy="338554"/>
          </a:xfrm>
          <a:prstGeom prst="rect">
            <a:avLst/>
          </a:prstGeom>
          <a:noFill/>
        </p:spPr>
        <p:txBody>
          <a:bodyPr wrap="none" rtlCol="0">
            <a:spAutoFit/>
          </a:bodyPr>
          <a:lstStyle/>
          <a:p>
            <a:pPr algn="r"/>
            <a:r>
              <a:rPr lang="es-ES" sz="1600" b="1" dirty="0"/>
              <a:t>E. G. W. (Palabras de vida del Gran Maestro, pág. 231)</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391</TotalTime>
  <Words>1269</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Aptos Display</vt:lpstr>
      <vt:lpstr>Arial</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70</cp:revision>
  <dcterms:created xsi:type="dcterms:W3CDTF">2025-10-25T14:24:07Z</dcterms:created>
  <dcterms:modified xsi:type="dcterms:W3CDTF">2025-11-26T14:52:33Z</dcterms:modified>
</cp:coreProperties>
</file>