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305" r:id="rId3"/>
    <p:sldId id="303" r:id="rId4"/>
    <p:sldId id="306" r:id="rId5"/>
    <p:sldId id="257" r:id="rId6"/>
    <p:sldId id="307" r:id="rId7"/>
    <p:sldId id="308" r:id="rId8"/>
    <p:sldId id="258" r:id="rId9"/>
    <p:sldId id="309" r:id="rId10"/>
    <p:sldId id="259" r:id="rId11"/>
    <p:sldId id="310" r:id="rId12"/>
    <p:sldId id="260" r:id="rId13"/>
    <p:sldId id="311" r:id="rId14"/>
    <p:sldId id="261" r:id="rId15"/>
    <p:sldId id="312" r:id="rId16"/>
    <p:sldId id="262" r:id="rId17"/>
    <p:sldId id="313" r:id="rId18"/>
    <p:sldId id="264" r:id="rId19"/>
    <p:sldId id="325" r:id="rId20"/>
  </p:sldIdLst>
  <p:sldSz cx="12192000" cy="6858000"/>
  <p:notesSz cx="6858000" cy="9144000"/>
  <p:embeddedFontLst>
    <p:embeddedFont>
      <p:font typeface="Brush Script MT" panose="03060802040406070304" pitchFamily="66" charset="0"/>
      <p:italic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42"/>
    <a:srgbClr val="0000FF"/>
    <a:srgbClr val="BDC5DA"/>
    <a:srgbClr val="CFCDFF"/>
    <a:srgbClr val="FFF8A3"/>
    <a:srgbClr val="D5DEFE"/>
    <a:srgbClr val="9FAF66"/>
    <a:srgbClr val="BBE4FA"/>
    <a:srgbClr val="50C2F6"/>
    <a:srgbClr val="9CD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5065" autoAdjust="0"/>
  </p:normalViewPr>
  <p:slideViewPr>
    <p:cSldViewPr snapToGrid="0">
      <p:cViewPr varScale="1">
        <p:scale>
          <a:sx n="107" d="100"/>
          <a:sy n="107" d="100"/>
        </p:scale>
        <p:origin x="3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fr-CH" b="1" dirty="0">
              <a:effectLst>
                <a:outerShdw blurRad="38100" dist="38100" dir="2700000" algn="tl">
                  <a:srgbClr val="000000">
                    <a:alpha val="43137"/>
                  </a:srgbClr>
                </a:outerShdw>
              </a:effectLst>
            </a:rPr>
            <a:t>LA TERRE QUI FUT PERDUE</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fr-CH" b="1" dirty="0">
              <a:effectLst>
                <a:outerShdw blurRad="38100" dist="38100" dir="2700000" algn="tl">
                  <a:srgbClr val="000000">
                    <a:alpha val="43137"/>
                  </a:srgbClr>
                </a:outerShdw>
              </a:effectLst>
            </a:rPr>
            <a:t>LA TERRE QUE DIEU DONNE</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fr-CH" b="1" dirty="0">
              <a:effectLst>
                <a:outerShdw blurRad="38100" dist="38100" dir="2700000" algn="tl">
                  <a:srgbClr val="000000">
                    <a:alpha val="43137"/>
                  </a:srgbClr>
                </a:outerShdw>
              </a:effectLst>
            </a:rPr>
            <a:t>CONQUÉRIR LA TERRE</a:t>
          </a: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fr-CH" b="1" dirty="0">
              <a:effectLst>
                <a:outerShdw blurRad="38100" dist="38100" dir="2700000" algn="tl">
                  <a:srgbClr val="000000">
                    <a:alpha val="43137"/>
                  </a:srgbClr>
                </a:outerShdw>
              </a:effectLst>
            </a:rPr>
            <a:t>CONSERVER LE CADEAU</a:t>
          </a: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fr-CH" b="1" dirty="0">
              <a:effectLst>
                <a:outerShdw blurRad="38100" dist="38100" dir="2700000" algn="tl">
                  <a:srgbClr val="000000">
                    <a:alpha val="43137"/>
                  </a:srgbClr>
                </a:outerShdw>
              </a:effectLst>
            </a:rPr>
            <a:t>LA TERRE RÉCUPÉRÉE</a:t>
          </a: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fr-CH" sz="2100" b="1" kern="1200" dirty="0">
              <a:effectLst>
                <a:outerShdw blurRad="38100" dist="38100" dir="2700000" algn="tl">
                  <a:srgbClr val="000000">
                    <a:alpha val="43137"/>
                  </a:srgbClr>
                </a:outerShdw>
              </a:effectLst>
            </a:rPr>
            <a:t>LA TERRE QUI FUT PERDUE</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fr-CH" sz="2100" b="1" kern="1200" dirty="0">
              <a:effectLst>
                <a:outerShdw blurRad="38100" dist="38100" dir="2700000" algn="tl">
                  <a:srgbClr val="000000">
                    <a:alpha val="43137"/>
                  </a:srgbClr>
                </a:outerShdw>
              </a:effectLst>
            </a:rPr>
            <a:t>LA TERRE QUE DIEU DONNE</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fr-CH" sz="2100" b="1" kern="1200" dirty="0">
              <a:effectLst>
                <a:outerShdw blurRad="38100" dist="38100" dir="2700000" algn="tl">
                  <a:srgbClr val="000000">
                    <a:alpha val="43137"/>
                  </a:srgbClr>
                </a:outerShdw>
              </a:effectLst>
            </a:rPr>
            <a:t>CONQUÉRIR LA TERRE</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fr-CH" sz="2100" b="1" kern="1200" dirty="0">
              <a:effectLst>
                <a:outerShdw blurRad="38100" dist="38100" dir="2700000" algn="tl">
                  <a:srgbClr val="000000">
                    <a:alpha val="43137"/>
                  </a:srgbClr>
                </a:outerShdw>
              </a:effectLst>
            </a:rPr>
            <a:t>CONSERVER LE CADEAU</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fr-CH" sz="2100" b="1" kern="1200" dirty="0">
              <a:effectLst>
                <a:outerShdw blurRad="38100" dist="38100" dir="2700000" algn="tl">
                  <a:srgbClr val="000000">
                    <a:alpha val="43137"/>
                  </a:srgbClr>
                </a:outerShdw>
              </a:effectLst>
            </a:rPr>
            <a:t>LA TERRE RÉCUPÉRÉE</a:t>
          </a: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26/11/2025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18509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192986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7</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331167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9</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042CEF93-0768-4FF4-9C9A-EF45687FCA9A}" type="slidenum">
              <a:rPr lang="es-ES" smtClean="0"/>
              <a:t>10</a:t>
            </a:fld>
            <a:endParaRPr lang="es-ES"/>
          </a:p>
        </p:txBody>
      </p:sp>
    </p:spTree>
    <p:extLst>
      <p:ext uri="{BB962C8B-B14F-4D97-AF65-F5344CB8AC3E}">
        <p14:creationId xmlns:p14="http://schemas.microsoft.com/office/powerpoint/2010/main" val="77656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11</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15</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bible-en-ligne.net/bible,19O-15-5,psaumes.php" TargetMode="External"/><Relationship Id="rId3" Type="http://schemas.openxmlformats.org/officeDocument/2006/relationships/image" Target="../media/image43.jpeg"/><Relationship Id="rId7" Type="http://schemas.openxmlformats.org/officeDocument/2006/relationships/hyperlink" Target="https://bible-en-ligne.net/bible,19O-15-4,psaumes.php" TargetMode="Externa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hyperlink" Target="https://bible-en-ligne.net/bible,19O-15-3,psaumes.php" TargetMode="External"/><Relationship Id="rId5" Type="http://schemas.openxmlformats.org/officeDocument/2006/relationships/hyperlink" Target="https://bible-en-ligne.net/bible,19O-15-2,psaumes.php" TargetMode="External"/><Relationship Id="rId4" Type="http://schemas.openxmlformats.org/officeDocument/2006/relationships/hyperlink" Target="https://bible-en-ligne.net/bible,19O-15-1,psaumes.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13" Type="http://schemas.openxmlformats.org/officeDocument/2006/relationships/hyperlink" Target="https://fr.wikipedia.org/wiki/Tribu_de_Juda" TargetMode="External"/><Relationship Id="rId18" Type="http://schemas.openxmlformats.org/officeDocument/2006/relationships/hyperlink" Target="https://fr.wikipedia.org/wiki/Tribu_de_Zebulon" TargetMode="External"/><Relationship Id="rId26" Type="http://schemas.openxmlformats.org/officeDocument/2006/relationships/hyperlink" Target="https://fr.wikipedia.org/wiki/Tribu_d%27Asher" TargetMode="External"/><Relationship Id="rId39" Type="http://schemas.openxmlformats.org/officeDocument/2006/relationships/image" Target="../media/image8.jpeg"/><Relationship Id="rId21" Type="http://schemas.openxmlformats.org/officeDocument/2006/relationships/hyperlink" Target="https://fr.wikipedia.org/wiki/Dan_(Bible)" TargetMode="External"/><Relationship Id="rId34" Type="http://schemas.openxmlformats.org/officeDocument/2006/relationships/hyperlink" Target="https://fr.wikipedia.org/wiki/Bible" TargetMode="External"/><Relationship Id="rId7" Type="http://schemas.openxmlformats.org/officeDocument/2006/relationships/hyperlink" Target="https://fr.wikipedia.org/wiki/Tribu_de_Ruben" TargetMode="External"/><Relationship Id="rId12" Type="http://schemas.openxmlformats.org/officeDocument/2006/relationships/hyperlink" Target="https://fr.wikipedia.org/wiki/L%C3%A9vi" TargetMode="External"/><Relationship Id="rId17" Type="http://schemas.openxmlformats.org/officeDocument/2006/relationships/hyperlink" Target="https://fr.wikipedia.org/wiki/Issachar" TargetMode="External"/><Relationship Id="rId25" Type="http://schemas.openxmlformats.org/officeDocument/2006/relationships/hyperlink" Target="https://fr.wikipedia.org/wiki/Gad_(fils_de_Jacob)" TargetMode="External"/><Relationship Id="rId33" Type="http://schemas.openxmlformats.org/officeDocument/2006/relationships/hyperlink" Target="https://fr.wikipedia.org/wiki/Livre_de_Josu%C3%A9" TargetMode="External"/><Relationship Id="rId38" Type="http://schemas.openxmlformats.org/officeDocument/2006/relationships/image" Target="../media/image7.jpeg"/><Relationship Id="rId2" Type="http://schemas.openxmlformats.org/officeDocument/2006/relationships/notesSlide" Target="../notesSlides/notesSlide1.xml"/><Relationship Id="rId16" Type="http://schemas.openxmlformats.org/officeDocument/2006/relationships/hyperlink" Target="https://fr.wikipedia.org/wiki/Tribu_d%27Issacar" TargetMode="External"/><Relationship Id="rId20" Type="http://schemas.openxmlformats.org/officeDocument/2006/relationships/hyperlink" Target="https://fr.wikipedia.org/wiki/Tribu_de_Dan" TargetMode="External"/><Relationship Id="rId29" Type="http://schemas.openxmlformats.org/officeDocument/2006/relationships/hyperlink" Target="https://fr.wikipedia.org/wiki/Tribu_de_Manass%C3%A9" TargetMode="External"/><Relationship Id="rId1" Type="http://schemas.openxmlformats.org/officeDocument/2006/relationships/slideLayout" Target="../slideLayouts/slideLayout7.xml"/><Relationship Id="rId6" Type="http://schemas.openxmlformats.org/officeDocument/2006/relationships/hyperlink" Target="https://fr.wikipedia.org/wiki/%C3%89phra%C3%AFm" TargetMode="External"/><Relationship Id="rId11" Type="http://schemas.openxmlformats.org/officeDocument/2006/relationships/hyperlink" Target="https://fr.wikipedia.org/wiki/Tribu_de_L%C3%A9vi" TargetMode="External"/><Relationship Id="rId24" Type="http://schemas.openxmlformats.org/officeDocument/2006/relationships/hyperlink" Target="https://fr.wikipedia.org/wiki/Tribu_de_Gad" TargetMode="External"/><Relationship Id="rId32" Type="http://schemas.openxmlformats.org/officeDocument/2006/relationships/hyperlink" Target="https://fr.wikipedia.org/wiki/Benjamin_(Bible)" TargetMode="External"/><Relationship Id="rId37" Type="http://schemas.openxmlformats.org/officeDocument/2006/relationships/hyperlink" Target="https://fr.wikipedia.org/wiki/Tribus_d%27Isra%C3%ABl#cite_note-1" TargetMode="External"/><Relationship Id="rId5" Type="http://schemas.openxmlformats.org/officeDocument/2006/relationships/hyperlink" Target="https://fr.wikipedia.org/wiki/Manass%C3%A9_(patriarche)" TargetMode="External"/><Relationship Id="rId15" Type="http://schemas.openxmlformats.org/officeDocument/2006/relationships/hyperlink" Target="https://fr.wikipedia.org/wiki/David_(roi_d%27Isra%C3%ABl)" TargetMode="External"/><Relationship Id="rId23" Type="http://schemas.openxmlformats.org/officeDocument/2006/relationships/hyperlink" Target="https://fr.wikipedia.org/wiki/Nephtali" TargetMode="External"/><Relationship Id="rId28" Type="http://schemas.openxmlformats.org/officeDocument/2006/relationships/hyperlink" Target="https://fr.wikipedia.org/wiki/Tribu_de_Joseph" TargetMode="External"/><Relationship Id="rId36" Type="http://schemas.openxmlformats.org/officeDocument/2006/relationships/hyperlink" Target="https://fr.wikipedia.org/wiki/H%C3%A9breux" TargetMode="External"/><Relationship Id="rId10" Type="http://schemas.openxmlformats.org/officeDocument/2006/relationships/hyperlink" Target="https://fr.wikipedia.org/wiki/Sim%C3%A9on_(Bible)" TargetMode="External"/><Relationship Id="rId19" Type="http://schemas.openxmlformats.org/officeDocument/2006/relationships/hyperlink" Target="https://fr.wikipedia.org/wiki/Zabulon" TargetMode="External"/><Relationship Id="rId31" Type="http://schemas.openxmlformats.org/officeDocument/2006/relationships/hyperlink" Target="https://fr.wikipedia.org/wiki/Tribu_de_Benjamin" TargetMode="External"/><Relationship Id="rId4" Type="http://schemas.openxmlformats.org/officeDocument/2006/relationships/hyperlink" Target="https://fr.wikipedia.org/wiki/Joseph_(fils_de_Jacob)" TargetMode="External"/><Relationship Id="rId9" Type="http://schemas.openxmlformats.org/officeDocument/2006/relationships/hyperlink" Target="https://fr.wikipedia.org/wiki/Tribu_de_Sim%C3%A9on" TargetMode="External"/><Relationship Id="rId14" Type="http://schemas.openxmlformats.org/officeDocument/2006/relationships/hyperlink" Target="https://fr.wikipedia.org/wiki/Juda_(fils_de_Jacob)" TargetMode="External"/><Relationship Id="rId22" Type="http://schemas.openxmlformats.org/officeDocument/2006/relationships/hyperlink" Target="https://fr.wikipedia.org/wiki/Tribu_de_Nephthali" TargetMode="External"/><Relationship Id="rId27" Type="http://schemas.openxmlformats.org/officeDocument/2006/relationships/hyperlink" Target="https://fr.wikipedia.org/wiki/Aser" TargetMode="External"/><Relationship Id="rId30" Type="http://schemas.openxmlformats.org/officeDocument/2006/relationships/hyperlink" Target="https://fr.wikipedia.org/wiki/Tribu_d%27%C3%89phra%C3%AFm" TargetMode="External"/><Relationship Id="rId35" Type="http://schemas.openxmlformats.org/officeDocument/2006/relationships/hyperlink" Target="https://fr.wikipedia.org/wiki/Canaan_(r%C3%A9gion)" TargetMode="External"/><Relationship Id="rId8" Type="http://schemas.openxmlformats.org/officeDocument/2006/relationships/hyperlink" Target="https://fr.wikipedia.org/wiki/Ruben_(Bible)" TargetMode="External"/><Relationship Id="rId3" Type="http://schemas.openxmlformats.org/officeDocument/2006/relationships/hyperlink" Target="https://fr.wikipedia.org/wiki/Jaco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pic>
        <p:nvPicPr>
          <p:cNvPr id="6" name="Picture 5" descr="A group of people in a field&#10;&#10;AI-generated content may be incorrect.">
            <a:extLst>
              <a:ext uri="{FF2B5EF4-FFF2-40B4-BE49-F238E27FC236}">
                <a16:creationId xmlns:a16="http://schemas.microsoft.com/office/drawing/2014/main" id="{4F16119F-5382-896B-7977-F5547761D6D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spcAft>
                <a:spcPts val="600"/>
              </a:spcAft>
            </a:pPr>
            <a:r>
              <a:rPr lang="fr-CH" sz="4400" b="1" spc="300" dirty="0">
                <a:ln/>
                <a:solidFill>
                  <a:srgbClr val="FFC000"/>
                </a:solidFill>
                <a:effectLst>
                  <a:outerShdw blurRad="38100" dist="38100" dir="2700000" algn="tl">
                    <a:srgbClr val="000000"/>
                  </a:outerShdw>
                </a:effectLst>
              </a:rPr>
              <a:t>HÉRITIERS DES PROMESSES,</a:t>
            </a:r>
            <a:br>
              <a:rPr lang="fr-CH" sz="4400" b="1" spc="300" dirty="0">
                <a:ln/>
                <a:solidFill>
                  <a:srgbClr val="FFC000"/>
                </a:solidFill>
                <a:effectLst>
                  <a:outerShdw blurRad="38100" dist="38100" dir="2700000" algn="tl">
                    <a:srgbClr val="000000"/>
                  </a:outerShdw>
                </a:effectLst>
              </a:rPr>
            </a:br>
            <a:r>
              <a:rPr lang="fr-CH" sz="4400" b="1" spc="300" dirty="0">
                <a:ln/>
                <a:solidFill>
                  <a:srgbClr val="FFC000"/>
                </a:solidFill>
                <a:effectLst>
                  <a:outerShdw blurRad="38100" dist="38100" dir="2700000" algn="tl">
                    <a:srgbClr val="000000"/>
                  </a:outerShdw>
                </a:effectLst>
              </a:rPr>
              <a:t>CAPTIFS DE L'ESPÉRANCE</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6202330" y="6427505"/>
            <a:ext cx="3707426" cy="369332"/>
          </a:xfrm>
          <a:prstGeom prst="rect">
            <a:avLst/>
          </a:prstGeom>
          <a:noFill/>
        </p:spPr>
        <p:txBody>
          <a:bodyPr wrap="none" rtlCol="0">
            <a:spAutoFit/>
          </a:bodyPr>
          <a:lstStyle/>
          <a:p>
            <a:pPr algn="r">
              <a:spcAft>
                <a:spcPts val="600"/>
              </a:spcAft>
            </a:pPr>
            <a:r>
              <a:rPr lang="fr-CH" b="1" dirty="0">
                <a:solidFill>
                  <a:srgbClr val="BBE4FA"/>
                </a:solidFill>
                <a:effectLst>
                  <a:outerShdw blurRad="38100" dist="38100" dir="2700000" algn="tl">
                    <a:srgbClr val="000000">
                      <a:alpha val="43137"/>
                    </a:srgbClr>
                  </a:outerShdw>
                </a:effectLst>
              </a:rPr>
              <a:t>Leçon 9 pour le 29 novembre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EDEE372-1484-5F12-E556-F47828D7011C}"/>
              </a:ext>
            </a:extLst>
          </p:cNvPr>
          <p:cNvSpPr txBox="1"/>
          <p:nvPr/>
        </p:nvSpPr>
        <p:spPr>
          <a:xfrm>
            <a:off x="4255476" y="73519"/>
            <a:ext cx="7655169" cy="2000548"/>
          </a:xfrm>
          <a:prstGeom prst="rect">
            <a:avLst/>
          </a:prstGeom>
          <a:noFill/>
        </p:spPr>
        <p:txBody>
          <a:bodyPr wrap="square" rtlCol="0">
            <a:spAutoFit/>
          </a:bodyPr>
          <a:lstStyle/>
          <a:p>
            <a:r>
              <a:rPr lang="fr-FR" sz="2400" b="1" dirty="0"/>
              <a:t>Le jubilé</a:t>
            </a:r>
            <a:endParaRPr lang="fr-CH" sz="2400" dirty="0"/>
          </a:p>
          <a:p>
            <a:r>
              <a:rPr lang="fr-FR" dirty="0"/>
              <a:t>	« </a:t>
            </a:r>
            <a:r>
              <a:rPr lang="fr-FR" sz="2000" dirty="0">
                <a:effectLst>
                  <a:outerShdw blurRad="38100" dist="38100" dir="2700000" algn="tl">
                    <a:srgbClr val="000000">
                      <a:alpha val="43137"/>
                    </a:srgbClr>
                  </a:outerShdw>
                </a:effectLst>
              </a:rPr>
              <a:t>… L’obéissance aux commandements de Dieu était le plus sûr chemin de la prospérité. </a:t>
            </a:r>
            <a:r>
              <a:rPr lang="fr-FR" sz="2000" dirty="0">
                <a:solidFill>
                  <a:schemeClr val="tx2"/>
                </a:solidFill>
                <a:effectLst>
                  <a:outerShdw blurRad="38100" dist="38100" dir="2700000" algn="tl">
                    <a:srgbClr val="000000">
                      <a:alpha val="43137"/>
                    </a:srgbClr>
                  </a:outerShdw>
                </a:effectLst>
              </a:rPr>
              <a:t>« Tu prêteras à beaucoup de nations, disait l’Éternel, et tu </a:t>
            </a: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n’emprunteras</a:t>
            </a:r>
            <a:r>
              <a:rPr lang="fr-FR" sz="2000" dirty="0">
                <a:solidFill>
                  <a:schemeClr val="tx2"/>
                </a:solidFill>
                <a:effectLst>
                  <a:outerShdw blurRad="38100" dist="38100" dir="2700000" algn="tl">
                    <a:srgbClr val="000000">
                      <a:alpha val="43137"/>
                    </a:srgbClr>
                  </a:outerShdw>
                </a:effectLst>
              </a:rPr>
              <a:t> point toi-même ; tu domineras sur beaucoup de nations, et elles ne domineront pas sur toi » </a:t>
            </a:r>
            <a:r>
              <a:rPr lang="fr-FR" sz="2000" i="1" dirty="0">
                <a:solidFill>
                  <a:schemeClr val="accent6">
                    <a:lumMod val="50000"/>
                  </a:schemeClr>
                </a:solidFill>
                <a:effectLst>
                  <a:outerShdw blurRad="38100" dist="38100" dir="2700000" algn="tl">
                    <a:srgbClr val="000000">
                      <a:alpha val="43137"/>
                    </a:srgbClr>
                  </a:outerShdw>
                </a:effectLst>
              </a:rPr>
              <a:t>(Deutéronome 15.6)</a:t>
            </a:r>
            <a:r>
              <a:rPr lang="fr-FR" sz="2000" dirty="0">
                <a:solidFill>
                  <a:schemeClr val="accent6">
                    <a:lumMod val="50000"/>
                  </a:schemeClr>
                </a:solidFill>
                <a:effectLst>
                  <a:outerShdw blurRad="38100" dist="38100" dir="2700000" algn="tl">
                    <a:srgbClr val="000000">
                      <a:alpha val="43137"/>
                    </a:srgbClr>
                  </a:outerShdw>
                </a:effectLst>
              </a:rPr>
              <a:t>.</a:t>
            </a: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42671FF-84C9-B85A-886D-5F6025D7D710}"/>
              </a:ext>
            </a:extLst>
          </p:cNvPr>
          <p:cNvSpPr txBox="1"/>
          <p:nvPr/>
        </p:nvSpPr>
        <p:spPr>
          <a:xfrm>
            <a:off x="4384429" y="2074067"/>
            <a:ext cx="7397262" cy="2246769"/>
          </a:xfrm>
          <a:prstGeom prst="rect">
            <a:avLst/>
          </a:prstGeom>
          <a:noFill/>
        </p:spPr>
        <p:txBody>
          <a:bodyPr wrap="square" rtlCol="0">
            <a:spAutoFit/>
          </a:bodyPr>
          <a:lstStyle/>
          <a:p>
            <a:pPr algn="just">
              <a:buNone/>
            </a:pPr>
            <a:r>
              <a:rPr lang="fr-FR" sz="2000" dirty="0">
                <a:effectLst/>
                <a:latin typeface="Arial" panose="020B0604020202020204" pitchFamily="34" charset="0"/>
                <a:ea typeface="MS Minngs"/>
                <a:cs typeface="Arial" panose="020B0604020202020204" pitchFamily="34" charset="0"/>
              </a:rPr>
              <a:t>Après </a:t>
            </a:r>
            <a:r>
              <a:rPr lang="fr-FR" sz="20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sept années sabbatiques, sept fois sept ans »,</a:t>
            </a:r>
            <a:r>
              <a:rPr lang="fr-FR" sz="2000" dirty="0">
                <a:solidFill>
                  <a:srgbClr val="0066FF"/>
                </a:solidFill>
                <a:effectLst/>
                <a:latin typeface="Arial" panose="020B0604020202020204" pitchFamily="34" charset="0"/>
                <a:ea typeface="MS Minngs"/>
                <a:cs typeface="Arial" panose="020B0604020202020204" pitchFamily="34" charset="0"/>
              </a:rPr>
              <a:t> </a:t>
            </a:r>
            <a:r>
              <a:rPr lang="fr-FR" sz="2000" dirty="0">
                <a:solidFill>
                  <a:schemeClr val="accent1"/>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soit</a:t>
            </a:r>
            <a:r>
              <a:rPr lang="fr-FR" sz="2000" dirty="0">
                <a:effectLst/>
                <a:latin typeface="Arial" panose="020B0604020202020204" pitchFamily="34" charset="0"/>
                <a:ea typeface="MS Minngs"/>
                <a:cs typeface="Arial" panose="020B0604020202020204" pitchFamily="34" charset="0"/>
              </a:rPr>
              <a:t> </a:t>
            </a:r>
            <a:r>
              <a:rPr lang="fr-FR" sz="2000" dirty="0">
                <a:solidFill>
                  <a:schemeClr val="accent1"/>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une période de quarante-neuf ans, disait l’Éternel, vous ferez sonner la trompette dans tout votre pays. </a:t>
            </a:r>
          </a:p>
          <a:p>
            <a:pPr algn="just">
              <a:buNone/>
            </a:pPr>
            <a:r>
              <a:rPr lang="fr-FR" sz="20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Vous sanctifierez la cinquantième année</a:t>
            </a: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vous publierez la liberté dans le pays pour tous ses habitants.</a:t>
            </a: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0070C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Ce sera pour vous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jubilé </a:t>
            </a:r>
            <a:r>
              <a:rPr lang="fr-FR" sz="2000" dirty="0">
                <a:solidFill>
                  <a:srgbClr val="0070C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t>
            </a: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chemeClr val="accent1"/>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chacun de vous rentrera dans sa propriété, et chacun retournera dans sa famille. »</a:t>
            </a:r>
            <a:r>
              <a:rPr lang="fr-FR" sz="2000" dirty="0">
                <a:solidFill>
                  <a:schemeClr val="accent1"/>
                </a:solidFill>
                <a:effectLst/>
                <a:latin typeface="Arial" panose="020B0604020202020204" pitchFamily="34" charset="0"/>
                <a:ea typeface="MS Minngs"/>
                <a:cs typeface="Arial" panose="020B0604020202020204" pitchFamily="34" charset="0"/>
              </a:rPr>
              <a:t> </a:t>
            </a:r>
            <a:r>
              <a:rPr lang="fr-FR" sz="2000"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(Lévitique 25.8-10.)</a:t>
            </a:r>
            <a:endParaRPr lang="fr-CH" i="1"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1819D278-752B-1C15-A76B-DF1022F5D8A3}"/>
              </a:ext>
            </a:extLst>
          </p:cNvPr>
          <p:cNvSpPr txBox="1"/>
          <p:nvPr/>
        </p:nvSpPr>
        <p:spPr>
          <a:xfrm>
            <a:off x="890953" y="4304355"/>
            <a:ext cx="11019692" cy="2554545"/>
          </a:xfrm>
          <a:prstGeom prst="rect">
            <a:avLst/>
          </a:prstGeom>
          <a:noFill/>
        </p:spPr>
        <p:txBody>
          <a:bodyPr wrap="square" rtlCol="0">
            <a:spAutoFit/>
          </a:bodyPr>
          <a:lstStyle/>
          <a:p>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C’était </a:t>
            </a:r>
            <a:r>
              <a:rPr lang="fr-FR" sz="20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le dixième jour du septième mois, le jour des expiations » </a:t>
            </a:r>
            <a:r>
              <a:rPr lang="fr-FR" sz="2000" i="1"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(Lévitique 23.27)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que l’on faisait retentir le son de la trompette</a:t>
            </a:r>
            <a:r>
              <a:rPr lang="fr-FR" sz="2000" i="1"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du jubilé à travers le pays</a:t>
            </a:r>
            <a:r>
              <a:rPr lang="fr-FR" sz="2000" dirty="0">
                <a:solidFill>
                  <a:srgbClr val="FF0000"/>
                </a:solidFill>
                <a:effectLst/>
                <a:latin typeface="Arial" panose="020B0604020202020204" pitchFamily="34" charset="0"/>
                <a:ea typeface="MS Minngs"/>
                <a:cs typeface="Arial" panose="020B0604020202020204" pitchFamily="34" charset="0"/>
              </a:rPr>
              <a:t>. </a:t>
            </a:r>
            <a:r>
              <a:rPr lang="fr-FR" sz="2000" dirty="0">
                <a:solidFill>
                  <a:srgbClr val="7030A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Tous les enfants de Jacob étaient alors appelés à saluer l’année de rémission. Et on la saluait en effet, avec d’autant plus d’allégresse qu’elle commençait à partir du grand jour des expiations où se faisait la propitiation de tous les péchés d’Israël.</a:t>
            </a:r>
            <a:r>
              <a:rPr lang="fr-FR" sz="2000" dirty="0">
                <a:effectLst/>
                <a:latin typeface="Arial" panose="020B0604020202020204" pitchFamily="34" charset="0"/>
                <a:ea typeface="MS Minngs"/>
                <a:cs typeface="Arial" panose="020B0604020202020204" pitchFamily="34" charset="0"/>
              </a:rPr>
              <a:t>  </a:t>
            </a:r>
            <a:r>
              <a:rPr lang="fr-FR" sz="20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Comme sous l’année sabbatique, on ne devait ni ensemencer ni moissonner les champs.</a:t>
            </a:r>
            <a:r>
              <a:rPr lang="fr-FR" sz="2000" dirty="0">
                <a:effectLst/>
                <a:latin typeface="Arial" panose="020B0604020202020204" pitchFamily="34" charset="0"/>
                <a:ea typeface="MS Minngs"/>
                <a:cs typeface="Arial" panose="020B0604020202020204" pitchFamily="34" charset="0"/>
              </a:rPr>
              <a:t> </a:t>
            </a:r>
            <a:r>
              <a:rPr lang="fr-FR" sz="2000" dirty="0">
                <a:solidFill>
                  <a:srgbClr val="7030A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Tout ce qu’ils produisaient était considéré comme appartenant aux indigents.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Au jubilé, certaines catégories d’esclaves hébreux </a:t>
            </a:r>
            <a:r>
              <a:rPr lang="fr-FR" sz="2000" dirty="0">
                <a:solidFill>
                  <a:srgbClr val="0000FF"/>
                </a:solidFill>
                <a:effectLs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tous ceux qui n’avaient pas été émancipés l’année sabbatique</a:t>
            </a:r>
            <a:r>
              <a:rPr lang="fr-FR" sz="2000" dirty="0">
                <a:solidFill>
                  <a:srgbClr val="0000FF"/>
                </a:solidFill>
                <a:effectLst/>
                <a:highlight>
                  <a:srgbClr val="00FFFF"/>
                </a:highlight>
                <a:latin typeface="Arial" panose="020B0604020202020204" pitchFamily="34" charset="0"/>
                <a:ea typeface="MS Minngs"/>
                <a:cs typeface="Arial" panose="020B0604020202020204" pitchFamily="34" charset="0"/>
              </a:rPr>
              <a:t> </a:t>
            </a:r>
            <a:r>
              <a:rPr lang="fr-FR" sz="2000" dirty="0">
                <a:effectLst/>
                <a:latin typeface="Arial" panose="020B0604020202020204" pitchFamily="34" charset="0"/>
                <a:ea typeface="MS Minngs"/>
                <a:cs typeface="Arial" panose="020B0604020202020204" pitchFamily="34" charset="0"/>
              </a:rPr>
              <a:t>— </a:t>
            </a:r>
            <a:r>
              <a:rPr lang="fr-FR" sz="2000" b="1" dirty="0">
                <a:effectLst/>
                <a:highlight>
                  <a:srgbClr val="FFFF00"/>
                </a:highlight>
                <a:latin typeface="Arial" panose="020B0604020202020204" pitchFamily="34" charset="0"/>
                <a:ea typeface="MS Minngs"/>
                <a:cs typeface="Arial" panose="020B0604020202020204" pitchFamily="34" charset="0"/>
              </a:rPr>
              <a:t>étaient mis en liberté. »</a:t>
            </a:r>
            <a:endParaRPr lang="fr-CH" sz="2000" b="1" dirty="0">
              <a:highlight>
                <a:srgbClr val="FFFF00"/>
              </a:highlight>
              <a:latin typeface="Arial" panose="020B0604020202020204" pitchFamily="34" charset="0"/>
              <a:cs typeface="Arial" panose="020B0604020202020204" pitchFamily="34" charset="0"/>
            </a:endParaRPr>
          </a:p>
        </p:txBody>
      </p:sp>
      <p:sp>
        <p:nvSpPr>
          <p:cNvPr id="5" name="Phylactère : pensées 4">
            <a:extLst>
              <a:ext uri="{FF2B5EF4-FFF2-40B4-BE49-F238E27FC236}">
                <a16:creationId xmlns:a16="http://schemas.microsoft.com/office/drawing/2014/main" id="{3FB8F1B8-60B9-B841-A373-7ECD46620E7A}"/>
              </a:ext>
            </a:extLst>
          </p:cNvPr>
          <p:cNvSpPr/>
          <p:nvPr/>
        </p:nvSpPr>
        <p:spPr>
          <a:xfrm>
            <a:off x="515815" y="234462"/>
            <a:ext cx="3223847" cy="1699846"/>
          </a:xfrm>
          <a:prstGeom prst="cloudCallout">
            <a:avLst>
              <a:gd name="adj1" fmla="val 58076"/>
              <a:gd name="adj2" fmla="val 5836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 </a:t>
            </a:r>
          </a:p>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Patriarches et Prophets</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533, 534.)</a:t>
            </a:r>
            <a:endParaRPr lang="fr-CH" dirty="0">
              <a:ln w="0"/>
              <a:solidFill>
                <a:schemeClr val="tx1"/>
              </a:solidFill>
              <a:effectLst>
                <a:outerShdw blurRad="38100" dist="19050" dir="2700000" algn="tl" rotWithShape="0">
                  <a:schemeClr val="dk1">
                    <a:alpha val="40000"/>
                  </a:schemeClr>
                </a:outerShdw>
              </a:effectLst>
            </a:endParaRPr>
          </a:p>
        </p:txBody>
      </p:sp>
      <p:pic>
        <p:nvPicPr>
          <p:cNvPr id="5122" name="Picture 2">
            <a:extLst>
              <a:ext uri="{FF2B5EF4-FFF2-40B4-BE49-F238E27FC236}">
                <a16:creationId xmlns:a16="http://schemas.microsoft.com/office/drawing/2014/main" id="{52EEDF52-4B72-C3CE-FC48-CBF79CC4E3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74" y="2047512"/>
            <a:ext cx="2117084" cy="211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3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up of a yellow object&#10;&#10;AI-generated content may be incorrect.">
            <a:extLst>
              <a:ext uri="{FF2B5EF4-FFF2-40B4-BE49-F238E27FC236}">
                <a16:creationId xmlns:a16="http://schemas.microsoft.com/office/drawing/2014/main" id="{289D9646-494D-1919-6B35-37B9A806EE5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D27D7F4-A59C-BF6B-E273-97B7573D5268}"/>
              </a:ext>
            </a:extLst>
          </p:cNvPr>
          <p:cNvSpPr txBox="1"/>
          <p:nvPr/>
        </p:nvSpPr>
        <p:spPr>
          <a:xfrm>
            <a:off x="0" y="0"/>
            <a:ext cx="8738062"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CH" sz="4400" b="1" dirty="0">
                <a:ln/>
                <a:solidFill>
                  <a:schemeClr val="accent3"/>
                </a:solidFill>
              </a:rPr>
              <a:t>CONQUÉRIR LA TERRE</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8738062" cy="707886"/>
          </a:xfrm>
          <a:prstGeom prst="rect">
            <a:avLst/>
          </a:prstGeom>
          <a:noFill/>
        </p:spPr>
        <p:txBody>
          <a:bodyPr wrap="square">
            <a:spAutoFit/>
          </a:bodyPr>
          <a:lstStyle/>
          <a:p>
            <a:pPr algn="ctr"/>
            <a:r>
              <a:rPr lang="fr-CH" sz="2000" b="1" dirty="0">
                <a:solidFill>
                  <a:schemeClr val="accent6">
                    <a:lumMod val="75000"/>
                  </a:schemeClr>
                </a:solidFill>
                <a:latin typeface="Comic Sans MS" panose="030F0702030302020204" pitchFamily="66" charset="0"/>
              </a:rPr>
              <a:t>“Maintenant, distribue ce pays en héritage aux neuf tribus </a:t>
            </a:r>
            <a:br>
              <a:rPr lang="fr-CH" sz="2000" b="1" dirty="0">
                <a:solidFill>
                  <a:schemeClr val="accent6">
                    <a:lumMod val="75000"/>
                  </a:schemeClr>
                </a:solidFill>
                <a:latin typeface="Comic Sans MS" panose="030F0702030302020204" pitchFamily="66" charset="0"/>
              </a:rPr>
            </a:br>
            <a:r>
              <a:rPr lang="fr-CH" sz="2000" b="1" dirty="0">
                <a:solidFill>
                  <a:schemeClr val="accent6">
                    <a:lumMod val="75000"/>
                  </a:schemeClr>
                </a:solidFill>
                <a:latin typeface="Comic Sans MS" panose="030F0702030302020204" pitchFamily="66" charset="0"/>
              </a:rPr>
              <a:t>et à la demi-tribu de Manassé.” </a:t>
            </a:r>
            <a:r>
              <a:rPr lang="fr-CH" b="1" dirty="0">
                <a:solidFill>
                  <a:schemeClr val="accent5">
                    <a:lumMod val="75000"/>
                  </a:schemeClr>
                </a:solidFill>
                <a:latin typeface="Comic Sans MS" panose="030F0702030302020204" pitchFamily="66" charset="0"/>
              </a:rPr>
              <a:t>(Josué 13.7)</a:t>
            </a: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49" y="1352950"/>
            <a:ext cx="8751649" cy="707886"/>
          </a:xfrm>
          <a:prstGeom prst="rect">
            <a:avLst/>
          </a:prstGeom>
          <a:noFill/>
        </p:spPr>
        <p:txBody>
          <a:bodyPr wrap="square" rtlCol="0">
            <a:spAutoFit/>
          </a:bodyPr>
          <a:lstStyle/>
          <a:p>
            <a:pPr>
              <a:spcBef>
                <a:spcPts val="600"/>
              </a:spcBef>
            </a:pPr>
            <a:r>
              <a:rPr lang="fr-CH" sz="2000" b="1" dirty="0"/>
              <a:t>Josué étant déjà âgé, Dieu lui ordonna de partager la terre entre les tribus d'Israël, y compris les territoires encore non conquis </a:t>
            </a:r>
            <a:r>
              <a:rPr lang="fr-CH" sz="2000" b="1" i="1" dirty="0">
                <a:solidFill>
                  <a:schemeClr val="accent6">
                    <a:lumMod val="75000"/>
                  </a:schemeClr>
                </a:solidFill>
              </a:rPr>
              <a:t>(Josué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519671" y="3206463"/>
            <a:ext cx="9409680" cy="1631216"/>
          </a:xfrm>
          <a:prstGeom prst="rect">
            <a:avLst/>
          </a:prstGeom>
          <a:noFill/>
        </p:spPr>
        <p:txBody>
          <a:bodyPr wrap="square">
            <a:spAutoFit/>
          </a:bodyPr>
          <a:lstStyle/>
          <a:p>
            <a:pPr>
              <a:spcBef>
                <a:spcPts val="600"/>
              </a:spcBef>
            </a:pPr>
            <a:r>
              <a:rPr lang="fr-CH" sz="2000" b="1" dirty="0"/>
              <a:t>Bien qu'ils aient combattu pour la victoire, le succès ne fut pas un mérite de leur part, mais de Dieu (Deutéronome 9.5). Tout comme Israël, nous ne pouvons rien faire pour obtenir le salut et hériter des promesses (Éphésiens 2.8-9 ; Galates 3.29). Mais, s'ils ont combattu... </a:t>
            </a:r>
          </a:p>
          <a:p>
            <a:r>
              <a:rPr lang="fr-CH" sz="2000" b="1" dirty="0"/>
              <a:t>que devons-nous faire aujourd'hui ?</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507277" y="4843330"/>
            <a:ext cx="4800598" cy="1323439"/>
          </a:xfrm>
          <a:prstGeom prst="rect">
            <a:avLst/>
          </a:prstGeom>
          <a:noFill/>
        </p:spPr>
        <p:txBody>
          <a:bodyPr wrap="square">
            <a:spAutoFit/>
          </a:bodyPr>
          <a:lstStyle/>
          <a:p>
            <a:pPr>
              <a:spcBef>
                <a:spcPts val="600"/>
              </a:spcBef>
            </a:pPr>
            <a:r>
              <a:rPr lang="fr-CH" sz="2000" b="1" dirty="0"/>
              <a:t>Une fois sauvés, Dieu demande à ses héritiers deux choses : l'obéissance (Philippiens 2.12) ; et la gratitude (Hébreux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50255" y="3827669"/>
            <a:ext cx="1994373" cy="2593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9200" y="384720"/>
            <a:ext cx="3100880" cy="2162136"/>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570524" y="4452237"/>
            <a:ext cx="1800000" cy="2171270"/>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64749" y="4332689"/>
            <a:ext cx="1800000" cy="2329194"/>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87549" y="2107848"/>
            <a:ext cx="8738063" cy="1015663"/>
          </a:xfrm>
          <a:prstGeom prst="rect">
            <a:avLst/>
          </a:prstGeom>
          <a:noFill/>
        </p:spPr>
        <p:txBody>
          <a:bodyPr wrap="square">
            <a:spAutoFit/>
          </a:bodyPr>
          <a:lstStyle/>
          <a:p>
            <a:pPr>
              <a:spcBef>
                <a:spcPts val="600"/>
              </a:spcBef>
            </a:pPr>
            <a:r>
              <a:rPr lang="fr-CH" sz="2000" b="1" dirty="0"/>
              <a:t>La terre était à eux, mais ils devaient encore faire un effort pour pouvoir la posséder. Dieu n'agit pas indépendamment de l'homme, il désire que nous fassions notre part.</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0CC37D-C1A3-423E-E39D-86AD720DE9B8}"/>
              </a:ext>
            </a:extLst>
          </p:cNvPr>
          <p:cNvSpPr txBox="1"/>
          <p:nvPr/>
        </p:nvSpPr>
        <p:spPr>
          <a:xfrm>
            <a:off x="4337537" y="211015"/>
            <a:ext cx="7584831" cy="4647426"/>
          </a:xfrm>
          <a:prstGeom prst="rect">
            <a:avLst/>
          </a:prstGeom>
          <a:noFill/>
        </p:spPr>
        <p:txBody>
          <a:bodyPr wrap="square" rtlCol="0">
            <a:spAutoFit/>
          </a:bodyPr>
          <a:lstStyle/>
          <a:p>
            <a:r>
              <a:rPr lang="fr-FR" sz="3600" b="1" dirty="0"/>
              <a:t>Le pays restauré</a:t>
            </a:r>
            <a:endParaRPr lang="fr-CH" sz="3600" dirty="0"/>
          </a:p>
          <a:p>
            <a:pPr algn="ctr"/>
            <a:r>
              <a:rPr lang="fr-FR" sz="2000" dirty="0">
                <a:solidFill>
                  <a:schemeClr val="accent1"/>
                </a:solidFill>
                <a:latin typeface="Arial" panose="020B0604020202020204" pitchFamily="34" charset="0"/>
                <a:cs typeface="Arial" panose="020B0604020202020204" pitchFamily="34" charset="0"/>
              </a:rPr>
              <a:t>Si les hommes et les femmes actifs ayant une expérience dans le domaine de la réussite et des progrès de l'œuvre de Dieu, </a:t>
            </a:r>
            <a:r>
              <a:rPr lang="fr-FR" sz="2000" dirty="0">
                <a:solidFill>
                  <a:schemeClr val="tx2"/>
                </a:solidFill>
                <a:latin typeface="Arial" panose="020B0604020202020204" pitchFamily="34" charset="0"/>
                <a:cs typeface="Arial" panose="020B0604020202020204" pitchFamily="34" charset="0"/>
              </a:rPr>
              <a:t>pouvaient se lever comme Josué pour fortifier la foi du peuple de </a:t>
            </a: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en remémorant les bénédictions passées et les miséricordes divines, ils seraient une bénédiction pour eux-mêmes et pour ceux qui ne disposent pas de cette expérience. </a:t>
            </a:r>
            <a:br>
              <a:rPr lang="fr-FR" sz="2000" dirty="0">
                <a:solidFill>
                  <a:schemeClr val="tx2"/>
                </a:solidFill>
                <a:latin typeface="Arial" panose="020B0604020202020204" pitchFamily="34" charset="0"/>
                <a:cs typeface="Arial" panose="020B0604020202020204" pitchFamily="34" charset="0"/>
              </a:rPr>
            </a:br>
            <a:br>
              <a:rPr lang="fr-FR" sz="2000" dirty="0">
                <a:solidFill>
                  <a:schemeClr val="tx2"/>
                </a:solidFill>
                <a:latin typeface="Arial" panose="020B0604020202020204" pitchFamily="34" charset="0"/>
                <a:cs typeface="Arial" panose="020B0604020202020204" pitchFamily="34" charset="0"/>
              </a:rPr>
            </a:b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S'ils pouvaient recenser </a:t>
            </a:r>
            <a:r>
              <a:rPr lang="fr-FR" sz="2000" dirty="0">
                <a:solidFill>
                  <a:schemeClr val="tx2"/>
                </a:solidFill>
                <a:highlight>
                  <a:srgbClr val="00FFFF"/>
                </a:highlight>
                <a:latin typeface="Arial" panose="020B0604020202020204" pitchFamily="34" charset="0"/>
                <a:cs typeface="Arial" panose="020B0604020202020204" pitchFamily="34" charset="0"/>
              </a:rPr>
              <a:t>les sacrifices réalisés par ceux qui conduisirent l'œuvre, </a:t>
            </a:r>
            <a:r>
              <a:rPr lang="fr-FR" sz="2000" dirty="0">
                <a:solidFill>
                  <a:schemeClr val="tx2"/>
                </a:solidFill>
                <a:highlight>
                  <a:srgbClr val="FFFF00"/>
                </a:highlight>
                <a:latin typeface="Arial" panose="020B0604020202020204" pitchFamily="34" charset="0"/>
                <a:cs typeface="Arial" panose="020B0604020202020204" pitchFamily="34" charset="0"/>
              </a:rPr>
              <a:t>manifester la simplicité des premiers ouvriers et évoquer la puissance que Dieu révéla pour </a:t>
            </a:r>
            <a:br>
              <a:rPr lang="fr-FR" sz="2000" dirty="0">
                <a:solidFill>
                  <a:schemeClr val="tx2"/>
                </a:solidFill>
                <a:highlight>
                  <a:srgbClr val="FFFF00"/>
                </a:highlight>
                <a:latin typeface="Arial" panose="020B0604020202020204" pitchFamily="34" charset="0"/>
                <a:cs typeface="Arial" panose="020B0604020202020204" pitchFamily="34" charset="0"/>
              </a:rPr>
            </a:br>
            <a:r>
              <a:rPr lang="fr-FR" sz="2000" dirty="0">
                <a:solidFill>
                  <a:schemeClr val="tx2"/>
                </a:solidFill>
                <a:highlight>
                  <a:srgbClr val="FFFF00"/>
                </a:highlight>
                <a:latin typeface="Arial" panose="020B0604020202020204" pitchFamily="34" charset="0"/>
                <a:cs typeface="Arial" panose="020B0604020202020204" pitchFamily="34" charset="0"/>
              </a:rPr>
              <a:t>conserver cette œuvre intacte et la libérer</a:t>
            </a:r>
            <a:r>
              <a:rPr lang="fr-FR" sz="2000" dirty="0">
                <a:solidFill>
                  <a:schemeClr val="tx2"/>
                </a:solidFill>
                <a:latin typeface="Arial" panose="020B0604020202020204" pitchFamily="34" charset="0"/>
                <a:cs typeface="Arial" panose="020B0604020202020204" pitchFamily="34" charset="0"/>
              </a:rPr>
              <a:t> de </a:t>
            </a:r>
            <a:br>
              <a:rPr lang="fr-FR" sz="2000" dirty="0">
                <a:solidFill>
                  <a:schemeClr val="tx2"/>
                </a:solidFill>
                <a:latin typeface="Arial" panose="020B0604020202020204" pitchFamily="34" charset="0"/>
                <a:cs typeface="Arial" panose="020B0604020202020204" pitchFamily="34" charset="0"/>
              </a:rPr>
            </a:br>
            <a:r>
              <a:rPr lang="fr-FR" sz="2000" dirty="0">
                <a:solidFill>
                  <a:schemeClr val="tx2"/>
                </a:solidFill>
                <a:highlight>
                  <a:srgbClr val="00FF00"/>
                </a:highlight>
                <a:latin typeface="Arial" panose="020B0604020202020204" pitchFamily="34" charset="0"/>
                <a:cs typeface="Arial" panose="020B0604020202020204" pitchFamily="34" charset="0"/>
              </a:rPr>
              <a:t>l'erreur,</a:t>
            </a:r>
            <a:r>
              <a:rPr lang="fr-FR" sz="2000" dirty="0">
                <a:solidFill>
                  <a:schemeClr val="tx2"/>
                </a:solidFill>
                <a:latin typeface="Arial" panose="020B0604020202020204" pitchFamily="34" charset="0"/>
                <a:cs typeface="Arial" panose="020B0604020202020204" pitchFamily="34" charset="0"/>
              </a:rPr>
              <a:t> de </a:t>
            </a:r>
            <a:r>
              <a:rPr lang="fr-FR" sz="2000" dirty="0">
                <a:solidFill>
                  <a:schemeClr val="tx2"/>
                </a:solidFill>
                <a:highlight>
                  <a:srgbClr val="00FF00"/>
                </a:highlight>
                <a:latin typeface="Arial" panose="020B0604020202020204" pitchFamily="34" charset="0"/>
                <a:cs typeface="Arial" panose="020B0604020202020204" pitchFamily="34" charset="0"/>
              </a:rPr>
              <a:t>l'illusion</a:t>
            </a:r>
            <a:r>
              <a:rPr lang="fr-FR" sz="2000" dirty="0">
                <a:solidFill>
                  <a:schemeClr val="tx2"/>
                </a:solidFill>
                <a:latin typeface="Arial" panose="020B0604020202020204" pitchFamily="34" charset="0"/>
                <a:cs typeface="Arial" panose="020B0604020202020204" pitchFamily="34" charset="0"/>
              </a:rPr>
              <a:t> et de </a:t>
            </a:r>
            <a:r>
              <a:rPr lang="fr-FR" sz="2000" dirty="0">
                <a:solidFill>
                  <a:schemeClr val="tx2"/>
                </a:solidFill>
                <a:highlight>
                  <a:srgbClr val="00FF00"/>
                </a:highlight>
                <a:latin typeface="Arial" panose="020B0604020202020204" pitchFamily="34" charset="0"/>
                <a:cs typeface="Arial" panose="020B0604020202020204" pitchFamily="34" charset="0"/>
              </a:rPr>
              <a:t>l'extravagance</a:t>
            </a:r>
            <a:r>
              <a:rPr lang="fr-FR" sz="2000" dirty="0">
                <a:solidFill>
                  <a:schemeClr val="tx2"/>
                </a:solidFill>
                <a:latin typeface="Arial" panose="020B0604020202020204" pitchFamily="34" charset="0"/>
                <a:cs typeface="Arial" panose="020B0604020202020204" pitchFamily="34" charset="0"/>
              </a:rPr>
              <a:t>, </a:t>
            </a:r>
            <a:r>
              <a:rPr lang="fr-FR" sz="2000" dirty="0">
                <a:solidFill>
                  <a:srgbClr val="FF0000"/>
                </a:solidFill>
                <a:latin typeface="Arial" panose="020B0604020202020204" pitchFamily="34" charset="0"/>
                <a:cs typeface="Arial" panose="020B0604020202020204" pitchFamily="34" charset="0"/>
              </a:rPr>
              <a:t>ils dispenseraient </a:t>
            </a:r>
            <a:br>
              <a:rPr lang="fr-FR" sz="2000" dirty="0">
                <a:solidFill>
                  <a:srgbClr val="FF0000"/>
                </a:solidFill>
                <a:latin typeface="Arial" panose="020B0604020202020204" pitchFamily="34" charset="0"/>
                <a:cs typeface="Arial" panose="020B0604020202020204" pitchFamily="34" charset="0"/>
              </a:rPr>
            </a:br>
            <a:r>
              <a:rPr lang="fr-FR" sz="2000" dirty="0">
                <a:solidFill>
                  <a:srgbClr val="FF0000"/>
                </a:solidFill>
                <a:latin typeface="Arial" panose="020B0604020202020204" pitchFamily="34" charset="0"/>
                <a:cs typeface="Arial" panose="020B0604020202020204" pitchFamily="34" charset="0"/>
              </a:rPr>
              <a:t>une influence bénéfique sur les ouvriers actuels.  </a:t>
            </a:r>
            <a:r>
              <a:rPr lang="fr-FR" sz="2000" dirty="0">
                <a:latin typeface="Arial" panose="020B0604020202020204" pitchFamily="34" charset="0"/>
                <a:cs typeface="Arial" panose="020B0604020202020204" pitchFamily="34" charset="0"/>
              </a:rPr>
              <a:t>	</a:t>
            </a:r>
            <a:endParaRPr lang="fr-CH" dirty="0"/>
          </a:p>
        </p:txBody>
      </p:sp>
      <p:sp>
        <p:nvSpPr>
          <p:cNvPr id="3" name="ZoneTexte 2">
            <a:extLst>
              <a:ext uri="{FF2B5EF4-FFF2-40B4-BE49-F238E27FC236}">
                <a16:creationId xmlns:a16="http://schemas.microsoft.com/office/drawing/2014/main" id="{84192F03-8B29-C0F4-A0B3-57BB2A911967}"/>
              </a:ext>
            </a:extLst>
          </p:cNvPr>
          <p:cNvSpPr txBox="1"/>
          <p:nvPr/>
        </p:nvSpPr>
        <p:spPr>
          <a:xfrm>
            <a:off x="2625969" y="5040923"/>
            <a:ext cx="9355016" cy="1631216"/>
          </a:xfrm>
          <a:prstGeom prst="rect">
            <a:avLst/>
          </a:prstGeom>
          <a:noFill/>
        </p:spPr>
        <p:txBody>
          <a:bodyPr wrap="square" rtlCol="0">
            <a:spAutoFit/>
          </a:bodyPr>
          <a:lstStyle/>
          <a:p>
            <a:pPr algn="ctr"/>
            <a:r>
              <a:rPr lang="fr-FR" sz="2000" dirty="0">
                <a:highlight>
                  <a:srgbClr val="FFFF00"/>
                </a:highlight>
                <a:latin typeface="Arial" panose="020B0604020202020204" pitchFamily="34" charset="0"/>
                <a:cs typeface="Arial" panose="020B0604020202020204" pitchFamily="34" charset="0"/>
              </a:rPr>
              <a:t>Lorsque nous perdons de vue les actions passées de l'Éternel pour son peuple,</a:t>
            </a:r>
            <a:br>
              <a:rPr lang="fr-FR" sz="2000" dirty="0">
                <a:highlight>
                  <a:srgbClr val="FFFF00"/>
                </a:highlight>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a:t>
            </a:r>
            <a:r>
              <a:rPr lang="fr-FR" sz="2000" dirty="0">
                <a:highlight>
                  <a:srgbClr val="00FFFF"/>
                </a:highlight>
                <a:latin typeface="Arial" panose="020B0604020202020204" pitchFamily="34" charset="0"/>
                <a:cs typeface="Arial" panose="020B0604020202020204" pitchFamily="34" charset="0"/>
              </a:rPr>
              <a:t>nous ne voyons plus ce qu'il accomplit pour le peuple maintenant. </a:t>
            </a:r>
            <a:br>
              <a:rPr lang="fr-FR" sz="2000" dirty="0">
                <a:highlight>
                  <a:srgbClr val="00FFFF"/>
                </a:highlight>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Ceux qui débutent dans l'œuvre ne savent quasiment rien </a:t>
            </a:r>
            <a:br>
              <a:rPr lang="fr-FR" sz="2000" dirty="0">
                <a:latin typeface="Arial" panose="020B0604020202020204" pitchFamily="34" charset="0"/>
                <a:cs typeface="Arial" panose="020B0604020202020204" pitchFamily="34" charset="0"/>
              </a:rPr>
            </a:br>
            <a:r>
              <a:rPr lang="fr-FR" sz="2000" dirty="0">
                <a:highlight>
                  <a:srgbClr val="FFFF00"/>
                </a:highlight>
                <a:latin typeface="Arial" panose="020B0604020202020204" pitchFamily="34" charset="0"/>
                <a:cs typeface="Arial" panose="020B0604020202020204" pitchFamily="34" charset="0"/>
              </a:rPr>
              <a:t>du reniement et </a:t>
            </a:r>
            <a:r>
              <a:rPr lang="fr-FR" sz="2000" u="sng" dirty="0">
                <a:highlight>
                  <a:srgbClr val="FFFF00"/>
                </a:highlight>
                <a:latin typeface="Arial" panose="020B0604020202020204" pitchFamily="34" charset="0"/>
                <a:cs typeface="Arial" panose="020B0604020202020204" pitchFamily="34" charset="0"/>
              </a:rPr>
              <a:t>sacrifices personnels </a:t>
            </a:r>
            <a:r>
              <a:rPr lang="fr-FR" sz="2000" dirty="0">
                <a:highlight>
                  <a:srgbClr val="FFFF00"/>
                </a:highlight>
                <a:latin typeface="Arial" panose="020B0604020202020204" pitchFamily="34" charset="0"/>
                <a:cs typeface="Arial" panose="020B0604020202020204" pitchFamily="34" charset="0"/>
              </a:rPr>
              <a:t>que consentirent les pionniers. </a:t>
            </a:r>
            <a:br>
              <a:rPr lang="fr-FR" sz="2000" dirty="0">
                <a:latin typeface="Arial" panose="020B0604020202020204" pitchFamily="34" charset="0"/>
                <a:cs typeface="Arial" panose="020B0604020202020204" pitchFamily="34" charset="0"/>
              </a:rPr>
            </a:br>
            <a:r>
              <a:rPr lang="fr-FR" sz="2000" dirty="0">
                <a:highlight>
                  <a:srgbClr val="00FFFF"/>
                </a:highlight>
                <a:latin typeface="Arial" panose="020B0604020202020204" pitchFamily="34" charset="0"/>
                <a:cs typeface="Arial" panose="020B0604020202020204" pitchFamily="34" charset="0"/>
              </a:rPr>
              <a:t>Pourtant cela devrait être dit et redit...</a:t>
            </a:r>
            <a:endParaRPr lang="fr-CH" dirty="0">
              <a:highlight>
                <a:srgbClr val="00FFFF"/>
              </a:highlight>
            </a:endParaRPr>
          </a:p>
        </p:txBody>
      </p:sp>
      <p:sp>
        <p:nvSpPr>
          <p:cNvPr id="4" name="Bulle narrative : rectangle à coins arrondis 3">
            <a:extLst>
              <a:ext uri="{FF2B5EF4-FFF2-40B4-BE49-F238E27FC236}">
                <a16:creationId xmlns:a16="http://schemas.microsoft.com/office/drawing/2014/main" id="{BD59BDC4-3722-90EA-EEB3-1B577AEED841}"/>
              </a:ext>
            </a:extLst>
          </p:cNvPr>
          <p:cNvSpPr/>
          <p:nvPr/>
        </p:nvSpPr>
        <p:spPr>
          <a:xfrm>
            <a:off x="304800" y="5211761"/>
            <a:ext cx="2286000" cy="1289539"/>
          </a:xfrm>
          <a:prstGeom prst="wedgeRoundRectCallout">
            <a:avLst>
              <a:gd name="adj1" fmla="val 55064"/>
              <a:gd name="adj2" fmla="val -80227"/>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Christ triomphant,</a:t>
            </a:r>
            <a:r>
              <a:rPr lang="fr-FR"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142</a:t>
            </a:r>
            <a:endParaRPr lang="fr-CH" sz="2400" dirty="0">
              <a:ln w="0"/>
              <a:solidFill>
                <a:schemeClr val="tx1"/>
              </a:solidFill>
              <a:effectLst>
                <a:outerShdw blurRad="38100" dist="19050" dir="2700000" algn="tl" rotWithShape="0">
                  <a:schemeClr val="dk1">
                    <a:alpha val="40000"/>
                  </a:schemeClr>
                </a:outerShdw>
              </a:effectLst>
            </a:endParaRPr>
          </a:p>
        </p:txBody>
      </p:sp>
      <p:pic>
        <p:nvPicPr>
          <p:cNvPr id="6146" name="Picture 2">
            <a:extLst>
              <a:ext uri="{FF2B5EF4-FFF2-40B4-BE49-F238E27FC236}">
                <a16:creationId xmlns:a16="http://schemas.microsoft.com/office/drawing/2014/main" id="{D7285F59-6B67-4A22-A02F-914EA8D9DAA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269632" y="627224"/>
            <a:ext cx="3799130" cy="343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red and white background&#10;&#10;AI-generated content may be incorrect.">
            <a:extLst>
              <a:ext uri="{FF2B5EF4-FFF2-40B4-BE49-F238E27FC236}">
                <a16:creationId xmlns:a16="http://schemas.microsoft.com/office/drawing/2014/main" id="{7B747D76-A94E-974B-78ED-1077D90415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CH" sz="4400" b="1" spc="600" dirty="0">
                <a:ln/>
                <a:solidFill>
                  <a:schemeClr val="accent4"/>
                </a:solidFill>
                <a:effectLst>
                  <a:outerShdw blurRad="38100" dist="38100" dir="2700000" algn="tl">
                    <a:srgbClr val="000000">
                      <a:alpha val="43137"/>
                    </a:srgbClr>
                  </a:outerShdw>
                </a:effectLst>
              </a:rPr>
              <a:t> CONSERVER LE CADEAU</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10045212" cy="707886"/>
          </a:xfrm>
          <a:prstGeom prst="rect">
            <a:avLst/>
          </a:prstGeom>
          <a:noFill/>
        </p:spPr>
        <p:txBody>
          <a:bodyPr wrap="square">
            <a:spAutoFit/>
          </a:bodyPr>
          <a:lstStyle/>
          <a:p>
            <a:pPr algn="ctr"/>
            <a:r>
              <a:rPr lang="fr-CH" sz="2000" b="1" dirty="0">
                <a:solidFill>
                  <a:schemeClr val="bg1"/>
                </a:solidFill>
                <a:effectLst>
                  <a:outerShdw blurRad="38100" dist="38100" dir="2700000" algn="tl">
                    <a:srgbClr val="000000">
                      <a:alpha val="43137"/>
                    </a:srgbClr>
                  </a:outerShdw>
                </a:effectLst>
                <a:latin typeface="Comic Sans MS" panose="030F0702030302020204" pitchFamily="66" charset="0"/>
              </a:rPr>
              <a:t>« Les terres ne se vendront point à perpétuité ; car le pays est à moi, car vous êtes chez moi comme étrangers et comme habitants. » </a:t>
            </a:r>
            <a:r>
              <a:rPr lang="fr-CH"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(Lévitique 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5362293" cy="1046440"/>
          </a:xfrm>
          <a:prstGeom prst="rect">
            <a:avLst/>
          </a:prstGeom>
          <a:noFill/>
        </p:spPr>
        <p:txBody>
          <a:bodyPr wrap="square" rtlCol="0">
            <a:spAutoFit/>
          </a:bodyPr>
          <a:lstStyle/>
          <a:p>
            <a:pPr algn="ctr">
              <a:spcBef>
                <a:spcPts val="600"/>
              </a:spcBef>
            </a:pPr>
            <a:r>
              <a:rPr lang="fr-CH" sz="2000" b="1" dirty="0"/>
              <a:t>Une fois l'héritage reçu, il y avait des règles </a:t>
            </a:r>
            <a:br>
              <a:rPr lang="fr-CH" sz="2000" b="1" dirty="0"/>
            </a:br>
            <a:r>
              <a:rPr lang="fr-CH" sz="2000" b="1" dirty="0"/>
              <a:t>spéciales qui régissaient l'usage de la terre : </a:t>
            </a:r>
            <a:br>
              <a:rPr lang="fr-CH" sz="2000" b="1" dirty="0"/>
            </a:br>
            <a:r>
              <a:rPr lang="fr-CH" sz="2200" b="1" dirty="0">
                <a:solidFill>
                  <a:schemeClr val="accent1"/>
                </a:solidFill>
              </a:rPr>
              <a:t>l'année sabbatique et le jubilé.</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6609943" cy="1015663"/>
          </a:xfrm>
          <a:prstGeom prst="rect">
            <a:avLst/>
          </a:prstGeom>
          <a:noFill/>
        </p:spPr>
        <p:txBody>
          <a:bodyPr wrap="square">
            <a:spAutoFit/>
          </a:bodyPr>
          <a:lstStyle/>
          <a:p>
            <a:pPr>
              <a:spcBef>
                <a:spcPts val="600"/>
              </a:spcBef>
            </a:pPr>
            <a:r>
              <a:rPr lang="fr-CH" sz="2000" b="1" dirty="0">
                <a:solidFill>
                  <a:schemeClr val="accent1"/>
                </a:solidFill>
              </a:rPr>
              <a:t>Le jubilé </a:t>
            </a:r>
            <a:r>
              <a:rPr lang="fr-CH" sz="2000" b="1" dirty="0"/>
              <a:t>impliquait la restitution des terres à leurs propriétaires originaux, évitant les inégalités sociales </a:t>
            </a:r>
            <a:r>
              <a:rPr lang="fr-CH" sz="2000" b="1" i="1" dirty="0">
                <a:solidFill>
                  <a:schemeClr val="accent3">
                    <a:lumMod val="50000"/>
                  </a:schemeClr>
                </a:solidFill>
              </a:rPr>
              <a:t>(Lévitique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fr-CH" sz="2000" b="1" dirty="0">
                <a:solidFill>
                  <a:schemeClr val="accent1"/>
                </a:solidFill>
              </a:rPr>
              <a:t>L'année sabbatique</a:t>
            </a:r>
            <a:r>
              <a:rPr lang="fr-CH" sz="2000" b="1" dirty="0"/>
              <a:t>, une extension à grande échelle du sabbat, permettait à la terre de se reposer </a:t>
            </a:r>
            <a:r>
              <a:rPr lang="fr-CH" sz="2000" b="1" i="1" dirty="0">
                <a:solidFill>
                  <a:schemeClr val="accent3">
                    <a:lumMod val="50000"/>
                  </a:schemeClr>
                </a:solidFill>
              </a:rPr>
              <a:t>(Lévitique 25.2-5). </a:t>
            </a:r>
            <a:r>
              <a:rPr lang="fr-CH" sz="2000" b="1" dirty="0"/>
              <a:t>Le non-respect de cette loi fut l'une des raisons de l'exil </a:t>
            </a:r>
            <a:r>
              <a:rPr lang="fr-CH" sz="2000" b="1" i="1" dirty="0">
                <a:solidFill>
                  <a:schemeClr val="accent3">
                    <a:lumMod val="50000"/>
                  </a:schemeClr>
                </a:solidFill>
              </a:rPr>
              <a:t>(2 Chroniques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7" y="5191206"/>
            <a:ext cx="6682902" cy="1631216"/>
          </a:xfrm>
          <a:prstGeom prst="rect">
            <a:avLst/>
          </a:prstGeom>
          <a:noFill/>
        </p:spPr>
        <p:txBody>
          <a:bodyPr wrap="square">
            <a:spAutoFit/>
          </a:bodyPr>
          <a:lstStyle/>
          <a:p>
            <a:pPr algn="ctr">
              <a:spcBef>
                <a:spcPts val="600"/>
              </a:spcBef>
            </a:pPr>
            <a:r>
              <a:rPr lang="fr-CH" sz="2000" b="1" dirty="0"/>
              <a:t>En essence, c'est le but principal de l'Évangile : </a:t>
            </a:r>
            <a:br>
              <a:rPr lang="fr-CH" sz="2000" b="1" dirty="0"/>
            </a:br>
            <a:r>
              <a:rPr lang="fr-CH" sz="2000" b="1" dirty="0">
                <a:solidFill>
                  <a:schemeClr val="tx2"/>
                </a:solidFill>
              </a:rPr>
              <a:t>effacer la distinction entre riches et pauvres, entrepreneurs et employés, privilégiés et défavorisés</a:t>
            </a:r>
            <a:r>
              <a:rPr lang="fr-CH" sz="2000" b="1" dirty="0"/>
              <a:t>, </a:t>
            </a:r>
            <a:r>
              <a:rPr lang="fr-CH" sz="2000" b="1" dirty="0">
                <a:solidFill>
                  <a:schemeClr val="accent3">
                    <a:lumMod val="50000"/>
                  </a:schemeClr>
                </a:solidFill>
              </a:rPr>
              <a:t>en nous plaçant tous sur un pied d'égalité en reconnaissant notre besoin total de la grâce de Dieu.</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44C3F12-0485-09D0-683C-634D79E77D74}"/>
              </a:ext>
            </a:extLst>
          </p:cNvPr>
          <p:cNvSpPr txBox="1"/>
          <p:nvPr/>
        </p:nvSpPr>
        <p:spPr>
          <a:xfrm>
            <a:off x="3446584" y="44385"/>
            <a:ext cx="8499231" cy="4154984"/>
          </a:xfrm>
          <a:prstGeom prst="rect">
            <a:avLst/>
          </a:prstGeom>
          <a:noFill/>
        </p:spPr>
        <p:txBody>
          <a:bodyPr wrap="square" rtlCol="0">
            <a:spAutoFit/>
          </a:bodyPr>
          <a:lstStyle/>
          <a:p>
            <a:pPr algn="just"/>
            <a:r>
              <a:rPr lang="fr-FR" sz="22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Durant toute notre existence terrestre nous connaîtrons des conflits avec les puissances des ténèbres et remporterons de précieuses victoires. </a:t>
            </a:r>
          </a:p>
          <a:p>
            <a:pPr algn="just"/>
            <a:r>
              <a:rPr lang="fr-FR" sz="220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yeux doivent demeurer fixés sur l'objectif. Lorsque Josué monta du Jourdain pour s'emparer de Jéricho, il rencontra un être majestueux et le défia : </a:t>
            </a:r>
          </a:p>
          <a:p>
            <a:pPr algn="just"/>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Es-tu des nôtres ou de nos adversaires ? » </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réponse fut : </a:t>
            </a:r>
            <a:b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chemeClr val="accent1"/>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Je suis le chef de l'armée de l'Éternel, j'arrive maintenant » ... </a:t>
            </a:r>
            <a:b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200" dirty="0">
                <a:solidFill>
                  <a:schemeClr val="accent1"/>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Ôte tes souliers de tes pieds, car le lieu sur lequel tu te tiens est saint.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fr-FR" sz="2200" i="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(Josué 5.13,14.)</a:t>
            </a:r>
            <a:r>
              <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fr-FR" sz="22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 ne fut pas Josué, le chef d'Israël, mais Christ lui-même, qui s'empara de Jéricho</a:t>
            </a:r>
            <a:endParaRPr lang="fr-CH" sz="22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5117A4C4-B538-CB2B-AA1E-C1B0A30499FD}"/>
              </a:ext>
            </a:extLst>
          </p:cNvPr>
          <p:cNvSpPr txBox="1"/>
          <p:nvPr/>
        </p:nvSpPr>
        <p:spPr>
          <a:xfrm>
            <a:off x="2801815" y="4199369"/>
            <a:ext cx="9144000" cy="2462213"/>
          </a:xfrm>
          <a:prstGeom prst="rect">
            <a:avLst/>
          </a:prstGeom>
          <a:noFill/>
        </p:spPr>
        <p:txBody>
          <a:bodyPr wrap="square" rtlCol="0">
            <a:spAutoFit/>
          </a:bodyPr>
          <a:lstStyle/>
          <a:p>
            <a:pPr algn="ctr"/>
            <a:r>
              <a:rPr lang="fr-FR" sz="22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 leçons furent continuellement dispensées aux enfants d'Israël. </a:t>
            </a:r>
            <a:br>
              <a:rPr lang="fr-FR" sz="22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dirigeant leur attention vers le Dieu du ciel, Christ leur apprit à ne pas se glorifier eux-mêmes. </a:t>
            </a:r>
          </a:p>
          <a:p>
            <a:pPr algn="ctr"/>
            <a:r>
              <a:rPr lang="fr-FR" sz="2200" dirty="0">
                <a:solidFill>
                  <a:srgbClr val="0066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Ne chérissons pas l'exaltation personnelle  </a:t>
            </a:r>
            <a:r>
              <a:rPr lang="fr-FR" sz="2200" dirty="0">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lorsque nous </a:t>
            </a:r>
            <a:b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commençons à nous considérer comme étant importants</a:t>
            </a:r>
            <a:r>
              <a:rPr lang="fr-FR"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souvenons-nous que nous n'avons rien de différent et de meilleur </a:t>
            </a:r>
            <a:br>
              <a:rPr lang="fr-FR"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les autres mortels, en dehors de ce que Dieu nous a offert. »</a:t>
            </a:r>
            <a:endParaRPr lang="fr-CH" sz="22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Image d’Épingle Story">
            <a:extLst>
              <a:ext uri="{FF2B5EF4-FFF2-40B4-BE49-F238E27FC236}">
                <a16:creationId xmlns:a16="http://schemas.microsoft.com/office/drawing/2014/main" id="{C28CF7A2-7C73-E921-AE69-F8263FFD050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65331"/>
            <a:ext cx="2562681" cy="413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Bulle narrative : rectangle à coins arrondis 3">
            <a:extLst>
              <a:ext uri="{FF2B5EF4-FFF2-40B4-BE49-F238E27FC236}">
                <a16:creationId xmlns:a16="http://schemas.microsoft.com/office/drawing/2014/main" id="{4C55A1D3-FC5A-000D-4C71-AC01FED812CF}"/>
              </a:ext>
            </a:extLst>
          </p:cNvPr>
          <p:cNvSpPr/>
          <p:nvPr/>
        </p:nvSpPr>
        <p:spPr>
          <a:xfrm>
            <a:off x="304800" y="5211761"/>
            <a:ext cx="2286000" cy="1289539"/>
          </a:xfrm>
          <a:prstGeom prst="wedgeRoundRectCallout">
            <a:avLst>
              <a:gd name="adj1" fmla="val 53526"/>
              <a:gd name="adj2" fmla="val -9295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a:ln w="0"/>
                <a:solidFill>
                  <a:schemeClr val="tx1"/>
                </a:solidFill>
                <a:effectLst>
                  <a:outerShdw blurRad="38100" dist="38100" dir="2700000" algn="tl">
                    <a:srgbClr val="000000">
                      <a:alpha val="43137"/>
                    </a:srgbClr>
                  </a:outerShdw>
                </a:effectLst>
                <a:latin typeface="Calibri" panose="020F0502020204030204" pitchFamily="34" charset="0"/>
                <a:ea typeface="MS Minngs"/>
              </a:rPr>
              <a:t>(Christ triomphant,</a:t>
            </a:r>
            <a:r>
              <a:rPr lang="fr-FR" sz="2400" dirty="0">
                <a:ln w="0"/>
                <a:solidFill>
                  <a:schemeClr val="tx1"/>
                </a:solidFill>
                <a:effectLst>
                  <a:outerShdw blurRad="38100" dist="38100" dir="2700000" algn="tl">
                    <a:srgbClr val="000000">
                      <a:alpha val="43137"/>
                    </a:srgbClr>
                  </a:outerShdw>
                </a:effectLst>
                <a:latin typeface="Calibri" panose="020F0502020204030204" pitchFamily="34" charset="0"/>
                <a:ea typeface="MS Minngs"/>
              </a:rPr>
              <a:t> </a:t>
            </a:r>
            <a:br>
              <a:rPr lang="fr-FR" sz="2400" dirty="0">
                <a:ln w="0"/>
                <a:solidFill>
                  <a:schemeClr val="tx1"/>
                </a:solidFill>
                <a:effectLst>
                  <a:outerShdw blurRad="38100" dist="38100" dir="2700000" algn="tl">
                    <a:srgbClr val="000000">
                      <a:alpha val="43137"/>
                    </a:srgbClr>
                  </a:outerShdw>
                </a:effectLst>
                <a:latin typeface="Calibri" panose="020F0502020204030204" pitchFamily="34" charset="0"/>
                <a:ea typeface="MS Minngs"/>
              </a:rPr>
            </a:br>
            <a:r>
              <a:rPr lang="fr-FR" sz="2400" dirty="0">
                <a:ln w="0"/>
                <a:solidFill>
                  <a:schemeClr val="tx1"/>
                </a:solidFill>
                <a:effectLst>
                  <a:outerShdw blurRad="38100" dist="38100" dir="2700000" algn="tl">
                    <a:srgbClr val="000000">
                      <a:alpha val="43137"/>
                    </a:srgbClr>
                  </a:outerShdw>
                </a:effectLst>
                <a:latin typeface="Calibri" panose="020F0502020204030204" pitchFamily="34" charset="0"/>
                <a:ea typeface="MS Minngs"/>
              </a:rPr>
              <a:t>p. 137.)</a:t>
            </a:r>
            <a:endParaRPr lang="fr-CH" sz="240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625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blue fabric&#10;&#10;AI-generated content may be incorrect.">
            <a:extLst>
              <a:ext uri="{FF2B5EF4-FFF2-40B4-BE49-F238E27FC236}">
                <a16:creationId xmlns:a16="http://schemas.microsoft.com/office/drawing/2014/main" id="{CB7C7576-BE90-459D-3219-0430FBCCFD8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fr-CH"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TERRE RÉCUPÉRÉE</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1">
                    <a:lumMod val="75000"/>
                  </a:schemeClr>
                </a:solidFill>
                <a:latin typeface="Comic Sans MS" panose="030F0702030302020204" pitchFamily="66" charset="0"/>
              </a:rPr>
              <a:t>“Ils habiteront le pays que j'ai donné à mon serviteur Jacob, et qu'ont habité vos pères ; ils y habiteront, eux, leurs enfants, et les enfants de leurs enfants, à perpétuité ; et mon serviteur David sera leur prince pour toujours.” (Ézéchiel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fr-CH" sz="2000" b="1" dirty="0"/>
              <a:t>À cause de leur désobéissance, Israël fut déraciné de sa terre et jeté à Babylone. Mais Dieu ne les abandonna pas.</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431"/>
          <a:stretch>
            <a:fillRect/>
          </a:stretch>
        </p:blipFill>
        <p:spPr>
          <a:xfrm>
            <a:off x="10058400" y="1714500"/>
            <a:ext cx="2047874" cy="1640205"/>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109285" y="4677987"/>
            <a:ext cx="3882690" cy="1731621"/>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40760"/>
            <a:ext cx="7705725" cy="1323439"/>
          </a:xfrm>
          <a:prstGeom prst="rect">
            <a:avLst/>
          </a:prstGeom>
          <a:noFill/>
        </p:spPr>
        <p:txBody>
          <a:bodyPr wrap="square">
            <a:spAutoFit/>
          </a:bodyPr>
          <a:lstStyle/>
          <a:p>
            <a:pPr>
              <a:spcBef>
                <a:spcPts val="600"/>
              </a:spcBef>
            </a:pPr>
            <a:r>
              <a:rPr lang="fr-CH" sz="2000" b="1" dirty="0"/>
              <a:t>Il promit de les ramener, de leur donner la terre perpétuellement, et de placer sur eux le roi David </a:t>
            </a:r>
            <a:r>
              <a:rPr lang="fr-CH" sz="2000" b="1" i="1" dirty="0">
                <a:solidFill>
                  <a:schemeClr val="accent3">
                    <a:lumMod val="50000"/>
                  </a:schemeClr>
                </a:solidFill>
              </a:rPr>
              <a:t>(Ézéchiel 37.25). </a:t>
            </a:r>
            <a:r>
              <a:rPr lang="fr-CH" sz="2000" b="1" dirty="0"/>
              <a:t>Mais Israël ne posséda pas cette terre pour toujours, et David était mort depuis longtemps déjà. Que signifie donc cette prophétie ?</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7" y="4546932"/>
            <a:ext cx="4876587" cy="2246769"/>
          </a:xfrm>
          <a:prstGeom prst="rect">
            <a:avLst/>
          </a:prstGeom>
          <a:noFill/>
        </p:spPr>
        <p:txBody>
          <a:bodyPr wrap="square">
            <a:spAutoFit/>
          </a:bodyPr>
          <a:lstStyle/>
          <a:p>
            <a:pPr algn="ctr">
              <a:spcBef>
                <a:spcPts val="600"/>
              </a:spcBef>
            </a:pPr>
            <a:r>
              <a:rPr lang="fr-CH" sz="2000" b="1" dirty="0"/>
              <a:t>Il est l'accomplissement de toutes les promesses </a:t>
            </a:r>
            <a:r>
              <a:rPr lang="fr-CH" sz="2000" b="1" i="1" dirty="0">
                <a:solidFill>
                  <a:schemeClr val="accent3">
                    <a:lumMod val="50000"/>
                  </a:schemeClr>
                </a:solidFill>
              </a:rPr>
              <a:t>(Romains 15.8 ; 2 Corinthiens 1.20). </a:t>
            </a:r>
            <a:r>
              <a:rPr lang="fr-CH" sz="2000" b="1" dirty="0"/>
              <a:t>En lui nous recevons des bénédictions maintenant et, dans l'avenir, l'héritage promis </a:t>
            </a:r>
            <a:r>
              <a:rPr lang="fr-CH" sz="2000" b="1" i="1" dirty="0">
                <a:solidFill>
                  <a:schemeClr val="accent3">
                    <a:lumMod val="50000"/>
                  </a:schemeClr>
                </a:solidFill>
              </a:rPr>
              <a:t>(1 Pierre 1.3-4). </a:t>
            </a:r>
            <a:r>
              <a:rPr lang="fr-CH" sz="2000" b="1" dirty="0"/>
              <a:t>Bientôt, nos pieds fouleront la Terre Promise.</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7447025" cy="707886"/>
          </a:xfrm>
          <a:prstGeom prst="rect">
            <a:avLst/>
          </a:prstGeom>
          <a:noFill/>
        </p:spPr>
        <p:txBody>
          <a:bodyPr wrap="square">
            <a:spAutoFit/>
          </a:bodyPr>
          <a:lstStyle/>
          <a:p>
            <a:pPr>
              <a:spcBef>
                <a:spcPts val="600"/>
              </a:spcBef>
            </a:pPr>
            <a:r>
              <a:rPr lang="fr-CH" sz="2000" b="1" dirty="0"/>
              <a:t>Ici est annoncé Jésus, le véritable Roi qui règne éternellement. </a:t>
            </a:r>
            <a:br>
              <a:rPr lang="fr-CH" sz="2000" b="1" dirty="0"/>
            </a:br>
            <a:r>
              <a:rPr lang="fr-CH" sz="2000" b="1" dirty="0"/>
              <a:t>Celui qui, par son sang, nous assure un héritage éternel.</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B1F1B1B-472D-9F98-85AC-2AAB44308EB7}"/>
              </a:ext>
            </a:extLst>
          </p:cNvPr>
          <p:cNvSpPr txBox="1"/>
          <p:nvPr/>
        </p:nvSpPr>
        <p:spPr>
          <a:xfrm>
            <a:off x="3528645" y="597876"/>
            <a:ext cx="8229600" cy="3477875"/>
          </a:xfrm>
          <a:prstGeom prst="rect">
            <a:avLst/>
          </a:prstGeom>
          <a:noFill/>
        </p:spPr>
        <p:txBody>
          <a:bodyPr wrap="square" rtlCol="0">
            <a:spAutoFit/>
          </a:bodyPr>
          <a:lstStyle/>
          <a:p>
            <a:pPr algn="ctr">
              <a:buNone/>
            </a:pPr>
            <a: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La terre ne sera point vendue à perpétuité, disait l’Éternel </a:t>
            </a:r>
            <a:r>
              <a:rPr lang="fr-FR" sz="2200" dirty="0">
                <a:effectLst/>
                <a:latin typeface="Arial" panose="020B0604020202020204" pitchFamily="34" charset="0"/>
                <a:ea typeface="MS Minngs"/>
                <a:cs typeface="Arial" panose="020B0604020202020204" pitchFamily="34" charset="0"/>
              </a:rPr>
              <a:t>; </a:t>
            </a:r>
            <a:br>
              <a:rPr lang="fr-FR" sz="2200" dirty="0">
                <a:effectLst/>
                <a:latin typeface="Arial" panose="020B0604020202020204" pitchFamily="34" charset="0"/>
                <a:ea typeface="MS Minngs"/>
                <a:cs typeface="Arial" panose="020B0604020202020204" pitchFamily="34" charset="0"/>
              </a:rPr>
            </a:br>
            <a: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car la terre est à moi, et vous êtes chez moi comme des étrangers et des gens en séjour » </a:t>
            </a:r>
            <a:r>
              <a:rPr lang="fr-FR" sz="2200" i="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(Lévitique 25.23)</a:t>
            </a:r>
            <a:r>
              <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br>
              <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endPar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200" dirty="0">
                <a:solidFill>
                  <a:srgbClr val="0066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s’agissait de faire comprendre à Israël, d’une part, que le pays qui lui était confié pendant un certain temps était la propriété légitime de Dieu</a:t>
            </a:r>
            <a:r>
              <a:rPr lang="fr-FR" sz="2200" dirty="0">
                <a:effectLst/>
                <a:latin typeface="Arial" panose="020B0604020202020204" pitchFamily="34" charset="0"/>
                <a:ea typeface="MS Minngs"/>
                <a:cs typeface="Arial" panose="020B0604020202020204" pitchFamily="34" charset="0"/>
              </a:rPr>
              <a:t> </a:t>
            </a:r>
            <a:r>
              <a:rPr lang="fr-FR" sz="2200" dirty="0">
                <a:effectLst/>
                <a:highlight>
                  <a:srgbClr val="FFFF00"/>
                </a:highlight>
                <a:latin typeface="Arial" panose="020B0604020202020204" pitchFamily="34" charset="0"/>
                <a:ea typeface="MS Minngs"/>
                <a:cs typeface="Arial" panose="020B0604020202020204" pitchFamily="34" charset="0"/>
              </a:rPr>
              <a:t>et, d’autre part, </a:t>
            </a:r>
            <a:r>
              <a:rPr lang="fr-FR" sz="2200" dirty="0">
                <a:solidFill>
                  <a:schemeClr val="accent1"/>
                </a:solidFill>
                <a:effectLst/>
                <a:latin typeface="Arial" panose="020B0604020202020204" pitchFamily="34" charset="0"/>
                <a:ea typeface="MS Minngs"/>
                <a:cs typeface="Arial" panose="020B0604020202020204" pitchFamily="34" charset="0"/>
              </a:rPr>
              <a:t>que ses occupants étaient tenus d’avoir des égards tout particuliers pour les indigents, </a:t>
            </a:r>
            <a:br>
              <a:rPr lang="fr-FR" sz="2200" dirty="0">
                <a:solidFill>
                  <a:schemeClr val="accent1"/>
                </a:solidFill>
                <a:effectLst/>
                <a:latin typeface="Arial" panose="020B0604020202020204" pitchFamily="34" charset="0"/>
                <a:ea typeface="MS Minngs"/>
                <a:cs typeface="Arial" panose="020B0604020202020204" pitchFamily="34" charset="0"/>
              </a:rPr>
            </a:br>
            <a:r>
              <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ces derniers ayant, autant que les plus fortunés, le droit d’y occuper leur place.</a:t>
            </a:r>
            <a:endParaRPr lang="fr-CH" dirty="0">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D409131A-1EBD-4BDC-AB07-074FDDE18995}"/>
              </a:ext>
            </a:extLst>
          </p:cNvPr>
          <p:cNvSpPr txBox="1"/>
          <p:nvPr/>
        </p:nvSpPr>
        <p:spPr>
          <a:xfrm>
            <a:off x="4290645" y="4286766"/>
            <a:ext cx="7467599" cy="1785104"/>
          </a:xfrm>
          <a:prstGeom prst="rect">
            <a:avLst/>
          </a:prstGeom>
          <a:noFill/>
        </p:spPr>
        <p:txBody>
          <a:bodyPr wrap="square" rtlCol="0">
            <a:spAutoFit/>
          </a:bodyPr>
          <a:lstStyle/>
          <a:p>
            <a:pPr algn="just"/>
            <a:r>
              <a:rPr lang="fr-F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Tels étaient les règlements établis par un Créateur miséricordieux </a:t>
            </a:r>
            <a:r>
              <a:rPr lang="fr-FR" sz="2200" dirty="0">
                <a:highlight>
                  <a:srgbClr val="FFFF00"/>
                </a:highlight>
                <a:latin typeface="Arial" panose="020B0604020202020204" pitchFamily="34" charset="0"/>
                <a:cs typeface="Arial" panose="020B0604020202020204" pitchFamily="34" charset="0"/>
              </a:rPr>
              <a:t>pour diminuer la souffrance</a:t>
            </a:r>
            <a:r>
              <a:rPr lang="fr-FR" sz="2200" dirty="0">
                <a:latin typeface="Arial" panose="020B0604020202020204" pitchFamily="34" charset="0"/>
                <a:cs typeface="Arial" panose="020B0604020202020204" pitchFamily="34" charset="0"/>
              </a:rPr>
              <a:t>, </a:t>
            </a:r>
            <a:r>
              <a:rPr lang="fr-FR" sz="2200" dirty="0">
                <a:highlight>
                  <a:srgbClr val="FFFF00"/>
                </a:highlight>
                <a:latin typeface="Arial" panose="020B0604020202020204" pitchFamily="34" charset="0"/>
                <a:cs typeface="Arial" panose="020B0604020202020204" pitchFamily="34" charset="0"/>
              </a:rPr>
              <a:t>projeter quelques rayons de soleil dans la vie des déshérités et des malheureux</a:t>
            </a:r>
            <a:r>
              <a:rPr lang="fr-FR" sz="2200" dirty="0">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 aussi de faire briller dans les cœurs l’étoile de l’espérance... </a:t>
            </a:r>
            <a:endParaRPr lang="fr-CH"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Phylactère : pensées 3">
            <a:extLst>
              <a:ext uri="{FF2B5EF4-FFF2-40B4-BE49-F238E27FC236}">
                <a16:creationId xmlns:a16="http://schemas.microsoft.com/office/drawing/2014/main" id="{D6E7EF4A-67CF-8591-BDCA-AEC56C8A409C}"/>
              </a:ext>
            </a:extLst>
          </p:cNvPr>
          <p:cNvSpPr/>
          <p:nvPr/>
        </p:nvSpPr>
        <p:spPr>
          <a:xfrm>
            <a:off x="914401" y="5005753"/>
            <a:ext cx="3223847" cy="1699846"/>
          </a:xfrm>
          <a:prstGeom prst="cloudCallout">
            <a:avLst>
              <a:gd name="adj1" fmla="val 53349"/>
              <a:gd name="adj2" fmla="val -9405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 </a:t>
            </a:r>
          </a:p>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Patriarches et Prophets</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520-521.)</a:t>
            </a:r>
            <a:endParaRPr lang="fr-CH" dirty="0">
              <a:ln w="0"/>
              <a:solidFill>
                <a:schemeClr val="tx1"/>
              </a:solidFill>
              <a:effectLst>
                <a:outerShdw blurRad="38100" dist="19050" dir="2700000" algn="tl" rotWithShape="0">
                  <a:schemeClr val="dk1">
                    <a:alpha val="40000"/>
                  </a:schemeClr>
                </a:outerShdw>
              </a:effectLst>
            </a:endParaRPr>
          </a:p>
        </p:txBody>
      </p:sp>
      <p:pic>
        <p:nvPicPr>
          <p:cNvPr id="2050" name="Picture 2">
            <a:extLst>
              <a:ext uri="{FF2B5EF4-FFF2-40B4-BE49-F238E27FC236}">
                <a16:creationId xmlns:a16="http://schemas.microsoft.com/office/drawing/2014/main" id="{BB72A817-EC30-6940-A712-4E424039D0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018" y="422031"/>
            <a:ext cx="3074167" cy="4286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rectangular object with a green border&#10;&#10;AI-generated content may be incorrect.">
            <a:extLst>
              <a:ext uri="{FF2B5EF4-FFF2-40B4-BE49-F238E27FC236}">
                <a16:creationId xmlns:a16="http://schemas.microsoft.com/office/drawing/2014/main" id="{D737B97B-4224-7E71-CB32-DE015A85D38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16833F42-70ED-5D15-7D8E-8000A77C2BFE}"/>
              </a:ext>
            </a:extLst>
          </p:cNvPr>
          <p:cNvSpPr txBox="1"/>
          <p:nvPr/>
        </p:nvSpPr>
        <p:spPr>
          <a:xfrm>
            <a:off x="2038350" y="597457"/>
            <a:ext cx="7953686" cy="5663089"/>
          </a:xfrm>
          <a:prstGeom prst="rect">
            <a:avLst/>
          </a:prstGeom>
          <a:noFill/>
        </p:spPr>
        <p:txBody>
          <a:bodyPr wrap="square" anchor="ctr">
            <a:spAutoFit/>
          </a:bodyPr>
          <a:lstStyle/>
          <a:p>
            <a:pPr marL="342900" indent="-342900">
              <a:spcBef>
                <a:spcPts val="600"/>
              </a:spcBef>
              <a:buClr>
                <a:srgbClr val="FF0000"/>
              </a:buClr>
              <a:buFont typeface="Wingdings" panose="05000000000000000000" pitchFamily="2" charset="2"/>
              <a:buChar char="q"/>
            </a:pPr>
            <a:r>
              <a:rPr lang="fr-CH" sz="2200" b="1" dirty="0">
                <a:solidFill>
                  <a:schemeClr val="accent1"/>
                </a:solidFill>
                <a:latin typeface="Constantia" panose="02030602050306030303" pitchFamily="18" charset="0"/>
              </a:rPr>
              <a:t>“Par leur désobéissance, Adam et Eve avaient perdu l’Éden, et toute la terre avait été maudite à cause du péché. Toutefois, si le peuple de Dieu se conformait aux instructions reçues, le pays serait rétabli dans sa fertilité et sa beauté premières. </a:t>
            </a:r>
          </a:p>
          <a:p>
            <a:pPr marL="342900" indent="-342900" algn="ctr">
              <a:spcBef>
                <a:spcPts val="600"/>
              </a:spcBef>
              <a:buClr>
                <a:srgbClr val="FF0000"/>
              </a:buClr>
              <a:buFont typeface="Wingdings" panose="05000000000000000000" pitchFamily="2" charset="2"/>
              <a:buChar char="q"/>
            </a:pPr>
            <a:r>
              <a:rPr lang="fr-CH" sz="2200" b="1" dirty="0">
                <a:solidFill>
                  <a:schemeClr val="tx2"/>
                </a:solidFill>
                <a:latin typeface="Constantia" panose="02030602050306030303" pitchFamily="18" charset="0"/>
              </a:rPr>
              <a:t>L’Éternel avait lui-même donné à Israël des directives pour cultiver le sol et contribuer à cette œuvre de restauration. Ainsi, grâce aux prescriptions divines, tout le pays était destiné à devenir une leçon de choses pour illustrer la vérité spirituelle. </a:t>
            </a:r>
          </a:p>
          <a:p>
            <a:pPr marL="342900" indent="-342900">
              <a:spcBef>
                <a:spcPts val="600"/>
              </a:spcBef>
              <a:buClr>
                <a:srgbClr val="FF0000"/>
              </a:buClr>
              <a:buFont typeface="Wingdings" panose="05000000000000000000" pitchFamily="2" charset="2"/>
              <a:buChar char="q"/>
            </a:pPr>
            <a:r>
              <a:rPr lang="fr-CH" sz="2200" b="1" dirty="0">
                <a:latin typeface="Constantia" panose="02030602050306030303" pitchFamily="18" charset="0"/>
              </a:rPr>
              <a:t>Parce qu'elle obéit à des lois physiques, la terre produit ses richesses ; de même, c'est en se soumettant à la loi morale qu'Israël pouvait refléter le caractère du Très-Haut. Les païens eux-mêmes reconnaîtraient ainsi la supériorité de ceux qui servaient et adoraient le Dieu vivant. ”</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5718237" y="6063461"/>
            <a:ext cx="4273799" cy="338554"/>
          </a:xfrm>
          <a:prstGeom prst="rect">
            <a:avLst/>
          </a:prstGeom>
          <a:noFill/>
        </p:spPr>
        <p:txBody>
          <a:bodyPr wrap="none" rtlCol="0">
            <a:spAutoFit/>
          </a:bodyPr>
          <a:lstStyle/>
          <a:p>
            <a:pPr algn="r">
              <a:spcAft>
                <a:spcPts val="600"/>
              </a:spcAft>
            </a:pPr>
            <a:r>
              <a:rPr lang="fr-CH" sz="1600" b="1" dirty="0">
                <a:highlight>
                  <a:srgbClr val="00FFFF"/>
                </a:highlight>
                <a:latin typeface="Arial" panose="020B0604020202020204" pitchFamily="34" charset="0"/>
                <a:cs typeface="Arial" panose="020B0604020202020204" pitchFamily="34" charset="0"/>
              </a:rPr>
              <a:t>E. G. W. (Paraboles de Jésus, p. 250, 251.)</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favorisxp.com/fond-ecran/fond-ecran-3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2" name="Picture 2">
            <a:extLst>
              <a:ext uri="{FF2B5EF4-FFF2-40B4-BE49-F238E27FC236}">
                <a16:creationId xmlns:a16="http://schemas.microsoft.com/office/drawing/2014/main" id="{E58873D0-1ED3-749A-3EDA-5EF913BD48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9552384" y="468401"/>
            <a:ext cx="2471936" cy="423472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9B68F8E-A78F-1E8D-8999-C16F7F84BC30}"/>
              </a:ext>
            </a:extLst>
          </p:cNvPr>
          <p:cNvSpPr txBox="1"/>
          <p:nvPr/>
        </p:nvSpPr>
        <p:spPr>
          <a:xfrm>
            <a:off x="3016388" y="181957"/>
            <a:ext cx="6385048" cy="649408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hlinkClick r:id="rId4" tooltip="Psaumes - Chapitre 15 -  Verset 1">
                  <a:extLst>
                    <a:ext uri="{A12FA001-AC4F-418D-AE19-62706E023703}">
                      <ahyp:hlinkClr xmlns:ahyp="http://schemas.microsoft.com/office/drawing/2018/hyperlinkcolor" val="tx"/>
                    </a:ext>
                  </a:extLst>
                </a:hlinkClick>
              </a:rPr>
              <a:t>15:1</a:t>
            </a:r>
            <a:r>
              <a:rPr kumimoji="0" lang="fr-CH" sz="2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CH" sz="2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Psaume de David. O Éternel! </a:t>
            </a:r>
            <a:r>
              <a:rPr kumimoji="0" lang="fr-CH" sz="2600" b="0" i="0" u="none" strike="noStrike" kern="1200" cap="none" spc="0" normalizeH="0" baseline="0" noProof="0" dirty="0">
                <a:ln>
                  <a:noFill/>
                </a:ln>
                <a:solidFill>
                  <a:srgbClr val="FF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ea typeface="+mn-ea"/>
                <a:cs typeface="+mn-cs"/>
              </a:rPr>
              <a:t>qui </a:t>
            </a:r>
            <a:r>
              <a:rPr kumimoji="0" lang="fr-CH" sz="2600" b="0" i="0" u="none" strike="noStrike" kern="1200" cap="none" spc="0" normalizeH="0" baseline="0" noProof="0" dirty="0">
                <a:ln>
                  <a:noFill/>
                </a:ln>
                <a:solidFill>
                  <a:srgbClr val="0000FF"/>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ea typeface="+mn-ea"/>
                <a:cs typeface="+mn-cs"/>
              </a:rPr>
              <a:t>séjournera dans ta tente?</a:t>
            </a:r>
            <a:r>
              <a:rPr kumimoji="0" lang="fr-CH" sz="2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fr-CH" sz="2600" b="0" i="0" u="none" strike="noStrike" kern="1200" cap="none" spc="0" normalizeH="0" baseline="0" noProof="0" dirty="0">
                <a:ln>
                  <a:noFill/>
                </a:ln>
                <a:solidFill>
                  <a:srgbClr val="FF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ea typeface="+mn-ea"/>
                <a:cs typeface="+mn-cs"/>
              </a:rPr>
              <a:t>Qui</a:t>
            </a:r>
            <a:r>
              <a:rPr kumimoji="0" lang="fr-CH" sz="2600" b="0" i="0" u="none" strike="noStrike" kern="1200" cap="none" spc="0" normalizeH="0" baseline="0" noProof="0" dirty="0">
                <a:ln>
                  <a:noFill/>
                </a:ln>
                <a:solidFill>
                  <a:srgbClr val="0000FF"/>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ea typeface="+mn-ea"/>
                <a:cs typeface="+mn-cs"/>
              </a:rPr>
              <a:t> demeurera sur ta montagne sainte? -</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hlinkClick r:id="rId5" tooltip="Psaumes - Chapitre 15 -  Verset 2">
                  <a:extLst>
                    <a:ext uri="{A12FA001-AC4F-418D-AE19-62706E023703}">
                      <ahyp:hlinkClr xmlns:ahyp="http://schemas.microsoft.com/office/drawing/2018/hyperlinkcolor" val="tx"/>
                    </a:ext>
                  </a:extLst>
                </a:hlinkClick>
              </a:rPr>
              <a:t>15:2</a:t>
            </a:r>
            <a:r>
              <a:rPr kumimoji="0" lang="fr-CH" sz="2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CH" sz="2600" b="0" i="0" u="none" strike="noStrike" kern="1200" cap="none" spc="0" normalizeH="0" baseline="0" noProof="0" dirty="0">
                <a:ln>
                  <a:noFill/>
                </a:ln>
                <a:solidFill>
                  <a:srgbClr val="FF0000"/>
                </a:solidFill>
                <a:effectLst>
                  <a:outerShdw blurRad="38100" dist="38100" dir="2700000" algn="tl">
                    <a:srgbClr val="000000">
                      <a:alpha val="43137"/>
                    </a:srgbClr>
                  </a:outerShdw>
                </a:effectLst>
                <a:highlight>
                  <a:srgbClr val="00FFFF"/>
                </a:highlight>
                <a:uLnTx/>
                <a:uFillTx/>
                <a:latin typeface="times new roman" panose="02020603050405020304" pitchFamily="18" charset="0"/>
                <a:ea typeface="+mn-ea"/>
                <a:cs typeface="+mn-cs"/>
              </a:rPr>
              <a:t>Celui qui marche dans l'intégrité, qui pratique la justice Et qui dit la vérité selon son coeur.</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hlinkClick r:id="rId6" tooltip="Psaumes - Chapitre 15 -  Verset 3">
                  <a:extLst>
                    <a:ext uri="{A12FA001-AC4F-418D-AE19-62706E023703}">
                      <ahyp:hlinkClr xmlns:ahyp="http://schemas.microsoft.com/office/drawing/2018/hyperlinkcolor" val="tx"/>
                    </a:ext>
                  </a:extLst>
                </a:hlinkClick>
              </a:rPr>
              <a:t>15:3</a:t>
            </a:r>
            <a:r>
              <a:rPr kumimoji="0" lang="fr-CH" sz="2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CH" sz="2600" b="0"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ea typeface="+mn-ea"/>
                <a:cs typeface="+mn-cs"/>
              </a:rPr>
              <a:t>Il ne calomnie point avec sa langue, Il ne fait point de mal à son semblable, Et il ne jette point l'opprobre sur son prochain.</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hlinkClick r:id="rId7" tooltip="Psaumes - Chapitre 15 -  Verset 4">
                  <a:extLst>
                    <a:ext uri="{A12FA001-AC4F-418D-AE19-62706E023703}">
                      <ahyp:hlinkClr xmlns:ahyp="http://schemas.microsoft.com/office/drawing/2018/hyperlinkcolor" val="tx"/>
                    </a:ext>
                  </a:extLst>
                </a:hlinkClick>
              </a:rPr>
              <a:t>15:4</a:t>
            </a:r>
            <a:r>
              <a:rPr kumimoji="0" lang="fr-CH" sz="2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CH" sz="2600" b="0" i="0" u="none" strike="noStrike" kern="1200" cap="none" spc="0" normalizeH="0" baseline="0" noProof="0" dirty="0">
                <a:ln>
                  <a:noFill/>
                </a:ln>
                <a:solidFill>
                  <a:srgbClr val="0000FF"/>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ea typeface="+mn-ea"/>
                <a:cs typeface="+mn-cs"/>
              </a:rPr>
              <a:t>Il regarde avec dédain celui qui est méprisable,</a:t>
            </a:r>
            <a:r>
              <a:rPr kumimoji="0" lang="fr-CH" sz="2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fr-CH" sz="2600" b="0" i="0" u="none" strike="noStrike" kern="1200" cap="none" spc="0" normalizeH="0" baseline="0" noProof="0" dirty="0">
                <a:ln>
                  <a:noFill/>
                </a:ln>
                <a:solidFill>
                  <a:srgbClr val="0000FF"/>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ea typeface="+mn-ea"/>
                <a:cs typeface="+mn-cs"/>
              </a:rPr>
              <a:t>Mais il honore ceux qui craignent l'Éternel; Il ne se rétracte point, s'il fait un serment à son préjudice.</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hlinkClick r:id="rId8" tooltip="Psaumes - Chapitre 15 -  Verset 5">
                  <a:extLst>
                    <a:ext uri="{A12FA001-AC4F-418D-AE19-62706E023703}">
                      <ahyp:hlinkClr xmlns:ahyp="http://schemas.microsoft.com/office/drawing/2018/hyperlinkcolor" val="tx"/>
                    </a:ext>
                  </a:extLst>
                </a:hlinkClick>
              </a:rPr>
              <a:t>15:5</a:t>
            </a:r>
            <a:r>
              <a:rPr kumimoji="0" lang="fr-CH" sz="2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CH" sz="2600" b="0"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ea typeface="+mn-ea"/>
                <a:cs typeface="+mn-cs"/>
              </a:rPr>
              <a:t>Il n'exige point d'intérêt de son argent, </a:t>
            </a:r>
            <a:br>
              <a:rPr kumimoji="0" lang="fr-CH" sz="2600" b="0"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ea typeface="+mn-ea"/>
                <a:cs typeface="+mn-cs"/>
              </a:rPr>
            </a:br>
            <a:r>
              <a:rPr kumimoji="0" lang="fr-CH" sz="2600" b="0"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ea typeface="+mn-ea"/>
                <a:cs typeface="+mn-cs"/>
              </a:rPr>
              <a:t>Et il n'accepte point de don contre l'innocent. </a:t>
            </a:r>
            <a:r>
              <a:rPr kumimoji="0" lang="fr-CH" sz="2600" b="0" i="0" u="none" strike="noStrike" kern="1200" cap="none" spc="0" normalizeH="0" baseline="0" noProof="0" dirty="0">
                <a:ln>
                  <a:noFill/>
                </a:ln>
                <a:solidFill>
                  <a:srgbClr val="0000FF"/>
                </a:solidFill>
                <a:effectLst/>
                <a:highlight>
                  <a:srgbClr val="FFFF00"/>
                </a:highlight>
                <a:uLnTx/>
                <a:uFillTx/>
                <a:latin typeface="times new roman" panose="02020603050405020304" pitchFamily="18" charset="0"/>
                <a:ea typeface="+mn-ea"/>
                <a:cs typeface="+mn-cs"/>
              </a:rPr>
              <a:t>Celui qui se conduit ainsi ne chancelle jamais.</a:t>
            </a:r>
          </a:p>
        </p:txBody>
      </p:sp>
      <p:sp>
        <p:nvSpPr>
          <p:cNvPr id="4" name="ZoneTexte 3">
            <a:extLst>
              <a:ext uri="{FF2B5EF4-FFF2-40B4-BE49-F238E27FC236}">
                <a16:creationId xmlns:a16="http://schemas.microsoft.com/office/drawing/2014/main" id="{34C21930-6108-74C2-987D-F01364D39BF6}"/>
              </a:ext>
            </a:extLst>
          </p:cNvPr>
          <p:cNvSpPr txBox="1"/>
          <p:nvPr/>
        </p:nvSpPr>
        <p:spPr>
          <a:xfrm>
            <a:off x="903409" y="5627300"/>
            <a:ext cx="1823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0" i="0" u="none" strike="noStrike" kern="1200" cap="none" spc="0" normalizeH="0" baseline="0" noProof="0" dirty="0">
                <a:ln>
                  <a:noFill/>
                </a:ln>
                <a:solidFill>
                  <a:prstClr val="white"/>
                </a:solidFill>
                <a:effectLst/>
                <a:uLnTx/>
                <a:uFillTx/>
                <a:latin typeface="Calibri" panose="020F0502020204030204"/>
                <a:ea typeface="+mn-ea"/>
                <a:cs typeface="+mn-cs"/>
              </a:rPr>
              <a:t>Psaume 15</a:t>
            </a:r>
          </a:p>
        </p:txBody>
      </p:sp>
      <p:sp>
        <p:nvSpPr>
          <p:cNvPr id="5" name="Rectangle 4">
            <a:extLst>
              <a:ext uri="{FF2B5EF4-FFF2-40B4-BE49-F238E27FC236}">
                <a16:creationId xmlns:a16="http://schemas.microsoft.com/office/drawing/2014/main" id="{98E91FBF-2367-F388-546C-9DEF04D60CE6}"/>
              </a:ext>
            </a:extLst>
          </p:cNvPr>
          <p:cNvSpPr/>
          <p:nvPr/>
        </p:nvSpPr>
        <p:spPr>
          <a:xfrm>
            <a:off x="544767" y="4543496"/>
            <a:ext cx="2454889" cy="1229458"/>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JE PRIE</a:t>
            </a:r>
          </a:p>
        </p:txBody>
      </p:sp>
      <p:sp>
        <p:nvSpPr>
          <p:cNvPr id="6" name="Rectangle 5">
            <a:extLst>
              <a:ext uri="{FF2B5EF4-FFF2-40B4-BE49-F238E27FC236}">
                <a16:creationId xmlns:a16="http://schemas.microsoft.com/office/drawing/2014/main" id="{2A9478FC-48B3-847F-648B-814EE1C2988D}"/>
              </a:ext>
            </a:extLst>
          </p:cNvPr>
          <p:cNvSpPr/>
          <p:nvPr/>
        </p:nvSpPr>
        <p:spPr>
          <a:xfrm>
            <a:off x="9605393" y="5390778"/>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6000" dirty="0">
                <a:solidFill>
                  <a:srgbClr val="FFFF00"/>
                </a:solidFill>
                <a:latin typeface="Brush Script MT" panose="03060802040406070304" pitchFamily="66" charset="0"/>
              </a:rPr>
              <a:t>Amen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lvl="0" algn="ctr">
              <a:spcBef>
                <a:spcPts val="1200"/>
              </a:spcBef>
              <a:defRPr/>
            </a:pPr>
            <a:r>
              <a:rPr lang="fr-CH"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 Retournez à la forteresse, captifs pleins d'espérance ! Aujourd'hui encore je le déclare, </a:t>
            </a:r>
            <a:br>
              <a:rPr lang="fr-CH"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br>
            <a:r>
              <a:rPr lang="fr-CH"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je te rendrai le double. » </a:t>
            </a:r>
            <a:r>
              <a:rPr lang="fr-CH" sz="28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(Zacharie 9.12)</a:t>
            </a:r>
            <a:endParaRPr kumimoji="0" lang="fr-CH"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9F9D728-BF22-66A2-F7FA-E6A441093F46}"/>
              </a:ext>
            </a:extLst>
          </p:cNvPr>
          <p:cNvSpPr txBox="1"/>
          <p:nvPr/>
        </p:nvSpPr>
        <p:spPr>
          <a:xfrm>
            <a:off x="3809999" y="293077"/>
            <a:ext cx="7924800" cy="4154984"/>
          </a:xfrm>
          <a:prstGeom prst="rect">
            <a:avLst/>
          </a:prstGeom>
          <a:noFill/>
        </p:spPr>
        <p:txBody>
          <a:bodyPr wrap="square" rtlCol="0">
            <a:spAutoFit/>
          </a:bodyPr>
          <a:lstStyle/>
          <a:p>
            <a:r>
              <a:rPr lang="fr-FR" sz="2400" dirty="0">
                <a:solidFill>
                  <a:srgbClr val="7030A0"/>
                </a:solidFill>
                <a:effectLst>
                  <a:outerShdw blurRad="38100" dist="38100" dir="2700000" algn="tl">
                    <a:srgbClr val="000000">
                      <a:alpha val="43137"/>
                    </a:srgbClr>
                  </a:outerShdw>
                </a:effectLst>
              </a:rPr>
              <a:t>« Après la mort de Moïse, </a:t>
            </a:r>
            <a:r>
              <a:rPr lang="fr-FR" sz="2400" dirty="0">
                <a:solidFill>
                  <a:srgbClr val="FF0000"/>
                </a:solidFill>
                <a:effectLst>
                  <a:outerShdw blurRad="38100" dist="38100" dir="2700000" algn="tl">
                    <a:srgbClr val="000000">
                      <a:alpha val="43137"/>
                    </a:srgbClr>
                  </a:outerShdw>
                </a:effectLst>
              </a:rPr>
              <a:t>les rênes du gouvernement furent placées entre les mains de Josué. </a:t>
            </a:r>
            <a:r>
              <a:rPr lang="fr-FR" sz="2400" dirty="0">
                <a:solidFill>
                  <a:srgbClr val="7030A0"/>
                </a:solidFill>
                <a:effectLst>
                  <a:outerShdw blurRad="38100" dist="38100" dir="2700000" algn="tl">
                    <a:srgbClr val="000000">
                      <a:alpha val="43137"/>
                    </a:srgbClr>
                  </a:outerShdw>
                </a:effectLst>
              </a:rPr>
              <a:t>En tant que serviteur du Seigneur, il reçut une tâche particulière. </a:t>
            </a:r>
          </a:p>
          <a:p>
            <a:pPr lvl="2" algn="just"/>
            <a:r>
              <a:rPr lang="fr-FR" sz="2400" dirty="0">
                <a:solidFill>
                  <a:srgbClr val="7030A0"/>
                </a:solidFill>
                <a:effectLst>
                  <a:outerShdw blurRad="38100" dist="38100" dir="2700000" algn="tl">
                    <a:srgbClr val="000000">
                      <a:alpha val="43137"/>
                    </a:srgbClr>
                  </a:outerShdw>
                </a:effectLst>
              </a:rPr>
              <a:t>Ses obligations lui conférèrent de grands honneurs et des responsabilités élevées, et les instructions transmises à Moïse lui furent attribuées lors d'une cérémonie. </a:t>
            </a:r>
          </a:p>
          <a:p>
            <a:pPr algn="just"/>
            <a:r>
              <a:rPr lang="fr-FR" sz="2400" dirty="0">
                <a:solidFill>
                  <a:srgbClr val="0066FF"/>
                </a:solidFill>
                <a:effectLst>
                  <a:outerShdw blurRad="38100" dist="38100" dir="2700000" algn="tl">
                    <a:srgbClr val="000000">
                      <a:alpha val="43137"/>
                    </a:srgbClr>
                  </a:outerShdw>
                </a:effectLst>
              </a:rPr>
              <a:t>« Maintenant, lève-toi, passe ce Jourdain, toi et tout ce peuple, pour entrer dans le pays que je donne aux enfants d'Israël. Tout lieu que foulera la plante de votre pied, </a:t>
            </a:r>
            <a:br>
              <a:rPr lang="fr-FR" sz="2400" dirty="0">
                <a:solidFill>
                  <a:srgbClr val="0066FF"/>
                </a:solidFill>
                <a:effectLst>
                  <a:outerShdw blurRad="38100" dist="38100" dir="2700000" algn="tl">
                    <a:srgbClr val="000000">
                      <a:alpha val="43137"/>
                    </a:srgbClr>
                  </a:outerShdw>
                </a:effectLst>
              </a:rPr>
            </a:br>
            <a:r>
              <a:rPr lang="fr-FR" sz="2400" dirty="0">
                <a:solidFill>
                  <a:srgbClr val="0066FF"/>
                </a:solidFill>
                <a:effectLst>
                  <a:outerShdw blurRad="38100" dist="38100" dir="2700000" algn="tl">
                    <a:srgbClr val="000000">
                      <a:alpha val="43137"/>
                    </a:srgbClr>
                  </a:outerShdw>
                </a:effectLst>
              </a:rPr>
              <a:t>je vous le donne, comme je l'ai dit à Moïse. » </a:t>
            </a:r>
            <a:r>
              <a:rPr lang="fr-FR" sz="2400" i="1" dirty="0">
                <a:solidFill>
                  <a:schemeClr val="accent2">
                    <a:lumMod val="50000"/>
                  </a:schemeClr>
                </a:solidFill>
              </a:rPr>
              <a:t>(Josué 1.2,3.)</a:t>
            </a:r>
            <a:endParaRPr lang="fr-CH" sz="2400" dirty="0">
              <a:solidFill>
                <a:schemeClr val="accent2">
                  <a:lumMod val="50000"/>
                </a:schemeClr>
              </a:solidFill>
            </a:endParaRPr>
          </a:p>
        </p:txBody>
      </p:sp>
      <p:sp>
        <p:nvSpPr>
          <p:cNvPr id="4" name="ZoneTexte 3">
            <a:extLst>
              <a:ext uri="{FF2B5EF4-FFF2-40B4-BE49-F238E27FC236}">
                <a16:creationId xmlns:a16="http://schemas.microsoft.com/office/drawing/2014/main" id="{9B290A42-79E3-3608-A00D-6128E0E1A411}"/>
              </a:ext>
            </a:extLst>
          </p:cNvPr>
          <p:cNvSpPr txBox="1"/>
          <p:nvPr/>
        </p:nvSpPr>
        <p:spPr>
          <a:xfrm>
            <a:off x="422031" y="4995263"/>
            <a:ext cx="11347938" cy="1569660"/>
          </a:xfrm>
          <a:prstGeom prst="rect">
            <a:avLst/>
          </a:prstGeom>
          <a:noFill/>
        </p:spPr>
        <p:txBody>
          <a:bodyPr wrap="square" rtlCol="0">
            <a:spAutoFit/>
          </a:bodyPr>
          <a:lstStyle/>
          <a:p>
            <a:pPr algn="just"/>
            <a:r>
              <a:rPr lang="fr-FR" sz="2400" dirty="0">
                <a:solidFill>
                  <a:srgbClr val="7030A0"/>
                </a:solidFill>
                <a:effectLst>
                  <a:outerShdw blurRad="38100" dist="38100" dir="2700000" algn="tl">
                    <a:srgbClr val="000000">
                      <a:alpha val="43137"/>
                    </a:srgbClr>
                  </a:outerShdw>
                </a:effectLst>
              </a:rPr>
              <a:t>Alors que Josué observait la ville de Jéricho et ses fortifications, il éleva son cœur vers Dieu par la prière, car les apparences étaient contre lui. «</a:t>
            </a:r>
            <a:r>
              <a:rPr lang="fr-FR" sz="2400" dirty="0">
                <a:solidFill>
                  <a:schemeClr val="accent2">
                    <a:lumMod val="75000"/>
                  </a:schemeClr>
                </a:solidFill>
                <a:effectLst>
                  <a:outerShdw blurRad="38100" dist="38100" dir="2700000" algn="tl">
                    <a:srgbClr val="000000">
                      <a:alpha val="43137"/>
                    </a:srgbClr>
                  </a:outerShdw>
                </a:effectLst>
              </a:rPr>
              <a:t> Voici, un homme se tenait debout devant lui, son épée nue dans la main » </a:t>
            </a:r>
            <a:r>
              <a:rPr lang="fr-FR" sz="2400" i="1" dirty="0">
                <a:solidFill>
                  <a:schemeClr val="accent2">
                    <a:lumMod val="50000"/>
                  </a:schemeClr>
                </a:solidFill>
              </a:rPr>
              <a:t>(Josué 5.13).</a:t>
            </a:r>
            <a:r>
              <a:rPr lang="fr-FR" sz="2400" dirty="0">
                <a:solidFill>
                  <a:schemeClr val="accent2">
                    <a:lumMod val="50000"/>
                  </a:schemeClr>
                </a:solidFill>
              </a:rPr>
              <a:t> </a:t>
            </a:r>
            <a:r>
              <a:rPr lang="fr-FR" sz="2400" dirty="0">
                <a:solidFill>
                  <a:srgbClr val="0066FF"/>
                </a:solidFill>
                <a:effectLst>
                  <a:outerShdw blurRad="38100" dist="38100" dir="2700000" algn="tl">
                    <a:srgbClr val="000000">
                      <a:alpha val="43137"/>
                    </a:srgbClr>
                  </a:outerShdw>
                </a:effectLst>
              </a:rPr>
              <a:t>Il ne s'agissait pas d'une vision, mais de Christ en personne, </a:t>
            </a:r>
            <a:r>
              <a:rPr lang="fr-FR" sz="2400" dirty="0">
                <a:solidFill>
                  <a:srgbClr val="7030A0"/>
                </a:solidFill>
                <a:effectLst>
                  <a:outerShdw blurRad="38100" dist="38100" dir="2700000" algn="tl">
                    <a:srgbClr val="000000">
                      <a:alpha val="43137"/>
                    </a:srgbClr>
                  </a:outerShdw>
                </a:effectLst>
              </a:rPr>
              <a:t>sa gloire se dissimulant derrière son humanité... »</a:t>
            </a:r>
            <a:endParaRPr lang="fr-CH" sz="2400" dirty="0">
              <a:solidFill>
                <a:srgbClr val="7030A0"/>
              </a:solidFill>
              <a:effectLst>
                <a:outerShdw blurRad="38100" dist="38100" dir="2700000" algn="tl">
                  <a:srgbClr val="000000">
                    <a:alpha val="43137"/>
                  </a:srgbClr>
                </a:outerShdw>
              </a:effectLst>
            </a:endParaRPr>
          </a:p>
        </p:txBody>
      </p:sp>
      <p:sp>
        <p:nvSpPr>
          <p:cNvPr id="5" name="Bulle narrative : rectangle à coins arrondis 4">
            <a:extLst>
              <a:ext uri="{FF2B5EF4-FFF2-40B4-BE49-F238E27FC236}">
                <a16:creationId xmlns:a16="http://schemas.microsoft.com/office/drawing/2014/main" id="{DFDC4E0D-C710-A9A1-332D-22D34A1DC7D6}"/>
              </a:ext>
            </a:extLst>
          </p:cNvPr>
          <p:cNvSpPr/>
          <p:nvPr/>
        </p:nvSpPr>
        <p:spPr>
          <a:xfrm>
            <a:off x="668217" y="3634154"/>
            <a:ext cx="2977660" cy="1172308"/>
          </a:xfrm>
          <a:prstGeom prst="wedgeRoundRectCallout">
            <a:avLst/>
          </a:prstGeom>
          <a:solidFill>
            <a:srgbClr val="9CDD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Christ triomphant,</a:t>
            </a:r>
            <a:r>
              <a:rPr lang="fr-FR" sz="2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135.</a:t>
            </a:r>
            <a:endParaRPr lang="fr-CH" sz="2400" b="1" dirty="0">
              <a:ln w="0"/>
              <a:solidFill>
                <a:schemeClr val="tx1"/>
              </a:solidFill>
              <a:effectLst>
                <a:outerShdw blurRad="38100" dist="19050" dir="2700000" algn="tl" rotWithShape="0">
                  <a:schemeClr val="dk1">
                    <a:alpha val="40000"/>
                  </a:schemeClr>
                </a:outerShdw>
              </a:effectLst>
            </a:endParaRPr>
          </a:p>
        </p:txBody>
      </p:sp>
      <p:pic>
        <p:nvPicPr>
          <p:cNvPr id="7" name="Image 6">
            <a:extLst>
              <a:ext uri="{FF2B5EF4-FFF2-40B4-BE49-F238E27FC236}">
                <a16:creationId xmlns:a16="http://schemas.microsoft.com/office/drawing/2014/main" id="{2971217D-2EC9-68E7-4214-D9E2B3154F04}"/>
              </a:ext>
            </a:extLst>
          </p:cNvPr>
          <p:cNvPicPr>
            <a:picLocks noChangeAspect="1"/>
          </p:cNvPicPr>
          <p:nvPr/>
        </p:nvPicPr>
        <p:blipFill>
          <a:blip r:embed="rId2"/>
          <a:stretch>
            <a:fillRect/>
          </a:stretch>
        </p:blipFill>
        <p:spPr>
          <a:xfrm>
            <a:off x="992049" y="197382"/>
            <a:ext cx="2440264" cy="3247971"/>
          </a:xfrm>
          <a:prstGeom prst="rect">
            <a:avLst/>
          </a:prstGeom>
        </p:spPr>
      </p:pic>
    </p:spTree>
    <p:extLst>
      <p:ext uri="{BB962C8B-B14F-4D97-AF65-F5344CB8AC3E}">
        <p14:creationId xmlns:p14="http://schemas.microsoft.com/office/powerpoint/2010/main" val="205532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A blurry image of a swirl&#10;&#10;AI-generated content may be incorrect.">
            <a:extLst>
              <a:ext uri="{FF2B5EF4-FFF2-40B4-BE49-F238E27FC236}">
                <a16:creationId xmlns:a16="http://schemas.microsoft.com/office/drawing/2014/main" id="{BEBAF374-CA0A-0752-9105-24076B1C596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4194052982"/>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fr-CH"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fr-CH"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fr-CH"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fr-CH"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fr-CH"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lgn="ctr">
              <a:spcBef>
                <a:spcPts val="600"/>
              </a:spcBef>
            </a:pPr>
            <a:r>
              <a:rPr lang="fr-CH" sz="2000" b="1" dirty="0">
                <a:solidFill>
                  <a:schemeClr val="tx2"/>
                </a:solidFill>
              </a:rPr>
              <a:t>Une grande partie du livre de Josué, les chapitres 13 à 21, traitent de la distribution de la terre de Canaan entre les diverses tribus d'Israël.</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fr-CH" sz="2000" b="1" dirty="0"/>
                <a:t>LES 12 TRIBUS D'ISRAËL</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fr-CH" sz="1400" b="1" dirty="0">
                  <a:solidFill>
                    <a:srgbClr val="108FD6"/>
                  </a:solidFill>
                </a:rPr>
                <a:t>Mer Méditerranée</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fr-CH" sz="1200" b="1" dirty="0"/>
                <a:t>ASHER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fr-CH" sz="1200" b="1" dirty="0" err="1"/>
                <a:t>ZÉBULON</a:t>
              </a:r>
              <a:endParaRPr lang="fr-CH" sz="1200" b="1" dirty="0"/>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fr-CH" sz="1200" b="1" dirty="0" err="1"/>
                <a:t>ISSACHAR</a:t>
              </a:r>
              <a:endParaRPr lang="fr-CH" sz="1200" b="1" dirty="0"/>
            </a:p>
          </p:txBody>
        </p:sp>
        <p:sp>
          <p:nvSpPr>
            <p:cNvPr id="16" name="CuadroTexto 15">
              <a:extLst>
                <a:ext uri="{FF2B5EF4-FFF2-40B4-BE49-F238E27FC236}">
                  <a16:creationId xmlns:a16="http://schemas.microsoft.com/office/drawing/2014/main" id="{0BA83634-B26C-A65E-5859-FE489A502748}"/>
                </a:ext>
              </a:extLst>
            </p:cNvPr>
            <p:cNvSpPr txBox="1"/>
            <p:nvPr/>
          </p:nvSpPr>
          <p:spPr>
            <a:xfrm>
              <a:off x="2040730" y="2124047"/>
              <a:ext cx="1052512" cy="276999"/>
            </a:xfrm>
            <a:prstGeom prst="rect">
              <a:avLst/>
            </a:prstGeom>
            <a:noFill/>
          </p:spPr>
          <p:txBody>
            <a:bodyPr wrap="square" rtlCol="0">
              <a:spAutoFit/>
            </a:bodyPr>
            <a:lstStyle/>
            <a:p>
              <a:pPr algn="ctr"/>
              <a:r>
                <a:rPr lang="fr-CH" sz="1200" b="1" dirty="0" err="1"/>
                <a:t>NEPHTHALI</a:t>
              </a:r>
              <a:endParaRPr lang="fr-CH" sz="1200" b="1" dirty="0"/>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fr-CH" sz="1200" b="1" dirty="0"/>
                <a:t>MANASSÉ</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fr-CH" sz="1200" b="1" dirty="0"/>
                <a:t>MANASSÉ</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fr-CH"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19980" y="3793373"/>
              <a:ext cx="957350" cy="276999"/>
            </a:xfrm>
            <a:prstGeom prst="rect">
              <a:avLst/>
            </a:prstGeom>
            <a:noFill/>
          </p:spPr>
          <p:txBody>
            <a:bodyPr wrap="square" rtlCol="0">
              <a:spAutoFit/>
            </a:bodyPr>
            <a:lstStyle/>
            <a:p>
              <a:pPr algn="ctr"/>
              <a:r>
                <a:rPr lang="fr-CH" sz="1200" b="1" dirty="0"/>
                <a:t>ÉPHRAÏM</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fr-CH"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fr-CH" sz="1100" b="1" dirty="0"/>
                <a:t>BENJAMIN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fr-CH" sz="1400" b="1" dirty="0"/>
                <a:t>JUDA</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fr-CH" sz="1400" b="1" dirty="0"/>
                <a:t>RUBEN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fr-CH" sz="1200" b="1" dirty="0"/>
                <a:t>SIMÉON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32400" y="2497344"/>
            <a:ext cx="7644569" cy="1015663"/>
          </a:xfrm>
          <a:prstGeom prst="rect">
            <a:avLst/>
          </a:prstGeom>
          <a:noFill/>
        </p:spPr>
        <p:txBody>
          <a:bodyPr wrap="square">
            <a:spAutoFit/>
          </a:bodyPr>
          <a:lstStyle/>
          <a:p>
            <a:pPr algn="ctr">
              <a:spcBef>
                <a:spcPts val="600"/>
              </a:spcBef>
            </a:pPr>
            <a:r>
              <a:rPr lang="fr-CH" sz="2000" b="1" dirty="0">
                <a:solidFill>
                  <a:schemeClr val="tx2"/>
                </a:solidFill>
              </a:rPr>
              <a:t>La mort de Jésus nous assure que nous avons déjà hérité de la terre qu'Adam et Ève ont autrefois perdue. Cependant, nous sommes encore « captifs de l'espérance » de la recevoir.</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68944"/>
            <a:ext cx="7644568" cy="1323439"/>
          </a:xfrm>
          <a:prstGeom prst="rect">
            <a:avLst/>
          </a:prstGeom>
          <a:noFill/>
        </p:spPr>
        <p:txBody>
          <a:bodyPr wrap="square">
            <a:spAutoFit/>
          </a:bodyPr>
          <a:lstStyle/>
          <a:p>
            <a:pPr algn="ctr">
              <a:spcBef>
                <a:spcPts val="600"/>
              </a:spcBef>
            </a:pPr>
            <a:r>
              <a:rPr lang="fr-CH" sz="2000" b="1" dirty="0">
                <a:solidFill>
                  <a:schemeClr val="accent1"/>
                </a:solidFill>
              </a:rPr>
              <a:t>Entre les références aux lieux, aux peuples et aux tribus, </a:t>
            </a:r>
            <a:br>
              <a:rPr lang="fr-CH" sz="2000" b="1" dirty="0">
                <a:solidFill>
                  <a:schemeClr val="accent1"/>
                </a:solidFill>
              </a:rPr>
            </a:br>
            <a:r>
              <a:rPr lang="fr-CH" sz="2000" b="1" dirty="0">
                <a:solidFill>
                  <a:schemeClr val="accent1"/>
                </a:solidFill>
              </a:rPr>
              <a:t>nous pouvons voir une terre qui était déjà l'héritage d'Israël, mais qu'en même temps, ils ne possédaient pas encore complètement.</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248564-8454-0354-F65B-2C2F61D46518}"/>
              </a:ext>
            </a:extLst>
          </p:cNvPr>
          <p:cNvSpPr txBox="1"/>
          <p:nvPr/>
        </p:nvSpPr>
        <p:spPr>
          <a:xfrm>
            <a:off x="1395046" y="2252612"/>
            <a:ext cx="5392616" cy="44935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H" sz="2200" b="0" i="0" dirty="0">
                <a:solidFill>
                  <a:srgbClr val="202122"/>
                </a:solidFill>
                <a:effectLst/>
                <a:latin typeface="Arial" panose="020B0604020202020204" pitchFamily="34" charset="0"/>
              </a:rPr>
              <a:t>Le décompte des treize tribus d’Israël correspond donc à onze fils de </a:t>
            </a:r>
            <a:r>
              <a:rPr lang="fr-CH" sz="2200" b="0" i="0" u="none" strike="noStrike" dirty="0">
                <a:solidFill>
                  <a:srgbClr val="3366CC"/>
                </a:solidFill>
                <a:effectLst/>
                <a:latin typeface="Arial" panose="020B0604020202020204" pitchFamily="34" charset="0"/>
                <a:hlinkClick r:id="rId3" tooltip="Jacob"/>
              </a:rPr>
              <a:t>Jacob</a:t>
            </a:r>
            <a:r>
              <a:rPr lang="fr-CH" sz="2200" b="0" i="0" dirty="0">
                <a:solidFill>
                  <a:srgbClr val="202122"/>
                </a:solidFill>
                <a:effectLst/>
                <a:latin typeface="Arial" panose="020B0604020202020204" pitchFamily="34" charset="0"/>
              </a:rPr>
              <a:t>, auxquels il faut ajouter les deux fils de </a:t>
            </a:r>
            <a:r>
              <a:rPr lang="fr-CH" sz="2200" b="0" i="0" u="none" strike="noStrike" dirty="0">
                <a:solidFill>
                  <a:srgbClr val="3366CC"/>
                </a:solidFill>
                <a:effectLst/>
                <a:latin typeface="Arial" panose="020B0604020202020204" pitchFamily="34" charset="0"/>
                <a:hlinkClick r:id="rId4" tooltip="Joseph (fils de Jacob)"/>
              </a:rPr>
              <a:t>Joseph</a:t>
            </a:r>
            <a:r>
              <a:rPr lang="fr-CH" sz="2200" b="0" i="0" dirty="0">
                <a:solidFill>
                  <a:srgbClr val="202122"/>
                </a:solidFill>
                <a:effectLst/>
                <a:latin typeface="Arial" panose="020B0604020202020204" pitchFamily="34" charset="0"/>
              </a:rPr>
              <a:t> : </a:t>
            </a:r>
            <a:r>
              <a:rPr lang="fr-CH" sz="2200" b="0" i="0" u="none" strike="noStrike" dirty="0">
                <a:solidFill>
                  <a:srgbClr val="3366CC"/>
                </a:solidFill>
                <a:effectLst/>
                <a:latin typeface="Arial" panose="020B0604020202020204" pitchFamily="34" charset="0"/>
                <a:hlinkClick r:id="rId5" tooltip="Manassé (patriarche)"/>
              </a:rPr>
              <a:t>Manassé</a:t>
            </a:r>
            <a:r>
              <a:rPr lang="fr-CH" sz="2200" b="0" i="0" dirty="0">
                <a:solidFill>
                  <a:srgbClr val="202122"/>
                </a:solidFill>
                <a:effectLst/>
                <a:latin typeface="Arial" panose="020B0604020202020204" pitchFamily="34" charset="0"/>
              </a:rPr>
              <a:t> et </a:t>
            </a:r>
            <a:r>
              <a:rPr lang="fr-CH" sz="2200" b="0" i="0" u="none" strike="noStrike" dirty="0">
                <a:solidFill>
                  <a:srgbClr val="3366CC"/>
                </a:solidFill>
                <a:effectLst/>
                <a:latin typeface="Arial" panose="020B0604020202020204" pitchFamily="34" charset="0"/>
                <a:hlinkClick r:id="rId6" tooltip="Éphraïm"/>
              </a:rPr>
              <a:t>Éphraïm</a:t>
            </a:r>
            <a:r>
              <a:rPr lang="fr-CH" sz="2200" b="0" i="0" dirty="0">
                <a:solidFill>
                  <a:srgbClr val="202122"/>
                </a:solidFill>
                <a:effectLst/>
                <a:latin typeface="Arial" panose="020B0604020202020204" pitchFamily="34" charset="0"/>
              </a:rPr>
              <a:t>. </a:t>
            </a:r>
          </a:p>
          <a:p>
            <a:endParaRPr lang="fr-CH" sz="2200" dirty="0">
              <a:solidFill>
                <a:srgbClr val="202122"/>
              </a:solidFill>
              <a:latin typeface="Arial" panose="020B0604020202020204" pitchFamily="34" charset="0"/>
            </a:endParaRPr>
          </a:p>
          <a:p>
            <a:pPr algn="ctr"/>
            <a:r>
              <a:rPr lang="fr-CH" sz="2200" b="0" i="0" dirty="0">
                <a:solidFill>
                  <a:schemeClr val="accent3">
                    <a:lumMod val="75000"/>
                  </a:schemeClr>
                </a:solidFill>
                <a:effectLst/>
                <a:latin typeface="Arial" panose="020B0604020202020204" pitchFamily="34" charset="0"/>
              </a:rPr>
              <a:t>La terre de Canaan est cependant divisée en douze territoires et non pas treize, puisque </a:t>
            </a:r>
            <a:r>
              <a:rPr lang="fr-CH" sz="2200" b="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t>la tribu de Lévi n'a pas reçu </a:t>
            </a:r>
            <a:br>
              <a:rPr lang="fr-CH" sz="2200" b="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br>
            <a:r>
              <a:rPr lang="fr-CH" sz="2200" b="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t>de territoire </a:t>
            </a:r>
            <a:r>
              <a:rPr lang="fr-CH" sz="2200" b="0" i="1"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rPr>
              <a:t>; </a:t>
            </a:r>
            <a:r>
              <a:rPr lang="fr-CH" sz="2200" b="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t>quarante-huit « villes de refuge » furent en revanche attribuées </a:t>
            </a:r>
            <a:br>
              <a:rPr lang="fr-CH" sz="2200" b="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br>
            <a:r>
              <a:rPr lang="fr-CH" sz="2200" b="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t>à celle-ci, </a:t>
            </a:r>
            <a:r>
              <a:rPr lang="fr-CH" sz="2200" b="0" i="0" dirty="0">
                <a:solidFill>
                  <a:schemeClr val="accent3">
                    <a:lumMod val="50000"/>
                  </a:schemeClr>
                </a:solidFill>
                <a:effectLst/>
                <a:latin typeface="Arial" panose="020B0604020202020204" pitchFamily="34" charset="0"/>
              </a:rPr>
              <a:t>à raison de quatre villes </a:t>
            </a:r>
            <a:r>
              <a:rPr lang="fr-CH" sz="2200" b="0" i="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t>accordées par chacune des douze </a:t>
            </a:r>
            <a:br>
              <a:rPr lang="fr-CH" sz="2200" b="0" i="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br>
            <a:r>
              <a:rPr lang="fr-CH" sz="2200" b="0" i="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rPr>
              <a:t>autres tribus.</a:t>
            </a:r>
            <a:endParaRPr lang="fr-CH" sz="2200" dirty="0">
              <a:solidFill>
                <a:schemeClr val="accent3">
                  <a:lumMod val="50000"/>
                </a:schemeClr>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9D745DFA-BE51-E915-A32E-884C404B4899}"/>
              </a:ext>
            </a:extLst>
          </p:cNvPr>
          <p:cNvSpPr txBox="1"/>
          <p:nvPr/>
        </p:nvSpPr>
        <p:spPr>
          <a:xfrm>
            <a:off x="7054003" y="146129"/>
            <a:ext cx="4947138" cy="6809556"/>
          </a:xfrm>
          <a:prstGeom prst="rect">
            <a:avLst/>
          </a:prstGeom>
          <a:noFill/>
        </p:spPr>
        <p:txBody>
          <a:bodyPr wrap="square" rtlCol="0">
            <a:spAutoFit/>
          </a:bodyPr>
          <a:lstStyle/>
          <a:p>
            <a:pPr>
              <a:lnSpc>
                <a:spcPct val="150000"/>
              </a:lnSpc>
            </a:pPr>
            <a:r>
              <a:rPr lang="fr-CH" dirty="0">
                <a:highlight>
                  <a:srgbClr val="FFFF00"/>
                </a:highlight>
                <a:hlinkClick r:id="rId7" tooltip="Tribu de Ruben"/>
              </a:rPr>
              <a:t>1 </a:t>
            </a:r>
            <a:r>
              <a:rPr lang="fr-CH" dirty="0">
                <a:hlinkClick r:id="rId7" tooltip="Tribu de Ruben"/>
              </a:rPr>
              <a:t>Tribu de Ruben</a:t>
            </a:r>
            <a:r>
              <a:rPr lang="fr-CH" dirty="0"/>
              <a:t> fondée par </a:t>
            </a:r>
            <a:r>
              <a:rPr lang="fr-CH" dirty="0">
                <a:solidFill>
                  <a:srgbClr val="0066FF"/>
                </a:solidFill>
                <a:hlinkClick r:id="rId8" tooltip="Ruben (Bible)">
                  <a:extLst>
                    <a:ext uri="{A12FA001-AC4F-418D-AE19-62706E023703}">
                      <ahyp:hlinkClr xmlns:ahyp="http://schemas.microsoft.com/office/drawing/2018/hyperlinkcolor" val="tx"/>
                    </a:ext>
                  </a:extLst>
                </a:hlinkClick>
              </a:rPr>
              <a:t>Ruben</a:t>
            </a:r>
            <a:endParaRPr lang="fr-CH" dirty="0">
              <a:solidFill>
                <a:srgbClr val="0066FF"/>
              </a:solidFill>
            </a:endParaRPr>
          </a:p>
          <a:p>
            <a:pPr>
              <a:lnSpc>
                <a:spcPct val="150000"/>
              </a:lnSpc>
            </a:pPr>
            <a:r>
              <a:rPr lang="fr-CH" dirty="0">
                <a:highlight>
                  <a:srgbClr val="FFFF00"/>
                </a:highlight>
                <a:hlinkClick r:id="rId9" tooltip="Tribu de Siméon">
                  <a:extLst>
                    <a:ext uri="{A12FA001-AC4F-418D-AE19-62706E023703}">
                      <ahyp:hlinkClr xmlns:ahyp="http://schemas.microsoft.com/office/drawing/2018/hyperlinkcolor" val="tx"/>
                    </a:ext>
                  </a:extLst>
                </a:hlinkClick>
              </a:rPr>
              <a:t>2</a:t>
            </a:r>
            <a:r>
              <a:rPr lang="fr-CH" dirty="0">
                <a:hlinkClick r:id="rId9" tooltip="Tribu de Siméon"/>
              </a:rPr>
              <a:t> Tribu de Siméon</a:t>
            </a:r>
            <a:r>
              <a:rPr lang="fr-CH" dirty="0"/>
              <a:t> fondée par </a:t>
            </a:r>
            <a:r>
              <a:rPr lang="fr-CH" dirty="0">
                <a:hlinkClick r:id="rId10" tooltip="Siméon (Bible)"/>
              </a:rPr>
              <a:t>Siméon</a:t>
            </a:r>
            <a:endParaRPr lang="fr-CH" dirty="0"/>
          </a:p>
          <a:p>
            <a:pPr>
              <a:lnSpc>
                <a:spcPct val="150000"/>
              </a:lnSpc>
            </a:pPr>
            <a:r>
              <a:rPr lang="fr-CH" dirty="0">
                <a:highlight>
                  <a:srgbClr val="FFFF00"/>
                </a:highlight>
                <a:hlinkClick r:id="rId11" tooltip="Tribu de Lévi">
                  <a:extLst>
                    <a:ext uri="{A12FA001-AC4F-418D-AE19-62706E023703}">
                      <ahyp:hlinkClr xmlns:ahyp="http://schemas.microsoft.com/office/drawing/2018/hyperlinkcolor" val="tx"/>
                    </a:ext>
                  </a:extLst>
                </a:hlinkClick>
              </a:rPr>
              <a:t>3 </a:t>
            </a:r>
            <a:r>
              <a:rPr lang="fr-CH" dirty="0">
                <a:hlinkClick r:id="rId11" tooltip="Tribu de Lévi"/>
              </a:rPr>
              <a:t>Tribu de Lévi</a:t>
            </a:r>
            <a:r>
              <a:rPr lang="fr-CH" dirty="0"/>
              <a:t> fondée par </a:t>
            </a:r>
            <a:r>
              <a:rPr lang="fr-CH" dirty="0">
                <a:hlinkClick r:id="rId12" tooltip="Lévi"/>
              </a:rPr>
              <a:t>Lévi</a:t>
            </a:r>
            <a:endParaRPr lang="fr-CH" dirty="0"/>
          </a:p>
          <a:p>
            <a:pPr>
              <a:lnSpc>
                <a:spcPct val="150000"/>
              </a:lnSpc>
            </a:pPr>
            <a:r>
              <a:rPr lang="fr-CH" dirty="0">
                <a:highlight>
                  <a:srgbClr val="FFFF00"/>
                </a:highlight>
                <a:hlinkClick r:id="rId13" tooltip="Tribu de Juda">
                  <a:extLst>
                    <a:ext uri="{A12FA001-AC4F-418D-AE19-62706E023703}">
                      <ahyp:hlinkClr xmlns:ahyp="http://schemas.microsoft.com/office/drawing/2018/hyperlinkcolor" val="tx"/>
                    </a:ext>
                  </a:extLst>
                </a:hlinkClick>
              </a:rPr>
              <a:t>4</a:t>
            </a:r>
            <a:r>
              <a:rPr lang="fr-CH" dirty="0">
                <a:hlinkClick r:id="rId13" tooltip="Tribu de Juda"/>
              </a:rPr>
              <a:t> Tribu de Juda</a:t>
            </a:r>
            <a:r>
              <a:rPr lang="fr-CH" dirty="0"/>
              <a:t> fondée par </a:t>
            </a:r>
            <a:r>
              <a:rPr lang="fr-CH" dirty="0">
                <a:hlinkClick r:id="rId14" tooltip="Juda (fils de Jacob)"/>
              </a:rPr>
              <a:t>Juda</a:t>
            </a:r>
            <a:r>
              <a:rPr lang="fr-CH" dirty="0"/>
              <a:t> </a:t>
            </a:r>
            <a:r>
              <a:rPr lang="fr-CH" dirty="0">
                <a:solidFill>
                  <a:schemeClr val="accent1"/>
                </a:solidFill>
              </a:rPr>
              <a:t>(dont doit provenir l’héritier de la maison du roi </a:t>
            </a:r>
            <a:r>
              <a:rPr lang="fr-CH" dirty="0">
                <a:hlinkClick r:id="rId15" tooltip="David (roi d'Israël)"/>
              </a:rPr>
              <a:t>David</a:t>
            </a:r>
            <a:r>
              <a:rPr lang="fr-CH" dirty="0"/>
              <a:t>)</a:t>
            </a:r>
          </a:p>
          <a:p>
            <a:pPr>
              <a:lnSpc>
                <a:spcPct val="150000"/>
              </a:lnSpc>
            </a:pPr>
            <a:r>
              <a:rPr lang="fr-CH" dirty="0">
                <a:highlight>
                  <a:srgbClr val="FFFF00"/>
                </a:highlight>
                <a:hlinkClick r:id="rId16" tooltip="Tribu d'Issacar">
                  <a:extLst>
                    <a:ext uri="{A12FA001-AC4F-418D-AE19-62706E023703}">
                      <ahyp:hlinkClr xmlns:ahyp="http://schemas.microsoft.com/office/drawing/2018/hyperlinkcolor" val="tx"/>
                    </a:ext>
                  </a:extLst>
                </a:hlinkClick>
              </a:rPr>
              <a:t>5 </a:t>
            </a:r>
            <a:r>
              <a:rPr lang="fr-CH" dirty="0">
                <a:hlinkClick r:id="rId16" tooltip="Tribu d'Issacar"/>
              </a:rPr>
              <a:t>Tribu d’Issacar</a:t>
            </a:r>
            <a:r>
              <a:rPr lang="fr-CH" dirty="0"/>
              <a:t> fondée par </a:t>
            </a:r>
            <a:r>
              <a:rPr lang="fr-CH" dirty="0" err="1">
                <a:hlinkClick r:id="rId17" tooltip="Issachar"/>
              </a:rPr>
              <a:t>Issachar</a:t>
            </a:r>
            <a:endParaRPr lang="fr-CH" dirty="0"/>
          </a:p>
          <a:p>
            <a:pPr>
              <a:lnSpc>
                <a:spcPct val="150000"/>
              </a:lnSpc>
            </a:pPr>
            <a:r>
              <a:rPr lang="fr-CH" dirty="0">
                <a:highlight>
                  <a:srgbClr val="FFFF00"/>
                </a:highlight>
                <a:hlinkClick r:id="rId18" tooltip="Tribu de Zebulon">
                  <a:extLst>
                    <a:ext uri="{A12FA001-AC4F-418D-AE19-62706E023703}">
                      <ahyp:hlinkClr xmlns:ahyp="http://schemas.microsoft.com/office/drawing/2018/hyperlinkcolor" val="tx"/>
                    </a:ext>
                  </a:extLst>
                </a:hlinkClick>
              </a:rPr>
              <a:t>6 </a:t>
            </a:r>
            <a:r>
              <a:rPr lang="fr-CH" dirty="0">
                <a:hlinkClick r:id="rId18" tooltip="Tribu de Zebulon"/>
              </a:rPr>
              <a:t>Tribu de </a:t>
            </a:r>
            <a:r>
              <a:rPr lang="fr-CH" dirty="0" err="1">
                <a:hlinkClick r:id="rId18" tooltip="Tribu de Zebulon"/>
              </a:rPr>
              <a:t>Zébulon</a:t>
            </a:r>
            <a:r>
              <a:rPr lang="fr-CH" dirty="0"/>
              <a:t> fondée par </a:t>
            </a:r>
            <a:r>
              <a:rPr lang="fr-CH" dirty="0" err="1">
                <a:hlinkClick r:id="rId19" tooltip="Zabulon"/>
              </a:rPr>
              <a:t>Zébulon</a:t>
            </a:r>
            <a:endParaRPr lang="fr-CH" dirty="0"/>
          </a:p>
          <a:p>
            <a:pPr>
              <a:lnSpc>
                <a:spcPct val="150000"/>
              </a:lnSpc>
            </a:pPr>
            <a:r>
              <a:rPr lang="fr-CH" dirty="0">
                <a:highlight>
                  <a:srgbClr val="FFFF00"/>
                </a:highlight>
                <a:hlinkClick r:id="rId20" tooltip="Tribu de Dan">
                  <a:extLst>
                    <a:ext uri="{A12FA001-AC4F-418D-AE19-62706E023703}">
                      <ahyp:hlinkClr xmlns:ahyp="http://schemas.microsoft.com/office/drawing/2018/hyperlinkcolor" val="tx"/>
                    </a:ext>
                  </a:extLst>
                </a:hlinkClick>
              </a:rPr>
              <a:t>7 </a:t>
            </a:r>
            <a:r>
              <a:rPr lang="fr-CH" dirty="0">
                <a:hlinkClick r:id="rId20" tooltip="Tribu de Dan"/>
              </a:rPr>
              <a:t>Tribu de Dan</a:t>
            </a:r>
            <a:r>
              <a:rPr lang="fr-CH" dirty="0"/>
              <a:t> fondée par </a:t>
            </a:r>
            <a:r>
              <a:rPr lang="fr-CH" dirty="0">
                <a:hlinkClick r:id="rId21" tooltip="Dan (Bible)"/>
              </a:rPr>
              <a:t>Dan</a:t>
            </a:r>
            <a:endParaRPr lang="fr-CH" dirty="0"/>
          </a:p>
          <a:p>
            <a:pPr>
              <a:lnSpc>
                <a:spcPct val="150000"/>
              </a:lnSpc>
            </a:pPr>
            <a:r>
              <a:rPr lang="fr-CH" dirty="0">
                <a:highlight>
                  <a:srgbClr val="FFFF00"/>
                </a:highlight>
                <a:hlinkClick r:id="rId22" tooltip="Tribu de Nephthali">
                  <a:extLst>
                    <a:ext uri="{A12FA001-AC4F-418D-AE19-62706E023703}">
                      <ahyp:hlinkClr xmlns:ahyp="http://schemas.microsoft.com/office/drawing/2018/hyperlinkcolor" val="tx"/>
                    </a:ext>
                  </a:extLst>
                </a:hlinkClick>
              </a:rPr>
              <a:t>8 </a:t>
            </a:r>
            <a:r>
              <a:rPr lang="fr-CH" dirty="0">
                <a:hlinkClick r:id="rId22" tooltip="Tribu de Nephthali"/>
              </a:rPr>
              <a:t>Tribu de </a:t>
            </a:r>
            <a:r>
              <a:rPr lang="fr-CH" dirty="0" err="1">
                <a:hlinkClick r:id="rId22" tooltip="Tribu de Nephthali"/>
              </a:rPr>
              <a:t>Nephthali</a:t>
            </a:r>
            <a:r>
              <a:rPr lang="fr-CH" dirty="0"/>
              <a:t> fondée par </a:t>
            </a:r>
            <a:r>
              <a:rPr lang="fr-CH" dirty="0">
                <a:hlinkClick r:id="rId23" tooltip="Nephtali"/>
              </a:rPr>
              <a:t>Nephtali</a:t>
            </a:r>
            <a:endParaRPr lang="fr-CH" dirty="0"/>
          </a:p>
          <a:p>
            <a:pPr>
              <a:lnSpc>
                <a:spcPct val="150000"/>
              </a:lnSpc>
            </a:pPr>
            <a:r>
              <a:rPr lang="fr-CH" dirty="0">
                <a:highlight>
                  <a:srgbClr val="FFFF00"/>
                </a:highlight>
                <a:hlinkClick r:id="rId24" tooltip="Tribu de Gad">
                  <a:extLst>
                    <a:ext uri="{A12FA001-AC4F-418D-AE19-62706E023703}">
                      <ahyp:hlinkClr xmlns:ahyp="http://schemas.microsoft.com/office/drawing/2018/hyperlinkcolor" val="tx"/>
                    </a:ext>
                  </a:extLst>
                </a:hlinkClick>
              </a:rPr>
              <a:t>9 </a:t>
            </a:r>
            <a:r>
              <a:rPr lang="fr-CH" dirty="0">
                <a:hlinkClick r:id="rId24" tooltip="Tribu de Gad"/>
              </a:rPr>
              <a:t>Tribu de Gad</a:t>
            </a:r>
            <a:r>
              <a:rPr lang="fr-CH" dirty="0"/>
              <a:t> fondée par </a:t>
            </a:r>
            <a:r>
              <a:rPr lang="fr-CH" dirty="0">
                <a:hlinkClick r:id="rId25" tooltip="Gad (fils de Jacob)"/>
              </a:rPr>
              <a:t>Gad</a:t>
            </a:r>
            <a:endParaRPr lang="fr-CH" dirty="0"/>
          </a:p>
          <a:p>
            <a:pPr>
              <a:lnSpc>
                <a:spcPct val="150000"/>
              </a:lnSpc>
            </a:pPr>
            <a:r>
              <a:rPr lang="fr-CH" dirty="0">
                <a:highlight>
                  <a:srgbClr val="FFFF00"/>
                </a:highlight>
                <a:hlinkClick r:id="rId26" tooltip="Tribu d'Asher">
                  <a:extLst>
                    <a:ext uri="{A12FA001-AC4F-418D-AE19-62706E023703}">
                      <ahyp:hlinkClr xmlns:ahyp="http://schemas.microsoft.com/office/drawing/2018/hyperlinkcolor" val="tx"/>
                    </a:ext>
                  </a:extLst>
                </a:hlinkClick>
              </a:rPr>
              <a:t>10</a:t>
            </a:r>
            <a:r>
              <a:rPr lang="fr-CH" dirty="0">
                <a:hlinkClick r:id="rId26" tooltip="Tribu d'Asher"/>
              </a:rPr>
              <a:t> Tribu d'Asher</a:t>
            </a:r>
            <a:r>
              <a:rPr lang="fr-CH" dirty="0"/>
              <a:t> fondée par </a:t>
            </a:r>
            <a:r>
              <a:rPr lang="fr-CH" dirty="0">
                <a:hlinkClick r:id="rId27" tooltip="Aser"/>
              </a:rPr>
              <a:t>Aser</a:t>
            </a:r>
            <a:endParaRPr lang="fr-CH" dirty="0"/>
          </a:p>
          <a:p>
            <a:pPr>
              <a:lnSpc>
                <a:spcPct val="150000"/>
              </a:lnSpc>
            </a:pPr>
            <a:r>
              <a:rPr lang="fr-CH" dirty="0">
                <a:highlight>
                  <a:srgbClr val="FFFF00"/>
                </a:highlight>
                <a:hlinkClick r:id="rId28" tooltip="Tribu de Joseph">
                  <a:extLst>
                    <a:ext uri="{A12FA001-AC4F-418D-AE19-62706E023703}">
                      <ahyp:hlinkClr xmlns:ahyp="http://schemas.microsoft.com/office/drawing/2018/hyperlinkcolor" val="tx"/>
                    </a:ext>
                  </a:extLst>
                </a:hlinkClick>
              </a:rPr>
              <a:t>11</a:t>
            </a:r>
            <a:r>
              <a:rPr lang="fr-CH" dirty="0">
                <a:hlinkClick r:id="rId28" tooltip="Tribu de Joseph"/>
              </a:rPr>
              <a:t>Tribu de Joseph</a:t>
            </a:r>
            <a:r>
              <a:rPr lang="fr-CH" dirty="0"/>
              <a:t> fondée par </a:t>
            </a:r>
            <a:r>
              <a:rPr lang="fr-CH" dirty="0">
                <a:hlinkClick r:id="rId4" tooltip="Joseph (fils de Jacob)"/>
              </a:rPr>
              <a:t>Joseph</a:t>
            </a:r>
            <a:endParaRPr lang="fr-CH" dirty="0"/>
          </a:p>
          <a:p>
            <a:pPr lvl="1">
              <a:lnSpc>
                <a:spcPct val="150000"/>
              </a:lnSpc>
            </a:pPr>
            <a:r>
              <a:rPr lang="fr-CH" sz="1500" dirty="0">
                <a:highlight>
                  <a:srgbClr val="00FFFF"/>
                </a:highlight>
                <a:hlinkClick r:id="rId29" tooltip="Tribu de Manassé"/>
              </a:rPr>
              <a:t>A </a:t>
            </a:r>
            <a:r>
              <a:rPr lang="fr-CH" sz="1500" dirty="0">
                <a:hlinkClick r:id="rId29" tooltip="Tribu de Manassé"/>
              </a:rPr>
              <a:t>Tribu de Manassé</a:t>
            </a:r>
            <a:r>
              <a:rPr lang="fr-CH" sz="1500" dirty="0"/>
              <a:t> fondée par </a:t>
            </a:r>
            <a:r>
              <a:rPr lang="fr-CH" sz="1500" dirty="0">
                <a:hlinkClick r:id="rId4" tooltip="Joseph (fils de Jacob)"/>
              </a:rPr>
              <a:t>Joseph</a:t>
            </a:r>
            <a:r>
              <a:rPr lang="fr-CH" sz="1500" dirty="0"/>
              <a:t>, père de </a:t>
            </a:r>
            <a:r>
              <a:rPr lang="fr-CH" sz="1500" dirty="0">
                <a:hlinkClick r:id="rId5" tooltip="Manassé (patriarche)"/>
              </a:rPr>
              <a:t>Manassé</a:t>
            </a:r>
            <a:endParaRPr lang="fr-CH" sz="1500" dirty="0"/>
          </a:p>
          <a:p>
            <a:pPr lvl="1">
              <a:lnSpc>
                <a:spcPct val="150000"/>
              </a:lnSpc>
            </a:pPr>
            <a:r>
              <a:rPr lang="fr-CH" sz="1500" dirty="0">
                <a:highlight>
                  <a:srgbClr val="00FFFF"/>
                </a:highlight>
                <a:hlinkClick r:id="rId30" tooltip="Tribu d'Éphraïm"/>
              </a:rPr>
              <a:t>B</a:t>
            </a:r>
            <a:r>
              <a:rPr lang="fr-CH" sz="1500" dirty="0">
                <a:hlinkClick r:id="rId30" tooltip="Tribu d'Éphraïm"/>
              </a:rPr>
              <a:t> Tribu d'Éphraïm</a:t>
            </a:r>
            <a:r>
              <a:rPr lang="fr-CH" sz="1500" dirty="0"/>
              <a:t> fondée par </a:t>
            </a:r>
            <a:r>
              <a:rPr lang="fr-CH" sz="1500" dirty="0">
                <a:hlinkClick r:id="rId4" tooltip="Joseph (fils de Jacob)"/>
              </a:rPr>
              <a:t>Joseph</a:t>
            </a:r>
            <a:r>
              <a:rPr lang="fr-CH" sz="1500" dirty="0"/>
              <a:t>, père d’</a:t>
            </a:r>
            <a:r>
              <a:rPr lang="fr-CH" sz="1500" dirty="0">
                <a:hlinkClick r:id="rId6" tooltip="Éphraïm"/>
              </a:rPr>
              <a:t>Éphraïm</a:t>
            </a:r>
            <a:endParaRPr lang="fr-CH" sz="1500" dirty="0"/>
          </a:p>
          <a:p>
            <a:pPr>
              <a:lnSpc>
                <a:spcPct val="150000"/>
              </a:lnSpc>
            </a:pPr>
            <a:r>
              <a:rPr lang="fr-CH" dirty="0">
                <a:highlight>
                  <a:srgbClr val="FFFF00"/>
                </a:highlight>
                <a:hlinkClick r:id="rId31" tooltip="Tribu de Benjamin">
                  <a:extLst>
                    <a:ext uri="{A12FA001-AC4F-418D-AE19-62706E023703}">
                      <ahyp:hlinkClr xmlns:ahyp="http://schemas.microsoft.com/office/drawing/2018/hyperlinkcolor" val="tx"/>
                    </a:ext>
                  </a:extLst>
                </a:hlinkClick>
              </a:rPr>
              <a:t>12</a:t>
            </a:r>
            <a:r>
              <a:rPr lang="fr-CH" dirty="0">
                <a:hlinkClick r:id="rId31" tooltip="Tribu de Benjamin"/>
              </a:rPr>
              <a:t> Tribu de Benjamin</a:t>
            </a:r>
            <a:r>
              <a:rPr lang="fr-CH" dirty="0"/>
              <a:t> fondée par </a:t>
            </a:r>
            <a:r>
              <a:rPr lang="fr-CH" dirty="0">
                <a:hlinkClick r:id="rId32" tooltip="Benjamin (Bible)"/>
              </a:rPr>
              <a:t>Benjamin</a:t>
            </a:r>
            <a:endParaRPr lang="fr-CH" dirty="0"/>
          </a:p>
          <a:p>
            <a:endParaRPr lang="fr-CH" dirty="0"/>
          </a:p>
        </p:txBody>
      </p:sp>
      <p:sp>
        <p:nvSpPr>
          <p:cNvPr id="4" name="ZoneTexte 3">
            <a:extLst>
              <a:ext uri="{FF2B5EF4-FFF2-40B4-BE49-F238E27FC236}">
                <a16:creationId xmlns:a16="http://schemas.microsoft.com/office/drawing/2014/main" id="{2461CD4E-F2BE-09D0-8381-D282A6C953A1}"/>
              </a:ext>
            </a:extLst>
          </p:cNvPr>
          <p:cNvSpPr txBox="1"/>
          <p:nvPr/>
        </p:nvSpPr>
        <p:spPr>
          <a:xfrm>
            <a:off x="316523" y="0"/>
            <a:ext cx="6471139" cy="2123658"/>
          </a:xfrm>
          <a:prstGeom prst="rect">
            <a:avLst/>
          </a:prstGeom>
          <a:solidFill>
            <a:schemeClr val="accent4"/>
          </a:solidFill>
        </p:spPr>
        <p:txBody>
          <a:bodyPr wrap="square" rtlCol="0">
            <a:spAutoFit/>
          </a:bodyPr>
          <a:lstStyle/>
          <a:p>
            <a:pPr algn="ctr"/>
            <a:r>
              <a:rPr lang="fr-CH" sz="2200" b="0" i="0" dirty="0">
                <a:solidFill>
                  <a:srgbClr val="202122"/>
                </a:solidFill>
                <a:effectLst/>
                <a:latin typeface="Arial" panose="020B0604020202020204" pitchFamily="34" charset="0"/>
              </a:rPr>
              <a:t>Le </a:t>
            </a:r>
            <a:r>
              <a:rPr lang="fr-CH" sz="2200" b="0" i="0" u="none" strike="noStrike" dirty="0">
                <a:solidFill>
                  <a:srgbClr val="3366CC"/>
                </a:solidFill>
                <a:effectLst/>
                <a:latin typeface="Arial" panose="020B0604020202020204" pitchFamily="34" charset="0"/>
                <a:hlinkClick r:id="rId33" tooltip="Livre de Josué"/>
              </a:rPr>
              <a:t>livre de Josué</a:t>
            </a:r>
            <a:r>
              <a:rPr lang="fr-CH" sz="2200" b="0" i="0" dirty="0">
                <a:solidFill>
                  <a:srgbClr val="202122"/>
                </a:solidFill>
                <a:effectLst/>
                <a:latin typeface="Arial" panose="020B0604020202020204" pitchFamily="34" charset="0"/>
              </a:rPr>
              <a:t> de la </a:t>
            </a:r>
            <a:r>
              <a:rPr lang="fr-CH" sz="2200" b="0" i="0" u="none" strike="noStrike" dirty="0">
                <a:solidFill>
                  <a:srgbClr val="3366CC"/>
                </a:solidFill>
                <a:effectLst/>
                <a:latin typeface="Arial" panose="020B0604020202020204" pitchFamily="34" charset="0"/>
                <a:hlinkClick r:id="rId34" tooltip="Bible"/>
              </a:rPr>
              <a:t>Bible</a:t>
            </a:r>
            <a:r>
              <a:rPr lang="fr-CH" sz="2200" b="0" i="0" dirty="0">
                <a:solidFill>
                  <a:srgbClr val="202122"/>
                </a:solidFill>
                <a:effectLst/>
                <a:latin typeface="Arial" panose="020B0604020202020204" pitchFamily="34" charset="0"/>
              </a:rPr>
              <a:t> </a:t>
            </a:r>
            <a:r>
              <a:rPr lang="fr-CH" sz="2200" b="0" i="0" dirty="0">
                <a:solidFill>
                  <a:schemeClr val="accent1"/>
                </a:solidFill>
                <a:effectLst/>
                <a:latin typeface="Arial" panose="020B0604020202020204" pitchFamily="34" charset="0"/>
              </a:rPr>
              <a:t>présente un récit de l’installation au </a:t>
            </a:r>
            <a:r>
              <a:rPr lang="fr-CH" sz="2200" b="0" i="0" u="none" strike="noStrike" dirty="0">
                <a:solidFill>
                  <a:srgbClr val="3366CC"/>
                </a:solidFill>
                <a:effectLst/>
                <a:latin typeface="Arial" panose="020B0604020202020204" pitchFamily="34" charset="0"/>
                <a:hlinkClick r:id="rId35" tooltip="Canaan (région)"/>
              </a:rPr>
              <a:t>pays de Canaan</a:t>
            </a:r>
            <a:r>
              <a:rPr lang="fr-CH" sz="2200" b="0" i="0" dirty="0">
                <a:solidFill>
                  <a:srgbClr val="202122"/>
                </a:solidFill>
                <a:effectLst/>
                <a:latin typeface="Arial" panose="020B0604020202020204" pitchFamily="34" charset="0"/>
              </a:rPr>
              <a:t> des </a:t>
            </a:r>
            <a:r>
              <a:rPr lang="fr-CH" sz="2200" b="0" i="0" u="none" strike="noStrike" dirty="0">
                <a:solidFill>
                  <a:srgbClr val="3366CC"/>
                </a:solidFill>
                <a:effectLst/>
                <a:latin typeface="Arial" panose="020B0604020202020204" pitchFamily="34" charset="0"/>
                <a:hlinkClick r:id="rId36" tooltip="Hébreux"/>
              </a:rPr>
              <a:t>Hébreux</a:t>
            </a:r>
            <a:r>
              <a:rPr lang="fr-CH" sz="2200" b="0" i="0" dirty="0">
                <a:solidFill>
                  <a:srgbClr val="202122"/>
                </a:solidFill>
                <a:effectLst/>
                <a:latin typeface="Arial" panose="020B0604020202020204" pitchFamily="34" charset="0"/>
              </a:rPr>
              <a:t>, </a:t>
            </a:r>
            <a:r>
              <a:rPr lang="fr-CH" sz="2200" b="0" i="0" dirty="0">
                <a:solidFill>
                  <a:schemeClr val="accent1"/>
                </a:solidFill>
                <a:effectLst/>
                <a:latin typeface="Arial" panose="020B0604020202020204" pitchFamily="34" charset="0"/>
              </a:rPr>
              <a:t>ou plus exactement des douze fils de </a:t>
            </a:r>
            <a:r>
              <a:rPr lang="fr-CH" sz="2200" b="0" i="0" u="none" strike="noStrike" dirty="0">
                <a:solidFill>
                  <a:srgbClr val="3366CC"/>
                </a:solidFill>
                <a:effectLst/>
                <a:latin typeface="Arial" panose="020B0604020202020204" pitchFamily="34" charset="0"/>
                <a:hlinkClick r:id="rId3" tooltip="Jacob"/>
              </a:rPr>
              <a:t>Jacob</a:t>
            </a:r>
            <a:r>
              <a:rPr lang="fr-CH" sz="2200" b="0" i="0" dirty="0">
                <a:solidFill>
                  <a:srgbClr val="202122"/>
                </a:solidFill>
                <a:effectLst/>
                <a:latin typeface="Arial" panose="020B0604020202020204" pitchFamily="34" charset="0"/>
              </a:rPr>
              <a:t>, alias Israël</a:t>
            </a:r>
            <a:r>
              <a:rPr lang="fr-CH" sz="2200" b="0" i="0" u="none" strike="noStrike" baseline="30000" dirty="0">
                <a:solidFill>
                  <a:srgbClr val="3366CC"/>
                </a:solidFill>
                <a:effectLst/>
                <a:latin typeface="Arial" panose="020B0604020202020204" pitchFamily="34" charset="0"/>
                <a:hlinkClick r:id="rId37"/>
              </a:rPr>
              <a:t>[1]</a:t>
            </a:r>
            <a:r>
              <a:rPr lang="fr-CH" sz="2200" b="0" i="0" dirty="0">
                <a:solidFill>
                  <a:srgbClr val="202122"/>
                </a:solidFill>
                <a:effectLst/>
                <a:latin typeface="Arial" panose="020B0604020202020204" pitchFamily="34" charset="0"/>
              </a:rPr>
              <a:t>. </a:t>
            </a:r>
            <a:r>
              <a:rPr lang="fr-CH" sz="2200" b="0" i="0" dirty="0">
                <a:solidFill>
                  <a:schemeClr val="accent1"/>
                </a:solidFill>
                <a:effectLst/>
                <a:latin typeface="Arial" panose="020B0604020202020204" pitchFamily="34" charset="0"/>
              </a:rPr>
              <a:t>Ces douze fils y sont présentés comme étant les fondateurs directs ou indirects </a:t>
            </a:r>
            <a:br>
              <a:rPr lang="fr-CH" sz="2200" b="0" i="0" dirty="0">
                <a:solidFill>
                  <a:schemeClr val="accent1"/>
                </a:solidFill>
                <a:effectLst/>
                <a:latin typeface="Arial" panose="020B0604020202020204" pitchFamily="34" charset="0"/>
              </a:rPr>
            </a:br>
            <a:r>
              <a:rPr lang="fr-CH" sz="2200" b="0" i="0" dirty="0">
                <a:solidFill>
                  <a:schemeClr val="accent1"/>
                </a:solidFill>
                <a:effectLst/>
                <a:latin typeface="Arial" panose="020B0604020202020204" pitchFamily="34" charset="0"/>
              </a:rPr>
              <a:t>des douze tribus.</a:t>
            </a:r>
            <a:endParaRPr lang="fr-CH" sz="2200" dirty="0">
              <a:solidFill>
                <a:schemeClr val="accent1"/>
              </a:solidFill>
            </a:endParaRPr>
          </a:p>
        </p:txBody>
      </p:sp>
      <p:pic>
        <p:nvPicPr>
          <p:cNvPr id="6" name="Image 5">
            <a:extLst>
              <a:ext uri="{FF2B5EF4-FFF2-40B4-BE49-F238E27FC236}">
                <a16:creationId xmlns:a16="http://schemas.microsoft.com/office/drawing/2014/main" id="{3193ACBF-9238-CB83-FFC2-98E3D4D2700A}"/>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90859" y="4374489"/>
            <a:ext cx="1092818" cy="1756315"/>
          </a:xfrm>
          <a:prstGeom prst="rect">
            <a:avLst/>
          </a:prstGeom>
        </p:spPr>
      </p:pic>
      <p:pic>
        <p:nvPicPr>
          <p:cNvPr id="2050" name="Picture 2" descr="Bouquet de fleurs de printemps Illustration de dessin animé de vecteur  Concept de vacances | Vecteur Premium">
            <a:extLst>
              <a:ext uri="{FF2B5EF4-FFF2-40B4-BE49-F238E27FC236}">
                <a16:creationId xmlns:a16="http://schemas.microsoft.com/office/drawing/2014/main" id="{AFD9D8C3-F7E7-49B2-E6B9-5030EBA44BA9}"/>
              </a:ext>
            </a:extLst>
          </p:cNvPr>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224" y="1836748"/>
            <a:ext cx="2237021" cy="247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840FB8A-A29B-AAAC-C7DF-80DC0D1C5CF3}"/>
              </a:ext>
            </a:extLst>
          </p:cNvPr>
          <p:cNvSpPr txBox="1"/>
          <p:nvPr/>
        </p:nvSpPr>
        <p:spPr>
          <a:xfrm>
            <a:off x="4267201" y="105508"/>
            <a:ext cx="7256584" cy="3477875"/>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L’Eden et Canaan</a:t>
            </a:r>
            <a:endParaRPr lang="fr-CH"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Si les enfants d'Israël gardaient ses commandements, Dieu promettait de leur donner le meilleur froment et le miel du rocher </a:t>
            </a:r>
            <a:r>
              <a:rPr lang="fr-FR" sz="2000" i="1" dirty="0">
                <a:latin typeface="Arial" panose="020B0604020202020204" pitchFamily="34" charset="0"/>
                <a:cs typeface="Arial" panose="020B0604020202020204" pitchFamily="34" charset="0"/>
              </a:rPr>
              <a:t>(voir Psaume 81.16)</a:t>
            </a:r>
            <a:r>
              <a:rPr lang="fr-FR" sz="2000" dirty="0">
                <a:latin typeface="Arial" panose="020B0604020202020204" pitchFamily="34" charset="0"/>
                <a:cs typeface="Arial" panose="020B0604020202020204" pitchFamily="34" charset="0"/>
              </a:rPr>
              <a:t>. </a:t>
            </a:r>
          </a:p>
          <a:p>
            <a:pPr algn="just"/>
            <a:r>
              <a:rPr lang="fr-FR" sz="200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leur accorderait de longs jours et les ferait entrer en possession de son salut. </a:t>
            </a:r>
            <a:endParaRPr lang="fr-CH" sz="200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000" dirty="0">
                <a:solidFill>
                  <a:srgbClr val="FF0000"/>
                </a:solidFill>
                <a:effectLst/>
                <a:highlight>
                  <a:srgbClr val="FFFF00"/>
                </a:highlight>
                <a:latin typeface="Arial" panose="020B0604020202020204" pitchFamily="34" charset="0"/>
                <a:ea typeface="MS Minngs"/>
                <a:cs typeface="Arial" panose="020B0604020202020204" pitchFamily="34" charset="0"/>
              </a:rPr>
              <a:t>Par leur désobéissance, Adam et Eve avaient perdu l’Éden, et toute la terre avait été maudite à cause du péché. </a:t>
            </a:r>
            <a:br>
              <a:rPr lang="fr-FR" sz="2000" dirty="0">
                <a:solidFill>
                  <a:srgbClr val="FF0000"/>
                </a:solidFill>
                <a:effectLst/>
                <a:latin typeface="Arial" panose="020B0604020202020204" pitchFamily="34" charset="0"/>
                <a:ea typeface="MS Minngs"/>
                <a:cs typeface="Arial" panose="020B0604020202020204" pitchFamily="34" charset="0"/>
              </a:rPr>
            </a:b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Toutefois, si le peuple de Dieu se conformait aux instructions reçues, le pays serait rétabli dans sa fertilité et sa beauté premières.</a:t>
            </a: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3033B52-2B68-628A-AE41-362107CAC7B6}"/>
              </a:ext>
            </a:extLst>
          </p:cNvPr>
          <p:cNvSpPr txBox="1"/>
          <p:nvPr/>
        </p:nvSpPr>
        <p:spPr>
          <a:xfrm>
            <a:off x="4267202" y="3669323"/>
            <a:ext cx="7256584" cy="2862322"/>
          </a:xfrm>
          <a:prstGeom prst="rect">
            <a:avLst/>
          </a:prstGeom>
          <a:solidFill>
            <a:schemeClr val="bg1">
              <a:lumMod val="95000"/>
            </a:schemeClr>
          </a:solidFill>
        </p:spPr>
        <p:txBody>
          <a:bodyPr wrap="square" rtlCol="0">
            <a:spAutoFit/>
          </a:bodyPr>
          <a:lstStyle/>
          <a:p>
            <a:pPr algn="just"/>
            <a:r>
              <a:rPr kumimoji="0" lang="fr-FR"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n-ea"/>
                <a:cs typeface="Arial" panose="020B0604020202020204" pitchFamily="34" charset="0"/>
              </a:rPr>
              <a:t>L’Éternel avait lui-même donné à Israël des directives pour cultiver le sol et contribuer à cette œuvre de restauration. </a:t>
            </a: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Ainsi, grâce aux prescriptions divines, tout le pays était destiné à devenir une leçon de choses pour illustrer la vérité spirituelle.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Parce qu'elle obéit à des lois physiques, la terre produit ses richesses ; de même, c'est en se soumettant à la loi morale qu'Israël pouvait refléter le caractère du Très-Haut. </a:t>
            </a:r>
            <a:r>
              <a:rPr lang="fr-FR" sz="200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païens eux-mêmes reconnaîtraient ainsi la supériorité de ceux qui servaient et adoraient le Dieu vivant.</a:t>
            </a:r>
            <a:endParaRPr lang="fr-CH" dirty="0">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8E723069-10CB-AB29-7006-DF707F2C9D4B}"/>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360576"/>
            <a:ext cx="1920518" cy="341425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DDAA68C1-194C-7B7D-A27E-6A1F0915B0D1}"/>
              </a:ext>
            </a:extLst>
          </p:cNvPr>
          <p:cNvPicPr>
            <a:picLocks noChangeAspect="1"/>
          </p:cNvPicPr>
          <p:nvPr/>
        </p:nvPicPr>
        <p:blipFill>
          <a:blip r:embed="rId4"/>
          <a:stretch>
            <a:fillRect/>
          </a:stretch>
        </p:blipFill>
        <p:spPr>
          <a:xfrm>
            <a:off x="2076390" y="4629823"/>
            <a:ext cx="1728463" cy="1760353"/>
          </a:xfrm>
          <a:prstGeom prst="rect">
            <a:avLst/>
          </a:prstGeom>
        </p:spPr>
      </p:pic>
      <p:sp>
        <p:nvSpPr>
          <p:cNvPr id="6" name="ZoneTexte 5">
            <a:extLst>
              <a:ext uri="{FF2B5EF4-FFF2-40B4-BE49-F238E27FC236}">
                <a16:creationId xmlns:a16="http://schemas.microsoft.com/office/drawing/2014/main" id="{44F34D9A-4028-3B9F-5034-4D501D6CB214}"/>
              </a:ext>
            </a:extLst>
          </p:cNvPr>
          <p:cNvSpPr txBox="1"/>
          <p:nvPr/>
        </p:nvSpPr>
        <p:spPr>
          <a:xfrm>
            <a:off x="1740292" y="105508"/>
            <a:ext cx="2400661" cy="4524315"/>
          </a:xfrm>
          <a:prstGeom prst="rect">
            <a:avLst/>
          </a:prstGeom>
          <a:noFill/>
        </p:spPr>
        <p:txBody>
          <a:bodyPr wrap="square" rtlCol="0">
            <a:spAutoFit/>
          </a:bodyPr>
          <a:lstStyle/>
          <a:p>
            <a:pPr algn="ctr"/>
            <a:r>
              <a:rPr lang="fr-FR" sz="1800"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MS Minngs"/>
              </a:rPr>
              <a:t>« Voici, disait Moïse, </a:t>
            </a:r>
            <a:br>
              <a:rPr lang="fr-FR" sz="1800"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MS Minngs"/>
              </a:rPr>
            </a:br>
            <a:r>
              <a:rPr lang="fr-FR" sz="1800"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MS Minngs"/>
              </a:rPr>
              <a:t>je vous ai enseigné </a:t>
            </a:r>
            <a:br>
              <a:rPr lang="fr-FR" sz="1800"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MS Minngs"/>
              </a:rPr>
            </a:br>
            <a:r>
              <a:rPr lang="fr-FR" sz="1800"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a typeface="MS Minngs"/>
              </a:rPr>
              <a:t>des lois et des ordonnances, comme l’Éternel, mon Dieu, me l'a commandé, afin que vous les mettiez en pratique dans le pays dont vous allez prendre possession. Vous les observerez et vous les mettrez en pratique, </a:t>
            </a:r>
            <a:r>
              <a:rPr lang="fr-FR"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rPr>
              <a:t>car ce sera là votre sagesse et votre intelligence aux yeux des peuples,  </a:t>
            </a:r>
            <a:endParaRPr lang="fr-CH" dirty="0">
              <a:solidFill>
                <a:schemeClr val="accent3">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7" name="ZoneTexte 6">
            <a:extLst>
              <a:ext uri="{FF2B5EF4-FFF2-40B4-BE49-F238E27FC236}">
                <a16:creationId xmlns:a16="http://schemas.microsoft.com/office/drawing/2014/main" id="{611C07C1-E206-1A9E-7340-95F4162D903F}"/>
              </a:ext>
            </a:extLst>
          </p:cNvPr>
          <p:cNvSpPr txBox="1"/>
          <p:nvPr/>
        </p:nvSpPr>
        <p:spPr>
          <a:xfrm>
            <a:off x="92748" y="5100484"/>
            <a:ext cx="164754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CH" dirty="0">
                <a:solidFill>
                  <a:srgbClr val="FF0000"/>
                </a:solidFill>
                <a:effectLst>
                  <a:outerShdw blurRad="38100" dist="38100" dir="2700000" algn="tl">
                    <a:srgbClr val="000000">
                      <a:alpha val="43137"/>
                    </a:srgbClr>
                  </a:outerShdw>
                </a:effectLst>
              </a:rPr>
              <a:t>(Ellen G. White,</a:t>
            </a:r>
          </a:p>
          <a:p>
            <a:pPr algn="ctr"/>
            <a:r>
              <a:rPr lang="fr-FR" sz="1800" i="1"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Paraboles </a:t>
            </a:r>
            <a:br>
              <a:rPr lang="fr-FR" sz="1800" i="1" dirty="0">
                <a:solidFill>
                  <a:srgbClr val="FF0000"/>
                </a:solidFill>
                <a:effectLst>
                  <a:outerShdw blurRad="38100" dist="38100" dir="2700000" algn="tl">
                    <a:srgbClr val="000000">
                      <a:alpha val="43137"/>
                    </a:srgbClr>
                  </a:outerShdw>
                </a:effectLst>
                <a:latin typeface="Calibri" panose="020F0502020204030204" pitchFamily="34" charset="0"/>
                <a:ea typeface="MS Minngs"/>
              </a:rPr>
            </a:br>
            <a:r>
              <a:rPr lang="fr-FR" sz="1800" i="1"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de Jésus,</a:t>
            </a:r>
            <a:r>
              <a:rPr lang="fr-FR" sz="18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 </a:t>
            </a:r>
            <a:br>
              <a:rPr lang="fr-FR" sz="18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br>
            <a:r>
              <a:rPr lang="fr-FR" sz="18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p. 250, 251)</a:t>
            </a:r>
            <a:endParaRPr lang="fr-CH"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39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EE122E24-00E7-E5CF-6859-9E282E0EC1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fr-CH"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TERRE QUI FUT PERDUE</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142875" y="667047"/>
            <a:ext cx="11854501" cy="646331"/>
          </a:xfrm>
          <a:prstGeom prst="rect">
            <a:avLst/>
          </a:prstGeom>
          <a:noFill/>
        </p:spPr>
        <p:txBody>
          <a:bodyPr wrap="square">
            <a:spAutoFit/>
          </a:bodyPr>
          <a:lstStyle/>
          <a:p>
            <a:pPr algn="ctr"/>
            <a:r>
              <a:rPr lang="fr-CH" b="1" dirty="0">
                <a:solidFill>
                  <a:srgbClr val="D5DEFE"/>
                </a:solidFill>
                <a:effectLst>
                  <a:outerShdw blurRad="38100" dist="38100" dir="2700000" algn="tl">
                    <a:srgbClr val="000000">
                      <a:alpha val="43137"/>
                    </a:srgbClr>
                  </a:outerShdw>
                </a:effectLst>
                <a:latin typeface="Comic Sans MS" panose="030F0702030302020204" pitchFamily="66" charset="0"/>
              </a:rPr>
              <a:t>“C'est ainsi que l'Éternel Dieu le chassa du jardin d'Éden, pour qu'il cultivât la terre, </a:t>
            </a:r>
            <a:br>
              <a:rPr lang="fr-CH" b="1" dirty="0">
                <a:solidFill>
                  <a:srgbClr val="D5DEFE"/>
                </a:solidFill>
                <a:effectLst>
                  <a:outerShdw blurRad="38100" dist="38100" dir="2700000" algn="tl">
                    <a:srgbClr val="000000">
                      <a:alpha val="43137"/>
                    </a:srgbClr>
                  </a:outerShdw>
                </a:effectLst>
                <a:latin typeface="Comic Sans MS" panose="030F0702030302020204" pitchFamily="66" charset="0"/>
              </a:rPr>
            </a:br>
            <a:r>
              <a:rPr lang="fr-CH" b="1" dirty="0">
                <a:solidFill>
                  <a:srgbClr val="D5DEFE"/>
                </a:solidFill>
                <a:effectLst>
                  <a:outerShdw blurRad="38100" dist="38100" dir="2700000" algn="tl">
                    <a:srgbClr val="000000">
                      <a:alpha val="43137"/>
                    </a:srgbClr>
                  </a:outerShdw>
                </a:effectLst>
                <a:latin typeface="Comic Sans MS" panose="030F0702030302020204" pitchFamily="66" charset="0"/>
              </a:rPr>
              <a:t>d'où il avait été pris.” (Genèse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lgn="ctr">
              <a:spcBef>
                <a:spcPts val="600"/>
              </a:spcBef>
            </a:pPr>
            <a:r>
              <a:rPr lang="fr-CH" sz="2000" dirty="0">
                <a:ln w="0"/>
                <a:solidFill>
                  <a:srgbClr val="FF0000"/>
                </a:solidFill>
                <a:effectLst>
                  <a:outerShdw blurRad="38100" dist="38100" dir="2700000" algn="tl">
                    <a:srgbClr val="000000">
                      <a:alpha val="43137"/>
                    </a:srgbClr>
                  </a:outerShdw>
                </a:effectLst>
              </a:rPr>
              <a:t>Quand ils désobéirent à Dieu, </a:t>
            </a:r>
            <a:br>
              <a:rPr lang="fr-CH" sz="2000" dirty="0">
                <a:ln w="0"/>
                <a:solidFill>
                  <a:srgbClr val="FF0000"/>
                </a:solidFill>
                <a:effectLst>
                  <a:outerShdw blurRad="38100" dist="38100" dir="2700000" algn="tl">
                    <a:srgbClr val="000000">
                      <a:alpha val="43137"/>
                    </a:srgbClr>
                  </a:outerShdw>
                </a:effectLst>
              </a:rPr>
            </a:br>
            <a:r>
              <a:rPr lang="fr-CH" sz="2000" dirty="0">
                <a:ln w="0"/>
                <a:solidFill>
                  <a:srgbClr val="FF0000"/>
                </a:solidFill>
                <a:effectLst>
                  <a:outerShdw blurRad="38100" dist="38100" dir="2700000" algn="tl">
                    <a:srgbClr val="000000">
                      <a:alpha val="43137"/>
                    </a:srgbClr>
                  </a:outerShdw>
                </a:effectLst>
              </a:rPr>
              <a:t>ils furent expulsés de là </a:t>
            </a:r>
            <a:r>
              <a:rPr lang="fr-CH" sz="2000" i="1" dirty="0">
                <a:ln w="0"/>
                <a:solidFill>
                  <a:schemeClr val="accent3">
                    <a:lumMod val="50000"/>
                  </a:schemeClr>
                </a:solidFill>
                <a:effectLst>
                  <a:outerShdw blurRad="38100" dist="38100" dir="2700000" algn="tl">
                    <a:srgbClr val="000000">
                      <a:alpha val="43137"/>
                    </a:srgbClr>
                  </a:outerShdw>
                </a:effectLst>
              </a:rPr>
              <a:t>(Genèse 3.23). </a:t>
            </a:r>
            <a:br>
              <a:rPr lang="fr-CH" sz="2000" dirty="0">
                <a:ln w="0"/>
                <a:solidFill>
                  <a:srgbClr val="FF0000"/>
                </a:solidFill>
                <a:effectLst>
                  <a:outerShdw blurRad="38100" dist="38100" dir="2700000" algn="tl">
                    <a:srgbClr val="000000">
                      <a:alpha val="43137"/>
                    </a:srgbClr>
                  </a:outerShdw>
                </a:effectLst>
              </a:rPr>
            </a:br>
            <a:r>
              <a:rPr lang="fr-CH" sz="2000" dirty="0">
                <a:ln w="0"/>
                <a:solidFill>
                  <a:srgbClr val="FF0000"/>
                </a:solidFill>
                <a:effectLst>
                  <a:outerShdw blurRad="38100" dist="38100" dir="2700000" algn="tl">
                    <a:srgbClr val="000000">
                      <a:alpha val="43137"/>
                    </a:srgbClr>
                  </a:outerShdw>
                </a:effectLst>
              </a:rPr>
              <a:t>Ils avaient perdu la domination sur la Terre.</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55625" y="1738692"/>
            <a:ext cx="1841751" cy="2290882"/>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469662" cy="707886"/>
          </a:xfrm>
          <a:prstGeom prst="rect">
            <a:avLst/>
          </a:prstGeom>
          <a:noFill/>
        </p:spPr>
        <p:txBody>
          <a:bodyPr wrap="square">
            <a:spAutoFit/>
          </a:bodyPr>
          <a:lstStyle/>
          <a:p>
            <a:pPr>
              <a:spcBef>
                <a:spcPts val="600"/>
              </a:spcBef>
            </a:pPr>
            <a:r>
              <a:rPr lang="fr-CH" sz="2000" b="1" dirty="0"/>
              <a:t>Dieu établit Adam et Ève souverains de ce monde (Genèse 1.27-28), et les plaça dans le jardin d'Éden </a:t>
            </a:r>
            <a:r>
              <a:rPr lang="fr-CH" sz="2000" b="1" i="1" dirty="0">
                <a:solidFill>
                  <a:schemeClr val="accent3">
                    <a:lumMod val="50000"/>
                  </a:schemeClr>
                </a:solidFill>
              </a:rPr>
              <a:t>(Genèse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143250" y="5515085"/>
            <a:ext cx="6625639" cy="1323439"/>
          </a:xfrm>
          <a:prstGeom prst="rect">
            <a:avLst/>
          </a:prstGeom>
          <a:noFill/>
        </p:spPr>
        <p:txBody>
          <a:bodyPr wrap="square">
            <a:spAutoFit/>
          </a:bodyPr>
          <a:lstStyle/>
          <a:p>
            <a:pPr>
              <a:spcBef>
                <a:spcPts val="600"/>
              </a:spcBef>
            </a:pPr>
            <a:r>
              <a:rPr lang="fr-CH" sz="2000" b="1" dirty="0"/>
              <a:t>La désobéissance d'Israël provoqua un changement dans les plans initiaux. Dieu suscita des pierres des fils à Abraham qui hériteraient de ses promesses : nous </a:t>
            </a:r>
            <a:r>
              <a:rPr lang="fr-CH" sz="2000" b="1" i="1" dirty="0">
                <a:solidFill>
                  <a:schemeClr val="accent3">
                    <a:lumMod val="50000"/>
                  </a:schemeClr>
                </a:solidFill>
              </a:rPr>
              <a:t>(Luc 3.8 ; Hébreux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143250" y="4486329"/>
            <a:ext cx="6625639" cy="1015663"/>
          </a:xfrm>
          <a:prstGeom prst="rect">
            <a:avLst/>
          </a:prstGeom>
          <a:noFill/>
        </p:spPr>
        <p:txBody>
          <a:bodyPr wrap="square">
            <a:spAutoFit/>
          </a:bodyPr>
          <a:lstStyle/>
          <a:p>
            <a:pPr>
              <a:spcBef>
                <a:spcPts val="600"/>
              </a:spcBef>
            </a:pPr>
            <a:r>
              <a:rPr lang="fr-CH" sz="2000" b="1" dirty="0"/>
              <a:t>Progressivement, la possession s'élargirait à toute la terre, à mesure que la connaissance de Dieu parviendrait à chaque peuple et nation </a:t>
            </a:r>
            <a:r>
              <a:rPr lang="fr-CH" sz="2000" b="1" i="1" dirty="0">
                <a:solidFill>
                  <a:schemeClr val="accent3">
                    <a:lumMod val="50000"/>
                  </a:schemeClr>
                </a:solidFill>
              </a:rPr>
              <a:t>(Ésaïe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6363113" cy="1323439"/>
          </a:xfrm>
          <a:prstGeom prst="rect">
            <a:avLst/>
          </a:prstGeom>
          <a:noFill/>
        </p:spPr>
        <p:txBody>
          <a:bodyPr wrap="square">
            <a:spAutoFit/>
          </a:bodyPr>
          <a:lstStyle/>
          <a:p>
            <a:pPr>
              <a:spcBef>
                <a:spcPts val="600"/>
              </a:spcBef>
            </a:pPr>
            <a:r>
              <a:rPr lang="fr-CH" sz="2000" b="1" dirty="0">
                <a:solidFill>
                  <a:srgbClr val="002060"/>
                </a:solidFill>
              </a:rPr>
              <a:t>Mais Dieu avait conçu un plan pour que l'humanité récupère la terre perdue. Dans une première phase, </a:t>
            </a:r>
            <a:br>
              <a:rPr lang="fr-CH" sz="2000" b="1" dirty="0">
                <a:solidFill>
                  <a:srgbClr val="002060"/>
                </a:solidFill>
              </a:rPr>
            </a:br>
            <a:r>
              <a:rPr lang="fr-CH" sz="2000" b="1" dirty="0">
                <a:solidFill>
                  <a:srgbClr val="002060"/>
                </a:solidFill>
              </a:rPr>
              <a:t>il donna à Abraham, Isaac et Jacob un petit morceau de terre : Canaan </a:t>
            </a:r>
            <a:r>
              <a:rPr lang="fr-CH" sz="2000" b="1" i="1" dirty="0">
                <a:solidFill>
                  <a:schemeClr val="accent3">
                    <a:lumMod val="50000"/>
                  </a:schemeClr>
                </a:solidFill>
              </a:rPr>
              <a:t>(Genèse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E8EB62E-B4E0-77AC-AC7A-C51E2F212DB3}"/>
              </a:ext>
            </a:extLst>
          </p:cNvPr>
          <p:cNvSpPr txBox="1"/>
          <p:nvPr/>
        </p:nvSpPr>
        <p:spPr>
          <a:xfrm>
            <a:off x="4431323" y="187569"/>
            <a:ext cx="7420708" cy="4832092"/>
          </a:xfrm>
          <a:prstGeom prst="rect">
            <a:avLst/>
          </a:prstGeom>
          <a:noFill/>
        </p:spPr>
        <p:txBody>
          <a:bodyPr wrap="square" rtlCol="0">
            <a:spAutoFit/>
          </a:bodyPr>
          <a:lstStyle/>
          <a:p>
            <a:r>
              <a:rPr lang="fr-FR" sz="2800" b="1" dirty="0"/>
              <a:t>Le pays comme cadeau</a:t>
            </a:r>
            <a:endParaRPr lang="fr-CH" sz="2800" dirty="0"/>
          </a:p>
          <a:p>
            <a:pPr algn="just"/>
            <a:r>
              <a:rPr lang="fr-FR" dirty="0"/>
              <a:t>	</a:t>
            </a:r>
            <a:r>
              <a:rPr lang="fr-FR" dirty="0">
                <a:solidFill>
                  <a:schemeClr val="accent5">
                    <a:lumMod val="75000"/>
                  </a:schemeClr>
                </a:solidFill>
              </a:rPr>
              <a:t>« </a:t>
            </a:r>
            <a:r>
              <a:rPr lang="fr-FR" sz="2000" dirty="0">
                <a:solidFill>
                  <a:schemeClr val="accent5">
                    <a:lumMod val="75000"/>
                  </a:schemeClr>
                </a:solidFill>
                <a:effectLst>
                  <a:outerShdw blurRad="38100" dist="38100" dir="2700000" algn="tl">
                    <a:srgbClr val="000000">
                      <a:alpha val="43137"/>
                    </a:srgbClr>
                  </a:outerShdw>
                </a:effectLst>
              </a:rPr>
              <a:t>L'Éternel a connaissance du conflit que subissent ses enfants avec les agences sataniques et les méchants, négligeant et refusant son salut, en cette période de la fin. </a:t>
            </a:r>
          </a:p>
          <a:p>
            <a:endParaRPr lang="fr-FR" sz="2000" dirty="0">
              <a:solidFill>
                <a:schemeClr val="accent5">
                  <a:lumMod val="75000"/>
                </a:schemeClr>
              </a:solidFill>
              <a:effectLst>
                <a:outerShdw blurRad="38100" dist="38100" dir="2700000" algn="tl">
                  <a:srgbClr val="000000">
                    <a:alpha val="43137"/>
                  </a:srgbClr>
                </a:outerShdw>
              </a:effectLst>
            </a:endParaRPr>
          </a:p>
          <a:p>
            <a:pPr algn="just"/>
            <a:r>
              <a:rPr lang="fr-FR" sz="2000" dirty="0">
                <a:solidFill>
                  <a:srgbClr val="FF0000"/>
                </a:solidFill>
                <a:effectLst>
                  <a:outerShdw blurRad="38100" dist="38100" dir="2700000" algn="tl">
                    <a:srgbClr val="000000">
                      <a:alpha val="43137"/>
                    </a:srgbClr>
                  </a:outerShdw>
                </a:effectLst>
              </a:rPr>
              <a:t>Animé d'une grande simplicité et d'une grande sincérité, notre Sauveur, puissant Général des armées célestes, ne dissimule pas la pénible lutte qu'ils soutiendront. Il met en évidence les dangers, nous présente le plan de bataille et la tâche rude et hasardeuse qui sera entreprise. </a:t>
            </a:r>
          </a:p>
          <a:p>
            <a:endParaRPr lang="fr-FR" sz="2000" dirty="0">
              <a:solidFill>
                <a:srgbClr val="FF0000"/>
              </a:solidFill>
              <a:effectLst>
                <a:outerShdw blurRad="38100" dist="38100" dir="2700000" algn="tl">
                  <a:srgbClr val="000000">
                    <a:alpha val="43137"/>
                  </a:srgbClr>
                </a:outerShdw>
              </a:effectLst>
            </a:endParaRPr>
          </a:p>
          <a:p>
            <a:pPr algn="just"/>
            <a:r>
              <a:rPr lang="fr-FR" sz="2000" dirty="0">
                <a:solidFill>
                  <a:schemeClr val="accent5">
                    <a:lumMod val="75000"/>
                  </a:schemeClr>
                </a:solidFill>
                <a:effectLst>
                  <a:outerShdw blurRad="38100" dist="38100" dir="2700000" algn="tl">
                    <a:srgbClr val="000000">
                      <a:alpha val="43137"/>
                    </a:srgbClr>
                  </a:outerShdw>
                </a:effectLst>
              </a:rPr>
              <a:t>Puis, il élève la voix avant de se jeter dans la mêlée et, évaluant le prix, nous encourage à prendre les armes, prévoyant que l'armée céleste dispose ses troupes pour venir à la rescousse afin de défendre la vérité et la justice.</a:t>
            </a:r>
            <a:endParaRPr lang="fr-CH"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BB2C1E6F-0EC2-1474-22FA-D7F6A6AF606F}"/>
              </a:ext>
            </a:extLst>
          </p:cNvPr>
          <p:cNvSpPr txBox="1"/>
          <p:nvPr/>
        </p:nvSpPr>
        <p:spPr>
          <a:xfrm>
            <a:off x="1629508" y="5146431"/>
            <a:ext cx="10328030" cy="1631216"/>
          </a:xfrm>
          <a:prstGeom prst="rect">
            <a:avLst/>
          </a:prstGeom>
          <a:noFill/>
        </p:spPr>
        <p:txBody>
          <a:bodyPr wrap="square" rtlCol="0">
            <a:spAutoFit/>
          </a:bodyPr>
          <a:lstStyle/>
          <a:p>
            <a:r>
              <a:rPr lang="fr-FR" sz="2000" dirty="0">
                <a:solidFill>
                  <a:srgbClr val="0066FF"/>
                </a:solidFill>
                <a:effectLst>
                  <a:outerShdw blurRad="38100" dist="38100" dir="2700000" algn="tl">
                    <a:srgbClr val="000000">
                      <a:alpha val="43137"/>
                    </a:srgbClr>
                  </a:outerShdw>
                </a:effectLst>
              </a:rPr>
              <a:t>La faiblesse humaine puisera une force et une aide surnaturelles pour remplir les actions de </a:t>
            </a:r>
            <a:br>
              <a:rPr lang="fr-FR" sz="2000" dirty="0">
                <a:solidFill>
                  <a:srgbClr val="0066FF"/>
                </a:solidFill>
                <a:effectLst>
                  <a:outerShdw blurRad="38100" dist="38100" dir="2700000" algn="tl">
                    <a:srgbClr val="000000">
                      <a:alpha val="43137"/>
                    </a:srgbClr>
                  </a:outerShdw>
                </a:effectLst>
              </a:rPr>
            </a:br>
            <a:r>
              <a:rPr lang="fr-FR" sz="2000" dirty="0">
                <a:solidFill>
                  <a:srgbClr val="0066FF"/>
                </a:solidFill>
                <a:effectLst>
                  <a:outerShdw blurRad="38100" dist="38100" dir="2700000" algn="tl">
                    <a:srgbClr val="000000">
                      <a:alpha val="43137"/>
                    </a:srgbClr>
                  </a:outerShdw>
                </a:effectLst>
              </a:rPr>
              <a:t>la Toute Puissance à travers chaque conflit. La persévérance de la foi et la parfaite confiance en  Dieu assurera le succès. </a:t>
            </a:r>
          </a:p>
          <a:p>
            <a:r>
              <a:rPr lang="fr-FR" sz="2000" dirty="0">
                <a:solidFill>
                  <a:srgbClr val="FF0000"/>
                </a:solidFill>
                <a:effectLst>
                  <a:outerShdw blurRad="38100" dist="38100" dir="2700000" algn="tl">
                    <a:srgbClr val="000000">
                      <a:alpha val="43137"/>
                    </a:srgbClr>
                  </a:outerShdw>
                </a:effectLst>
              </a:rPr>
              <a:t>Alors que la coalition du mal s'oppose à son peuple, l'Éternel l'implore d'être fort, courageux </a:t>
            </a:r>
            <a:br>
              <a:rPr lang="fr-FR" sz="2000" dirty="0">
                <a:solidFill>
                  <a:srgbClr val="FF0000"/>
                </a:solidFill>
                <a:effectLst>
                  <a:outerShdw blurRad="38100" dist="38100" dir="2700000" algn="tl">
                    <a:srgbClr val="000000">
                      <a:alpha val="43137"/>
                    </a:srgbClr>
                  </a:outerShdw>
                </a:effectLst>
              </a:rPr>
            </a:br>
            <a:r>
              <a:rPr lang="fr-FR" sz="2000" dirty="0">
                <a:solidFill>
                  <a:srgbClr val="FF0000"/>
                </a:solidFill>
                <a:effectLst>
                  <a:outerShdw blurRad="38100" dist="38100" dir="2700000" algn="tl">
                    <a:srgbClr val="000000">
                      <a:alpha val="43137"/>
                    </a:srgbClr>
                  </a:outerShdw>
                </a:effectLst>
              </a:rPr>
              <a:t>et de lutter vaillamment car ayant un ciel à gagner. »</a:t>
            </a:r>
            <a:endParaRPr lang="fr-CH" sz="2000" dirty="0">
              <a:solidFill>
                <a:srgbClr val="FF0000"/>
              </a:solidFill>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24BC4F70-02CF-4443-49F2-91CD768FE4DE}"/>
              </a:ext>
            </a:extLst>
          </p:cNvPr>
          <p:cNvSpPr txBox="1"/>
          <p:nvPr/>
        </p:nvSpPr>
        <p:spPr>
          <a:xfrm>
            <a:off x="592014" y="240867"/>
            <a:ext cx="3176955" cy="1631216"/>
          </a:xfrm>
          <a:prstGeom prst="rect">
            <a:avLst/>
          </a:prstGeom>
          <a:solidFill>
            <a:schemeClr val="accent1">
              <a:lumMod val="20000"/>
              <a:lumOff val="80000"/>
            </a:schemeClr>
          </a:solidFill>
        </p:spPr>
        <p:txBody>
          <a:bodyPr wrap="square" rtlCol="0">
            <a:spAutoFit/>
          </a:bodyPr>
          <a:lstStyle/>
          <a:p>
            <a:pPr algn="ct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Christ est le conquérant. Il est notre Chef et notre Général, nous pouvons progresser vers la victoire. Parce qu'il vit… »</a:t>
            </a: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Bulle narrative : rectangle à coins arrondis 4">
            <a:extLst>
              <a:ext uri="{FF2B5EF4-FFF2-40B4-BE49-F238E27FC236}">
                <a16:creationId xmlns:a16="http://schemas.microsoft.com/office/drawing/2014/main" id="{7893A2C6-3C16-CAE0-D468-517C32B0D55B}"/>
              </a:ext>
            </a:extLst>
          </p:cNvPr>
          <p:cNvSpPr/>
          <p:nvPr/>
        </p:nvSpPr>
        <p:spPr>
          <a:xfrm>
            <a:off x="1066800" y="3847353"/>
            <a:ext cx="2977660" cy="1172308"/>
          </a:xfrm>
          <a:prstGeom prst="wedgeRoundRectCallout">
            <a:avLst>
              <a:gd name="adj1" fmla="val 58301"/>
              <a:gd name="adj2" fmla="val -127500"/>
              <a:gd name="adj3" fmla="val 16667"/>
            </a:avLst>
          </a:prstGeom>
          <a:solidFill>
            <a:srgbClr val="9CDD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Christ triomphant,</a:t>
            </a:r>
            <a:r>
              <a:rPr lang="fr-FR" sz="2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400" b="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138.</a:t>
            </a:r>
            <a:endParaRPr lang="fr-CH" sz="2400" b="1" dirty="0">
              <a:ln w="0"/>
              <a:solidFill>
                <a:schemeClr val="tx1"/>
              </a:solidFill>
              <a:effectLst>
                <a:outerShdw blurRad="38100" dist="19050" dir="2700000" algn="tl" rotWithShape="0">
                  <a:schemeClr val="dk1">
                    <a:alpha val="40000"/>
                  </a:schemeClr>
                </a:outerShdw>
              </a:effectLst>
            </a:endParaRPr>
          </a:p>
        </p:txBody>
      </p:sp>
      <p:pic>
        <p:nvPicPr>
          <p:cNvPr id="4098" name="Picture 2">
            <a:extLst>
              <a:ext uri="{FF2B5EF4-FFF2-40B4-BE49-F238E27FC236}">
                <a16:creationId xmlns:a16="http://schemas.microsoft.com/office/drawing/2014/main" id="{C9A60876-7B76-7581-4894-58D60FC06697}"/>
              </a:ext>
            </a:extLst>
          </p:cNvPr>
          <p:cNvPicPr>
            <a:picLocks noChangeAspect="1" noChangeArrowheads="1"/>
          </p:cNvPicPr>
          <p:nvPr/>
        </p:nvPicPr>
        <p:blipFill>
          <a:blip r:embed="rId3" cstate="screen">
            <a:clrChange>
              <a:clrFrom>
                <a:srgbClr val="808080"/>
              </a:clrFrom>
              <a:clrTo>
                <a:srgbClr val="808080">
                  <a:alpha val="0"/>
                </a:srgbClr>
              </a:clrTo>
            </a:clrChange>
            <a:extLst>
              <a:ext uri="{28A0092B-C50C-407E-A947-70E740481C1C}">
                <a14:useLocalDpi xmlns:a14="http://schemas.microsoft.com/office/drawing/2010/main"/>
              </a:ext>
            </a:extLst>
          </a:blip>
          <a:srcRect/>
          <a:stretch>
            <a:fillRect/>
          </a:stretch>
        </p:blipFill>
        <p:spPr bwMode="auto">
          <a:xfrm>
            <a:off x="679937" y="1056475"/>
            <a:ext cx="2426678" cy="390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7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wood frame&#10;&#10;AI-generated content may be incorrect.">
            <a:extLst>
              <a:ext uri="{FF2B5EF4-FFF2-40B4-BE49-F238E27FC236}">
                <a16:creationId xmlns:a16="http://schemas.microsoft.com/office/drawing/2014/main" id="{213A50E4-FA0D-CF22-E764-1BDE915CC05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fr-CH" sz="4400" b="1" spc="600" dirty="0">
                <a:ln w="6600">
                  <a:solidFill>
                    <a:schemeClr val="accent5"/>
                  </a:solidFill>
                  <a:prstDash val="solid"/>
                </a:ln>
                <a:solidFill>
                  <a:srgbClr val="FFFFFF"/>
                </a:solidFill>
                <a:effectLst>
                  <a:outerShdw dist="38100" dir="2700000" algn="tl" rotWithShape="0">
                    <a:schemeClr val="accent5"/>
                  </a:outerShdw>
                </a:effectLst>
              </a:rPr>
              <a:t>LA TERRE QUE DIEU DONNE</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07886"/>
          </a:xfrm>
          <a:prstGeom prst="rect">
            <a:avLst/>
          </a:prstGeom>
          <a:noFill/>
        </p:spPr>
        <p:txBody>
          <a:bodyPr wrap="square">
            <a:spAutoFit/>
          </a:bodyPr>
          <a:lstStyle/>
          <a:p>
            <a:pPr lvl="0">
              <a:spcBef>
                <a:spcPts val="600"/>
              </a:spcBef>
              <a:defRPr/>
            </a:pPr>
            <a:r>
              <a:rPr lang="fr-CH" sz="2000" b="1" dirty="0">
                <a:solidFill>
                  <a:schemeClr val="accent1"/>
                </a:solidFill>
              </a:rPr>
              <a:t>Tout comme Adam et Ève n'avaient rien fait pour mériter la possession du jardin d'Éden, Abraham et ses descendants n'avaient rien fait non plus pour mériter la terre promise. Ce fut un cadeau de Dieu.</a:t>
            </a:r>
            <a:endParaRPr kumimoji="0" lang="fr-CH" sz="2000" b="1" i="0" u="none" strike="noStrike" kern="1200" cap="none" spc="0" normalizeH="0" baseline="0" noProof="0" dirty="0">
              <a:ln>
                <a:noFill/>
              </a:ln>
              <a:solidFill>
                <a:schemeClr val="accent1"/>
              </a:solidFill>
              <a:effectLst/>
              <a:uLnTx/>
              <a:uFillTx/>
              <a:latin typeface="Aptos" panose="02110004020202020204"/>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544023" y="615617"/>
            <a:ext cx="10827191" cy="369332"/>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“À l'Éternel la terre et ce qu'elle renferme, le monde et ceux qui l'habitent ! ” (Psaume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6435" y="2006906"/>
            <a:ext cx="3559917" cy="3559917"/>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62997"/>
            <a:ext cx="7478343" cy="1015663"/>
          </a:xfrm>
          <a:prstGeom prst="rect">
            <a:avLst/>
          </a:prstGeom>
          <a:noFill/>
        </p:spPr>
        <p:txBody>
          <a:bodyPr wrap="square">
            <a:spAutoFit/>
          </a:bodyPr>
          <a:lstStyle/>
          <a:p>
            <a:pPr lvl="0">
              <a:spcBef>
                <a:spcPts val="600"/>
              </a:spcBef>
              <a:defRPr/>
            </a:pPr>
            <a:r>
              <a:rPr lang="fr-CH" sz="2000" b="1" dirty="0">
                <a:solidFill>
                  <a:schemeClr val="accent1"/>
                </a:solidFill>
              </a:rPr>
              <a:t>Nous pouvons comparer ce cadeau à une maison louée. Bien qu'Israël pût vivre en Canaan, la terre continuait d'appartenir à Dieu</a:t>
            </a:r>
            <a:r>
              <a:rPr lang="fr-CH" sz="2000" b="1" dirty="0">
                <a:solidFill>
                  <a:prstClr val="black"/>
                </a:solidFill>
              </a:rPr>
              <a:t> (Psaume 24.1).</a:t>
            </a:r>
            <a:endPar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936035" y="4191715"/>
            <a:ext cx="2972147" cy="2554545"/>
          </a:xfrm>
          <a:prstGeom prst="rect">
            <a:avLst/>
          </a:prstGeom>
          <a:noFill/>
        </p:spPr>
        <p:txBody>
          <a:bodyPr wrap="square">
            <a:spAutoFit/>
          </a:bodyPr>
          <a:lstStyle/>
          <a:p>
            <a:pPr lvl="0" algn="ctr">
              <a:spcBef>
                <a:spcPts val="600"/>
              </a:spcBef>
              <a:defRPr/>
            </a:pPr>
            <a:r>
              <a:rPr lang="fr-CH" sz="2000" b="1" dirty="0">
                <a:solidFill>
                  <a:srgbClr val="0000FF"/>
                </a:solidFill>
              </a:rPr>
              <a:t>Tout comme en Éden, il y avait un loyer à « payer » : l'obéissance </a:t>
            </a:r>
            <a:r>
              <a:rPr lang="fr-CH" sz="2000" b="1" i="1" dirty="0">
                <a:solidFill>
                  <a:schemeClr val="accent3">
                    <a:lumMod val="50000"/>
                  </a:schemeClr>
                </a:solidFill>
              </a:rPr>
              <a:t>(Lévitique 20.22). </a:t>
            </a:r>
            <a:br>
              <a:rPr lang="fr-CH" sz="2000" b="1" i="1" dirty="0">
                <a:solidFill>
                  <a:schemeClr val="accent3">
                    <a:lumMod val="50000"/>
                  </a:schemeClr>
                </a:solidFill>
              </a:rPr>
            </a:br>
            <a:r>
              <a:rPr lang="fr-CH" sz="2000" b="1" dirty="0">
                <a:solidFill>
                  <a:srgbClr val="0000FF"/>
                </a:solidFill>
              </a:rPr>
              <a:t>C'était en réalité une question de relation : </a:t>
            </a:r>
            <a:r>
              <a:rPr lang="fr-CH" sz="2000" b="1" dirty="0">
                <a:solidFill>
                  <a:schemeClr val="accent1"/>
                </a:solidFill>
              </a:rPr>
              <a:t>aimer Dieu et jouir de ses bénédictions.</a:t>
            </a:r>
            <a:endParaRPr kumimoji="0" lang="fr-CH" sz="2000" b="1" i="0" u="none" strike="noStrike" kern="1200" cap="none" spc="0" normalizeH="0" baseline="0" noProof="0" dirty="0">
              <a:ln>
                <a:noFill/>
              </a:ln>
              <a:solidFill>
                <a:schemeClr val="accent1"/>
              </a:solidFill>
              <a:effectLst/>
              <a:uLnTx/>
              <a:uFillTx/>
              <a:latin typeface="Aptos" panose="02110004020202020204"/>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262444" y="2759610"/>
            <a:ext cx="7618642" cy="1323439"/>
          </a:xfrm>
          <a:prstGeom prst="rect">
            <a:avLst/>
          </a:prstGeom>
          <a:noFill/>
        </p:spPr>
        <p:txBody>
          <a:bodyPr wrap="square">
            <a:spAutoFit/>
          </a:bodyPr>
          <a:lstStyle/>
          <a:p>
            <a:pPr lvl="0">
              <a:spcBef>
                <a:spcPts val="600"/>
              </a:spcBef>
              <a:defRPr/>
            </a:pPr>
            <a:r>
              <a:rPr lang="fr-CH" sz="2000" b="1" dirty="0">
                <a:solidFill>
                  <a:prstClr val="black"/>
                </a:solidFill>
              </a:rPr>
              <a:t>Le propriétaire de la maison est celui qui se préoccupe de l'entretien du toit, de la plomberie, etc. De même, Dieu était celui qui pourvoyait la pluie, protégeait les récoltes, etc., pour qu'Israël vive en sécurité dans la terre que Dieu lui donnait.</a:t>
            </a:r>
            <a:endParaRPr lang="fr-CH" sz="2000" b="1" dirty="0">
              <a:solidFill>
                <a:prstClr val="black"/>
              </a:solidFill>
              <a:latin typeface="Aptos" panose="02110004020202020204"/>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2" y="5704580"/>
            <a:ext cx="4116422" cy="1015663"/>
          </a:xfrm>
          <a:prstGeom prst="rect">
            <a:avLst/>
          </a:prstGeom>
          <a:noFill/>
        </p:spPr>
        <p:txBody>
          <a:bodyPr wrap="square">
            <a:spAutoFit/>
          </a:bodyPr>
          <a:lstStyle/>
          <a:p>
            <a:pPr algn="ctr"/>
            <a:r>
              <a:rPr lang="fr-CH" sz="2000" b="1" dirty="0">
                <a:solidFill>
                  <a:srgbClr val="0000FF"/>
                </a:solidFill>
              </a:rPr>
              <a:t>Hier, tout comme aujourd'hui, </a:t>
            </a:r>
            <a:r>
              <a:rPr lang="fr-CH" sz="2000" b="1" dirty="0">
                <a:solidFill>
                  <a:schemeClr val="accent1"/>
                </a:solidFill>
              </a:rPr>
              <a:t>c'est toujours une question de foi </a:t>
            </a:r>
            <a:r>
              <a:rPr lang="fr-CH" sz="2000" b="1" i="1" dirty="0">
                <a:solidFill>
                  <a:schemeClr val="accent3">
                    <a:lumMod val="50000"/>
                  </a:schemeClr>
                </a:solidFill>
              </a:rPr>
              <a:t>(Hébreux 11.9-13).</a:t>
            </a:r>
            <a:endParaRPr lang="fr-CH" sz="2000" i="1" dirty="0">
              <a:solidFill>
                <a:schemeClr val="accent3">
                  <a:lumMod val="50000"/>
                </a:schemeClr>
              </a:solidFill>
            </a:endParaRP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1157</TotalTime>
  <Words>3199</Words>
  <Application>Microsoft Office PowerPoint</Application>
  <PresentationFormat>Panorámica</PresentationFormat>
  <Paragraphs>148</Paragraphs>
  <Slides>18</Slides>
  <Notes>8</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18</vt:i4>
      </vt:variant>
    </vt:vector>
  </HeadingPairs>
  <TitlesOfParts>
    <vt:vector size="29" baseType="lpstr">
      <vt:lpstr>Comic Sans MS</vt:lpstr>
      <vt:lpstr>Brush Script MT</vt:lpstr>
      <vt:lpstr>Aptos Display</vt:lpstr>
      <vt:lpstr>Calibri</vt:lpstr>
      <vt:lpstr>times new roman</vt:lpstr>
      <vt:lpstr>Wingdings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71</cp:revision>
  <dcterms:created xsi:type="dcterms:W3CDTF">2025-10-25T14:24:07Z</dcterms:created>
  <dcterms:modified xsi:type="dcterms:W3CDTF">2025-11-26T14:41:13Z</dcterms:modified>
</cp:coreProperties>
</file>