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305" r:id="rId5"/>
    <p:sldId id="311" r:id="rId6"/>
    <p:sldId id="257" r:id="rId7"/>
    <p:sldId id="313" r:id="rId8"/>
    <p:sldId id="314" r:id="rId9"/>
    <p:sldId id="258" r:id="rId10"/>
    <p:sldId id="309" r:id="rId11"/>
    <p:sldId id="315" r:id="rId12"/>
    <p:sldId id="307" r:id="rId13"/>
    <p:sldId id="317" r:id="rId14"/>
    <p:sldId id="318" r:id="rId15"/>
    <p:sldId id="308" r:id="rId16"/>
    <p:sldId id="316" r:id="rId17"/>
    <p:sldId id="262" r:id="rId18"/>
    <p:sldId id="310" r:id="rId19"/>
    <p:sldId id="319" r:id="rId20"/>
    <p:sldId id="264" r:id="rId21"/>
    <p:sldId id="306" r:id="rId22"/>
    <p:sldId id="1026" r:id="rId23"/>
  </p:sldIdLst>
  <p:sldSz cx="12192000" cy="6858000"/>
  <p:notesSz cx="6858000" cy="9144000"/>
  <p:embeddedFontLst>
    <p:embeddedFont>
      <p:font typeface="Brush Script MT" panose="03060802040406070304" pitchFamily="66" charset="0"/>
      <p: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55D2"/>
    <a:srgbClr val="0066FF"/>
    <a:srgbClr val="93E3FF"/>
    <a:srgbClr val="B30063"/>
    <a:srgbClr val="9A009A"/>
    <a:srgbClr val="99FF99"/>
    <a:srgbClr val="8FE2FF"/>
    <a:srgbClr val="18584C"/>
    <a:srgbClr val="22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4" autoAdjust="0"/>
    <p:restoredTop sz="96939"/>
  </p:normalViewPr>
  <p:slideViewPr>
    <p:cSldViewPr snapToGrid="0">
      <p:cViewPr varScale="1">
        <p:scale>
          <a:sx n="107" d="100"/>
          <a:sy n="107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microsoft.com/office/2007/relationships/hdphoto" Target="../media/hdphoto1.wdp"/><Relationship Id="rId1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microsoft.com/office/2007/relationships/hdphoto" Target="../media/hdphoto1.wdp"/><Relationship Id="rId1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fr-CH" sz="22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Type</a:t>
          </a:r>
          <a:endParaRPr lang="fr-CH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fr-C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</a:t>
          </a: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(Psaume 22.2)</a:t>
          </a:r>
          <a:endParaRPr lang="fr-CH" sz="18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US" sz="22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Annonce</a:t>
          </a:r>
          <a:r>
            <a:rPr lang="en-US" sz="22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2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  <a:endParaRPr lang="fr-CH" sz="22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nouveau David 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(Jérémie 23.5)</a:t>
          </a:r>
          <a:endParaRPr lang="fr-CH" sz="18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fr-CH" sz="22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</a:t>
          </a: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(Matthieu 27.46)</a:t>
          </a:r>
          <a:endParaRPr lang="fr-CH" sz="18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US" sz="22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type</a:t>
          </a:r>
          <a:endParaRPr lang="fr-CH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Sacrifices </a:t>
          </a: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Lévitique</a:t>
          </a: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1.3-5)</a:t>
          </a:r>
          <a:r>
            <a:rPr lang="fr-CH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US" sz="22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Annonce</a:t>
          </a:r>
          <a:r>
            <a:rPr lang="en-US" sz="22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200" b="1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  <a:endParaRPr lang="fr-CH" sz="2200" b="1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fr-C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Serviteur souffrant </a:t>
          </a:r>
          <a:br>
            <a:rPr lang="fr-C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(Ésaïe 53.5-7)</a:t>
          </a:r>
          <a:endParaRPr lang="fr-CH" sz="18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fr-CH" sz="2200" b="1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 de Jésus </a:t>
          </a:r>
          <a:r>
            <a:rPr lang="en-US" sz="1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(Jean 19.16-18)</a:t>
          </a:r>
          <a:endParaRPr lang="fr-CH" sz="18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US" sz="2000" b="1" noProof="0" dirty="0">
              <a:effectLst/>
            </a:rPr>
            <a:t>TYPES ET ANTITYPES</a:t>
          </a:r>
          <a:endParaRPr lang="fr-CH" sz="2000" b="1" noProof="0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fr-C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Israël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fr-CH" sz="2000" b="1" noProof="0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L'exode</a:t>
          </a:r>
          <a:endParaRPr lang="fr-CH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fr-CH" sz="2000" b="1" noProof="0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sanctuaire</a:t>
          </a:r>
          <a:endParaRPr lang="fr-CH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fr-CH" sz="2000" b="1" noProof="0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Christ</a:t>
          </a:r>
          <a:endParaRPr lang="fr-CH" sz="2000" b="1" noProof="0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fr-CH" sz="2000" b="1" noProof="0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Église</a:t>
          </a:r>
          <a:endParaRPr lang="fr-CH" sz="2000" b="1" noProof="0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fr-CH" sz="2000" b="1" noProof="0" dirty="0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Temps de la fin</a:t>
          </a:r>
          <a:endParaRPr lang="fr-CH" sz="2000" b="1" noProof="0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fr-CH" sz="2000" b="1" noProof="0" dirty="0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Christ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fr-CH" sz="2000" b="1" noProof="0" dirty="0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Église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fr-CH" sz="2000" b="1" noProof="0" dirty="0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Temps de la fin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fr-CH" sz="2000" b="1" noProof="0" dirty="0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Christ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fr-CH" sz="2000" b="1" noProof="0" dirty="0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Église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fr-CH" sz="2000" b="1" noProof="0" dirty="0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Temps de la fin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fr-CH" sz="2000" b="1" noProof="0" dirty="0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Fut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emmené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en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Égypte</a:t>
          </a:r>
          <a:endParaRPr lang="fr-CH" sz="20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fr-CH" sz="2000" b="1" noProof="0" dirty="0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Matthieu 2.13-15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fr-CH" sz="2000" b="1" noProof="0" dirty="0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nouvel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Israël</a:t>
          </a:r>
          <a:endParaRPr lang="fr-CH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fr-CH" sz="2000" b="1" noProof="0" dirty="0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Galates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6.16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fr-CH" sz="2000" b="1" noProof="0" dirty="0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 144 000</a:t>
          </a:r>
          <a:endParaRPr lang="fr-CH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fr-CH" sz="2000" b="1" noProof="0" dirty="0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Apocalypse 7.4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fr-CH" sz="2000" b="1" noProof="0" dirty="0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jours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dans le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désert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fr-CH" sz="2000" b="1" noProof="0" dirty="0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Matthieu 3.16–4.2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fr-CH" sz="2000" b="1" noProof="0" dirty="0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Baptisés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et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soutenus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par Christ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fr-CH" sz="2000" b="1" noProof="0" dirty="0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US" sz="18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Corinthiens</a:t>
          </a: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10.1-6</a:t>
          </a:r>
          <a:endParaRPr lang="fr-CH" sz="1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fr-CH" sz="2000" b="1" noProof="0" dirty="0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Sortie des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églises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apostates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fr-CH" sz="2000" b="1" noProof="0" dirty="0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Apocalypse 18.4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fr-CH" sz="2000" b="1" noProof="0" dirty="0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Fut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comme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un temple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parmi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nous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fr-CH" sz="2000" b="1" noProof="0" dirty="0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Jean 1.14 ; 2.21-22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fr-CH" sz="2000" b="1" noProof="0" dirty="0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Nous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sommes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le temple de Dieu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fr-CH" sz="2000" b="1" noProof="0" dirty="0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US" sz="18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Corinthiens</a:t>
          </a: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3.16-17</a:t>
          </a:r>
          <a:endParaRPr lang="fr-CH" sz="1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fr-CH" sz="2000" b="1" noProof="0" dirty="0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La Nouvelle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Jérusalem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notre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temple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fr-CH" sz="2000" b="1" noProof="0" dirty="0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Apocalypse 21.2-3</a:t>
          </a:r>
          <a:endParaRPr lang="fr-CH" sz="1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fr-CH" sz="2000" b="1" noProof="0" dirty="0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US" sz="2000" b="1" noProof="0" dirty="0">
              <a:solidFill>
                <a:schemeClr val="bg2">
                  <a:lumMod val="20000"/>
                  <a:lumOff val="80000"/>
                </a:schemeClr>
              </a:solidFill>
            </a:rPr>
            <a:t>TYPE</a:t>
          </a:r>
          <a:endParaRPr lang="fr-CH" sz="2000" b="1" noProof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fr-CH" noProof="0" dirty="0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US" sz="2000" b="1" noProof="0" dirty="0">
              <a:solidFill>
                <a:schemeClr val="bg2">
                  <a:lumMod val="20000"/>
                  <a:lumOff val="80000"/>
                </a:schemeClr>
              </a:solidFill>
            </a:rPr>
            <a:t>ANTITYPE</a:t>
          </a:r>
          <a:endParaRPr lang="fr-CH" sz="2000" b="1" noProof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fr-CH" noProof="0" dirty="0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après son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baptême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dans le Jourdain 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lutté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les forces du mal</a:t>
          </a:r>
          <a:endParaRPr lang="fr-CH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commencé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son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œuvre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après 40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jours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dans 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désert</a:t>
          </a:r>
          <a:endParaRPr lang="fr-CH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vaincu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l'ennemi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à la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croix</a:t>
          </a:r>
          <a:endParaRPr lang="fr-CH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nous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donne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victoire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sur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ennemis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spirituels</a:t>
          </a:r>
          <a:endParaRPr lang="fr-CH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nous </a:t>
          </a:r>
          <a:r>
            <a:rPr lang="fr-C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donne le véritable repos</a:t>
          </a:r>
          <a:endParaRPr lang="fr-CH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nous </a:t>
          </a:r>
          <a:r>
            <a:rPr lang="fr-CH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assigne un héritage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incorruptible</a:t>
          </a:r>
          <a:endParaRPr lang="fr-CH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Type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</a:t>
          </a: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(Psaume 22.2)</a:t>
          </a:r>
          <a:endParaRPr lang="fr-CH" sz="18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Annonce</a:t>
          </a:r>
          <a:r>
            <a:rPr lang="en-US" sz="22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2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  <a:endParaRPr lang="fr-CH" sz="22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nouveau David 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(Jérémie 23.5)</a:t>
          </a:r>
          <a:endParaRPr lang="fr-CH" sz="18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</a:t>
          </a: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(Matthieu 27.46)</a:t>
          </a:r>
          <a:endParaRPr lang="fr-CH" sz="18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type</a:t>
          </a:r>
          <a:endParaRPr lang="fr-CH" sz="1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Sacrifices </a:t>
          </a: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800" b="1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Lévitique</a:t>
          </a: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1.3-5)</a:t>
          </a:r>
          <a:r>
            <a:rPr lang="fr-CH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Annonce</a:t>
          </a:r>
          <a:r>
            <a:rPr lang="en-US" sz="22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200" b="1" kern="1200" noProof="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  <a:endParaRPr lang="fr-CH" sz="2200" b="1" kern="1200" noProof="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Serviteur souffrant </a:t>
          </a:r>
          <a:br>
            <a:rPr lang="fr-C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(Ésaïe 53.5-7)</a:t>
          </a:r>
          <a:endParaRPr lang="fr-CH" sz="18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b="1" kern="1200" noProof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L'antitype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 de Jésus </a:t>
          </a:r>
          <a:r>
            <a:rPr lang="en-US" sz="1800" b="1" i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(Jean 19.16-18)</a:t>
          </a:r>
          <a:endParaRPr lang="fr-CH" sz="18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b="1" kern="1200" noProof="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 noProof="0" dirty="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600" kern="1200" noProof="0" dirty="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/>
            </a:rPr>
            <a:t>TYPES ET ANTITYPES</a:t>
          </a:r>
          <a:endParaRPr lang="fr-CH" sz="2000" b="1" kern="1200" noProof="0" dirty="0">
            <a:effectLst/>
          </a:endParaRP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2">
                  <a:lumMod val="20000"/>
                  <a:lumOff val="80000"/>
                </a:schemeClr>
              </a:solidFill>
            </a:rPr>
            <a:t>TYPE</a:t>
          </a:r>
          <a:endParaRPr lang="fr-CH" sz="2000" b="1" kern="1200" noProof="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2">
                  <a:lumMod val="20000"/>
                  <a:lumOff val="80000"/>
                </a:schemeClr>
              </a:solidFill>
            </a:rPr>
            <a:t>ANTITYPE</a:t>
          </a:r>
          <a:endParaRPr lang="fr-CH" sz="2000" b="1" kern="1200" noProof="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Israël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Christ</a:t>
          </a:r>
          <a:endParaRPr lang="fr-CH" sz="2000" b="1" kern="1200" noProof="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Fut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emmené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en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Égypte</a:t>
          </a:r>
          <a:endParaRPr lang="fr-CH" sz="20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Matthieu 2.13-15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Église</a:t>
          </a:r>
          <a:endParaRPr lang="fr-CH" sz="2000" b="1" kern="1200" noProof="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nouvel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Israël</a:t>
          </a:r>
          <a:endParaRPr lang="fr-CH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Galates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6.16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Temps de la fin</a:t>
          </a:r>
          <a:endParaRPr lang="fr-CH" sz="2000" b="1" kern="1200" noProof="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 144 000</a:t>
          </a:r>
          <a:endParaRPr lang="fr-CH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Apocalypse 7.4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L'exode</a:t>
          </a:r>
          <a:endParaRPr lang="fr-CH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Christ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jours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dans le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désert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Matthieu 3.16–4.2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Église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Baptisés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et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soutenus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par Christ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US" sz="18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Corinthiens</a:t>
          </a: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10.1-6</a:t>
          </a:r>
          <a:endParaRPr lang="fr-CH" sz="1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Temps de la fin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Sortie des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églises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apostates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Apocalypse 18.4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sanctuaire</a:t>
          </a:r>
          <a:endParaRPr lang="fr-CH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Christ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Fut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comme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un temple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parmi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nous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Jean 1.14 ; 2.21-22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Église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Nous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sommes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le temple de Dieu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US" sz="18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Corinthiens</a:t>
          </a: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3.16-17</a:t>
          </a:r>
          <a:endParaRPr lang="fr-CH" sz="1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Temps de la fin</a:t>
          </a:r>
          <a:endParaRPr lang="fr-CH" sz="2000" b="1" kern="1200" noProof="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La Nouvelle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Jérusalem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US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notre</a:t>
          </a:r>
          <a:r>
            <a:rPr lang="en-US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temple</a:t>
          </a:r>
          <a:endParaRPr lang="fr-CH" sz="20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Apocalypse 21.2-3</a:t>
          </a:r>
          <a:endParaRPr lang="fr-CH" sz="1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après son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baptême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dans le Jourdain 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lutté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les forces du mal</a:t>
          </a:r>
          <a:endParaRPr lang="fr-CH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commencé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son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œuvre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après 40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jours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dans 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désert</a:t>
          </a:r>
          <a:endParaRPr lang="fr-CH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vaincu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l'ennemi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à la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croix</a:t>
          </a:r>
          <a:endParaRPr lang="fr-CH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nous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donne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victoire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sur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ennemis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spirituels</a:t>
          </a:r>
          <a:endParaRPr lang="fr-CH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nous </a:t>
          </a:r>
          <a:r>
            <a:rPr lang="fr-C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donne le véritable repos</a:t>
          </a:r>
          <a:endParaRPr lang="fr-CH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nous </a:t>
          </a:r>
          <a:r>
            <a:rPr lang="fr-CH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assigne un héritage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incorruptible</a:t>
          </a:r>
          <a:endParaRPr lang="fr-CH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124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83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450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5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67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122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1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12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616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118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806E-66C9-4233-A26A-4D9A23BA3129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03.12.2025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571D8-56BF-456D-B353-8FD749DD9F4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pn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1.xml"/><Relationship Id="rId9" Type="http://schemas.openxmlformats.org/officeDocument/2006/relationships/image" Target="../media/image25.jpeg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robe holding a staff&#10;&#10;AI-generated content may be incorrect.">
            <a:extLst>
              <a:ext uri="{FF2B5EF4-FFF2-40B4-BE49-F238E27FC236}">
                <a16:creationId xmlns:a16="http://schemas.microsoft.com/office/drawing/2014/main" id="{37E85117-BED4-7FA2-1284-DD86164915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LE VÉRITABLE JOSUÉ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684744" y="6519446"/>
            <a:ext cx="3322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noProof="0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Leçon 10 pour le 6 décembre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white light&#10;&#10;AI-generated content may be incorrect.">
            <a:extLst>
              <a:ext uri="{FF2B5EF4-FFF2-40B4-BE49-F238E27FC236}">
                <a16:creationId xmlns:a16="http://schemas.microsoft.com/office/drawing/2014/main" id="{EE0F624D-CD52-48FF-5BFC-E3B9781088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CLASSES DE TYPOLOGIE</a:t>
            </a:r>
            <a:endParaRPr lang="fr-CH" sz="4400" b="1" spc="300" noProof="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et il y resta jusqu'à la mort d'Hérode, afin que s'accomplisse ce que le Seigneur avait annoncé par le prophète : J'ai appelé mon fils hors d'Égypte » (Matthieu 2.15)</a:t>
            </a:r>
            <a:endParaRPr lang="fr-CH" sz="1400" b="1" noProof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b="1" dirty="0"/>
              <a:t>Les types de l'Ancien Testament pointent vers trois classes distinctes d'antitypes dans le Nouveau Testament </a:t>
            </a:r>
            <a:r>
              <a:rPr lang="fr-CH" b="1" dirty="0">
                <a:highlight>
                  <a:srgbClr val="FFFF00"/>
                </a:highlight>
              </a:rPr>
              <a:t>: le Christ </a:t>
            </a:r>
            <a:r>
              <a:rPr lang="fr-CH" b="1" dirty="0"/>
              <a:t>; </a:t>
            </a:r>
            <a:r>
              <a:rPr lang="fr-CH" b="1" dirty="0">
                <a:highlight>
                  <a:srgbClr val="FFFF00"/>
                </a:highlight>
              </a:rPr>
              <a:t>l'Église</a:t>
            </a:r>
            <a:r>
              <a:rPr lang="fr-CH" b="1" dirty="0"/>
              <a:t> ; et </a:t>
            </a:r>
            <a:r>
              <a:rPr lang="fr-CH" b="1" dirty="0">
                <a:highlight>
                  <a:srgbClr val="FFFF00"/>
                </a:highlight>
              </a:rPr>
              <a:t>le temps de la fin</a:t>
            </a:r>
            <a:r>
              <a:rPr lang="fr-CH" b="1" dirty="0"/>
              <a:t>.</a:t>
            </a:r>
            <a:endParaRPr lang="fr-CH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769133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2EAF0EC-18F6-7FB4-38E7-FFD9B8314698}"/>
              </a:ext>
            </a:extLst>
          </p:cNvPr>
          <p:cNvSpPr txBox="1"/>
          <p:nvPr/>
        </p:nvSpPr>
        <p:spPr>
          <a:xfrm>
            <a:off x="4436827" y="83649"/>
            <a:ext cx="72336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	</a:t>
            </a:r>
            <a:r>
              <a:rPr lang="fr-FR" sz="2000" dirty="0">
                <a:solidFill>
                  <a:srgbClr val="9A0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Joseph et Marie se rendaient chaque année à Jérusalem à la fête de Pâque selon les prescriptions de la loi juive.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Les jours de l'enfance de Christ étaient terminés. </a:t>
            </a:r>
          </a:p>
          <a:p>
            <a:pPr algn="just">
              <a:buNone/>
            </a:pPr>
            <a:r>
              <a:rPr lang="fr-FR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Il entrait la période de la jeunesse.  </a:t>
            </a:r>
          </a:p>
          <a:p>
            <a:pPr algn="just"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Joseph et Marie, selon leur coutume, se préparèrent à leur long voyage vers Jérusalem.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Ils emmenèrent Jésus avec eux.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Sur la route de Jérusalem, ils se joignirent à beaucoup d'autres qui allaient vivre la même fête solennelle. </a:t>
            </a:r>
            <a:endParaRPr lang="fr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</p:txBody>
      </p:sp>
      <p:sp>
        <p:nvSpPr>
          <p:cNvPr id="4" name="Bulle narrative : rectangle 3">
            <a:extLst>
              <a:ext uri="{FF2B5EF4-FFF2-40B4-BE49-F238E27FC236}">
                <a16:creationId xmlns:a16="http://schemas.microsoft.com/office/drawing/2014/main" id="{9E54BC51-CB18-EDCC-2F8D-502E12BFE90C}"/>
              </a:ext>
            </a:extLst>
          </p:cNvPr>
          <p:cNvSpPr/>
          <p:nvPr/>
        </p:nvSpPr>
        <p:spPr>
          <a:xfrm>
            <a:off x="4524290" y="2750832"/>
            <a:ext cx="7521935" cy="3777029"/>
          </a:xfrm>
          <a:prstGeom prst="wedgeRectCallout">
            <a:avLst>
              <a:gd name="adj1" fmla="val -55989"/>
              <a:gd name="adj2" fmla="val -42951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C’est impossible pour des esprits humains de comprendre la profondeur des pensées du Fils de Dieu alors qu'il regardait avec intérêt le Temple pour la première fois. </a:t>
            </a:r>
          </a:p>
          <a:p>
            <a:pPr algn="ctr"/>
            <a:r>
              <a:rPr lang="fr-FR" sz="2000" dirty="0">
                <a:solidFill>
                  <a:srgbClr val="B30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Pendant qu'il traversait les cours,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que son regard découvrait le prêtre qui officiait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,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L'autel avec la victime sanglante</a:t>
            </a:r>
            <a:r>
              <a:rPr lang="fr-FR" sz="2000" dirty="0">
                <a:solidFill>
                  <a:srgbClr val="B30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,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l'encens qui montait vers Dieu</a:t>
            </a:r>
            <a:r>
              <a:rPr lang="fr-FR" sz="2000" dirty="0">
                <a:solidFill>
                  <a:srgbClr val="B30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avec les mystères du Saint des Saints derrière le voile, et qu'il saisissait la réalité de ce que ces cérémonies préfiguraient,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nous ne pouvons imaginer les pensées qui l'envahissaient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.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Christ lui-même était la clé qui ouvrait tous les mystères sacrés,</a:t>
            </a:r>
            <a:r>
              <a:rPr lang="fr-F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confusément compris par Joseph et Marie. </a:t>
            </a:r>
            <a:br>
              <a:rPr lang="fr-F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B30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MS Minngs"/>
              </a:rPr>
              <a:t>Tous ces symboles étaient institués pour représenter le Christ et seraient accomplis à Sa mort. </a:t>
            </a:r>
            <a:endParaRPr lang="fr-CH" sz="2000" dirty="0">
              <a:solidFill>
                <a:srgbClr val="B300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3D43EA-B23B-1A18-2545-14F6921723EB}"/>
              </a:ext>
            </a:extLst>
          </p:cNvPr>
          <p:cNvSpPr txBox="1"/>
          <p:nvPr/>
        </p:nvSpPr>
        <p:spPr>
          <a:xfrm>
            <a:off x="630141" y="272534"/>
            <a:ext cx="34409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8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Le véritable Josué, </a:t>
            </a:r>
            <a:br>
              <a:rPr lang="fr-FR" sz="28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l’antitype</a:t>
            </a:r>
            <a:endParaRPr lang="fr-CH" sz="2800" dirty="0">
              <a:solidFill>
                <a:srgbClr val="0066FF"/>
              </a:solidFill>
              <a:effectLst/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6C2B4606-13AB-7206-3F2B-06CB4C02A8B4}"/>
              </a:ext>
            </a:extLst>
          </p:cNvPr>
          <p:cNvSpPr/>
          <p:nvPr/>
        </p:nvSpPr>
        <p:spPr>
          <a:xfrm>
            <a:off x="842838" y="5414838"/>
            <a:ext cx="2862470" cy="111302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Lift Him Up</a:t>
            </a:r>
            <a:b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(Soulever – relever)</a:t>
            </a:r>
            <a:b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 31.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CC44BA-4106-C168-1740-618AA0DF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10" y="1360921"/>
            <a:ext cx="1455125" cy="202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6">
            <a:extLst>
              <a:ext uri="{FF2B5EF4-FFF2-40B4-BE49-F238E27FC236}">
                <a16:creationId xmlns:a16="http://schemas.microsoft.com/office/drawing/2014/main" id="{6B36FE3B-C5B8-1401-FF28-80BBCAC7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2"/>
          <a:stretch/>
        </p:blipFill>
        <p:spPr>
          <a:xfrm>
            <a:off x="1259444" y="3521982"/>
            <a:ext cx="2182320" cy="173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33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DF7009-93F5-8916-9EB9-0F7BAC2FF5F7}"/>
              </a:ext>
            </a:extLst>
          </p:cNvPr>
          <p:cNvSpPr txBox="1"/>
          <p:nvPr/>
        </p:nvSpPr>
        <p:spPr>
          <a:xfrm>
            <a:off x="4007457" y="405517"/>
            <a:ext cx="7156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Alors que l’institution de la Pâque rappelait la délivrance miraculeuse des Hébreux, elle préfigure aussi la mort du Fils de Dieu.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solidFill>
                  <a:srgbClr val="0055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dernière Pâque que notre Seigneur a observée avec Ses disciples, il a institué la communion à la place de la Pâque, pour qu’elle soit observée en mémoire de sa mort.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n’avait plus besoin de la Pâque, car, 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lui, le grand Agneau antitype, était prêt </a:t>
            </a:r>
            <a:b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être sacrifié pour les péchés du monde.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type [symbole]a rencontré l’antitype 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[la réalité] dans la mort de Christ.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27308FE0-6B88-5725-C531-DDFC98CEB798}"/>
              </a:ext>
            </a:extLst>
          </p:cNvPr>
          <p:cNvSpPr/>
          <p:nvPr/>
        </p:nvSpPr>
        <p:spPr>
          <a:xfrm>
            <a:off x="842838" y="5565913"/>
            <a:ext cx="2862470" cy="1113023"/>
          </a:xfrm>
          <a:prstGeom prst="wedgeRoundRectCallout">
            <a:avLst>
              <a:gd name="adj1" fmla="val 48889"/>
              <a:gd name="adj2" fmla="val -996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Lift Him Up</a:t>
            </a:r>
            <a:b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(Soulever – relever)</a:t>
            </a:r>
            <a:b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 31.</a:t>
            </a:r>
          </a:p>
        </p:txBody>
      </p:sp>
      <p:pic>
        <p:nvPicPr>
          <p:cNvPr id="4" name="Picture 2" descr="Image d’Épingle Story">
            <a:extLst>
              <a:ext uri="{FF2B5EF4-FFF2-40B4-BE49-F238E27FC236}">
                <a16:creationId xmlns:a16="http://schemas.microsoft.com/office/drawing/2014/main" id="{AFE18CD4-03C9-BC30-BBA7-9BC78E10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2410" y="547413"/>
            <a:ext cx="2546551" cy="25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A9E9C44C-D1EB-D7AB-7C5A-9286AC19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2"/>
          <a:stretch/>
        </p:blipFill>
        <p:spPr>
          <a:xfrm>
            <a:off x="978770" y="3408052"/>
            <a:ext cx="2313830" cy="184377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64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frame with many squares&#10;&#10;AI-generated content may be incorrect.">
            <a:extLst>
              <a:ext uri="{FF2B5EF4-FFF2-40B4-BE49-F238E27FC236}">
                <a16:creationId xmlns:a16="http://schemas.microsoft.com/office/drawing/2014/main" id="{DCC9CB39-F4AF-7F05-8731-BE13EF0FC9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1536174"/>
            <a:ext cx="669918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CH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LA SYMBOLOGIE DE JOSUÉ</a:t>
            </a:r>
            <a:endParaRPr lang="fr-CH" sz="8000" b="1" noProof="0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DAE5B2F-1CC0-4AA8-44C6-5B89E7C49DE7}"/>
              </a:ext>
            </a:extLst>
          </p:cNvPr>
          <p:cNvSpPr txBox="1"/>
          <p:nvPr/>
        </p:nvSpPr>
        <p:spPr>
          <a:xfrm>
            <a:off x="5327570" y="180948"/>
            <a:ext cx="6096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1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« </a:t>
            </a:r>
            <a:r>
              <a:rPr lang="fr-FR" sz="21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Jésus avait lui-même déclaré à Israël que Moïse était un type [symbole] du Messie...Avant de lui confier la charge de conduire les armées d’Israël vers la Canaan terrestre, Dieu l’avait fait passer par l’école de la souffrance et de la pauvreté. </a:t>
            </a:r>
          </a:p>
          <a:p>
            <a:pPr algn="just">
              <a:buNone/>
            </a:pPr>
            <a:endParaRPr lang="fr-F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  <a:p>
            <a:pPr lvl="1" algn="just"/>
            <a:r>
              <a:rPr lang="fr-F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Mais le capitaine de l’Israël de Dieu en route vers la Canaan céleste n’a pas eu besoin de leçons humaines pour le préparer en vue de sa divine mission. </a:t>
            </a:r>
          </a:p>
          <a:p>
            <a:pPr algn="just">
              <a:buNone/>
            </a:pPr>
            <a:endParaRPr lang="fr-F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fr-FR" sz="21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Néanmoins, il dut être « élevé à la perfection par les souffrances » ; en effet, « comme il a souffert lui-même et qu’il a été tenté, il peut aussi secourir ceux qui sont tentés » (Hébreux 2.10,18). </a:t>
            </a:r>
          </a:p>
          <a:p>
            <a:pPr algn="just">
              <a:buNone/>
            </a:pPr>
            <a:endParaRPr lang="fr-F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  <a:p>
            <a:pPr lvl="1" algn="just"/>
            <a:r>
              <a:rPr lang="fr-F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Bien qu’il n’eût manifesté ni faiblesse ni imperfection humaine, notre Sauveur dut mourir pour nous obtenir l’accès à la terre promise. »  </a:t>
            </a:r>
            <a:endParaRPr lang="fr-CH" sz="2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2B97E74D-FFA6-6369-9F4E-A2C197FF72F0}"/>
              </a:ext>
            </a:extLst>
          </p:cNvPr>
          <p:cNvSpPr/>
          <p:nvPr/>
        </p:nvSpPr>
        <p:spPr>
          <a:xfrm>
            <a:off x="1631067" y="180948"/>
            <a:ext cx="2506133" cy="897466"/>
          </a:xfrm>
          <a:prstGeom prst="wedgeRoundRectCallout">
            <a:avLst>
              <a:gd name="adj1" fmla="val 62951"/>
              <a:gd name="adj2" fmla="val 3985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MS Minngs"/>
              </a:rPr>
              <a:t>Conflits </a:t>
            </a:r>
            <a:r>
              <a:rPr lang="fr-FR" dirty="0">
                <a:latin typeface="Calibri" panose="020F0502020204030204" pitchFamily="34" charset="0"/>
                <a:ea typeface="MS Minngs"/>
              </a:rPr>
              <a:t>et </a:t>
            </a:r>
            <a:r>
              <a:rPr lang="fr-FR" sz="1800" dirty="0">
                <a:effectLst/>
                <a:latin typeface="Calibri" panose="020F0502020204030204" pitchFamily="34" charset="0"/>
                <a:ea typeface="MS Minngs"/>
              </a:rPr>
              <a:t>Courage, </a:t>
            </a:r>
            <a:br>
              <a:rPr lang="fr-FR" sz="1800" dirty="0">
                <a:effectLst/>
                <a:latin typeface="Calibri" panose="020F0502020204030204" pitchFamily="34" charset="0"/>
                <a:ea typeface="MS Minngs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MS Minngs"/>
              </a:rPr>
              <a:t>p. 111.</a:t>
            </a:r>
            <a:endParaRPr lang="fr-CH" dirty="0"/>
          </a:p>
        </p:txBody>
      </p:sp>
      <p:pic>
        <p:nvPicPr>
          <p:cNvPr id="2052" name="Picture 4" descr="Moïse - Bible, Ancien testament - Chrétiens aujourd'hui">
            <a:extLst>
              <a:ext uri="{FF2B5EF4-FFF2-40B4-BE49-F238E27FC236}">
                <a16:creationId xmlns:a16="http://schemas.microsoft.com/office/drawing/2014/main" id="{A14508A7-4B09-E35A-CB5F-BB195FCA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937" y="1685713"/>
            <a:ext cx="2869379" cy="197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ving God, I thank You for the gift of this day and for Your unwavering  presence in my life. Please grant me strength, patience, and clarity as I  face today's challenges. Fill">
            <a:extLst>
              <a:ext uri="{FF2B5EF4-FFF2-40B4-BE49-F238E27FC236}">
                <a16:creationId xmlns:a16="http://schemas.microsoft.com/office/drawing/2014/main" id="{95AFD2CA-7A0E-261F-2473-1E8EDE86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405" y="3976899"/>
            <a:ext cx="221879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BF4807B2-A5C1-10E6-88FE-76CC0C54E5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fr-CH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JOSUÉ COMME TYPE</a:t>
            </a:r>
            <a:endParaRPr lang="fr-CH" sz="4400" b="1" spc="600" noProof="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L'Éternel, ton Dieu, te suscitera du milieu de toi, d'entre tes frères, un prophète comme moi : vous l'écouterez ! » (Deutéronome 18.15)</a:t>
            </a:r>
            <a:endParaRPr lang="fr-CH" b="1" noProof="0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805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rgbClr val="FF0000"/>
                </a:solidFill>
              </a:rPr>
              <a:t>Josué a accompli partiellement la prophétie de Moïse concernant un second prophète qui dirigerait le peuple </a:t>
            </a:r>
            <a:r>
              <a:rPr lang="fr-CH" sz="2000" b="1" dirty="0"/>
              <a:t>(</a:t>
            </a:r>
            <a:r>
              <a:rPr lang="fr-CH" sz="2000" b="1" i="1" dirty="0">
                <a:solidFill>
                  <a:srgbClr val="663300"/>
                </a:solidFill>
              </a:rPr>
              <a:t>Deutéronome 18.15-19</a:t>
            </a:r>
            <a:r>
              <a:rPr lang="fr-CH" sz="2000" b="1" dirty="0"/>
              <a:t>).</a:t>
            </a:r>
            <a:endParaRPr lang="fr-CH" sz="2000" b="1" noProof="0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968" y="1584027"/>
            <a:ext cx="1504188" cy="11281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6048" y="3195210"/>
            <a:ext cx="1641094" cy="1791335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215" y="1584027"/>
            <a:ext cx="1898650" cy="1403350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745" y="3212460"/>
            <a:ext cx="2287143" cy="171259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111011"/>
            <a:ext cx="67537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highlight>
                  <a:srgbClr val="FFFF00"/>
                </a:highlight>
              </a:rPr>
              <a:t>Mais le peuple a compris que la prophétie de Moïse s'étendait au-delà de Josué </a:t>
            </a:r>
            <a:r>
              <a:rPr lang="fr-CH" sz="1600" b="1" i="1" dirty="0">
                <a:solidFill>
                  <a:srgbClr val="663300"/>
                </a:solidFill>
                <a:highlight>
                  <a:srgbClr val="FFFF00"/>
                </a:highlight>
              </a:rPr>
              <a:t>(Jean 1.21).</a:t>
            </a:r>
            <a:r>
              <a:rPr lang="fr-CH" sz="1600" b="1" i="1" dirty="0">
                <a:solidFill>
                  <a:srgbClr val="663300"/>
                </a:solidFill>
              </a:rPr>
              <a:t> </a:t>
            </a:r>
            <a:r>
              <a:rPr lang="fr-CH" sz="2000" b="1" dirty="0">
                <a:solidFill>
                  <a:schemeClr val="tx2"/>
                </a:solidFill>
              </a:rPr>
              <a:t>Ainsi donc, tant Moïse que Josué deviennent </a:t>
            </a:r>
            <a:r>
              <a:rPr lang="fr-CH" sz="2000" b="1" dirty="0">
                <a:solidFill>
                  <a:srgbClr val="0055D2"/>
                </a:solidFill>
              </a:rPr>
              <a:t>des types du véritable antitype</a:t>
            </a:r>
            <a:r>
              <a:rPr lang="fr-CH" sz="2000" b="1" dirty="0"/>
              <a:t> </a:t>
            </a:r>
            <a:r>
              <a:rPr lang="fr-CH" sz="2000" b="1" dirty="0">
                <a:highlight>
                  <a:srgbClr val="93E3FF"/>
                </a:highlight>
              </a:rPr>
              <a:t>qui a accompli pleinement la prophétie donnée à Moïse concernant</a:t>
            </a:r>
            <a:r>
              <a:rPr lang="fr-CH" sz="2000" b="1" dirty="0"/>
              <a:t> </a:t>
            </a:r>
            <a:r>
              <a:rPr lang="fr-CH" sz="2000" b="1" dirty="0">
                <a:solidFill>
                  <a:srgbClr val="FF0000"/>
                </a:solidFill>
              </a:rPr>
              <a:t>« le Prophète » </a:t>
            </a:r>
            <a:r>
              <a:rPr lang="fr-CH" sz="2000" b="1" dirty="0"/>
              <a:t>: </a:t>
            </a:r>
            <a:r>
              <a:rPr lang="fr-CH" sz="2000" b="1" dirty="0">
                <a:solidFill>
                  <a:srgbClr val="FF0000"/>
                </a:solidFill>
              </a:rPr>
              <a:t>Jésus </a:t>
            </a:r>
            <a:r>
              <a:rPr lang="fr-CH" sz="1600" b="1" dirty="0"/>
              <a:t>(</a:t>
            </a:r>
            <a:r>
              <a:rPr lang="fr-CH" sz="1600" b="1" i="1" dirty="0">
                <a:solidFill>
                  <a:srgbClr val="663300"/>
                </a:solidFill>
              </a:rPr>
              <a:t>Actes 3.22-26</a:t>
            </a:r>
            <a:r>
              <a:rPr lang="fr-CH" sz="1600" b="1" dirty="0"/>
              <a:t>).</a:t>
            </a:r>
            <a:endParaRPr lang="fr-CH" sz="16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281186" y="3444686"/>
            <a:ext cx="5306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highlight>
                  <a:srgbClr val="00FFFF"/>
                </a:highlight>
              </a:rPr>
              <a:t>Alors qu'avec Moïse la manne a commencé à tomber, avec Josué elle a cessé de tomber. </a:t>
            </a:r>
            <a:r>
              <a:rPr lang="fr-CH" sz="2000" b="1" dirty="0">
                <a:highlight>
                  <a:srgbClr val="00FF00"/>
                </a:highlight>
              </a:rPr>
              <a:t>De plus, Josué a accompli les instructions sur le partage de la terre et les villes de refuge que Moïse avait données.</a:t>
            </a:r>
            <a:endParaRPr lang="fr-CH" sz="2000" b="1" noProof="0" dirty="0">
              <a:highlight>
                <a:srgbClr val="00FF00"/>
              </a:highlight>
            </a:endParaRP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8177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highlight>
                  <a:srgbClr val="FFFF00"/>
                </a:highlight>
              </a:rPr>
              <a:t>Comme Moïse, Josué a reçu des messages directs de Dieu ; </a:t>
            </a:r>
            <a:br>
              <a:rPr lang="fr-CH" sz="2000" b="1" dirty="0">
                <a:highlight>
                  <a:srgbClr val="FFFF00"/>
                </a:highlight>
              </a:rPr>
            </a:br>
            <a:r>
              <a:rPr lang="fr-CH" sz="2000" b="1" dirty="0">
                <a:solidFill>
                  <a:srgbClr val="0070C0"/>
                </a:solidFill>
              </a:rPr>
              <a:t>il a célébré la Pâque</a:t>
            </a:r>
            <a:r>
              <a:rPr lang="fr-CH" sz="2000" b="1" dirty="0"/>
              <a:t> ; </a:t>
            </a:r>
            <a:r>
              <a:rPr lang="fr-CH" sz="2000" b="1" dirty="0">
                <a:solidFill>
                  <a:srgbClr val="0070C0"/>
                </a:solidFill>
              </a:rPr>
              <a:t>il a traversé les eaux </a:t>
            </a:r>
            <a:r>
              <a:rPr lang="fr-CH" sz="2000" b="1" dirty="0"/>
              <a:t>; </a:t>
            </a:r>
            <a:r>
              <a:rPr lang="fr-CH" sz="2000" b="1" dirty="0">
                <a:solidFill>
                  <a:srgbClr val="0070C0"/>
                </a:solidFill>
              </a:rPr>
              <a:t>il a vu l'Ange de l'Éternel </a:t>
            </a:r>
            <a:r>
              <a:rPr lang="fr-CH" sz="2000" b="1" dirty="0"/>
              <a:t>; </a:t>
            </a:r>
          </a:p>
          <a:p>
            <a:r>
              <a:rPr lang="fr-CH" sz="2000" b="1" dirty="0">
                <a:solidFill>
                  <a:schemeClr val="accent5">
                    <a:lumMod val="50000"/>
                  </a:schemeClr>
                </a:solidFill>
              </a:rPr>
              <a:t>sa main étendue a donné la victoire ; il a invité le peuple à rester fidèle après sa mort ; etc.</a:t>
            </a:r>
            <a:endParaRPr lang="fr-CH" sz="2000" b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ue and green wave&#10;&#10;AI-generated content may be incorrect.">
            <a:extLst>
              <a:ext uri="{FF2B5EF4-FFF2-40B4-BE49-F238E27FC236}">
                <a16:creationId xmlns:a16="http://schemas.microsoft.com/office/drawing/2014/main" id="{0A7E11C4-B25A-8185-1994-30B3DEEFA6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fr-CH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L'ANTITYPE DE JOSUÉ</a:t>
            </a:r>
            <a:endParaRPr lang="fr-CH" sz="4400" b="1" spc="600" noProof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0734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Ainsi parle l'Éternel : Au temps de la grâce je t'exaucerai, et au jour du salut je te secourrai ; je te garderai, et je t'établirai pour traiter alliance avec le peuple, pour relever le pays, et pour distribuer les héritages désolés » (Ésaïe 49.8)</a:t>
            </a:r>
            <a:endParaRPr lang="fr-CH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rgbClr val="FF0000"/>
                </a:solidFill>
              </a:rPr>
              <a:t>L'objectif des guerres dirigées par Josué était d'établir les Israélites dans la Terre Promise</a:t>
            </a:r>
            <a:r>
              <a:rPr lang="fr-CH" sz="2000" b="1" dirty="0"/>
              <a:t>. </a:t>
            </a:r>
            <a:r>
              <a:rPr lang="fr-CH" sz="2000" b="1" dirty="0">
                <a:solidFill>
                  <a:srgbClr val="0055D2"/>
                </a:solidFill>
              </a:rPr>
              <a:t>Ésaïe présente l'œuvre du Messie comme consistant à assigner les « héritages désolés </a:t>
            </a:r>
            <a:br>
              <a:rPr lang="fr-CH" sz="2000" b="1" dirty="0">
                <a:solidFill>
                  <a:srgbClr val="0055D2"/>
                </a:solidFill>
              </a:rPr>
            </a:br>
            <a:r>
              <a:rPr lang="fr-CH" sz="2000" b="1" dirty="0">
                <a:solidFill>
                  <a:srgbClr val="0055D2"/>
                </a:solidFill>
              </a:rPr>
              <a:t>[à son peuple] » </a:t>
            </a:r>
            <a:r>
              <a:rPr lang="fr-CH" sz="2000" b="1" i="1" dirty="0">
                <a:solidFill>
                  <a:srgbClr val="663300"/>
                </a:solidFill>
              </a:rPr>
              <a:t>(Ésaïe 49.8), </a:t>
            </a:r>
            <a:r>
              <a:rPr lang="fr-CH" sz="2000" b="1" dirty="0">
                <a:solidFill>
                  <a:srgbClr val="0066FF"/>
                </a:solidFill>
              </a:rPr>
              <a:t>en utilisant la même terminologie que le livre de Josué.</a:t>
            </a:r>
            <a:endParaRPr lang="fr-CH" sz="2000" b="1" noProof="0" dirty="0">
              <a:solidFill>
                <a:srgbClr val="0066FF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647268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rgbClr val="C00000"/>
                </a:solidFill>
              </a:rPr>
              <a:t>En quel sens la vie et l'œuvre de Josué </a:t>
            </a:r>
            <a:r>
              <a:rPr lang="fr-CH" sz="2000" b="1" dirty="0"/>
              <a:t>(</a:t>
            </a:r>
            <a:r>
              <a:rPr lang="fr-CH" sz="2000" b="1" dirty="0">
                <a:highlight>
                  <a:srgbClr val="FFFF00"/>
                </a:highlight>
              </a:rPr>
              <a:t>comme type</a:t>
            </a:r>
            <a:r>
              <a:rPr lang="fr-CH" sz="2000" b="1" dirty="0"/>
              <a:t>) </a:t>
            </a:r>
            <a:br>
              <a:rPr lang="fr-CH" sz="2000" b="1" dirty="0"/>
            </a:br>
            <a:r>
              <a:rPr lang="fr-CH" sz="2000" b="1" dirty="0">
                <a:solidFill>
                  <a:srgbClr val="C00000"/>
                </a:solidFill>
              </a:rPr>
              <a:t>se reflètent-elles dans la vie et l'œuvre de Jésus </a:t>
            </a:r>
            <a:r>
              <a:rPr lang="fr-CH" sz="2000" b="1" dirty="0"/>
              <a:t>(</a:t>
            </a:r>
            <a:r>
              <a:rPr lang="fr-CH" sz="2000" b="1" dirty="0">
                <a:highlight>
                  <a:srgbClr val="FFFF00"/>
                </a:highlight>
              </a:rPr>
              <a:t>l'antitype</a:t>
            </a:r>
            <a:r>
              <a:rPr lang="fr-CH" sz="2000" b="1" dirty="0"/>
              <a:t>) ?</a:t>
            </a:r>
            <a:endParaRPr lang="fr-CH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A87CD08-7A97-C21F-ECD2-5D4F5A623283}"/>
              </a:ext>
            </a:extLst>
          </p:cNvPr>
          <p:cNvSpPr txBox="1"/>
          <p:nvPr/>
        </p:nvSpPr>
        <p:spPr>
          <a:xfrm>
            <a:off x="3689405" y="246490"/>
            <a:ext cx="85025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Josué et nous 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/>
              <a:t>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Jésus est notre avocat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chef des prêtres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intercesseur. </a:t>
            </a:r>
            <a:br>
              <a:rPr lang="fr-F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Notre situation présente est semblable à celle des Israélites le jour des expiations </a:t>
            </a:r>
            <a:r>
              <a:rPr lang="fr-FR" sz="20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(voir Lévitique 16.1-34)</a:t>
            </a:r>
            <a:r>
              <a:rPr lang="fr-FR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 le souverain sacrificateur entrait dans le lieu très saint,</a:t>
            </a:r>
            <a: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correspondant à l'endroit où notre Souverain sacrificateur intercède actuellement</a:t>
            </a:r>
            <a: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fr-FR" sz="21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aspergeait le sang expiatoire sur le propitiatoire</a:t>
            </a:r>
            <a: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aucun sacrifice de propitiation n’était offert à l’extérieur. </a:t>
            </a:r>
          </a:p>
          <a:p>
            <a:pPr algn="ctr"/>
            <a:b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Pendant que le prêtre intercédait avec Dieu, </a:t>
            </a:r>
            <a:b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tous les cœurs devaient faire preuve de contrition</a:t>
            </a:r>
            <a: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suppliant Dieu de leur accorder </a:t>
            </a:r>
            <a:b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pardon de leurs transgressions. »</a:t>
            </a:r>
            <a:endParaRPr lang="fr-CH" sz="2000" dirty="0">
              <a:solidFill>
                <a:srgbClr val="0055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Abraham">
            <a:extLst>
              <a:ext uri="{FF2B5EF4-FFF2-40B4-BE49-F238E27FC236}">
                <a16:creationId xmlns:a16="http://schemas.microsoft.com/office/drawing/2014/main" id="{74D6E322-BB4F-8AC9-68BE-D3FF4942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6472" y="694799"/>
            <a:ext cx="2426014" cy="227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Greg Olsen, Let Him In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58D6E376-C569-D89E-402C-033A5ADA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26" y="3416589"/>
            <a:ext cx="1989905" cy="248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E604EE-9BAA-3FBC-E27F-635F2F02E6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105" y="4542111"/>
            <a:ext cx="1373142" cy="215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A668927B-82AB-61F7-89FE-FA906012C9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273" y="4785509"/>
            <a:ext cx="2202025" cy="165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5C9E8F-1441-BCF7-D3A0-7D65944EDFD7}"/>
              </a:ext>
            </a:extLst>
          </p:cNvPr>
          <p:cNvSpPr txBox="1"/>
          <p:nvPr/>
        </p:nvSpPr>
        <p:spPr>
          <a:xfrm>
            <a:off x="5773971" y="5217734"/>
            <a:ext cx="433346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la mort du Christ la réalité a rencontré le symbole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l’Agneau frappé pour les péchés du monde.</a:t>
            </a:r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grand Souverain Sacrificateur </a:t>
            </a:r>
            <a:r>
              <a:rPr lang="fr-FR" dirty="0">
                <a:solidFill>
                  <a:srgbClr val="FF0000"/>
                </a:solidFill>
              </a:rPr>
              <a:t>a accompli le seul sacrifice efficace </a:t>
            </a:r>
            <a:r>
              <a:rPr lang="fr-FR" dirty="0"/>
              <a:t>pour notre salut.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939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D154F647-969C-03C9-7F9E-89E5B01F8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COMME TYPE DE L'ÉGLISE</a:t>
            </a:r>
            <a:endParaRPr lang="fr-CH" sz="4400" b="1" spc="300" noProof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Car nous n'avons pas à lutter contre la chair et le sang, mais contre les dominations, contre les autorités, contre les princes de ce monde de ténèbres, contre les esprits méchants dans les lieux célestes » (Éphésiens 6.12)</a:t>
            </a:r>
            <a:endParaRPr lang="fr-CH" sz="1400" b="1" noProof="0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238125" y="1643334"/>
            <a:ext cx="5720224" cy="2769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fr-CH" sz="2400" b="1" dirty="0">
                <a:solidFill>
                  <a:schemeClr val="accent3">
                    <a:lumMod val="75000"/>
                  </a:schemeClr>
                </a:solidFill>
              </a:rPr>
              <a:t>JOSUÉ ET L'ÉGLISE</a:t>
            </a:r>
          </a:p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tx1"/>
                </a:solidFill>
              </a:rPr>
              <a:t>Aujourd'hui nous avons une bataille à mener, dans laquelle nous sommes dirigés par notre « Josué », qui nous équipe avec l'armure nécessaire </a:t>
            </a:r>
            <a:r>
              <a:rPr lang="fr-CH" sz="2000" b="1" i="1" dirty="0">
                <a:solidFill>
                  <a:srgbClr val="FF0000"/>
                </a:solidFill>
              </a:rPr>
              <a:t>(Éphésiens 6.10-12).</a:t>
            </a:r>
          </a:p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tx1"/>
                </a:solidFill>
              </a:rPr>
              <a:t>De plus, il nous assigne déjà un héritage, </a:t>
            </a:r>
            <a:br>
              <a:rPr lang="fr-CH" sz="2000" b="1" dirty="0">
                <a:solidFill>
                  <a:schemeClr val="tx1"/>
                </a:solidFill>
              </a:rPr>
            </a:br>
            <a:r>
              <a:rPr lang="fr-CH" sz="2000" b="1" dirty="0">
                <a:solidFill>
                  <a:schemeClr val="tx1"/>
                </a:solidFill>
              </a:rPr>
              <a:t>et nous remplit de bénédictions spirituelles </a:t>
            </a:r>
            <a:r>
              <a:rPr lang="fr-CH" sz="2000" b="1" i="1" dirty="0">
                <a:solidFill>
                  <a:srgbClr val="FF0000"/>
                </a:solidFill>
              </a:rPr>
              <a:t>(Éphésiens 1.3, 11).</a:t>
            </a:r>
            <a:endParaRPr lang="fr-CH" sz="2000" b="1" i="1" noProof="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233653" y="3047939"/>
            <a:ext cx="5720224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fr-CH" sz="2400" b="1" dirty="0">
                <a:solidFill>
                  <a:schemeClr val="accent3">
                    <a:lumMod val="75000"/>
                  </a:schemeClr>
                </a:solidFill>
              </a:rPr>
              <a:t>JOSUÉ ET LE TEMPS DE LA FIN</a:t>
            </a:r>
          </a:p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tx1"/>
                </a:solidFill>
              </a:rPr>
              <a:t>Mais l'accomplissement typologique complet de Josué sera à la fin, quand toutes les armées du mal seront détruites, et que nous prendrons pleine possession de notre héritage : une terre où nous pourrons vivre en sécurité </a:t>
            </a:r>
            <a:r>
              <a:rPr lang="fr-CH" sz="2000" b="1" i="1" dirty="0">
                <a:solidFill>
                  <a:srgbClr val="FF0000"/>
                </a:solidFill>
              </a:rPr>
              <a:t>(Apocalypse 20.7-9 ; Ézéchiel 28.26).</a:t>
            </a:r>
          </a:p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tx1"/>
                </a:solidFill>
              </a:rPr>
              <a:t>Jusqu'à ce que ce moment arrive, croissons en grâce comme l'a fait Josué, permettant à Dieu de nous transformer pour être chaque jour un peu plus semblables à Lui.</a:t>
            </a:r>
            <a:endParaRPr lang="fr-CH" sz="2000" b="1" noProof="0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1867" y="4604624"/>
            <a:ext cx="1680210" cy="171221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185" y="4594205"/>
            <a:ext cx="1736217" cy="1720215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2239" y="1432487"/>
            <a:ext cx="3314700" cy="1498600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43" y="4685224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pink background&#10;&#10;AI-generated content may be incorrect.">
            <a:extLst>
              <a:ext uri="{FF2B5EF4-FFF2-40B4-BE49-F238E27FC236}">
                <a16:creationId xmlns:a16="http://schemas.microsoft.com/office/drawing/2014/main" id="{7F537572-6A87-BF2F-F89A-26825ABED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067339" y="1377460"/>
            <a:ext cx="96528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800" b="1" dirty="0">
                <a:latin typeface="Constantia" panose="02030602050306030303" pitchFamily="18" charset="0"/>
              </a:rPr>
              <a:t>« Mais le capitaine de l’Israël de Dieu en route vers la Canaan céleste n’a pas eu besoin de leçons humaines pour le préparer en vue de sa divine mission. </a:t>
            </a:r>
            <a:r>
              <a:rPr lang="fr-CH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Néanmoins, il dut être “élevé à la perfection par les souffrances”; en effet, “comme il a souffert lui-même </a:t>
            </a:r>
            <a:br>
              <a:rPr lang="fr-CH" sz="2800" b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fr-CH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et qu’il a été tenté, il peut aussi secourir ceux qui sont tentés.”</a:t>
            </a:r>
            <a:r>
              <a:rPr lang="fr-CH" sz="2800" b="1" dirty="0">
                <a:latin typeface="Constantia" panose="02030602050306030303" pitchFamily="18" charset="0"/>
              </a:rPr>
              <a:t>(20)Hébreux 2.10, 18. Bien qu’il n’eût manifesté </a:t>
            </a:r>
            <a:br>
              <a:rPr lang="fr-CH" sz="2800" b="1" dirty="0">
                <a:latin typeface="Constantia" panose="02030602050306030303" pitchFamily="18" charset="0"/>
              </a:rPr>
            </a:br>
            <a:r>
              <a:rPr lang="fr-CH" sz="2800" b="1" dirty="0">
                <a:latin typeface="Constantia" panose="02030602050306030303" pitchFamily="18" charset="0"/>
              </a:rPr>
              <a:t>ni faiblesse ni imperfection humaine, notre Sauveur </a:t>
            </a:r>
            <a:br>
              <a:rPr lang="fr-CH" sz="2800" b="1" dirty="0">
                <a:latin typeface="Constantia" panose="02030602050306030303" pitchFamily="18" charset="0"/>
              </a:rPr>
            </a:br>
            <a:r>
              <a:rPr lang="fr-CH" sz="2800" b="1" dirty="0">
                <a:latin typeface="Constantia" panose="02030602050306030303" pitchFamily="18" charset="0"/>
              </a:rPr>
              <a:t>dut mourir pour nous obtenir l’accès à la terre promise. »</a:t>
            </a:r>
            <a:endParaRPr lang="fr-CH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7082237" y="6373454"/>
            <a:ext cx="497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2000" b="1" dirty="0"/>
              <a:t>E. G. W. (Patriarches et prophètes, p. 460)</a:t>
            </a:r>
            <a:endParaRPr lang="fr-CH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veral images of religious people&#10;&#10;AI-generated content may be incorrect.">
            <a:extLst>
              <a:ext uri="{FF2B5EF4-FFF2-40B4-BE49-F238E27FC236}">
                <a16:creationId xmlns:a16="http://schemas.microsoft.com/office/drawing/2014/main" id="{A751EE77-44FB-C612-6196-AF77396DF6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313944" y="4548019"/>
            <a:ext cx="11564112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fr-CH" sz="3600" b="1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“Ces choses leur sont arrivées pour servir d'exemples, et elles ont été écrites pour notre instruction, à nous qui sommes parvenus à la fin des siècles ” </a:t>
            </a:r>
            <a:r>
              <a:rPr lang="fr-CH" sz="2800" b="1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(1 Corinthiens 10.11)</a:t>
            </a:r>
            <a:endParaRPr kumimoji="0" lang="fr-CH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5EA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flowers and vines&#10;&#10;AI-generated content may be incorrect.">
            <a:extLst>
              <a:ext uri="{FF2B5EF4-FFF2-40B4-BE49-F238E27FC236}">
                <a16:creationId xmlns:a16="http://schemas.microsoft.com/office/drawing/2014/main" id="{C5A2F46F-3A74-5D40-CF22-B13C74EEC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Les plus belles églises d'Islande">
            <a:extLst>
              <a:ext uri="{FF2B5EF4-FFF2-40B4-BE49-F238E27FC236}">
                <a16:creationId xmlns:a16="http://schemas.microsoft.com/office/drawing/2014/main" id="{EE1E3484-7445-EDCC-4A93-0F8CAAD0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509" y="1044073"/>
            <a:ext cx="3261952" cy="23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C0EC50-2619-8975-80EE-D562E5793587}"/>
              </a:ext>
            </a:extLst>
          </p:cNvPr>
          <p:cNvSpPr txBox="1"/>
          <p:nvPr/>
        </p:nvSpPr>
        <p:spPr>
          <a:xfrm>
            <a:off x="1151473" y="1271995"/>
            <a:ext cx="65307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« Père céleste, ont te demande humblement de bénir </a:t>
            </a:r>
          </a:p>
          <a:p>
            <a:r>
              <a:rPr lang="fr-CH" sz="22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cette étude si important pour chacun de nous.</a:t>
            </a:r>
          </a:p>
          <a:p>
            <a:r>
              <a:rPr lang="fr-CH" sz="2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Inonde de ta lumière divine et de ta sagesse céleste,</a:t>
            </a:r>
          </a:p>
          <a:p>
            <a:r>
              <a:rPr lang="fr-CH" sz="2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chaque page et chaque parole afin de nous assure </a:t>
            </a:r>
          </a:p>
          <a:p>
            <a:r>
              <a:rPr lang="fr-CH" sz="2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de bien comprendre tes enseignement.</a:t>
            </a:r>
          </a:p>
          <a:p>
            <a:r>
              <a:rPr lang="fr-CH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Permet que chaque instant soit empreint de ta présence et de tes conseils pour bien apprendre</a:t>
            </a:r>
          </a:p>
          <a:p>
            <a:r>
              <a:rPr lang="fr-CH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et comprendre ta parole.</a:t>
            </a:r>
          </a:p>
          <a:p>
            <a:r>
              <a:rPr lang="fr-CH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Que ta volonté se manifeste en nous et à travers de</a:t>
            </a:r>
            <a:br>
              <a:rPr lang="fr-CH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fr-CH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nous qu’on puisse être un instrument de ta paix,</a:t>
            </a:r>
            <a:br>
              <a:rPr lang="fr-CH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fr-CH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de ton amour  et         de ta grâce dans ce monde.</a:t>
            </a:r>
          </a:p>
          <a:p>
            <a:endParaRPr lang="fr-CH" sz="2200" dirty="0">
              <a:latin typeface="Aptos" panose="020B0004020202020204" pitchFamily="34" charset="0"/>
            </a:endParaRPr>
          </a:p>
          <a:p>
            <a:endParaRPr lang="fr-CH" sz="2200" dirty="0">
              <a:latin typeface="Aptos" panose="020B0004020202020204" pitchFamily="34" charset="0"/>
            </a:endParaRPr>
          </a:p>
          <a:p>
            <a:r>
              <a:rPr lang="fr-CH" sz="22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Nous élevons  cette prière, </a:t>
            </a:r>
            <a:br>
              <a:rPr lang="fr-CH" sz="22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fr-CH" sz="2200" dirty="0">
                <a:solidFill>
                  <a:srgbClr val="005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au nom de Jésus. » </a:t>
            </a:r>
            <a:r>
              <a:rPr lang="fr-CH" sz="2200" dirty="0">
                <a:highlight>
                  <a:srgbClr val="FFFF00"/>
                </a:highlight>
                <a:latin typeface="Aptos" panose="020B0004020202020204" pitchFamily="34" charset="0"/>
              </a:rPr>
              <a:t>(amen)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5C558-5185-231D-9A47-F4FD55BF5875}"/>
              </a:ext>
            </a:extLst>
          </p:cNvPr>
          <p:cNvSpPr/>
          <p:nvPr/>
        </p:nvSpPr>
        <p:spPr>
          <a:xfrm>
            <a:off x="7775158" y="3602620"/>
            <a:ext cx="2388336" cy="1266221"/>
          </a:xfrm>
          <a:prstGeom prst="rect">
            <a:avLst/>
          </a:prstGeom>
          <a:solidFill>
            <a:srgbClr val="FF0000"/>
          </a:solidFill>
          <a:ln/>
          <a:effectLst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CH" sz="4000" dirty="0">
                <a:solidFill>
                  <a:srgbClr val="FFFF00"/>
                </a:solidFill>
                <a:latin typeface="Brush Script MT" panose="03060802040406070304" pitchFamily="66" charset="0"/>
              </a:rPr>
              <a:t>Amen !</a:t>
            </a:r>
          </a:p>
        </p:txBody>
      </p:sp>
    </p:spTree>
    <p:extLst>
      <p:ext uri="{BB962C8B-B14F-4D97-AF65-F5344CB8AC3E}">
        <p14:creationId xmlns:p14="http://schemas.microsoft.com/office/powerpoint/2010/main" val="31947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A02F9-D280-7EF1-6451-8313BC4A056F}"/>
              </a:ext>
            </a:extLst>
          </p:cNvPr>
          <p:cNvSpPr txBox="1"/>
          <p:nvPr/>
        </p:nvSpPr>
        <p:spPr>
          <a:xfrm>
            <a:off x="2890684" y="245806"/>
            <a:ext cx="8947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MS Minngs"/>
              </a:rPr>
              <a:t>La typologie biblique</a:t>
            </a:r>
            <a:endParaRPr lang="fr-CH" sz="24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MS Minngs"/>
            </a:endParaRPr>
          </a:p>
          <a:p>
            <a:pPr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MS Minngs"/>
              </a:rPr>
              <a:t>	</a:t>
            </a:r>
            <a:r>
              <a:rPr lang="fr-FR" sz="1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«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 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En accomplissant « toute justice » </a:t>
            </a:r>
            <a:r>
              <a:rPr lang="fr-F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(Matthieu 3.15), Christ n'a pas mis un terme à toute justice. Il a accompli tous les commandements de Dieu dans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repentance</a:t>
            </a:r>
            <a:r>
              <a:rPr lang="fr-FR" sz="20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,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foi et le baptême</a:t>
            </a:r>
            <a:r>
              <a:rPr lang="fr-FR" sz="20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qui sont les étapes de la conversion authentique dans la grâce. </a:t>
            </a:r>
          </a:p>
          <a:p>
            <a:pPr algn="just">
              <a:buNone/>
            </a:pPr>
            <a:endParaRPr lang="fr-FR" sz="2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Dans son humanité, Christ a entièrement répondu aux exigences de la loi. 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Il était le chef de l'humanité, son représentant et son assurance. </a:t>
            </a:r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Les êtres humains, s'ils unissent leur faiblesse à la nature </a:t>
            </a:r>
            <a:br>
              <a:rPr lang="fr-F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divine de Christ, peuvent devenir participants de son caractère.</a:t>
            </a:r>
            <a:endParaRPr lang="fr-CH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F28C0C-7E03-AACB-5042-2D894D393FE0}"/>
              </a:ext>
            </a:extLst>
          </p:cNvPr>
          <p:cNvSpPr txBox="1"/>
          <p:nvPr/>
        </p:nvSpPr>
        <p:spPr>
          <a:xfrm>
            <a:off x="3067049" y="4048125"/>
            <a:ext cx="8770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est venu donner l'exemple de la parfaite conformité à la loi que Dieu avait donnée </a:t>
            </a:r>
            <a:r>
              <a:rPr lang="fr-F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tous les hommes depuis Adam, le premier, jusqu'au dernier vivant de cette terre. </a:t>
            </a:r>
            <a:r>
              <a:rPr lang="fr-F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déclare que sa mission ne consistait pas à abolir la loi mais à l'accomplir dans l'obéissance totale et parfaite.</a:t>
            </a:r>
            <a:endParaRPr lang="fr-CH" dirty="0"/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6D835230-0F74-830A-26F9-DB14CF602E8C}"/>
              </a:ext>
            </a:extLst>
          </p:cNvPr>
          <p:cNvSpPr/>
          <p:nvPr/>
        </p:nvSpPr>
        <p:spPr>
          <a:xfrm>
            <a:off x="1743075" y="5371564"/>
            <a:ext cx="8947355" cy="132343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Il n'est jamais venu pour amoindrir l'obligation d'une parfaite obéissance des humains. Il n'a pas aboli la validité des Écritures de l'Ancien Testament. Il a accompli ce que Dieu lui-même avait demandé. </a:t>
            </a:r>
            <a:endParaRPr lang="fr-C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FE2FF"/>
              </a:highlight>
            </a:endParaRP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B091B027-6DB4-EC33-D946-1FA04114653E}"/>
              </a:ext>
            </a:extLst>
          </p:cNvPr>
          <p:cNvSpPr/>
          <p:nvPr/>
        </p:nvSpPr>
        <p:spPr>
          <a:xfrm>
            <a:off x="353962" y="4257674"/>
            <a:ext cx="2076450" cy="923925"/>
          </a:xfrm>
          <a:prstGeom prst="wedgeRectCallout">
            <a:avLst>
              <a:gd name="adj1" fmla="val 65406"/>
              <a:gd name="adj2" fmla="val -766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Être semblable à Jésus, p. 351</a:t>
            </a:r>
            <a:endParaRPr lang="fr-C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" descr="Résultat d’images pour images gratuites de jésus">
            <a:extLst>
              <a:ext uri="{FF2B5EF4-FFF2-40B4-BE49-F238E27FC236}">
                <a16:creationId xmlns:a16="http://schemas.microsoft.com/office/drawing/2014/main" id="{606913EB-7595-0229-F1D8-E8F66FBACD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Plus de 4 000 illustrations gratuites de Gospel Of Jesus et de Gospel ...">
            <a:extLst>
              <a:ext uri="{FF2B5EF4-FFF2-40B4-BE49-F238E27FC236}">
                <a16:creationId xmlns:a16="http://schemas.microsoft.com/office/drawing/2014/main" id="{C8DD43B1-C71E-EDD8-6DD0-9F1E7B4E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8736" y="747979"/>
            <a:ext cx="216063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colorful background&#10;&#10;AI-generated content may be incorrect.">
            <a:extLst>
              <a:ext uri="{FF2B5EF4-FFF2-40B4-BE49-F238E27FC236}">
                <a16:creationId xmlns:a16="http://schemas.microsoft.com/office/drawing/2014/main" id="{6CC25E40-D49E-AE46-D372-11F7AB3304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CH" sz="2000" b="1" noProof="0" dirty="0">
                <a:solidFill>
                  <a:srgbClr val="793BF9"/>
                </a:solidFill>
              </a:rPr>
              <a:t>Symbologie biblique :</a:t>
            </a:r>
          </a:p>
          <a:p>
            <a:pPr lvl="1">
              <a:spcBef>
                <a:spcPts val="600"/>
              </a:spcBef>
            </a:pPr>
            <a:r>
              <a:rPr lang="fr-CH" sz="2000" b="1" noProof="0" dirty="0"/>
              <a:t>Qu'est-ce que la typologie ?</a:t>
            </a:r>
          </a:p>
          <a:p>
            <a:pPr lvl="1">
              <a:spcBef>
                <a:spcPts val="600"/>
              </a:spcBef>
            </a:pPr>
            <a:r>
              <a:rPr lang="fr-CH" sz="2000" b="1" noProof="0" dirty="0"/>
              <a:t>Classes de typologie.</a:t>
            </a:r>
          </a:p>
          <a:p>
            <a:pPr>
              <a:spcBef>
                <a:spcPts val="1800"/>
              </a:spcBef>
            </a:pPr>
            <a:r>
              <a:rPr lang="fr-CH" sz="2000" b="1" noProof="0" dirty="0">
                <a:solidFill>
                  <a:srgbClr val="A80052"/>
                </a:solidFill>
              </a:rPr>
              <a:t>La symbologie de Josué :</a:t>
            </a:r>
          </a:p>
          <a:p>
            <a:pPr lvl="1">
              <a:spcBef>
                <a:spcPts val="600"/>
              </a:spcBef>
            </a:pPr>
            <a:r>
              <a:rPr lang="fr-CH" sz="2000" b="1" noProof="0" dirty="0"/>
              <a:t>Josué comme type.</a:t>
            </a:r>
          </a:p>
          <a:p>
            <a:pPr lvl="1">
              <a:spcBef>
                <a:spcPts val="600"/>
              </a:spcBef>
            </a:pPr>
            <a:r>
              <a:rPr lang="fr-CH" sz="2000" b="1" noProof="0" dirty="0"/>
              <a:t>L'antitype de Josué.</a:t>
            </a:r>
          </a:p>
          <a:p>
            <a:pPr lvl="1">
              <a:spcBef>
                <a:spcPts val="600"/>
              </a:spcBef>
            </a:pPr>
            <a:r>
              <a:rPr lang="fr-CH" sz="2000" b="1" noProof="0" dirty="0"/>
              <a:t>Josué comme type de l'Église.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4" y="223778"/>
            <a:ext cx="6970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noProof="0" dirty="0"/>
              <a:t>Nous pouvons lire la vie de Josué, décrite dans le Pentateuque et dans le livre de Josué lui-même, de deux manières distinctes (et complémentaires) : comme histoire et de façon symbolique.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397068" y="4283410"/>
            <a:ext cx="4762500" cy="2350648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872800"/>
            <a:ext cx="69702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noProof="0" dirty="0"/>
              <a:t>Une fois cela fait, nous suivrons la symbologie de Josué à travers le reste de la Bible jusqu'à trouver les messages que Dieu nous a laissés à travers sa Parole en relation avec le « Josué symbolique ».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548000"/>
            <a:ext cx="69702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noProof="0" dirty="0"/>
              <a:t>Pour pouvoir faire une interprétation symbolique correcte de la figure de Josué, nous devons d'abord connaître les règles qui régissent la symbologie biblique : les types et les antitypes.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E4AC09C-2537-9E46-17C5-2C3C6BD9CF26}"/>
              </a:ext>
            </a:extLst>
          </p:cNvPr>
          <p:cNvSpPr txBox="1"/>
          <p:nvPr/>
        </p:nvSpPr>
        <p:spPr>
          <a:xfrm>
            <a:off x="2788000" y="408475"/>
            <a:ext cx="609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dirty="0"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Type et antitype</a:t>
            </a:r>
            <a:endParaRPr lang="fr-CH" sz="2400" dirty="0">
              <a:effectLst/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2400" dirty="0"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	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Le peuple de Dieu, qu’il appelle 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son trésor particulier, 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a eu le privilège d’avoir 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un double système de loi : 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  </a:t>
            </a:r>
            <a:r>
              <a:rPr lang="fr-FR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loi morale</a:t>
            </a:r>
            <a:r>
              <a:rPr lang="fr-FR" sz="2400" dirty="0"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et </a:t>
            </a:r>
            <a:r>
              <a:rPr lang="fr-FR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loi cérémonielle...</a:t>
            </a:r>
            <a:endParaRPr lang="fr-CH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</p:txBody>
      </p:sp>
      <p:sp>
        <p:nvSpPr>
          <p:cNvPr id="5" name="Parchemin : horizontal 4">
            <a:extLst>
              <a:ext uri="{FF2B5EF4-FFF2-40B4-BE49-F238E27FC236}">
                <a16:creationId xmlns:a16="http://schemas.microsoft.com/office/drawing/2014/main" id="{5B702232-7D8D-DEF6-28D3-809B0E285626}"/>
              </a:ext>
            </a:extLst>
          </p:cNvPr>
          <p:cNvSpPr/>
          <p:nvPr/>
        </p:nvSpPr>
        <p:spPr>
          <a:xfrm>
            <a:off x="801130" y="2896959"/>
            <a:ext cx="10589740" cy="355256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Dès la Création, la loi morale a été une partie essentielle </a:t>
            </a:r>
            <a:b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du plan de Dieu, et elle est aussi immuable que Lui.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loi cérémonielle devait répondre à un but particulier dans le plan du Christ pour le salut de la race humaine. Le système symbolique des sacrifices et des offrandes fut établi pour que, </a:t>
            </a:r>
            <a:b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par ces cérémonies, le pécheur puisse discerner </a:t>
            </a:r>
            <a:b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grande offrande : le Christ. </a:t>
            </a:r>
            <a:endParaRPr lang="fr-CH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The Awesome Holiness of God">
            <a:extLst>
              <a:ext uri="{FF2B5EF4-FFF2-40B4-BE49-F238E27FC236}">
                <a16:creationId xmlns:a16="http://schemas.microsoft.com/office/drawing/2014/main" id="{EC7E85F0-9891-FA11-AD69-BB1E7D55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30" y="278518"/>
            <a:ext cx="1986870" cy="23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89C87A-88C8-F04B-FE05-2A944513A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051" y="397881"/>
            <a:ext cx="1960976" cy="231891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6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 : horizontal 1">
            <a:extLst>
              <a:ext uri="{FF2B5EF4-FFF2-40B4-BE49-F238E27FC236}">
                <a16:creationId xmlns:a16="http://schemas.microsoft.com/office/drawing/2014/main" id="{6737AC5C-4E75-A470-9A01-9C07F0F2219F}"/>
              </a:ext>
            </a:extLst>
          </p:cNvPr>
          <p:cNvSpPr/>
          <p:nvPr/>
        </p:nvSpPr>
        <p:spPr>
          <a:xfrm>
            <a:off x="2669060" y="6177"/>
            <a:ext cx="9082216" cy="3750276"/>
          </a:xfrm>
          <a:prstGeom prst="horizontalScroll">
            <a:avLst/>
          </a:prstGeom>
          <a:solidFill>
            <a:srgbClr val="8FE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ngs"/>
              </a:rPr>
              <a:t>… </a:t>
            </a:r>
            <a:r>
              <a:rPr 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À l’époque de la venue du Christ, il y avait beaucoup d’agitation concernant l’apparition du Messie. </a:t>
            </a:r>
            <a:r>
              <a:rPr lang="fr-FR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La nation juive attendait la venue d’un grand libérateur, et il y eut des hommes qui tirèrent avantage de cette attente, abusant de cette aspiration des compatriotes, afin qu’ils puissent par ce moyen tirer profit et être glorifiés. </a:t>
            </a:r>
            <a:r>
              <a:rPr 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ngs"/>
              </a:rPr>
              <a:t>La prophétie avait annoncé que de très nombreux trompeurs apparaîtraient. </a:t>
            </a:r>
            <a:endParaRPr lang="fr-CH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archemin : horizontal 2">
            <a:extLst>
              <a:ext uri="{FF2B5EF4-FFF2-40B4-BE49-F238E27FC236}">
                <a16:creationId xmlns:a16="http://schemas.microsoft.com/office/drawing/2014/main" id="{C687983B-5D36-B5E4-EE70-FBBA0111A87D}"/>
              </a:ext>
            </a:extLst>
          </p:cNvPr>
          <p:cNvSpPr/>
          <p:nvPr/>
        </p:nvSpPr>
        <p:spPr>
          <a:xfrm>
            <a:off x="219118" y="3546389"/>
            <a:ext cx="10441460" cy="257020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buNone/>
            </a:pPr>
            <a:r>
              <a:rPr lang="fr-F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Ces trompeurs ne surgirent point de la façon avec laquelle la venue du Rédempteur du monde était prophétisée ;</a:t>
            </a:r>
            <a:r>
              <a:rPr lang="fr-FR" sz="2400" dirty="0"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mais le Christ vint, correspondant à chaque spécification.</a:t>
            </a:r>
            <a:r>
              <a:rPr lang="fr-FR" sz="2400" dirty="0">
                <a:effectLst/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Les types et les symboles l’avaient représenté</a:t>
            </a:r>
            <a:r>
              <a:rPr lang="fr-FR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, </a:t>
            </a:r>
            <a:r>
              <a:rPr lang="fr-F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et</a:t>
            </a:r>
            <a:r>
              <a:rPr lang="fr-FR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en lui le type correspondait </a:t>
            </a:r>
            <a:r>
              <a:rPr lang="fr-FR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à l’antitype</a:t>
            </a:r>
            <a:r>
              <a:rPr lang="fr-FR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. </a:t>
            </a:r>
            <a:br>
              <a:rPr lang="fr-FR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 panose="020B0604020202020204" pitchFamily="34" charset="0"/>
                <a:ea typeface="MS Minngs"/>
                <a:cs typeface="Arial" panose="020B0604020202020204" pitchFamily="34" charset="0"/>
              </a:rPr>
              <a:t>La vie, la mission et la mort de Jésus réalisait chaque détail spécifié.</a:t>
            </a:r>
            <a:endParaRPr lang="fr-CH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Arial" panose="020B0604020202020204" pitchFamily="34" charset="0"/>
              <a:ea typeface="MS Minngs"/>
              <a:cs typeface="Arial" panose="020B0604020202020204" pitchFamily="34" charset="0"/>
            </a:endParaRP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FD88E2CE-3C5B-970C-0942-8F900C491D72}"/>
              </a:ext>
            </a:extLst>
          </p:cNvPr>
          <p:cNvSpPr/>
          <p:nvPr/>
        </p:nvSpPr>
        <p:spPr>
          <a:xfrm>
            <a:off x="3373395" y="5906530"/>
            <a:ext cx="8377881" cy="945293"/>
          </a:xfrm>
          <a:prstGeom prst="wedgeRoundRectCallout">
            <a:avLst>
              <a:gd name="adj1" fmla="val 43997"/>
              <a:gd name="adj2" fmla="val -4619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0" i="0" dirty="0">
                <a:solidFill>
                  <a:srgbClr val="11111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En typologie biblique, </a:t>
            </a:r>
            <a:r>
              <a:rPr lang="fr-CH" b="1" i="0" dirty="0">
                <a:solidFill>
                  <a:srgbClr val="11111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un type </a:t>
            </a:r>
            <a:r>
              <a:rPr lang="fr-CH" b="0" i="0" dirty="0">
                <a:solidFill>
                  <a:schemeClr val="accent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est un événement, une personne </a:t>
            </a:r>
            <a:br>
              <a:rPr lang="fr-CH" b="0" i="0" dirty="0">
                <a:solidFill>
                  <a:schemeClr val="accent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</a:br>
            <a:r>
              <a:rPr lang="fr-CH" b="0" i="0" dirty="0">
                <a:solidFill>
                  <a:schemeClr val="accent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ou un objet</a:t>
            </a:r>
            <a:r>
              <a:rPr lang="fr-CH" b="0" i="0" dirty="0">
                <a:solidFill>
                  <a:srgbClr val="11111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de l’Ancien Testament qui préfigure une réalité correspondante </a:t>
            </a:r>
            <a:br>
              <a:rPr lang="fr-CH" b="0" i="0" dirty="0">
                <a:solidFill>
                  <a:srgbClr val="11111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</a:br>
            <a:r>
              <a:rPr lang="fr-CH" b="0" i="0" dirty="0">
                <a:solidFill>
                  <a:srgbClr val="11111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dans le Nouveau Testament,</a:t>
            </a:r>
            <a:r>
              <a:rPr lang="fr-CH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H" b="0" i="0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appelée </a:t>
            </a:r>
            <a:r>
              <a:rPr lang="fr-CH" b="1" i="0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antitype</a:t>
            </a:r>
            <a:r>
              <a:rPr lang="fr-CH" b="0" i="0" dirty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  <a:endParaRPr lang="fr-CH" dirty="0">
              <a:highlight>
                <a:srgbClr val="FFFF00"/>
              </a:highlight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862EEE2-31AD-BE41-5429-96DBFFBC879B}"/>
              </a:ext>
            </a:extLst>
          </p:cNvPr>
          <p:cNvSpPr/>
          <p:nvPr/>
        </p:nvSpPr>
        <p:spPr>
          <a:xfrm>
            <a:off x="1075038" y="5965225"/>
            <a:ext cx="2150076" cy="82790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L’antitype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6CF872-6B1D-5A9B-B7A5-5D8D9B089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24" y="1794980"/>
            <a:ext cx="2365976" cy="20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tner Präsente Idée Cadeau - Croix Murale - Crucifix avec Jésus Christ  sur la Croix - en Bois - 50 cm - Peint à la Main : Amazon.fr: Cuisine et  Maison">
            <a:extLst>
              <a:ext uri="{FF2B5EF4-FFF2-40B4-BE49-F238E27FC236}">
                <a16:creationId xmlns:a16="http://schemas.microsoft.com/office/drawing/2014/main" id="{A09AC5D9-25FF-BB90-15DF-C72193C8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601" y="3429000"/>
            <a:ext cx="1256699" cy="24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d’Épingle Story">
            <a:extLst>
              <a:ext uri="{FF2B5EF4-FFF2-40B4-BE49-F238E27FC236}">
                <a16:creationId xmlns:a16="http://schemas.microsoft.com/office/drawing/2014/main" id="{7C9A89CC-42A9-B717-5289-BA41650C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3270" y="214928"/>
            <a:ext cx="1666387" cy="16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white frame with different colored squares&#10;&#10;AI-generated content may be incorrect.">
            <a:extLst>
              <a:ext uri="{FF2B5EF4-FFF2-40B4-BE49-F238E27FC236}">
                <a16:creationId xmlns:a16="http://schemas.microsoft.com/office/drawing/2014/main" id="{70B4C292-3895-2857-8D15-8371106BD9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CH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SYMBOLOGIE BIBLIQUE</a:t>
            </a:r>
            <a:endParaRPr lang="fr-CH" sz="8000" b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and green background&#10;&#10;AI-generated content may be incorrect.">
            <a:extLst>
              <a:ext uri="{FF2B5EF4-FFF2-40B4-BE49-F238E27FC236}">
                <a16:creationId xmlns:a16="http://schemas.microsoft.com/office/drawing/2014/main" id="{7E672E31-C5E7-113B-6A3A-216FF86908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732920" cy="1614582"/>
          </a:xfrm>
          <a:custGeom>
            <a:avLst/>
            <a:gdLst>
              <a:gd name="connsiteX0" fmla="*/ 0 w 8732920"/>
              <a:gd name="connsiteY0" fmla="*/ 0 h 1614582"/>
              <a:gd name="connsiteX1" fmla="*/ 409775 w 8732920"/>
              <a:gd name="connsiteY1" fmla="*/ 0 h 1614582"/>
              <a:gd name="connsiteX2" fmla="*/ 819551 w 8732920"/>
              <a:gd name="connsiteY2" fmla="*/ 0 h 1614582"/>
              <a:gd name="connsiteX3" fmla="*/ 1665972 w 8732920"/>
              <a:gd name="connsiteY3" fmla="*/ 0 h 1614582"/>
              <a:gd name="connsiteX4" fmla="*/ 2337736 w 8732920"/>
              <a:gd name="connsiteY4" fmla="*/ 0 h 1614582"/>
              <a:gd name="connsiteX5" fmla="*/ 2922169 w 8732920"/>
              <a:gd name="connsiteY5" fmla="*/ 0 h 1614582"/>
              <a:gd name="connsiteX6" fmla="*/ 3506603 w 8732920"/>
              <a:gd name="connsiteY6" fmla="*/ 0 h 1614582"/>
              <a:gd name="connsiteX7" fmla="*/ 4091037 w 8732920"/>
              <a:gd name="connsiteY7" fmla="*/ 0 h 1614582"/>
              <a:gd name="connsiteX8" fmla="*/ 4500813 w 8732920"/>
              <a:gd name="connsiteY8" fmla="*/ 0 h 1614582"/>
              <a:gd name="connsiteX9" fmla="*/ 4910588 w 8732920"/>
              <a:gd name="connsiteY9" fmla="*/ 0 h 1614582"/>
              <a:gd name="connsiteX10" fmla="*/ 5582351 w 8732920"/>
              <a:gd name="connsiteY10" fmla="*/ 0 h 1614582"/>
              <a:gd name="connsiteX11" fmla="*/ 6254114 w 8732920"/>
              <a:gd name="connsiteY11" fmla="*/ 0 h 1614582"/>
              <a:gd name="connsiteX12" fmla="*/ 7013207 w 8732920"/>
              <a:gd name="connsiteY12" fmla="*/ 0 h 1614582"/>
              <a:gd name="connsiteX13" fmla="*/ 7510311 w 8732920"/>
              <a:gd name="connsiteY13" fmla="*/ 0 h 1614582"/>
              <a:gd name="connsiteX14" fmla="*/ 8007416 w 8732920"/>
              <a:gd name="connsiteY14" fmla="*/ 0 h 1614582"/>
              <a:gd name="connsiteX15" fmla="*/ 8732920 w 8732920"/>
              <a:gd name="connsiteY15" fmla="*/ 0 h 1614582"/>
              <a:gd name="connsiteX16" fmla="*/ 8732920 w 8732920"/>
              <a:gd name="connsiteY16" fmla="*/ 489757 h 1614582"/>
              <a:gd name="connsiteX17" fmla="*/ 8732920 w 8732920"/>
              <a:gd name="connsiteY17" fmla="*/ 995659 h 1614582"/>
              <a:gd name="connsiteX18" fmla="*/ 8732920 w 8732920"/>
              <a:gd name="connsiteY18" fmla="*/ 1614582 h 1614582"/>
              <a:gd name="connsiteX19" fmla="*/ 8235815 w 8732920"/>
              <a:gd name="connsiteY19" fmla="*/ 1614582 h 1614582"/>
              <a:gd name="connsiteX20" fmla="*/ 7389394 w 8732920"/>
              <a:gd name="connsiteY20" fmla="*/ 1614582 h 1614582"/>
              <a:gd name="connsiteX21" fmla="*/ 6717631 w 8732920"/>
              <a:gd name="connsiteY21" fmla="*/ 1614582 h 1614582"/>
              <a:gd name="connsiteX22" fmla="*/ 5871209 w 8732920"/>
              <a:gd name="connsiteY22" fmla="*/ 1614582 h 1614582"/>
              <a:gd name="connsiteX23" fmla="*/ 5286775 w 8732920"/>
              <a:gd name="connsiteY23" fmla="*/ 1614582 h 1614582"/>
              <a:gd name="connsiteX24" fmla="*/ 4527683 w 8732920"/>
              <a:gd name="connsiteY24" fmla="*/ 1614582 h 1614582"/>
              <a:gd name="connsiteX25" fmla="*/ 3768591 w 8732920"/>
              <a:gd name="connsiteY25" fmla="*/ 1614582 h 1614582"/>
              <a:gd name="connsiteX26" fmla="*/ 3358815 w 8732920"/>
              <a:gd name="connsiteY26" fmla="*/ 1614582 h 1614582"/>
              <a:gd name="connsiteX27" fmla="*/ 2774382 w 8732920"/>
              <a:gd name="connsiteY27" fmla="*/ 1614582 h 1614582"/>
              <a:gd name="connsiteX28" fmla="*/ 2102618 w 8732920"/>
              <a:gd name="connsiteY28" fmla="*/ 1614582 h 1614582"/>
              <a:gd name="connsiteX29" fmla="*/ 1605514 w 8732920"/>
              <a:gd name="connsiteY29" fmla="*/ 1614582 h 1614582"/>
              <a:gd name="connsiteX30" fmla="*/ 846421 w 8732920"/>
              <a:gd name="connsiteY30" fmla="*/ 1614582 h 1614582"/>
              <a:gd name="connsiteX31" fmla="*/ 0 w 8732920"/>
              <a:gd name="connsiteY31" fmla="*/ 1614582 h 1614582"/>
              <a:gd name="connsiteX32" fmla="*/ 0 w 8732920"/>
              <a:gd name="connsiteY32" fmla="*/ 1044096 h 1614582"/>
              <a:gd name="connsiteX33" fmla="*/ 0 w 8732920"/>
              <a:gd name="connsiteY33" fmla="*/ 505902 h 1614582"/>
              <a:gd name="connsiteX34" fmla="*/ 0 w 8732920"/>
              <a:gd name="connsiteY34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32920" h="1614582" fill="none" extrusionOk="0">
                <a:moveTo>
                  <a:pt x="0" y="0"/>
                </a:moveTo>
                <a:cubicBezTo>
                  <a:pt x="197159" y="9150"/>
                  <a:pt x="323155" y="-5369"/>
                  <a:pt x="409775" y="0"/>
                </a:cubicBezTo>
                <a:cubicBezTo>
                  <a:pt x="496396" y="5369"/>
                  <a:pt x="630371" y="-15984"/>
                  <a:pt x="819551" y="0"/>
                </a:cubicBezTo>
                <a:cubicBezTo>
                  <a:pt x="1008731" y="15984"/>
                  <a:pt x="1331350" y="-40854"/>
                  <a:pt x="1665972" y="0"/>
                </a:cubicBezTo>
                <a:cubicBezTo>
                  <a:pt x="2000594" y="40854"/>
                  <a:pt x="2083010" y="1547"/>
                  <a:pt x="2337736" y="0"/>
                </a:cubicBezTo>
                <a:cubicBezTo>
                  <a:pt x="2592462" y="-1547"/>
                  <a:pt x="2654733" y="-4515"/>
                  <a:pt x="2922169" y="0"/>
                </a:cubicBezTo>
                <a:cubicBezTo>
                  <a:pt x="3189605" y="4515"/>
                  <a:pt x="3389025" y="25176"/>
                  <a:pt x="3506603" y="0"/>
                </a:cubicBezTo>
                <a:cubicBezTo>
                  <a:pt x="3624181" y="-25176"/>
                  <a:pt x="3817729" y="14990"/>
                  <a:pt x="4091037" y="0"/>
                </a:cubicBezTo>
                <a:cubicBezTo>
                  <a:pt x="4364345" y="-14990"/>
                  <a:pt x="4370656" y="-15442"/>
                  <a:pt x="4500813" y="0"/>
                </a:cubicBezTo>
                <a:cubicBezTo>
                  <a:pt x="4630970" y="15442"/>
                  <a:pt x="4722998" y="7063"/>
                  <a:pt x="4910588" y="0"/>
                </a:cubicBezTo>
                <a:cubicBezTo>
                  <a:pt x="5098179" y="-7063"/>
                  <a:pt x="5296737" y="22484"/>
                  <a:pt x="5582351" y="0"/>
                </a:cubicBezTo>
                <a:cubicBezTo>
                  <a:pt x="5867965" y="-22484"/>
                  <a:pt x="6006531" y="33062"/>
                  <a:pt x="6254114" y="0"/>
                </a:cubicBezTo>
                <a:cubicBezTo>
                  <a:pt x="6501697" y="-33062"/>
                  <a:pt x="6700414" y="-15374"/>
                  <a:pt x="7013207" y="0"/>
                </a:cubicBezTo>
                <a:cubicBezTo>
                  <a:pt x="7326000" y="15374"/>
                  <a:pt x="7263025" y="18297"/>
                  <a:pt x="7510311" y="0"/>
                </a:cubicBezTo>
                <a:cubicBezTo>
                  <a:pt x="7757597" y="-18297"/>
                  <a:pt x="7901358" y="1766"/>
                  <a:pt x="8007416" y="0"/>
                </a:cubicBezTo>
                <a:cubicBezTo>
                  <a:pt x="8113475" y="-1766"/>
                  <a:pt x="8424389" y="-23306"/>
                  <a:pt x="8732920" y="0"/>
                </a:cubicBezTo>
                <a:cubicBezTo>
                  <a:pt x="8710291" y="156134"/>
                  <a:pt x="8728376" y="280191"/>
                  <a:pt x="8732920" y="489757"/>
                </a:cubicBezTo>
                <a:cubicBezTo>
                  <a:pt x="8737464" y="699323"/>
                  <a:pt x="8727343" y="824119"/>
                  <a:pt x="8732920" y="995659"/>
                </a:cubicBezTo>
                <a:cubicBezTo>
                  <a:pt x="8738497" y="1167199"/>
                  <a:pt x="8748302" y="1468956"/>
                  <a:pt x="8732920" y="1614582"/>
                </a:cubicBezTo>
                <a:cubicBezTo>
                  <a:pt x="8615320" y="1614985"/>
                  <a:pt x="8409987" y="1600795"/>
                  <a:pt x="8235815" y="1614582"/>
                </a:cubicBezTo>
                <a:cubicBezTo>
                  <a:pt x="8061644" y="1628369"/>
                  <a:pt x="7732353" y="1603565"/>
                  <a:pt x="7389394" y="1614582"/>
                </a:cubicBezTo>
                <a:cubicBezTo>
                  <a:pt x="7046435" y="1625599"/>
                  <a:pt x="7010993" y="1605126"/>
                  <a:pt x="6717631" y="1614582"/>
                </a:cubicBezTo>
                <a:cubicBezTo>
                  <a:pt x="6424269" y="1624038"/>
                  <a:pt x="6048233" y="1649430"/>
                  <a:pt x="5871209" y="1614582"/>
                </a:cubicBezTo>
                <a:cubicBezTo>
                  <a:pt x="5694185" y="1579734"/>
                  <a:pt x="5509023" y="1635647"/>
                  <a:pt x="5286775" y="1614582"/>
                </a:cubicBezTo>
                <a:cubicBezTo>
                  <a:pt x="5064527" y="1593517"/>
                  <a:pt x="4886844" y="1622408"/>
                  <a:pt x="4527683" y="1614582"/>
                </a:cubicBezTo>
                <a:cubicBezTo>
                  <a:pt x="4168522" y="1606756"/>
                  <a:pt x="4132466" y="1628180"/>
                  <a:pt x="3768591" y="1614582"/>
                </a:cubicBezTo>
                <a:cubicBezTo>
                  <a:pt x="3404716" y="1600984"/>
                  <a:pt x="3522471" y="1617820"/>
                  <a:pt x="3358815" y="1614582"/>
                </a:cubicBezTo>
                <a:cubicBezTo>
                  <a:pt x="3195159" y="1611344"/>
                  <a:pt x="3011939" y="1641321"/>
                  <a:pt x="2774382" y="1614582"/>
                </a:cubicBezTo>
                <a:cubicBezTo>
                  <a:pt x="2536825" y="1587843"/>
                  <a:pt x="2277602" y="1613135"/>
                  <a:pt x="2102618" y="1614582"/>
                </a:cubicBezTo>
                <a:cubicBezTo>
                  <a:pt x="1927634" y="1616029"/>
                  <a:pt x="1831303" y="1603181"/>
                  <a:pt x="1605514" y="1614582"/>
                </a:cubicBezTo>
                <a:cubicBezTo>
                  <a:pt x="1379725" y="1625983"/>
                  <a:pt x="1145718" y="1578404"/>
                  <a:pt x="846421" y="1614582"/>
                </a:cubicBezTo>
                <a:cubicBezTo>
                  <a:pt x="547124" y="1650760"/>
                  <a:pt x="260300" y="1626806"/>
                  <a:pt x="0" y="1614582"/>
                </a:cubicBezTo>
                <a:cubicBezTo>
                  <a:pt x="-1259" y="1465642"/>
                  <a:pt x="-28004" y="1252023"/>
                  <a:pt x="0" y="1044096"/>
                </a:cubicBezTo>
                <a:cubicBezTo>
                  <a:pt x="28004" y="836169"/>
                  <a:pt x="24631" y="706111"/>
                  <a:pt x="0" y="505902"/>
                </a:cubicBezTo>
                <a:cubicBezTo>
                  <a:pt x="-24631" y="305693"/>
                  <a:pt x="14235" y="116558"/>
                  <a:pt x="0" y="0"/>
                </a:cubicBezTo>
                <a:close/>
              </a:path>
              <a:path w="8732920" h="1614582" stroke="0" extrusionOk="0">
                <a:moveTo>
                  <a:pt x="0" y="0"/>
                </a:moveTo>
                <a:cubicBezTo>
                  <a:pt x="361066" y="9976"/>
                  <a:pt x="460158" y="-25140"/>
                  <a:pt x="846421" y="0"/>
                </a:cubicBezTo>
                <a:cubicBezTo>
                  <a:pt x="1232684" y="25140"/>
                  <a:pt x="1285465" y="-35545"/>
                  <a:pt x="1605514" y="0"/>
                </a:cubicBezTo>
                <a:cubicBezTo>
                  <a:pt x="1925563" y="35545"/>
                  <a:pt x="2015085" y="-29697"/>
                  <a:pt x="2277277" y="0"/>
                </a:cubicBezTo>
                <a:cubicBezTo>
                  <a:pt x="2539469" y="29697"/>
                  <a:pt x="2782628" y="-11535"/>
                  <a:pt x="3036369" y="0"/>
                </a:cubicBezTo>
                <a:cubicBezTo>
                  <a:pt x="3290110" y="11535"/>
                  <a:pt x="3437852" y="22816"/>
                  <a:pt x="3708132" y="0"/>
                </a:cubicBezTo>
                <a:cubicBezTo>
                  <a:pt x="3978412" y="-22816"/>
                  <a:pt x="3998905" y="21586"/>
                  <a:pt x="4205237" y="0"/>
                </a:cubicBezTo>
                <a:cubicBezTo>
                  <a:pt x="4411569" y="-21586"/>
                  <a:pt x="4711170" y="-32471"/>
                  <a:pt x="4877000" y="0"/>
                </a:cubicBezTo>
                <a:cubicBezTo>
                  <a:pt x="5042830" y="32471"/>
                  <a:pt x="5511850" y="20858"/>
                  <a:pt x="5723421" y="0"/>
                </a:cubicBezTo>
                <a:cubicBezTo>
                  <a:pt x="5934992" y="-20858"/>
                  <a:pt x="6190546" y="-9888"/>
                  <a:pt x="6395184" y="0"/>
                </a:cubicBezTo>
                <a:cubicBezTo>
                  <a:pt x="6599822" y="9888"/>
                  <a:pt x="7067467" y="2324"/>
                  <a:pt x="7241606" y="0"/>
                </a:cubicBezTo>
                <a:cubicBezTo>
                  <a:pt x="7415745" y="-2324"/>
                  <a:pt x="7567834" y="-1664"/>
                  <a:pt x="7651381" y="0"/>
                </a:cubicBezTo>
                <a:cubicBezTo>
                  <a:pt x="7734929" y="1664"/>
                  <a:pt x="8257349" y="3856"/>
                  <a:pt x="8732920" y="0"/>
                </a:cubicBezTo>
                <a:cubicBezTo>
                  <a:pt x="8710451" y="134104"/>
                  <a:pt x="8740037" y="254251"/>
                  <a:pt x="8732920" y="489757"/>
                </a:cubicBezTo>
                <a:cubicBezTo>
                  <a:pt x="8725803" y="725263"/>
                  <a:pt x="8709213" y="831158"/>
                  <a:pt x="8732920" y="979513"/>
                </a:cubicBezTo>
                <a:cubicBezTo>
                  <a:pt x="8756627" y="1127868"/>
                  <a:pt x="8728332" y="1348528"/>
                  <a:pt x="8732920" y="1614582"/>
                </a:cubicBezTo>
                <a:cubicBezTo>
                  <a:pt x="8492843" y="1651814"/>
                  <a:pt x="8272573" y="1593199"/>
                  <a:pt x="7973828" y="1614582"/>
                </a:cubicBezTo>
                <a:cubicBezTo>
                  <a:pt x="7675083" y="1635965"/>
                  <a:pt x="7725850" y="1608994"/>
                  <a:pt x="7564052" y="1614582"/>
                </a:cubicBezTo>
                <a:cubicBezTo>
                  <a:pt x="7402254" y="1620170"/>
                  <a:pt x="7308725" y="1614261"/>
                  <a:pt x="7066948" y="1614582"/>
                </a:cubicBezTo>
                <a:cubicBezTo>
                  <a:pt x="6825171" y="1614903"/>
                  <a:pt x="6643404" y="1586123"/>
                  <a:pt x="6307855" y="1614582"/>
                </a:cubicBezTo>
                <a:cubicBezTo>
                  <a:pt x="5972306" y="1643041"/>
                  <a:pt x="6032416" y="1602220"/>
                  <a:pt x="5810751" y="1614582"/>
                </a:cubicBezTo>
                <a:cubicBezTo>
                  <a:pt x="5589086" y="1626944"/>
                  <a:pt x="5497014" y="1596021"/>
                  <a:pt x="5313646" y="1614582"/>
                </a:cubicBezTo>
                <a:cubicBezTo>
                  <a:pt x="5130279" y="1633143"/>
                  <a:pt x="5053159" y="1596090"/>
                  <a:pt x="4903870" y="1614582"/>
                </a:cubicBezTo>
                <a:cubicBezTo>
                  <a:pt x="4754581" y="1633074"/>
                  <a:pt x="4559652" y="1609878"/>
                  <a:pt x="4232107" y="1614582"/>
                </a:cubicBezTo>
                <a:cubicBezTo>
                  <a:pt x="3904562" y="1619286"/>
                  <a:pt x="3830935" y="1634243"/>
                  <a:pt x="3647674" y="1614582"/>
                </a:cubicBezTo>
                <a:cubicBezTo>
                  <a:pt x="3464413" y="1594921"/>
                  <a:pt x="3345775" y="1589229"/>
                  <a:pt x="3063240" y="1614582"/>
                </a:cubicBezTo>
                <a:cubicBezTo>
                  <a:pt x="2780705" y="1639935"/>
                  <a:pt x="2562060" y="1618975"/>
                  <a:pt x="2304147" y="1614582"/>
                </a:cubicBezTo>
                <a:cubicBezTo>
                  <a:pt x="2046234" y="1610189"/>
                  <a:pt x="1902637" y="1624232"/>
                  <a:pt x="1719713" y="1614582"/>
                </a:cubicBezTo>
                <a:cubicBezTo>
                  <a:pt x="1536789" y="1604932"/>
                  <a:pt x="1422787" y="1615362"/>
                  <a:pt x="1309938" y="1614582"/>
                </a:cubicBezTo>
                <a:cubicBezTo>
                  <a:pt x="1197089" y="1613802"/>
                  <a:pt x="944815" y="1631532"/>
                  <a:pt x="812833" y="1614582"/>
                </a:cubicBezTo>
                <a:cubicBezTo>
                  <a:pt x="680851" y="1597632"/>
                  <a:pt x="203967" y="1637753"/>
                  <a:pt x="0" y="1614582"/>
                </a:cubicBezTo>
                <a:cubicBezTo>
                  <a:pt x="9288" y="1500060"/>
                  <a:pt x="22356" y="1238967"/>
                  <a:pt x="0" y="1124825"/>
                </a:cubicBezTo>
                <a:cubicBezTo>
                  <a:pt x="-22356" y="1010683"/>
                  <a:pt x="-22135" y="802436"/>
                  <a:pt x="0" y="618923"/>
                </a:cubicBezTo>
                <a:cubicBezTo>
                  <a:pt x="22135" y="435410"/>
                  <a:pt x="18404" y="271800"/>
                  <a:pt x="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142645" y="104775"/>
            <a:ext cx="873292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H" sz="4000" b="1" spc="300" dirty="0">
                <a:ln/>
                <a:solidFill>
                  <a:srgbClr val="C00000"/>
                </a:solidFill>
              </a:rPr>
              <a:t>QU'EST-CE QUE LA TYPOLOGIE ?</a:t>
            </a:r>
            <a:endParaRPr lang="fr-CH" sz="4000" b="1" spc="300" noProof="0" dirty="0">
              <a:ln/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575763" y="778966"/>
            <a:ext cx="78666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 Ces choses leur sont arrivées pour servir d'exemples [type], et elles ont été écrites pour notre instruction, à nous qui sommes parvenus à la fin des siècles » </a:t>
            </a:r>
            <a:r>
              <a:rPr lang="fr-CH" b="1" dirty="0">
                <a:solidFill>
                  <a:srgbClr val="FF0000"/>
                </a:solidFill>
                <a:latin typeface="Comic Sans MS" panose="030F0702030302020204" pitchFamily="66" charset="0"/>
              </a:rPr>
              <a:t>(1 Corinthiens 10.11)</a:t>
            </a:r>
            <a:endParaRPr lang="fr-CH" b="1" noProof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6" y="1724319"/>
            <a:ext cx="873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Paul – et d'autres auteurs bibliques – utilise le mot « type » pour se référer à un personnage ou à un fait historique qui représente quelque chose ou quelqu'un de son propre temps et/ou du futur (appelé « antitype »).</a:t>
            </a:r>
            <a:endParaRPr lang="fr-CH" sz="2000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599578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Par exemple, </a:t>
            </a:r>
            <a:r>
              <a:rPr lang="fr-CH" sz="2000" b="1" i="1" dirty="0">
                <a:solidFill>
                  <a:schemeClr val="accent5">
                    <a:lumMod val="50000"/>
                  </a:schemeClr>
                </a:solidFill>
              </a:rPr>
              <a:t>Romains 5.14 </a:t>
            </a:r>
            <a:r>
              <a:rPr lang="fr-CH" sz="2000" b="1" dirty="0"/>
              <a:t>parle d'Adam comme un type </a:t>
            </a:r>
            <a:r>
              <a:rPr lang="fr-CH" sz="2000" b="1" dirty="0">
                <a:solidFill>
                  <a:srgbClr val="0066FF"/>
                </a:solidFill>
              </a:rPr>
              <a:t>[« figure » dans la version </a:t>
            </a:r>
            <a:r>
              <a:rPr lang="fr-CH" sz="2000" b="1" noProof="0" dirty="0">
                <a:solidFill>
                  <a:srgbClr val="0066FF"/>
                </a:solidFill>
              </a:rPr>
              <a:t>Segond </a:t>
            </a:r>
            <a:r>
              <a:rPr lang="fr-CH" sz="2000" b="1" dirty="0">
                <a:solidFill>
                  <a:srgbClr val="0066FF"/>
                </a:solidFill>
              </a:rPr>
              <a:t>]</a:t>
            </a:r>
            <a:r>
              <a:rPr lang="fr-CH" sz="2000" b="1" dirty="0"/>
              <a:t> « de celui qui devait venir », </a:t>
            </a:r>
            <a:r>
              <a:rPr lang="fr-CH" sz="2000" b="1" dirty="0">
                <a:solidFill>
                  <a:srgbClr val="0066FF"/>
                </a:solidFill>
              </a:rPr>
              <a:t>c'est-à-dire de Jésus – l'antitype</a:t>
            </a:r>
            <a:r>
              <a:rPr lang="fr-CH" sz="2000" b="1" dirty="0"/>
              <a:t>.</a:t>
            </a:r>
            <a:endParaRPr lang="fr-CH" sz="2000" b="1" noProof="0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36" y="176412"/>
            <a:ext cx="2855318" cy="204943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b="1" dirty="0"/>
              <a:t>À de nombreuses occasions, nous trouvons dans l'Ancien Testament une indication que des personnages ou des événements concrets sont des types de quelque chose de futur. Voyons deux exemples :</a:t>
            </a:r>
            <a:endParaRPr lang="fr-CH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10313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314021-F382-0017-4315-A64585E82EE9}"/>
              </a:ext>
            </a:extLst>
          </p:cNvPr>
          <p:cNvSpPr txBox="1"/>
          <p:nvPr/>
        </p:nvSpPr>
        <p:spPr>
          <a:xfrm>
            <a:off x="5063067" y="29490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« Christ est venu donner l'exemple de la parfaite conformité à la loi que Dieu avait donnée à tous les hommes depuis Adam, le premier, jusqu'au dernier vivant de cette terre.</a:t>
            </a:r>
            <a:r>
              <a:rPr lang="fr-FR" sz="2000" dirty="0">
                <a:solidFill>
                  <a:schemeClr val="tx2"/>
                </a:solidFill>
                <a:effectLst/>
                <a:ea typeface="MS Minngs"/>
              </a:rPr>
              <a:t> </a:t>
            </a:r>
            <a:r>
              <a:rPr lang="fr-FR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Il déclare que sa mission ne consistait pas à abolir la loi mais à l'accomplir dans l'obéissance totale et parfaite.</a:t>
            </a:r>
            <a:endParaRPr lang="fr-CH" sz="2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ng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CE5CD1-F4D3-27A0-2EA5-794DAE94B822}"/>
              </a:ext>
            </a:extLst>
          </p:cNvPr>
          <p:cNvSpPr txBox="1"/>
          <p:nvPr/>
        </p:nvSpPr>
        <p:spPr>
          <a:xfrm>
            <a:off x="5063067" y="2300869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MS Minngs"/>
              </a:rPr>
              <a:t>Il a ainsi magnifié la loi et l'a rendue honorable. </a:t>
            </a:r>
            <a:br>
              <a:rPr lang="fr-F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MS Minngs"/>
              </a:rPr>
            </a:br>
            <a:r>
              <a:rPr lang="fr-F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MS Minngs"/>
              </a:rPr>
              <a:t>Il en révélé la nature spirituelle dans sa propre vie. </a:t>
            </a:r>
          </a:p>
          <a:p>
            <a:b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</a:br>
            <a:r>
              <a:rPr lang="fr-FR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Il a prouvé aux êtres célestes, aux mondes qui ne sont pas tombés, au monde désobéissant, ingrat et profane qu'il avait vécu selon les principes profonds de cette loi.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 </a:t>
            </a:r>
          </a:p>
          <a:p>
            <a:pPr algn="ctr"/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MS Minngs"/>
              </a:rPr>
              <a:t>Il est </a:t>
            </a: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venu démontrer que l'humain, uni par la foi à la divinité, est capable d'observer tous les commandements de Dieu »</a:t>
            </a:r>
            <a:endParaRPr lang="fr-CH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F3CE3A-0E01-257D-0517-7FE79D6C06B8}"/>
              </a:ext>
            </a:extLst>
          </p:cNvPr>
          <p:cNvSpPr txBox="1"/>
          <p:nvPr/>
        </p:nvSpPr>
        <p:spPr>
          <a:xfrm>
            <a:off x="1210734" y="5470968"/>
            <a:ext cx="10591801" cy="13234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« Il n'est jamais venu pour amoindrir l'obligation d'une parfaite obéissance des humains. Il n'a pas aboli la validité des Écritures de l'Ancien Testament. </a:t>
            </a: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Il a accompli ce que Dieu lui-même avait demandé. Il n'est pas venu libérer les hommes de la loi :</a:t>
            </a:r>
            <a:r>
              <a:rPr lang="fr-FR" sz="2000" dirty="0">
                <a:solidFill>
                  <a:schemeClr val="tx2"/>
                </a:solidFill>
                <a:effectLst/>
                <a:ea typeface="MS Minngs"/>
              </a:rPr>
              <a:t> </a:t>
            </a:r>
            <a:r>
              <a:rPr lang="fr-FR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ngs"/>
              </a:rPr>
              <a:t>il est venu leur montrer le chemin de l'obéissance à la loi pour qu'ils le suivent et enseignent aux autres à faire de même. »</a:t>
            </a:r>
            <a:endParaRPr lang="fr-CH" sz="2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ngs"/>
            </a:endParaRP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F4824294-A047-A772-3887-8C4A0D4DEBFC}"/>
              </a:ext>
            </a:extLst>
          </p:cNvPr>
          <p:cNvSpPr/>
          <p:nvPr/>
        </p:nvSpPr>
        <p:spPr>
          <a:xfrm>
            <a:off x="1032933" y="3733800"/>
            <a:ext cx="3268134" cy="1323439"/>
          </a:xfrm>
          <a:prstGeom prst="cloudCallout">
            <a:avLst>
              <a:gd name="adj1" fmla="val 60915"/>
              <a:gd name="adj2" fmla="val -510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Être semblable à Jésus,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 p. 351, </a:t>
            </a:r>
            <a:b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</a:b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10 décembre</a:t>
            </a:r>
            <a:endParaRPr lang="fr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9172E4-9AAD-C170-C12A-E8038DAC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0533" y="294902"/>
            <a:ext cx="3268134" cy="32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6_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2705</Words>
  <Application>Microsoft Office PowerPoint</Application>
  <PresentationFormat>Panorámica</PresentationFormat>
  <Paragraphs>158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Calibri</vt:lpstr>
      <vt:lpstr>Arial</vt:lpstr>
      <vt:lpstr>Aptos</vt:lpstr>
      <vt:lpstr>Constantia</vt:lpstr>
      <vt:lpstr>Comic Sans MS</vt:lpstr>
      <vt:lpstr>Calibri Light</vt:lpstr>
      <vt:lpstr>Times New Roman</vt:lpstr>
      <vt:lpstr>MS Minngs</vt:lpstr>
      <vt:lpstr>Aptos Display</vt:lpstr>
      <vt:lpstr>Brush Script MT</vt:lpstr>
      <vt:lpstr>Tema de Office</vt:lpstr>
      <vt:lpstr>1_Tema de Office</vt:lpstr>
      <vt:lpstr>6_Thème Office 2013 –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85</cp:revision>
  <dcterms:created xsi:type="dcterms:W3CDTF">2025-11-01T16:23:57Z</dcterms:created>
  <dcterms:modified xsi:type="dcterms:W3CDTF">2025-12-03T15:04:33Z</dcterms:modified>
</cp:coreProperties>
</file>