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8" autoAdjust="0"/>
    <p:restoredTop sz="96327"/>
  </p:normalViewPr>
  <p:slideViewPr>
    <p:cSldViewPr snapToGrid="0">
      <p:cViewPr varScale="1">
        <p:scale>
          <a:sx n="107" d="100"/>
          <a:sy n="107" d="100"/>
        </p:scale>
        <p:origin x="9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fr-FR" sz="1900" b="1" dirty="0">
              <a:effectLst>
                <a:outerShdw blurRad="38100" dist="38100" dir="2700000" algn="tl">
                  <a:srgbClr val="000000">
                    <a:alpha val="43137"/>
                  </a:srgbClr>
                </a:outerShdw>
              </a:effectLst>
            </a:rPr>
            <a:t>Aimez l'Éternel votre Dieu</a:t>
          </a: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fr-FR" sz="1900" b="1" dirty="0">
              <a:effectLst>
                <a:outerShdw blurRad="38100" dist="38100" dir="2700000" algn="tl">
                  <a:srgbClr val="000000">
                    <a:alpha val="43137"/>
                  </a:srgbClr>
                </a:outerShdw>
              </a:effectLst>
            </a:rPr>
            <a:t>Marchez dans toutes ses voies</a:t>
          </a: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fr-FR" sz="1900" b="1" dirty="0">
              <a:effectLst>
                <a:outerShdw blurRad="38100" dist="38100" dir="2700000" algn="tl">
                  <a:srgbClr val="000000">
                    <a:alpha val="43137"/>
                  </a:srgbClr>
                </a:outerShdw>
              </a:effectLst>
            </a:rPr>
            <a:t>Gardez ses commandements</a:t>
          </a: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fr-FR" sz="1900" b="1" dirty="0">
              <a:solidFill>
                <a:schemeClr val="tx1"/>
              </a:solidFill>
            </a:rPr>
            <a:t>Attachez-vous à lui</a:t>
          </a: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fr-FR" sz="1900" b="1" dirty="0">
              <a:solidFill>
                <a:schemeClr val="tx1"/>
              </a:solidFill>
            </a:rPr>
            <a:t>Servez-le de tout votre cœur et de toute votre âme</a:t>
          </a: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fr-FR" sz="1800" b="1" dirty="0"/>
            <a:t>L'amour est le principe qui doit nous conduire à Dieu. Nous l'aimons parce qu'il nous a aimés le premier (1 Jean 4.19)</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fr-FR" sz="1800" b="1" dirty="0"/>
            <a:t>Ainsi Josué indique la conduite attendue de ceux qui choisissent de marcher avec Dieu</a:t>
          </a: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fr-FR" sz="1800" b="1" dirty="0"/>
            <a:t>L'obéissance est le résultat naturel d'un cœur reconnaissant qui comprend ce que Dieu a fait</a:t>
          </a: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fr-FR" sz="1800" b="1" dirty="0"/>
            <a:t>Nous devons nous attacher à Dieu sans laisser aucune distraction briser cette union</a:t>
          </a:r>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fr-FR" sz="1600" b="1" dirty="0"/>
            <a:t>Nous trouvons notre véritable raison d'être, notre satisfaction et une vie abondante lorsque nous servons volontairement notre Créateur avec amour</a:t>
          </a:r>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fr-FR" sz="2000" b="1" dirty="0"/>
            <a:t>Ils écoutèrent les accusations en silence</a:t>
          </a:r>
          <a:endParaRPr lang="fr-FR"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fr-FR" sz="2000" b="1" dirty="0"/>
            <a:t>Ils prirent Dieu à témoin</a:t>
          </a:r>
          <a:endParaRPr lang="fr-FR"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fr-FR" sz="2000" b="1" dirty="0"/>
            <a:t>Ils acceptèrent d'être punis s'ils avaient péché</a:t>
          </a:r>
          <a:endParaRPr lang="fr-FR" sz="20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fr-FR" sz="2000" b="1" dirty="0"/>
            <a:t>Ils exposèrent leurs véritables motivations</a:t>
          </a:r>
          <a:endParaRPr lang="fr-FR"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fr-FR" sz="1800" b="1" dirty="0">
              <a:solidFill>
                <a:schemeClr val="tx1"/>
              </a:solidFill>
              <a:effectLst/>
              <a:latin typeface="+mn-lt"/>
            </a:rPr>
            <a:t>Par leur exemple, nous pouvons voir les étapes nécessaires pour rétablir la paix dans des situations semblables lorsque nous entretenons des relations avec la famille, l'église et la communauté :</a:t>
          </a:r>
          <a:endParaRPr lang="fr-FR" sz="18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fr-FR" sz="2000" b="1" dirty="0">
              <a:effectLst>
                <a:outerShdw blurRad="38100" dist="38100" dir="2700000" algn="tl">
                  <a:srgbClr val="000000">
                    <a:alpha val="43137"/>
                  </a:srgbClr>
                </a:outerShdw>
              </a:effectLst>
              <a:latin typeface="+mn-lt"/>
            </a:rPr>
            <a:t>Ne pas tirer de conclusions hâtives</a:t>
          </a:r>
          <a:endParaRPr lang="fr-FR"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fr-FR" sz="2000" b="1" dirty="0">
              <a:effectLst>
                <a:outerShdw blurRad="38100" dist="38100" dir="2700000" algn="tl">
                  <a:srgbClr val="000000">
                    <a:alpha val="43137"/>
                  </a:srgbClr>
                </a:outerShdw>
              </a:effectLst>
              <a:latin typeface="+mn-lt"/>
            </a:rPr>
            <a:t>Parler des problèmes avant d'agir</a:t>
          </a:r>
          <a:endParaRPr lang="fr-FR"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fr-FR" sz="2000" b="1" dirty="0">
              <a:effectLst>
                <a:outerShdw blurRad="38100" dist="38100" dir="2700000" algn="tl">
                  <a:srgbClr val="000000">
                    <a:alpha val="43137"/>
                  </a:srgbClr>
                </a:outerShdw>
              </a:effectLst>
              <a:latin typeface="+mn-lt"/>
            </a:rPr>
            <a:t>Être disposé à faire des sacrifices pour parvenir à l'unité</a:t>
          </a:r>
          <a:endParaRPr lang="fr-FR"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fr-FR" sz="2000" b="1" dirty="0">
              <a:effectLst>
                <a:outerShdw blurRad="38100" dist="38100" dir="2700000" algn="tl">
                  <a:srgbClr val="000000">
                    <a:alpha val="43137"/>
                  </a:srgbClr>
                </a:outerShdw>
              </a:effectLst>
              <a:latin typeface="+mn-lt"/>
            </a:rPr>
            <a:t>Donner une réponse aimable face aux accusations</a:t>
          </a:r>
          <a:endParaRPr lang="fr-FR"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fr-FR" sz="2000" b="1" dirty="0">
              <a:effectLst>
                <a:outerShdw blurRad="38100" dist="38100" dir="2700000" algn="tl">
                  <a:srgbClr val="000000">
                    <a:alpha val="43137"/>
                  </a:srgbClr>
                </a:outerShdw>
              </a:effectLst>
              <a:latin typeface="+mn-lt"/>
            </a:rPr>
            <a:t>Se réjouir et bénir Dieu lorsque la paix est rétablie</a:t>
          </a:r>
          <a:endParaRPr lang="fr-FR" sz="20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fr-FR" sz="2000" b="1" dirty="0">
              <a:effectLst>
                <a:outerShdw blurRad="38100" dist="38100" dir="2700000" algn="tl">
                  <a:srgbClr val="000000">
                    <a:alpha val="43137"/>
                  </a:srgbClr>
                </a:outerShdw>
              </a:effectLst>
              <a:latin typeface="+mn-lt"/>
            </a:rPr>
            <a:t>Communiquer nos pensées</a:t>
          </a:r>
          <a:endParaRPr lang="fr-FR"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fr-FR" sz="1800" b="1" kern="1200" dirty="0"/>
            <a:t>L'amour est le principe qui doit nous conduire à Dieu. Nous l'aimons parce qu'il nous a aimés le premier (1 Jean 4.19)</a:t>
          </a: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effectLst>
                <a:outerShdw blurRad="38100" dist="38100" dir="2700000" algn="tl">
                  <a:srgbClr val="000000">
                    <a:alpha val="43137"/>
                  </a:srgbClr>
                </a:outerShdw>
              </a:effectLst>
            </a:rPr>
            <a:t>Aimez l'Éternel votre Dieu</a:t>
          </a: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fr-FR" sz="1800" b="1" kern="1200" dirty="0"/>
            <a:t>Ainsi Josué indique la conduite attendue de ceux qui choisissent de marcher avec Dieu</a:t>
          </a: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effectLst>
                <a:outerShdw blurRad="38100" dist="38100" dir="2700000" algn="tl">
                  <a:srgbClr val="000000">
                    <a:alpha val="43137"/>
                  </a:srgbClr>
                </a:outerShdw>
              </a:effectLst>
            </a:rPr>
            <a:t>Marchez dans toutes ses voies</a:t>
          </a: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fr-FR" sz="1800" b="1" kern="1200" dirty="0"/>
            <a:t>L'obéissance est le résultat naturel d'un cœur reconnaissant qui comprend ce que Dieu a fait</a:t>
          </a: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effectLst>
                <a:outerShdw blurRad="38100" dist="38100" dir="2700000" algn="tl">
                  <a:srgbClr val="000000">
                    <a:alpha val="43137"/>
                  </a:srgbClr>
                </a:outerShdw>
              </a:effectLst>
            </a:rPr>
            <a:t>Gardez ses commandements</a:t>
          </a: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fr-FR" sz="1800" b="1" kern="1200" dirty="0"/>
            <a:t>Nous devons nous attacher à Dieu sans laisser aucune distraction briser cette union</a:t>
          </a:r>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schemeClr val="tx1"/>
              </a:solidFill>
            </a:rPr>
            <a:t>Attachez-vous à lui</a:t>
          </a: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11200">
            <a:lnSpc>
              <a:spcPct val="90000"/>
            </a:lnSpc>
            <a:spcBef>
              <a:spcPct val="0"/>
            </a:spcBef>
            <a:spcAft>
              <a:spcPct val="15000"/>
            </a:spcAft>
            <a:buNone/>
          </a:pPr>
          <a:r>
            <a:rPr lang="fr-FR" sz="1600" b="1" kern="1200" dirty="0"/>
            <a:t>Nous trouvons notre véritable raison d'être, notre satisfaction et une vie abondante lorsque nous servons volontairement notre Créateur avec amour</a:t>
          </a:r>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schemeClr val="tx1"/>
              </a:solidFill>
            </a:rPr>
            <a:t>Servez-le de tout votre cœur et de toute votre âme</a:t>
          </a: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Ils écoutèrent les accusations en silence</a:t>
          </a:r>
          <a:endParaRPr lang="fr-FR" sz="2000" kern="1200" dirty="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Ils prirent Dieu à témoin</a:t>
          </a:r>
          <a:endParaRPr lang="fr-FR" sz="2000" kern="1200" dirty="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Ils acceptèrent d'être punis s'ils avaient péché</a:t>
          </a:r>
          <a:endParaRPr lang="fr-FR" sz="2000" kern="1200" dirty="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Ils exposèrent leurs véritables motivations</a:t>
          </a:r>
          <a:endParaRPr lang="fr-FR" sz="2000" kern="1200" dirty="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effectLst/>
              <a:latin typeface="+mn-lt"/>
            </a:rPr>
            <a:t>Par leur exemple, nous pouvons voir les étapes nécessaires pour rétablir la paix dans des situations semblables lorsque nous entretenons des relations avec la famille, l'église et la communauté :</a:t>
          </a:r>
          <a:endParaRPr lang="fr-FR" sz="18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mn-lt"/>
            </a:rPr>
            <a:t>Communiquer nos pensées</a:t>
          </a:r>
          <a:endParaRPr lang="fr-FR"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mn-lt"/>
            </a:rPr>
            <a:t>Ne pas tirer de conclusions hâtives</a:t>
          </a:r>
          <a:endParaRPr lang="fr-FR"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mn-lt"/>
            </a:rPr>
            <a:t>Parler des problèmes avant d'agir</a:t>
          </a:r>
          <a:endParaRPr lang="fr-FR"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mn-lt"/>
            </a:rPr>
            <a:t>Être disposé à faire des sacrifices pour parvenir à l'unité</a:t>
          </a:r>
          <a:endParaRPr lang="fr-FR"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mn-lt"/>
            </a:rPr>
            <a:t>Donner une réponse aimable face aux accusations</a:t>
          </a:r>
          <a:endParaRPr lang="fr-FR"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mn-lt"/>
            </a:rPr>
            <a:t>Se réjouir et bénir Dieu lorsque la paix est rétablie</a:t>
          </a:r>
          <a:endParaRPr lang="fr-FR" sz="20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144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02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574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2631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2190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20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787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525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665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101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92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56125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image" Target="../media/image5.jpeg"/><Relationship Id="rId9" Type="http://schemas.openxmlformats.org/officeDocument/2006/relationships/image" Target="../media/image8.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uilding on a hill&#10;&#10;AI-generated content may be incorrect.">
            <a:extLst>
              <a:ext uri="{FF2B5EF4-FFF2-40B4-BE49-F238E27FC236}">
                <a16:creationId xmlns:a16="http://schemas.microsoft.com/office/drawing/2014/main" id="{034EF930-6E03-5C8A-B336-046B078B55C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fr-FR" sz="5400" b="1" spc="300" dirty="0">
                <a:ln w="9525">
                  <a:solidFill>
                    <a:schemeClr val="bg1"/>
                  </a:solidFill>
                  <a:prstDash val="solid"/>
                </a:ln>
                <a:solidFill>
                  <a:srgbClr val="867031"/>
                </a:solidFill>
                <a:effectLst>
                  <a:outerShdw blurRad="12700" dist="38100" dir="2700000" algn="tl" rotWithShape="0">
                    <a:srgbClr val="FFC000"/>
                  </a:outerShdw>
                </a:effectLst>
              </a:rPr>
              <a:t>VIVRE DANS LE PAYS</a:t>
            </a:r>
          </a:p>
        </p:txBody>
      </p:sp>
      <p:sp>
        <p:nvSpPr>
          <p:cNvPr id="5" name="CuadroTexto 4">
            <a:extLst>
              <a:ext uri="{FF2B5EF4-FFF2-40B4-BE49-F238E27FC236}">
                <a16:creationId xmlns:a16="http://schemas.microsoft.com/office/drawing/2014/main" id="{A27B5F28-CF79-23B8-421D-5A6EFCA7BD6D}"/>
              </a:ext>
            </a:extLst>
          </p:cNvPr>
          <p:cNvSpPr txBox="1"/>
          <p:nvPr/>
        </p:nvSpPr>
        <p:spPr>
          <a:xfrm>
            <a:off x="8592854" y="6519446"/>
            <a:ext cx="3431452" cy="338554"/>
          </a:xfrm>
          <a:prstGeom prst="rect">
            <a:avLst/>
          </a:prstGeom>
          <a:noFill/>
        </p:spPr>
        <p:txBody>
          <a:bodyPr wrap="none" rtlCol="0">
            <a:spAutoFit/>
          </a:bodyPr>
          <a:lstStyle/>
          <a:p>
            <a:pPr algn="r"/>
            <a:r>
              <a:rPr lang="fr-FR"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Leçon 11 pour le 13 décembre 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pic>
        <p:nvPicPr>
          <p:cNvPr id="5" name="Picture 4" descr="A collage of two people&#10;&#10;AI-generated content may be incorrect.">
            <a:extLst>
              <a:ext uri="{FF2B5EF4-FFF2-40B4-BE49-F238E27FC236}">
                <a16:creationId xmlns:a16="http://schemas.microsoft.com/office/drawing/2014/main" id="{D59B9386-6294-2FA2-13FA-448216924E4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54326"/>
          </a:xfrm>
          <a:prstGeom prst="rect">
            <a:avLst/>
          </a:prstGeom>
          <a:noFill/>
        </p:spPr>
        <p:txBody>
          <a:bodyPr wrap="square">
            <a:spAutoFit/>
          </a:bodyPr>
          <a:lstStyle/>
          <a:p>
            <a:pPr lvl="0" algn="ctr">
              <a:spcBef>
                <a:spcPts val="1200"/>
              </a:spcBef>
              <a:defRPr/>
            </a:pPr>
            <a:r>
              <a:rPr lang="fr-FR" sz="3600" b="1" dirty="0">
                <a:ln w="12700" cmpd="sng">
                  <a:solidFill>
                    <a:srgbClr val="A02B93"/>
                  </a:solidFill>
                  <a:prstDash val="solid"/>
                </a:ln>
                <a:solidFill>
                  <a:srgbClr val="A02B93">
                    <a:lumMod val="20000"/>
                    <a:lumOff val="80000"/>
                  </a:srgbClr>
                </a:solidFill>
                <a:latin typeface="Comic Sans MS" panose="030F0702030302020204" pitchFamily="66" charset="0"/>
              </a:rPr>
              <a:t>“Une réponse douce calme la fureur, mais une parole dure excite la colère” </a:t>
            </a:r>
            <a:r>
              <a:rPr lang="fr-FR" sz="2000" b="1" dirty="0">
                <a:ln w="12700" cmpd="sng">
                  <a:solidFill>
                    <a:srgbClr val="A02B93"/>
                  </a:solidFill>
                  <a:prstDash val="solid"/>
                </a:ln>
                <a:solidFill>
                  <a:srgbClr val="A02B93">
                    <a:lumMod val="20000"/>
                    <a:lumOff val="80000"/>
                  </a:srgbClr>
                </a:solidFill>
                <a:latin typeface="Comic Sans MS" panose="030F0702030302020204" pitchFamily="66" charset="0"/>
              </a:rPr>
              <a:t>(Proverbes 15.1, NEG)</a:t>
            </a:r>
            <a:endParaRPr kumimoji="0" lang="fr-FR" sz="24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6552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yellow and orange triangle pattern&#10;&#10;AI-generated content may be incorrect.">
            <a:extLst>
              <a:ext uri="{FF2B5EF4-FFF2-40B4-BE49-F238E27FC236}">
                <a16:creationId xmlns:a16="http://schemas.microsoft.com/office/drawing/2014/main" id="{3422B672-EC16-537D-2D69-CB8449BBF6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44EA1179-362A-F3B5-316F-4515CEA75ADB}"/>
              </a:ext>
            </a:extLst>
          </p:cNvPr>
          <p:cNvSpPr txBox="1"/>
          <p:nvPr/>
        </p:nvSpPr>
        <p:spPr>
          <a:xfrm>
            <a:off x="6948487" y="4161354"/>
            <a:ext cx="4762500"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fr-FR" sz="2000" b="1" dirty="0">
                <a:solidFill>
                  <a:srgbClr val="9868A2"/>
                </a:solidFill>
              </a:rPr>
              <a:t>Le discours d'adieu (Josué 22.1-8)</a:t>
            </a:r>
          </a:p>
          <a:p>
            <a:pPr>
              <a:spcBef>
                <a:spcPts val="1800"/>
              </a:spcBef>
            </a:pPr>
            <a:r>
              <a:rPr lang="fr-FR" sz="2000" b="1" dirty="0">
                <a:solidFill>
                  <a:srgbClr val="9B6260"/>
                </a:solidFill>
              </a:rPr>
              <a:t>Le motif du conflit (Josué 22.10-12)</a:t>
            </a:r>
          </a:p>
          <a:p>
            <a:pPr>
              <a:spcBef>
                <a:spcPts val="1800"/>
              </a:spcBef>
            </a:pPr>
            <a:r>
              <a:rPr lang="fr-FR" sz="2000" b="1" dirty="0">
                <a:solidFill>
                  <a:srgbClr val="5F9199"/>
                </a:solidFill>
              </a:rPr>
              <a:t>Les accusations (Josué 22.13-20)</a:t>
            </a:r>
          </a:p>
          <a:p>
            <a:pPr>
              <a:spcBef>
                <a:spcPts val="1800"/>
              </a:spcBef>
            </a:pPr>
            <a:r>
              <a:rPr lang="fr-FR" sz="2000" b="1" dirty="0">
                <a:solidFill>
                  <a:srgbClr val="729C63"/>
                </a:solidFill>
              </a:rPr>
              <a:t>La réponse aimable (Josué 22.21-29)</a:t>
            </a:r>
          </a:p>
          <a:p>
            <a:pPr>
              <a:spcBef>
                <a:spcPts val="1800"/>
              </a:spcBef>
            </a:pPr>
            <a:r>
              <a:rPr lang="fr-FR" sz="2000" b="1" dirty="0">
                <a:solidFill>
                  <a:srgbClr val="9B8F61"/>
                </a:solidFill>
              </a:rPr>
              <a:t>La réconciliation (Josué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fr-FR" sz="2000" b="1" dirty="0"/>
              <a:t>Après plusieurs années de guerre, Israël avait conquis Canaan, bien que tous ses habitants n'aient pas encore été expulsés.</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9"/>
          <a:stretch>
            <a:fillRect/>
          </a:stretch>
        </p:blipFill>
        <p:spPr>
          <a:xfrm>
            <a:off x="8324850" y="152401"/>
            <a:ext cx="3522980" cy="3544201"/>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8743" y="3887425"/>
            <a:ext cx="4892040" cy="2788920"/>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631216"/>
          </a:xfrm>
          <a:prstGeom prst="rect">
            <a:avLst/>
          </a:prstGeom>
          <a:noFill/>
        </p:spPr>
        <p:txBody>
          <a:bodyPr wrap="square">
            <a:spAutoFit/>
          </a:bodyPr>
          <a:lstStyle/>
          <a:p>
            <a:pPr>
              <a:spcBef>
                <a:spcPts val="600"/>
              </a:spcBef>
            </a:pPr>
            <a:r>
              <a:rPr lang="fr-FR" sz="2000" b="1" dirty="0"/>
              <a:t>Finalement, l'heure de la séparation était arrivée. Après les avoir bénis et leur avoir conseillé de continuer dans les voies de Dieu, Josué les renvoya. Mais les adieux furent assombris par un grave malentendu qui aurait pu facilement mettre fin à l'unité du peuple d'Israël.</a:t>
            </a: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802362"/>
            <a:ext cx="8086725" cy="1323439"/>
          </a:xfrm>
          <a:prstGeom prst="rect">
            <a:avLst/>
          </a:prstGeom>
          <a:noFill/>
        </p:spPr>
        <p:txBody>
          <a:bodyPr wrap="square">
            <a:spAutoFit/>
          </a:bodyPr>
          <a:lstStyle/>
          <a:p>
            <a:pPr>
              <a:spcBef>
                <a:spcPts val="600"/>
              </a:spcBef>
            </a:pPr>
            <a:r>
              <a:rPr lang="fr-FR" sz="2000" b="1" dirty="0"/>
              <a:t>Les deux tribus et demie qui avaient pris possession de la partie orientale (Ruben, Gad et la demi-tribu de Manassé), et qui avaient traversé le Jourdain pour aider à la conquête, avaient fidèlement tenu leur engagement.</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blue and white background&#10;&#10;AI-generated content may be incorrect.">
            <a:extLst>
              <a:ext uri="{FF2B5EF4-FFF2-40B4-BE49-F238E27FC236}">
                <a16:creationId xmlns:a16="http://schemas.microsoft.com/office/drawing/2014/main" id="{5766A61F-0957-3681-148A-00E9F49600C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fr-FR"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LE DISCOURS D'ADIEU</a:t>
            </a: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1">
                    <a:lumMod val="50000"/>
                  </a:schemeClr>
                </a:solidFill>
                <a:latin typeface="Comic Sans MS" panose="030F0702030302020204" pitchFamily="66" charset="0"/>
              </a:rPr>
              <a:t>Appliquez-vous seulement à mettre en pratique avec soin les commandements et la loi que Moïse, serviteur de l'Éternel, vous a prescrits, aimez l'Éternel, votre Dieu, marchez dans toutes ses voies, gardez ses commandements, attachez-vous à lui, et servez-le de tout votre cœur et de toute votre âme </a:t>
            </a:r>
            <a:r>
              <a:rPr lang="fr-FR" sz="1200" b="1" dirty="0">
                <a:solidFill>
                  <a:schemeClr val="accent1">
                    <a:lumMod val="50000"/>
                  </a:schemeClr>
                </a:solidFill>
                <a:latin typeface="Comic Sans MS" panose="030F0702030302020204" pitchFamily="66" charset="0"/>
              </a:rPr>
              <a:t>(Josué 22.5, NEG)</a:t>
            </a:r>
            <a:endParaRPr lang="fr-FR"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spcBef>
                <a:spcPts val="600"/>
              </a:spcBef>
            </a:pPr>
            <a:r>
              <a:rPr lang="fr-FR" sz="2000" b="1" dirty="0"/>
              <a:t>Comme le Jourdain allait constituer une séparation entre les tribus, Josué donna de sages conseils aux deux tribus et demie afin qu'elles puissent rester fidèles (Josué 22.5) :</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2910146827"/>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red and white background&#10;&#10;AI-generated content may be incorrect.">
            <a:extLst>
              <a:ext uri="{FF2B5EF4-FFF2-40B4-BE49-F238E27FC236}">
                <a16:creationId xmlns:a16="http://schemas.microsoft.com/office/drawing/2014/main" id="{0E396BC1-DBF3-EB5C-39F8-A839BD7020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fr-FR"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LE MOTIF DU CONFLIT</a:t>
            </a: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923330"/>
          </a:xfrm>
          <a:prstGeom prst="rect">
            <a:avLst/>
          </a:prstGeom>
          <a:noFill/>
        </p:spPr>
        <p:txBody>
          <a:bodyPr wrap="square">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Quand ils furent arrivés aux districts du Jourdain qui appartiennent au pays de Canaan, les fils de Ruben, les fils de Gad et la demi-tribu de Manassé, y bâtirent un autel sur le Jourdain, un autel dont la grandeur frappait les regards » </a:t>
            </a:r>
            <a:r>
              <a:rPr lang="fr-FR"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(Josué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7" y="1610410"/>
            <a:ext cx="5793105" cy="1631216"/>
          </a:xfrm>
          <a:prstGeom prst="rect">
            <a:avLst/>
          </a:prstGeom>
          <a:noFill/>
        </p:spPr>
        <p:txBody>
          <a:bodyPr wrap="square" rtlCol="0">
            <a:spAutoFit/>
          </a:bodyPr>
          <a:lstStyle/>
          <a:p>
            <a:pPr>
              <a:spcBef>
                <a:spcPts val="600"/>
              </a:spcBef>
            </a:pPr>
            <a:r>
              <a:rPr lang="fr-FR" sz="2000" b="1" dirty="0"/>
              <a:t>Près de l'endroit où Josué avait élevé un monument commémoratif du passage miraculeux du Jourdain, les deux tribus et demie construisirent un autel semblable à l'autel du Sanctuaire (Josué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224563" y="1703964"/>
            <a:ext cx="2743200" cy="208026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9094160" cy="1631216"/>
          </a:xfrm>
          <a:prstGeom prst="rect">
            <a:avLst/>
          </a:prstGeom>
          <a:noFill/>
        </p:spPr>
        <p:txBody>
          <a:bodyPr wrap="square">
            <a:spAutoFit/>
          </a:bodyPr>
          <a:lstStyle/>
          <a:p>
            <a:pPr>
              <a:spcBef>
                <a:spcPts val="600"/>
              </a:spcBef>
            </a:pPr>
            <a:r>
              <a:rPr lang="fr-FR" sz="2000" b="1" dirty="0"/>
              <a:t>Le reste des Israélites décidèrent d'éradiquer ce péché en attaquant leurs frères (Josué 22.12). Mais Dieu intervint pour éviter une sanglante guerre civile. Il suscita des personnes qui décidèrent de ne pas juger sans avoir toutes les preuves ; ils accordèrent le bénéfice du doute ; et décidèrent de donner à leurs frères l'opportunité de s'expliquer (Josué 22.13-14).</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8843" y="4306537"/>
            <a:ext cx="2788920" cy="208026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8" y="3226499"/>
            <a:ext cx="5793103" cy="1323439"/>
          </a:xfrm>
          <a:prstGeom prst="rect">
            <a:avLst/>
          </a:prstGeom>
          <a:noFill/>
        </p:spPr>
        <p:txBody>
          <a:bodyPr wrap="square">
            <a:spAutoFit/>
          </a:bodyPr>
          <a:lstStyle/>
          <a:p>
            <a:pPr>
              <a:spcBef>
                <a:spcPts val="600"/>
              </a:spcBef>
            </a:pPr>
            <a:r>
              <a:rPr lang="fr-FR" sz="2000" b="1" dirty="0"/>
              <a:t>Cet acte fut interprété comme une transgression de la loi qui interdisait d'offrir des sacrifices dans un lieu différent de l'autel des holocaustes du Sanctuaire (Lévitique 17.8-9).</a:t>
            </a: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0" y="6150899"/>
            <a:ext cx="9094159" cy="707886"/>
          </a:xfrm>
          <a:prstGeom prst="rect">
            <a:avLst/>
          </a:prstGeom>
          <a:noFill/>
        </p:spPr>
        <p:txBody>
          <a:bodyPr wrap="square">
            <a:spAutoFit/>
          </a:bodyPr>
          <a:lstStyle/>
          <a:p>
            <a:pPr>
              <a:spcBef>
                <a:spcPts val="600"/>
              </a:spcBef>
            </a:pPr>
            <a:r>
              <a:rPr lang="fr-FR" sz="2000" b="1" dirty="0"/>
              <a:t>Comme on le vit par la suite, leur seule erreur avait été de ne pas informer leurs frères de leurs intentions… mais cela n'est pas un péché.</a:t>
            </a:r>
            <a:endParaRPr lang="fr-FR" sz="20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urple and white background&#10;&#10;AI-generated content may be incorrect.">
            <a:extLst>
              <a:ext uri="{FF2B5EF4-FFF2-40B4-BE49-F238E27FC236}">
                <a16:creationId xmlns:a16="http://schemas.microsoft.com/office/drawing/2014/main" id="{C22D46A2-4DFF-CB4C-F40B-FA662A9B772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fr-FR"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LES ACCUSATIONS</a:t>
            </a: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923330"/>
          </a:xfrm>
          <a:prstGeom prst="rect">
            <a:avLst/>
          </a:prstGeom>
          <a:noFill/>
        </p:spPr>
        <p:txBody>
          <a:bodyPr wrap="square">
            <a:spAutoFit/>
          </a:bodyPr>
          <a:lstStyle/>
          <a:p>
            <a:pPr algn="ctr"/>
            <a:r>
              <a:rPr lang="fr-FR" b="1" dirty="0">
                <a:solidFill>
                  <a:schemeClr val="accent3">
                    <a:lumMod val="75000"/>
                  </a:schemeClr>
                </a:solidFill>
                <a:latin typeface="Comic Sans MS" panose="030F0702030302020204" pitchFamily="66" charset="0"/>
              </a:rPr>
              <a:t>Toute l'assemblée de l'Éternel dit : Quel est ce péché que vous avez commis contre le Dieu d'Israël, en vous détournant maintenant de l'Éternel, et en vous bâtissant un autel pour vous révolter aujourd'hui contre l'Éternel ?   </a:t>
            </a:r>
            <a:r>
              <a:rPr lang="fr-FR" sz="1400" b="1" dirty="0">
                <a:solidFill>
                  <a:schemeClr val="accent3">
                    <a:lumMod val="75000"/>
                  </a:schemeClr>
                </a:solidFill>
                <a:latin typeface="Comic Sans MS" panose="030F0702030302020204" pitchFamily="66" charset="0"/>
              </a:rPr>
              <a:t>(Josué 22.16)</a:t>
            </a:r>
            <a:endParaRPr lang="fr-FR"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85925"/>
            <a:ext cx="8318090" cy="707886"/>
          </a:xfrm>
          <a:prstGeom prst="rect">
            <a:avLst/>
          </a:prstGeom>
          <a:noFill/>
        </p:spPr>
        <p:txBody>
          <a:bodyPr wrap="square" rtlCol="0">
            <a:spAutoFit/>
          </a:bodyPr>
          <a:lstStyle/>
          <a:p>
            <a:pPr>
              <a:spcBef>
                <a:spcPts val="600"/>
              </a:spcBef>
            </a:pPr>
            <a:r>
              <a:rPr lang="fr-FR" sz="2000" b="1" dirty="0"/>
              <a:t>Pourquoi </a:t>
            </a:r>
            <a:r>
              <a:rPr lang="fr-FR" sz="2000" b="1" dirty="0" err="1"/>
              <a:t>Phinées</a:t>
            </a:r>
            <a:r>
              <a:rPr lang="fr-FR" sz="2000" b="1" dirty="0"/>
              <a:t> </a:t>
            </a:r>
            <a:r>
              <a:rPr lang="fr-FR" sz="2000" b="1" dirty="0" err="1"/>
              <a:t>fut-il</a:t>
            </a:r>
            <a:r>
              <a:rPr lang="fr-FR" sz="2000" b="1" dirty="0"/>
              <a:t> choisi pour diriger la commission d'enquête (Josué 22.13-14) ? </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323439"/>
          </a:xfrm>
          <a:prstGeom prst="rect">
            <a:avLst/>
          </a:prstGeom>
          <a:noFill/>
        </p:spPr>
        <p:txBody>
          <a:bodyPr wrap="square">
            <a:spAutoFit/>
          </a:bodyPr>
          <a:lstStyle/>
          <a:p>
            <a:pPr>
              <a:spcBef>
                <a:spcPts val="600"/>
              </a:spcBef>
            </a:pPr>
            <a:r>
              <a:rPr lang="fr-FR" sz="2000" b="1" dirty="0"/>
              <a:t>Le discours de </a:t>
            </a:r>
            <a:r>
              <a:rPr lang="fr-FR" sz="2000" b="1" dirty="0" err="1"/>
              <a:t>Phinées</a:t>
            </a:r>
            <a:r>
              <a:rPr lang="fr-FR" sz="2000" b="1" dirty="0"/>
              <a:t> avait beaucoup de sens. Si des sacrifices étaient offerts sur l'autel qui venait d'être érigé, Dieu punirait tout Israël pour cela (Josué 22.18b).</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fr-FR" sz="2000" b="1" dirty="0" err="1"/>
              <a:t>Phinées</a:t>
            </a:r>
            <a:r>
              <a:rPr lang="fr-FR" sz="2000" b="1" dirty="0"/>
              <a:t>, fils du souverain sacrificateur, avait été implacable pour arrêter le péché à Baal-</a:t>
            </a:r>
            <a:r>
              <a:rPr lang="fr-FR" sz="2000" b="1" dirty="0" err="1"/>
              <a:t>Peor</a:t>
            </a:r>
            <a:r>
              <a:rPr lang="fr-FR" sz="2000" b="1" dirty="0"/>
              <a:t> (Nombres 25.7-8). Dans son discours, il associa ce péché au péché d'Acan, et l'assimila à celui que, soi-disant, les deux tribus et demie avaient commis (Josué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fr-FR" sz="2000" b="1" dirty="0"/>
              <a:t>Néanmoins, il leur donna l'opportunité de rectifier cette erreur, avant d'arriver à commettre le péché : il leur offrit de retourner du côté du Jourdain où se trouvait le Sanctuaire (Josué 22.19).</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pic>
        <p:nvPicPr>
          <p:cNvPr id="9" name="Picture 8" descr="A blue and white background&#10;&#10;AI-generated content may be incorrect.">
            <a:extLst>
              <a:ext uri="{FF2B5EF4-FFF2-40B4-BE49-F238E27FC236}">
                <a16:creationId xmlns:a16="http://schemas.microsoft.com/office/drawing/2014/main" id="{C48076BC-9539-ACAD-638A-F357B98A66E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fr-FR"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RÉPONSE AIMABLE</a:t>
            </a: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06988"/>
            <a:ext cx="12192000" cy="769441"/>
          </a:xfrm>
          <a:prstGeom prst="rect">
            <a:avLst/>
          </a:prstGeom>
          <a:noFill/>
        </p:spPr>
        <p:txBody>
          <a:bodyPr wrap="square">
            <a:spAutoFit/>
          </a:bodyPr>
          <a:lstStyle/>
          <a:p>
            <a:pPr algn="ctr"/>
            <a:r>
              <a:rPr lang="fr-FR"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 nous nous sommes bâti un autel pour nous détourner de l'Éternel, et si c'est pour y présenter des holocaustes et des offrandes, et si c'est pour y faire des sacrifices d'actions de grâces, que l'Éternel en demande compte !</a:t>
            </a:r>
            <a:br>
              <a:rPr lang="fr-FR"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br>
            <a:r>
              <a:rPr lang="fr-FR" sz="12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(Josué 22.23)</a:t>
            </a:r>
            <a:endParaRPr lang="fr-FR"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2246769"/>
          </a:xfrm>
          <a:prstGeom prst="rect">
            <a:avLst/>
          </a:prstGeom>
          <a:noFill/>
        </p:spPr>
        <p:txBody>
          <a:bodyPr wrap="square" rtlCol="0">
            <a:spAutoFit/>
          </a:bodyPr>
          <a:lstStyle/>
          <a:p>
            <a:pPr>
              <a:spcBef>
                <a:spcPts val="600"/>
              </a:spcBef>
            </a:pPr>
            <a:r>
              <a:rPr lang="fr-FR" sz="2000" b="1" dirty="0"/>
              <a:t>Les tribus de Ruben et de Gad, et la demi-tribu de Manassé, en étant accusées, agirent d'une manière exemplaire :</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3764905043"/>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fr-FR" sz="2000" b="1" dirty="0"/>
              <a:t>Lorsque les Israélites ne connaissaient pas les motivations de leurs frères pour la construction de l'autel, ils supposèrent : rébellion, désir de séparation, et châtiment divin.</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489713"/>
            <a:ext cx="7799670" cy="1323439"/>
          </a:xfrm>
          <a:prstGeom prst="rect">
            <a:avLst/>
          </a:prstGeom>
          <a:noFill/>
        </p:spPr>
        <p:txBody>
          <a:bodyPr wrap="square">
            <a:spAutoFit/>
          </a:bodyPr>
          <a:lstStyle/>
          <a:p>
            <a:pPr>
              <a:spcBef>
                <a:spcPts val="600"/>
              </a:spcBef>
            </a:pPr>
            <a:r>
              <a:rPr lang="fr-FR" sz="2000" b="1" dirty="0"/>
              <a:t>Bien que les tribus accusées auraient pu se sentir offensées d'être accusées, et réagir de manière violente pour leur défense, grâce à la réponse aimable qu'elles donnèrent, la guerre fut évitée.</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707886"/>
          </a:xfrm>
          <a:prstGeom prst="rect">
            <a:avLst/>
          </a:prstGeom>
          <a:noFill/>
        </p:spPr>
        <p:txBody>
          <a:bodyPr wrap="square">
            <a:spAutoFit/>
          </a:bodyPr>
          <a:lstStyle/>
          <a:p>
            <a:pPr>
              <a:spcBef>
                <a:spcPts val="600"/>
              </a:spcBef>
            </a:pPr>
            <a:r>
              <a:rPr lang="fr-FR" sz="2000" b="1" dirty="0"/>
              <a:t>La réalité était : désir de rester unis à leurs frères et d'éviter une future séparation de la part des Israélites (Josué 22.24-26).</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pic>
        <p:nvPicPr>
          <p:cNvPr id="10" name="Picture 9" descr="A yellow and green gradient&#10;&#10;AI-generated content may be incorrect.">
            <a:extLst>
              <a:ext uri="{FF2B5EF4-FFF2-40B4-BE49-F238E27FC236}">
                <a16:creationId xmlns:a16="http://schemas.microsoft.com/office/drawing/2014/main" id="{2D55BF4F-B490-A3BA-927D-DCA164C5F1F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5B54125-331B-FD01-641B-307712B5171D}"/>
              </a:ext>
            </a:extLst>
          </p:cNvPr>
          <p:cNvSpPr txBox="1"/>
          <p:nvPr/>
        </p:nvSpPr>
        <p:spPr>
          <a:xfrm>
            <a:off x="221209"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fr-FR"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 LA RÉCONCILIATION</a:t>
            </a:r>
          </a:p>
        </p:txBody>
      </p:sp>
      <p:sp>
        <p:nvSpPr>
          <p:cNvPr id="4" name="CuadroTexto 3">
            <a:extLst>
              <a:ext uri="{FF2B5EF4-FFF2-40B4-BE49-F238E27FC236}">
                <a16:creationId xmlns:a16="http://schemas.microsoft.com/office/drawing/2014/main" id="{5EB67F3B-2882-9678-82F4-4EC22E160585}"/>
              </a:ext>
            </a:extLst>
          </p:cNvPr>
          <p:cNvSpPr txBox="1"/>
          <p:nvPr/>
        </p:nvSpPr>
        <p:spPr>
          <a:xfrm>
            <a:off x="179746" y="594091"/>
            <a:ext cx="9112624" cy="1200329"/>
          </a:xfrm>
          <a:prstGeom prst="rect">
            <a:avLst/>
          </a:prstGeom>
          <a:noFill/>
        </p:spPr>
        <p:txBody>
          <a:bodyPr wrap="square">
            <a:spAutoFit/>
          </a:bodyPr>
          <a:lstStyle/>
          <a:p>
            <a:pPr algn="ctr"/>
            <a:r>
              <a:rPr lang="fr-FR" b="1" dirty="0">
                <a:latin typeface="Comic Sans MS" panose="030F0702030302020204" pitchFamily="66" charset="0"/>
              </a:rPr>
              <a:t>Ce que dirent les fils de Ruben, les fils de Gad et la demi-tribu de Manassé plut aux enfants d'Israël. Les enfants d'Israël bénirent Dieu, et ils ne parlèrent plus de monter en armes pour ravager le pays qu'habitaient les fils de Ruben et les fils de Gad </a:t>
            </a:r>
            <a:r>
              <a:rPr lang="fr-FR" sz="1400" b="1" dirty="0">
                <a:latin typeface="Comic Sans MS" panose="030F0702030302020204" pitchFamily="66" charset="0"/>
              </a:rPr>
              <a:t>(Josué 22.3)</a:t>
            </a:r>
            <a:endParaRPr lang="fr-FR" sz="1100" b="1" dirty="0">
              <a:latin typeface="Comic Sans MS" panose="030F0702030302020204" pitchFamily="66" charset="0"/>
            </a:endParaRPr>
          </a:p>
        </p:txBody>
      </p:sp>
      <p:sp>
        <p:nvSpPr>
          <p:cNvPr id="6" name="CuadroTexto 5">
            <a:extLst>
              <a:ext uri="{FF2B5EF4-FFF2-40B4-BE49-F238E27FC236}">
                <a16:creationId xmlns:a16="http://schemas.microsoft.com/office/drawing/2014/main" id="{62778CC5-4EA7-6863-FFF0-33A8BF63693E}"/>
              </a:ext>
            </a:extLst>
          </p:cNvPr>
          <p:cNvSpPr txBox="1"/>
          <p:nvPr/>
        </p:nvSpPr>
        <p:spPr>
          <a:xfrm>
            <a:off x="0" y="1748240"/>
            <a:ext cx="6581775" cy="1631216"/>
          </a:xfrm>
          <a:prstGeom prst="rect">
            <a:avLst/>
          </a:prstGeom>
          <a:noFill/>
        </p:spPr>
        <p:txBody>
          <a:bodyPr wrap="square">
            <a:spAutoFit/>
          </a:bodyPr>
          <a:lstStyle/>
          <a:p>
            <a:pPr lvl="0">
              <a:spcBef>
                <a:spcPts val="600"/>
              </a:spcBef>
              <a:defRPr/>
            </a:pPr>
            <a:r>
              <a:rPr lang="fr-FR" sz="2000" b="1" dirty="0">
                <a:solidFill>
                  <a:prstClr val="black"/>
                </a:solidFill>
              </a:rPr>
              <a:t>En voyant que l'accusation n'était pas correcte, </a:t>
            </a:r>
            <a:r>
              <a:rPr lang="fr-FR" sz="2000" b="1" dirty="0" err="1">
                <a:solidFill>
                  <a:prstClr val="black"/>
                </a:solidFill>
              </a:rPr>
              <a:t>Phinées</a:t>
            </a:r>
            <a:r>
              <a:rPr lang="fr-FR" sz="2000" b="1" dirty="0">
                <a:solidFill>
                  <a:prstClr val="black"/>
                </a:solidFill>
              </a:rPr>
              <a:t> et la délégation israélite se sentirent satisfaits (Josué 22.30-31). Pour leur part, quand les Israélites apprirent la vérité, ils se réjouirent et louèrent Dieu (Josué 22.32-33).</a:t>
            </a:r>
            <a:endPar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180220647"/>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652463" y="3397338"/>
            <a:ext cx="5257800" cy="3303270"/>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92370" y="199953"/>
            <a:ext cx="2737985" cy="136899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urple frame with a white background&#10;&#10;AI-generated content may be incorrect.">
            <a:extLst>
              <a:ext uri="{FF2B5EF4-FFF2-40B4-BE49-F238E27FC236}">
                <a16:creationId xmlns:a16="http://schemas.microsoft.com/office/drawing/2014/main" id="{3C9AC9FA-F77C-5E05-FF9B-DF9AADFC4D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A0C456FE-6E0E-539F-E9D4-0DA11BD6190E}"/>
              </a:ext>
            </a:extLst>
          </p:cNvPr>
          <p:cNvSpPr txBox="1"/>
          <p:nvPr/>
        </p:nvSpPr>
        <p:spPr>
          <a:xfrm>
            <a:off x="615462" y="447675"/>
            <a:ext cx="10849707" cy="5986254"/>
          </a:xfrm>
          <a:prstGeom prst="rect">
            <a:avLst/>
          </a:prstGeom>
          <a:noFill/>
        </p:spPr>
        <p:txBody>
          <a:bodyPr wrap="square" rtlCol="0">
            <a:spAutoFit/>
          </a:bodyPr>
          <a:lstStyle/>
          <a:p>
            <a:pPr>
              <a:spcBef>
                <a:spcPts val="600"/>
              </a:spcBef>
            </a:pPr>
            <a:r>
              <a:rPr lang="fr-FR" sz="2400" b="1">
                <a:latin typeface="Constantia" panose="02030602050306030303" pitchFamily="18" charset="0"/>
              </a:rPr>
              <a:t>« Pour </a:t>
            </a:r>
            <a:r>
              <a:rPr lang="fr-FR" sz="2400" b="1" dirty="0">
                <a:latin typeface="Constantia" panose="02030602050306030303" pitchFamily="18" charset="0"/>
              </a:rPr>
              <a:t>prévenir tout genre de tentation et tout futur malentendu, les enfants de Gad et de Ruben placèrent sur leur autel cette inscription qui en indiquait l'usage et le but : « Cet autel est témoin entre nous que l’Éternel seul est Dieu ».</a:t>
            </a:r>
          </a:p>
          <a:p>
            <a:pPr>
              <a:spcBef>
                <a:spcPts val="600"/>
              </a:spcBef>
            </a:pPr>
            <a:r>
              <a:rPr lang="fr-FR" sz="2400" b="1" dirty="0">
                <a:latin typeface="Constantia" panose="02030602050306030303" pitchFamily="18" charset="0"/>
              </a:rPr>
              <a:t>Combien de querelles naissent de simples malentendus, même entre personnes animées des meilleures intentions ! Et quelles conséquences graves et même fatales elles engendreraient si l'on perdait de vue la courtoisie et la bienveillance !  […]</a:t>
            </a:r>
          </a:p>
          <a:p>
            <a:pPr>
              <a:spcBef>
                <a:spcPts val="600"/>
              </a:spcBef>
            </a:pPr>
            <a:r>
              <a:rPr lang="fr-FR" sz="2400" b="1" dirty="0">
                <a:latin typeface="Constantia" panose="02030602050306030303" pitchFamily="18" charset="0"/>
              </a:rPr>
              <a:t>Beaucoup de gens très sensibles aux avertissements qui leur sont adressés se permettent une sévérité excessive envers ceux qu’ils supposent être dans l’erreur. On ne ramène jamais personne dans la bonne voie par des reproches. Cette méthode a, au contraire, poussé bien des âmes plus loin dans leur égarement. Ce n’est que dans un esprit de bonté, d’affabilité et de miséricorde que l’on peut sauver celui qui s’égare, et “couvrir ainsi une multitude de péchés”. »</a:t>
            </a:r>
          </a:p>
        </p:txBody>
      </p:sp>
      <p:sp>
        <p:nvSpPr>
          <p:cNvPr id="3" name="CuadroTexto 2">
            <a:extLst>
              <a:ext uri="{FF2B5EF4-FFF2-40B4-BE49-F238E27FC236}">
                <a16:creationId xmlns:a16="http://schemas.microsoft.com/office/drawing/2014/main" id="{153C2F48-C8BC-381C-AF47-0B287455933D}"/>
              </a:ext>
            </a:extLst>
          </p:cNvPr>
          <p:cNvSpPr txBox="1"/>
          <p:nvPr/>
        </p:nvSpPr>
        <p:spPr>
          <a:xfrm>
            <a:off x="6890446" y="6064597"/>
            <a:ext cx="4400435" cy="338554"/>
          </a:xfrm>
          <a:prstGeom prst="rect">
            <a:avLst/>
          </a:prstGeom>
          <a:noFill/>
        </p:spPr>
        <p:txBody>
          <a:bodyPr wrap="none" rtlCol="0">
            <a:spAutoFit/>
          </a:bodyPr>
          <a:lstStyle/>
          <a:p>
            <a:pPr algn="r"/>
            <a:r>
              <a:rPr lang="fr-FR" sz="1600" b="1" dirty="0"/>
              <a:t>E. G. W. (Patriarches et prophètes, p. 502-503)</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427</TotalTime>
  <Words>1321</Words>
  <Application>Microsoft Office PowerPoint</Application>
  <PresentationFormat>Panorámica</PresentationFormat>
  <Paragraphs>60</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63</cp:revision>
  <dcterms:created xsi:type="dcterms:W3CDTF">2025-11-15T16:15:13Z</dcterms:created>
  <dcterms:modified xsi:type="dcterms:W3CDTF">2025-12-10T14:59:32Z</dcterms:modified>
</cp:coreProperties>
</file>