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784" r:id="rId5"/>
    <p:sldId id="304" r:id="rId6"/>
    <p:sldId id="778" r:id="rId7"/>
    <p:sldId id="777" r:id="rId8"/>
    <p:sldId id="785" r:id="rId9"/>
    <p:sldId id="780" r:id="rId10"/>
    <p:sldId id="305" r:id="rId11"/>
    <p:sldId id="781" r:id="rId12"/>
    <p:sldId id="782"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A744E6"/>
    <a:srgbClr val="663300"/>
    <a:srgbClr val="5D138B"/>
    <a:srgbClr val="FFFF99"/>
    <a:srgbClr val="00FFFF"/>
    <a:srgbClr val="FFD780"/>
    <a:srgbClr val="A40000"/>
    <a:srgbClr val="C04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fr-CH" sz="1800" b="1" dirty="0"/>
            <a:t>Que l'amour abonde en vous</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fr-CH" sz="1800" b="1" dirty="0"/>
            <a:t>Il vous rendra plus sages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fr-CH" sz="1600" b="1" dirty="0"/>
            <a:t>Vous verez ce qui est le meilleur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fr-CH" sz="1800" b="1" dirty="0"/>
            <a:t>Vous serez purs et intègres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fr-CH" sz="1800" b="1" dirty="0"/>
            <a:t>Vous porterez du fruit par Jésus-Christ</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fr-CH" sz="1800" b="1" dirty="0"/>
            <a:t>Cela contribuera à la gloire et à la louange de Dieu</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08615">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fr-CH" sz="1800" b="1" dirty="0">
              <a:effectLst>
                <a:outerShdw blurRad="38100" dist="38100" dir="2700000" algn="tl">
                  <a:srgbClr val="000000">
                    <a:alpha val="43137"/>
                  </a:srgbClr>
                </a:outerShdw>
              </a:effectLst>
            </a:rPr>
            <a:t>Qu'ils reçoivent la connaissance de Dieu qui leur donnera sagesse et intelligence spirituelle</a:t>
          </a:r>
          <a:endParaRPr lang="fr-CH" sz="180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fr-CH" sz="1800" b="1" dirty="0">
              <a:effectLst>
                <a:outerShdw blurRad="38100" dist="38100" dir="2700000" algn="tl">
                  <a:srgbClr val="000000">
                    <a:alpha val="43137"/>
                  </a:srgbClr>
                </a:outerShdw>
              </a:effectLst>
            </a:rPr>
            <a:t>Qu'ils marchent comme des enfants dignes de Dieu, lui rendant grâces en tout</a:t>
          </a:r>
          <a:endParaRPr lang="fr-CH" sz="180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fr-CH" sz="1800" b="1" dirty="0">
              <a:effectLst>
                <a:outerShdw blurRad="38100" dist="38100" dir="2700000" algn="tl">
                  <a:srgbClr val="000000">
                    <a:alpha val="43137"/>
                  </a:srgbClr>
                </a:outerShdw>
              </a:effectLst>
            </a:rPr>
            <a:t>Qu'ils portent du fruit et croissent dans la connaissance</a:t>
          </a:r>
          <a:endParaRPr lang="fr-CH" sz="180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fr-CH" sz="1800" b="1" dirty="0">
              <a:effectLst>
                <a:outerShdw blurRad="38100" dist="38100" dir="2700000" algn="tl">
                  <a:srgbClr val="000000">
                    <a:alpha val="43137"/>
                  </a:srgbClr>
                </a:outerShdw>
              </a:effectLst>
            </a:rPr>
            <a:t>Qu'ils soient fortifiés par la puissance de Dieu pour être patients</a:t>
          </a:r>
          <a:endParaRPr lang="fr-CH" sz="180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fr-CH" sz="1800" b="1" dirty="0">
              <a:effectLst>
                <a:outerShdw blurRad="38100" dist="38100" dir="2700000" algn="tl">
                  <a:srgbClr val="000000">
                    <a:alpha val="43137"/>
                  </a:srgbClr>
                </a:outerShdw>
              </a:effectLst>
            </a:rPr>
            <a:t>La Bible </a:t>
          </a:r>
          <a:br>
            <a:rPr lang="fr-CH" sz="1800" b="1" dirty="0">
              <a:effectLst>
                <a:outerShdw blurRad="38100" dist="38100" dir="2700000" algn="tl">
                  <a:srgbClr val="000000">
                    <a:alpha val="43137"/>
                  </a:srgbClr>
                </a:outerShdw>
              </a:effectLst>
            </a:rPr>
          </a:br>
          <a:r>
            <a:rPr lang="fr-CH" sz="1800" b="1" dirty="0">
              <a:effectLst>
                <a:outerShdw blurRad="38100" dist="38100" dir="2700000" algn="tl">
                  <a:srgbClr val="000000">
                    <a:alpha val="43137"/>
                  </a:srgbClr>
                </a:outerShdw>
              </a:effectLst>
            </a:rPr>
            <a:t>(Psaume 119.105)</a:t>
          </a:r>
          <a:endParaRPr lang="fr-CH"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lIns="180000" tIns="36000" rIns="36000" bIns="36000"/>
        <a:lstStyle/>
        <a:p>
          <a:pPr algn="ctr"/>
          <a:r>
            <a:rPr lang="fr-CH" sz="1800" b="1" dirty="0">
              <a:effectLst>
                <a:outerShdw blurRad="38100" dist="38100" dir="2700000" algn="tl">
                  <a:srgbClr val="000000">
                    <a:alpha val="43137"/>
                  </a:srgbClr>
                </a:outerShdw>
              </a:effectLst>
            </a:rPr>
            <a:t>L'esprit de prophétie       (Ap. 19.10), manifesté à travers Ellen G. White</a:t>
          </a:r>
          <a:endParaRPr lang="fr-CH"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fr-CH" sz="1600" b="1" dirty="0">
              <a:effectLst>
                <a:outerShdw blurRad="38100" dist="38100" dir="2700000" algn="tl">
                  <a:srgbClr val="000000">
                    <a:alpha val="43137"/>
                  </a:srgbClr>
                </a:outerShdw>
              </a:effectLst>
            </a:rPr>
            <a:t>La conduite providentielle de Dieu (Colossiens 4.3)</a:t>
          </a:r>
          <a:endParaRPr lang="fr-CH" sz="160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fr-CH" sz="1600" b="1" dirty="0">
              <a:effectLst>
                <a:outerShdw blurRad="38100" dist="38100" dir="2700000" algn="tl">
                  <a:srgbClr val="000000">
                    <a:alpha val="43137"/>
                  </a:srgbClr>
                </a:outerShdw>
              </a:effectLst>
            </a:rPr>
            <a:t>Le Saint-Esprit </a:t>
          </a:r>
          <a:br>
            <a:rPr lang="fr-CH" sz="1600" b="1" dirty="0">
              <a:effectLst>
                <a:outerShdw blurRad="38100" dist="38100" dir="2700000" algn="tl">
                  <a:srgbClr val="000000">
                    <a:alpha val="43137"/>
                  </a:srgbClr>
                </a:outerShdw>
              </a:effectLst>
            </a:rPr>
          </a:br>
          <a:r>
            <a:rPr lang="fr-CH" sz="1600" b="1" dirty="0">
              <a:effectLst>
                <a:outerShdw blurRad="38100" dist="38100" dir="2700000" algn="tl">
                  <a:srgbClr val="000000">
                    <a:alpha val="43137"/>
                  </a:srgbClr>
                </a:outerShdw>
              </a:effectLst>
            </a:rPr>
            <a:t>(Ésaïe 30.21)</a:t>
          </a:r>
          <a:endParaRPr lang="fr-CH" sz="160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Que l'amour abonde en vous</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Il vous rendra plus sages</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062818" y="1589919"/>
          <a:ext cx="1692152"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H" sz="1600" b="1" kern="1200" dirty="0"/>
            <a:t>Vous verez ce qui est le meilleur</a:t>
          </a:r>
        </a:p>
      </dsp:txBody>
      <dsp:txXfrm>
        <a:off x="4062818" y="1589919"/>
        <a:ext cx="1692152"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Vous serez purs et intègres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Vous porterez du fruit par Jésus-Christ</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Cela contribuera à la gloire et à la louange de Dieu</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reçoivent la connaissance de Dieu qui leur donnera sagesse et intelligence spirituelle</a:t>
          </a:r>
          <a:endParaRPr lang="fr-CH" sz="1800" kern="1200" dirty="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marchent comme des enfants dignes de Dieu, lui rendant grâces en tout</a:t>
          </a:r>
          <a:endParaRPr lang="fr-CH" sz="1800" kern="1200" dirty="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portent du fruit et croissent dans la connaissance</a:t>
          </a:r>
          <a:endParaRPr lang="fr-CH" sz="1800" kern="1200" dirty="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soient fortifiés par la puissance de Dieu pour être patients</a:t>
          </a:r>
          <a:endParaRPr lang="fr-CH" sz="1800" kern="1200" dirty="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La Bible </a:t>
          </a:r>
          <a:br>
            <a:rPr lang="fr-CH" sz="1800" b="1" kern="1200" dirty="0">
              <a:effectLst>
                <a:outerShdw blurRad="38100" dist="38100" dir="2700000" algn="tl">
                  <a:srgbClr val="000000">
                    <a:alpha val="43137"/>
                  </a:srgbClr>
                </a:outerShdw>
              </a:effectLst>
            </a:rPr>
          </a:br>
          <a:r>
            <a:rPr lang="fr-CH" sz="1800" b="1" kern="1200" dirty="0">
              <a:effectLst>
                <a:outerShdw blurRad="38100" dist="38100" dir="2700000" algn="tl">
                  <a:srgbClr val="000000">
                    <a:alpha val="43137"/>
                  </a:srgbClr>
                </a:outerShdw>
              </a:effectLst>
            </a:rPr>
            <a:t>(Psaume 119.105)</a:t>
          </a:r>
          <a:endParaRPr lang="fr-CH" sz="1800" kern="120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000" tIns="36000" rIns="36000" bIns="3600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L'esprit de prophétie       (Ap. 19.10), manifesté à travers Ellen G. White</a:t>
          </a:r>
          <a:endParaRPr lang="fr-CH" sz="1800" kern="120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H" sz="1600" b="1" kern="1200" dirty="0">
              <a:effectLst>
                <a:outerShdw blurRad="38100" dist="38100" dir="2700000" algn="tl">
                  <a:srgbClr val="000000">
                    <a:alpha val="43137"/>
                  </a:srgbClr>
                </a:outerShdw>
              </a:effectLst>
            </a:rPr>
            <a:t>La conduite providentielle de Dieu (Colossiens 4.3)</a:t>
          </a:r>
          <a:endParaRPr lang="fr-CH" sz="1600" kern="120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H" sz="1600" b="1" kern="1200" dirty="0">
              <a:effectLst>
                <a:outerShdw blurRad="38100" dist="38100" dir="2700000" algn="tl">
                  <a:srgbClr val="000000">
                    <a:alpha val="43137"/>
                  </a:srgbClr>
                </a:outerShdw>
              </a:effectLst>
            </a:rPr>
            <a:t>Le Saint-Esprit </a:t>
          </a:r>
          <a:br>
            <a:rPr lang="fr-CH" sz="1600" b="1" kern="1200" dirty="0">
              <a:effectLst>
                <a:outerShdw blurRad="38100" dist="38100" dir="2700000" algn="tl">
                  <a:srgbClr val="000000">
                    <a:alpha val="43137"/>
                  </a:srgbClr>
                </a:outerShdw>
              </a:effectLst>
            </a:rPr>
          </a:br>
          <a:r>
            <a:rPr lang="fr-CH" sz="1600" b="1" kern="1200" dirty="0">
              <a:effectLst>
                <a:outerShdw blurRad="38100" dist="38100" dir="2700000" algn="tl">
                  <a:srgbClr val="000000">
                    <a:alpha val="43137"/>
                  </a:srgbClr>
                </a:outerShdw>
              </a:effectLst>
            </a:rPr>
            <a:t>(Ésaïe 30.21)</a:t>
          </a:r>
          <a:endParaRPr lang="fr-CH" sz="1600" kern="120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75A6A-6A4A-4F2D-8A41-A010483273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75A6A-6A4A-4F2D-8A41-A010483273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486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0F75A6A-6A4A-4F2D-8A41-A0104832738F}" type="slidenum">
              <a:rPr lang="es-ES" smtClean="0"/>
              <a:t>10</a:t>
            </a:fld>
            <a:endParaRPr lang="es-ES"/>
          </a:p>
        </p:txBody>
      </p:sp>
    </p:spTree>
    <p:extLst>
      <p:ext uri="{BB962C8B-B14F-4D97-AF65-F5344CB8AC3E}">
        <p14:creationId xmlns:p14="http://schemas.microsoft.com/office/powerpoint/2010/main" val="359290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3.jpeg"/><Relationship Id="rId5" Type="http://schemas.openxmlformats.org/officeDocument/2006/relationships/diagramLayout" Target="../diagrams/layout1.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200" b="1" i="0" u="none" strike="noStrike" kern="1200" cap="none" spc="0" normalizeH="0" baseline="0" noProof="0" dirty="0">
                <a:ln w="10160">
                  <a:solidFill>
                    <a:srgbClr val="AE9665"/>
                  </a:solidFill>
                  <a:prstDash val="solid"/>
                </a:ln>
                <a:solidFill>
                  <a:srgbClr val="D9D535">
                    <a:lumMod val="60000"/>
                    <a:lumOff val="40000"/>
                  </a:srgbClr>
                </a:solidFill>
                <a:effectLst>
                  <a:outerShdw blurRad="38100" dist="22860" dir="5400000" algn="tl" rotWithShape="0">
                    <a:srgbClr val="000000">
                      <a:alpha val="98000"/>
                    </a:srgbClr>
                  </a:outerShdw>
                </a:effectLst>
                <a:uLnTx/>
                <a:uFillTx/>
                <a:latin typeface="Aptos" panose="02110004020202020204"/>
                <a:ea typeface="+mn-ea"/>
                <a:cs typeface="+mn-cs"/>
              </a:rPr>
              <a:t>RAISONS DE REMERCIER ET DE PRIER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AE9665">
                    <a:lumMod val="60000"/>
                    <a:lumOff val="40000"/>
                  </a:srgbClr>
                </a:solidFill>
                <a:effectLst>
                  <a:outerShdw blurRad="38100" dist="38100" dir="2700000" algn="tl">
                    <a:srgbClr val="000000">
                      <a:alpha val="43137"/>
                    </a:srgbClr>
                  </a:outerShdw>
                </a:effectLst>
                <a:uLnTx/>
                <a:uFillTx/>
                <a:latin typeface="Aptos" panose="02110004020202020204"/>
                <a:ea typeface="+mn-ea"/>
                <a:cs typeface="+mn-cs"/>
              </a:rPr>
              <a:t>Lección 2 para el 10 de enero de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nk and purple background&#10;&#10;AI-generated content may be incorrect.">
            <a:extLst>
              <a:ext uri="{FF2B5EF4-FFF2-40B4-BE49-F238E27FC236}">
                <a16:creationId xmlns:a16="http://schemas.microsoft.com/office/drawing/2014/main" id="{7C1549CF-DE9C-8F04-B94C-2AA2E44E1D0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300" normalizeH="0" baseline="0" noProof="0" dirty="0">
                <a:ln w="22225">
                  <a:solidFill>
                    <a:srgbClr val="D9D535"/>
                  </a:solidFill>
                  <a:prstDash val="solid"/>
                </a:ln>
                <a:solidFill>
                  <a:srgbClr val="D9D535">
                    <a:lumMod val="40000"/>
                    <a:lumOff val="60000"/>
                  </a:srgbClr>
                </a:solidFill>
                <a:effectLst>
                  <a:outerShdw blurRad="38100" dist="38100" dir="2700000" algn="tl">
                    <a:srgbClr val="000000">
                      <a:alpha val="43137"/>
                    </a:srgbClr>
                  </a:outerShdw>
                </a:effectLst>
                <a:uLnTx/>
                <a:uFillTx/>
                <a:latin typeface="Aptos" panose="02110004020202020204"/>
                <a:ea typeface="+mn-ea"/>
                <a:cs typeface="+mn-cs"/>
              </a:rPr>
              <a:t>RAISONS DE REMERCIER</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2" y="568086"/>
            <a:ext cx="121919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t>Nous prions continuellement pour vous, et nous rendons grâces à Dieu, </a:t>
            </a:r>
            <a:b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br>
            <a: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t>le Père de notre Seigneur Jésus-Christ (Colossiens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Faisant écho aux paroles de 1 Corinthiens 13.13, Paul remercie Dieu parce que les Colossiens possèdent ces trois vertus chrétiennes : foi, espérance et amour (Colossiens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98830" y="4432812"/>
            <a:ext cx="2148963" cy="2148963"/>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uLnTx/>
                <a:uFillTx/>
                <a:latin typeface="Aptos" panose="02110004020202020204"/>
                <a:ea typeface="+mn-ea"/>
                <a:cs typeface="+mn-cs"/>
              </a:rPr>
              <a:t>Ces vertus surgissent « en Jésus-Christ », affectent nos relations avec « tous les saints », et nous ont été transmises par </a:t>
            </a:r>
            <a:br>
              <a:rPr kumimoji="0" lang="fr-CH" sz="2000" b="1" i="0" u="none" strike="noStrike" kern="1200" cap="none" spc="0" normalizeH="0" baseline="0" noProof="0" dirty="0">
                <a:ln>
                  <a:noFill/>
                </a:ln>
                <a:uLnTx/>
                <a:uFillTx/>
                <a:latin typeface="Aptos" panose="02110004020202020204"/>
                <a:ea typeface="+mn-ea"/>
                <a:cs typeface="+mn-cs"/>
              </a:rPr>
            </a:br>
            <a:r>
              <a:rPr kumimoji="0" lang="fr-CH" sz="2000" b="1" i="0" u="none" strike="noStrike" kern="1200" cap="none" spc="0" normalizeH="0" baseline="0" noProof="0" dirty="0">
                <a:ln>
                  <a:noFill/>
                </a:ln>
                <a:uLnTx/>
                <a:uFillTx/>
                <a:latin typeface="Aptos" panose="02110004020202020204"/>
                <a:ea typeface="+mn-ea"/>
                <a:cs typeface="+mn-cs"/>
              </a:rPr>
              <a:t>« la parole de vérité de l'Évangile ».</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69193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La puissance de Dieu, qui se transmet à travers l'Évangile par l'œuvre du Saint-Esprit, fait de la Bible </a:t>
            </a:r>
            <a:br>
              <a:rPr kumimoji="0" lang="fr-CH" sz="2000" b="1" i="0" u="none" strike="noStrike" kern="1200" cap="none" spc="0" normalizeH="0" baseline="0" noProof="0" dirty="0">
                <a:ln>
                  <a:noFill/>
                </a:ln>
                <a:effectLst/>
                <a:uLnTx/>
                <a:uFillTx/>
                <a:latin typeface="Aptos" panose="02110004020202020204"/>
                <a:ea typeface="+mn-ea"/>
                <a:cs typeface="+mn-cs"/>
              </a:rPr>
            </a:br>
            <a:r>
              <a:rPr kumimoji="0" lang="fr-CH" sz="2000" b="1" i="0" u="none" strike="noStrike" kern="1200" cap="none" spc="0" normalizeH="0" baseline="0" noProof="0" dirty="0">
                <a:ln>
                  <a:noFill/>
                </a:ln>
                <a:effectLst/>
                <a:uLnTx/>
                <a:uFillTx/>
                <a:latin typeface="Aptos" panose="02110004020202020204"/>
                <a:ea typeface="+mn-ea"/>
                <a:cs typeface="+mn-cs"/>
              </a:rPr>
              <a:t>une « parole de vie » (Philippiens 2.16). Cela signifie qu'en acceptant l'Évangile, nous avons la vie éternelle et un héritage « réservé dans les cieux » </a:t>
            </a:r>
            <a:r>
              <a:rPr kumimoji="0" lang="fr-CH" sz="2000" i="1" u="sng" strike="noStrike" kern="1200" cap="none" spc="0" normalizeH="0" baseline="0" noProof="0" dirty="0">
                <a:ln>
                  <a:noFill/>
                </a:ln>
                <a:effectLst/>
                <a:uLnTx/>
                <a:uFillTx/>
                <a:latin typeface="Aptos" panose="02110004020202020204"/>
                <a:ea typeface="+mn-ea"/>
                <a:cs typeface="+mn-cs"/>
              </a:rPr>
              <a:t>(Colossiens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Paul souligne que cet Évangile n'a pas été prêché seulement aux Colossiens, mais « dans le monde entier » (Colossiens 1.6)... et en seulement 30 ans !</a:t>
            </a:r>
          </a:p>
        </p:txBody>
      </p:sp>
    </p:spTree>
    <p:extLst>
      <p:ext uri="{BB962C8B-B14F-4D97-AF65-F5344CB8AC3E}">
        <p14:creationId xmlns:p14="http://schemas.microsoft.com/office/powerpoint/2010/main" val="11733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pic>
        <p:nvPicPr>
          <p:cNvPr id="9" name="Picture 8" descr="A white and yellow background&#10;&#10;AI-generated content may be incorrect.">
            <a:extLst>
              <a:ext uri="{FF2B5EF4-FFF2-40B4-BE49-F238E27FC236}">
                <a16:creationId xmlns:a16="http://schemas.microsoft.com/office/drawing/2014/main" id="{08500D26-E3F7-DA2E-E8C3-531E974ADAA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600" normalizeH="0" baseline="0" noProof="0" dirty="0">
                <a:ln w="19050" cmpd="sng">
                  <a:solidFill>
                    <a:srgbClr val="9E3939"/>
                  </a:solidFill>
                  <a:prstDash val="solid"/>
                </a:ln>
                <a:gradFill>
                  <a:gsLst>
                    <a:gs pos="0">
                      <a:srgbClr val="9E3939"/>
                    </a:gs>
                    <a:gs pos="4000">
                      <a:srgbClr val="9E3939">
                        <a:lumMod val="60000"/>
                        <a:lumOff val="40000"/>
                      </a:srgbClr>
                    </a:gs>
                    <a:gs pos="87000">
                      <a:srgbClr val="9E3939">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DEMANDES DE PRIÈRE</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5847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1" i="0" u="none" strike="noStrike" kern="1200" cap="none" spc="0" normalizeH="0" baseline="0" noProof="0" dirty="0">
                <a:ln>
                  <a:noFill/>
                </a:ln>
                <a:solidFill>
                  <a:srgbClr val="AE9665">
                    <a:lumMod val="75000"/>
                  </a:srgbClr>
                </a:solidFill>
                <a:effectLst/>
                <a:uLnTx/>
                <a:uFillTx/>
                <a:latin typeface="Comic Sans MS" panose="030F0702030302020204" pitchFamily="66" charset="0"/>
                <a:ea typeface="+mn-ea"/>
                <a:cs typeface="+mn-cs"/>
              </a:rPr>
              <a:t>C'est pour cela que nous aussi, depuis le jour où nous en avons été informés, nous ne cessons de prier Dieu pour vous, et de demander que vous soyez remplis de la connaissance de sa volonté, en toute sagesse et intelligence spirituelle (Colossiens 1.9)</a:t>
            </a:r>
          </a:p>
        </p:txBody>
      </p:sp>
      <p:sp>
        <p:nvSpPr>
          <p:cNvPr id="6" name="CuadroTexto 5">
            <a:extLst>
              <a:ext uri="{FF2B5EF4-FFF2-40B4-BE49-F238E27FC236}">
                <a16:creationId xmlns:a16="http://schemas.microsoft.com/office/drawing/2014/main" id="{8AA19A7C-6B61-8582-8601-EAEC1B737040}"/>
              </a:ext>
            </a:extLst>
          </p:cNvPr>
          <p:cNvSpPr txBox="1"/>
          <p:nvPr/>
        </p:nvSpPr>
        <p:spPr>
          <a:xfrm>
            <a:off x="546269" y="1459024"/>
            <a:ext cx="62895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La demande de prière de Paul inclut beaucoup de bonnes choses pour les Colossiens </a:t>
            </a:r>
            <a:r>
              <a:rPr kumimoji="0" lang="fr-CH" sz="1600" b="1" i="0" u="none" strike="noStrike" kern="1200" cap="none" spc="0" normalizeH="0" baseline="0" noProof="0" dirty="0">
                <a:ln>
                  <a:noFill/>
                </a:ln>
                <a:effectLst/>
                <a:uLnTx/>
                <a:uFillTx/>
                <a:latin typeface="Aptos" panose="02110004020202020204"/>
                <a:ea typeface="+mn-ea"/>
                <a:cs typeface="+mn-cs"/>
              </a:rPr>
              <a:t>(Colossiens 1.9-11)</a:t>
            </a:r>
            <a:r>
              <a:rPr kumimoji="0" lang="fr-CH" sz="2000" b="1" i="0" u="none" strike="noStrike" kern="1200" cap="none" spc="0" normalizeH="0" baseline="0" noProof="0" dirty="0">
                <a:ln>
                  <a:noFill/>
                </a:ln>
                <a:effectLst/>
                <a:uLnTx/>
                <a:uFillTx/>
                <a:latin typeface="Aptos" panose="02110004020202020204"/>
                <a:ea typeface="+mn-ea"/>
                <a:cs typeface="+mn-cs"/>
              </a:rPr>
              <a:t> :</a:t>
            </a:r>
          </a:p>
        </p:txBody>
      </p:sp>
      <p:graphicFrame>
        <p:nvGraphicFramePr>
          <p:cNvPr id="4" name="Diagrama 3">
            <a:extLst>
              <a:ext uri="{FF2B5EF4-FFF2-40B4-BE49-F238E27FC236}">
                <a16:creationId xmlns:a16="http://schemas.microsoft.com/office/drawing/2014/main" id="{FDAE372C-A449-E813-E5C4-AFB9D1F027F1}"/>
              </a:ext>
            </a:extLst>
          </p:cNvPr>
          <p:cNvGraphicFramePr/>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85489" y="2207247"/>
            <a:ext cx="186122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1800" b="1" i="0" u="none" strike="noStrike" kern="1200" cap="none" spc="0" normalizeH="0" baseline="0" noProof="0" dirty="0">
                <a:ln>
                  <a:noFill/>
                </a:ln>
                <a:effectLst/>
                <a:uLnTx/>
                <a:uFillTx/>
                <a:latin typeface="Aptos" panose="02110004020202020204"/>
                <a:ea typeface="+mn-ea"/>
                <a:cs typeface="+mn-cs"/>
              </a:rPr>
              <a:t>Cette prière est faite « avec joie, en rendant grâces au Père » </a:t>
            </a:r>
            <a:r>
              <a:rPr kumimoji="0" lang="fr-CH" sz="1600" b="1" i="0" u="none" strike="noStrike" kern="1200" cap="none" spc="0" normalizeH="0" baseline="0" noProof="0" dirty="0">
                <a:ln>
                  <a:noFill/>
                </a:ln>
                <a:effectLst/>
                <a:uLnTx/>
                <a:uFillTx/>
                <a:latin typeface="Aptos" panose="02110004020202020204"/>
                <a:ea typeface="+mn-ea"/>
                <a:cs typeface="+mn-cs"/>
              </a:rPr>
              <a:t>(Colossiens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2951606083"/>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4216751"/>
            <a:ext cx="1507787"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1800" b="1" i="0" u="none" strike="noStrike" kern="1200" cap="none" spc="0" normalizeH="0" baseline="0" noProof="0" dirty="0">
                <a:ln>
                  <a:noFill/>
                </a:ln>
                <a:effectLst/>
                <a:uLnTx/>
                <a:uFillTx/>
                <a:latin typeface="Aptos" panose="02110004020202020204"/>
                <a:ea typeface="+mn-ea"/>
                <a:cs typeface="+mn-cs"/>
              </a:rPr>
              <a:t>Il y a quatre canaux par lesquels Dieu agit pour rendre réelle en nous la prière de Paul :</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16245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416868"/>
          </a:xfrm>
          <a:prstGeom prst="rect">
            <a:avLst/>
          </a:prstGeom>
          <a:noFill/>
        </p:spPr>
        <p:txBody>
          <a:bodyPr wrap="square">
            <a:spAutoFit/>
          </a:bodyPr>
          <a:lstStyle/>
          <a:p>
            <a:pPr lvl="0">
              <a:spcBef>
                <a:spcPts val="600"/>
              </a:spcBef>
            </a:pPr>
            <a:r>
              <a:rPr lang="fr-FR" sz="2400" b="1" dirty="0">
                <a:solidFill>
                  <a:prstClr val="black"/>
                </a:solidFill>
                <a:latin typeface="Constantia" panose="02030602050306030303" pitchFamily="18" charset="0"/>
              </a:rPr>
              <a:t>« Constamment nous sommes appelés à tirer de lui notre subsistance en participant au pain vivant descendu du ciel, en puisant à une source toujours fraîche et toujours prête à répandre ses abondants trésors. Si nous demeurons toujours en sa présence, nos cœurs tournés vers lui pour le remercier et le louer, notre vie intérieure sera continuellement renouvelée. </a:t>
            </a:r>
          </a:p>
          <a:p>
            <a:pPr lvl="0">
              <a:spcBef>
                <a:spcPts val="600"/>
              </a:spcBef>
            </a:pPr>
            <a:r>
              <a:rPr lang="fr-FR" sz="2400" b="1" dirty="0">
                <a:solidFill>
                  <a:prstClr val="black"/>
                </a:solidFill>
                <a:latin typeface="Constantia" panose="02030602050306030303" pitchFamily="18" charset="0"/>
              </a:rPr>
              <a:t>Dans nos prières, nous parlerons avec Dieu comme avec un ami. </a:t>
            </a:r>
            <a:br>
              <a:rPr lang="fr-FR" sz="2400" b="1" dirty="0">
                <a:solidFill>
                  <a:prstClr val="black"/>
                </a:solidFill>
                <a:latin typeface="Constantia" panose="02030602050306030303" pitchFamily="18" charset="0"/>
              </a:rPr>
            </a:br>
            <a:r>
              <a:rPr lang="fr-FR" sz="2400" b="1" dirty="0">
                <a:solidFill>
                  <a:prstClr val="black"/>
                </a:solidFill>
                <a:latin typeface="Constantia" panose="02030602050306030303" pitchFamily="18" charset="0"/>
              </a:rPr>
              <a:t>Il nous révélera personnellement ses mystères, et nous ressentirons fréquemment la paix et la joie de la présence de Jésus. </a:t>
            </a:r>
          </a:p>
          <a:p>
            <a:pPr lvl="0">
              <a:spcBef>
                <a:spcPts val="600"/>
              </a:spcBef>
            </a:pPr>
            <a:r>
              <a:rPr lang="fr-FR" sz="2400" b="1" dirty="0">
                <a:solidFill>
                  <a:prstClr val="black"/>
                </a:solidFill>
                <a:latin typeface="Constantia" panose="02030602050306030303" pitchFamily="18" charset="0"/>
              </a:rPr>
              <a:t>Nos cœurs brûleront au-dedans de nous quand il viendra s’entretenir avec nous comme il le faisait avec </a:t>
            </a:r>
            <a:r>
              <a:rPr lang="fr-FR" sz="2400" b="1" dirty="0" err="1">
                <a:solidFill>
                  <a:prstClr val="black"/>
                </a:solidFill>
                <a:latin typeface="Constantia" panose="02030602050306030303" pitchFamily="18" charset="0"/>
              </a:rPr>
              <a:t>Hénoc</a:t>
            </a:r>
            <a:r>
              <a:rPr lang="fr-FR" sz="2400" b="1" dirty="0">
                <a:solidFill>
                  <a:prstClr val="black"/>
                </a:solidFill>
                <a:latin typeface="Constantia" panose="02030602050306030303" pitchFamily="18" charset="0"/>
              </a:rPr>
              <a:t>. Quand cette expérience sera véritablement celle du chrétien, il se dégagera de sa vie une simplicité, une humilité, une douceur, une tendresse qui montreront à tous ceux </a:t>
            </a:r>
            <a:br>
              <a:rPr lang="fr-FR" sz="2400" b="1" dirty="0">
                <a:solidFill>
                  <a:prstClr val="black"/>
                </a:solidFill>
                <a:latin typeface="Constantia" panose="02030602050306030303" pitchFamily="18" charset="0"/>
              </a:rPr>
            </a:br>
            <a:r>
              <a:rPr lang="fr-FR" sz="2400" b="1" dirty="0">
                <a:solidFill>
                  <a:prstClr val="black"/>
                </a:solidFill>
                <a:latin typeface="Constantia" panose="02030602050306030303" pitchFamily="18" charset="0"/>
              </a:rPr>
              <a:t>qui l’entourent qu’il a été avec Jésus et qu’il a reçu ses instructions</a:t>
            </a:r>
            <a:endParaRPr kumimoji="0" lang="es-ES"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9E3123D6-5231-E355-4E6C-B9157863F64C}"/>
              </a:ext>
            </a:extLst>
          </p:cNvPr>
          <p:cNvSpPr txBox="1"/>
          <p:nvPr/>
        </p:nvSpPr>
        <p:spPr>
          <a:xfrm>
            <a:off x="7405112" y="6215971"/>
            <a:ext cx="4786888" cy="338554"/>
          </a:xfrm>
          <a:prstGeom prst="rect">
            <a:avLst/>
          </a:prstGeom>
          <a:noFill/>
        </p:spPr>
        <p:txBody>
          <a:bodyPr wrap="none" rtlCol="0">
            <a:spAutoFit/>
          </a:bodyPr>
          <a:lstStyle/>
          <a:p>
            <a:pPr lvl="0" algn="r"/>
            <a:r>
              <a:rPr lang="fr-FR" sz="1600" b="1" dirty="0">
                <a:solidFill>
                  <a:prstClr val="black"/>
                </a:solidFill>
              </a:rPr>
              <a:t>(E. G. W. </a:t>
            </a:r>
            <a:r>
              <a:rPr lang="fr-FR" sz="1600" b="1" i="1" dirty="0">
                <a:solidFill>
                  <a:prstClr val="black"/>
                </a:solidFill>
              </a:rPr>
              <a:t>Paroles de vie du Grand Maître</a:t>
            </a:r>
            <a:r>
              <a:rPr lang="fr-FR" sz="1600" b="1" dirty="0">
                <a:solidFill>
                  <a:prstClr val="black"/>
                </a:solidFill>
              </a:rPr>
              <a:t>, </a:t>
            </a:r>
            <a:r>
              <a:rPr lang="fr-FR" sz="1600" b="1" dirty="0" err="1">
                <a:solidFill>
                  <a:prstClr val="black"/>
                </a:solidFill>
              </a:rPr>
              <a:t>pág</a:t>
            </a:r>
            <a:r>
              <a:rPr lang="fr-FR" sz="1600" b="1" dirty="0">
                <a:solidFill>
                  <a:prstClr val="black"/>
                </a:solidFill>
              </a:rPr>
              <a:t>. 100) </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243512"/>
            <a:ext cx="3567178" cy="6370975"/>
          </a:xfrm>
          <a:prstGeom prst="rect">
            <a:avLst/>
          </a:prstGeom>
          <a:noFill/>
        </p:spPr>
        <p:txBody>
          <a:bodyPr wrap="square">
            <a:spAutoFit/>
          </a:bodyPr>
          <a:lstStyle/>
          <a:p>
            <a:pPr lvl="0" algn="ctr">
              <a:spcBef>
                <a:spcPts val="1200"/>
              </a:spcBef>
              <a:defRPr/>
            </a:pPr>
            <a:r>
              <a:rPr kumimoji="0" lang="fr-CH" sz="3600" b="1" i="0" u="none" strike="noStrike" kern="1200" cap="none" spc="0" normalizeH="0" baseline="0" noProof="0" dirty="0">
                <a:ln w="12700" cmpd="sng">
                  <a:noFill/>
                  <a:prstDash val="solid"/>
                </a:ln>
                <a:solidFill>
                  <a:schemeClr val="accent6">
                    <a:lumMod val="60000"/>
                    <a:lumOff val="40000"/>
                  </a:scheme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fr-C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fr-CH" sz="3600" b="1" dirty="0">
                <a:solidFill>
                  <a:schemeClr val="accent6">
                    <a:lumMod val="60000"/>
                    <a:lumOff val="40000"/>
                  </a:schemeClr>
                </a:solidFill>
                <a:latin typeface="Arial" panose="020B0604020202020204" pitchFamily="34" charset="0"/>
                <a:cs typeface="Arial" panose="020B0604020202020204" pitchFamily="34" charset="0"/>
              </a:rPr>
              <a:t>Je suis persuadé que celui qui a commencé </a:t>
            </a:r>
            <a:br>
              <a:rPr lang="fr-CH" sz="3600" b="1" dirty="0">
                <a:solidFill>
                  <a:schemeClr val="accent6">
                    <a:lumMod val="60000"/>
                    <a:lumOff val="40000"/>
                  </a:schemeClr>
                </a:solidFill>
                <a:latin typeface="Arial" panose="020B0604020202020204" pitchFamily="34" charset="0"/>
                <a:cs typeface="Arial" panose="020B0604020202020204" pitchFamily="34" charset="0"/>
              </a:rPr>
            </a:br>
            <a:r>
              <a:rPr lang="fr-CH" sz="3600" b="1" dirty="0">
                <a:solidFill>
                  <a:schemeClr val="accent6">
                    <a:lumMod val="60000"/>
                    <a:lumOff val="40000"/>
                  </a:schemeClr>
                </a:solidFill>
                <a:latin typeface="Arial" panose="020B0604020202020204" pitchFamily="34" charset="0"/>
                <a:cs typeface="Arial" panose="020B0604020202020204" pitchFamily="34" charset="0"/>
              </a:rPr>
              <a:t>en vous cette bonne œuvre la rendra parfaite pour le jour de Jésus Christ </a:t>
            </a:r>
            <a:r>
              <a:rPr lang="fr-CH" sz="3600" b="1" dirty="0">
                <a:ln w="12700" cmpd="sng">
                  <a:noFill/>
                  <a:prstDash val="solid"/>
                </a:ln>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sz="3600" b="1" dirty="0">
              <a:ln w="12700" cmpd="sng">
                <a:noFill/>
                <a:prstDash val="solid"/>
              </a:ln>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a:t>
            </a:r>
            <a:r>
              <a:rPr kumimoji="0" lang="es-ES" sz="2800" b="1" i="0" u="none" strike="noStrike" kern="1200" cap="none" spc="0" normalizeH="0" noProof="0" dirty="0">
                <a:ln w="12700" cmpd="sng">
                  <a:noFill/>
                  <a:prstDash val="solid"/>
                </a:ln>
                <a:solidFill>
                  <a:srgbClr val="FFD49D"/>
                </a:solidFill>
                <a:effectLst>
                  <a:outerShdw blurRad="38100" dist="38100" dir="2700000" algn="tl">
                    <a:srgbClr val="000000">
                      <a:alpha val="43137"/>
                    </a:srgbClr>
                  </a:outerShdw>
                </a:effectLst>
                <a:uLnTx/>
                <a:uFillTx/>
                <a:latin typeface="Arial" panose="020B0604020202020204" pitchFamily="34" charset="0"/>
                <a:ea typeface="+mn-ea"/>
                <a:cs typeface="+mn-cs"/>
              </a:rPr>
              <a:t>ilipens</a:t>
            </a: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and white background&#10;&#10;AI-generated content may be incorrect.">
            <a:extLst>
              <a:ext uri="{FF2B5EF4-FFF2-40B4-BE49-F238E27FC236}">
                <a16:creationId xmlns:a16="http://schemas.microsoft.com/office/drawing/2014/main" id="{40C094A2-C360-BB44-A6CC-0E8B15C807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BD53"/>
                </a:solidFill>
                <a:effectLst/>
                <a:uLnTx/>
                <a:uFillTx/>
                <a:latin typeface="Aptos" panose="02110004020202020204"/>
                <a:ea typeface="+mn-ea"/>
                <a:cs typeface="+mn-cs"/>
              </a:rPr>
              <a:t>Motifs pour remercier et prier dans la lettre aux Philippiens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Raisons de remercier (Philippiens 1.3-8)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Demandes de prière (Philippiens 1.9-11)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BA9B00"/>
                </a:solidFill>
                <a:effectLst/>
                <a:uLnTx/>
                <a:uFillTx/>
                <a:latin typeface="Aptos" panose="02110004020202020204"/>
                <a:ea typeface="+mn-ea"/>
                <a:cs typeface="+mn-cs"/>
              </a:rPr>
              <a:t>Remercier et prier dans les temps difficiles </a:t>
            </a:r>
            <a:r>
              <a:rPr kumimoji="0" lang="fr-CH" sz="1600" b="1" i="0" u="none" strike="noStrike" kern="1200" cap="none" spc="0" normalizeH="0" baseline="0" noProof="0" dirty="0">
                <a:ln>
                  <a:noFill/>
                </a:ln>
                <a:solidFill>
                  <a:srgbClr val="BA9B00"/>
                </a:solidFill>
                <a:effectLst/>
                <a:uLnTx/>
                <a:uFillTx/>
                <a:latin typeface="Aptos" panose="02110004020202020204"/>
                <a:ea typeface="+mn-ea"/>
                <a:cs typeface="+mn-cs"/>
              </a:rPr>
              <a:t>(Philippiens 1.12-18)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A400B9"/>
                </a:solidFill>
                <a:effectLst/>
                <a:uLnTx/>
                <a:uFillTx/>
                <a:latin typeface="Aptos" panose="02110004020202020204"/>
                <a:ea typeface="+mn-ea"/>
                <a:cs typeface="+mn-cs"/>
              </a:rPr>
              <a:t>Motifs pour remercier et prier dans la lettre aux Colossiens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Raisons de remercier (Colossiens 1.3-8)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Demandes de prière (Colossiens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71437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 n'étaient pas des moments faciles pour Paul. Il aurait été facile de céder au désespoir face à la perte de sa liberté.</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Son emprisonnement ne l'empêcha pas non plus de continuer à communiquer avec son Père, et d'intercéder pour les autres par la prière.</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Cependant, tout comme il avait chanté des cantiques dans sa sombre prison de Philippes, Paul trouva des motifs de reconnaissance à transmettre à ses frères et sœurs qui se trouvaient à Philippes et à Colosses.</a:t>
            </a:r>
          </a:p>
        </p:txBody>
      </p:sp>
    </p:spTree>
    <p:extLst>
      <p:ext uri="{BB962C8B-B14F-4D97-AF65-F5344CB8AC3E}">
        <p14:creationId xmlns:p14="http://schemas.microsoft.com/office/powerpoint/2010/main" val="104537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1813414" y="35524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a:ln/>
                <a:solidFill>
                  <a:srgbClr val="9E3939"/>
                </a:solidFill>
                <a:effectLst/>
                <a:uLnTx/>
                <a:uFillTx/>
                <a:latin typeface="Aptos" panose="02110004020202020204"/>
                <a:ea typeface="+mn-ea"/>
                <a:cs typeface="+mn-cs"/>
              </a:rPr>
              <a:t>MOTIFS POUR REMERCIER ET PRIER DANS LA LETTRE AUX PHILIPPIENS</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blue background&#10;&#10;AI-generated content may be incorrect.">
            <a:extLst>
              <a:ext uri="{FF2B5EF4-FFF2-40B4-BE49-F238E27FC236}">
                <a16:creationId xmlns:a16="http://schemas.microsoft.com/office/drawing/2014/main" id="{2B4C1091-2886-EF15-7FF5-A58D221DBD6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0" normalizeH="0" baseline="0" noProof="0" dirty="0">
                <a:ln/>
                <a:solidFill>
                  <a:srgbClr val="9E3939"/>
                </a:solidFill>
                <a:effectLst/>
                <a:uLnTx/>
                <a:uFillTx/>
                <a:latin typeface="Aptos" panose="02110004020202020204"/>
                <a:ea typeface="+mn-ea"/>
                <a:cs typeface="+mn-cs"/>
              </a:rPr>
              <a:t>RAISONS DE REMERCIER</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0E2841">
                    <a:lumMod val="50000"/>
                    <a:lumOff val="50000"/>
                  </a:srgbClr>
                </a:solidFill>
                <a:effectLst/>
                <a:uLnTx/>
                <a:uFillTx/>
                <a:latin typeface="Comic Sans MS" panose="030F0702030302020204" pitchFamily="66" charset="0"/>
                <a:ea typeface="+mn-ea"/>
                <a:cs typeface="+mn-cs"/>
              </a:rPr>
              <a:t>“étant persuadé que celui qui a commencé en vous une œuvre bonne, en poursuivra l'achèvement jusqu'au jour de Jésus-Christ ” </a:t>
            </a:r>
            <a:r>
              <a:rPr kumimoji="0" lang="fr-CH" sz="1400" b="1" i="0" u="none" strike="noStrike" kern="1200" cap="none" spc="0" normalizeH="0" baseline="0" noProof="0" dirty="0">
                <a:ln>
                  <a:noFill/>
                </a:ln>
                <a:solidFill>
                  <a:srgbClr val="0E2841">
                    <a:lumMod val="50000"/>
                    <a:lumOff val="50000"/>
                  </a:srgbClr>
                </a:solidFill>
                <a:effectLst/>
                <a:uLnTx/>
                <a:uFillTx/>
                <a:latin typeface="Comic Sans MS" panose="030F0702030302020204" pitchFamily="66" charset="0"/>
                <a:ea typeface="+mn-ea"/>
                <a:cs typeface="+mn-cs"/>
              </a:rPr>
              <a:t>(Philippiens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Paul commence sa lettre en remerciant Dieu pour les croyants de Philippes (Philippiens 1.3), qu'il aimait tendrement (Philippiens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608716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Tout comme le souverain sacrificateur portait sur le pectoral, près de son cœur, le nom des tribus d'Israël gravés sur des pierres précieuses lorsqu'il se présentait devant Dieu, Paul portait « dans le cœur » chaque membre de l'église lorsqu'il se présentait en prière devant Dieu pour intercéder pour eux (Philippiens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0" y="5305580"/>
            <a:ext cx="62376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Le troisième motif de reconnaissance consistait en ce que les Philippiens participaient avec lui « à mes  liens, et à la défense et à la confirmation de l'Évangile » (Philippiens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62376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Sa reconnaissance incluait le fait que les Philippiens restaient fidèles à l'Évangile, et que Dieu les perfectionnait chaque jour (Philippiens 1.5-6).</a:t>
            </a:r>
          </a:p>
        </p:txBody>
      </p:sp>
    </p:spTree>
    <p:extLst>
      <p:ext uri="{BB962C8B-B14F-4D97-AF65-F5344CB8AC3E}">
        <p14:creationId xmlns:p14="http://schemas.microsoft.com/office/powerpoint/2010/main" val="3463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yellow and orange background&#10;&#10;AI-generated content may be incorrect.">
            <a:extLst>
              <a:ext uri="{FF2B5EF4-FFF2-40B4-BE49-F238E27FC236}">
                <a16:creationId xmlns:a16="http://schemas.microsoft.com/office/drawing/2014/main" id="{A2233DA5-AD33-2726-BB9D-EDEA9EAEDC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595193477"/>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300" normalizeH="0" baseline="0" noProof="0" dirty="0">
                <a:ln/>
                <a:solidFill>
                  <a:srgbClr val="3C8C44"/>
                </a:solidFill>
                <a:effectLst>
                  <a:reflection blurRad="6350" stA="55000" endA="300" endPos="24000" dir="5400000" sy="-100000" algn="bl" rotWithShape="0"/>
                </a:effectLst>
                <a:uLnTx/>
                <a:uFillTx/>
                <a:latin typeface="Aptos" panose="02110004020202020204"/>
                <a:ea typeface="+mn-ea"/>
                <a:cs typeface="+mn-cs"/>
              </a:rPr>
              <a:t>DEMANDES DE PRIÈRE</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Et ce que je demande dans mes prières, c'est que votre amour augmente de plus en plus en connaissance et en pleine intelligence, pour le discernement des choses les meilleures, afin que vous soyez purs et irréprochables pour le jour de Christ, remplis du fruit de justice qui est par Jésus-Christ, à la gloire et à la louange de Dieu (Philippiens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Nous pouvons considérer le motif de prière de Paul comme un « motif en cascade » (Philippiens 1.9-11) :</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187429" y="5716161"/>
            <a:ext cx="4804755" cy="923330"/>
          </a:xfrm>
          <a:custGeom>
            <a:avLst/>
            <a:gdLst>
              <a:gd name="csX0" fmla="*/ 0 w 4804755"/>
              <a:gd name="csY0" fmla="*/ 0 h 923330"/>
              <a:gd name="csX1" fmla="*/ 629957 w 4804755"/>
              <a:gd name="csY1" fmla="*/ 0 h 923330"/>
              <a:gd name="csX2" fmla="*/ 1115771 w 4804755"/>
              <a:gd name="csY2" fmla="*/ 0 h 923330"/>
              <a:gd name="csX3" fmla="*/ 1601585 w 4804755"/>
              <a:gd name="csY3" fmla="*/ 0 h 923330"/>
              <a:gd name="csX4" fmla="*/ 2183494 w 4804755"/>
              <a:gd name="csY4" fmla="*/ 0 h 923330"/>
              <a:gd name="csX5" fmla="*/ 2621261 w 4804755"/>
              <a:gd name="csY5" fmla="*/ 0 h 923330"/>
              <a:gd name="csX6" fmla="*/ 3155122 w 4804755"/>
              <a:gd name="csY6" fmla="*/ 0 h 923330"/>
              <a:gd name="csX7" fmla="*/ 3640937 w 4804755"/>
              <a:gd name="csY7" fmla="*/ 0 h 923330"/>
              <a:gd name="csX8" fmla="*/ 4126751 w 4804755"/>
              <a:gd name="csY8" fmla="*/ 0 h 923330"/>
              <a:gd name="csX9" fmla="*/ 4804755 w 4804755"/>
              <a:gd name="csY9" fmla="*/ 0 h 923330"/>
              <a:gd name="csX10" fmla="*/ 4804755 w 4804755"/>
              <a:gd name="csY10" fmla="*/ 461665 h 923330"/>
              <a:gd name="csX11" fmla="*/ 4804755 w 4804755"/>
              <a:gd name="csY11" fmla="*/ 923330 h 923330"/>
              <a:gd name="csX12" fmla="*/ 4318941 w 4804755"/>
              <a:gd name="csY12" fmla="*/ 923330 h 923330"/>
              <a:gd name="csX13" fmla="*/ 3833127 w 4804755"/>
              <a:gd name="csY13" fmla="*/ 923330 h 923330"/>
              <a:gd name="csX14" fmla="*/ 3203170 w 4804755"/>
              <a:gd name="csY14" fmla="*/ 923330 h 923330"/>
              <a:gd name="csX15" fmla="*/ 2669308 w 4804755"/>
              <a:gd name="csY15" fmla="*/ 923330 h 923330"/>
              <a:gd name="csX16" fmla="*/ 2183494 w 4804755"/>
              <a:gd name="csY16" fmla="*/ 923330 h 923330"/>
              <a:gd name="csX17" fmla="*/ 1601585 w 4804755"/>
              <a:gd name="csY17" fmla="*/ 923330 h 923330"/>
              <a:gd name="csX18" fmla="*/ 1019676 w 4804755"/>
              <a:gd name="csY18" fmla="*/ 923330 h 923330"/>
              <a:gd name="csX19" fmla="*/ 533862 w 4804755"/>
              <a:gd name="csY19" fmla="*/ 923330 h 923330"/>
              <a:gd name="csX20" fmla="*/ 0 w 4804755"/>
              <a:gd name="csY20" fmla="*/ 923330 h 923330"/>
              <a:gd name="csX21" fmla="*/ 0 w 4804755"/>
              <a:gd name="csY21" fmla="*/ 470898 h 923330"/>
              <a:gd name="csX22" fmla="*/ 0 w 4804755"/>
              <a:gd name="csY22" fmla="*/ 0 h 923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4804755" h="923330" fill="none" extrusionOk="0">
                <a:moveTo>
                  <a:pt x="0" y="0"/>
                </a:moveTo>
                <a:cubicBezTo>
                  <a:pt x="233379" y="-41034"/>
                  <a:pt x="456068" y="16381"/>
                  <a:pt x="629957" y="0"/>
                </a:cubicBezTo>
                <a:cubicBezTo>
                  <a:pt x="803846" y="-16381"/>
                  <a:pt x="975267" y="26922"/>
                  <a:pt x="1115771" y="0"/>
                </a:cubicBezTo>
                <a:cubicBezTo>
                  <a:pt x="1256275" y="-26922"/>
                  <a:pt x="1446257" y="3852"/>
                  <a:pt x="1601585" y="0"/>
                </a:cubicBezTo>
                <a:cubicBezTo>
                  <a:pt x="1756913" y="-3852"/>
                  <a:pt x="1993309" y="35768"/>
                  <a:pt x="2183494" y="0"/>
                </a:cubicBezTo>
                <a:cubicBezTo>
                  <a:pt x="2373679" y="-35768"/>
                  <a:pt x="2451333" y="21132"/>
                  <a:pt x="2621261" y="0"/>
                </a:cubicBezTo>
                <a:cubicBezTo>
                  <a:pt x="2791189" y="-21132"/>
                  <a:pt x="2954125" y="50818"/>
                  <a:pt x="3155122" y="0"/>
                </a:cubicBezTo>
                <a:cubicBezTo>
                  <a:pt x="3356119" y="-50818"/>
                  <a:pt x="3411709" y="36783"/>
                  <a:pt x="3640937" y="0"/>
                </a:cubicBezTo>
                <a:cubicBezTo>
                  <a:pt x="3870165" y="-36783"/>
                  <a:pt x="4026024" y="24259"/>
                  <a:pt x="4126751" y="0"/>
                </a:cubicBezTo>
                <a:cubicBezTo>
                  <a:pt x="4227478" y="-24259"/>
                  <a:pt x="4484388" y="13516"/>
                  <a:pt x="4804755" y="0"/>
                </a:cubicBezTo>
                <a:cubicBezTo>
                  <a:pt x="4845854" y="229704"/>
                  <a:pt x="4768793" y="265593"/>
                  <a:pt x="4804755" y="461665"/>
                </a:cubicBezTo>
                <a:cubicBezTo>
                  <a:pt x="4840717" y="657737"/>
                  <a:pt x="4760999" y="762338"/>
                  <a:pt x="4804755" y="923330"/>
                </a:cubicBezTo>
                <a:cubicBezTo>
                  <a:pt x="4580058" y="959781"/>
                  <a:pt x="4523028" y="890193"/>
                  <a:pt x="4318941" y="923330"/>
                </a:cubicBezTo>
                <a:cubicBezTo>
                  <a:pt x="4114854" y="956467"/>
                  <a:pt x="4072988" y="899601"/>
                  <a:pt x="3833127" y="923330"/>
                </a:cubicBezTo>
                <a:cubicBezTo>
                  <a:pt x="3593266" y="947059"/>
                  <a:pt x="3439963" y="858513"/>
                  <a:pt x="3203170" y="923330"/>
                </a:cubicBezTo>
                <a:cubicBezTo>
                  <a:pt x="2966377" y="988147"/>
                  <a:pt x="2894012" y="920735"/>
                  <a:pt x="2669308" y="923330"/>
                </a:cubicBezTo>
                <a:cubicBezTo>
                  <a:pt x="2444604" y="925925"/>
                  <a:pt x="2303071" y="869659"/>
                  <a:pt x="2183494" y="923330"/>
                </a:cubicBezTo>
                <a:cubicBezTo>
                  <a:pt x="2063917" y="977001"/>
                  <a:pt x="1736032" y="899925"/>
                  <a:pt x="1601585" y="923330"/>
                </a:cubicBezTo>
                <a:cubicBezTo>
                  <a:pt x="1467138" y="946735"/>
                  <a:pt x="1214337" y="920831"/>
                  <a:pt x="1019676" y="923330"/>
                </a:cubicBezTo>
                <a:cubicBezTo>
                  <a:pt x="825015" y="925829"/>
                  <a:pt x="728680" y="901658"/>
                  <a:pt x="533862" y="923330"/>
                </a:cubicBezTo>
                <a:cubicBezTo>
                  <a:pt x="339044" y="945002"/>
                  <a:pt x="178599" y="894918"/>
                  <a:pt x="0" y="923330"/>
                </a:cubicBezTo>
                <a:cubicBezTo>
                  <a:pt x="-5708" y="702424"/>
                  <a:pt x="9514" y="687755"/>
                  <a:pt x="0" y="470898"/>
                </a:cubicBezTo>
                <a:cubicBezTo>
                  <a:pt x="-9514" y="254041"/>
                  <a:pt x="36124" y="129033"/>
                  <a:pt x="0" y="0"/>
                </a:cubicBezTo>
                <a:close/>
              </a:path>
              <a:path w="4804755" h="923330" stroke="0" extrusionOk="0">
                <a:moveTo>
                  <a:pt x="0" y="0"/>
                </a:moveTo>
                <a:cubicBezTo>
                  <a:pt x="219401" y="-21382"/>
                  <a:pt x="318984" y="30383"/>
                  <a:pt x="485814" y="0"/>
                </a:cubicBezTo>
                <a:cubicBezTo>
                  <a:pt x="652644" y="-30383"/>
                  <a:pt x="756105" y="39577"/>
                  <a:pt x="1019676" y="0"/>
                </a:cubicBezTo>
                <a:cubicBezTo>
                  <a:pt x="1283247" y="-39577"/>
                  <a:pt x="1450565" y="34163"/>
                  <a:pt x="1601585" y="0"/>
                </a:cubicBezTo>
                <a:cubicBezTo>
                  <a:pt x="1752605" y="-34163"/>
                  <a:pt x="1988223" y="41687"/>
                  <a:pt x="2183494" y="0"/>
                </a:cubicBezTo>
                <a:cubicBezTo>
                  <a:pt x="2378765" y="-41687"/>
                  <a:pt x="2430321" y="27181"/>
                  <a:pt x="2573213" y="0"/>
                </a:cubicBezTo>
                <a:cubicBezTo>
                  <a:pt x="2716105" y="-27181"/>
                  <a:pt x="2890258" y="22881"/>
                  <a:pt x="3010980" y="0"/>
                </a:cubicBezTo>
                <a:cubicBezTo>
                  <a:pt x="3131702" y="-22881"/>
                  <a:pt x="3296497" y="38629"/>
                  <a:pt x="3496794" y="0"/>
                </a:cubicBezTo>
                <a:cubicBezTo>
                  <a:pt x="3697091" y="-38629"/>
                  <a:pt x="3838726" y="5508"/>
                  <a:pt x="4078703" y="0"/>
                </a:cubicBezTo>
                <a:cubicBezTo>
                  <a:pt x="4318680" y="-5508"/>
                  <a:pt x="4571821" y="5630"/>
                  <a:pt x="4804755" y="0"/>
                </a:cubicBezTo>
                <a:cubicBezTo>
                  <a:pt x="4812527" y="105433"/>
                  <a:pt x="4804425" y="234055"/>
                  <a:pt x="4804755" y="461665"/>
                </a:cubicBezTo>
                <a:cubicBezTo>
                  <a:pt x="4805085" y="689275"/>
                  <a:pt x="4785467" y="825591"/>
                  <a:pt x="4804755" y="923330"/>
                </a:cubicBezTo>
                <a:cubicBezTo>
                  <a:pt x="4704433" y="942991"/>
                  <a:pt x="4557035" y="884337"/>
                  <a:pt x="4415036" y="923330"/>
                </a:cubicBezTo>
                <a:cubicBezTo>
                  <a:pt x="4273037" y="962323"/>
                  <a:pt x="4052083" y="886651"/>
                  <a:pt x="3833127" y="923330"/>
                </a:cubicBezTo>
                <a:cubicBezTo>
                  <a:pt x="3614171" y="960009"/>
                  <a:pt x="3520020" y="913756"/>
                  <a:pt x="3299265" y="923330"/>
                </a:cubicBezTo>
                <a:cubicBezTo>
                  <a:pt x="3078510" y="932904"/>
                  <a:pt x="3103167" y="918090"/>
                  <a:pt x="2909546" y="923330"/>
                </a:cubicBezTo>
                <a:cubicBezTo>
                  <a:pt x="2715925" y="928570"/>
                  <a:pt x="2520663" y="862274"/>
                  <a:pt x="2375684" y="923330"/>
                </a:cubicBezTo>
                <a:cubicBezTo>
                  <a:pt x="2230705" y="984386"/>
                  <a:pt x="2054492" y="917773"/>
                  <a:pt x="1937918" y="923330"/>
                </a:cubicBezTo>
                <a:cubicBezTo>
                  <a:pt x="1821344" y="928887"/>
                  <a:pt x="1598404" y="905222"/>
                  <a:pt x="1452104" y="923330"/>
                </a:cubicBezTo>
                <a:cubicBezTo>
                  <a:pt x="1305804" y="941438"/>
                  <a:pt x="1145598" y="891097"/>
                  <a:pt x="1062385" y="923330"/>
                </a:cubicBezTo>
                <a:cubicBezTo>
                  <a:pt x="979172" y="955563"/>
                  <a:pt x="746286" y="888381"/>
                  <a:pt x="528523" y="923330"/>
                </a:cubicBezTo>
                <a:cubicBezTo>
                  <a:pt x="310760" y="958279"/>
                  <a:pt x="128373" y="871041"/>
                  <a:pt x="0" y="923330"/>
                </a:cubicBezTo>
                <a:cubicBezTo>
                  <a:pt x="-412" y="803074"/>
                  <a:pt x="22634" y="682014"/>
                  <a:pt x="0" y="461665"/>
                </a:cubicBezTo>
                <a:cubicBezTo>
                  <a:pt x="-22634" y="241316"/>
                  <a:pt x="50547" y="98212"/>
                  <a:pt x="0" y="0"/>
                </a:cubicBezTo>
                <a:close/>
              </a:path>
            </a:pathLst>
          </a:custGeom>
          <a:solidFill>
            <a:srgbClr val="FFC000"/>
          </a:solid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b="1" i="0" u="none" strike="noStrike" kern="1200" cap="none" spc="0" normalizeH="0" baseline="0" noProof="0" dirty="0">
                <a:ln>
                  <a:noFill/>
                </a:ln>
                <a:solidFill>
                  <a:prstClr val="black"/>
                </a:solidFill>
                <a:effectLst/>
                <a:uLnTx/>
                <a:uFillTx/>
                <a:latin typeface="Aptos" panose="02110004020202020204"/>
                <a:ea typeface="+mn-ea"/>
                <a:cs typeface="+mn-cs"/>
              </a:rPr>
              <a:t>Comment notre amour peut-il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b="1" i="0" u="none" strike="noStrike" kern="1200" cap="none" spc="0" normalizeH="0" baseline="0" noProof="0" dirty="0">
                <a:ln>
                  <a:noFill/>
                </a:ln>
                <a:solidFill>
                  <a:prstClr val="black"/>
                </a:solidFill>
                <a:effectLst/>
                <a:uLnTx/>
                <a:uFillTx/>
                <a:latin typeface="Aptos" panose="02110004020202020204"/>
                <a:ea typeface="+mn-ea"/>
                <a:cs typeface="+mn-cs"/>
              </a:rPr>
              <a:t>« augmenter de plus en plus » ? Pourquoi est-ce si important pour la vie chrétienne ?</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1838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5" name="Picture 4" descr="A person writing on a paper&#10;&#10;AI-generated content may be incorrect.">
            <a:extLst>
              <a:ext uri="{FF2B5EF4-FFF2-40B4-BE49-F238E27FC236}">
                <a16:creationId xmlns:a16="http://schemas.microsoft.com/office/drawing/2014/main" id="{29C1B425-4913-AE45-8695-755A0BE2BD6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800" b="1" i="0" u="none" strike="noStrike" kern="1200" cap="none" spc="0" normalizeH="0" baseline="0" noProof="0" dirty="0">
                <a:ln/>
                <a:solidFill>
                  <a:srgbClr val="3C8C44">
                    <a:lumMod val="75000"/>
                  </a:srgbClr>
                </a:solidFill>
                <a:effectLst/>
                <a:uLnTx/>
                <a:uFillTx/>
                <a:latin typeface="Aptos" panose="02110004020202020204"/>
                <a:ea typeface="+mn-ea"/>
                <a:cs typeface="+mn-cs"/>
              </a:rPr>
              <a:t>REMERCIER ET PRIER DANS LES TEMPS DIFFICILES</a:t>
            </a:r>
          </a:p>
        </p:txBody>
      </p:sp>
    </p:spTree>
    <p:extLst>
      <p:ext uri="{BB962C8B-B14F-4D97-AF65-F5344CB8AC3E}">
        <p14:creationId xmlns:p14="http://schemas.microsoft.com/office/powerpoint/2010/main" val="9228379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and green background&#10;&#10;AI-generated content may be incorrect.">
            <a:extLst>
              <a:ext uri="{FF2B5EF4-FFF2-40B4-BE49-F238E27FC236}">
                <a16:creationId xmlns:a16="http://schemas.microsoft.com/office/drawing/2014/main" id="{5F985420-077B-69A1-9FCF-ABDEB74214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Je veux que vous sachiez, frères, que ce qui m'est arrivé a plutôt contribué aux progrès de l'Évangile (Philippiens 1.12)</a:t>
            </a:r>
            <a:endParaRPr kumimoji="0" lang="fr-CH"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a:ln w="9525">
                  <a:solidFill>
                    <a:srgbClr val="FFFF00"/>
                  </a:solidFill>
                  <a:prstDash val="solid"/>
                </a:ln>
                <a:solidFill>
                  <a:srgbClr val="C985C1">
                    <a:lumMod val="50000"/>
                  </a:srgbClr>
                </a:solidFill>
                <a:effectLst>
                  <a:outerShdw blurRad="12700" dist="38100" dir="2700000" algn="tl" rotWithShape="0">
                    <a:srgbClr val="3C8C44">
                      <a:lumMod val="75000"/>
                    </a:srgbClr>
                  </a:outerShdw>
                </a:effectLst>
                <a:uLnTx/>
                <a:uFillTx/>
                <a:latin typeface="Aptos" panose="02110004020202020204"/>
                <a:ea typeface="+mn-ea"/>
                <a:cs typeface="+mn-cs"/>
              </a:rPr>
              <a:t>UNE OPPORTUNITÉ POUR DÉFENDRE L'ÉVANGILE</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Lorsque les Philippiens apprirent que Paul était emprisonné à Rome, ils furent très angoissés, et envoyèrent Épaphrodite avec une aide pour l'apôtre (Philippiens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7922443" y="3925785"/>
            <a:ext cx="4093901" cy="248143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Paul, loin de s'angoisser, rendait grâces à Dieu pour ses prisons. Pourquoi rendre grâces ? Parce que de cette manière il put prêcher à ceux que, autrement, il n'aurait jamais pu atteindre (Philippiens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5" y="3506400"/>
            <a:ext cx="4439363" cy="1938992"/>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De plus, voyant l'attitude de l'apôtre, d'autres frères fidèles prirent courage, et commencèrent à prêcher l'Évangile sans se soucier des difficultés que cela impliquait (Philippiens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5476862" cy="132343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D'autres aussi, pensant que parler ouvertement de l'Évangile amènerait des difficultés pour Paul, aidaient — sans le vouloir — à sa diffusion (Philippiens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0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5" name="Picture 4" descr="A person writing on a paper&#10;&#10;AI-generated content may be incorrect.">
            <a:extLst>
              <a:ext uri="{FF2B5EF4-FFF2-40B4-BE49-F238E27FC236}">
                <a16:creationId xmlns:a16="http://schemas.microsoft.com/office/drawing/2014/main" id="{055C371E-0064-5CA6-25AA-CD47B8BB1A3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3600" b="1" i="0" u="none" strike="noStrike" kern="1200" cap="none" spc="0" normalizeH="0" baseline="0" noProof="0" dirty="0">
                <a:ln/>
                <a:solidFill>
                  <a:srgbClr val="C985C1">
                    <a:lumMod val="50000"/>
                  </a:srgbClr>
                </a:solidFill>
                <a:effectLst/>
                <a:uLnTx/>
                <a:uFillTx/>
                <a:latin typeface="Aptos" panose="02110004020202020204"/>
                <a:ea typeface="+mn-ea"/>
                <a:cs typeface="+mn-cs"/>
              </a:rPr>
              <a:t>MOTIFS POUR REMERCIER ET PRIER DANS LA LETTRE AUX COLOSSIENS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1626</TotalTime>
  <Words>1246</Words>
  <Application>Microsoft Office PowerPoint</Application>
  <PresentationFormat>Panorámica</PresentationFormat>
  <Paragraphs>66</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65</cp:revision>
  <dcterms:created xsi:type="dcterms:W3CDTF">2025-12-29T07:58:33Z</dcterms:created>
  <dcterms:modified xsi:type="dcterms:W3CDTF">2026-01-09T22:12:09Z</dcterms:modified>
</cp:coreProperties>
</file>