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84" r:id="rId3"/>
  </p:sldMasterIdLst>
  <p:notesMasterIdLst>
    <p:notesMasterId r:id="rId28"/>
  </p:notesMasterIdLst>
  <p:sldIdLst>
    <p:sldId id="776" r:id="rId4"/>
    <p:sldId id="299" r:id="rId5"/>
    <p:sldId id="784" r:id="rId6"/>
    <p:sldId id="308" r:id="rId7"/>
    <p:sldId id="309" r:id="rId8"/>
    <p:sldId id="304" r:id="rId9"/>
    <p:sldId id="310" r:id="rId10"/>
    <p:sldId id="778" r:id="rId11"/>
    <p:sldId id="311" r:id="rId12"/>
    <p:sldId id="777" r:id="rId13"/>
    <p:sldId id="312" r:id="rId14"/>
    <p:sldId id="785" r:id="rId15"/>
    <p:sldId id="313" r:id="rId16"/>
    <p:sldId id="780" r:id="rId17"/>
    <p:sldId id="314" r:id="rId18"/>
    <p:sldId id="318" r:id="rId19"/>
    <p:sldId id="305" r:id="rId20"/>
    <p:sldId id="315" r:id="rId21"/>
    <p:sldId id="781" r:id="rId22"/>
    <p:sldId id="316" r:id="rId23"/>
    <p:sldId id="782" r:id="rId24"/>
    <p:sldId id="317" r:id="rId25"/>
    <p:sldId id="783" r:id="rId26"/>
    <p:sldId id="775" r:id="rId27"/>
  </p:sldIdLst>
  <p:sldSz cx="12192000" cy="6858000"/>
  <p:notesSz cx="6858000" cy="9144000"/>
  <p:embeddedFontLst>
    <p:embeddedFont>
      <p:font typeface="Brush Script MT" panose="03060802040406070304" pitchFamily="66" charset="0"/>
      <p:italic r:id="rId29"/>
    </p:embeddedFont>
    <p:embeddedFont>
      <p:font typeface="Comic Sans MS" panose="030F0702030302020204" pitchFamily="66" charset="0"/>
      <p:regular r:id="rId30"/>
      <p:bold r:id="rId31"/>
      <p:italic r:id="rId32"/>
      <p:boldItalic r:id="rId3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a:srgbClr val="A744E6"/>
    <a:srgbClr val="663300"/>
    <a:srgbClr val="5D138B"/>
    <a:srgbClr val="FFFF99"/>
    <a:srgbClr val="00FFFF"/>
    <a:srgbClr val="FFD780"/>
    <a:srgbClr val="A40000"/>
    <a:srgbClr val="C04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 Id="rId4" Type="http://schemas.openxmlformats.org/officeDocument/2006/relationships/image" Target="../media/image6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 Id="rId4" Type="http://schemas.openxmlformats.org/officeDocument/2006/relationships/image" Target="../media/image6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fr-CH" sz="1800" b="1" dirty="0"/>
            <a:t>Que l'amour abonde en vous</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fr-CH" sz="1800" b="1" dirty="0"/>
            <a:t>Il vous rendra plus sages</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fr-CH" sz="1600" b="1" dirty="0"/>
            <a:t>Vous verez ce qui est le meilleur</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fr-CH" sz="1800" b="1" dirty="0"/>
            <a:t>Vous serez purs et intègres</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fr-CH" sz="1800" b="1" dirty="0"/>
            <a:t>Vous porterez du fruit par Jésus-Christ</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fr-CH" sz="1800" b="1" dirty="0"/>
            <a:t>Cela contribuera à la gloire et à la louange de Dieu</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custScaleX="108615">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fr-CH" sz="1800" b="1" dirty="0">
              <a:effectLst>
                <a:outerShdw blurRad="38100" dist="38100" dir="2700000" algn="tl">
                  <a:srgbClr val="000000">
                    <a:alpha val="43137"/>
                  </a:srgbClr>
                </a:outerShdw>
              </a:effectLst>
            </a:rPr>
            <a:t>Qu'ils reçoivent la connaissance de Dieu qui leur donnera sagesse et intelligence spirituelle</a:t>
          </a:r>
          <a:endParaRPr lang="fr-CH" sz="180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fr-CH" sz="1800" b="1" dirty="0">
              <a:effectLst>
                <a:outerShdw blurRad="38100" dist="38100" dir="2700000" algn="tl">
                  <a:srgbClr val="000000">
                    <a:alpha val="43137"/>
                  </a:srgbClr>
                </a:outerShdw>
              </a:effectLst>
            </a:rPr>
            <a:t>Qu'ils marchent comme des enfants dignes de Dieu, lui rendant grâces en tout</a:t>
          </a:r>
          <a:endParaRPr lang="fr-CH" sz="180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fr-CH" sz="1800" b="1" dirty="0">
              <a:effectLst>
                <a:outerShdw blurRad="38100" dist="38100" dir="2700000" algn="tl">
                  <a:srgbClr val="000000">
                    <a:alpha val="43137"/>
                  </a:srgbClr>
                </a:outerShdw>
              </a:effectLst>
            </a:rPr>
            <a:t>Qu'ils portent du fruit et croissent dans la connaissance</a:t>
          </a:r>
          <a:endParaRPr lang="fr-CH" sz="180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fr-CH" sz="1800" b="1" dirty="0">
              <a:effectLst>
                <a:outerShdw blurRad="38100" dist="38100" dir="2700000" algn="tl">
                  <a:srgbClr val="000000">
                    <a:alpha val="43137"/>
                  </a:srgbClr>
                </a:outerShdw>
              </a:effectLst>
            </a:rPr>
            <a:t>Qu'ils soient fortifiés par la puissance de Dieu pour être patients</a:t>
          </a:r>
          <a:endParaRPr lang="fr-CH" sz="180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fr-CH" sz="1800" b="1" dirty="0">
              <a:effectLst>
                <a:outerShdw blurRad="38100" dist="38100" dir="2700000" algn="tl">
                  <a:srgbClr val="000000">
                    <a:alpha val="43137"/>
                  </a:srgbClr>
                </a:outerShdw>
              </a:effectLst>
            </a:rPr>
            <a:t>La Bible (Psaume 119.105)</a:t>
          </a:r>
          <a:endParaRPr lang="fr-CH" sz="180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lIns="180000" tIns="36000" rIns="36000" bIns="36000"/>
        <a:lstStyle/>
        <a:p>
          <a:pPr algn="ctr"/>
          <a:r>
            <a:rPr lang="fr-CH" sz="1800" b="1" dirty="0">
              <a:effectLst>
                <a:outerShdw blurRad="38100" dist="38100" dir="2700000" algn="tl">
                  <a:srgbClr val="000000">
                    <a:alpha val="43137"/>
                  </a:srgbClr>
                </a:outerShdw>
              </a:effectLst>
            </a:rPr>
            <a:t>L'esprit de prophétie       (Ap. 19.10), manifesté à travers Ellen G. White</a:t>
          </a:r>
          <a:endParaRPr lang="fr-CH" sz="180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fr-CH" sz="1600" b="1" dirty="0">
              <a:effectLst>
                <a:outerShdw blurRad="38100" dist="38100" dir="2700000" algn="tl">
                  <a:srgbClr val="000000">
                    <a:alpha val="43137"/>
                  </a:srgbClr>
                </a:outerShdw>
              </a:effectLst>
            </a:rPr>
            <a:t>La conduite providentielle de Dieu (Colossiens 4.3)</a:t>
          </a:r>
          <a:endParaRPr lang="fr-CH" sz="160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fr-CH" sz="1600" b="1" dirty="0">
              <a:effectLst>
                <a:outerShdw blurRad="38100" dist="38100" dir="2700000" algn="tl">
                  <a:srgbClr val="000000">
                    <a:alpha val="43137"/>
                  </a:srgbClr>
                </a:outerShdw>
              </a:effectLst>
            </a:rPr>
            <a:t>Le Saint-Esprit (Ésaïe 30.21)</a:t>
          </a:r>
          <a:endParaRPr lang="fr-CH" sz="160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b="1" kern="1200" dirty="0"/>
            <a:t>Que l'amour abonde en vous</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b="1" kern="1200" dirty="0"/>
            <a:t>Il vous rendra plus sages</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062818" y="1589919"/>
          <a:ext cx="1692152"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H" sz="1600" b="1" kern="1200" dirty="0"/>
            <a:t>Vous verez ce qui est le meilleur</a:t>
          </a:r>
        </a:p>
      </dsp:txBody>
      <dsp:txXfrm>
        <a:off x="4062818" y="1589919"/>
        <a:ext cx="1692152"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b="1" kern="1200" dirty="0"/>
            <a:t>Vous serez purs et intègres</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b="1" kern="1200" dirty="0"/>
            <a:t>Vous porterez du fruit par Jésus-Christ</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b="1" kern="1200" dirty="0"/>
            <a:t>Cela contribuera à la gloire et à la louange de Dieu</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311303"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Qu'ils reçoivent la connaissance de Dieu qui leur donnera sagesse et intelligence spirituelle</a:t>
          </a:r>
          <a:endParaRPr lang="fr-CH" sz="1800" kern="1200" dirty="0">
            <a:effectLst>
              <a:outerShdw blurRad="38100" dist="38100" dir="2700000" algn="tl">
                <a:srgbClr val="000000">
                  <a:alpha val="43137"/>
                </a:srgbClr>
              </a:outerShdw>
            </a:effectLst>
          </a:endParaRPr>
        </a:p>
      </dsp:txBody>
      <dsp:txXfrm>
        <a:off x="33037" y="34122"/>
        <a:ext cx="5245229" cy="610686"/>
      </dsp:txXfrm>
    </dsp:sp>
    <dsp:sp modelId="{8ED814D4-24A7-4EE6-98D6-F5EF96E58A5E}">
      <dsp:nvSpPr>
        <dsp:cNvPr id="0" name=""/>
        <dsp:cNvSpPr/>
      </dsp:nvSpPr>
      <dsp:spPr>
        <a:xfrm>
          <a:off x="0" y="691500"/>
          <a:ext cx="5311303"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Qu'ils marchent comme des enfants dignes de Dieu, lui rendant grâces en tout</a:t>
          </a:r>
          <a:endParaRPr lang="fr-CH" sz="1800" kern="1200" dirty="0">
            <a:effectLst>
              <a:outerShdw blurRad="38100" dist="38100" dir="2700000" algn="tl">
                <a:srgbClr val="000000">
                  <a:alpha val="43137"/>
                </a:srgbClr>
              </a:outerShdw>
            </a:effectLst>
          </a:endParaRPr>
        </a:p>
      </dsp:txBody>
      <dsp:txXfrm>
        <a:off x="33037" y="724537"/>
        <a:ext cx="5245229" cy="610686"/>
      </dsp:txXfrm>
    </dsp:sp>
    <dsp:sp modelId="{D6B98BC7-4DD1-46DD-9A75-7E74C926B220}">
      <dsp:nvSpPr>
        <dsp:cNvPr id="0" name=""/>
        <dsp:cNvSpPr/>
      </dsp:nvSpPr>
      <dsp:spPr>
        <a:xfrm>
          <a:off x="0" y="1381915"/>
          <a:ext cx="5311303"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Qu'ils portent du fruit et croissent dans la connaissance</a:t>
          </a:r>
          <a:endParaRPr lang="fr-CH" sz="1800" kern="1200" dirty="0">
            <a:effectLst>
              <a:outerShdw blurRad="38100" dist="38100" dir="2700000" algn="tl">
                <a:srgbClr val="000000">
                  <a:alpha val="43137"/>
                </a:srgbClr>
              </a:outerShdw>
            </a:effectLst>
          </a:endParaRPr>
        </a:p>
      </dsp:txBody>
      <dsp:txXfrm>
        <a:off x="33037" y="1414952"/>
        <a:ext cx="5245229" cy="610686"/>
      </dsp:txXfrm>
    </dsp:sp>
    <dsp:sp modelId="{51C553D5-6DF9-4050-9DE4-1DCE1A8DC5FD}">
      <dsp:nvSpPr>
        <dsp:cNvPr id="0" name=""/>
        <dsp:cNvSpPr/>
      </dsp:nvSpPr>
      <dsp:spPr>
        <a:xfrm>
          <a:off x="0" y="2072330"/>
          <a:ext cx="5311303"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Qu'ils soient fortifiés par la puissance de Dieu pour être patients</a:t>
          </a:r>
          <a:endParaRPr lang="fr-CH" sz="1800" kern="1200" dirty="0">
            <a:effectLst>
              <a:outerShdw blurRad="38100" dist="38100" dir="2700000" algn="tl">
                <a:srgbClr val="000000">
                  <a:alpha val="43137"/>
                </a:srgbClr>
              </a:outerShdw>
            </a:effectLst>
          </a:endParaRPr>
        </a:p>
      </dsp:txBody>
      <dsp:txXfrm>
        <a:off x="33037" y="2105367"/>
        <a:ext cx="5245229"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584066" y="321"/>
          <a:ext cx="2353593" cy="1882874"/>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795889"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La Bible (Psaume 119.105)</a:t>
          </a:r>
          <a:endParaRPr lang="fr-CH" sz="1800" kern="1200" dirty="0">
            <a:effectLst>
              <a:outerShdw blurRad="38100" dist="38100" dir="2700000" algn="tl">
                <a:srgbClr val="000000">
                  <a:alpha val="43137"/>
                </a:srgbClr>
              </a:outerShdw>
            </a:effectLst>
          </a:endParaRPr>
        </a:p>
      </dsp:txBody>
      <dsp:txXfrm>
        <a:off x="795889" y="1646412"/>
        <a:ext cx="2094698" cy="755998"/>
      </dsp:txXfrm>
    </dsp:sp>
    <dsp:sp modelId="{68A2714C-A2A2-4460-842C-53874DC714E7}">
      <dsp:nvSpPr>
        <dsp:cNvPr id="0" name=""/>
        <dsp:cNvSpPr/>
      </dsp:nvSpPr>
      <dsp:spPr>
        <a:xfrm>
          <a:off x="3324594" y="321"/>
          <a:ext cx="2353593" cy="1882874"/>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173019"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0000" tIns="36000" rIns="36000" bIns="36000" numCol="1" spcCol="1270" anchor="ctr" anchorCtr="0">
          <a:noAutofit/>
        </a:bodyPr>
        <a:lstStyle/>
        <a:p>
          <a:pPr marL="0" lvl="0" indent="0" algn="ctr"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L'esprit de prophétie       (Ap. 19.10), manifesté à travers Ellen G. White</a:t>
          </a:r>
          <a:endParaRPr lang="fr-CH" sz="1800" kern="1200" dirty="0">
            <a:effectLst>
              <a:outerShdw blurRad="38100" dist="38100" dir="2700000" algn="tl">
                <a:srgbClr val="000000">
                  <a:alpha val="43137"/>
                </a:srgbClr>
              </a:outerShdw>
            </a:effectLst>
          </a:endParaRPr>
        </a:p>
      </dsp:txBody>
      <dsp:txXfrm>
        <a:off x="3173019"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H" sz="1600" b="1" kern="1200" dirty="0">
              <a:effectLst>
                <a:outerShdw blurRad="38100" dist="38100" dir="2700000" algn="tl">
                  <a:srgbClr val="000000">
                    <a:alpha val="43137"/>
                  </a:srgbClr>
                </a:outerShdw>
              </a:effectLst>
            </a:rPr>
            <a:t>La conduite providentielle de Dieu (Colossiens 4.3)</a:t>
          </a:r>
          <a:endParaRPr lang="fr-CH" sz="1600" kern="120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H" sz="1600" b="1" kern="1200" dirty="0">
              <a:effectLst>
                <a:outerShdw blurRad="38100" dist="38100" dir="2700000" algn="tl">
                  <a:srgbClr val="000000">
                    <a:alpha val="43137"/>
                  </a:srgbClr>
                </a:outerShdw>
              </a:effectLst>
            </a:rPr>
            <a:t>Le Saint-Esprit (Ésaïe 30.21)</a:t>
          </a:r>
          <a:endParaRPr lang="fr-CH" sz="1600" kern="120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fr-CH"/>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75A6A-6A4A-4F2D-8A41-A0104832738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29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CH"/>
          </a:p>
        </p:txBody>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30F75A6A-6A4A-4F2D-8A41-A0104832738F}" type="slidenum">
              <a:rPr lang="es-ES" smtClean="0"/>
              <a:t>5</a:t>
            </a:fld>
            <a:endParaRPr lang="es-ES"/>
          </a:p>
        </p:txBody>
      </p:sp>
    </p:spTree>
    <p:extLst>
      <p:ext uri="{BB962C8B-B14F-4D97-AF65-F5344CB8AC3E}">
        <p14:creationId xmlns:p14="http://schemas.microsoft.com/office/powerpoint/2010/main" val="176951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fr-CH"/>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75A6A-6A4A-4F2D-8A41-A0104832738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486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30F75A6A-6A4A-4F2D-8A41-A0104832738F}" type="slidenum">
              <a:rPr lang="es-ES" smtClean="0"/>
              <a:t>19</a:t>
            </a:fld>
            <a:endParaRPr lang="es-ES"/>
          </a:p>
        </p:txBody>
      </p:sp>
    </p:spTree>
    <p:extLst>
      <p:ext uri="{BB962C8B-B14F-4D97-AF65-F5344CB8AC3E}">
        <p14:creationId xmlns:p14="http://schemas.microsoft.com/office/powerpoint/2010/main" val="359290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A7249CC-2760-490D-8E1D-F54D0317B32C}" type="datetimeFigureOut">
              <a:rPr lang="fr-CH" smtClean="0"/>
              <a:t>09.01.2026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2353612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7249CC-2760-490D-8E1D-F54D0317B32C}" type="datetimeFigureOut">
              <a:rPr lang="fr-CH" smtClean="0"/>
              <a:t>09.01.2026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762762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A7249CC-2760-490D-8E1D-F54D0317B32C}" type="datetimeFigureOut">
              <a:rPr lang="fr-CH" smtClean="0"/>
              <a:t>09.01.2026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2468703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7249CC-2760-490D-8E1D-F54D0317B32C}" type="datetimeFigureOut">
              <a:rPr lang="fr-CH" smtClean="0"/>
              <a:t>09.01.2026</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1802614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A7249CC-2760-490D-8E1D-F54D0317B32C}" type="datetimeFigureOut">
              <a:rPr lang="fr-CH" smtClean="0"/>
              <a:t>09.01.2026</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3076462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A7249CC-2760-490D-8E1D-F54D0317B32C}" type="datetimeFigureOut">
              <a:rPr lang="fr-CH" smtClean="0"/>
              <a:t>09.01.2026</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183516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249CC-2760-490D-8E1D-F54D0317B32C}" type="datetimeFigureOut">
              <a:rPr lang="fr-CH" smtClean="0"/>
              <a:t>09.01.2026</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262380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A7249CC-2760-490D-8E1D-F54D0317B32C}" type="datetimeFigureOut">
              <a:rPr lang="fr-CH" smtClean="0"/>
              <a:t>09.01.2026</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3317291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A7249CC-2760-490D-8E1D-F54D0317B32C}" type="datetimeFigureOut">
              <a:rPr lang="fr-CH" smtClean="0"/>
              <a:t>09.01.2026</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3582206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7249CC-2760-490D-8E1D-F54D0317B32C}" type="datetimeFigureOut">
              <a:rPr lang="fr-CH" smtClean="0"/>
              <a:t>09.01.2026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2291895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7249CC-2760-490D-8E1D-F54D0317B32C}" type="datetimeFigureOut">
              <a:rPr lang="fr-CH" smtClean="0"/>
              <a:t>09.01.2026</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2682E31-90C8-4C85-884A-0A4E4D832E06}" type="slidenum">
              <a:rPr lang="fr-CH" smtClean="0"/>
              <a:t>‹Nº›</a:t>
            </a:fld>
            <a:endParaRPr lang="fr-CH"/>
          </a:p>
        </p:txBody>
      </p:sp>
    </p:spTree>
    <p:extLst>
      <p:ext uri="{BB962C8B-B14F-4D97-AF65-F5344CB8AC3E}">
        <p14:creationId xmlns:p14="http://schemas.microsoft.com/office/powerpoint/2010/main" val="295190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806E-66C9-4233-A26A-4D9A23BA3129}" type="datetimeFigureOut">
              <a:rPr lang="fr-CH" smtClean="0">
                <a:solidFill>
                  <a:prstClr val="black">
                    <a:tint val="75000"/>
                  </a:prstClr>
                </a:solidFill>
              </a:rPr>
              <a:pPr/>
              <a:t>09.01.2026</a:t>
            </a:fld>
            <a:endParaRPr lang="fr-CH"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71D8-56BF-456D-B353-8FD749DD9F4B}"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1063445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1.jpeg"/><Relationship Id="rId5" Type="http://schemas.openxmlformats.org/officeDocument/2006/relationships/diagramLayout" Target="../diagrams/layout1.xml"/><Relationship Id="rId10" Type="http://schemas.openxmlformats.org/officeDocument/2006/relationships/image" Target="../media/image30.jpeg"/><Relationship Id="rId4" Type="http://schemas.openxmlformats.org/officeDocument/2006/relationships/diagramData" Target="../diagrams/data1.xml"/><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6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3.jpeg"/><Relationship Id="rId2" Type="http://schemas.openxmlformats.org/officeDocument/2006/relationships/image" Target="../media/image69.png"/><Relationship Id="rId1" Type="http://schemas.openxmlformats.org/officeDocument/2006/relationships/slideLayout" Target="../slideLayouts/slideLayout29.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hyperlink" Target="https://bible-en-ligne.net/bible,50N-1-9,philipiens.php" TargetMode="External"/><Relationship Id="rId3" Type="http://schemas.openxmlformats.org/officeDocument/2006/relationships/hyperlink" Target="https://bible-en-ligne.net/bible,50N-1-4,philipiens.php" TargetMode="External"/><Relationship Id="rId7" Type="http://schemas.openxmlformats.org/officeDocument/2006/relationships/hyperlink" Target="https://bible-en-ligne.net/bible,50N-1-8,philipiens.php" TargetMode="External"/><Relationship Id="rId12" Type="http://schemas.openxmlformats.org/officeDocument/2006/relationships/image" Target="../media/image15.jpeg"/><Relationship Id="rId2" Type="http://schemas.openxmlformats.org/officeDocument/2006/relationships/hyperlink" Target="https://bible-en-ligne.net/bible,50N-1-3,philipiens.php" TargetMode="External"/><Relationship Id="rId1" Type="http://schemas.openxmlformats.org/officeDocument/2006/relationships/slideLayout" Target="../slideLayouts/slideLayout7.xml"/><Relationship Id="rId6" Type="http://schemas.openxmlformats.org/officeDocument/2006/relationships/hyperlink" Target="https://bible-en-ligne.net/bible,50N-1-7,philipiens.php" TargetMode="External"/><Relationship Id="rId11" Type="http://schemas.openxmlformats.org/officeDocument/2006/relationships/image" Target="../media/image14.jpeg"/><Relationship Id="rId5" Type="http://schemas.openxmlformats.org/officeDocument/2006/relationships/hyperlink" Target="https://bible-en-ligne.net/bible,50N-1-6,philipiens.php" TargetMode="External"/><Relationship Id="rId10" Type="http://schemas.openxmlformats.org/officeDocument/2006/relationships/hyperlink" Target="https://bible-en-ligne.net/bible,50N-1-11,philipiens.php" TargetMode="External"/><Relationship Id="rId4" Type="http://schemas.openxmlformats.org/officeDocument/2006/relationships/hyperlink" Target="https://bible-en-ligne.net/bible,50N-1-5,philipiens.php" TargetMode="External"/><Relationship Id="rId9" Type="http://schemas.openxmlformats.org/officeDocument/2006/relationships/hyperlink" Target="https://bible-en-ligne.net/bible,50N-1-10,philipiens.php"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bible-en-ligne.net/bible,51N-1-8,colossiens.php" TargetMode="External"/><Relationship Id="rId3" Type="http://schemas.openxmlformats.org/officeDocument/2006/relationships/hyperlink" Target="https://bible-en-ligne.net/bible,51N-1-3,colossiens.php" TargetMode="External"/><Relationship Id="rId7" Type="http://schemas.openxmlformats.org/officeDocument/2006/relationships/hyperlink" Target="https://bible-en-ligne.net/bible,51N-1-7,colossiens.php" TargetMode="External"/><Relationship Id="rId12" Type="http://schemas.openxmlformats.org/officeDocument/2006/relationships/hyperlink" Target="https://bible-en-ligne.net/bible,51N-1-12,colossiens.ph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bible-en-ligne.net/bible,51N-1-6,colossiens.php" TargetMode="External"/><Relationship Id="rId11" Type="http://schemas.openxmlformats.org/officeDocument/2006/relationships/hyperlink" Target="https://bible-en-ligne.net/bible,51N-1-11,colossiens.php" TargetMode="External"/><Relationship Id="rId5" Type="http://schemas.openxmlformats.org/officeDocument/2006/relationships/hyperlink" Target="https://bible-en-ligne.net/bible,51N-1-5,colossiens.php" TargetMode="External"/><Relationship Id="rId10" Type="http://schemas.openxmlformats.org/officeDocument/2006/relationships/hyperlink" Target="https://bible-en-ligne.net/bible,51N-1-10,colossiens.php" TargetMode="External"/><Relationship Id="rId4" Type="http://schemas.openxmlformats.org/officeDocument/2006/relationships/hyperlink" Target="https://bible-en-ligne.net/bible,51N-1-4,colossiens.php" TargetMode="External"/><Relationship Id="rId9" Type="http://schemas.openxmlformats.org/officeDocument/2006/relationships/hyperlink" Target="https://bible-en-ligne.net/bible,51N-1-9,colossiens.ph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with long hair and a beard&#10;&#10;AI-generated content may be incorrect.">
            <a:extLst>
              <a:ext uri="{FF2B5EF4-FFF2-40B4-BE49-F238E27FC236}">
                <a16:creationId xmlns:a16="http://schemas.microsoft.com/office/drawing/2014/main" id="{4E37B85B-6517-84CC-F331-C4584FFCACD5}"/>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3200" cy="6858000"/>
          </a:xfrm>
          <a:prstGeom prst="rect">
            <a:avLst/>
          </a:prstGeom>
        </p:spPr>
      </p:pic>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73866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200" b="1" i="0" u="none" strike="noStrike" kern="1200" cap="none" spc="0" normalizeH="0" baseline="0" noProof="0" dirty="0">
                <a:ln w="10160">
                  <a:solidFill>
                    <a:srgbClr val="AE9665"/>
                  </a:solidFill>
                  <a:prstDash val="solid"/>
                </a:ln>
                <a:solidFill>
                  <a:srgbClr val="D9D535">
                    <a:lumMod val="60000"/>
                    <a:lumOff val="40000"/>
                  </a:srgbClr>
                </a:solidFill>
                <a:effectLst>
                  <a:outerShdw blurRad="38100" dist="22860" dir="5400000" algn="tl" rotWithShape="0">
                    <a:srgbClr val="000000">
                      <a:alpha val="98000"/>
                    </a:srgbClr>
                  </a:outerShdw>
                </a:effectLst>
                <a:uLnTx/>
                <a:uFillTx/>
                <a:latin typeface="Aptos" panose="02110004020202020204"/>
                <a:ea typeface="+mn-ea"/>
                <a:cs typeface="+mn-cs"/>
              </a:rPr>
              <a:t>RAISONS DE REMERCIER ET DE PRIER</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600" b="1" i="0" u="none" strike="noStrike" kern="1200" cap="none" spc="0" normalizeH="0" baseline="0" noProof="0" dirty="0">
                <a:ln>
                  <a:noFill/>
                </a:ln>
                <a:solidFill>
                  <a:srgbClr val="AE9665">
                    <a:lumMod val="60000"/>
                    <a:lumOff val="40000"/>
                  </a:srgbClr>
                </a:solidFill>
                <a:effectLst>
                  <a:outerShdw blurRad="38100" dist="38100" dir="2700000" algn="tl">
                    <a:srgbClr val="000000">
                      <a:alpha val="43137"/>
                    </a:srgbClr>
                  </a:outerShdw>
                </a:effectLst>
                <a:uLnTx/>
                <a:uFillTx/>
                <a:latin typeface="Aptos" panose="02110004020202020204"/>
                <a:ea typeface="+mn-ea"/>
                <a:cs typeface="+mn-cs"/>
              </a:rPr>
              <a:t>Leçon 2 pour le 10 janvier 2026</a:t>
            </a:r>
          </a:p>
        </p:txBody>
      </p:sp>
    </p:spTree>
    <p:extLst>
      <p:ext uri="{BB962C8B-B14F-4D97-AF65-F5344CB8AC3E}">
        <p14:creationId xmlns:p14="http://schemas.microsoft.com/office/powerpoint/2010/main" val="8602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yellow and orange background&#10;&#10;AI-generated content may be incorrect.">
            <a:extLst>
              <a:ext uri="{FF2B5EF4-FFF2-40B4-BE49-F238E27FC236}">
                <a16:creationId xmlns:a16="http://schemas.microsoft.com/office/drawing/2014/main" id="{A2233DA5-AD33-2726-BB9D-EDEA9EAEDC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595193477"/>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300" normalizeH="0" baseline="0" noProof="0" dirty="0">
                <a:ln/>
                <a:solidFill>
                  <a:srgbClr val="3C8C44"/>
                </a:solidFill>
                <a:effectLst>
                  <a:reflection blurRad="6350" stA="55000" endA="300" endPos="24000" dir="5400000" sy="-100000" algn="bl" rotWithShape="0"/>
                </a:effectLst>
                <a:uLnTx/>
                <a:uFillTx/>
                <a:latin typeface="Aptos" panose="02110004020202020204"/>
                <a:ea typeface="+mn-ea"/>
                <a:cs typeface="+mn-cs"/>
              </a:rPr>
              <a:t>DEMANDES DE PRIÈRE</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Et ce que je demande dans mes prières, c'est que votre amour augmente de plus en plus en connaissance et en pleine intelligence, pour le discernement des choses les meilleures, afin que vous soyez purs et irréprochables pour le jour de Christ, remplis du fruit de justice qui est par Jésus-Christ, à la gloire et à la louange de Dieu (Philippiens 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3851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Nous pouvons considérer le motif de prière de Paul comme un « motif en cascade » </a:t>
            </a:r>
            <a:r>
              <a:rPr kumimoji="0" lang="fr-CH" sz="2000" b="1" i="0" u="none" strike="noStrike" kern="1200" cap="none" spc="0" normalizeH="0" baseline="0" noProof="0" dirty="0">
                <a:ln>
                  <a:noFill/>
                </a:ln>
                <a:solidFill>
                  <a:srgbClr val="3C8C44"/>
                </a:solidFill>
                <a:effectLst/>
                <a:uLnTx/>
                <a:uFillTx/>
                <a:latin typeface="Aptos" panose="02110004020202020204"/>
                <a:ea typeface="+mn-ea"/>
                <a:cs typeface="+mn-cs"/>
              </a:rPr>
              <a:t>(Philippiens 1.9-11) </a:t>
            </a: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266006" y="5529894"/>
            <a:ext cx="4804755" cy="1323439"/>
          </a:xfrm>
          <a:custGeom>
            <a:avLst/>
            <a:gdLst>
              <a:gd name="csX0" fmla="*/ 0 w 4804755"/>
              <a:gd name="csY0" fmla="*/ 0 h 1323439"/>
              <a:gd name="csX1" fmla="*/ 437767 w 4804755"/>
              <a:gd name="csY1" fmla="*/ 0 h 1323439"/>
              <a:gd name="csX2" fmla="*/ 923581 w 4804755"/>
              <a:gd name="csY2" fmla="*/ 0 h 1323439"/>
              <a:gd name="csX3" fmla="*/ 1505490 w 4804755"/>
              <a:gd name="csY3" fmla="*/ 0 h 1323439"/>
              <a:gd name="csX4" fmla="*/ 1943256 w 4804755"/>
              <a:gd name="csY4" fmla="*/ 0 h 1323439"/>
              <a:gd name="csX5" fmla="*/ 2477118 w 4804755"/>
              <a:gd name="csY5" fmla="*/ 0 h 1323439"/>
              <a:gd name="csX6" fmla="*/ 2962932 w 4804755"/>
              <a:gd name="csY6" fmla="*/ 0 h 1323439"/>
              <a:gd name="csX7" fmla="*/ 3448746 w 4804755"/>
              <a:gd name="csY7" fmla="*/ 0 h 1323439"/>
              <a:gd name="csX8" fmla="*/ 3982608 w 4804755"/>
              <a:gd name="csY8" fmla="*/ 0 h 1323439"/>
              <a:gd name="csX9" fmla="*/ 4804755 w 4804755"/>
              <a:gd name="csY9" fmla="*/ 0 h 1323439"/>
              <a:gd name="csX10" fmla="*/ 4804755 w 4804755"/>
              <a:gd name="csY10" fmla="*/ 401443 h 1323439"/>
              <a:gd name="csX11" fmla="*/ 4804755 w 4804755"/>
              <a:gd name="csY11" fmla="*/ 829355 h 1323439"/>
              <a:gd name="csX12" fmla="*/ 4804755 w 4804755"/>
              <a:gd name="csY12" fmla="*/ 1323439 h 1323439"/>
              <a:gd name="csX13" fmla="*/ 4415036 w 4804755"/>
              <a:gd name="csY13" fmla="*/ 1323439 h 1323439"/>
              <a:gd name="csX14" fmla="*/ 3881174 w 4804755"/>
              <a:gd name="csY14" fmla="*/ 1323439 h 1323439"/>
              <a:gd name="csX15" fmla="*/ 3395360 w 4804755"/>
              <a:gd name="csY15" fmla="*/ 1323439 h 1323439"/>
              <a:gd name="csX16" fmla="*/ 2813451 w 4804755"/>
              <a:gd name="csY16" fmla="*/ 1323439 h 1323439"/>
              <a:gd name="csX17" fmla="*/ 2231542 w 4804755"/>
              <a:gd name="csY17" fmla="*/ 1323439 h 1323439"/>
              <a:gd name="csX18" fmla="*/ 1745728 w 4804755"/>
              <a:gd name="csY18" fmla="*/ 1323439 h 1323439"/>
              <a:gd name="csX19" fmla="*/ 1115771 w 4804755"/>
              <a:gd name="csY19" fmla="*/ 1323439 h 1323439"/>
              <a:gd name="csX20" fmla="*/ 629957 w 4804755"/>
              <a:gd name="csY20" fmla="*/ 1323439 h 1323439"/>
              <a:gd name="csX21" fmla="*/ 0 w 4804755"/>
              <a:gd name="csY21" fmla="*/ 1323439 h 1323439"/>
              <a:gd name="csX22" fmla="*/ 0 w 4804755"/>
              <a:gd name="csY22" fmla="*/ 895527 h 1323439"/>
              <a:gd name="csX23" fmla="*/ 0 w 4804755"/>
              <a:gd name="csY23" fmla="*/ 494084 h 1323439"/>
              <a:gd name="csX24" fmla="*/ 0 w 4804755"/>
              <a:gd name="csY24" fmla="*/ 0 h 13234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4804755" h="1323439" fill="none" extrusionOk="0">
                <a:moveTo>
                  <a:pt x="0" y="0"/>
                </a:moveTo>
                <a:cubicBezTo>
                  <a:pt x="211242" y="-9301"/>
                  <a:pt x="297581" y="47926"/>
                  <a:pt x="437767" y="0"/>
                </a:cubicBezTo>
                <a:cubicBezTo>
                  <a:pt x="577953" y="-47926"/>
                  <a:pt x="768253" y="3852"/>
                  <a:pt x="923581" y="0"/>
                </a:cubicBezTo>
                <a:cubicBezTo>
                  <a:pt x="1078909" y="-3852"/>
                  <a:pt x="1315305" y="35768"/>
                  <a:pt x="1505490" y="0"/>
                </a:cubicBezTo>
                <a:cubicBezTo>
                  <a:pt x="1695675" y="-35768"/>
                  <a:pt x="1776673" y="28444"/>
                  <a:pt x="1943256" y="0"/>
                </a:cubicBezTo>
                <a:cubicBezTo>
                  <a:pt x="2109839" y="-28444"/>
                  <a:pt x="2273349" y="49076"/>
                  <a:pt x="2477118" y="0"/>
                </a:cubicBezTo>
                <a:cubicBezTo>
                  <a:pt x="2680887" y="-49076"/>
                  <a:pt x="2735180" y="45597"/>
                  <a:pt x="2962932" y="0"/>
                </a:cubicBezTo>
                <a:cubicBezTo>
                  <a:pt x="3190684" y="-45597"/>
                  <a:pt x="3348019" y="24259"/>
                  <a:pt x="3448746" y="0"/>
                </a:cubicBezTo>
                <a:cubicBezTo>
                  <a:pt x="3549473" y="-24259"/>
                  <a:pt x="3853878" y="55736"/>
                  <a:pt x="3982608" y="0"/>
                </a:cubicBezTo>
                <a:cubicBezTo>
                  <a:pt x="4111338" y="-55736"/>
                  <a:pt x="4475832" y="64869"/>
                  <a:pt x="4804755" y="0"/>
                </a:cubicBezTo>
                <a:cubicBezTo>
                  <a:pt x="4809850" y="164086"/>
                  <a:pt x="4772122" y="296320"/>
                  <a:pt x="4804755" y="401443"/>
                </a:cubicBezTo>
                <a:cubicBezTo>
                  <a:pt x="4837388" y="506566"/>
                  <a:pt x="4765884" y="666278"/>
                  <a:pt x="4804755" y="829355"/>
                </a:cubicBezTo>
                <a:cubicBezTo>
                  <a:pt x="4843626" y="992432"/>
                  <a:pt x="4752217" y="1088750"/>
                  <a:pt x="4804755" y="1323439"/>
                </a:cubicBezTo>
                <a:cubicBezTo>
                  <a:pt x="4723993" y="1344286"/>
                  <a:pt x="4608014" y="1317936"/>
                  <a:pt x="4415036" y="1323439"/>
                </a:cubicBezTo>
                <a:cubicBezTo>
                  <a:pt x="4222058" y="1328942"/>
                  <a:pt x="4105878" y="1320844"/>
                  <a:pt x="3881174" y="1323439"/>
                </a:cubicBezTo>
                <a:cubicBezTo>
                  <a:pt x="3656470" y="1326034"/>
                  <a:pt x="3514937" y="1269768"/>
                  <a:pt x="3395360" y="1323439"/>
                </a:cubicBezTo>
                <a:cubicBezTo>
                  <a:pt x="3275783" y="1377110"/>
                  <a:pt x="2947898" y="1300034"/>
                  <a:pt x="2813451" y="1323439"/>
                </a:cubicBezTo>
                <a:cubicBezTo>
                  <a:pt x="2679004" y="1346844"/>
                  <a:pt x="2426203" y="1320940"/>
                  <a:pt x="2231542" y="1323439"/>
                </a:cubicBezTo>
                <a:cubicBezTo>
                  <a:pt x="2036881" y="1325938"/>
                  <a:pt x="1940546" y="1301767"/>
                  <a:pt x="1745728" y="1323439"/>
                </a:cubicBezTo>
                <a:cubicBezTo>
                  <a:pt x="1550910" y="1345111"/>
                  <a:pt x="1405006" y="1271869"/>
                  <a:pt x="1115771" y="1323439"/>
                </a:cubicBezTo>
                <a:cubicBezTo>
                  <a:pt x="826536" y="1375009"/>
                  <a:pt x="842343" y="1307354"/>
                  <a:pt x="629957" y="1323439"/>
                </a:cubicBezTo>
                <a:cubicBezTo>
                  <a:pt x="417571" y="1339524"/>
                  <a:pt x="257645" y="1287528"/>
                  <a:pt x="0" y="1323439"/>
                </a:cubicBezTo>
                <a:cubicBezTo>
                  <a:pt x="-48732" y="1114535"/>
                  <a:pt x="10271" y="983939"/>
                  <a:pt x="0" y="895527"/>
                </a:cubicBezTo>
                <a:cubicBezTo>
                  <a:pt x="-10271" y="807115"/>
                  <a:pt x="10545" y="652323"/>
                  <a:pt x="0" y="494084"/>
                </a:cubicBezTo>
                <a:cubicBezTo>
                  <a:pt x="-10545" y="335845"/>
                  <a:pt x="1126" y="245134"/>
                  <a:pt x="0" y="0"/>
                </a:cubicBezTo>
                <a:close/>
              </a:path>
              <a:path w="4804755" h="1323439" stroke="0" extrusionOk="0">
                <a:moveTo>
                  <a:pt x="0" y="0"/>
                </a:moveTo>
                <a:cubicBezTo>
                  <a:pt x="219401" y="-21382"/>
                  <a:pt x="318984" y="30383"/>
                  <a:pt x="485814" y="0"/>
                </a:cubicBezTo>
                <a:cubicBezTo>
                  <a:pt x="652644" y="-30383"/>
                  <a:pt x="756105" y="39577"/>
                  <a:pt x="1019676" y="0"/>
                </a:cubicBezTo>
                <a:cubicBezTo>
                  <a:pt x="1283247" y="-39577"/>
                  <a:pt x="1450565" y="34163"/>
                  <a:pt x="1601585" y="0"/>
                </a:cubicBezTo>
                <a:cubicBezTo>
                  <a:pt x="1752605" y="-34163"/>
                  <a:pt x="1988223" y="41687"/>
                  <a:pt x="2183494" y="0"/>
                </a:cubicBezTo>
                <a:cubicBezTo>
                  <a:pt x="2378765" y="-41687"/>
                  <a:pt x="2430321" y="27181"/>
                  <a:pt x="2573213" y="0"/>
                </a:cubicBezTo>
                <a:cubicBezTo>
                  <a:pt x="2716105" y="-27181"/>
                  <a:pt x="2890258" y="22881"/>
                  <a:pt x="3010980" y="0"/>
                </a:cubicBezTo>
                <a:cubicBezTo>
                  <a:pt x="3131702" y="-22881"/>
                  <a:pt x="3296497" y="38629"/>
                  <a:pt x="3496794" y="0"/>
                </a:cubicBezTo>
                <a:cubicBezTo>
                  <a:pt x="3697091" y="-38629"/>
                  <a:pt x="3838726" y="5508"/>
                  <a:pt x="4078703" y="0"/>
                </a:cubicBezTo>
                <a:cubicBezTo>
                  <a:pt x="4318680" y="-5508"/>
                  <a:pt x="4571821" y="5630"/>
                  <a:pt x="4804755" y="0"/>
                </a:cubicBezTo>
                <a:cubicBezTo>
                  <a:pt x="4821105" y="211592"/>
                  <a:pt x="4797541" y="234836"/>
                  <a:pt x="4804755" y="441146"/>
                </a:cubicBezTo>
                <a:cubicBezTo>
                  <a:pt x="4811969" y="647456"/>
                  <a:pt x="4755059" y="754676"/>
                  <a:pt x="4804755" y="895527"/>
                </a:cubicBezTo>
                <a:cubicBezTo>
                  <a:pt x="4854451" y="1036378"/>
                  <a:pt x="4780014" y="1216365"/>
                  <a:pt x="4804755" y="1323439"/>
                </a:cubicBezTo>
                <a:cubicBezTo>
                  <a:pt x="4607103" y="1380999"/>
                  <a:pt x="4533945" y="1280453"/>
                  <a:pt x="4270893" y="1323439"/>
                </a:cubicBezTo>
                <a:cubicBezTo>
                  <a:pt x="4007841" y="1366425"/>
                  <a:pt x="3952589" y="1312574"/>
                  <a:pt x="3737032" y="1323439"/>
                </a:cubicBezTo>
                <a:cubicBezTo>
                  <a:pt x="3521475" y="1334304"/>
                  <a:pt x="3540934" y="1318199"/>
                  <a:pt x="3347313" y="1323439"/>
                </a:cubicBezTo>
                <a:cubicBezTo>
                  <a:pt x="3153692" y="1328679"/>
                  <a:pt x="2958430" y="1262383"/>
                  <a:pt x="2813451" y="1323439"/>
                </a:cubicBezTo>
                <a:cubicBezTo>
                  <a:pt x="2668472" y="1384495"/>
                  <a:pt x="2496097" y="1271078"/>
                  <a:pt x="2375684" y="1323439"/>
                </a:cubicBezTo>
                <a:cubicBezTo>
                  <a:pt x="2255271" y="1375800"/>
                  <a:pt x="2036170" y="1305331"/>
                  <a:pt x="1889870" y="1323439"/>
                </a:cubicBezTo>
                <a:cubicBezTo>
                  <a:pt x="1743570" y="1341547"/>
                  <a:pt x="1583364" y="1291206"/>
                  <a:pt x="1500151" y="1323439"/>
                </a:cubicBezTo>
                <a:cubicBezTo>
                  <a:pt x="1416938" y="1355672"/>
                  <a:pt x="1177652" y="1283034"/>
                  <a:pt x="966290" y="1323439"/>
                </a:cubicBezTo>
                <a:cubicBezTo>
                  <a:pt x="754928" y="1363844"/>
                  <a:pt x="301808" y="1314436"/>
                  <a:pt x="0" y="1323439"/>
                </a:cubicBezTo>
                <a:cubicBezTo>
                  <a:pt x="-20982" y="1227767"/>
                  <a:pt x="41119" y="1071462"/>
                  <a:pt x="0" y="882293"/>
                </a:cubicBezTo>
                <a:cubicBezTo>
                  <a:pt x="-41119" y="693124"/>
                  <a:pt x="14292" y="637865"/>
                  <a:pt x="0" y="414678"/>
                </a:cubicBezTo>
                <a:cubicBezTo>
                  <a:pt x="-14292" y="191492"/>
                  <a:pt x="14074" y="143603"/>
                  <a:pt x="0" y="0"/>
                </a:cubicBezTo>
                <a:close/>
              </a:path>
            </a:pathLst>
          </a:custGeom>
          <a:solidFill>
            <a:srgbClr val="FFC000"/>
          </a:solid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Comment notre amour peut-il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 augmenter de plus en plus » ? Pourquoi est-ce si important pour la vie chrétienne ?</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18384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9EE16A1-43EC-878B-8CA2-07521E2188F4}"/>
              </a:ext>
            </a:extLst>
          </p:cNvPr>
          <p:cNvSpPr txBox="1"/>
          <p:nvPr/>
        </p:nvSpPr>
        <p:spPr>
          <a:xfrm>
            <a:off x="4526279" y="471232"/>
            <a:ext cx="7122382" cy="2554545"/>
          </a:xfrm>
          <a:prstGeom prst="rect">
            <a:avLst/>
          </a:prstGeom>
          <a:noFill/>
        </p:spPr>
        <p:txBody>
          <a:bodyPr wrap="square">
            <a:spAutoFit/>
          </a:bodyPr>
          <a:lstStyle/>
          <a:p>
            <a:pPr algn="ctr"/>
            <a:r>
              <a:rPr lang="fr-FR" sz="20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L'œuvre de Paul à Philippes contribua à l'établissement d'une église, dont les membres augmentèrent régulièrement. </a:t>
            </a:r>
            <a:br>
              <a:rPr lang="fr-FR" sz="20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br>
            <a:r>
              <a:rPr lang="fr-FR" sz="2000" dirty="0">
                <a:ln w="0"/>
                <a:solidFill>
                  <a:srgbClr val="6633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Son zèle, sa foi, son empressement à souffrir pour la cause du Christ exercèrent une influence profonde et durable </a:t>
            </a:r>
            <a:br>
              <a:rPr lang="fr-FR" sz="2000" dirty="0">
                <a:ln w="0"/>
                <a:solidFill>
                  <a:srgbClr val="6633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br>
            <a:r>
              <a:rPr lang="fr-FR" sz="2000" dirty="0">
                <a:ln w="0"/>
                <a:solidFill>
                  <a:srgbClr val="6633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sur les nouveaux convertis. </a:t>
            </a:r>
          </a:p>
          <a:p>
            <a:pPr algn="ctr"/>
            <a:r>
              <a:rPr lang="fr-FR" sz="20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Ils s'attachèrent aux précieuses vérités pour lesquelles les apôtres avaient tout sacrifié, et auxquelles ils s'étaient voués avec tant de ferveur</a:t>
            </a:r>
            <a:endParaRPr lang="fr-CH" sz="20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5D1BAB6C-F987-91B9-1A69-E0C698F06411}"/>
              </a:ext>
            </a:extLst>
          </p:cNvPr>
          <p:cNvSpPr txBox="1"/>
          <p:nvPr/>
        </p:nvSpPr>
        <p:spPr>
          <a:xfrm>
            <a:off x="4605794" y="3225710"/>
            <a:ext cx="7042867" cy="2246769"/>
          </a:xfrm>
          <a:prstGeom prst="rect">
            <a:avLst/>
          </a:prstGeom>
          <a:noFill/>
        </p:spPr>
        <p:txBody>
          <a:bodyPr wrap="square">
            <a:spAutoFit/>
          </a:bodyPr>
          <a:lstStyle/>
          <a:p>
            <a:pPr algn="ctr"/>
            <a:r>
              <a:rPr lang="fr-FR" sz="20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Cette église n'échappa cependant pas à la persécution ; </a:t>
            </a:r>
            <a:br>
              <a:rPr lang="fr-FR" sz="20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br>
            <a:r>
              <a:rPr lang="fr-FR" sz="20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une lettre écrite par Paul aux Philippiens nous le révèle</a:t>
            </a:r>
            <a:r>
              <a:rPr lang="fr-FR" sz="2000" dirty="0">
                <a:ln w="0"/>
                <a:solidFill>
                  <a:srgbClr val="A744E6"/>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 </a:t>
            </a:r>
            <a:br>
              <a:rPr lang="fr-FR" sz="2000" dirty="0">
                <a:ln w="0"/>
                <a:solidFill>
                  <a:srgbClr val="A744E6"/>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br>
            <a:r>
              <a:rPr lang="fr-FR" sz="2000" dirty="0">
                <a:ln w="0"/>
                <a:solidFill>
                  <a:srgbClr val="9900FF"/>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 Il vous a été fait la grâce, dit-il, par rapport à Christ, non seulement de croire en lui, mais encore de souffrir pour lui, </a:t>
            </a:r>
            <a:br>
              <a:rPr lang="fr-FR" sz="2000" dirty="0">
                <a:ln w="0"/>
                <a:solidFill>
                  <a:srgbClr val="9900FF"/>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br>
            <a:r>
              <a:rPr lang="fr-FR" sz="2000" dirty="0">
                <a:ln w="0"/>
                <a:solidFill>
                  <a:srgbClr val="9900FF"/>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en soutenant le même combat que vous m'avez vu soutenir, et que vous apprenez maintenant que je soutiens » </a:t>
            </a:r>
            <a:r>
              <a:rPr lang="fr-FR" sz="2000" i="1" dirty="0">
                <a:ln w="0"/>
                <a:effectLst>
                  <a:outerShdw blurRad="38100" dist="19050" dir="2700000" algn="tl" rotWithShape="0">
                    <a:schemeClr val="dk1">
                      <a:alpha val="40000"/>
                    </a:schemeClr>
                  </a:outerShdw>
                </a:effectLst>
                <a:highlight>
                  <a:srgbClr val="FFFF00"/>
                </a:highlight>
                <a:latin typeface="Arial" panose="020B0604020202020204" pitchFamily="34" charset="0"/>
                <a:ea typeface="MS Minngs"/>
                <a:cs typeface="Arial" panose="020B0604020202020204" pitchFamily="34" charset="0"/>
              </a:rPr>
              <a:t>(Philippiens 1.29,30)</a:t>
            </a:r>
            <a:r>
              <a:rPr lang="fr-FR" sz="20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 </a:t>
            </a:r>
            <a:endParaRPr lang="fr-CH"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6FEF4DF-2BFE-7806-EDB9-A2CC2D9A02F9}"/>
              </a:ext>
            </a:extLst>
          </p:cNvPr>
          <p:cNvSpPr txBox="1"/>
          <p:nvPr/>
        </p:nvSpPr>
        <p:spPr>
          <a:xfrm>
            <a:off x="1131074" y="5472479"/>
            <a:ext cx="10660711" cy="1323439"/>
          </a:xfrm>
          <a:prstGeom prst="rect">
            <a:avLst/>
          </a:prstGeom>
          <a:noFill/>
        </p:spPr>
        <p:txBody>
          <a:bodyPr wrap="square">
            <a:spAutoFit/>
          </a:bodyPr>
          <a:lstStyle/>
          <a:p>
            <a:pPr algn="ctr"/>
            <a:r>
              <a:rPr lang="fr-FR" sz="20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Cependant, ils avaient une telle assurance dans leur foi que l'apôtre déclare </a:t>
            </a:r>
            <a:r>
              <a:rPr lang="fr-FR" sz="20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 </a:t>
            </a:r>
            <a:r>
              <a:rPr lang="fr-FR" sz="2000" dirty="0">
                <a:ln w="0"/>
                <a:solidFill>
                  <a:srgbClr val="6633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 Je rends grâces à mon Dieu de tout le souvenir que je garde de vous, ne cessant, dans toutes mes prières pour vous tous, de manifester ma joie au sujet de la part que vous prenez à l’Évangile, depuis le premier jour jusqu'à maintenant » </a:t>
            </a:r>
            <a:r>
              <a:rPr lang="fr-FR" sz="2000" i="1" dirty="0">
                <a:ln w="0"/>
                <a:effectLst>
                  <a:outerShdw blurRad="38100" dist="19050" dir="2700000" algn="tl" rotWithShape="0">
                    <a:schemeClr val="dk1">
                      <a:alpha val="40000"/>
                    </a:schemeClr>
                  </a:outerShdw>
                </a:effectLst>
                <a:highlight>
                  <a:srgbClr val="FFFF00"/>
                </a:highlight>
                <a:latin typeface="Arial" panose="020B0604020202020204" pitchFamily="34" charset="0"/>
                <a:ea typeface="MS Minngs"/>
                <a:cs typeface="Arial" panose="020B0604020202020204" pitchFamily="34" charset="0"/>
              </a:rPr>
              <a:t>(Philippiens 1.3-5)</a:t>
            </a:r>
            <a:endParaRPr lang="fr-CH" sz="2000" dirty="0">
              <a:ln w="0"/>
              <a:effectLst>
                <a:outerShdw blurRad="38100" dist="19050" dir="2700000" algn="tl" rotWithShape="0">
                  <a:schemeClr val="dk1">
                    <a:alpha val="40000"/>
                  </a:schemeClr>
                </a:outerShdw>
              </a:effectLst>
              <a:highlight>
                <a:srgbClr val="FFFF00"/>
              </a:highlight>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37C68549-B44F-1737-B55C-2DAED623E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61021" y="773314"/>
            <a:ext cx="1915907" cy="19159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onastère, Église, Orthodoxe">
            <a:extLst>
              <a:ext uri="{FF2B5EF4-FFF2-40B4-BE49-F238E27FC236}">
                <a16:creationId xmlns:a16="http://schemas.microsoft.com/office/drawing/2014/main" id="{84BE36FA-EDAB-9AD2-021F-21EE05988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019" y="2812196"/>
            <a:ext cx="1915909" cy="255454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7875224-2E53-FC0A-128B-722A31C75545}"/>
              </a:ext>
            </a:extLst>
          </p:cNvPr>
          <p:cNvSpPr txBox="1"/>
          <p:nvPr/>
        </p:nvSpPr>
        <p:spPr>
          <a:xfrm>
            <a:off x="73564" y="173149"/>
            <a:ext cx="1638106" cy="1200329"/>
          </a:xfrm>
          <a:prstGeom prst="rect">
            <a:avLst/>
          </a:prstGeom>
          <a:solidFill>
            <a:srgbClr val="00FFFF"/>
          </a:solidFill>
        </p:spPr>
        <p:txBody>
          <a:bodyPr wrap="square">
            <a:spAutoFit/>
          </a:bodyPr>
          <a:lstStyle/>
          <a:p>
            <a:pPr algn="ctr"/>
            <a:r>
              <a:rPr lang="fr-FR" sz="1800" i="1" dirty="0">
                <a:effectLst/>
                <a:latin typeface="Calibri" panose="020F0502020204030204" pitchFamily="34" charset="0"/>
                <a:ea typeface="MS Minngs"/>
              </a:rPr>
              <a:t>(Ellen G. White, </a:t>
            </a:r>
            <a:br>
              <a:rPr lang="fr-FR" sz="1800" i="1" dirty="0">
                <a:effectLst/>
                <a:latin typeface="Calibri" panose="020F0502020204030204" pitchFamily="34" charset="0"/>
                <a:ea typeface="MS Minngs"/>
              </a:rPr>
            </a:br>
            <a:r>
              <a:rPr lang="fr-FR" sz="1800" i="1" dirty="0">
                <a:effectLst/>
                <a:latin typeface="Calibri" panose="020F0502020204030204" pitchFamily="34" charset="0"/>
                <a:ea typeface="MS Minngs"/>
              </a:rPr>
              <a:t>Conquérants pacifiques,</a:t>
            </a:r>
            <a:r>
              <a:rPr lang="fr-FR" sz="1800" dirty="0">
                <a:effectLst/>
                <a:latin typeface="Calibri" panose="020F0502020204030204" pitchFamily="34" charset="0"/>
                <a:ea typeface="MS Minngs"/>
              </a:rPr>
              <a:t> </a:t>
            </a:r>
            <a:br>
              <a:rPr lang="fr-FR" sz="1800" dirty="0">
                <a:effectLst/>
                <a:latin typeface="Calibri" panose="020F0502020204030204" pitchFamily="34" charset="0"/>
                <a:ea typeface="MS Minngs"/>
              </a:rPr>
            </a:br>
            <a:r>
              <a:rPr lang="fr-FR" sz="1800" dirty="0">
                <a:effectLst/>
                <a:latin typeface="Calibri" panose="020F0502020204030204" pitchFamily="34" charset="0"/>
                <a:ea typeface="MS Minngs"/>
              </a:rPr>
              <a:t>p. 195, 196.)</a:t>
            </a:r>
            <a:endParaRPr lang="fr-CH" dirty="0"/>
          </a:p>
        </p:txBody>
      </p:sp>
    </p:spTree>
    <p:extLst>
      <p:ext uri="{BB962C8B-B14F-4D97-AF65-F5344CB8AC3E}">
        <p14:creationId xmlns:p14="http://schemas.microsoft.com/office/powerpoint/2010/main" val="425834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5" name="Picture 4" descr="A person writing on a paper&#10;&#10;AI-generated content may be incorrect.">
            <a:extLst>
              <a:ext uri="{FF2B5EF4-FFF2-40B4-BE49-F238E27FC236}">
                <a16:creationId xmlns:a16="http://schemas.microsoft.com/office/drawing/2014/main" id="{29C1B425-4913-AE45-8695-755A0BE2BD6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800" b="1" i="0" u="none" strike="noStrike" kern="1200" cap="none" spc="0" normalizeH="0" baseline="0" noProof="0" dirty="0">
                <a:ln/>
                <a:solidFill>
                  <a:srgbClr val="3C8C44">
                    <a:lumMod val="75000"/>
                  </a:srgbClr>
                </a:solidFill>
                <a:effectLst/>
                <a:uLnTx/>
                <a:uFillTx/>
                <a:latin typeface="Aptos" panose="02110004020202020204"/>
                <a:ea typeface="+mn-ea"/>
                <a:cs typeface="+mn-cs"/>
              </a:rPr>
              <a:t>REMERCIER ET PRIER DANS LES TEMPS DIFFICILES</a:t>
            </a:r>
          </a:p>
        </p:txBody>
      </p:sp>
    </p:spTree>
    <p:extLst>
      <p:ext uri="{BB962C8B-B14F-4D97-AF65-F5344CB8AC3E}">
        <p14:creationId xmlns:p14="http://schemas.microsoft.com/office/powerpoint/2010/main" val="9228379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d’Épingle Story">
            <a:extLst>
              <a:ext uri="{FF2B5EF4-FFF2-40B4-BE49-F238E27FC236}">
                <a16:creationId xmlns:a16="http://schemas.microsoft.com/office/drawing/2014/main" id="{CA888AD0-B456-43F0-D1DA-83BCEC3EA2C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456369" y="989799"/>
            <a:ext cx="1444487" cy="216673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BD8DF1C-4AB9-922B-E7FF-D85E2ECED299}"/>
              </a:ext>
            </a:extLst>
          </p:cNvPr>
          <p:cNvSpPr txBox="1"/>
          <p:nvPr/>
        </p:nvSpPr>
        <p:spPr>
          <a:xfrm>
            <a:off x="2900856" y="59623"/>
            <a:ext cx="8382594" cy="5016758"/>
          </a:xfrm>
          <a:prstGeom prst="rect">
            <a:avLst/>
          </a:prstGeom>
          <a:solidFill>
            <a:schemeClr val="accent2">
              <a:lumMod val="20000"/>
              <a:lumOff val="80000"/>
            </a:schemeClr>
          </a:solidFill>
        </p:spPr>
        <p:txBody>
          <a:bodyPr wrap="square">
            <a:spAutoFit/>
          </a:bodyPr>
          <a:lstStyle/>
          <a:p>
            <a:pPr algn="just">
              <a:buNone/>
            </a:pPr>
            <a:r>
              <a:rPr lang="fr-FR" sz="2000" b="1" dirty="0">
                <a:solidFill>
                  <a:srgbClr val="3465A4"/>
                </a:solidFill>
                <a:effectLst/>
                <a:latin typeface="Arial" panose="020B0604020202020204" pitchFamily="34" charset="0"/>
                <a:ea typeface="MS Minngs"/>
                <a:cs typeface="Arial" panose="020B0604020202020204" pitchFamily="34" charset="0"/>
              </a:rPr>
              <a:t>Les sujets de prière de Paul </a:t>
            </a:r>
            <a:endParaRPr lang="fr-CH" sz="2000" dirty="0">
              <a:effectLst/>
              <a:latin typeface="Arial" panose="020B0604020202020204" pitchFamily="34" charset="0"/>
              <a:ea typeface="MS Minngs"/>
              <a:cs typeface="Arial" panose="020B0604020202020204" pitchFamily="34" charset="0"/>
            </a:endParaRPr>
          </a:p>
          <a:p>
            <a:pPr algn="just">
              <a:buNone/>
            </a:pPr>
            <a:r>
              <a:rPr lang="fr-FR" sz="1800" dirty="0">
                <a:effectLst/>
                <a:latin typeface="Calibri" panose="020F0502020204030204" pitchFamily="34" charset="0"/>
                <a:ea typeface="MS Minngs"/>
              </a:rPr>
              <a:t>	</a:t>
            </a:r>
            <a:r>
              <a:rPr lang="fr-FR" sz="2000" dirty="0">
                <a:effectLst/>
                <a:latin typeface="Calibri" panose="020F0502020204030204" pitchFamily="34" charset="0"/>
                <a:ea typeface="MS Minngs"/>
              </a:rPr>
              <a:t>«</a:t>
            </a:r>
            <a:r>
              <a:rPr lang="fr-FR" sz="1800" dirty="0">
                <a:effectLst/>
                <a:latin typeface="Calibri" panose="020F0502020204030204" pitchFamily="34" charset="0"/>
                <a:ea typeface="MS Minngs"/>
              </a:rPr>
              <a:t> </a:t>
            </a:r>
            <a:r>
              <a:rPr lang="fr-FR" sz="2000" dirty="0">
                <a:solidFill>
                  <a:srgbClr val="0000FF"/>
                </a:solidFill>
                <a:effectLst>
                  <a:outerShdw blurRad="38100" dist="38100" dir="2700000" algn="tl">
                    <a:srgbClr val="000000">
                      <a:alpha val="43137"/>
                    </a:srgbClr>
                  </a:outerShdw>
                </a:effectLst>
                <a:latin typeface="Calibri" panose="020F0502020204030204" pitchFamily="34" charset="0"/>
                <a:ea typeface="MS Minngs"/>
              </a:rPr>
              <a:t>Par </a:t>
            </a:r>
            <a:r>
              <a:rPr lang="fr-FR" sz="2000" dirty="0">
                <a:solidFill>
                  <a:srgbClr val="0000FF"/>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Epaphrodite</a:t>
            </a:r>
            <a:r>
              <a:rPr lang="fr-FR" sz="2000" dirty="0">
                <a:effectLst>
                  <a:outerShdw blurRad="38100" dist="38100" dir="2700000" algn="tl">
                    <a:srgbClr val="000000">
                      <a:alpha val="43137"/>
                    </a:srgbClr>
                  </a:outerShdw>
                </a:effectLst>
                <a:latin typeface="Calibri" panose="020F0502020204030204" pitchFamily="34" charset="0"/>
                <a:ea typeface="MS Minngs"/>
              </a:rPr>
              <a:t>, </a:t>
            </a:r>
            <a:r>
              <a:rPr lang="fr-FR" sz="20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Paul envoyait aux Philippiens une lettre de remerciement pour les dons qu'ils lui avaient fait parvenir. </a:t>
            </a:r>
            <a:r>
              <a:rPr lang="fr-FR" sz="2000" dirty="0">
                <a:solidFill>
                  <a:srgbClr val="0000FF"/>
                </a:solidFill>
                <a:effectLst>
                  <a:outerShdw blurRad="38100" dist="38100" dir="2700000" algn="tl">
                    <a:srgbClr val="000000">
                      <a:alpha val="43137"/>
                    </a:srgbClr>
                  </a:outerShdw>
                </a:effectLst>
                <a:latin typeface="Calibri" panose="020F0502020204030204" pitchFamily="34" charset="0"/>
                <a:ea typeface="MS Minngs"/>
              </a:rPr>
              <a:t>De toutes les églises, ce fut celle de Philippes qui se montra la plus généreuse envers l'apôtre. </a:t>
            </a:r>
          </a:p>
          <a:p>
            <a:pPr algn="just">
              <a:buNone/>
            </a:pPr>
            <a:endParaRPr lang="fr-FR" sz="2000" dirty="0">
              <a:solidFill>
                <a:srgbClr val="0000FF"/>
              </a:solidFill>
              <a:effectLst>
                <a:outerShdw blurRad="38100" dist="38100" dir="2700000" algn="tl">
                  <a:srgbClr val="000000">
                    <a:alpha val="43137"/>
                  </a:srgbClr>
                </a:outerShdw>
              </a:effectLst>
              <a:latin typeface="Calibri" panose="020F0502020204030204" pitchFamily="34" charset="0"/>
              <a:ea typeface="MS Minngs"/>
            </a:endParaRPr>
          </a:p>
          <a:p>
            <a:pPr algn="just">
              <a:buNone/>
            </a:pPr>
            <a:r>
              <a:rPr lang="fr-FR" sz="2000" dirty="0">
                <a:effectLst>
                  <a:outerShdw blurRad="38100" dist="38100" dir="2700000" algn="tl">
                    <a:srgbClr val="000000">
                      <a:alpha val="43137"/>
                    </a:srgbClr>
                  </a:outerShdw>
                </a:effectLst>
                <a:highlight>
                  <a:srgbClr val="FFFF00"/>
                </a:highlight>
                <a:latin typeface="Calibri" panose="020F0502020204030204" pitchFamily="34" charset="0"/>
                <a:ea typeface="MS Minngs"/>
              </a:rPr>
              <a:t>« Vous le savez vous-mêmes, Philippiens, disait Paul dans sa lettre, au commencement de la prédication de l’Évangile, </a:t>
            </a:r>
            <a:r>
              <a:rPr lang="fr-FR" sz="2000" dirty="0">
                <a:solidFill>
                  <a:srgbClr val="FF0000"/>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lorsque je partis de la Macédoine, aucune église n'entra en compte avec moi pour ce qu'elle donnait et recevait ; </a:t>
            </a:r>
            <a:r>
              <a:rPr lang="fr-FR" sz="2000" dirty="0">
                <a:solidFill>
                  <a:srgbClr val="0000FF"/>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vous fûtes les seuls à le faire</a:t>
            </a:r>
            <a:r>
              <a:rPr lang="fr-FR" sz="2000" dirty="0">
                <a:solidFill>
                  <a:srgbClr val="5D138B"/>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 car vous m'envoyâtes déjà à Thessalonique, et à deux reprises, de quoi pourvoir à mes besoins. </a:t>
            </a:r>
          </a:p>
          <a:p>
            <a:pPr algn="just">
              <a:buNone/>
            </a:pPr>
            <a:endParaRPr lang="fr-FR" sz="2000" dirty="0">
              <a:effectLst>
                <a:outerShdw blurRad="38100" dist="38100" dir="2700000" algn="tl">
                  <a:srgbClr val="000000">
                    <a:alpha val="43137"/>
                  </a:srgbClr>
                </a:outerShdw>
              </a:effectLst>
              <a:latin typeface="Calibri" panose="020F0502020204030204" pitchFamily="34" charset="0"/>
              <a:ea typeface="MS Minngs"/>
            </a:endParaRPr>
          </a:p>
          <a:p>
            <a:pPr algn="just">
              <a:buNone/>
            </a:pPr>
            <a:r>
              <a:rPr lang="fr-FR" sz="2000" dirty="0">
                <a:solidFill>
                  <a:srgbClr val="0000FF"/>
                </a:solidFill>
                <a:effectLst>
                  <a:outerShdw blurRad="38100" dist="38100" dir="2700000" algn="tl">
                    <a:srgbClr val="000000">
                      <a:alpha val="43137"/>
                    </a:srgbClr>
                  </a:outerShdw>
                </a:effectLst>
                <a:latin typeface="Calibri" panose="020F0502020204030204" pitchFamily="34" charset="0"/>
                <a:ea typeface="MS Minngs"/>
              </a:rPr>
              <a:t>Ce n'est pas que je recherche les dons ; mais je recherche le fruit qui abonde pour votre compte.</a:t>
            </a:r>
            <a:r>
              <a:rPr lang="fr-FR" sz="2000" dirty="0">
                <a:effectLst>
                  <a:outerShdw blurRad="38100" dist="38100" dir="2700000" algn="tl">
                    <a:srgbClr val="000000">
                      <a:alpha val="43137"/>
                    </a:srgbClr>
                  </a:outerShdw>
                </a:effectLst>
                <a:latin typeface="Calibri" panose="020F0502020204030204" pitchFamily="34" charset="0"/>
                <a:ea typeface="MS Minngs"/>
              </a:rPr>
              <a:t> </a:t>
            </a:r>
            <a:r>
              <a:rPr lang="fr-FR" sz="2000" dirty="0">
                <a:solidFill>
                  <a:srgbClr val="FF0000"/>
                </a:solidFill>
                <a:effectLst>
                  <a:outerShdw blurRad="38100" dist="38100" dir="2700000" algn="tl">
                    <a:srgbClr val="000000">
                      <a:alpha val="43137"/>
                    </a:srgbClr>
                  </a:outerShdw>
                </a:effectLst>
                <a:latin typeface="Calibri" panose="020F0502020204030204" pitchFamily="34" charset="0"/>
                <a:ea typeface="MS Minngs"/>
              </a:rPr>
              <a:t>J'ai tout reçu, et je suis dans l'abondance ; j'ai été comblé de biens, en recevant par Epaphrodite ce qui vient de vous comme un parfum de bonne odeur, un sacrifice que Dieu accepte, et qui lui est agréable. </a:t>
            </a:r>
            <a:r>
              <a:rPr lang="fr-FR" sz="2000" dirty="0">
                <a:solidFill>
                  <a:srgbClr val="5D138B"/>
                </a:solidFill>
                <a:effectLst>
                  <a:outerShdw blurRad="38100" dist="38100" dir="2700000" algn="tl">
                    <a:srgbClr val="000000">
                      <a:alpha val="43137"/>
                    </a:srgbClr>
                  </a:outerShdw>
                </a:effectLst>
                <a:latin typeface="Calibri" panose="020F0502020204030204" pitchFamily="34" charset="0"/>
                <a:ea typeface="MS Minngs"/>
              </a:rPr>
              <a:t>»</a:t>
            </a:r>
            <a:r>
              <a:rPr lang="fr-FR" sz="2000" dirty="0">
                <a:effectLst>
                  <a:outerShdw blurRad="38100" dist="38100" dir="2700000" algn="tl">
                    <a:srgbClr val="000000">
                      <a:alpha val="43137"/>
                    </a:srgbClr>
                  </a:outerShdw>
                </a:effectLst>
                <a:latin typeface="Calibri" panose="020F0502020204030204" pitchFamily="34" charset="0"/>
                <a:ea typeface="MS Minngs"/>
              </a:rPr>
              <a:t> </a:t>
            </a:r>
            <a:r>
              <a:rPr lang="fr-FR" sz="2000" i="1" dirty="0">
                <a:effectLst>
                  <a:outerShdw blurRad="38100" dist="38100" dir="2700000" algn="tl">
                    <a:srgbClr val="000000">
                      <a:alpha val="43137"/>
                    </a:srgbClr>
                  </a:outerShdw>
                </a:effectLst>
                <a:latin typeface="Calibri" panose="020F0502020204030204" pitchFamily="34" charset="0"/>
                <a:ea typeface="MS Minngs"/>
              </a:rPr>
              <a:t>(Philippiens 4.15-18.)</a:t>
            </a:r>
            <a:endParaRPr lang="fr-CH" sz="2000" dirty="0">
              <a:effectLst>
                <a:outerShdw blurRad="38100" dist="38100" dir="2700000" algn="tl">
                  <a:srgbClr val="000000">
                    <a:alpha val="43137"/>
                  </a:srgbClr>
                </a:outerShdw>
              </a:effectLst>
              <a:latin typeface="Times New Roman" panose="02020603050405020304" pitchFamily="18" charset="0"/>
              <a:ea typeface="MS Minngs"/>
            </a:endParaRPr>
          </a:p>
        </p:txBody>
      </p:sp>
      <p:sp>
        <p:nvSpPr>
          <p:cNvPr id="4" name="Parchemin : horizontal 3">
            <a:extLst>
              <a:ext uri="{FF2B5EF4-FFF2-40B4-BE49-F238E27FC236}">
                <a16:creationId xmlns:a16="http://schemas.microsoft.com/office/drawing/2014/main" id="{61397FEB-1918-66D4-593B-7EBFC27C6927}"/>
              </a:ext>
            </a:extLst>
          </p:cNvPr>
          <p:cNvSpPr/>
          <p:nvPr/>
        </p:nvSpPr>
        <p:spPr>
          <a:xfrm>
            <a:off x="5249533" y="4544560"/>
            <a:ext cx="6781547" cy="2166731"/>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0" i="0" dirty="0">
                <a:solidFill>
                  <a:schemeClr val="bg1"/>
                </a:solidFill>
                <a:effectLst/>
                <a:latin typeface="Arial" panose="020B0604020202020204" pitchFamily="34" charset="0"/>
              </a:rPr>
              <a:t>"Epaphrodite". = </a:t>
            </a:r>
            <a:r>
              <a:rPr lang="fr-CH" b="0" i="0" dirty="0">
                <a:solidFill>
                  <a:srgbClr val="FFFF00"/>
                </a:solidFill>
                <a:effectLst/>
                <a:latin typeface="Arial" panose="020B0604020202020204" pitchFamily="34" charset="0"/>
              </a:rPr>
              <a:t>Beau, aimable, </a:t>
            </a:r>
            <a:r>
              <a:rPr lang="fr-CH" b="0" i="0" dirty="0">
                <a:solidFill>
                  <a:schemeClr val="accent2">
                    <a:lumMod val="20000"/>
                    <a:lumOff val="80000"/>
                  </a:schemeClr>
                </a:solidFill>
                <a:effectLst/>
                <a:latin typeface="Arial" panose="020B0604020202020204" pitchFamily="34" charset="0"/>
              </a:rPr>
              <a:t>associé de Paul dans le ministère ; </a:t>
            </a:r>
            <a:r>
              <a:rPr lang="fr-CH" b="0" i="0" dirty="0">
                <a:solidFill>
                  <a:srgbClr val="FFD780"/>
                </a:solidFill>
                <a:effectLst>
                  <a:outerShdw blurRad="38100" dist="38100" dir="2700000" algn="tl">
                    <a:srgbClr val="000000">
                      <a:alpha val="43137"/>
                    </a:srgbClr>
                  </a:outerShdw>
                </a:effectLst>
                <a:latin typeface="Arial" panose="020B0604020202020204" pitchFamily="34" charset="0"/>
              </a:rPr>
              <a:t>Lorsque l’apôtre Paul souffrait comme prisonnier du Seigneur à Rome, Epaphrodite vint lui apporter un don de la part de l’assemblée à Philippes</a:t>
            </a:r>
            <a:r>
              <a:rPr lang="fr-CH" b="0" i="0" dirty="0">
                <a:solidFill>
                  <a:srgbClr val="FFD780"/>
                </a:solidFill>
                <a:effectLst/>
                <a:latin typeface="Arial" panose="020B0604020202020204" pitchFamily="34" charset="0"/>
              </a:rPr>
              <a:t> </a:t>
            </a:r>
            <a:r>
              <a:rPr lang="fr-CH" b="0" i="1" dirty="0">
                <a:solidFill>
                  <a:srgbClr val="FFFF99"/>
                </a:solidFill>
                <a:effectLst/>
                <a:latin typeface="Arial" panose="020B0604020202020204" pitchFamily="34" charset="0"/>
              </a:rPr>
              <a:t>(Philippiens. 2:25-30).</a:t>
            </a:r>
            <a:endParaRPr lang="fr-CH" i="1" dirty="0">
              <a:solidFill>
                <a:srgbClr val="FFFF99"/>
              </a:solidFill>
            </a:endParaRPr>
          </a:p>
        </p:txBody>
      </p:sp>
      <p:sp>
        <p:nvSpPr>
          <p:cNvPr id="5" name="Phylactère : pensées 4">
            <a:extLst>
              <a:ext uri="{FF2B5EF4-FFF2-40B4-BE49-F238E27FC236}">
                <a16:creationId xmlns:a16="http://schemas.microsoft.com/office/drawing/2014/main" id="{96218072-8230-883E-8170-4B9002BBB4EB}"/>
              </a:ext>
            </a:extLst>
          </p:cNvPr>
          <p:cNvSpPr/>
          <p:nvPr/>
        </p:nvSpPr>
        <p:spPr>
          <a:xfrm>
            <a:off x="370490" y="4926724"/>
            <a:ext cx="2877207" cy="1655379"/>
          </a:xfrm>
          <a:prstGeom prst="cloudCallout">
            <a:avLst>
              <a:gd name="adj1" fmla="val 31222"/>
              <a:gd name="adj2" fmla="val -87500"/>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a:t>
            </a:r>
          </a:p>
          <a:p>
            <a:pPr algn="ctr"/>
            <a:r>
              <a:rPr lang="fr-FR" i="1" dirty="0">
                <a:ln w="0"/>
                <a:solidFill>
                  <a:schemeClr val="tx1"/>
                </a:solidFill>
                <a:effectLst>
                  <a:outerShdw blurRad="38100" dist="19050" dir="2700000" algn="tl" rotWithShape="0">
                    <a:schemeClr val="dk1">
                      <a:alpha val="40000"/>
                    </a:schemeClr>
                  </a:outerShdw>
                </a:effectLst>
              </a:rPr>
              <a:t>Conquérants pacifiques,</a:t>
            </a:r>
            <a:r>
              <a:rPr lang="fr-FR" dirty="0">
                <a:ln w="0"/>
                <a:solidFill>
                  <a:schemeClr val="tx1"/>
                </a:solidFill>
                <a:effectLst>
                  <a:outerShdw blurRad="38100" dist="19050" dir="2700000" algn="tl" rotWithShape="0">
                    <a:schemeClr val="dk1">
                      <a:alpha val="40000"/>
                    </a:schemeClr>
                  </a:outerShdw>
                </a:effectLst>
              </a:rPr>
              <a:t> p. 425-427</a:t>
            </a:r>
            <a:endParaRPr lang="fr-CH" dirty="0">
              <a:ln w="0"/>
              <a:solidFill>
                <a:schemeClr val="tx1"/>
              </a:solidFill>
              <a:effectLst>
                <a:outerShdw blurRad="38100" dist="19050" dir="2700000" algn="tl" rotWithShape="0">
                  <a:schemeClr val="dk1">
                    <a:alpha val="40000"/>
                  </a:schemeClr>
                </a:outerShdw>
              </a:effectLst>
            </a:endParaRPr>
          </a:p>
        </p:txBody>
      </p:sp>
      <p:pic>
        <p:nvPicPr>
          <p:cNvPr id="1026" name="Picture 2">
            <a:extLst>
              <a:ext uri="{FF2B5EF4-FFF2-40B4-BE49-F238E27FC236}">
                <a16:creationId xmlns:a16="http://schemas.microsoft.com/office/drawing/2014/main" id="{57CDA2D4-DBBE-62FE-AC0F-446B07214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74" y="2073164"/>
            <a:ext cx="1661751" cy="290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50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white and green background&#10;&#10;AI-generated content may be incorrect.">
            <a:extLst>
              <a:ext uri="{FF2B5EF4-FFF2-40B4-BE49-F238E27FC236}">
                <a16:creationId xmlns:a16="http://schemas.microsoft.com/office/drawing/2014/main" id="{5F985420-077B-69A1-9FCF-ABDEB74214A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8CEF92BE-5B1B-B4BB-4F05-17A0A628D4B0}"/>
              </a:ext>
            </a:extLst>
          </p:cNvPr>
          <p:cNvSpPr txBox="1"/>
          <p:nvPr/>
        </p:nvSpPr>
        <p:spPr>
          <a:xfrm>
            <a:off x="144468" y="693009"/>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Je veux que vous sachiez, frères, que ce qui m'est arrivé a plutôt contribué aux progrès de l'Évangile (Philippiens 1.12)</a:t>
            </a:r>
            <a:endParaRPr kumimoji="0" lang="fr-CH"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1" i="0" u="none" strike="noStrike" kern="1200" cap="none" spc="0" normalizeH="0" baseline="0" noProof="0" dirty="0">
                <a:ln w="9525">
                  <a:solidFill>
                    <a:srgbClr val="FFFF00"/>
                  </a:solidFill>
                  <a:prstDash val="solid"/>
                </a:ln>
                <a:solidFill>
                  <a:srgbClr val="C985C1">
                    <a:lumMod val="50000"/>
                  </a:srgbClr>
                </a:solidFill>
                <a:effectLst>
                  <a:outerShdw blurRad="12700" dist="38100" dir="2700000" algn="tl" rotWithShape="0">
                    <a:srgbClr val="3C8C44">
                      <a:lumMod val="75000"/>
                    </a:srgbClr>
                  </a:outerShdw>
                </a:effectLst>
                <a:uLnTx/>
                <a:uFillTx/>
                <a:latin typeface="Aptos" panose="02110004020202020204"/>
                <a:ea typeface="+mn-ea"/>
                <a:cs typeface="+mn-cs"/>
              </a:rPr>
              <a:t>UNE OPPORTUNITÉ POUR DÉFENDRE L'ÉVANGILE</a:t>
            </a: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5D138B"/>
                </a:solidFill>
                <a:effectLst/>
                <a:uLnTx/>
                <a:uFillTx/>
                <a:latin typeface="Aptos" panose="02110004020202020204"/>
                <a:ea typeface="+mn-ea"/>
                <a:cs typeface="+mn-cs"/>
              </a:rPr>
              <a:t>Lorsque les Philippiens apprirent que Paul était emprisonné à Rome, ils furent très angoissés, et envoyèrent Épaphrodite avec une aide pour l'apôtre </a:t>
            </a:r>
            <a:r>
              <a:rPr kumimoji="0" lang="fr-CH" sz="2000" b="1" i="0" u="none" strike="noStrike" kern="1200" cap="none" spc="0" normalizeH="0" baseline="0" noProof="0" dirty="0">
                <a:ln>
                  <a:noFill/>
                </a:ln>
                <a:solidFill>
                  <a:srgbClr val="C985C1">
                    <a:lumMod val="50000"/>
                  </a:srgbClr>
                </a:solidFill>
                <a:effectLst/>
                <a:highlight>
                  <a:srgbClr val="FFFF00"/>
                </a:highlight>
                <a:uLnTx/>
                <a:uFillTx/>
                <a:latin typeface="Aptos" panose="02110004020202020204"/>
                <a:ea typeface="+mn-ea"/>
                <a:cs typeface="+mn-cs"/>
              </a:rPr>
              <a:t>(Philippiens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7922443" y="3925785"/>
            <a:ext cx="4093901" cy="2481433"/>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490611"/>
            <a:ext cx="864061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0000FF"/>
                </a:solidFill>
                <a:effectLst/>
                <a:uLnTx/>
                <a:uFillTx/>
                <a:latin typeface="Aptos" panose="02110004020202020204"/>
                <a:ea typeface="+mn-ea"/>
                <a:cs typeface="+mn-cs"/>
              </a:rPr>
              <a:t>Paul, loin de s'angoisser, rendait grâces à Dieu pour ses prisons. Pourquoi rendre grâces ? Parce que de cette manière il put prêcher à ceux que, autrement, il n'aurait jamais pu atteindre </a:t>
            </a:r>
            <a:r>
              <a:rPr kumimoji="0" lang="fr-CH" sz="2000" b="1" i="0" u="none" strike="noStrike" kern="1200" cap="none" spc="0" normalizeH="0" baseline="0" noProof="0" dirty="0">
                <a:ln>
                  <a:noFill/>
                </a:ln>
                <a:solidFill>
                  <a:srgbClr val="C985C1">
                    <a:lumMod val="50000"/>
                  </a:srgbClr>
                </a:solidFill>
                <a:effectLst/>
                <a:highlight>
                  <a:srgbClr val="FFFF00"/>
                </a:highlight>
                <a:uLnTx/>
                <a:uFillTx/>
                <a:latin typeface="Aptos" panose="02110004020202020204"/>
                <a:ea typeface="+mn-ea"/>
                <a:cs typeface="+mn-cs"/>
              </a:rPr>
              <a:t>(Philippiens 1.13)</a:t>
            </a:r>
            <a:r>
              <a:rPr kumimoji="0" lang="fr-CH"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307425" y="3506400"/>
            <a:ext cx="4439363"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5D138B"/>
                </a:solidFill>
                <a:effectLst/>
                <a:uLnTx/>
                <a:uFillTx/>
                <a:latin typeface="Aptos" panose="02110004020202020204"/>
                <a:ea typeface="+mn-ea"/>
                <a:cs typeface="+mn-cs"/>
              </a:rPr>
              <a:t>De plus, voyant l'attitude de l'apôtre, d'autres frères fidèles prirent courage, et commencèrent à prêcher l'Évangile sans se soucier des difficultés que cela impliquait </a:t>
            </a:r>
            <a:r>
              <a:rPr kumimoji="0" lang="fr-CH" sz="2000" b="1" i="0" u="none" strike="noStrike" kern="1200" cap="none" spc="0" normalizeH="0" baseline="0" noProof="0" dirty="0">
                <a:ln>
                  <a:noFill/>
                </a:ln>
                <a:solidFill>
                  <a:srgbClr val="C985C1">
                    <a:lumMod val="50000"/>
                  </a:srgbClr>
                </a:solidFill>
                <a:effectLst/>
                <a:highlight>
                  <a:srgbClr val="FFFF00"/>
                </a:highlight>
                <a:uLnTx/>
                <a:uFillTx/>
                <a:latin typeface="Aptos" panose="02110004020202020204"/>
                <a:ea typeface="+mn-ea"/>
                <a:cs typeface="+mn-cs"/>
              </a:rPr>
              <a:t>(Philippiens 1.14)</a:t>
            </a:r>
            <a:r>
              <a:rPr kumimoji="0" lang="fr-CH"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547686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0000FF"/>
                </a:solidFill>
                <a:effectLst/>
                <a:uLnTx/>
                <a:uFillTx/>
                <a:latin typeface="Aptos" panose="02110004020202020204"/>
                <a:ea typeface="+mn-ea"/>
                <a:cs typeface="+mn-cs"/>
              </a:rPr>
              <a:t>D'autres aussi, pensant que parler ouvertement de l'Évangile amènerait des difficultés pour Paul, aidaient — sans le vouloir — à sa diffusion </a:t>
            </a:r>
            <a:r>
              <a:rPr kumimoji="0" lang="fr-CH" sz="2000" b="1" i="0" u="none" strike="noStrike" kern="1200" cap="none" spc="0" normalizeH="0" baseline="0" noProof="0" dirty="0">
                <a:ln>
                  <a:noFill/>
                </a:ln>
                <a:solidFill>
                  <a:srgbClr val="C985C1">
                    <a:lumMod val="50000"/>
                  </a:srgbClr>
                </a:solidFill>
                <a:effectLst/>
                <a:highlight>
                  <a:srgbClr val="FFFF00"/>
                </a:highlight>
                <a:uLnTx/>
                <a:uFillTx/>
                <a:latin typeface="Aptos" panose="02110004020202020204"/>
                <a:ea typeface="+mn-ea"/>
                <a:cs typeface="+mn-cs"/>
              </a:rPr>
              <a:t>(Philippiens 1.15-18)</a:t>
            </a:r>
            <a:r>
              <a:rPr kumimoji="0" lang="fr-CH" sz="20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05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41A9A6-15AA-FEE1-E0F2-01DA481A5810}"/>
              </a:ext>
            </a:extLst>
          </p:cNvPr>
          <p:cNvSpPr txBox="1"/>
          <p:nvPr/>
        </p:nvSpPr>
        <p:spPr>
          <a:xfrm>
            <a:off x="3663510" y="135442"/>
            <a:ext cx="7656129" cy="2554545"/>
          </a:xfrm>
          <a:prstGeom prst="rect">
            <a:avLst/>
          </a:prstGeom>
          <a:noFill/>
        </p:spPr>
        <p:txBody>
          <a:bodyPr wrap="square">
            <a:spAutoFit/>
          </a:bodyPr>
          <a:lstStyle/>
          <a:p>
            <a:pPr marL="342900" indent="-342900" algn="just">
              <a:buFont typeface="Wingdings" panose="05000000000000000000" pitchFamily="2" charset="2"/>
              <a:buChar char="q"/>
            </a:pP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L'expérience de l'apôtre Paul avec les philosophes d'Athènes renferme une leçon pour nous. </a:t>
            </a:r>
            <a:r>
              <a:rPr lang="fr-FR" sz="2000" dirty="0">
                <a:solidFill>
                  <a:srgbClr val="FF0000"/>
                </a:solidFill>
                <a:effectLst/>
                <a:latin typeface="Arial" panose="020B0604020202020204" pitchFamily="34" charset="0"/>
                <a:ea typeface="MS Minngs"/>
                <a:cs typeface="Arial" panose="020B0604020202020204" pitchFamily="34" charset="0"/>
              </a:rPr>
              <a:t>En présentant l’Évangile à l'Aréopage, </a:t>
            </a:r>
            <a:r>
              <a:rPr lang="fr-FR" sz="2000" dirty="0">
                <a:solidFill>
                  <a:srgbClr val="5D138B"/>
                </a:solidFill>
                <a:effectLst/>
                <a:highlight>
                  <a:srgbClr val="FFFF00"/>
                </a:highlight>
                <a:latin typeface="Arial" panose="020B0604020202020204" pitchFamily="34" charset="0"/>
                <a:ea typeface="MS Minngs"/>
                <a:cs typeface="Arial" panose="020B0604020202020204" pitchFamily="34" charset="0"/>
              </a:rPr>
              <a:t>il répondit à la logique par la logique</a:t>
            </a:r>
            <a:r>
              <a:rPr lang="fr-FR" sz="2000" dirty="0">
                <a:effectLst/>
                <a:latin typeface="Arial" panose="020B0604020202020204" pitchFamily="34" charset="0"/>
                <a:ea typeface="MS Minngs"/>
                <a:cs typeface="Arial" panose="020B0604020202020204" pitchFamily="34" charset="0"/>
              </a:rPr>
              <a:t>, </a:t>
            </a:r>
            <a:r>
              <a:rPr lang="fr-FR" sz="2000" dirty="0">
                <a:solidFill>
                  <a:srgbClr val="5D138B"/>
                </a:solidFill>
                <a:effectLst/>
                <a:highlight>
                  <a:srgbClr val="00FFFF"/>
                </a:highlight>
                <a:latin typeface="Arial" panose="020B0604020202020204" pitchFamily="34" charset="0"/>
                <a:ea typeface="MS Minngs"/>
                <a:cs typeface="Arial" panose="020B0604020202020204" pitchFamily="34" charset="0"/>
              </a:rPr>
              <a:t>à la science par la science,</a:t>
            </a:r>
            <a:r>
              <a:rPr lang="fr-FR" sz="2000" dirty="0">
                <a:solidFill>
                  <a:srgbClr val="5D138B"/>
                </a:solidFill>
                <a:effectLst/>
                <a:latin typeface="Arial" panose="020B0604020202020204" pitchFamily="34" charset="0"/>
                <a:ea typeface="MS Minngs"/>
                <a:cs typeface="Arial" panose="020B0604020202020204" pitchFamily="34" charset="0"/>
              </a:rPr>
              <a:t> à la </a:t>
            </a:r>
            <a:r>
              <a:rPr lang="fr-FR" sz="2000" dirty="0">
                <a:solidFill>
                  <a:srgbClr val="5D138B"/>
                </a:solidFill>
                <a:effectLst/>
                <a:highlight>
                  <a:srgbClr val="00FF00"/>
                </a:highlight>
                <a:latin typeface="Arial" panose="020B0604020202020204" pitchFamily="34" charset="0"/>
                <a:ea typeface="MS Minngs"/>
                <a:cs typeface="Arial" panose="020B0604020202020204" pitchFamily="34" charset="0"/>
              </a:rPr>
              <a:t>philosophie par la philosophie</a:t>
            </a:r>
            <a:r>
              <a:rPr lang="fr-FR" sz="2000" dirty="0">
                <a:effectLst/>
                <a:latin typeface="Arial" panose="020B0604020202020204" pitchFamily="34" charset="0"/>
                <a:ea typeface="MS Minngs"/>
                <a:cs typeface="Arial" panose="020B0604020202020204" pitchFamily="34" charset="0"/>
              </a:rPr>
              <a:t>. </a:t>
            </a:r>
          </a:p>
          <a:p>
            <a:pPr marL="342900" indent="-342900" algn="just">
              <a:buFont typeface="Wingdings" panose="05000000000000000000" pitchFamily="2" charset="2"/>
              <a:buChar char="q"/>
            </a:pPr>
            <a:endParaRPr lang="fr-FR" sz="2000" dirty="0">
              <a:latin typeface="Arial" panose="020B0604020202020204" pitchFamily="34" charset="0"/>
              <a:ea typeface="MS Minngs"/>
              <a:cs typeface="Arial" panose="020B0604020202020204" pitchFamily="34" charset="0"/>
            </a:endParaRPr>
          </a:p>
          <a:p>
            <a:pPr marL="342900" indent="-342900" algn="ctr">
              <a:buFont typeface="Wingdings" panose="05000000000000000000" pitchFamily="2" charset="2"/>
              <a:buChar char="q"/>
            </a:pP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Les plus sages de ses auditeurs furent dans l'étonnement </a:t>
            </a:r>
            <a:b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réduits au silence.</a:t>
            </a:r>
            <a:r>
              <a:rPr lang="fr-FR" sz="2000" dirty="0">
                <a:effectLst/>
                <a:latin typeface="Arial" panose="020B0604020202020204" pitchFamily="34" charset="0"/>
                <a:ea typeface="MS Minngs"/>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Ses arguments étaient irréfutables. </a:t>
            </a:r>
            <a:b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0000FF"/>
                </a:solidFill>
                <a:effectLst/>
                <a:highlight>
                  <a:srgbClr val="FFFF00"/>
                </a:highlight>
                <a:latin typeface="Arial" panose="020B0604020202020204" pitchFamily="34" charset="0"/>
                <a:ea typeface="MS Minngs"/>
                <a:cs typeface="Arial" panose="020B0604020202020204" pitchFamily="34" charset="0"/>
              </a:rPr>
              <a:t>Mais très peu acceptèrent l’Évangile.</a:t>
            </a:r>
            <a:endParaRPr lang="fr-CH" sz="2000" dirty="0">
              <a:solidFill>
                <a:srgbClr val="0000FF"/>
              </a:solidFill>
              <a:highlight>
                <a:srgbClr val="FFFF00"/>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759513A-4588-DC81-3664-D285E34498B9}"/>
              </a:ext>
            </a:extLst>
          </p:cNvPr>
          <p:cNvSpPr txBox="1"/>
          <p:nvPr/>
        </p:nvSpPr>
        <p:spPr>
          <a:xfrm>
            <a:off x="5159704" y="2689987"/>
            <a:ext cx="6097314" cy="1631216"/>
          </a:xfrm>
          <a:prstGeom prst="rect">
            <a:avLst/>
          </a:prstGeom>
          <a:noFill/>
        </p:spPr>
        <p:txBody>
          <a:bodyPr wrap="square">
            <a:spAutoFit/>
          </a:bodyPr>
          <a:lstStyle/>
          <a:p>
            <a:pPr marL="342900" indent="-342900" algn="just">
              <a:buFont typeface="Wingdings" panose="05000000000000000000" pitchFamily="2" charset="2"/>
              <a:buChar char="q"/>
            </a:pP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Dorénavant, l'apôtre adopta une manière de travailler différente.</a:t>
            </a:r>
            <a:r>
              <a:rPr lang="fr-FR" sz="2000" dirty="0">
                <a:effectLst/>
                <a:latin typeface="Arial" panose="020B0604020202020204" pitchFamily="34" charset="0"/>
                <a:ea typeface="MS Minngs"/>
                <a:cs typeface="Arial" panose="020B0604020202020204" pitchFamily="34" charset="0"/>
              </a:rPr>
              <a:t> </a:t>
            </a:r>
            <a:r>
              <a:rPr lang="fr-FR" sz="2000" dirty="0">
                <a:solidFill>
                  <a:srgbClr val="5D138B"/>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Évitant les arguments compliqués et les discussions théoriques, </a:t>
            </a:r>
            <a:br>
              <a:rPr lang="fr-FR" sz="2000" dirty="0">
                <a:solidFill>
                  <a:srgbClr val="5D138B"/>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il annonça simplement Jésus-Christ, le Sauveur des pécheurs</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t>
            </a:r>
            <a:r>
              <a:rPr lang="fr-FR" sz="2000" dirty="0">
                <a:effectLst/>
                <a:latin typeface="Arial" panose="020B0604020202020204" pitchFamily="34" charset="0"/>
                <a:ea typeface="MS Minngs"/>
                <a:cs typeface="Arial" panose="020B0604020202020204" pitchFamily="34" charset="0"/>
              </a:rPr>
              <a:t> </a:t>
            </a:r>
            <a:endParaRPr lang="fr-CH" sz="2000" dirty="0">
              <a:effectLst/>
              <a:latin typeface="Arial" panose="020B0604020202020204" pitchFamily="34" charset="0"/>
              <a:ea typeface="MS Minngs"/>
              <a:cs typeface="Arial" panose="020B0604020202020204" pitchFamily="34" charset="0"/>
            </a:endParaRPr>
          </a:p>
        </p:txBody>
      </p:sp>
      <p:sp>
        <p:nvSpPr>
          <p:cNvPr id="7" name="ZoneTexte 6">
            <a:extLst>
              <a:ext uri="{FF2B5EF4-FFF2-40B4-BE49-F238E27FC236}">
                <a16:creationId xmlns:a16="http://schemas.microsoft.com/office/drawing/2014/main" id="{CFE522EF-B99F-08E8-4D12-7E76496C3889}"/>
              </a:ext>
            </a:extLst>
          </p:cNvPr>
          <p:cNvSpPr txBox="1"/>
          <p:nvPr/>
        </p:nvSpPr>
        <p:spPr>
          <a:xfrm>
            <a:off x="3100879" y="4936755"/>
            <a:ext cx="8781392" cy="1323439"/>
          </a:xfrm>
          <a:prstGeom prst="rect">
            <a:avLst/>
          </a:prstGeom>
          <a:noFill/>
        </p:spPr>
        <p:txBody>
          <a:bodyPr wrap="square">
            <a:spAutoFit/>
          </a:bodyPr>
          <a:lstStyle/>
          <a:p>
            <a:pPr marL="342900" indent="-342900">
              <a:buFont typeface="Wingdings" panose="05000000000000000000" pitchFamily="2" charset="2"/>
              <a:buChar char="q"/>
            </a:pPr>
            <a:r>
              <a:rPr lang="fr-FR" sz="2000" dirty="0">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Pour moi, frères, lorsque je suis allé chez vous, ce n'est pas avec une supériorité de langage ou de sagesse que je suis allé vous annoncer le témoignage de Dieu.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Car je n'ai pas eu la pensée de savoir parmi vous autre chose que Jésus-Christ, et Jésus-Christ crucifié... »</a:t>
            </a:r>
            <a:endPar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5DAB27EC-23FF-76E6-F082-5A2138922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433" y="2797708"/>
            <a:ext cx="1533119" cy="15331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4A16CF7-AB71-52D7-DAE6-BFCE3EBEF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2" y="340812"/>
            <a:ext cx="2005287" cy="313076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9312A03E-E231-7D75-2182-00643285B0CF}"/>
              </a:ext>
            </a:extLst>
          </p:cNvPr>
          <p:cNvSpPr txBox="1"/>
          <p:nvPr/>
        </p:nvSpPr>
        <p:spPr>
          <a:xfrm>
            <a:off x="3663510" y="4428924"/>
            <a:ext cx="7443294" cy="400110"/>
          </a:xfrm>
          <a:prstGeom prst="rect">
            <a:avLst/>
          </a:prstGeom>
          <a:noFill/>
        </p:spPr>
        <p:txBody>
          <a:bodyPr wrap="square">
            <a:spAutoFit/>
          </a:bodyPr>
          <a:lstStyle/>
          <a:p>
            <a:r>
              <a:rPr lang="fr-FR" sz="2000" dirty="0">
                <a:latin typeface="Arial" panose="020B0604020202020204" pitchFamily="34" charset="0"/>
                <a:cs typeface="Arial" panose="020B0604020202020204" pitchFamily="34" charset="0"/>
              </a:rPr>
              <a:t>Écrivant aux Corinthiens au sujet de son travail parmi eux, il dit :</a:t>
            </a:r>
            <a:endParaRPr lang="fr-CH" sz="2000" dirty="0">
              <a:latin typeface="Arial" panose="020B0604020202020204" pitchFamily="34" charset="0"/>
              <a:cs typeface="Arial" panose="020B0604020202020204" pitchFamily="34" charset="0"/>
            </a:endParaRPr>
          </a:p>
        </p:txBody>
      </p:sp>
      <p:sp>
        <p:nvSpPr>
          <p:cNvPr id="2" name="Phylactère : pensées 1">
            <a:extLst>
              <a:ext uri="{FF2B5EF4-FFF2-40B4-BE49-F238E27FC236}">
                <a16:creationId xmlns:a16="http://schemas.microsoft.com/office/drawing/2014/main" id="{FE1B3D43-F3A3-12ED-DCAC-D890AF6A44F6}"/>
              </a:ext>
            </a:extLst>
          </p:cNvPr>
          <p:cNvSpPr/>
          <p:nvPr/>
        </p:nvSpPr>
        <p:spPr>
          <a:xfrm>
            <a:off x="231352" y="5111352"/>
            <a:ext cx="2611263" cy="1520299"/>
          </a:xfrm>
          <a:prstGeom prst="cloudCallout">
            <a:avLst>
              <a:gd name="adj1" fmla="val 52066"/>
              <a:gd name="adj2" fmla="val -93825"/>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a:t>
            </a:r>
          </a:p>
          <a:p>
            <a:pPr algn="ctr"/>
            <a:r>
              <a:rPr lang="fr-FR" i="1" dirty="0">
                <a:ln w="0"/>
                <a:solidFill>
                  <a:schemeClr val="tx1"/>
                </a:solidFill>
                <a:effectLst>
                  <a:outerShdw blurRad="38100" dist="19050" dir="2700000" algn="tl" rotWithShape="0">
                    <a:schemeClr val="dk1">
                      <a:alpha val="40000"/>
                    </a:schemeClr>
                  </a:outerShdw>
                </a:effectLst>
              </a:rPr>
              <a:t>Le ministère de la guérison,</a:t>
            </a:r>
            <a:r>
              <a:rPr lang="fr-FR" dirty="0">
                <a:ln w="0"/>
                <a:solidFill>
                  <a:schemeClr val="tx1"/>
                </a:solidFill>
                <a:effectLst>
                  <a:outerShdw blurRad="38100" dist="19050" dir="2700000" algn="tl" rotWithShape="0">
                    <a:schemeClr val="dk1">
                      <a:alpha val="40000"/>
                    </a:schemeClr>
                  </a:outerShdw>
                </a:effectLst>
              </a:rPr>
              <a:t> </a:t>
            </a:r>
            <a:br>
              <a:rPr lang="fr-FR" dirty="0">
                <a:ln w="0"/>
                <a:solidFill>
                  <a:schemeClr val="tx1"/>
                </a:solidFill>
                <a:effectLst>
                  <a:outerShdw blurRad="38100" dist="19050" dir="2700000" algn="tl" rotWithShape="0">
                    <a:schemeClr val="dk1">
                      <a:alpha val="40000"/>
                    </a:schemeClr>
                  </a:outerShdw>
                </a:effectLst>
              </a:rPr>
            </a:br>
            <a:r>
              <a:rPr lang="fr-FR" dirty="0">
                <a:ln w="0"/>
                <a:solidFill>
                  <a:schemeClr val="tx1"/>
                </a:solidFill>
                <a:effectLst>
                  <a:outerShdw blurRad="38100" dist="19050" dir="2700000" algn="tl" rotWithShape="0">
                    <a:schemeClr val="dk1">
                      <a:alpha val="40000"/>
                    </a:schemeClr>
                  </a:outerShdw>
                </a:effectLst>
              </a:rPr>
              <a:t>p. 183-185.</a:t>
            </a:r>
            <a:endParaRPr lang="fr-CH"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5611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676BB798-282B-C1C9-CF78-A640D2F90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204" y="194034"/>
            <a:ext cx="1747970" cy="174797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18745F57-C065-8434-9E3A-8779F9E0CB54}"/>
              </a:ext>
            </a:extLst>
          </p:cNvPr>
          <p:cNvSpPr txBox="1"/>
          <p:nvPr/>
        </p:nvSpPr>
        <p:spPr>
          <a:xfrm>
            <a:off x="3933497" y="109800"/>
            <a:ext cx="7644303" cy="1631216"/>
          </a:xfrm>
          <a:prstGeom prst="rect">
            <a:avLst/>
          </a:prstGeom>
          <a:noFill/>
        </p:spPr>
        <p:txBody>
          <a:bodyPr wrap="square">
            <a:spAutoFit/>
          </a:bodyPr>
          <a:lstStyle/>
          <a:p>
            <a:pPr algn="just">
              <a:buNone/>
            </a:pPr>
            <a:r>
              <a:rPr lang="fr-FR" sz="2000" dirty="0">
                <a:ln w="0"/>
                <a:effectLst>
                  <a:outerShdw blurRad="38100" dist="19050" dir="2700000" algn="tl" rotWithShape="0">
                    <a:schemeClr val="dk1">
                      <a:alpha val="40000"/>
                    </a:schemeClr>
                  </a:outerShdw>
                </a:effectLst>
                <a:highlight>
                  <a:srgbClr val="FFFF00"/>
                </a:highlight>
                <a:latin typeface="Arial" panose="020B0604020202020204" pitchFamily="34" charset="0"/>
                <a:ea typeface="MS Minngs"/>
                <a:cs typeface="Arial" panose="020B0604020202020204" pitchFamily="34" charset="0"/>
              </a:rPr>
              <a:t>1 </a:t>
            </a:r>
            <a:r>
              <a:rPr lang="fr-FR" sz="20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a:t>
            </a:r>
            <a:r>
              <a:rPr lang="fr-FR" sz="2000" dirty="0">
                <a:effectLst/>
                <a:latin typeface="Arial" panose="020B0604020202020204" pitchFamily="34" charset="0"/>
                <a:ea typeface="MS Minngs"/>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Ma parole et ma prédication ne reposaient pas sur les discours persuasifs de la sagesse, mais sur une démonstration d'Esprit et de puissance, afin que votre foi fût fondée, non sur la sagesse des hommes, mais sur la puissance de Dieu. » </a:t>
            </a:r>
            <a:r>
              <a:rPr lang="fr-FR" sz="2000" i="1" dirty="0">
                <a:effectLst/>
                <a:highlight>
                  <a:srgbClr val="FFFF00"/>
                </a:highlight>
                <a:latin typeface="Arial" panose="020B0604020202020204" pitchFamily="34" charset="0"/>
                <a:ea typeface="MS Minngs"/>
                <a:cs typeface="Arial" panose="020B0604020202020204" pitchFamily="34" charset="0"/>
              </a:rPr>
              <a:t>(1 Corinthiens 2.1-5.)</a:t>
            </a:r>
            <a:endParaRPr lang="fr-CH" sz="2000" dirty="0">
              <a:effectLst/>
              <a:highlight>
                <a:srgbClr val="FFFF00"/>
              </a:highlight>
              <a:latin typeface="Arial" panose="020B0604020202020204" pitchFamily="34" charset="0"/>
              <a:ea typeface="MS Minngs"/>
              <a:cs typeface="Arial" panose="020B0604020202020204" pitchFamily="34" charset="0"/>
            </a:endParaRPr>
          </a:p>
        </p:txBody>
      </p:sp>
      <p:sp>
        <p:nvSpPr>
          <p:cNvPr id="5" name="ZoneTexte 4">
            <a:extLst>
              <a:ext uri="{FF2B5EF4-FFF2-40B4-BE49-F238E27FC236}">
                <a16:creationId xmlns:a16="http://schemas.microsoft.com/office/drawing/2014/main" id="{02616DB5-FAD1-6D3C-4F82-3E3A32EA537B}"/>
              </a:ext>
            </a:extLst>
          </p:cNvPr>
          <p:cNvSpPr txBox="1"/>
          <p:nvPr/>
        </p:nvSpPr>
        <p:spPr>
          <a:xfrm>
            <a:off x="5480486" y="1741016"/>
            <a:ext cx="6097314" cy="1323439"/>
          </a:xfrm>
          <a:prstGeom prst="rect">
            <a:avLst/>
          </a:prstGeom>
          <a:noFill/>
        </p:spPr>
        <p:txBody>
          <a:bodyPr wrap="square">
            <a:spAutoFit/>
          </a:bodyPr>
          <a:lstStyle/>
          <a:p>
            <a:pPr algn="just">
              <a:buNone/>
            </a:pPr>
            <a:r>
              <a:rPr lang="fr-FR" sz="2000" dirty="0">
                <a:effectLst/>
                <a:highlight>
                  <a:srgbClr val="FFFF00"/>
                </a:highlight>
                <a:latin typeface="Arial" panose="020B0604020202020204" pitchFamily="34" charset="0"/>
                <a:ea typeface="MS Minngs"/>
                <a:cs typeface="Arial" panose="020B0604020202020204" pitchFamily="34" charset="0"/>
              </a:rPr>
              <a:t>2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dans son épître aux Romains, il dit : « Je n'ai point honte de l’Évangile : c'est une puissance de Dieu pour le salut de quiconque croit, du Juif premièrement, puis du Grec »</a:t>
            </a:r>
            <a:r>
              <a:rPr lang="fr-FR" sz="2000" dirty="0">
                <a:effectLst/>
                <a:latin typeface="Arial" panose="020B0604020202020204" pitchFamily="34" charset="0"/>
                <a:ea typeface="MS Minngs"/>
                <a:cs typeface="Arial" panose="020B0604020202020204" pitchFamily="34" charset="0"/>
              </a:rPr>
              <a:t> </a:t>
            </a:r>
            <a:r>
              <a:rPr lang="fr-FR" sz="2000" i="1" dirty="0">
                <a:effectLst/>
                <a:highlight>
                  <a:srgbClr val="FFFF00"/>
                </a:highlight>
                <a:latin typeface="Arial" panose="020B0604020202020204" pitchFamily="34" charset="0"/>
                <a:ea typeface="MS Minngs"/>
                <a:cs typeface="Arial" panose="020B0604020202020204" pitchFamily="34" charset="0"/>
              </a:rPr>
              <a:t>(Romains 1.16).</a:t>
            </a:r>
            <a:endParaRPr lang="fr-CH" sz="2000" dirty="0">
              <a:effectLst/>
              <a:highlight>
                <a:srgbClr val="FFFF00"/>
              </a:highlight>
              <a:latin typeface="Arial" panose="020B0604020202020204" pitchFamily="34" charset="0"/>
              <a:ea typeface="MS Minngs"/>
              <a:cs typeface="Arial" panose="020B0604020202020204" pitchFamily="34" charset="0"/>
            </a:endParaRPr>
          </a:p>
        </p:txBody>
      </p:sp>
      <p:sp>
        <p:nvSpPr>
          <p:cNvPr id="7" name="ZoneTexte 6">
            <a:extLst>
              <a:ext uri="{FF2B5EF4-FFF2-40B4-BE49-F238E27FC236}">
                <a16:creationId xmlns:a16="http://schemas.microsoft.com/office/drawing/2014/main" id="{5A17E15B-0E57-F5C6-1948-535368F80449}"/>
              </a:ext>
            </a:extLst>
          </p:cNvPr>
          <p:cNvSpPr txBox="1"/>
          <p:nvPr/>
        </p:nvSpPr>
        <p:spPr>
          <a:xfrm>
            <a:off x="5480486" y="3143632"/>
            <a:ext cx="6097314" cy="1938992"/>
          </a:xfrm>
          <a:prstGeom prst="rect">
            <a:avLst/>
          </a:prstGeom>
          <a:noFill/>
        </p:spPr>
        <p:txBody>
          <a:bodyPr wrap="square">
            <a:spAutoFit/>
          </a:bodyPr>
          <a:lstStyle/>
          <a:p>
            <a:pPr algn="just"/>
            <a:r>
              <a:rPr lang="fr-FR" sz="2000" dirty="0">
                <a:effectLst/>
                <a:highlight>
                  <a:srgbClr val="FFFF00"/>
                </a:highlight>
                <a:latin typeface="Arial" panose="020B0604020202020204" pitchFamily="34" charset="0"/>
                <a:ea typeface="MS Minngs"/>
                <a:cs typeface="Arial" panose="020B0604020202020204" pitchFamily="34" charset="0"/>
              </a:rPr>
              <a:t>3 </a:t>
            </a:r>
            <a:r>
              <a:rPr lang="fr-FR" sz="20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Que ceux qui évangélisent les classes élevées se comportent avec dignité, et se souviennent que les anges les accompagnent. </a:t>
            </a:r>
            <a:r>
              <a:rPr lang="fr-FR" sz="2000" dirty="0">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Qu'ils aient l'esprit et le cœur remplis de l’Écriture sainte, et que les paroles du Christ, bien plus précieuses que l'or ou l'argent, soient particulièrement présentes à leur mémoire</a:t>
            </a:r>
            <a:endParaRPr lang="fr-CH"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405187D-4EDD-B6AA-E0A1-CEB8BBCA6D4A}"/>
              </a:ext>
            </a:extLst>
          </p:cNvPr>
          <p:cNvSpPr txBox="1"/>
          <p:nvPr/>
        </p:nvSpPr>
        <p:spPr>
          <a:xfrm>
            <a:off x="1878064" y="5161801"/>
            <a:ext cx="9851481" cy="1631216"/>
          </a:xfrm>
          <a:prstGeom prst="rect">
            <a:avLst/>
          </a:prstGeom>
          <a:noFill/>
        </p:spPr>
        <p:txBody>
          <a:bodyPr wrap="square">
            <a:spAutoFit/>
          </a:bodyPr>
          <a:lstStyle/>
          <a:p>
            <a:pPr lvl="2" algn="just"/>
            <a:r>
              <a:rPr lang="fr-FR" sz="2000" dirty="0">
                <a:effectLst/>
                <a:highlight>
                  <a:srgbClr val="FFFF00"/>
                </a:highlight>
                <a:latin typeface="Arial" panose="020B0604020202020204" pitchFamily="34" charset="0"/>
                <a:ea typeface="MS Minngs"/>
                <a:cs typeface="Arial" panose="020B0604020202020204" pitchFamily="34" charset="0"/>
              </a:rPr>
              <a:t>4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La vraie conversion accomplit des miracles que l'on ne discerne pas immédiatement.</a:t>
            </a:r>
            <a:r>
              <a:rPr lang="fr-FR" sz="2000" dirty="0">
                <a:effectLst/>
                <a:latin typeface="Arial" panose="020B0604020202020204" pitchFamily="34" charset="0"/>
                <a:ea typeface="MS Minngs"/>
                <a:cs typeface="Arial" panose="020B0604020202020204" pitchFamily="34" charset="0"/>
              </a:rPr>
              <a:t> </a:t>
            </a:r>
            <a:r>
              <a:rPr lang="fr-FR" sz="2000" dirty="0">
                <a:solidFill>
                  <a:srgbClr val="6633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Les plus grands hommes de la terre ne sont pas plus grands que la puissance divine. </a:t>
            </a:r>
            <a:r>
              <a:rPr lang="fr-FR" sz="2000" dirty="0">
                <a:solidFill>
                  <a:srgbClr val="7030A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Dieu peut convertir des hommes haut placés, intelligents et influents.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Grâce à la puissance du Saint-Esprit</a:t>
            </a:r>
            <a:r>
              <a:rPr lang="fr-FR" sz="2000" dirty="0">
                <a:effectLst/>
                <a:latin typeface="Arial" panose="020B0604020202020204" pitchFamily="34" charset="0"/>
                <a:ea typeface="MS Minngs"/>
                <a:cs typeface="Arial" panose="020B0604020202020204" pitchFamily="34" charset="0"/>
              </a:rPr>
              <a:t>, </a:t>
            </a:r>
            <a:br>
              <a:rPr lang="fr-FR" sz="2000" dirty="0">
                <a:effectLst/>
                <a:latin typeface="Arial" panose="020B0604020202020204" pitchFamily="34" charset="0"/>
                <a:ea typeface="MS Minngs"/>
                <a:cs typeface="Arial" panose="020B0604020202020204" pitchFamily="34" charset="0"/>
              </a:rPr>
            </a:b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un grand nombre d'entre eux seront amenés à accepter les principes divins. »</a:t>
            </a:r>
            <a:endPar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3E9951AC-9C9A-4862-E3E8-8EF419DFD7AE}"/>
              </a:ext>
            </a:extLst>
          </p:cNvPr>
          <p:cNvSpPr txBox="1"/>
          <p:nvPr/>
        </p:nvSpPr>
        <p:spPr>
          <a:xfrm rot="21276592">
            <a:off x="712525" y="2307865"/>
            <a:ext cx="4190472" cy="2554545"/>
          </a:xfrm>
          <a:prstGeom prst="rect">
            <a:avLst/>
          </a:prstGeom>
          <a:solidFill>
            <a:srgbClr val="FFFF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sz="2000" dirty="0">
                <a:ln w="0"/>
                <a:solidFill>
                  <a:schemeClr val="tx1"/>
                </a:solidFill>
                <a:effectLst>
                  <a:outerShdw blurRad="38100" dist="19050" dir="2700000" algn="tl" rotWithShape="0">
                    <a:schemeClr val="dk1">
                      <a:alpha val="40000"/>
                    </a:schemeClr>
                  </a:outerShdw>
                </a:effectLst>
                <a:highlight>
                  <a:srgbClr val="00FFFF"/>
                </a:highlight>
                <a:latin typeface="Arial" panose="020B0604020202020204" pitchFamily="34" charset="0"/>
                <a:ea typeface="MS Minngs"/>
                <a:cs typeface="Arial" panose="020B0604020202020204" pitchFamily="34" charset="0"/>
              </a:rPr>
              <a:t>5 </a:t>
            </a:r>
            <a:r>
              <a:rPr lang="fr-FR" sz="20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 Seule l'éternité révélera l'œuvre accomplie par ce ministère spécial, et le nombre d'âmes qui auront été amenées à celui qui désire sauver tous ceux qui viennent à lui. </a:t>
            </a:r>
            <a:br>
              <a:rPr lang="fr-FR" sz="20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br>
            <a:r>
              <a:rPr lang="fr-FR" sz="20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Le Christ est un Sauveur ressuscité, et la guérison est sous ses ailes. »</a:t>
            </a:r>
            <a:endParaRPr lang="fr-CH" sz="20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 name="Phylactère : pensées 11">
            <a:extLst>
              <a:ext uri="{FF2B5EF4-FFF2-40B4-BE49-F238E27FC236}">
                <a16:creationId xmlns:a16="http://schemas.microsoft.com/office/drawing/2014/main" id="{67CC1D94-FAA4-F401-24C4-B1720D4534CF}"/>
              </a:ext>
            </a:extLst>
          </p:cNvPr>
          <p:cNvSpPr/>
          <p:nvPr/>
        </p:nvSpPr>
        <p:spPr>
          <a:xfrm>
            <a:off x="92523" y="5163965"/>
            <a:ext cx="2611263" cy="1520299"/>
          </a:xfrm>
          <a:prstGeom prst="cloudCallout">
            <a:avLst>
              <a:gd name="adj1" fmla="val 60070"/>
              <a:gd name="adj2" fmla="val -58310"/>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a:t>
            </a:r>
          </a:p>
          <a:p>
            <a:pPr algn="ctr"/>
            <a:r>
              <a:rPr lang="fr-FR" i="1" dirty="0">
                <a:ln w="0"/>
                <a:solidFill>
                  <a:schemeClr val="tx1"/>
                </a:solidFill>
                <a:effectLst>
                  <a:outerShdw blurRad="38100" dist="19050" dir="2700000" algn="tl" rotWithShape="0">
                    <a:schemeClr val="dk1">
                      <a:alpha val="40000"/>
                    </a:schemeClr>
                  </a:outerShdw>
                </a:effectLst>
              </a:rPr>
              <a:t>Le ministère de la guérison,</a:t>
            </a:r>
            <a:r>
              <a:rPr lang="fr-FR" dirty="0">
                <a:ln w="0"/>
                <a:solidFill>
                  <a:schemeClr val="tx1"/>
                </a:solidFill>
                <a:effectLst>
                  <a:outerShdw blurRad="38100" dist="19050" dir="2700000" algn="tl" rotWithShape="0">
                    <a:schemeClr val="dk1">
                      <a:alpha val="40000"/>
                    </a:schemeClr>
                  </a:outerShdw>
                </a:effectLst>
              </a:rPr>
              <a:t> </a:t>
            </a:r>
            <a:br>
              <a:rPr lang="fr-FR" dirty="0">
                <a:ln w="0"/>
                <a:solidFill>
                  <a:schemeClr val="tx1"/>
                </a:solidFill>
                <a:effectLst>
                  <a:outerShdw blurRad="38100" dist="19050" dir="2700000" algn="tl" rotWithShape="0">
                    <a:schemeClr val="dk1">
                      <a:alpha val="40000"/>
                    </a:schemeClr>
                  </a:outerShdw>
                </a:effectLst>
              </a:rPr>
            </a:br>
            <a:r>
              <a:rPr lang="fr-FR" dirty="0">
                <a:ln w="0"/>
                <a:solidFill>
                  <a:schemeClr val="tx1"/>
                </a:solidFill>
                <a:effectLst>
                  <a:outerShdw blurRad="38100" dist="19050" dir="2700000" algn="tl" rotWithShape="0">
                    <a:schemeClr val="dk1">
                      <a:alpha val="40000"/>
                    </a:schemeClr>
                  </a:outerShdw>
                </a:effectLst>
              </a:rPr>
              <a:t>p. 183-185.</a:t>
            </a:r>
            <a:endParaRPr lang="fr-CH" dirty="0">
              <a:ln w="0"/>
              <a:solidFill>
                <a:schemeClr val="tx1"/>
              </a:solidFill>
              <a:effectLst>
                <a:outerShdw blurRad="38100" dist="19050" dir="2700000" algn="tl" rotWithShape="0">
                  <a:schemeClr val="dk1">
                    <a:alpha val="40000"/>
                  </a:schemeClr>
                </a:outerShdw>
              </a:effectLst>
            </a:endParaRPr>
          </a:p>
        </p:txBody>
      </p:sp>
      <p:pic>
        <p:nvPicPr>
          <p:cNvPr id="2050" name="Picture 2">
            <a:extLst>
              <a:ext uri="{FF2B5EF4-FFF2-40B4-BE49-F238E27FC236}">
                <a16:creationId xmlns:a16="http://schemas.microsoft.com/office/drawing/2014/main" id="{6807F1E8-5E08-B4BD-059E-78C2980BB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4200" y="87558"/>
            <a:ext cx="1416271" cy="220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9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5" name="Picture 4" descr="A person writing on a paper&#10;&#10;AI-generated content may be incorrect.">
            <a:extLst>
              <a:ext uri="{FF2B5EF4-FFF2-40B4-BE49-F238E27FC236}">
                <a16:creationId xmlns:a16="http://schemas.microsoft.com/office/drawing/2014/main" id="{055C371E-0064-5CA6-25AA-CD47B8BB1A3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210160E-1715-FC18-F63A-240823FBDF5B}"/>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3600" b="1" i="0" u="none" strike="noStrike" kern="1200" cap="none" spc="0" normalizeH="0" baseline="0" noProof="0" dirty="0">
                <a:ln/>
                <a:solidFill>
                  <a:srgbClr val="C985C1">
                    <a:lumMod val="50000"/>
                  </a:srgbClr>
                </a:solidFill>
                <a:effectLst/>
                <a:uLnTx/>
                <a:uFillTx/>
                <a:latin typeface="Aptos" panose="02110004020202020204"/>
                <a:ea typeface="+mn-ea"/>
                <a:cs typeface="+mn-cs"/>
              </a:rPr>
              <a:t>MOTIFS POUR REMERCIER ET PRIER DANS LA LETTRE AUX COLOSSIENS</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406255-EDFC-F31C-1621-82A75E21673E}"/>
              </a:ext>
            </a:extLst>
          </p:cNvPr>
          <p:cNvSpPr txBox="1"/>
          <p:nvPr/>
        </p:nvSpPr>
        <p:spPr>
          <a:xfrm>
            <a:off x="2788526" y="90287"/>
            <a:ext cx="8154714" cy="1631216"/>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sz="2000" dirty="0">
                <a:solidFill>
                  <a:srgbClr val="000000"/>
                </a:solidFill>
                <a:effectLst/>
                <a:latin typeface="Arial" panose="020B0604020202020204" pitchFamily="34" charset="0"/>
                <a:ea typeface="MS Minngs"/>
                <a:cs typeface="Arial" panose="020B0604020202020204" pitchFamily="34" charset="0"/>
              </a:rPr>
              <a:t>«</a:t>
            </a:r>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Le grand apôtre Paul était ferme où </a:t>
            </a:r>
            <a:r>
              <a:rPr lang="fr-FR" sz="2000"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devoir et principe </a:t>
            </a:r>
            <a:r>
              <a:rPr lang="fr-FR" sz="200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étaient en jeu</a:t>
            </a:r>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Mais la courtoisie était un trait saillant de son caractère ce qui lui donnait accès aux plus hautes classes de la société</a:t>
            </a:r>
            <a:r>
              <a:rPr lang="fr-FR" sz="2000" dirty="0">
                <a:solidFill>
                  <a:srgbClr val="000000"/>
                </a:solidFill>
                <a:effectLst/>
                <a:latin typeface="Arial" panose="020B0604020202020204" pitchFamily="34" charset="0"/>
                <a:ea typeface="MS Minngs"/>
                <a:cs typeface="Arial" panose="020B0604020202020204" pitchFamily="34" charset="0"/>
              </a:rPr>
              <a:t>. </a:t>
            </a:r>
            <a:r>
              <a:rPr lang="fr-FR" sz="2000"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Paul ne douta jamais de la capacité de Dieu ou de Sa volonté </a:t>
            </a:r>
            <a:r>
              <a:rPr lang="fr-FR" sz="200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de lui accorder la grâce dont il avait besoin pour vivre la vie d'un chrétien</a:t>
            </a:r>
            <a:endParaRPr lang="fr-CH"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845CDD80-ECEF-72F6-B0C3-D02539B3A2A6}"/>
              </a:ext>
            </a:extLst>
          </p:cNvPr>
          <p:cNvSpPr txBox="1"/>
          <p:nvPr/>
        </p:nvSpPr>
        <p:spPr>
          <a:xfrm>
            <a:off x="4075386" y="1886416"/>
            <a:ext cx="6867854" cy="2246769"/>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FR" sz="200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Il n'a jamais vécu dans l'ombre du doute, en tâtonnant dans le brouillard et l'obscurité de l'incertitude, en se plaignant des difficultés et des épreuves</a:t>
            </a:r>
            <a:r>
              <a:rPr lang="fr-FR" sz="2000" dirty="0">
                <a:solidFill>
                  <a:srgbClr val="000000"/>
                </a:solidFill>
                <a:effectLst/>
                <a:latin typeface="Arial" panose="020B0604020202020204" pitchFamily="34" charset="0"/>
                <a:ea typeface="MS Minngs"/>
                <a:cs typeface="Arial" panose="020B0604020202020204" pitchFamily="34" charset="0"/>
              </a:rPr>
              <a:t>.  </a:t>
            </a:r>
            <a:r>
              <a:rPr lang="fr-FR" sz="2000"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Une voix joyeuse, forte d'espoir et de courage résonne encore jusqu'à notre époque</a:t>
            </a:r>
            <a:r>
              <a:rPr lang="fr-FR" sz="2000" dirty="0">
                <a:solidFill>
                  <a:srgbClr val="000000"/>
                </a:solidFill>
                <a:effectLst/>
                <a:highlight>
                  <a:srgbClr val="00FFFF"/>
                </a:highlight>
                <a:latin typeface="Arial" panose="020B0604020202020204" pitchFamily="34" charset="0"/>
                <a:ea typeface="MS Minngs"/>
                <a:cs typeface="Arial" panose="020B0604020202020204" pitchFamily="34" charset="0"/>
              </a:rPr>
              <a:t>.</a:t>
            </a:r>
            <a:r>
              <a:rPr lang="fr-FR" sz="2000" dirty="0">
                <a:solidFill>
                  <a:srgbClr val="000000"/>
                </a:solidFill>
                <a:effectLst/>
                <a:latin typeface="Arial" panose="020B0604020202020204" pitchFamily="34" charset="0"/>
                <a:ea typeface="MS Minngs"/>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Paul avait une expérience religieuse saine. L'amour de Christ était son thème favori ainsi que la forte puissance qui le gouvernait. </a:t>
            </a:r>
            <a:endPar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6AB7E742-3C12-0146-4A56-A9A53B46472D}"/>
              </a:ext>
            </a:extLst>
          </p:cNvPr>
          <p:cNvSpPr txBox="1"/>
          <p:nvPr/>
        </p:nvSpPr>
        <p:spPr>
          <a:xfrm>
            <a:off x="1248760" y="4298099"/>
            <a:ext cx="9694480" cy="2246769"/>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algn="just">
              <a:buNone/>
            </a:pPr>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Quand les circonstances les plus décourageantes auraient eu une influence négative sur des demi-chrétiens, lui gardait un cœur ferme, plein de courage, d'espoir et de joie.</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000" dirty="0">
                <a:solidFill>
                  <a:srgbClr val="A744E6"/>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a montré le même espoir et la même joie, quand sur le pont du bateau, la tempête faisait rage autour de lui. Alors que le bateau partait en pièces, </a:t>
            </a:r>
            <a:br>
              <a:rPr lang="fr-FR" sz="2000" dirty="0">
                <a:solidFill>
                  <a:srgbClr val="A744E6"/>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A744E6"/>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a donné des ordres au capitaine pour préserver la vie de tous. Bien que prisonnier, il était vraiment le maître du navire, l'homme le plus libre et le plus heureux à bord</a:t>
            </a:r>
            <a:r>
              <a:rPr lang="fr-FR" sz="2000" dirty="0">
                <a:solidFill>
                  <a:srgbClr val="000000"/>
                </a:solidFill>
                <a:effectLst/>
                <a:latin typeface="Arial" panose="020B0604020202020204" pitchFamily="34" charset="0"/>
                <a:ea typeface="MS Minngs"/>
                <a:cs typeface="Arial" panose="020B0604020202020204" pitchFamily="34" charset="0"/>
              </a:rPr>
              <a:t>. </a:t>
            </a:r>
            <a:r>
              <a:rPr lang="fr-FR" sz="2000" dirty="0">
                <a:solidFill>
                  <a:srgbClr val="7030A0"/>
                </a:solidFill>
                <a:effectLst/>
                <a:latin typeface="Arial" panose="020B0604020202020204" pitchFamily="34" charset="0"/>
                <a:ea typeface="MS Minngs"/>
                <a:cs typeface="Arial" panose="020B0604020202020204" pitchFamily="34" charset="0"/>
              </a:rPr>
              <a:t>»</a:t>
            </a:r>
            <a:br>
              <a:rPr lang="fr-FR" sz="2000" dirty="0">
                <a:solidFill>
                  <a:srgbClr val="000000"/>
                </a:solidFill>
                <a:effectLst/>
                <a:latin typeface="Arial" panose="020B0604020202020204" pitchFamily="34" charset="0"/>
                <a:ea typeface="MS Minngs"/>
                <a:cs typeface="Arial" panose="020B0604020202020204" pitchFamily="34" charset="0"/>
              </a:rPr>
            </a:br>
            <a:r>
              <a:rPr lang="fr-FR" sz="2000" dirty="0">
                <a:solidFill>
                  <a:srgbClr val="00B050"/>
                </a:solidFill>
                <a:effectLst/>
                <a:highlight>
                  <a:srgbClr val="00FFFF"/>
                </a:highlight>
                <a:latin typeface="Arial" panose="020B0604020202020204" pitchFamily="34" charset="0"/>
                <a:ea typeface="MS Minngs"/>
                <a:cs typeface="Arial" panose="020B0604020202020204" pitchFamily="34" charset="0"/>
              </a:rPr>
              <a:t>( </a:t>
            </a:r>
            <a:r>
              <a:rPr lang="fr-FR" sz="2000" i="1" dirty="0">
                <a:solidFill>
                  <a:srgbClr val="0000FF"/>
                </a:solidFill>
                <a:effectLst/>
                <a:highlight>
                  <a:srgbClr val="00FFFF"/>
                </a:highlight>
                <a:latin typeface="Arial" panose="020B0604020202020204" pitchFamily="34" charset="0"/>
                <a:ea typeface="MS Minngs"/>
                <a:cs typeface="Arial" panose="020B0604020202020204" pitchFamily="34" charset="0"/>
              </a:rPr>
              <a:t>voir Actes 27,13-44</a:t>
            </a:r>
            <a:r>
              <a:rPr lang="fr-FR" sz="2000" dirty="0">
                <a:solidFill>
                  <a:srgbClr val="00B050"/>
                </a:solidFill>
                <a:effectLst/>
                <a:highlight>
                  <a:srgbClr val="00FFFF"/>
                </a:highlight>
                <a:latin typeface="Arial" panose="020B0604020202020204" pitchFamily="34" charset="0"/>
                <a:ea typeface="MS Minngs"/>
                <a:cs typeface="Arial" panose="020B0604020202020204" pitchFamily="34" charset="0"/>
              </a:rPr>
              <a:t>)</a:t>
            </a:r>
            <a:endParaRPr lang="fr-CH" sz="2000" dirty="0">
              <a:solidFill>
                <a:srgbClr val="00B050"/>
              </a:solidFill>
              <a:effectLst/>
              <a:highlight>
                <a:srgbClr val="00FFFF"/>
              </a:highlight>
              <a:latin typeface="Arial" panose="020B0604020202020204" pitchFamily="34" charset="0"/>
              <a:ea typeface="MS Minngs"/>
              <a:cs typeface="Arial" panose="020B0604020202020204" pitchFamily="34" charset="0"/>
            </a:endParaRPr>
          </a:p>
        </p:txBody>
      </p:sp>
      <p:pic>
        <p:nvPicPr>
          <p:cNvPr id="10" name="Picture 4">
            <a:extLst>
              <a:ext uri="{FF2B5EF4-FFF2-40B4-BE49-F238E27FC236}">
                <a16:creationId xmlns:a16="http://schemas.microsoft.com/office/drawing/2014/main" id="{FCCFA3EC-2EB7-59FA-5ACC-E52932C538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4518" y="1841179"/>
            <a:ext cx="1683718" cy="2337241"/>
          </a:xfrm>
          <a:prstGeom prst="rect">
            <a:avLst/>
          </a:prstGeom>
          <a:noFill/>
          <a:extLst>
            <a:ext uri="{909E8E84-426E-40DD-AFC4-6F175D3DCCD1}">
              <a14:hiddenFill xmlns:a14="http://schemas.microsoft.com/office/drawing/2010/main">
                <a:solidFill>
                  <a:srgbClr val="FFFFFF"/>
                </a:solidFill>
              </a14:hiddenFill>
            </a:ext>
          </a:extLst>
        </p:spPr>
      </p:pic>
      <p:sp>
        <p:nvSpPr>
          <p:cNvPr id="2" name="Phylactère : pensées 1">
            <a:extLst>
              <a:ext uri="{FF2B5EF4-FFF2-40B4-BE49-F238E27FC236}">
                <a16:creationId xmlns:a16="http://schemas.microsoft.com/office/drawing/2014/main" id="{7AAB51A6-91A4-0BD9-6A0F-E167E08C12BA}"/>
              </a:ext>
            </a:extLst>
          </p:cNvPr>
          <p:cNvSpPr/>
          <p:nvPr/>
        </p:nvSpPr>
        <p:spPr>
          <a:xfrm>
            <a:off x="10582" y="0"/>
            <a:ext cx="2688021" cy="1820917"/>
          </a:xfrm>
          <a:prstGeom prst="cloudCallout">
            <a:avLst>
              <a:gd name="adj1" fmla="val 42488"/>
              <a:gd name="adj2" fmla="val -24797"/>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 </a:t>
            </a:r>
            <a:br>
              <a:rPr lang="fr-CH" dirty="0">
                <a:ln w="0"/>
                <a:solidFill>
                  <a:schemeClr val="tx1"/>
                </a:solidFill>
                <a:effectLst>
                  <a:outerShdw blurRad="38100" dist="19050" dir="2700000" algn="tl" rotWithShape="0">
                    <a:schemeClr val="dk1">
                      <a:alpha val="40000"/>
                    </a:schemeClr>
                  </a:outerShdw>
                </a:effectLst>
              </a:rPr>
            </a:br>
            <a:r>
              <a:rPr lang="fr-FR" i="1" dirty="0">
                <a:ln w="0"/>
                <a:solidFill>
                  <a:schemeClr val="tx1"/>
                </a:solidFill>
                <a:effectLst>
                  <a:outerShdw blurRad="38100" dist="19050" dir="2700000" algn="tl" rotWithShape="0">
                    <a:schemeClr val="dk1">
                      <a:alpha val="40000"/>
                    </a:schemeClr>
                  </a:outerShdw>
                </a:effectLst>
              </a:rPr>
              <a:t>Conquérants pacifiques,</a:t>
            </a:r>
            <a:r>
              <a:rPr lang="fr-FR" dirty="0">
                <a:ln w="0"/>
                <a:solidFill>
                  <a:schemeClr val="tx1"/>
                </a:solidFill>
                <a:effectLst>
                  <a:outerShdw blurRad="38100" dist="19050" dir="2700000" algn="tl" rotWithShape="0">
                    <a:schemeClr val="dk1">
                      <a:alpha val="40000"/>
                    </a:schemeClr>
                  </a:outerShdw>
                </a:effectLst>
              </a:rPr>
              <a:t> p.272</a:t>
            </a:r>
            <a:endParaRPr lang="fr-CH" dirty="0">
              <a:ln w="0"/>
              <a:solidFill>
                <a:schemeClr val="tx1"/>
              </a:solidFill>
              <a:effectLst>
                <a:outerShdw blurRad="38100" dist="19050" dir="2700000" algn="tl" rotWithShape="0">
                  <a:schemeClr val="dk1">
                    <a:alpha val="40000"/>
                  </a:schemeClr>
                </a:outerShdw>
              </a:effectLst>
            </a:endParaRPr>
          </a:p>
        </p:txBody>
      </p:sp>
      <p:pic>
        <p:nvPicPr>
          <p:cNvPr id="6" name="Image 5">
            <a:extLst>
              <a:ext uri="{FF2B5EF4-FFF2-40B4-BE49-F238E27FC236}">
                <a16:creationId xmlns:a16="http://schemas.microsoft.com/office/drawing/2014/main" id="{6E957B74-7C98-8D85-E34B-7F258059D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6" y="4298099"/>
            <a:ext cx="1026369" cy="1916832"/>
          </a:xfrm>
          <a:prstGeom prst="rect">
            <a:avLst/>
          </a:prstGeom>
        </p:spPr>
      </p:pic>
      <p:pic>
        <p:nvPicPr>
          <p:cNvPr id="8" name="Picture 6" descr="Picture on page 18">
            <a:extLst>
              <a:ext uri="{FF2B5EF4-FFF2-40B4-BE49-F238E27FC236}">
                <a16:creationId xmlns:a16="http://schemas.microsoft.com/office/drawing/2014/main" id="{36513E73-DD05-E6F0-0813-8A86BC9B0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48" y="2126587"/>
            <a:ext cx="1766424" cy="176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56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nk and purple background&#10;&#10;AI-generated content may be incorrect.">
            <a:extLst>
              <a:ext uri="{FF2B5EF4-FFF2-40B4-BE49-F238E27FC236}">
                <a16:creationId xmlns:a16="http://schemas.microsoft.com/office/drawing/2014/main" id="{7C1549CF-DE9C-8F04-B94C-2AA2E44E1D0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300" normalizeH="0" baseline="0" noProof="0" dirty="0">
                <a:ln w="22225">
                  <a:solidFill>
                    <a:srgbClr val="D9D535"/>
                  </a:solidFill>
                  <a:prstDash val="solid"/>
                </a:ln>
                <a:solidFill>
                  <a:srgbClr val="D9D535">
                    <a:lumMod val="40000"/>
                    <a:lumOff val="60000"/>
                  </a:srgbClr>
                </a:solidFill>
                <a:effectLst>
                  <a:outerShdw blurRad="38100" dist="38100" dir="2700000" algn="tl">
                    <a:srgbClr val="000000">
                      <a:alpha val="43137"/>
                    </a:srgbClr>
                  </a:outerShdw>
                </a:effectLst>
                <a:uLnTx/>
                <a:uFillTx/>
                <a:latin typeface="Aptos" panose="02110004020202020204"/>
                <a:ea typeface="+mn-ea"/>
                <a:cs typeface="+mn-cs"/>
              </a:rPr>
              <a:t>RAISONS DE REMERCIER</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2" y="568086"/>
            <a:ext cx="1219199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b="1" i="0" u="none" strike="noStrike" kern="1200" cap="none" spc="0" normalizeH="0" baseline="0" noProof="0" dirty="0">
                <a:ln>
                  <a:noFill/>
                </a:ln>
                <a:solidFill>
                  <a:srgbClr val="FFFF00"/>
                </a:solidFill>
                <a:effectLst>
                  <a:glow rad="38100">
                    <a:srgbClr val="5D138B"/>
                  </a:glow>
                </a:effectLst>
                <a:uLnTx/>
                <a:uFillTx/>
                <a:latin typeface="Comic Sans MS" panose="030F0702030302020204" pitchFamily="66" charset="0"/>
                <a:ea typeface="+mn-ea"/>
                <a:cs typeface="+mn-cs"/>
              </a:rPr>
              <a:t>Nous prions continuellement pour vous, et nous rendons grâces à Dieu, </a:t>
            </a:r>
            <a:br>
              <a:rPr kumimoji="0" lang="fr-CH" b="1" i="0" u="none" strike="noStrike" kern="1200" cap="none" spc="0" normalizeH="0" baseline="0" noProof="0" dirty="0">
                <a:ln>
                  <a:noFill/>
                </a:ln>
                <a:solidFill>
                  <a:srgbClr val="FFFF00"/>
                </a:solidFill>
                <a:effectLst>
                  <a:glow rad="38100">
                    <a:srgbClr val="5D138B"/>
                  </a:glow>
                </a:effectLst>
                <a:uLnTx/>
                <a:uFillTx/>
                <a:latin typeface="Comic Sans MS" panose="030F0702030302020204" pitchFamily="66" charset="0"/>
                <a:ea typeface="+mn-ea"/>
                <a:cs typeface="+mn-cs"/>
              </a:rPr>
            </a:br>
            <a:r>
              <a:rPr kumimoji="0" lang="fr-CH" b="1" i="0" u="none" strike="noStrike" kern="1200" cap="none" spc="0" normalizeH="0" baseline="0" noProof="0" dirty="0">
                <a:ln>
                  <a:noFill/>
                </a:ln>
                <a:solidFill>
                  <a:srgbClr val="FFFF00"/>
                </a:solidFill>
                <a:effectLst>
                  <a:glow rad="38100">
                    <a:srgbClr val="5D138B"/>
                  </a:glow>
                </a:effectLst>
                <a:uLnTx/>
                <a:uFillTx/>
                <a:latin typeface="Comic Sans MS" panose="030F0702030302020204" pitchFamily="66" charset="0"/>
                <a:ea typeface="+mn-ea"/>
                <a:cs typeface="+mn-cs"/>
              </a:rPr>
              <a:t>le Père de notre Seigneur Jésus-Christ (Colossiens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Faisant écho aux paroles de </a:t>
            </a:r>
            <a:r>
              <a:rPr kumimoji="0" lang="fr-CH" sz="2000" b="1" i="0" u="none" strike="noStrike" kern="1200" cap="none" spc="0" normalizeH="0" baseline="0" noProof="0" dirty="0">
                <a:ln>
                  <a:noFill/>
                </a:ln>
                <a:solidFill>
                  <a:srgbClr val="FFFF00"/>
                </a:solidFill>
                <a:effectLst/>
                <a:uLnTx/>
                <a:uFillTx/>
                <a:latin typeface="Aptos" panose="02110004020202020204"/>
                <a:ea typeface="+mn-ea"/>
                <a:cs typeface="+mn-cs"/>
              </a:rPr>
              <a:t>1 Corinthiens 13.13</a:t>
            </a: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 Paul remercie Dieu parce que les Colossiens possèdent ces trois vertus chrétiennes : </a:t>
            </a:r>
            <a:r>
              <a:rPr kumimoji="0" lang="fr-CH" sz="2000" b="1" i="0" u="none" strike="noStrike" kern="1200" cap="none" spc="0" normalizeH="0" baseline="0" noProof="0" dirty="0">
                <a:ln>
                  <a:noFill/>
                </a:ln>
                <a:solidFill>
                  <a:srgbClr val="5D138B"/>
                </a:solidFill>
                <a:effectLst/>
                <a:uLnTx/>
                <a:uFillTx/>
                <a:latin typeface="Aptos" panose="02110004020202020204"/>
                <a:ea typeface="+mn-ea"/>
                <a:cs typeface="+mn-cs"/>
              </a:rPr>
              <a:t>foi, espérance et amour </a:t>
            </a:r>
            <a:r>
              <a:rPr kumimoji="0" lang="fr-CH" sz="2000" b="1" i="0" u="none" strike="noStrike" kern="1200" cap="none" spc="0" normalizeH="0" baseline="0" noProof="0" dirty="0">
                <a:ln>
                  <a:noFill/>
                </a:ln>
                <a:solidFill>
                  <a:srgbClr val="FFFF00"/>
                </a:solidFill>
                <a:effectLst/>
                <a:uLnTx/>
                <a:uFillTx/>
                <a:latin typeface="Aptos" panose="02110004020202020204"/>
                <a:ea typeface="+mn-ea"/>
                <a:cs typeface="+mn-cs"/>
              </a:rPr>
              <a:t>(Colossiens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98830" y="4432812"/>
            <a:ext cx="2148963" cy="2148963"/>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0000FF"/>
                </a:solidFill>
                <a:highlight>
                  <a:srgbClr val="FFFF00"/>
                </a:highlight>
                <a:uLnTx/>
                <a:uFillTx/>
                <a:latin typeface="Aptos" panose="02110004020202020204"/>
                <a:ea typeface="+mn-ea"/>
                <a:cs typeface="+mn-cs"/>
              </a:rPr>
              <a:t>Ces vertus surgissent « en Jésus-Christ », affectent nos relations avec « tous les saints », et nous ont été transmises par </a:t>
            </a:r>
            <a:br>
              <a:rPr kumimoji="0" lang="fr-CH" sz="2000" b="1" i="0" u="none" strike="noStrike" kern="1200" cap="none" spc="0" normalizeH="0" baseline="0" noProof="0" dirty="0">
                <a:ln>
                  <a:noFill/>
                </a:ln>
                <a:solidFill>
                  <a:srgbClr val="0000FF"/>
                </a:solidFill>
                <a:highlight>
                  <a:srgbClr val="FFFF00"/>
                </a:highlight>
                <a:uLnTx/>
                <a:uFillTx/>
                <a:latin typeface="Aptos" panose="02110004020202020204"/>
                <a:ea typeface="+mn-ea"/>
                <a:cs typeface="+mn-cs"/>
              </a:rPr>
            </a:br>
            <a:r>
              <a:rPr kumimoji="0" lang="fr-CH" sz="2000" b="1" i="0" u="none" strike="noStrike" kern="1200" cap="none" spc="0" normalizeH="0" baseline="0" noProof="0" dirty="0">
                <a:ln>
                  <a:noFill/>
                </a:ln>
                <a:solidFill>
                  <a:srgbClr val="0000FF"/>
                </a:solidFill>
                <a:highlight>
                  <a:srgbClr val="FFFF00"/>
                </a:highlight>
                <a:uLnTx/>
                <a:uFillTx/>
                <a:latin typeface="Aptos" panose="02110004020202020204"/>
                <a:ea typeface="+mn-ea"/>
                <a:cs typeface="+mn-cs"/>
              </a:rPr>
              <a:t>« la parole de vérité de l'Évangile ».</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2" y="5035038"/>
            <a:ext cx="669193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La puissance de Dieu, qui se transmet à travers l'Évangile par l'œuvre du Saint-Esprit, fait de la Bible </a:t>
            </a:r>
            <a:br>
              <a:rPr kumimoji="0" lang="fr-CH" sz="2000" b="1"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br>
            <a:r>
              <a:rPr kumimoji="0" lang="fr-CH" sz="2000" b="1"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une « parole de vie » </a:t>
            </a:r>
            <a:r>
              <a:rPr kumimoji="0" lang="fr-CH" sz="2000" b="1" i="0" u="none" strike="noStrike" kern="1200" cap="none" spc="0" normalizeH="0" baseline="0" noProof="0" dirty="0">
                <a:ln>
                  <a:noFill/>
                </a:ln>
                <a:solidFill>
                  <a:srgbClr val="002060"/>
                </a:solidFill>
                <a:effectLst/>
                <a:highlight>
                  <a:srgbClr val="00FF00"/>
                </a:highlight>
                <a:uLnTx/>
                <a:uFillTx/>
                <a:latin typeface="Aptos" panose="02110004020202020204"/>
                <a:ea typeface="+mn-ea"/>
                <a:cs typeface="+mn-cs"/>
              </a:rPr>
              <a:t>(Philippiens 2.16). </a:t>
            </a:r>
            <a:r>
              <a:rPr kumimoji="0" lang="fr-CH" sz="2000" b="1"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Cela signifie qu'en acceptant l'Évangile, nous avons la vie éternelle et un héritage « réservé dans les cieux » </a:t>
            </a:r>
            <a:r>
              <a:rPr kumimoji="0" lang="fr-CH" sz="2000" i="1" u="sng" strike="noStrike" kern="1200" cap="none" spc="0" normalizeH="0" baseline="0" noProof="0" dirty="0">
                <a:ln>
                  <a:noFill/>
                </a:ln>
                <a:solidFill>
                  <a:srgbClr val="002060"/>
                </a:solidFill>
                <a:effectLst/>
                <a:highlight>
                  <a:srgbClr val="00FFFF"/>
                </a:highlight>
                <a:uLnTx/>
                <a:uFillTx/>
                <a:latin typeface="Aptos" panose="02110004020202020204"/>
                <a:ea typeface="+mn-ea"/>
                <a:cs typeface="+mn-cs"/>
              </a:rPr>
              <a:t>(Colossiens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663300"/>
                </a:solidFill>
                <a:effectLst/>
                <a:highlight>
                  <a:srgbClr val="00FFFF"/>
                </a:highlight>
                <a:uLnTx/>
                <a:uFillTx/>
                <a:latin typeface="Aptos" panose="02110004020202020204"/>
                <a:ea typeface="+mn-ea"/>
                <a:cs typeface="+mn-cs"/>
              </a:rPr>
              <a:t>Paul souligne que cet Évangile n'a pas été prêché seulement aux Colossiens, mais « dans le monde entier » </a:t>
            </a:r>
            <a:r>
              <a:rPr kumimoji="0" lang="fr-CH" sz="2000" b="1" i="0" u="none" strike="noStrike" kern="1200" cap="none" spc="0" normalizeH="0" baseline="0" noProof="0" dirty="0">
                <a:ln>
                  <a:noFill/>
                </a:ln>
                <a:solidFill>
                  <a:srgbClr val="FF0000"/>
                </a:solidFill>
                <a:effectLst/>
                <a:highlight>
                  <a:srgbClr val="00FFFF"/>
                </a:highlight>
                <a:uLnTx/>
                <a:uFillTx/>
                <a:latin typeface="Aptos" panose="02110004020202020204"/>
                <a:ea typeface="+mn-ea"/>
                <a:cs typeface="+mn-cs"/>
              </a:rPr>
              <a:t>(Colossiens 1.6)... </a:t>
            </a:r>
            <a:r>
              <a:rPr kumimoji="0" lang="fr-CH" sz="2000" b="1" i="0" u="none" strike="noStrike" kern="1200" cap="none" spc="0" normalizeH="0" baseline="0" noProof="0" dirty="0">
                <a:ln>
                  <a:noFill/>
                </a:ln>
                <a:solidFill>
                  <a:srgbClr val="663300"/>
                </a:solidFill>
                <a:effectLst/>
                <a:highlight>
                  <a:srgbClr val="00FFFF"/>
                </a:highlight>
                <a:uLnTx/>
                <a:uFillTx/>
                <a:latin typeface="Aptos" panose="02110004020202020204"/>
                <a:ea typeface="+mn-ea"/>
                <a:cs typeface="+mn-cs"/>
              </a:rPr>
              <a:t>et en seulement 30 ans !</a:t>
            </a:r>
          </a:p>
        </p:txBody>
      </p:sp>
    </p:spTree>
    <p:extLst>
      <p:ext uri="{BB962C8B-B14F-4D97-AF65-F5344CB8AC3E}">
        <p14:creationId xmlns:p14="http://schemas.microsoft.com/office/powerpoint/2010/main" val="11733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39630" y="243512"/>
            <a:ext cx="3567178" cy="6370975"/>
          </a:xfrm>
          <a:prstGeom prst="rect">
            <a:avLst/>
          </a:prstGeom>
          <a:noFill/>
        </p:spPr>
        <p:txBody>
          <a:bodyPr wrap="square">
            <a:spAutoFit/>
          </a:bodyPr>
          <a:lstStyle/>
          <a:p>
            <a:pPr lvl="0" algn="ctr">
              <a:spcBef>
                <a:spcPts val="1200"/>
              </a:spcBef>
              <a:defRPr/>
            </a:pPr>
            <a:r>
              <a:rPr kumimoji="0" lang="fr-CH" sz="3600" b="1" i="0" u="none" strike="noStrike" kern="1200" cap="none" spc="0" normalizeH="0" baseline="0" noProof="0" dirty="0">
                <a:ln w="12700" cmpd="sng">
                  <a:noFill/>
                  <a:prstDash val="solid"/>
                </a:ln>
                <a:solidFill>
                  <a:schemeClr val="accent6">
                    <a:lumMod val="60000"/>
                    <a:lumOff val="40000"/>
                  </a:scheme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fr-CH"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lang="fr-CH" sz="3600" b="1" dirty="0">
                <a:solidFill>
                  <a:schemeClr val="accent6">
                    <a:lumMod val="60000"/>
                    <a:lumOff val="40000"/>
                  </a:schemeClr>
                </a:solidFill>
                <a:latin typeface="Arial" panose="020B0604020202020204" pitchFamily="34" charset="0"/>
                <a:cs typeface="Arial" panose="020B0604020202020204" pitchFamily="34" charset="0"/>
              </a:rPr>
              <a:t>Je suis persuadé que celui qui a commencé </a:t>
            </a:r>
            <a:br>
              <a:rPr lang="fr-CH" sz="3600" b="1" dirty="0">
                <a:solidFill>
                  <a:schemeClr val="accent6">
                    <a:lumMod val="60000"/>
                    <a:lumOff val="40000"/>
                  </a:schemeClr>
                </a:solidFill>
                <a:latin typeface="Arial" panose="020B0604020202020204" pitchFamily="34" charset="0"/>
                <a:cs typeface="Arial" panose="020B0604020202020204" pitchFamily="34" charset="0"/>
              </a:rPr>
            </a:br>
            <a:r>
              <a:rPr lang="fr-CH" sz="3600" b="1" dirty="0">
                <a:solidFill>
                  <a:schemeClr val="accent6">
                    <a:lumMod val="60000"/>
                    <a:lumOff val="40000"/>
                  </a:schemeClr>
                </a:solidFill>
                <a:latin typeface="Arial" panose="020B0604020202020204" pitchFamily="34" charset="0"/>
                <a:cs typeface="Arial" panose="020B0604020202020204" pitchFamily="34" charset="0"/>
              </a:rPr>
              <a:t>en vous cette bonne œuvre la rendra parfaite pour le jour de Jésus Christ </a:t>
            </a:r>
            <a:r>
              <a:rPr lang="fr-CH" sz="3600" b="1" dirty="0">
                <a:ln w="12700" cmpd="sng">
                  <a:noFill/>
                  <a:prstDash val="solid"/>
                </a:ln>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a:t>
            </a:r>
            <a:endParaRPr lang="es-ES" sz="3600" b="1" dirty="0">
              <a:ln w="12700" cmpd="sng">
                <a:noFill/>
                <a:prstDash val="solid"/>
              </a:ln>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a:t>
            </a:r>
            <a:r>
              <a:rPr kumimoji="0" lang="es-ES" sz="2800" b="1" i="0" u="none" strike="noStrike" kern="1200" cap="none" spc="0" normalizeH="0" noProof="0" dirty="0">
                <a:ln w="12700" cmpd="sng">
                  <a:noFill/>
                  <a:prstDash val="solid"/>
                </a:ln>
                <a:solidFill>
                  <a:srgbClr val="FFD49D"/>
                </a:solidFill>
                <a:effectLst>
                  <a:outerShdw blurRad="38100" dist="38100" dir="2700000" algn="tl">
                    <a:srgbClr val="000000">
                      <a:alpha val="43137"/>
                    </a:srgbClr>
                  </a:outerShdw>
                </a:effectLst>
                <a:uLnTx/>
                <a:uFillTx/>
                <a:latin typeface="Arial" panose="020B0604020202020204" pitchFamily="34" charset="0"/>
                <a:ea typeface="+mn-ea"/>
                <a:cs typeface="+mn-cs"/>
              </a:rPr>
              <a:t>ilipens</a:t>
            </a: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es 1.6</a:t>
            </a:r>
          </a:p>
        </p:txBody>
      </p:sp>
    </p:spTree>
    <p:extLst>
      <p:ext uri="{BB962C8B-B14F-4D97-AF65-F5344CB8AC3E}">
        <p14:creationId xmlns:p14="http://schemas.microsoft.com/office/powerpoint/2010/main" val="24385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2319A1-68DE-E59C-1FA1-003B9F2C184A}"/>
              </a:ext>
            </a:extLst>
          </p:cNvPr>
          <p:cNvSpPr txBox="1"/>
          <p:nvPr/>
        </p:nvSpPr>
        <p:spPr>
          <a:xfrm>
            <a:off x="1630994" y="319266"/>
            <a:ext cx="10170729" cy="2246769"/>
          </a:xfrm>
          <a:prstGeom prst="rect">
            <a:avLst/>
          </a:prstGeom>
          <a:noFill/>
        </p:spPr>
        <p:txBody>
          <a:bodyPr wrap="square">
            <a:spAutoFit/>
          </a:bodyPr>
          <a:lstStyle/>
          <a:p>
            <a:pPr algn="just">
              <a:buNone/>
            </a:pPr>
            <a:r>
              <a:rPr lang="fr-FR" sz="20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Quand les circonstances les plus décourageantes auraient eu une influence négative sur des demi-chrétiens,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lui gardait un cœur ferme, plein de courage, d'espoir et de joie...Il a montré le même espoir et la même joie, quand sur le pont du bateau, la tempête faisait rage autour de lui. </a:t>
            </a:r>
            <a:r>
              <a:rPr lang="fr-FR" sz="2000" dirty="0">
                <a:solidFill>
                  <a:schemeClr val="tx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Alors que le bateau partait en pièces, il a donné des ordres au capitaine pour préserver la vie de tous. Bien que prisonnier, il était vraiment le maître du navire, l'homme le plus libre et le plus heureux à bord. » </a:t>
            </a:r>
            <a:r>
              <a:rPr lang="fr-FR" sz="2000"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 </a:t>
            </a:r>
            <a:r>
              <a:rPr lang="fr-FR" sz="2000" i="1"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voir Actes 27,13-44</a:t>
            </a:r>
            <a:r>
              <a:rPr lang="fr-FR" sz="2000"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 </a:t>
            </a:r>
            <a:br>
              <a:rPr lang="fr-FR" sz="2000"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br>
            <a:r>
              <a:rPr lang="fr-FR" sz="2000" dirty="0">
                <a:solidFill>
                  <a:srgbClr val="00000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a:t>
            </a:r>
            <a:r>
              <a:rPr lang="fr-FR" sz="20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Conflits y Courage,</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p. 352)</a:t>
            </a:r>
            <a:endParaRPr lang="fr-CH" sz="2000" dirty="0">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endParaRPr>
          </a:p>
        </p:txBody>
      </p:sp>
      <p:pic>
        <p:nvPicPr>
          <p:cNvPr id="4098" name="Picture 2">
            <a:extLst>
              <a:ext uri="{FF2B5EF4-FFF2-40B4-BE49-F238E27FC236}">
                <a16:creationId xmlns:a16="http://schemas.microsoft.com/office/drawing/2014/main" id="{A1F2429F-4504-D206-ADD1-1D651ACC8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48" y="319265"/>
            <a:ext cx="1497846" cy="224676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32B4CFB-EE81-5F64-8218-9F1C6EC2FF87}"/>
              </a:ext>
            </a:extLst>
          </p:cNvPr>
          <p:cNvSpPr txBox="1"/>
          <p:nvPr/>
        </p:nvSpPr>
        <p:spPr>
          <a:xfrm>
            <a:off x="3159015" y="2706916"/>
            <a:ext cx="8578411" cy="3477875"/>
          </a:xfrm>
          <a:prstGeom prst="rect">
            <a:avLst/>
          </a:prstGeom>
          <a:solidFill>
            <a:srgbClr val="FFFF99"/>
          </a:solidFill>
        </p:spPr>
        <p:txBody>
          <a:bodyPr wrap="square">
            <a:spAutoFit/>
          </a:bodyPr>
          <a:lstStyle/>
          <a:p>
            <a:pPr algn="ctr"/>
            <a: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 Paul savait qu'on n'accédait aux sommets de l'idéal chrétien </a:t>
            </a:r>
            <a:b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qu'en priant sans relâche, avec une vigilance continuelle. </a:t>
            </a:r>
          </a:p>
          <a:p>
            <a:endPar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Il essayait de graver cette certitude dans les esprits. Il savait aussi qu'en Christ crucifié réside une puissance suffisante pour convertir les âmes et leur permettre de résister aux tentations. </a:t>
            </a:r>
          </a:p>
          <a:p>
            <a:pPr algn="just"/>
            <a:endParaRPr lang="fr-FR" sz="20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Revêtus de l'armure de la foi et nantis de la Parole de Dieu </a:t>
            </a:r>
            <a:b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 arme de combat, les chrétiens seraient pourvus </a:t>
            </a:r>
            <a:b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d'une puissance qui leur permettrait </a:t>
            </a:r>
          </a:p>
          <a:p>
            <a:pPr algn="ctr"/>
            <a:r>
              <a:rPr lang="fr-FR" sz="2000" dirty="0">
                <a:ln w="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repousser les assauts de l'ennemi. » </a:t>
            </a:r>
            <a:endParaRPr lang="fr-CH" sz="20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Phylactère : pensées 4">
            <a:extLst>
              <a:ext uri="{FF2B5EF4-FFF2-40B4-BE49-F238E27FC236}">
                <a16:creationId xmlns:a16="http://schemas.microsoft.com/office/drawing/2014/main" id="{9E5CBF59-2F46-4BD9-0996-CABA48D2B4F4}"/>
              </a:ext>
            </a:extLst>
          </p:cNvPr>
          <p:cNvSpPr/>
          <p:nvPr/>
        </p:nvSpPr>
        <p:spPr>
          <a:xfrm>
            <a:off x="209737" y="4894380"/>
            <a:ext cx="2688021" cy="1820917"/>
          </a:xfrm>
          <a:prstGeom prst="cloudCallout">
            <a:avLst>
              <a:gd name="adj1" fmla="val 49291"/>
              <a:gd name="adj2" fmla="val -60188"/>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 </a:t>
            </a:r>
            <a:br>
              <a:rPr lang="fr-CH" dirty="0">
                <a:ln w="0"/>
                <a:solidFill>
                  <a:schemeClr val="tx1"/>
                </a:solidFill>
                <a:effectLst>
                  <a:outerShdw blurRad="38100" dist="19050" dir="2700000" algn="tl" rotWithShape="0">
                    <a:schemeClr val="dk1">
                      <a:alpha val="40000"/>
                    </a:schemeClr>
                  </a:outerShdw>
                </a:effectLst>
              </a:rPr>
            </a:br>
            <a:r>
              <a:rPr lang="fr-FR" i="1" dirty="0">
                <a:ln w="0"/>
                <a:solidFill>
                  <a:schemeClr val="tx1"/>
                </a:solidFill>
                <a:effectLst>
                  <a:outerShdw blurRad="38100" dist="19050" dir="2700000" algn="tl" rotWithShape="0">
                    <a:schemeClr val="dk1">
                      <a:alpha val="40000"/>
                    </a:schemeClr>
                  </a:outerShdw>
                </a:effectLst>
              </a:rPr>
              <a:t>Conquérants pacifiques,</a:t>
            </a:r>
            <a:r>
              <a:rPr lang="fr-FR" dirty="0">
                <a:ln w="0"/>
                <a:solidFill>
                  <a:schemeClr val="tx1"/>
                </a:solidFill>
                <a:effectLst>
                  <a:outerShdw blurRad="38100" dist="19050" dir="2700000" algn="tl" rotWithShape="0">
                    <a:schemeClr val="dk1">
                      <a:alpha val="40000"/>
                    </a:schemeClr>
                  </a:outerShdw>
                </a:effectLst>
              </a:rPr>
              <a:t> p.272</a:t>
            </a:r>
            <a:endParaRPr lang="fr-CH" dirty="0">
              <a:ln w="0"/>
              <a:solidFill>
                <a:schemeClr val="tx1"/>
              </a:solidFill>
              <a:effectLst>
                <a:outerShdw blurRad="38100" dist="19050" dir="2700000" algn="tl" rotWithShape="0">
                  <a:schemeClr val="dk1">
                    <a:alpha val="40000"/>
                  </a:schemeClr>
                </a:outerShdw>
              </a:effectLst>
            </a:endParaRPr>
          </a:p>
        </p:txBody>
      </p:sp>
      <p:pic>
        <p:nvPicPr>
          <p:cNvPr id="4100" name="Picture 4">
            <a:extLst>
              <a:ext uri="{FF2B5EF4-FFF2-40B4-BE49-F238E27FC236}">
                <a16:creationId xmlns:a16="http://schemas.microsoft.com/office/drawing/2014/main" id="{3330AB3E-7F22-E82B-1D32-396D496AA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11" y="2706916"/>
            <a:ext cx="1458310" cy="218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pic>
        <p:nvPicPr>
          <p:cNvPr id="9" name="Picture 8" descr="A white and yellow background&#10;&#10;AI-generated content may be incorrect.">
            <a:extLst>
              <a:ext uri="{FF2B5EF4-FFF2-40B4-BE49-F238E27FC236}">
                <a16:creationId xmlns:a16="http://schemas.microsoft.com/office/drawing/2014/main" id="{08500D26-E3F7-DA2E-E8C3-531E974ADAA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600" normalizeH="0" baseline="0" noProof="0" dirty="0">
                <a:ln w="19050" cmpd="sng">
                  <a:solidFill>
                    <a:srgbClr val="9E3939"/>
                  </a:solidFill>
                  <a:prstDash val="solid"/>
                </a:ln>
                <a:gradFill>
                  <a:gsLst>
                    <a:gs pos="0">
                      <a:srgbClr val="9E3939"/>
                    </a:gs>
                    <a:gs pos="4000">
                      <a:srgbClr val="9E3939">
                        <a:lumMod val="60000"/>
                        <a:lumOff val="40000"/>
                      </a:srgbClr>
                    </a:gs>
                    <a:gs pos="87000">
                      <a:srgbClr val="9E3939">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rPr>
              <a:t>DEMANDES DE PRIÈRE</a:t>
            </a: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33323"/>
            <a:ext cx="12191998" cy="58477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600" b="1" i="0" u="none" strike="noStrike" kern="1200" cap="none" spc="0" normalizeH="0" baseline="0" noProof="0" dirty="0">
                <a:ln>
                  <a:noFill/>
                </a:ln>
                <a:solidFill>
                  <a:srgbClr val="AE9665">
                    <a:lumMod val="75000"/>
                  </a:srgbClr>
                </a:solidFill>
                <a:effectLst/>
                <a:uLnTx/>
                <a:uFillTx/>
                <a:latin typeface="Comic Sans MS" panose="030F0702030302020204" pitchFamily="66" charset="0"/>
                <a:ea typeface="+mn-ea"/>
                <a:cs typeface="+mn-cs"/>
              </a:rPr>
              <a:t>C'est pour cela que nous aussi, depuis le jour où nous en avons été informés, nous ne cessons de prier Dieu pour vous, et de demander que vous soyez remplis de la connaissance de sa volonté, en toute sagesse et intelligence spirituelle (Colossiens 1.9)</a:t>
            </a:r>
          </a:p>
        </p:txBody>
      </p:sp>
      <p:sp>
        <p:nvSpPr>
          <p:cNvPr id="6" name="CuadroTexto 5">
            <a:extLst>
              <a:ext uri="{FF2B5EF4-FFF2-40B4-BE49-F238E27FC236}">
                <a16:creationId xmlns:a16="http://schemas.microsoft.com/office/drawing/2014/main" id="{8AA19A7C-6B61-8582-8601-EAEC1B737040}"/>
              </a:ext>
            </a:extLst>
          </p:cNvPr>
          <p:cNvSpPr txBox="1"/>
          <p:nvPr/>
        </p:nvSpPr>
        <p:spPr>
          <a:xfrm>
            <a:off x="546269" y="1459024"/>
            <a:ext cx="62895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La demande de prière de Paul inclut beaucoup de bonnes choses pour les Colossiens </a:t>
            </a:r>
            <a:r>
              <a:rPr kumimoji="0" lang="fr-CH" sz="1600" b="1" i="0" u="none" strike="noStrike" kern="1200" cap="none" spc="0" normalizeH="0" baseline="0" noProof="0" dirty="0">
                <a:ln>
                  <a:noFill/>
                </a:ln>
                <a:solidFill>
                  <a:srgbClr val="9E3939"/>
                </a:solidFill>
                <a:effectLst/>
                <a:uLnTx/>
                <a:uFillTx/>
                <a:latin typeface="Aptos" panose="02110004020202020204"/>
                <a:ea typeface="+mn-ea"/>
                <a:cs typeface="+mn-cs"/>
              </a:rPr>
              <a:t>(Colossiens 1.9-11)</a:t>
            </a:r>
            <a:r>
              <a:rPr kumimoji="0" lang="fr-CH" sz="2000" b="1" i="0" u="none" strike="noStrike" kern="1200" cap="none" spc="0" normalizeH="0" baseline="0" noProof="0" dirty="0">
                <a:ln>
                  <a:noFill/>
                </a:ln>
                <a:solidFill>
                  <a:srgbClr val="9E3939"/>
                </a:solidFill>
                <a:effectLst/>
                <a:uLnTx/>
                <a:uFillTx/>
                <a:latin typeface="Aptos" panose="02110004020202020204"/>
                <a:ea typeface="+mn-ea"/>
                <a:cs typeface="+mn-cs"/>
              </a:rPr>
              <a:t> </a:t>
            </a: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aphicFrame>
        <p:nvGraphicFramePr>
          <p:cNvPr id="4" name="Diagrama 3">
            <a:extLst>
              <a:ext uri="{FF2B5EF4-FFF2-40B4-BE49-F238E27FC236}">
                <a16:creationId xmlns:a16="http://schemas.microsoft.com/office/drawing/2014/main" id="{FDAE372C-A449-E813-E5C4-AFB9D1F027F1}"/>
              </a:ext>
            </a:extLst>
          </p:cNvPr>
          <p:cNvGraphicFramePr/>
          <p:nvPr/>
        </p:nvGraphicFramePr>
        <p:xfrm>
          <a:off x="6715328" y="1402764"/>
          <a:ext cx="5311303" cy="2750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85489" y="2207247"/>
            <a:ext cx="186122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1800" b="1" i="0" u="none" strike="noStrike" kern="1200" cap="none" spc="0" normalizeH="0" baseline="0" noProof="0" dirty="0">
                <a:ln>
                  <a:noFill/>
                </a:ln>
                <a:solidFill>
                  <a:prstClr val="black"/>
                </a:solidFill>
                <a:effectLst/>
                <a:uLnTx/>
                <a:uFillTx/>
                <a:latin typeface="Aptos" panose="02110004020202020204"/>
                <a:ea typeface="+mn-ea"/>
                <a:cs typeface="+mn-cs"/>
              </a:rPr>
              <a:t>Cette prière est faite </a:t>
            </a:r>
            <a:r>
              <a:rPr kumimoji="0" lang="fr-CH" sz="18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 avec joie, en rendant grâces au Père » </a:t>
            </a:r>
            <a:r>
              <a:rPr kumimoji="0" lang="fr-CH" sz="1600" b="1" i="0" u="none" strike="noStrike" kern="1200" cap="none" spc="0" normalizeH="0" baseline="0" noProof="0" dirty="0">
                <a:ln>
                  <a:noFill/>
                </a:ln>
                <a:solidFill>
                  <a:srgbClr val="9E3939"/>
                </a:solidFill>
                <a:effectLst/>
                <a:uLnTx/>
                <a:uFillTx/>
                <a:latin typeface="Aptos" panose="02110004020202020204"/>
                <a:ea typeface="+mn-ea"/>
                <a:cs typeface="+mn-cs"/>
              </a:rPr>
              <a:t>(Colossiens 1.12)</a:t>
            </a:r>
            <a:r>
              <a:rPr kumimoji="0" lang="fr-CH" sz="16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aphicFrame>
        <p:nvGraphicFramePr>
          <p:cNvPr id="2" name="Diagrama 1">
            <a:extLst>
              <a:ext uri="{FF2B5EF4-FFF2-40B4-BE49-F238E27FC236}">
                <a16:creationId xmlns:a16="http://schemas.microsoft.com/office/drawing/2014/main" id="{C3A1B8CA-FF81-7183-07B9-37E52BD1E7CB}"/>
              </a:ext>
            </a:extLst>
          </p:cNvPr>
          <p:cNvGraphicFramePr/>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3" y="4216751"/>
            <a:ext cx="1507787"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18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Il y a quatre canaux par lesquels Dieu agit pour rendre réelle en nous la prière de Paul </a:t>
            </a:r>
            <a:r>
              <a:rPr kumimoji="0" lang="fr-CH" sz="18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162451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d’Épingle Story">
            <a:extLst>
              <a:ext uri="{FF2B5EF4-FFF2-40B4-BE49-F238E27FC236}">
                <a16:creationId xmlns:a16="http://schemas.microsoft.com/office/drawing/2014/main" id="{E5F78E99-A546-ECE3-8FEE-D9E0E3C84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29" y="2477103"/>
            <a:ext cx="2632731" cy="26327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270ED79-275E-8C16-474A-3E0200639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36019" y="3233325"/>
            <a:ext cx="3398261" cy="354220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4A4EC501-82DF-7128-13F9-C4EA8F6FEA0C}"/>
              </a:ext>
            </a:extLst>
          </p:cNvPr>
          <p:cNvSpPr txBox="1"/>
          <p:nvPr/>
        </p:nvSpPr>
        <p:spPr>
          <a:xfrm>
            <a:off x="5373352" y="556294"/>
            <a:ext cx="6097314" cy="6001643"/>
          </a:xfrm>
          <a:prstGeom prst="rect">
            <a:avLst/>
          </a:prstGeom>
          <a:noFill/>
        </p:spPr>
        <p:txBody>
          <a:bodyPr wrap="square">
            <a:spAutoFit/>
          </a:bodyPr>
          <a:lstStyle/>
          <a:p>
            <a:pPr marL="342900" indent="-342900" algn="just">
              <a:buClr>
                <a:srgbClr val="FF0000"/>
              </a:buClr>
              <a:buFont typeface="Wingdings" panose="05000000000000000000" pitchFamily="2" charset="2"/>
              <a:buChar char="Ø"/>
            </a:pPr>
            <a:r>
              <a:rPr lang="fr-FR" sz="24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Paul savait </a:t>
            </a:r>
            <a:r>
              <a:rPr lang="fr-FR" sz="24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qu'on n'accédait aux sommets de l'idéal chrétien </a:t>
            </a:r>
            <a:r>
              <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qu'en priant sans relâche, avec une vigilance continuelle. </a:t>
            </a:r>
          </a:p>
          <a:p>
            <a:pPr algn="just">
              <a:buClr>
                <a:srgbClr val="FF0000"/>
              </a:buClr>
            </a:pPr>
            <a:endParaRPr lang="fr-FR" sz="24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endParaRPr>
          </a:p>
          <a:p>
            <a:pPr marL="342900" indent="-342900" algn="just">
              <a:buClr>
                <a:srgbClr val="FF0000"/>
              </a:buClr>
              <a:buFont typeface="Wingdings" panose="05000000000000000000" pitchFamily="2" charset="2"/>
              <a:buChar char="Ø"/>
            </a:pPr>
            <a:r>
              <a:rPr lang="fr-FR" sz="24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Il essayait de graver cette certitude dans les esprits. </a:t>
            </a:r>
            <a:r>
              <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Il savait aussi qu'en Christ crucifié réside une puissance suffisante pour convertir les âmes et leur permettre de résister aux tentations. </a:t>
            </a:r>
          </a:p>
          <a:p>
            <a:pPr marL="342900" indent="-342900" algn="just">
              <a:buClr>
                <a:srgbClr val="FF0000"/>
              </a:buClr>
              <a:buFont typeface="Wingdings" panose="05000000000000000000" pitchFamily="2" charset="2"/>
              <a:buChar char="Ø"/>
            </a:pPr>
            <a:endParaRPr lang="fr-FR" sz="24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endParaRPr>
          </a:p>
          <a:p>
            <a:pPr marL="342900" indent="-342900" algn="just">
              <a:buClr>
                <a:srgbClr val="FF0000"/>
              </a:buClr>
              <a:buFont typeface="Wingdings" panose="05000000000000000000" pitchFamily="2" charset="2"/>
              <a:buChar char="Ø"/>
            </a:pPr>
            <a:r>
              <a:rPr lang="fr-FR" sz="2400" dirty="0">
                <a:ln w="0"/>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Revêtus de l'armure de la foi et nantis de la Parole de Dieu comme arme de combat, </a:t>
            </a:r>
            <a:r>
              <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rPr>
              <a:t>les chrétiens seraient pourvus d'une puissance qui leur permettrait de repousser les assauts de l'ennemi. »</a:t>
            </a:r>
            <a:endParaRPr lang="fr-CH"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S Minngs"/>
              <a:cs typeface="Arial" panose="020B0604020202020204" pitchFamily="34" charset="0"/>
            </a:endParaRPr>
          </a:p>
        </p:txBody>
      </p:sp>
      <p:pic>
        <p:nvPicPr>
          <p:cNvPr id="5128" name="Picture 8" descr="Image d’Épingle Story">
            <a:extLst>
              <a:ext uri="{FF2B5EF4-FFF2-40B4-BE49-F238E27FC236}">
                <a16:creationId xmlns:a16="http://schemas.microsoft.com/office/drawing/2014/main" id="{09240D3C-84C4-DF45-6F0B-AF61FC7CD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450" y="1072055"/>
            <a:ext cx="1167401" cy="1167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9F71D5F2-7810-0974-0655-24AA3490EC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40940">
            <a:off x="3981712" y="29992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14" descr="Un grupo de personas disfrazadas posando&#10;&#10;Descripción generada automáticamente con confianza media">
            <a:extLst>
              <a:ext uri="{FF2B5EF4-FFF2-40B4-BE49-F238E27FC236}">
                <a16:creationId xmlns:a16="http://schemas.microsoft.com/office/drawing/2014/main" id="{63467A67-0A3C-1F18-5045-ECE70AF25F7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1058" y="182855"/>
            <a:ext cx="2773917" cy="2294248"/>
          </a:xfrm>
          <a:prstGeom prst="rect">
            <a:avLst/>
          </a:prstGeom>
        </p:spPr>
      </p:pic>
      <p:sp>
        <p:nvSpPr>
          <p:cNvPr id="2" name="Phylactère : pensées 1">
            <a:extLst>
              <a:ext uri="{FF2B5EF4-FFF2-40B4-BE49-F238E27FC236}">
                <a16:creationId xmlns:a16="http://schemas.microsoft.com/office/drawing/2014/main" id="{988FE4D9-2E61-C951-6CB7-613009BE9CD3}"/>
              </a:ext>
            </a:extLst>
          </p:cNvPr>
          <p:cNvSpPr/>
          <p:nvPr/>
        </p:nvSpPr>
        <p:spPr>
          <a:xfrm>
            <a:off x="272860" y="5037083"/>
            <a:ext cx="2644239" cy="1638061"/>
          </a:xfrm>
          <a:prstGeom prst="cloudCallout">
            <a:avLst>
              <a:gd name="adj1" fmla="val 39982"/>
              <a:gd name="adj2" fmla="val -836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fr-CH" dirty="0">
                <a:ln w="0"/>
                <a:solidFill>
                  <a:schemeClr val="tx1"/>
                </a:solidFill>
                <a:effectLst>
                  <a:outerShdw blurRad="38100" dist="19050" dir="2700000" algn="tl" rotWithShape="0">
                    <a:schemeClr val="dk1">
                      <a:alpha val="40000"/>
                    </a:schemeClr>
                  </a:outerShdw>
                </a:effectLst>
              </a:rPr>
            </a:br>
            <a:r>
              <a:rPr lang="fr-CH" dirty="0">
                <a:ln w="0"/>
                <a:solidFill>
                  <a:srgbClr val="FFFF99"/>
                </a:solidFill>
                <a:effectLst>
                  <a:outerShdw blurRad="38100" dist="19050" dir="2700000" algn="tl" rotWithShape="0">
                    <a:schemeClr val="dk1">
                      <a:alpha val="40000"/>
                    </a:schemeClr>
                  </a:outerShdw>
                </a:effectLst>
              </a:rPr>
              <a:t>(Ellen G. White,</a:t>
            </a:r>
          </a:p>
          <a:p>
            <a:pPr algn="ctr"/>
            <a:r>
              <a:rPr lang="fr-FR" sz="1800" i="1" dirty="0">
                <a:effectLst/>
                <a:latin typeface="Calibri" panose="020F0502020204030204" pitchFamily="34" charset="0"/>
                <a:ea typeface="MS Minngs"/>
              </a:rPr>
              <a:t>Conquérants pacifiques,</a:t>
            </a:r>
            <a:r>
              <a:rPr lang="fr-FR" sz="1800" dirty="0">
                <a:effectLst/>
                <a:latin typeface="Calibri" panose="020F0502020204030204" pitchFamily="34" charset="0"/>
                <a:ea typeface="MS Minngs"/>
              </a:rPr>
              <a:t> p.272</a:t>
            </a:r>
            <a:endParaRPr lang="fr-CH" dirty="0">
              <a:ln w="0"/>
              <a:solidFill>
                <a:schemeClr val="tx1"/>
              </a:solidFill>
              <a:effectLst>
                <a:outerShdw blurRad="38100" dist="19050" dir="2700000" algn="tl" rotWithShape="0">
                  <a:schemeClr val="dk1">
                    <a:alpha val="40000"/>
                  </a:schemeClr>
                </a:outerShdw>
              </a:effectLst>
            </a:endParaRPr>
          </a:p>
        </p:txBody>
      </p:sp>
      <p:pic>
        <p:nvPicPr>
          <p:cNvPr id="5" name="Picture 10">
            <a:extLst>
              <a:ext uri="{FF2B5EF4-FFF2-40B4-BE49-F238E27FC236}">
                <a16:creationId xmlns:a16="http://schemas.microsoft.com/office/drawing/2014/main" id="{59DCC125-EB15-0D67-5F67-8FEA9A26AB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82519">
            <a:off x="676365" y="241869"/>
            <a:ext cx="595967" cy="59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9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screen&#10;&#10;AI-generated content may be incorrect.">
            <a:extLst>
              <a:ext uri="{FF2B5EF4-FFF2-40B4-BE49-F238E27FC236}">
                <a16:creationId xmlns:a16="http://schemas.microsoft.com/office/drawing/2014/main" id="{DD55785F-C971-6DB2-8629-25A2962AA508}"/>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485F8A81-8FF0-77F5-EE6B-A0A5174A18CA}"/>
              </a:ext>
            </a:extLst>
          </p:cNvPr>
          <p:cNvSpPr txBox="1"/>
          <p:nvPr/>
        </p:nvSpPr>
        <p:spPr>
          <a:xfrm>
            <a:off x="947092" y="731148"/>
            <a:ext cx="10772775" cy="547842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CH" sz="2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fr-CH" sz="2200" b="1"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cs typeface="Arial" panose="020B0604020202020204" pitchFamily="34" charset="0"/>
              </a:rPr>
              <a:t>Constamment nous sommes appelés à tirer de lui notre subsistance en participant au pain vivant descendu du ciel, en puisant à une source toujours fraîche et toujours prête à répandre ses abondants trésors. Si nous demeurons toujours en sa présence, nos cœurs tournés vers lui pour le remercier et le louer, notre vie intérieure sera continuellement renouvelée. </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fr-CH" sz="2200" b="1"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cs typeface="Arial" panose="020B0604020202020204" pitchFamily="34" charset="0"/>
            </a:endParaRPr>
          </a:p>
          <a:p>
            <a:pPr lvl="3" algn="just">
              <a:spcBef>
                <a:spcPts val="600"/>
              </a:spcBef>
            </a:pPr>
            <a:r>
              <a:rPr kumimoji="0" lang="fr-CH" sz="22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Dans nos prières, nous parlerons avec Dieu comme avec un ami. </a:t>
            </a:r>
            <a:br>
              <a:rPr kumimoji="0" lang="fr-CH" sz="22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br>
            <a:r>
              <a:rPr kumimoji="0" lang="fr-CH" sz="22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Il nous révélera personnellement ses mystères, et nous ressentirons fréquemment la paix et la joie de la présence de Jésus. </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fr-CH" sz="22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fr-CH" sz="2200" b="1"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cs typeface="Arial" panose="020B0604020202020204" pitchFamily="34" charset="0"/>
              </a:rPr>
              <a:t>Nos cœurs brûleront au-dedans de nous quand il viendra s’entretenir avec nous comme il le faisait avec </a:t>
            </a:r>
            <a:r>
              <a:rPr kumimoji="0" lang="fr-CH" sz="2200" b="1" i="0" u="none" strike="noStrike" kern="1200" cap="none" spc="0" normalizeH="0" baseline="0" noProof="0" dirty="0" err="1">
                <a:ln>
                  <a:noFill/>
                </a:ln>
                <a:solidFill>
                  <a:prstClr val="black"/>
                </a:solidFill>
                <a:effectLst/>
                <a:highlight>
                  <a:srgbClr val="00FFFF"/>
                </a:highlight>
                <a:uLnTx/>
                <a:uFillTx/>
                <a:latin typeface="Arial" panose="020B0604020202020204" pitchFamily="34" charset="0"/>
                <a:cs typeface="Arial" panose="020B0604020202020204" pitchFamily="34" charset="0"/>
              </a:rPr>
              <a:t>Hénoc</a:t>
            </a:r>
            <a:r>
              <a:rPr kumimoji="0" lang="fr-CH" sz="2200" b="1"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cs typeface="Arial" panose="020B0604020202020204" pitchFamily="34" charset="0"/>
              </a:rPr>
              <a:t>. Quand cette expérience sera véritablement celle du chrétien, il se dégagera de sa vie une simplicité, une humilité, une douceur, une tendresse qui montreront à tous ceux </a:t>
            </a:r>
            <a:br>
              <a:rPr kumimoji="0" lang="fr-CH" sz="2200" b="1"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cs typeface="Arial" panose="020B0604020202020204" pitchFamily="34" charset="0"/>
              </a:rPr>
            </a:br>
            <a:r>
              <a:rPr kumimoji="0" lang="fr-CH" sz="2200" b="1"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cs typeface="Arial" panose="020B0604020202020204" pitchFamily="34" charset="0"/>
              </a:rPr>
              <a:t>qui l’entourent qu’il a été avec Jésus et qu’il a reçu ses instructions.”</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2989678" y="82719"/>
            <a:ext cx="5715026" cy="400110"/>
          </a:xfrm>
          <a:prstGeom prst="rect">
            <a:avLst/>
          </a:prstGeom>
          <a:noFill/>
        </p:spPr>
        <p:txBody>
          <a:bodyPr wrap="none" rtlCol="0">
            <a:spAutoFit/>
          </a:bodyPr>
          <a:lstStyle/>
          <a:p>
            <a:pPr lvl="0" algn="r"/>
            <a:r>
              <a:rPr kumimoji="0" lang="es-ES" sz="2000" i="0" u="none" strike="noStrike" kern="1200" cap="none" spc="0" normalizeH="0" baseline="0" noProof="0" dirty="0">
                <a:ln w="0"/>
                <a:solidFill>
                  <a:schemeClr val="bg1"/>
                </a:solidFill>
                <a:effectLst>
                  <a:outerShdw blurRad="38100" dist="38100" dir="2700000" algn="tl">
                    <a:srgbClr val="000000">
                      <a:alpha val="43137"/>
                    </a:srgbClr>
                  </a:outerShdw>
                </a:effectLst>
                <a:uLnTx/>
                <a:uFillTx/>
                <a:latin typeface="Aptos" panose="02110004020202020204"/>
              </a:rPr>
              <a:t>(E. G. W. </a:t>
            </a:r>
            <a:r>
              <a:rPr lang="fr-CH" sz="2000" i="1" dirty="0">
                <a:ln w="0"/>
                <a:solidFill>
                  <a:schemeClr val="bg1"/>
                </a:solidFill>
                <a:effectLst>
                  <a:outerShdw blurRad="38100" dist="38100" dir="2700000" algn="tl">
                    <a:srgbClr val="000000">
                      <a:alpha val="43137"/>
                    </a:srgbClr>
                  </a:outerShdw>
                </a:effectLst>
              </a:rPr>
              <a:t>Paroles de vie du Grand Maî</a:t>
            </a:r>
            <a:r>
              <a:rPr lang="fr-CH" sz="2000" dirty="0">
                <a:ln w="0"/>
                <a:solidFill>
                  <a:schemeClr val="bg1"/>
                </a:solidFill>
                <a:effectLst>
                  <a:outerShdw blurRad="38100" dist="38100" dir="2700000" algn="tl">
                    <a:srgbClr val="000000">
                      <a:alpha val="43137"/>
                    </a:srgbClr>
                  </a:outerShdw>
                </a:effectLst>
              </a:rPr>
              <a:t>tre</a:t>
            </a:r>
            <a:r>
              <a:rPr kumimoji="0" lang="es-ES" sz="2000" i="0" u="none" strike="noStrike" kern="1200" cap="none" spc="0" normalizeH="0" baseline="0" noProof="0" dirty="0">
                <a:ln w="0"/>
                <a:solidFill>
                  <a:schemeClr val="bg1"/>
                </a:solidFill>
                <a:effectLst>
                  <a:outerShdw blurRad="38100" dist="38100" dir="2700000" algn="tl">
                    <a:srgbClr val="000000">
                      <a:alpha val="43137"/>
                    </a:srgbClr>
                  </a:outerShdw>
                </a:effectLst>
                <a:uLnTx/>
                <a:uFillTx/>
                <a:latin typeface="Aptos" panose="02110004020202020204"/>
              </a:rPr>
              <a:t>, pág. 100) </a:t>
            </a:r>
          </a:p>
        </p:txBody>
      </p:sp>
      <p:pic>
        <p:nvPicPr>
          <p:cNvPr id="19" name="Picture 10" descr=" ">
            <a:extLst>
              <a:ext uri="{FF2B5EF4-FFF2-40B4-BE49-F238E27FC236}">
                <a16:creationId xmlns:a16="http://schemas.microsoft.com/office/drawing/2014/main" id="{558BEF07-DAF3-24F8-C0E1-129824916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184" y="2683897"/>
            <a:ext cx="1192164" cy="149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73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90ECC0A-8F84-988B-1291-4B048372DAE8}"/>
              </a:ext>
            </a:extLst>
          </p:cNvPr>
          <p:cNvSpPr txBox="1"/>
          <p:nvPr/>
        </p:nvSpPr>
        <p:spPr>
          <a:xfrm>
            <a:off x="268641" y="2066281"/>
            <a:ext cx="4968552" cy="3539430"/>
          </a:xfrm>
          <a:prstGeom prst="rect">
            <a:avLst/>
          </a:prstGeom>
          <a:solidFill>
            <a:srgbClr val="A744E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S Minngs"/>
                <a:cs typeface="+mn-cs"/>
              </a:rPr>
              <a:t>« Priez en tout temps </a:t>
            </a:r>
            <a:br>
              <a:rPr kumimoji="0" lang="fr-F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S Minngs"/>
                <a:cs typeface="+mn-cs"/>
              </a:rPr>
            </a:br>
            <a:r>
              <a:rPr kumimoji="0" lang="fr-F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S Minngs"/>
                <a:cs typeface="+mn-cs"/>
              </a:rPr>
              <a:t>par l'Esprit, avec toutes </a:t>
            </a:r>
            <a:br>
              <a:rPr kumimoji="0" lang="fr-F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S Minngs"/>
                <a:cs typeface="+mn-cs"/>
              </a:rPr>
            </a:br>
            <a:r>
              <a:rPr kumimoji="0" lang="fr-F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S Minngs"/>
                <a:cs typeface="+mn-cs"/>
              </a:rPr>
              <a:t>sortes de prières et de supplications. </a:t>
            </a:r>
            <a:br>
              <a:rPr kumimoji="0" lang="fr-F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S Minngs"/>
                <a:cs typeface="+mn-cs"/>
              </a:rPr>
            </a:br>
            <a:r>
              <a:rPr kumimoji="0" lang="fr-F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S Minngs"/>
                <a:cs typeface="+mn-cs"/>
              </a:rPr>
              <a:t>Veillez-y avec une entière persévérance. </a:t>
            </a:r>
            <a:br>
              <a:rPr kumimoji="0" lang="fr-F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S Minngs"/>
                <a:cs typeface="+mn-cs"/>
              </a:rPr>
            </a:br>
            <a:r>
              <a:rPr kumimoji="0" lang="fr-F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S Minngs"/>
                <a:cs typeface="+mn-cs"/>
              </a:rPr>
              <a:t>Priez pour tous les saints. »</a:t>
            </a:r>
            <a:endParaRPr kumimoji="0" lang="fr-CH"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6590316C-53E8-CC6E-97D4-7D0B1FFE766D}"/>
              </a:ext>
            </a:extLst>
          </p:cNvPr>
          <p:cNvSpPr txBox="1"/>
          <p:nvPr/>
        </p:nvSpPr>
        <p:spPr>
          <a:xfrm>
            <a:off x="1714300" y="5779432"/>
            <a:ext cx="238833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1" u="none" strike="noStrike" kern="1200" cap="none" spc="0" normalizeH="0" baseline="0" noProof="0" dirty="0">
                <a:ln>
                  <a:noFill/>
                </a:ln>
                <a:solidFill>
                  <a:srgbClr val="FF0000"/>
                </a:solidFill>
                <a:effectLst>
                  <a:outerShdw blurRad="38100" dist="38100" dir="2700000" algn="tl">
                    <a:srgbClr val="000000">
                      <a:alpha val="43137"/>
                    </a:srgbClr>
                  </a:outerShdw>
                </a:effectLst>
                <a:highlight>
                  <a:srgbClr val="FFFF00"/>
                </a:highlight>
                <a:uLnTx/>
                <a:uFillTx/>
                <a:latin typeface="Calibri" panose="020F0502020204030204" pitchFamily="34" charset="0"/>
                <a:ea typeface="MS Minngs"/>
                <a:cs typeface="+mn-cs"/>
              </a:rPr>
              <a:t> (Éphésiens 6.18)</a:t>
            </a:r>
            <a:endParaRPr kumimoji="0" lang="fr-CH"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highlight>
                <a:srgbClr val="FFFF00"/>
              </a:highlight>
              <a:uLnTx/>
              <a:uFillTx/>
              <a:latin typeface="Calibri" panose="020F0502020204030204"/>
              <a:ea typeface="+mn-ea"/>
              <a:cs typeface="+mn-cs"/>
            </a:endParaRPr>
          </a:p>
        </p:txBody>
      </p:sp>
      <p:pic>
        <p:nvPicPr>
          <p:cNvPr id="7" name="Imagen 14" descr="Un grupo de personas disfrazadas posando&#10;&#10;Descripción generada automáticamente con confianza media">
            <a:extLst>
              <a:ext uri="{FF2B5EF4-FFF2-40B4-BE49-F238E27FC236}">
                <a16:creationId xmlns:a16="http://schemas.microsoft.com/office/drawing/2014/main" id="{0390B7C2-ACDA-EFC9-70C1-2F1C3D1849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95019" y="4276496"/>
            <a:ext cx="2773917" cy="2294248"/>
          </a:xfrm>
          <a:prstGeom prst="rect">
            <a:avLst/>
          </a:prstGeom>
        </p:spPr>
      </p:pic>
      <p:pic>
        <p:nvPicPr>
          <p:cNvPr id="8" name="Image 7">
            <a:extLst>
              <a:ext uri="{FF2B5EF4-FFF2-40B4-BE49-F238E27FC236}">
                <a16:creationId xmlns:a16="http://schemas.microsoft.com/office/drawing/2014/main" id="{E628BDD2-4E80-992E-024C-E93C5DABF50A}"/>
              </a:ext>
            </a:extLst>
          </p:cNvPr>
          <p:cNvPicPr>
            <a:picLocks noChangeAspect="1"/>
          </p:cNvPicPr>
          <p:nvPr/>
        </p:nvPicPr>
        <p:blipFill>
          <a:blip r:embed="rId4">
            <a:clrChange>
              <a:clrFrom>
                <a:srgbClr val="FFFFFC"/>
              </a:clrFrom>
              <a:clrTo>
                <a:srgbClr val="FFFFFC">
                  <a:alpha val="0"/>
                </a:srgbClr>
              </a:clrTo>
            </a:clrChange>
          </a:blip>
          <a:stretch>
            <a:fillRect/>
          </a:stretch>
        </p:blipFill>
        <p:spPr>
          <a:xfrm>
            <a:off x="10836524" y="2475536"/>
            <a:ext cx="1220930" cy="1822351"/>
          </a:xfrm>
          <a:prstGeom prst="rect">
            <a:avLst/>
          </a:prstGeom>
        </p:spPr>
      </p:pic>
      <p:pic>
        <p:nvPicPr>
          <p:cNvPr id="9" name="Image 8">
            <a:extLst>
              <a:ext uri="{FF2B5EF4-FFF2-40B4-BE49-F238E27FC236}">
                <a16:creationId xmlns:a16="http://schemas.microsoft.com/office/drawing/2014/main" id="{9D52F8C4-4048-22F8-C97F-41CA23389894}"/>
              </a:ext>
            </a:extLst>
          </p:cNvPr>
          <p:cNvPicPr>
            <a:picLocks noChangeAspect="1"/>
          </p:cNvPicPr>
          <p:nvPr/>
        </p:nvPicPr>
        <p:blipFill>
          <a:blip r:embed="rId4">
            <a:clrChange>
              <a:clrFrom>
                <a:srgbClr val="FFFFFC"/>
              </a:clrFrom>
              <a:clrTo>
                <a:srgbClr val="FFFFFC">
                  <a:alpha val="0"/>
                </a:srgbClr>
              </a:clrTo>
            </a:clrChange>
          </a:blip>
          <a:stretch>
            <a:fillRect/>
          </a:stretch>
        </p:blipFill>
        <p:spPr>
          <a:xfrm>
            <a:off x="9505079" y="982208"/>
            <a:ext cx="979713" cy="1462313"/>
          </a:xfrm>
          <a:prstGeom prst="rect">
            <a:avLst/>
          </a:prstGeom>
        </p:spPr>
      </p:pic>
      <p:pic>
        <p:nvPicPr>
          <p:cNvPr id="10" name="Image 9">
            <a:extLst>
              <a:ext uri="{FF2B5EF4-FFF2-40B4-BE49-F238E27FC236}">
                <a16:creationId xmlns:a16="http://schemas.microsoft.com/office/drawing/2014/main" id="{A25073A5-B7EC-DC8D-7F94-F04FB38EFFFE}"/>
              </a:ext>
            </a:extLst>
          </p:cNvPr>
          <p:cNvPicPr>
            <a:picLocks noChangeAspect="1"/>
          </p:cNvPicPr>
          <p:nvPr/>
        </p:nvPicPr>
        <p:blipFill>
          <a:blip r:embed="rId4">
            <a:clrChange>
              <a:clrFrom>
                <a:srgbClr val="FFFFFC"/>
              </a:clrFrom>
              <a:clrTo>
                <a:srgbClr val="FFFFFC">
                  <a:alpha val="0"/>
                </a:srgbClr>
              </a:clrTo>
            </a:clrChange>
          </a:blip>
          <a:stretch>
            <a:fillRect/>
          </a:stretch>
        </p:blipFill>
        <p:spPr>
          <a:xfrm>
            <a:off x="8676018" y="104094"/>
            <a:ext cx="731430" cy="1091727"/>
          </a:xfrm>
          <a:prstGeom prst="rect">
            <a:avLst/>
          </a:prstGeom>
        </p:spPr>
      </p:pic>
      <p:pic>
        <p:nvPicPr>
          <p:cNvPr id="11" name="Picture 12" descr="Ceci contient une image de : 🗽Anthony🗽 on Twitter">
            <a:extLst>
              <a:ext uri="{FF2B5EF4-FFF2-40B4-BE49-F238E27FC236}">
                <a16:creationId xmlns:a16="http://schemas.microsoft.com/office/drawing/2014/main" id="{29F9E1CC-7316-8A62-BF47-7D460EA00485}"/>
              </a:ext>
            </a:extLst>
          </p:cNvPr>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7387" y="-1"/>
            <a:ext cx="1713620" cy="1937887"/>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a:extLst>
              <a:ext uri="{FF2B5EF4-FFF2-40B4-BE49-F238E27FC236}">
                <a16:creationId xmlns:a16="http://schemas.microsoft.com/office/drawing/2014/main" id="{F71EB35C-1A9A-3C72-A649-E4DAD113141B}"/>
              </a:ext>
            </a:extLst>
          </p:cNvPr>
          <p:cNvSpPr txBox="1">
            <a:spLocks/>
          </p:cNvSpPr>
          <p:nvPr/>
        </p:nvSpPr>
        <p:spPr>
          <a:xfrm>
            <a:off x="3934601" y="232489"/>
            <a:ext cx="5107132" cy="1196978"/>
          </a:xfrm>
          <a:prstGeom prst="rect">
            <a:avLst/>
          </a:prstGeom>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FFFF00"/>
                </a:solidFill>
                <a:latin typeface="Brush Script MT" panose="03060802040406070304" pitchFamily="66" charset="0"/>
              </a:rPr>
              <a:t>JE M’APPROCHE</a:t>
            </a:r>
          </a:p>
        </p:txBody>
      </p:sp>
      <p:sp>
        <p:nvSpPr>
          <p:cNvPr id="13" name="Titre 1">
            <a:extLst>
              <a:ext uri="{FF2B5EF4-FFF2-40B4-BE49-F238E27FC236}">
                <a16:creationId xmlns:a16="http://schemas.microsoft.com/office/drawing/2014/main" id="{26366509-8523-FA32-884D-6BC811417F22}"/>
              </a:ext>
            </a:extLst>
          </p:cNvPr>
          <p:cNvSpPr txBox="1">
            <a:spLocks/>
          </p:cNvSpPr>
          <p:nvPr/>
        </p:nvSpPr>
        <p:spPr>
          <a:xfrm>
            <a:off x="5007094" y="891966"/>
            <a:ext cx="3836854" cy="1269943"/>
          </a:xfrm>
          <a:prstGeom prst="rect">
            <a:avLst/>
          </a:prstGeom>
          <a:gradFill rotWithShape="1">
            <a:gsLst>
              <a:gs pos="0">
                <a:srgbClr val="8971E1">
                  <a:satMod val="103000"/>
                  <a:lumMod val="102000"/>
                  <a:tint val="94000"/>
                </a:srgbClr>
              </a:gs>
              <a:gs pos="50000">
                <a:srgbClr val="8971E1">
                  <a:satMod val="110000"/>
                  <a:lumMod val="100000"/>
                  <a:shade val="100000"/>
                </a:srgbClr>
              </a:gs>
              <a:gs pos="100000">
                <a:srgbClr val="8971E1">
                  <a:lumMod val="99000"/>
                  <a:satMod val="120000"/>
                  <a:shade val="78000"/>
                </a:srgbClr>
              </a:gs>
            </a:gsLst>
            <a:lin ang="5400000" scaled="0"/>
          </a:gradFill>
          <a:ln w="6350" cap="flat" cmpd="sng" algn="ctr">
            <a:solidFill>
              <a:srgbClr val="8971E1"/>
            </a:solidFill>
            <a:prstDash val="solid"/>
            <a:miter lim="800000"/>
          </a:ln>
          <a:effectLst>
            <a:outerShdw blurRad="40000" dist="23000" dir="5400000" rotWithShape="0">
              <a:srgbClr val="000000">
                <a:alpha val="35000"/>
              </a:srgbClr>
            </a:outerShdw>
            <a:softEdge rad="317500"/>
          </a:effectLst>
        </p:spPr>
        <p:txBody>
          <a:bodyPr vert="horz" lIns="91440" tIns="45720" rIns="91440" bIns="45720" rtlCol="0" anchor="ctr">
            <a:normAutofit/>
          </a:bodyPr>
          <a:lstStyle>
            <a:defPPr>
              <a:defRPr lang="fr-FR"/>
            </a:defPPr>
            <a:lvl1pPr algn="ctr">
              <a:lnSpc>
                <a:spcPct val="90000"/>
              </a:lnSpc>
              <a:spcBef>
                <a:spcPct val="0"/>
              </a:spcBef>
              <a:buNone/>
              <a:defRPr sz="4000">
                <a:solidFill>
                  <a:srgbClr val="FFFF00"/>
                </a:solidFill>
                <a:latin typeface="Brush Script MT" panose="03060802040406070304"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H" dirty="0"/>
              <a:t>J’OBSERVE</a:t>
            </a:r>
          </a:p>
        </p:txBody>
      </p:sp>
      <p:sp>
        <p:nvSpPr>
          <p:cNvPr id="14" name="Titre 1">
            <a:extLst>
              <a:ext uri="{FF2B5EF4-FFF2-40B4-BE49-F238E27FC236}">
                <a16:creationId xmlns:a16="http://schemas.microsoft.com/office/drawing/2014/main" id="{04882924-4C04-5D3C-334F-23F4469AAEB8}"/>
              </a:ext>
            </a:extLst>
          </p:cNvPr>
          <p:cNvSpPr txBox="1">
            <a:spLocks/>
          </p:cNvSpPr>
          <p:nvPr/>
        </p:nvSpPr>
        <p:spPr>
          <a:xfrm>
            <a:off x="6754175" y="3072654"/>
            <a:ext cx="4179545" cy="1229458"/>
          </a:xfrm>
          <a:prstGeom prst="rect">
            <a:avLst/>
          </a:prstGeom>
          <a:solidFill>
            <a:srgbClr val="66FF33"/>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0000FF"/>
                </a:solidFill>
                <a:latin typeface="Brush Script MT" panose="03060802040406070304" pitchFamily="66" charset="0"/>
              </a:rPr>
              <a:t>JE COMPRENDS</a:t>
            </a:r>
          </a:p>
        </p:txBody>
      </p:sp>
      <p:sp>
        <p:nvSpPr>
          <p:cNvPr id="15" name="Rectangle 14">
            <a:extLst>
              <a:ext uri="{FF2B5EF4-FFF2-40B4-BE49-F238E27FC236}">
                <a16:creationId xmlns:a16="http://schemas.microsoft.com/office/drawing/2014/main" id="{C584EE85-5828-E9F3-DD0C-DA7A7852F6B6}"/>
              </a:ext>
            </a:extLst>
          </p:cNvPr>
          <p:cNvSpPr/>
          <p:nvPr/>
        </p:nvSpPr>
        <p:spPr>
          <a:xfrm>
            <a:off x="5434978" y="4255105"/>
            <a:ext cx="2938996" cy="1229458"/>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JE PRIE</a:t>
            </a:r>
          </a:p>
        </p:txBody>
      </p:sp>
      <p:sp>
        <p:nvSpPr>
          <p:cNvPr id="16" name="Rectangle 15">
            <a:extLst>
              <a:ext uri="{FF2B5EF4-FFF2-40B4-BE49-F238E27FC236}">
                <a16:creationId xmlns:a16="http://schemas.microsoft.com/office/drawing/2014/main" id="{4272EA51-0381-0205-32B8-5111EF40AA7B}"/>
              </a:ext>
            </a:extLst>
          </p:cNvPr>
          <p:cNvSpPr/>
          <p:nvPr/>
        </p:nvSpPr>
        <p:spPr>
          <a:xfrm>
            <a:off x="6193589" y="5128083"/>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pic>
        <p:nvPicPr>
          <p:cNvPr id="17" name="Picture 2" descr="Ceci contient une image de : ">
            <a:extLst>
              <a:ext uri="{FF2B5EF4-FFF2-40B4-BE49-F238E27FC236}">
                <a16:creationId xmlns:a16="http://schemas.microsoft.com/office/drawing/2014/main" id="{EBB11596-AD9E-F4ED-A990-B8CB479051A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848" y="264075"/>
            <a:ext cx="840968" cy="1628485"/>
          </a:xfrm>
          <a:prstGeom prst="rect">
            <a:avLst/>
          </a:prstGeom>
          <a:noFill/>
          <a:extLst>
            <a:ext uri="{909E8E84-426E-40DD-AFC4-6F175D3DCCD1}">
              <a14:hiddenFill xmlns:a14="http://schemas.microsoft.com/office/drawing/2010/main">
                <a:solidFill>
                  <a:srgbClr val="FFFFFF"/>
                </a:solidFill>
              </a14:hiddenFill>
            </a:ext>
          </a:extLst>
        </p:spPr>
      </p:pic>
      <p:sp>
        <p:nvSpPr>
          <p:cNvPr id="18" name="Titre 1">
            <a:extLst>
              <a:ext uri="{FF2B5EF4-FFF2-40B4-BE49-F238E27FC236}">
                <a16:creationId xmlns:a16="http://schemas.microsoft.com/office/drawing/2014/main" id="{D01155F2-F768-2AE9-8700-E4B08AF47CC0}"/>
              </a:ext>
            </a:extLst>
          </p:cNvPr>
          <p:cNvSpPr txBox="1">
            <a:spLocks/>
          </p:cNvSpPr>
          <p:nvPr/>
        </p:nvSpPr>
        <p:spPr>
          <a:xfrm>
            <a:off x="7589662" y="2350761"/>
            <a:ext cx="3254581" cy="1095539"/>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FF0000"/>
                </a:solidFill>
                <a:latin typeface="Brush Script MT" panose="03060802040406070304" pitchFamily="66" charset="0"/>
              </a:rPr>
              <a:t>JE MEDITE</a:t>
            </a:r>
          </a:p>
        </p:txBody>
      </p:sp>
      <p:pic>
        <p:nvPicPr>
          <p:cNvPr id="3" name="Imagen 8">
            <a:extLst>
              <a:ext uri="{FF2B5EF4-FFF2-40B4-BE49-F238E27FC236}">
                <a16:creationId xmlns:a16="http://schemas.microsoft.com/office/drawing/2014/main" id="{0B2808AA-EED3-EC7C-B698-9D94A1979B6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463117" y="2092941"/>
            <a:ext cx="1263248" cy="1755546"/>
          </a:xfrm>
          <a:prstGeom prst="roundRect">
            <a:avLst>
              <a:gd name="adj" fmla="val 125"/>
            </a:avLst>
          </a:prstGeom>
          <a:solidFill>
            <a:srgbClr val="FFFFFF">
              <a:shade val="85000"/>
            </a:srgbClr>
          </a:solidFill>
          <a:ln w="38100">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Tree>
    <p:extLst>
      <p:ext uri="{BB962C8B-B14F-4D97-AF65-F5344CB8AC3E}">
        <p14:creationId xmlns:p14="http://schemas.microsoft.com/office/powerpoint/2010/main" val="38267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2500"/>
                            </p:stCondLst>
                            <p:childTnLst>
                              <p:par>
                                <p:cTn id="13" presetID="15"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0" fill="hold"/>
                                        <p:tgtEl>
                                          <p:spTgt spid="13"/>
                                        </p:tgtEl>
                                        <p:attrNameLst>
                                          <p:attrName>ppt_w</p:attrName>
                                        </p:attrNameLst>
                                      </p:cBhvr>
                                      <p:tavLst>
                                        <p:tav tm="0">
                                          <p:val>
                                            <p:fltVal val="0"/>
                                          </p:val>
                                        </p:tav>
                                        <p:tav tm="100000">
                                          <p:val>
                                            <p:strVal val="#ppt_w"/>
                                          </p:val>
                                        </p:tav>
                                      </p:tavLst>
                                    </p:anim>
                                    <p:anim calcmode="lin" valueType="num">
                                      <p:cBhvr>
                                        <p:cTn id="16" dur="2000" fill="hold"/>
                                        <p:tgtEl>
                                          <p:spTgt spid="13"/>
                                        </p:tgtEl>
                                        <p:attrNameLst>
                                          <p:attrName>ppt_h</p:attrName>
                                        </p:attrNameLst>
                                      </p:cBhvr>
                                      <p:tavLst>
                                        <p:tav tm="0">
                                          <p:val>
                                            <p:fltVal val="0"/>
                                          </p:val>
                                        </p:tav>
                                        <p:tav tm="100000">
                                          <p:val>
                                            <p:strVal val="#ppt_h"/>
                                          </p:val>
                                        </p:tav>
                                      </p:tavLst>
                                    </p:anim>
                                    <p:anim calcmode="lin" valueType="num">
                                      <p:cBhvr>
                                        <p:cTn id="17" dur="2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4500"/>
                            </p:stCondLst>
                            <p:childTnLst>
                              <p:par>
                                <p:cTn id="20" presetID="15"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2000" fill="hold"/>
                                        <p:tgtEl>
                                          <p:spTgt spid="14"/>
                                        </p:tgtEl>
                                        <p:attrNameLst>
                                          <p:attrName>ppt_w</p:attrName>
                                        </p:attrNameLst>
                                      </p:cBhvr>
                                      <p:tavLst>
                                        <p:tav tm="0">
                                          <p:val>
                                            <p:fltVal val="0"/>
                                          </p:val>
                                        </p:tav>
                                        <p:tav tm="100000">
                                          <p:val>
                                            <p:strVal val="#ppt_w"/>
                                          </p:val>
                                        </p:tav>
                                      </p:tavLst>
                                    </p:anim>
                                    <p:anim calcmode="lin" valueType="num">
                                      <p:cBhvr>
                                        <p:cTn id="23" dur="2000" fill="hold"/>
                                        <p:tgtEl>
                                          <p:spTgt spid="14"/>
                                        </p:tgtEl>
                                        <p:attrNameLst>
                                          <p:attrName>ppt_h</p:attrName>
                                        </p:attrNameLst>
                                      </p:cBhvr>
                                      <p:tavLst>
                                        <p:tav tm="0">
                                          <p:val>
                                            <p:fltVal val="0"/>
                                          </p:val>
                                        </p:tav>
                                        <p:tav tm="100000">
                                          <p:val>
                                            <p:strVal val="#ppt_h"/>
                                          </p:val>
                                        </p:tav>
                                      </p:tavLst>
                                    </p:anim>
                                    <p:anim calcmode="lin" valueType="num">
                                      <p:cBhvr>
                                        <p:cTn id="24" dur="2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5" dur="2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6500"/>
                            </p:stCondLst>
                            <p:childTnLst>
                              <p:par>
                                <p:cTn id="27" presetID="1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000" fill="hold"/>
                                        <p:tgtEl>
                                          <p:spTgt spid="15"/>
                                        </p:tgtEl>
                                        <p:attrNameLst>
                                          <p:attrName>ppt_w</p:attrName>
                                        </p:attrNameLst>
                                      </p:cBhvr>
                                      <p:tavLst>
                                        <p:tav tm="0">
                                          <p:val>
                                            <p:fltVal val="0"/>
                                          </p:val>
                                        </p:tav>
                                        <p:tav tm="100000">
                                          <p:val>
                                            <p:strVal val="#ppt_w"/>
                                          </p:val>
                                        </p:tav>
                                      </p:tavLst>
                                    </p:anim>
                                    <p:anim calcmode="lin" valueType="num">
                                      <p:cBhvr>
                                        <p:cTn id="30" dur="2000" fill="hold"/>
                                        <p:tgtEl>
                                          <p:spTgt spid="15"/>
                                        </p:tgtEl>
                                        <p:attrNameLst>
                                          <p:attrName>ppt_h</p:attrName>
                                        </p:attrNameLst>
                                      </p:cBhvr>
                                      <p:tavLst>
                                        <p:tav tm="0">
                                          <p:val>
                                            <p:fltVal val="0"/>
                                          </p:val>
                                        </p:tav>
                                        <p:tav tm="100000">
                                          <p:val>
                                            <p:strVal val="#ppt_h"/>
                                          </p:val>
                                        </p:tav>
                                      </p:tavLst>
                                    </p:anim>
                                    <p:anim calcmode="lin" valueType="num">
                                      <p:cBhvr>
                                        <p:cTn id="31"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8500"/>
                            </p:stCondLst>
                            <p:childTnLst>
                              <p:par>
                                <p:cTn id="34" presetID="15"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2000" fill="hold"/>
                                        <p:tgtEl>
                                          <p:spTgt spid="16"/>
                                        </p:tgtEl>
                                        <p:attrNameLst>
                                          <p:attrName>ppt_w</p:attrName>
                                        </p:attrNameLst>
                                      </p:cBhvr>
                                      <p:tavLst>
                                        <p:tav tm="0">
                                          <p:val>
                                            <p:fltVal val="0"/>
                                          </p:val>
                                        </p:tav>
                                        <p:tav tm="100000">
                                          <p:val>
                                            <p:strVal val="#ppt_w"/>
                                          </p:val>
                                        </p:tav>
                                      </p:tavLst>
                                    </p:anim>
                                    <p:anim calcmode="lin" valueType="num">
                                      <p:cBhvr>
                                        <p:cTn id="37" dur="2000" fill="hold"/>
                                        <p:tgtEl>
                                          <p:spTgt spid="16"/>
                                        </p:tgtEl>
                                        <p:attrNameLst>
                                          <p:attrName>ppt_h</p:attrName>
                                        </p:attrNameLst>
                                      </p:cBhvr>
                                      <p:tavLst>
                                        <p:tav tm="0">
                                          <p:val>
                                            <p:fltVal val="0"/>
                                          </p:val>
                                        </p:tav>
                                        <p:tav tm="100000">
                                          <p:val>
                                            <p:strVal val="#ppt_h"/>
                                          </p:val>
                                        </p:tav>
                                      </p:tavLst>
                                    </p:anim>
                                    <p:anim calcmode="lin" valueType="num">
                                      <p:cBhvr>
                                        <p:cTn id="38" dur="2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9" dur="2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10500"/>
                            </p:stCondLst>
                            <p:childTnLst>
                              <p:par>
                                <p:cTn id="41" presetID="15"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2000" fill="hold"/>
                                        <p:tgtEl>
                                          <p:spTgt spid="18"/>
                                        </p:tgtEl>
                                        <p:attrNameLst>
                                          <p:attrName>ppt_w</p:attrName>
                                        </p:attrNameLst>
                                      </p:cBhvr>
                                      <p:tavLst>
                                        <p:tav tm="0">
                                          <p:val>
                                            <p:fltVal val="0"/>
                                          </p:val>
                                        </p:tav>
                                        <p:tav tm="100000">
                                          <p:val>
                                            <p:strVal val="#ppt_w"/>
                                          </p:val>
                                        </p:tav>
                                      </p:tavLst>
                                    </p:anim>
                                    <p:anim calcmode="lin" valueType="num">
                                      <p:cBhvr>
                                        <p:cTn id="44" dur="2000" fill="hold"/>
                                        <p:tgtEl>
                                          <p:spTgt spid="18"/>
                                        </p:tgtEl>
                                        <p:attrNameLst>
                                          <p:attrName>ppt_h</p:attrName>
                                        </p:attrNameLst>
                                      </p:cBhvr>
                                      <p:tavLst>
                                        <p:tav tm="0">
                                          <p:val>
                                            <p:fltVal val="0"/>
                                          </p:val>
                                        </p:tav>
                                        <p:tav tm="100000">
                                          <p:val>
                                            <p:strVal val="#ppt_h"/>
                                          </p:val>
                                        </p:tav>
                                      </p:tavLst>
                                    </p:anim>
                                    <p:anim calcmode="lin" valueType="num">
                                      <p:cBhvr>
                                        <p:cTn id="45" dur="2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900" decel="100000" fill="hold"/>
                                        <p:tgtEl>
                                          <p:spTgt spid="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nk and white background&#10;&#10;AI-generated content may be incorrect.">
            <a:extLst>
              <a:ext uri="{FF2B5EF4-FFF2-40B4-BE49-F238E27FC236}">
                <a16:creationId xmlns:a16="http://schemas.microsoft.com/office/drawing/2014/main" id="{40C094A2-C360-BB44-A6CC-0E8B15C8070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7DC844AD-BC0E-7A3D-1C5A-F1E47B1DE62B}"/>
              </a:ext>
            </a:extLst>
          </p:cNvPr>
          <p:cNvSpPr txBox="1"/>
          <p:nvPr/>
        </p:nvSpPr>
        <p:spPr>
          <a:xfrm>
            <a:off x="4933951" y="3952875"/>
            <a:ext cx="7258050" cy="2708434"/>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00BD53"/>
                </a:solidFill>
                <a:effectLst/>
                <a:uLnTx/>
                <a:uFillTx/>
                <a:latin typeface="Aptos" panose="02110004020202020204"/>
                <a:ea typeface="+mn-ea"/>
                <a:cs typeface="+mn-cs"/>
              </a:rPr>
              <a:t>Motifs pour remercier et prier dans la lettre aux Philippiens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Raisons de remercier (Philippiens 1.3-8)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Demandes de prière (Philippiens 1.9-11)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BA9B00"/>
                </a:solidFill>
                <a:effectLst/>
                <a:uLnTx/>
                <a:uFillTx/>
                <a:latin typeface="Aptos" panose="02110004020202020204"/>
                <a:ea typeface="+mn-ea"/>
                <a:cs typeface="+mn-cs"/>
              </a:rPr>
              <a:t>Remercier et prier dans les temps difficiles </a:t>
            </a:r>
            <a:r>
              <a:rPr kumimoji="0" lang="fr-CH" sz="1600" b="1" i="0" u="none" strike="noStrike" kern="1200" cap="none" spc="0" normalizeH="0" baseline="0" noProof="0" dirty="0">
                <a:ln>
                  <a:noFill/>
                </a:ln>
                <a:solidFill>
                  <a:srgbClr val="BA9B00"/>
                </a:solidFill>
                <a:effectLst/>
                <a:uLnTx/>
                <a:uFillTx/>
                <a:latin typeface="Aptos" panose="02110004020202020204"/>
                <a:ea typeface="+mn-ea"/>
                <a:cs typeface="+mn-cs"/>
              </a:rPr>
              <a:t>(Philippiens 1.12-18)</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A400B9"/>
                </a:solidFill>
                <a:effectLst/>
                <a:uLnTx/>
                <a:uFillTx/>
                <a:latin typeface="Aptos" panose="02110004020202020204"/>
                <a:ea typeface="+mn-ea"/>
                <a:cs typeface="+mn-cs"/>
              </a:rPr>
              <a:t>Motifs pour remercier et prier dans la lettre aux Colossiens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Raisons de remercier (Colossiens 1.3-8)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Demandes de prière (Colossiens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71437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Ce n'étaient pas des moments faciles pour Paul. Il aurait été facile de céder au désespoir face à la perte de sa liberté.</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5065985" y="5932904"/>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065985" y="478245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5065985" y="4396056"/>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5065985" y="629943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4366496" y="5170300"/>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4366496" y="4015932"/>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4366496" y="5544219"/>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5" y="2273111"/>
            <a:ext cx="67722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Son emprisonnement ne l'empêcha pas non plus de continuer à communiquer avec son Père, et d'intercéder pour les autres par la prière.</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33554"/>
            <a:ext cx="677227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Cependant, tout comme il avait chanté des cantiques dans sa sombre prison de Philippes, Paul trouva des motifs de reconnaissance à transmettre à ses frères et sœurs qui se trouvaient à Philippes et à Colosses.</a:t>
            </a:r>
          </a:p>
        </p:txBody>
      </p:sp>
    </p:spTree>
    <p:extLst>
      <p:ext uri="{BB962C8B-B14F-4D97-AF65-F5344CB8AC3E}">
        <p14:creationId xmlns:p14="http://schemas.microsoft.com/office/powerpoint/2010/main" val="104537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44E6BD0-263C-905A-BEC3-30769B5F2B36}"/>
              </a:ext>
            </a:extLst>
          </p:cNvPr>
          <p:cNvSpPr txBox="1"/>
          <p:nvPr/>
        </p:nvSpPr>
        <p:spPr>
          <a:xfrm>
            <a:off x="76200" y="323334"/>
            <a:ext cx="6096000" cy="369332"/>
          </a:xfrm>
          <a:prstGeom prst="rect">
            <a:avLst/>
          </a:prstGeom>
          <a:noFill/>
        </p:spPr>
        <p:txBody>
          <a:bodyPr wrap="square">
            <a:spAutoFit/>
          </a:bodyPr>
          <a:lstStyle/>
          <a:p>
            <a:pPr lvl="1">
              <a:spcBef>
                <a:spcPts val="600"/>
              </a:spcBef>
            </a:pPr>
            <a:r>
              <a:rPr lang="es-ES" sz="1800" b="1" dirty="0"/>
              <a:t>Des raisons de remeciere </a:t>
            </a:r>
            <a:r>
              <a:rPr lang="es-ES" sz="1800" b="1" dirty="0">
                <a:highlight>
                  <a:srgbClr val="FFFF00"/>
                </a:highlight>
              </a:rPr>
              <a:t>(Filipenses 1:3-8)</a:t>
            </a:r>
          </a:p>
        </p:txBody>
      </p:sp>
      <p:sp>
        <p:nvSpPr>
          <p:cNvPr id="4" name="ZoneTexte 3">
            <a:extLst>
              <a:ext uri="{FF2B5EF4-FFF2-40B4-BE49-F238E27FC236}">
                <a16:creationId xmlns:a16="http://schemas.microsoft.com/office/drawing/2014/main" id="{D5CB7B71-F647-A940-C3F6-60847383FA7C}"/>
              </a:ext>
            </a:extLst>
          </p:cNvPr>
          <p:cNvSpPr txBox="1"/>
          <p:nvPr/>
        </p:nvSpPr>
        <p:spPr>
          <a:xfrm>
            <a:off x="626533" y="829733"/>
            <a:ext cx="5223934" cy="4801314"/>
          </a:xfrm>
          <a:prstGeom prst="rect">
            <a:avLst/>
          </a:prstGeom>
          <a:noFill/>
        </p:spPr>
        <p:txBody>
          <a:bodyPr wrap="square" rtlCol="0">
            <a:spAutoFit/>
          </a:bodyPr>
          <a:lstStyle/>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2" tooltip="Philipiens - Chapitre 1 -  Verset 3"/>
              </a:rPr>
              <a:t>1:3</a:t>
            </a:r>
            <a:r>
              <a:rPr lang="fr-CH" b="0" dirty="0">
                <a:solidFill>
                  <a:srgbClr val="333333"/>
                </a:solidFill>
                <a:effectLst/>
                <a:latin typeface="Arial" panose="020B0604020202020204" pitchFamily="34" charset="0"/>
                <a:cs typeface="Arial" panose="020B0604020202020204" pitchFamily="34" charset="0"/>
              </a:rPr>
              <a:t> </a:t>
            </a:r>
            <a:r>
              <a:rPr lang="fr-CH" b="0" dirty="0">
                <a:solidFill>
                  <a:schemeClr val="accent4">
                    <a:lumMod val="75000"/>
                  </a:schemeClr>
                </a:solidFill>
                <a:effectLst/>
                <a:latin typeface="Arial" panose="020B0604020202020204" pitchFamily="34" charset="0"/>
                <a:cs typeface="Arial" panose="020B0604020202020204" pitchFamily="34" charset="0"/>
              </a:rPr>
              <a:t>Je rends grâces à mon Dieu de tout le souvenir que je garde de vous,</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3" tooltip="Philipiens - Chapitre 1 -  Verset 4"/>
              </a:rPr>
              <a:t>1:4</a:t>
            </a:r>
            <a:r>
              <a:rPr lang="fr-CH" b="0" dirty="0">
                <a:solidFill>
                  <a:srgbClr val="333333"/>
                </a:solidFill>
                <a:effectLst/>
                <a:latin typeface="Arial" panose="020B0604020202020204" pitchFamily="34" charset="0"/>
                <a:cs typeface="Arial" panose="020B0604020202020204" pitchFamily="34" charset="0"/>
              </a:rPr>
              <a:t> </a:t>
            </a:r>
            <a:r>
              <a:rPr lang="fr-CH" b="0" dirty="0">
                <a:solidFill>
                  <a:srgbClr val="0000FF"/>
                </a:solidFill>
                <a:effectLst/>
                <a:latin typeface="Arial" panose="020B0604020202020204" pitchFamily="34" charset="0"/>
                <a:cs typeface="Arial" panose="020B0604020202020204" pitchFamily="34" charset="0"/>
              </a:rPr>
              <a:t>ne cessant, dans toutes mes prières pour vous tous,</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4" tooltip="Philipiens - Chapitre 1 -  Verset 5"/>
              </a:rPr>
              <a:t>1:5</a:t>
            </a:r>
            <a:r>
              <a:rPr lang="fr-CH" b="0" dirty="0">
                <a:solidFill>
                  <a:srgbClr val="333333"/>
                </a:solidFill>
                <a:effectLst/>
                <a:latin typeface="Arial" panose="020B0604020202020204" pitchFamily="34" charset="0"/>
                <a:cs typeface="Arial" panose="020B0604020202020204" pitchFamily="34" charset="0"/>
              </a:rPr>
              <a:t> </a:t>
            </a:r>
            <a:r>
              <a:rPr lang="fr-CH" b="0" dirty="0">
                <a:solidFill>
                  <a:schemeClr val="accent4">
                    <a:lumMod val="75000"/>
                  </a:schemeClr>
                </a:solidFill>
                <a:effectLst/>
                <a:latin typeface="Arial" panose="020B0604020202020204" pitchFamily="34" charset="0"/>
                <a:cs typeface="Arial" panose="020B0604020202020204" pitchFamily="34" charset="0"/>
              </a:rPr>
              <a:t>de manifester ma joie au sujet de la part que vous prenez à l'Évangile, depuis le premier jour jusqu'à maintenant.</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5" tooltip="Philipiens - Chapitre 1 -  Verset 6"/>
              </a:rPr>
              <a:t>1:6</a:t>
            </a:r>
            <a:r>
              <a:rPr lang="fr-CH" b="0" dirty="0">
                <a:solidFill>
                  <a:srgbClr val="333333"/>
                </a:solidFill>
                <a:effectLst/>
                <a:latin typeface="Arial" panose="020B0604020202020204" pitchFamily="34" charset="0"/>
                <a:cs typeface="Arial" panose="020B0604020202020204" pitchFamily="34" charset="0"/>
              </a:rPr>
              <a:t> </a:t>
            </a:r>
            <a:r>
              <a:rPr lang="fr-CH" b="0" dirty="0">
                <a:solidFill>
                  <a:srgbClr val="0000FF"/>
                </a:solidFill>
                <a:effectLst/>
                <a:latin typeface="Arial" panose="020B0604020202020204" pitchFamily="34" charset="0"/>
                <a:cs typeface="Arial" panose="020B0604020202020204" pitchFamily="34" charset="0"/>
              </a:rPr>
              <a:t>Je suis persuadé que celui qui a commencé en vous cette bonne œuvre la rendra parfaite pour le jour de Jésus Christ.</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6" tooltip="Philipiens - Chapitre 1 -  Verset 7"/>
              </a:rPr>
              <a:t>1:7</a:t>
            </a:r>
            <a:r>
              <a:rPr lang="fr-CH" b="0" dirty="0">
                <a:solidFill>
                  <a:srgbClr val="333333"/>
                </a:solidFill>
                <a:effectLst/>
                <a:latin typeface="Arial" panose="020B0604020202020204" pitchFamily="34" charset="0"/>
                <a:cs typeface="Arial" panose="020B0604020202020204" pitchFamily="34" charset="0"/>
              </a:rPr>
              <a:t> </a:t>
            </a:r>
            <a:r>
              <a:rPr lang="fr-CH" b="0" dirty="0">
                <a:solidFill>
                  <a:schemeClr val="accent4">
                    <a:lumMod val="75000"/>
                  </a:schemeClr>
                </a:solidFill>
                <a:effectLst/>
                <a:latin typeface="Arial" panose="020B0604020202020204" pitchFamily="34" charset="0"/>
                <a:cs typeface="Arial" panose="020B0604020202020204" pitchFamily="34" charset="0"/>
              </a:rPr>
              <a:t>Il est juste que je pense ainsi de vous tous, parce que je vous porte dans mon coeur, soit dans mes liens, soit dans la défense et la confirmation de l'Évangile, vous qui tous participez à la même grâce que moi.</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7" tooltip="Philipiens - Chapitre 1 -  Verset 8"/>
              </a:rPr>
              <a:t>1:8</a:t>
            </a:r>
            <a:r>
              <a:rPr lang="fr-CH" b="0" dirty="0">
                <a:solidFill>
                  <a:srgbClr val="333333"/>
                </a:solidFill>
                <a:effectLst/>
                <a:latin typeface="Arial" panose="020B0604020202020204" pitchFamily="34" charset="0"/>
                <a:cs typeface="Arial" panose="020B0604020202020204" pitchFamily="34" charset="0"/>
              </a:rPr>
              <a:t> </a:t>
            </a:r>
            <a:r>
              <a:rPr lang="fr-CH" b="0" dirty="0">
                <a:solidFill>
                  <a:srgbClr val="0000FF"/>
                </a:solidFill>
                <a:effectLst/>
                <a:latin typeface="Arial" panose="020B0604020202020204" pitchFamily="34" charset="0"/>
                <a:cs typeface="Arial" panose="020B0604020202020204" pitchFamily="34" charset="0"/>
              </a:rPr>
              <a:t>Car Dieu m'est témoin que je vous </a:t>
            </a:r>
            <a:br>
              <a:rPr lang="fr-CH" b="0" dirty="0">
                <a:solidFill>
                  <a:srgbClr val="0000FF"/>
                </a:solidFill>
                <a:effectLst/>
                <a:latin typeface="Arial" panose="020B0604020202020204" pitchFamily="34" charset="0"/>
                <a:cs typeface="Arial" panose="020B0604020202020204" pitchFamily="34" charset="0"/>
              </a:rPr>
            </a:br>
            <a:r>
              <a:rPr lang="fr-CH" b="0" dirty="0">
                <a:solidFill>
                  <a:srgbClr val="0000FF"/>
                </a:solidFill>
                <a:effectLst/>
                <a:latin typeface="Arial" panose="020B0604020202020204" pitchFamily="34" charset="0"/>
                <a:cs typeface="Arial" panose="020B0604020202020204" pitchFamily="34" charset="0"/>
              </a:rPr>
              <a:t>chéris tous avec la tendresse de Jésus Christ.</a:t>
            </a:r>
            <a:endParaRPr lang="fr-CH"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24518D46-C416-75C2-D75D-A2BE78B12004}"/>
              </a:ext>
            </a:extLst>
          </p:cNvPr>
          <p:cNvSpPr txBox="1"/>
          <p:nvPr/>
        </p:nvSpPr>
        <p:spPr>
          <a:xfrm>
            <a:off x="6273800" y="323334"/>
            <a:ext cx="5139267" cy="2862322"/>
          </a:xfrm>
          <a:prstGeom prst="rect">
            <a:avLst/>
          </a:prstGeom>
          <a:noFill/>
        </p:spPr>
        <p:txBody>
          <a:bodyPr wrap="square" rtlCol="0">
            <a:spAutoFit/>
          </a:bodyPr>
          <a:lstStyle/>
          <a:p>
            <a:r>
              <a:rPr lang="es-ES" b="1" dirty="0"/>
              <a:t>Demandes de oración </a:t>
            </a:r>
            <a:r>
              <a:rPr lang="es-ES" b="1" dirty="0">
                <a:highlight>
                  <a:srgbClr val="FFFF00"/>
                </a:highlight>
              </a:rPr>
              <a:t>(Filipenses 1:9-11)</a:t>
            </a:r>
          </a:p>
          <a:p>
            <a:endParaRPr lang="es-ES" b="1" dirty="0">
              <a:highlight>
                <a:srgbClr val="FFFF00"/>
              </a:highlight>
            </a:endParaRP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8" tooltip="Philipiens - Chapitre 1 -  Verset 9"/>
              </a:rPr>
              <a:t>1:9</a:t>
            </a:r>
            <a:r>
              <a:rPr lang="fr-CH" b="0" dirty="0">
                <a:solidFill>
                  <a:srgbClr val="333333"/>
                </a:solidFill>
                <a:effectLst/>
                <a:latin typeface="Arial" panose="020B0604020202020204" pitchFamily="34" charset="0"/>
                <a:cs typeface="Arial" panose="020B0604020202020204" pitchFamily="34" charset="0"/>
              </a:rPr>
              <a:t> </a:t>
            </a:r>
            <a:r>
              <a:rPr lang="fr-CH" b="0" dirty="0">
                <a:solidFill>
                  <a:schemeClr val="accent4">
                    <a:lumMod val="75000"/>
                  </a:schemeClr>
                </a:solidFill>
                <a:effectLst/>
                <a:latin typeface="Arial" panose="020B0604020202020204" pitchFamily="34" charset="0"/>
                <a:cs typeface="Arial" panose="020B0604020202020204" pitchFamily="34" charset="0"/>
              </a:rPr>
              <a:t>Et ce que je demande dans mes prières, c'est que votre amour augmente de plus en plus en connaissance et en pleine intelligence</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9" tooltip="Philipiens - Chapitre 1 -  Verset 10"/>
              </a:rPr>
              <a:t>1:10</a:t>
            </a:r>
            <a:r>
              <a:rPr lang="fr-CH" b="0" dirty="0">
                <a:solidFill>
                  <a:srgbClr val="333333"/>
                </a:solidFill>
                <a:effectLst/>
                <a:latin typeface="Arial" panose="020B0604020202020204" pitchFamily="34" charset="0"/>
                <a:cs typeface="Arial" panose="020B0604020202020204" pitchFamily="34" charset="0"/>
              </a:rPr>
              <a:t> </a:t>
            </a:r>
            <a:r>
              <a:rPr lang="fr-CH" b="0" dirty="0">
                <a:solidFill>
                  <a:srgbClr val="0000FF"/>
                </a:solidFill>
                <a:effectLst/>
                <a:latin typeface="Arial" panose="020B0604020202020204" pitchFamily="34" charset="0"/>
                <a:cs typeface="Arial" panose="020B0604020202020204" pitchFamily="34" charset="0"/>
              </a:rPr>
              <a:t>pour le discernement des choses les meilleures, afin que vous soyez purs et irréprochables pour le jour de Christ,</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10" tooltip="Philipiens - Chapitre 1 -  Verset 11"/>
              </a:rPr>
              <a:t>1:11</a:t>
            </a:r>
            <a:r>
              <a:rPr lang="fr-CH" b="0" dirty="0">
                <a:solidFill>
                  <a:srgbClr val="333333"/>
                </a:solidFill>
                <a:effectLst/>
                <a:latin typeface="Arial" panose="020B0604020202020204" pitchFamily="34" charset="0"/>
                <a:cs typeface="Arial" panose="020B0604020202020204" pitchFamily="34" charset="0"/>
              </a:rPr>
              <a:t> </a:t>
            </a:r>
            <a:r>
              <a:rPr lang="fr-CH" b="0" dirty="0">
                <a:solidFill>
                  <a:schemeClr val="accent4">
                    <a:lumMod val="75000"/>
                  </a:schemeClr>
                </a:solidFill>
                <a:effectLst/>
                <a:latin typeface="Arial" panose="020B0604020202020204" pitchFamily="34" charset="0"/>
                <a:cs typeface="Arial" panose="020B0604020202020204" pitchFamily="34" charset="0"/>
              </a:rPr>
              <a:t>remplis du fruit de justice qui est par Jésus Christ, à la gloire et à la louange de Dieu. </a:t>
            </a:r>
            <a:endParaRPr lang="fr-CH" dirty="0"/>
          </a:p>
        </p:txBody>
      </p:sp>
      <p:sp>
        <p:nvSpPr>
          <p:cNvPr id="8" name="Bulle narrative : rectangle 7">
            <a:extLst>
              <a:ext uri="{FF2B5EF4-FFF2-40B4-BE49-F238E27FC236}">
                <a16:creationId xmlns:a16="http://schemas.microsoft.com/office/drawing/2014/main" id="{97942414-4AD9-D23C-6BC5-396835898D6F}"/>
              </a:ext>
            </a:extLst>
          </p:cNvPr>
          <p:cNvSpPr/>
          <p:nvPr/>
        </p:nvSpPr>
        <p:spPr>
          <a:xfrm>
            <a:off x="6273800" y="3302733"/>
            <a:ext cx="5003800" cy="2921000"/>
          </a:xfrm>
          <a:prstGeom prst="wedgeRectCallout">
            <a:avLst>
              <a:gd name="adj1" fmla="val -57550"/>
              <a:gd name="adj2" fmla="val -53732"/>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solidFill>
                  <a:srgbClr val="0000FF"/>
                </a:solidFill>
                <a:effectLst>
                  <a:outerShdw blurRad="38100" dist="38100" dir="2700000" algn="tl">
                    <a:srgbClr val="000000">
                      <a:alpha val="43137"/>
                    </a:srgbClr>
                  </a:outerShdw>
                </a:effectLst>
              </a:rPr>
              <a:t>La persévérance dans la prière est une autre condition de l'exaucement. Il faut prier sans cesse pour croître dans la foi. </a:t>
            </a:r>
            <a:br>
              <a:rPr lang="fr-FR" dirty="0">
                <a:solidFill>
                  <a:srgbClr val="0000FF"/>
                </a:solidFill>
                <a:effectLst>
                  <a:outerShdw blurRad="38100" dist="38100" dir="2700000" algn="tl">
                    <a:srgbClr val="000000">
                      <a:alpha val="43137"/>
                    </a:srgbClr>
                  </a:outerShdw>
                </a:effectLst>
              </a:rPr>
            </a:br>
            <a:r>
              <a:rPr lang="fr-FR" dirty="0">
                <a:solidFill>
                  <a:schemeClr val="accent4">
                    <a:lumMod val="75000"/>
                  </a:schemeClr>
                </a:solidFill>
                <a:effectLst>
                  <a:outerShdw blurRad="38100" dist="38100" dir="2700000" algn="tl">
                    <a:srgbClr val="000000">
                      <a:alpha val="43137"/>
                    </a:srgbClr>
                  </a:outerShdw>
                </a:effectLst>
              </a:rPr>
              <a:t>« Persévérez dans la prière », est-il écrit. « Persévérez dans la prière, veillez-y </a:t>
            </a:r>
          </a:p>
          <a:p>
            <a:pPr algn="ctr"/>
            <a:r>
              <a:rPr lang="fr-FR" dirty="0">
                <a:solidFill>
                  <a:schemeClr val="accent4">
                    <a:lumMod val="75000"/>
                  </a:schemeClr>
                </a:solidFill>
                <a:effectLst>
                  <a:outerShdw blurRad="38100" dist="38100" dir="2700000" algn="tl">
                    <a:srgbClr val="000000">
                      <a:alpha val="43137"/>
                    </a:srgbClr>
                  </a:outerShdw>
                </a:effectLst>
              </a:rPr>
              <a:t>avec actions de grâces. » </a:t>
            </a:r>
            <a:br>
              <a:rPr lang="fr-FR" dirty="0">
                <a:solidFill>
                  <a:schemeClr val="accent4">
                    <a:lumMod val="75000"/>
                  </a:schemeClr>
                </a:solidFill>
                <a:effectLst>
                  <a:outerShdw blurRad="38100" dist="38100" dir="2700000" algn="tl">
                    <a:srgbClr val="000000">
                      <a:alpha val="43137"/>
                    </a:srgbClr>
                  </a:outerShdw>
                </a:effectLst>
              </a:rPr>
            </a:br>
            <a:r>
              <a:rPr lang="fr-FR" i="1" dirty="0"/>
              <a:t>(Romains 12.12 ; Colossiens 4.2.)</a:t>
            </a:r>
            <a:r>
              <a:rPr lang="fr-FR" dirty="0"/>
              <a:t> </a:t>
            </a:r>
          </a:p>
          <a:p>
            <a:pPr algn="ctr"/>
            <a:r>
              <a:rPr lang="fr-FR" dirty="0">
                <a:solidFill>
                  <a:srgbClr val="FF0000"/>
                </a:solidFill>
                <a:effectLst>
                  <a:outerShdw blurRad="38100" dist="38100" dir="2700000" algn="tl">
                    <a:srgbClr val="000000">
                      <a:alpha val="43137"/>
                    </a:srgbClr>
                  </a:outerShdw>
                </a:effectLst>
                <a:highlight>
                  <a:srgbClr val="00FFFF"/>
                </a:highlight>
              </a:rPr>
              <a:t>(Ellen G. White,  </a:t>
            </a:r>
          </a:p>
          <a:p>
            <a:pPr algn="ctr"/>
            <a:r>
              <a:rPr lang="fr-FR" i="1" dirty="0">
                <a:solidFill>
                  <a:srgbClr val="FF0000"/>
                </a:solidFill>
                <a:effectLst>
                  <a:outerShdw blurRad="38100" dist="38100" dir="2700000" algn="tl">
                    <a:srgbClr val="000000">
                      <a:alpha val="43137"/>
                    </a:srgbClr>
                  </a:outerShdw>
                </a:effectLst>
                <a:highlight>
                  <a:srgbClr val="00FFFF"/>
                </a:highlight>
              </a:rPr>
              <a:t>     Le meilleur chemin</a:t>
            </a:r>
            <a:r>
              <a:rPr lang="fr-FR" dirty="0">
                <a:solidFill>
                  <a:srgbClr val="FF0000"/>
                </a:solidFill>
                <a:effectLst>
                  <a:outerShdw blurRad="38100" dist="38100" dir="2700000" algn="tl">
                    <a:srgbClr val="000000">
                      <a:alpha val="43137"/>
                    </a:srgbClr>
                  </a:outerShdw>
                </a:effectLst>
                <a:highlight>
                  <a:srgbClr val="00FFFF"/>
                </a:highlight>
              </a:rPr>
              <a:t>, </a:t>
            </a:r>
            <a:br>
              <a:rPr lang="fr-FR" dirty="0">
                <a:solidFill>
                  <a:srgbClr val="FF0000"/>
                </a:solidFill>
                <a:effectLst>
                  <a:outerShdw blurRad="38100" dist="38100" dir="2700000" algn="tl">
                    <a:srgbClr val="000000">
                      <a:alpha val="43137"/>
                    </a:srgbClr>
                  </a:outerShdw>
                </a:effectLst>
                <a:highlight>
                  <a:srgbClr val="00FFFF"/>
                </a:highlight>
              </a:rPr>
            </a:br>
            <a:r>
              <a:rPr lang="fr-FR" dirty="0">
                <a:solidFill>
                  <a:srgbClr val="FF0000"/>
                </a:solidFill>
                <a:effectLst>
                  <a:outerShdw blurRad="38100" dist="38100" dir="2700000" algn="tl">
                    <a:srgbClr val="000000">
                      <a:alpha val="43137"/>
                    </a:srgbClr>
                  </a:outerShdw>
                </a:effectLst>
                <a:highlight>
                  <a:srgbClr val="00FFFF"/>
                </a:highlight>
              </a:rPr>
              <a:t>p. 95.96.)</a:t>
            </a:r>
            <a:endParaRPr lang="fr-CH" dirty="0">
              <a:solidFill>
                <a:srgbClr val="FF0000"/>
              </a:solidFill>
              <a:effectLst>
                <a:outerShdw blurRad="38100" dist="38100" dir="2700000" algn="tl">
                  <a:srgbClr val="000000">
                    <a:alpha val="43137"/>
                  </a:srgbClr>
                </a:outerShdw>
              </a:effectLst>
              <a:highlight>
                <a:srgbClr val="00FFFF"/>
              </a:highlight>
            </a:endParaRPr>
          </a:p>
        </p:txBody>
      </p:sp>
      <p:pic>
        <p:nvPicPr>
          <p:cNvPr id="1026" name="Picture 2">
            <a:extLst>
              <a:ext uri="{FF2B5EF4-FFF2-40B4-BE49-F238E27FC236}">
                <a16:creationId xmlns:a16="http://schemas.microsoft.com/office/drawing/2014/main" id="{909363AC-69F3-9275-4535-CF810A8248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5850467" y="5114632"/>
            <a:ext cx="1329562" cy="15710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4F5BF7-7E84-3824-51EC-0A8E62B20A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55966" y="5066410"/>
            <a:ext cx="1619268" cy="161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1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6DB4278-7217-D383-3E3B-538318B9D2E5}"/>
              </a:ext>
            </a:extLst>
          </p:cNvPr>
          <p:cNvSpPr txBox="1"/>
          <p:nvPr/>
        </p:nvSpPr>
        <p:spPr>
          <a:xfrm>
            <a:off x="838199" y="130314"/>
            <a:ext cx="6096000"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srgbClr val="A400B9"/>
                </a:solidFill>
                <a:effectLst/>
                <a:uLnTx/>
                <a:uFillTx/>
                <a:latin typeface="Aptos" panose="02110004020202020204"/>
                <a:ea typeface="+mn-ea"/>
                <a:cs typeface="+mn-cs"/>
              </a:rPr>
              <a:t>Raisons de remercier et prier dans la lettre aux Colossiens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Des raisons de remeciere  </a:t>
            </a:r>
            <a:r>
              <a:rPr kumimoji="0" lang="es-ES" sz="2000" b="1" i="0" u="none" strike="noStrike" kern="1200" cap="none" spc="0" normalizeH="0" baseline="0" noProof="0" dirty="0">
                <a:ln>
                  <a:noFill/>
                </a:ln>
                <a:solidFill>
                  <a:srgbClr val="0000FF"/>
                </a:solidFill>
                <a:effectLst/>
                <a:highlight>
                  <a:srgbClr val="FFFF00"/>
                </a:highlight>
                <a:uLnTx/>
                <a:uFillTx/>
                <a:latin typeface="Aptos" panose="02110004020202020204"/>
                <a:ea typeface="+mn-ea"/>
                <a:cs typeface="+mn-cs"/>
              </a:rPr>
              <a:t>(Colosenses 1:3-8</a:t>
            </a:r>
            <a:r>
              <a:rPr kumimoji="0" lang="es-ES" sz="2000" b="1" i="0" u="none" strike="noStrike" kern="1200" cap="none" spc="0" normalizeH="0" baseline="0" noProof="0" dirty="0">
                <a:ln>
                  <a:noFill/>
                </a:ln>
                <a:solidFill>
                  <a:srgbClr val="FF0000"/>
                </a:solidFill>
                <a:effectLst/>
                <a:highlight>
                  <a:srgbClr val="FFFF00"/>
                </a:highlight>
                <a:uLnTx/>
                <a:uFillTx/>
                <a:latin typeface="Aptos" panose="02110004020202020204"/>
                <a:ea typeface="+mn-ea"/>
                <a:cs typeface="+mn-cs"/>
              </a:rPr>
              <a:t>)</a:t>
            </a:r>
          </a:p>
        </p:txBody>
      </p:sp>
      <p:sp>
        <p:nvSpPr>
          <p:cNvPr id="6" name="ZoneTexte 5">
            <a:extLst>
              <a:ext uri="{FF2B5EF4-FFF2-40B4-BE49-F238E27FC236}">
                <a16:creationId xmlns:a16="http://schemas.microsoft.com/office/drawing/2014/main" id="{B5096D4D-26F4-475C-398E-DCC5FBD36219}"/>
              </a:ext>
            </a:extLst>
          </p:cNvPr>
          <p:cNvSpPr txBox="1"/>
          <p:nvPr/>
        </p:nvSpPr>
        <p:spPr>
          <a:xfrm>
            <a:off x="838199" y="1296875"/>
            <a:ext cx="6096000" cy="4801314"/>
          </a:xfrm>
          <a:prstGeom prst="rect">
            <a:avLst/>
          </a:prstGeom>
          <a:noFill/>
        </p:spPr>
        <p:txBody>
          <a:bodyPr wrap="square">
            <a:spAutoFit/>
          </a:bodyPr>
          <a:lstStyle/>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3" tooltip="Colossiens - Chapitre 1 -  Verset 3"/>
              </a:rPr>
              <a:t>1:3</a:t>
            </a:r>
            <a:r>
              <a:rPr lang="fr-CH" b="0" dirty="0">
                <a:solidFill>
                  <a:srgbClr val="333333"/>
                </a:solidFill>
                <a:effectLst/>
                <a:latin typeface="Arial" panose="020B0604020202020204" pitchFamily="34" charset="0"/>
                <a:cs typeface="Arial" panose="020B0604020202020204" pitchFamily="34" charset="0"/>
              </a:rPr>
              <a:t> Nous rendons grâces à Dieu, le Père de notre Seigneur Jésus Christ, et nous ne cessons de prier pour vous,</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4" tooltip="Colossiens - Chapitre 1 -  Verset 4"/>
              </a:rPr>
              <a:t>1:4</a:t>
            </a:r>
            <a:r>
              <a:rPr lang="fr-CH" b="0" dirty="0">
                <a:solidFill>
                  <a:srgbClr val="333333"/>
                </a:solidFill>
                <a:effectLst/>
                <a:latin typeface="Arial" panose="020B0604020202020204" pitchFamily="34" charset="0"/>
                <a:cs typeface="Arial" panose="020B0604020202020204" pitchFamily="34" charset="0"/>
              </a:rPr>
              <a:t> ayant été informés de votre foi en Jésus Christ et de votre charité pour tous les saints,</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5" tooltip="Colossiens - Chapitre 1 -  Verset 5"/>
              </a:rPr>
              <a:t>1:5</a:t>
            </a:r>
            <a:r>
              <a:rPr lang="fr-CH" b="0" dirty="0">
                <a:solidFill>
                  <a:srgbClr val="333333"/>
                </a:solidFill>
                <a:effectLst/>
                <a:latin typeface="Arial" panose="020B0604020202020204" pitchFamily="34" charset="0"/>
                <a:cs typeface="Arial" panose="020B0604020202020204" pitchFamily="34" charset="0"/>
              </a:rPr>
              <a:t> à cause de l'espérance qui vous est réservée dans les cieux, et que la parole de la vérité, la parole de l'Évangile vous a précédemment fait connaître.</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6" tooltip="Colossiens - Chapitre 1 -  Verset 6"/>
              </a:rPr>
              <a:t>1:6</a:t>
            </a:r>
            <a:r>
              <a:rPr lang="fr-CH" b="0" dirty="0">
                <a:solidFill>
                  <a:srgbClr val="333333"/>
                </a:solidFill>
                <a:effectLst/>
                <a:latin typeface="Arial" panose="020B0604020202020204" pitchFamily="34" charset="0"/>
                <a:cs typeface="Arial" panose="020B0604020202020204" pitchFamily="34" charset="0"/>
              </a:rPr>
              <a:t> Il est au milieu de vous, et dans le monde entier; il porte des fruits, et il va grandissant, comme c'est aussi le cas parmi vous, depuis le jour où vous avez entendu et connu la grâce de Dieu conformément à la vérité,</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7" tooltip="Colossiens - Chapitre 1 -  Verset 7"/>
              </a:rPr>
              <a:t>1:7</a:t>
            </a:r>
            <a:r>
              <a:rPr lang="fr-CH" b="0" dirty="0">
                <a:solidFill>
                  <a:srgbClr val="333333"/>
                </a:solidFill>
                <a:effectLst/>
                <a:latin typeface="Arial" panose="020B0604020202020204" pitchFamily="34" charset="0"/>
                <a:cs typeface="Arial" panose="020B0604020202020204" pitchFamily="34" charset="0"/>
              </a:rPr>
              <a:t> d'après les instructions que vous avez reçues d'</a:t>
            </a:r>
            <a:r>
              <a:rPr lang="fr-CH" b="0" dirty="0" err="1">
                <a:solidFill>
                  <a:srgbClr val="333333"/>
                </a:solidFill>
                <a:effectLst/>
                <a:latin typeface="Arial" panose="020B0604020202020204" pitchFamily="34" charset="0"/>
                <a:cs typeface="Arial" panose="020B0604020202020204" pitchFamily="34" charset="0"/>
              </a:rPr>
              <a:t>Épaphras</a:t>
            </a:r>
            <a:r>
              <a:rPr lang="fr-CH" b="0" dirty="0">
                <a:solidFill>
                  <a:srgbClr val="333333"/>
                </a:solidFill>
                <a:effectLst/>
                <a:latin typeface="Arial" panose="020B0604020202020204" pitchFamily="34" charset="0"/>
                <a:cs typeface="Arial" panose="020B0604020202020204" pitchFamily="34" charset="0"/>
              </a:rPr>
              <a:t>, notre bien-aimé compagnon de service, qui est pour vous un fidèle ministre de Christ,</a:t>
            </a:r>
          </a:p>
          <a:p>
            <a:pPr algn="just" fontAlgn="base">
              <a:buNone/>
            </a:pPr>
            <a:r>
              <a:rPr lang="fr-CH" b="0" u="none" strike="noStrike" dirty="0">
                <a:solidFill>
                  <a:srgbClr val="FF0000"/>
                </a:solidFill>
                <a:effectLst/>
                <a:latin typeface="Arial" panose="020B0604020202020204" pitchFamily="34" charset="0"/>
                <a:cs typeface="Arial" panose="020B0604020202020204" pitchFamily="34" charset="0"/>
                <a:hlinkClick r:id="rId8" tooltip="Colossiens - Chapitre 1 -  Verset 8"/>
              </a:rPr>
              <a:t>1:8</a:t>
            </a:r>
            <a:r>
              <a:rPr lang="fr-CH" b="0" dirty="0">
                <a:solidFill>
                  <a:srgbClr val="333333"/>
                </a:solidFill>
                <a:effectLst/>
                <a:latin typeface="Arial" panose="020B0604020202020204" pitchFamily="34" charset="0"/>
                <a:cs typeface="Arial" panose="020B0604020202020204" pitchFamily="34" charset="0"/>
              </a:rPr>
              <a:t> et qui nous a appris de quelle charité l'Esprit vous anime.</a:t>
            </a:r>
          </a:p>
        </p:txBody>
      </p:sp>
      <p:sp>
        <p:nvSpPr>
          <p:cNvPr id="7" name="ZoneTexte 6">
            <a:extLst>
              <a:ext uri="{FF2B5EF4-FFF2-40B4-BE49-F238E27FC236}">
                <a16:creationId xmlns:a16="http://schemas.microsoft.com/office/drawing/2014/main" id="{5830C6D1-C74E-E188-8D2D-B93ACC3F558C}"/>
              </a:ext>
            </a:extLst>
          </p:cNvPr>
          <p:cNvSpPr txBox="1"/>
          <p:nvPr/>
        </p:nvSpPr>
        <p:spPr>
          <a:xfrm>
            <a:off x="7416800" y="562114"/>
            <a:ext cx="4445000" cy="5632311"/>
          </a:xfrm>
          <a:prstGeom prst="rect">
            <a:avLst/>
          </a:prstGeom>
          <a:noFill/>
        </p:spPr>
        <p:txBody>
          <a:bodyPr wrap="square" rtlCol="0">
            <a:spAutoFit/>
          </a:bodyPr>
          <a:lstStyle/>
          <a:p>
            <a:pPr fontAlgn="base"/>
            <a:r>
              <a:rPr lang="fr-CH" dirty="0">
                <a:hlinkClick r:id="rId9" tooltip="Colossiens - Chapitre 1 -  Verset 9"/>
              </a:rPr>
              <a:t>1:9</a:t>
            </a:r>
            <a:r>
              <a:rPr lang="fr-CH" dirty="0"/>
              <a:t> </a:t>
            </a:r>
            <a:r>
              <a:rPr lang="fr-CH" dirty="0">
                <a:latin typeface="Arial" panose="020B0604020202020204" pitchFamily="34" charset="0"/>
                <a:cs typeface="Arial" panose="020B0604020202020204" pitchFamily="34" charset="0"/>
              </a:rPr>
              <a:t>C'est pour cela que nous aussi, depuis le jour où nous en avons été informés, nous ne cessons de prier Dieu pour vous, et de demander que vous soyez remplis de la connaissance de sa volonté, en toute sagesse et intelligence spirituelle,</a:t>
            </a:r>
          </a:p>
          <a:p>
            <a:pPr fontAlgn="base"/>
            <a:r>
              <a:rPr lang="fr-CH" dirty="0">
                <a:latin typeface="Arial" panose="020B0604020202020204" pitchFamily="34" charset="0"/>
                <a:cs typeface="Arial" panose="020B0604020202020204" pitchFamily="34" charset="0"/>
                <a:hlinkClick r:id="rId10" tooltip="Colossiens - Chapitre 1 -  Verset 10"/>
              </a:rPr>
              <a:t>1:10</a:t>
            </a:r>
            <a:r>
              <a:rPr lang="fr-CH" dirty="0">
                <a:latin typeface="Arial" panose="020B0604020202020204" pitchFamily="34" charset="0"/>
                <a:cs typeface="Arial" panose="020B0604020202020204" pitchFamily="34" charset="0"/>
              </a:rPr>
              <a:t> pour marcher d'une manière digne du Seigneur et lui être entièrement agréables, portant des fruits en toutes sortes de bonnes œuvrés et croissant par la connaissance de Dieu,</a:t>
            </a:r>
          </a:p>
          <a:p>
            <a:pPr fontAlgn="base"/>
            <a:r>
              <a:rPr lang="fr-CH" dirty="0">
                <a:latin typeface="Arial" panose="020B0604020202020204" pitchFamily="34" charset="0"/>
                <a:cs typeface="Arial" panose="020B0604020202020204" pitchFamily="34" charset="0"/>
                <a:hlinkClick r:id="rId11" tooltip="Colossiens - Chapitre 1 -  Verset 11"/>
              </a:rPr>
              <a:t>1:11</a:t>
            </a:r>
            <a:r>
              <a:rPr lang="fr-CH" dirty="0">
                <a:latin typeface="Arial" panose="020B0604020202020204" pitchFamily="34" charset="0"/>
                <a:cs typeface="Arial" panose="020B0604020202020204" pitchFamily="34" charset="0"/>
              </a:rPr>
              <a:t> fortifiés à tous égards par sa puissance glorieuse, en sorte que vous soyez toujours et avec joie persévérants et patients.</a:t>
            </a:r>
          </a:p>
          <a:p>
            <a:pPr fontAlgn="base"/>
            <a:r>
              <a:rPr lang="fr-CH" dirty="0">
                <a:latin typeface="Arial" panose="020B0604020202020204" pitchFamily="34" charset="0"/>
                <a:cs typeface="Arial" panose="020B0604020202020204" pitchFamily="34" charset="0"/>
                <a:hlinkClick r:id="rId12" tooltip="Colossiens - Chapitre 1 -  Verset 12"/>
              </a:rPr>
              <a:t>1:12</a:t>
            </a:r>
            <a:r>
              <a:rPr lang="fr-CH" dirty="0">
                <a:latin typeface="Arial" panose="020B0604020202020204" pitchFamily="34" charset="0"/>
                <a:cs typeface="Arial" panose="020B0604020202020204" pitchFamily="34" charset="0"/>
              </a:rPr>
              <a:t> Rendez grâces au Père, qui vous a rendus capables d'avoir part à l'héritage des saints dans la lumière,</a:t>
            </a:r>
          </a:p>
          <a:p>
            <a:endParaRPr lang="fr-CH" dirty="0"/>
          </a:p>
        </p:txBody>
      </p:sp>
      <p:sp>
        <p:nvSpPr>
          <p:cNvPr id="9" name="ZoneTexte 8">
            <a:extLst>
              <a:ext uri="{FF2B5EF4-FFF2-40B4-BE49-F238E27FC236}">
                <a16:creationId xmlns:a16="http://schemas.microsoft.com/office/drawing/2014/main" id="{1D417DE0-6BE4-DA7B-E411-5BDF0AA2E799}"/>
              </a:ext>
            </a:extLst>
          </p:cNvPr>
          <p:cNvSpPr txBox="1"/>
          <p:nvPr/>
        </p:nvSpPr>
        <p:spPr>
          <a:xfrm>
            <a:off x="6934199" y="130314"/>
            <a:ext cx="6096000" cy="369332"/>
          </a:xfrm>
          <a:prstGeom prst="rect">
            <a:avLst/>
          </a:prstGeom>
          <a:noFill/>
        </p:spPr>
        <p:txBody>
          <a:bodyPr wrap="square">
            <a:spAutoFit/>
          </a:bodyPr>
          <a:lstStyle/>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ptos" panose="02110004020202020204"/>
                <a:ea typeface="+mn-ea"/>
                <a:cs typeface="+mn-cs"/>
              </a:rPr>
              <a:t>Demandes de oración </a:t>
            </a:r>
            <a:r>
              <a:rPr kumimoji="0" lang="es-ES" sz="1800" b="1" i="0" u="none" strike="noStrike" kern="1200" cap="none" spc="0" normalizeH="0" baseline="0" noProof="0" dirty="0">
                <a:ln>
                  <a:noFill/>
                </a:ln>
                <a:solidFill>
                  <a:srgbClr val="FF0000"/>
                </a:solidFill>
                <a:effectLst/>
                <a:highlight>
                  <a:srgbClr val="FFFF00"/>
                </a:highlight>
                <a:uLnTx/>
                <a:uFillTx/>
                <a:latin typeface="Aptos" panose="02110004020202020204"/>
                <a:ea typeface="+mn-ea"/>
                <a:cs typeface="+mn-cs"/>
              </a:rPr>
              <a:t> </a:t>
            </a:r>
            <a:r>
              <a:rPr kumimoji="0" lang="es-ES" sz="1800" b="1" i="0" u="none" strike="noStrike" kern="1200" cap="none" spc="0" normalizeH="0" baseline="0" noProof="0" dirty="0">
                <a:ln>
                  <a:noFill/>
                </a:ln>
                <a:solidFill>
                  <a:srgbClr val="0000FF"/>
                </a:solidFill>
                <a:effectLst/>
                <a:highlight>
                  <a:srgbClr val="FFFF00"/>
                </a:highlight>
                <a:uLnTx/>
                <a:uFillTx/>
                <a:latin typeface="Aptos" panose="02110004020202020204"/>
                <a:ea typeface="+mn-ea"/>
                <a:cs typeface="+mn-cs"/>
              </a:rPr>
              <a:t>(Colosenses 1:9-12)</a:t>
            </a:r>
          </a:p>
        </p:txBody>
      </p:sp>
      <p:sp>
        <p:nvSpPr>
          <p:cNvPr id="11" name="ZoneTexte 10">
            <a:extLst>
              <a:ext uri="{FF2B5EF4-FFF2-40B4-BE49-F238E27FC236}">
                <a16:creationId xmlns:a16="http://schemas.microsoft.com/office/drawing/2014/main" id="{65142157-C617-5C0B-F56F-62DC24779EED}"/>
              </a:ext>
            </a:extLst>
          </p:cNvPr>
          <p:cNvSpPr txBox="1"/>
          <p:nvPr/>
        </p:nvSpPr>
        <p:spPr>
          <a:xfrm>
            <a:off x="4667793" y="5871259"/>
            <a:ext cx="7203531" cy="923330"/>
          </a:xfrm>
          <a:prstGeom prst="rect">
            <a:avLst/>
          </a:prstGeom>
          <a:solidFill>
            <a:srgbClr val="A744E6"/>
          </a:solidFill>
        </p:spPr>
        <p:txBody>
          <a:bodyPr wrap="square">
            <a:spAutoFit/>
          </a:bodyPr>
          <a:lstStyle/>
          <a:p>
            <a:pPr algn="ctr"/>
            <a:r>
              <a:rPr lang="fr-FR" sz="1800" dirty="0">
                <a:solidFill>
                  <a:srgbClr val="FF0000"/>
                </a:solidFill>
                <a:effectLst/>
                <a:highlight>
                  <a:srgbClr val="FF00FF"/>
                </a:highlight>
                <a:latin typeface="Calibri" panose="020F0502020204030204" pitchFamily="34" charset="0"/>
                <a:ea typeface="MS Minngs"/>
              </a:rPr>
              <a:t>	 </a:t>
            </a:r>
            <a:r>
              <a:rPr lang="fr-FR" sz="1800" dirty="0">
                <a:solidFill>
                  <a:srgbClr val="0000FF"/>
                </a:solidFill>
                <a:effectLst>
                  <a:outerShdw blurRad="38100" dist="38100" dir="2700000" algn="tl">
                    <a:srgbClr val="000000">
                      <a:alpha val="43137"/>
                    </a:srgbClr>
                  </a:outerShdw>
                </a:effectLst>
                <a:highlight>
                  <a:srgbClr val="00FFFF"/>
                </a:highlight>
                <a:latin typeface="Calibri" panose="020F0502020204030204" pitchFamily="34" charset="0"/>
                <a:ea typeface="MS Minngs"/>
              </a:rPr>
              <a:t>La constance dans la prière est une nécessité ; que rien ne s'interpose entre vous et ce devoir. </a:t>
            </a:r>
            <a:r>
              <a:rPr lang="fr-FR" sz="1800" dirty="0">
                <a:solidFill>
                  <a:srgbClr val="FF0000"/>
                </a:solidFill>
                <a:effectLst>
                  <a:outerShdw blurRad="38100" dist="38100" dir="2700000" algn="tl">
                    <a:srgbClr val="000000">
                      <a:alpha val="43137"/>
                    </a:srgbClr>
                  </a:outerShdw>
                </a:effectLst>
                <a:highlight>
                  <a:srgbClr val="00FFFF"/>
                </a:highlight>
                <a:latin typeface="Calibri" panose="020F0502020204030204" pitchFamily="34" charset="0"/>
                <a:ea typeface="MS Minngs"/>
              </a:rPr>
              <a:t>Faites tout ce qui dépend de vous  </a:t>
            </a:r>
            <a:br>
              <a:rPr lang="fr-FR" sz="1800" dirty="0">
                <a:solidFill>
                  <a:srgbClr val="FF0000"/>
                </a:solidFill>
                <a:effectLst>
                  <a:outerShdw blurRad="38100" dist="38100" dir="2700000" algn="tl">
                    <a:srgbClr val="000000">
                      <a:alpha val="43137"/>
                    </a:srgbClr>
                  </a:outerShdw>
                </a:effectLst>
                <a:highlight>
                  <a:srgbClr val="00FFFF"/>
                </a:highlight>
                <a:latin typeface="Calibri" panose="020F0502020204030204" pitchFamily="34" charset="0"/>
                <a:ea typeface="MS Minngs"/>
              </a:rPr>
            </a:br>
            <a:r>
              <a:rPr lang="fr-FR" sz="1800" dirty="0">
                <a:solidFill>
                  <a:srgbClr val="FF0000"/>
                </a:solidFill>
                <a:effectLst>
                  <a:outerShdw blurRad="38100" dist="38100" dir="2700000" algn="tl">
                    <a:srgbClr val="000000">
                      <a:alpha val="43137"/>
                    </a:srgbClr>
                  </a:outerShdw>
                </a:effectLst>
                <a:highlight>
                  <a:srgbClr val="00FFFF"/>
                </a:highlight>
                <a:latin typeface="Calibri" panose="020F0502020204030204" pitchFamily="34" charset="0"/>
                <a:ea typeface="MS Minngs"/>
              </a:rPr>
              <a:t> pour maintenir une communion intime entre Jésus et votre âme. </a:t>
            </a:r>
            <a:endParaRPr lang="fr-CH" dirty="0">
              <a:solidFill>
                <a:srgbClr val="FF0000"/>
              </a:solidFill>
              <a:effectLst>
                <a:outerShdw blurRad="38100" dist="38100" dir="2700000" algn="tl">
                  <a:srgbClr val="000000">
                    <a:alpha val="43137"/>
                  </a:srgbClr>
                </a:outerShdw>
              </a:effectLst>
              <a:highlight>
                <a:srgbClr val="00FFFF"/>
              </a:highlight>
            </a:endParaRPr>
          </a:p>
        </p:txBody>
      </p:sp>
      <p:sp>
        <p:nvSpPr>
          <p:cNvPr id="13" name="ZoneTexte 12">
            <a:extLst>
              <a:ext uri="{FF2B5EF4-FFF2-40B4-BE49-F238E27FC236}">
                <a16:creationId xmlns:a16="http://schemas.microsoft.com/office/drawing/2014/main" id="{63275920-49D2-0B28-55AD-3585F57FE824}"/>
              </a:ext>
            </a:extLst>
          </p:cNvPr>
          <p:cNvSpPr txBox="1"/>
          <p:nvPr/>
        </p:nvSpPr>
        <p:spPr>
          <a:xfrm>
            <a:off x="770670" y="6009758"/>
            <a:ext cx="3964652" cy="646331"/>
          </a:xfrm>
          <a:prstGeom prst="rect">
            <a:avLst/>
          </a:prstGeom>
          <a:noFill/>
        </p:spPr>
        <p:txBody>
          <a:bodyPr wrap="square">
            <a:spAutoFit/>
          </a:bodyPr>
          <a:lstStyle/>
          <a:p>
            <a:pPr algn="ctr"/>
            <a:r>
              <a:rPr lang="fr-FR" dirty="0">
                <a:solidFill>
                  <a:srgbClr val="FF0000"/>
                </a:solidFill>
                <a:effectLst>
                  <a:outerShdw blurRad="38100" dist="38100" dir="2700000" algn="tl">
                    <a:srgbClr val="000000">
                      <a:alpha val="43137"/>
                    </a:srgbClr>
                  </a:outerShdw>
                </a:effectLst>
                <a:highlight>
                  <a:srgbClr val="00FFFF"/>
                </a:highlight>
              </a:rPr>
              <a:t>(Ellen G. White,  </a:t>
            </a:r>
          </a:p>
          <a:p>
            <a:pPr algn="ctr"/>
            <a:r>
              <a:rPr lang="fr-FR" i="1" dirty="0">
                <a:solidFill>
                  <a:srgbClr val="FF0000"/>
                </a:solidFill>
                <a:effectLst>
                  <a:outerShdw blurRad="38100" dist="38100" dir="2700000" algn="tl">
                    <a:srgbClr val="000000">
                      <a:alpha val="43137"/>
                    </a:srgbClr>
                  </a:outerShdw>
                </a:effectLst>
                <a:highlight>
                  <a:srgbClr val="00FFFF"/>
                </a:highlight>
              </a:rPr>
              <a:t>     Le meilleur chemin</a:t>
            </a:r>
            <a:r>
              <a:rPr lang="fr-FR" dirty="0">
                <a:solidFill>
                  <a:srgbClr val="FF0000"/>
                </a:solidFill>
                <a:effectLst>
                  <a:outerShdw blurRad="38100" dist="38100" dir="2700000" algn="tl">
                    <a:srgbClr val="000000">
                      <a:alpha val="43137"/>
                    </a:srgbClr>
                  </a:outerShdw>
                </a:effectLst>
                <a:highlight>
                  <a:srgbClr val="00FFFF"/>
                </a:highlight>
              </a:rPr>
              <a:t>, p. 95.96.) </a:t>
            </a:r>
            <a:endParaRPr lang="fr-CH" dirty="0">
              <a:solidFill>
                <a:srgbClr val="FF0000"/>
              </a:solidFill>
              <a:effectLst>
                <a:outerShdw blurRad="38100" dist="38100" dir="2700000" algn="tl">
                  <a:srgbClr val="000000">
                    <a:alpha val="43137"/>
                  </a:srgbClr>
                </a:outerShdw>
              </a:effectLst>
              <a:highlight>
                <a:srgbClr val="00FFFF"/>
              </a:highlight>
            </a:endParaRPr>
          </a:p>
        </p:txBody>
      </p:sp>
    </p:spTree>
    <p:extLst>
      <p:ext uri="{BB962C8B-B14F-4D97-AF65-F5344CB8AC3E}">
        <p14:creationId xmlns:p14="http://schemas.microsoft.com/office/powerpoint/2010/main" val="282382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1813414" y="35524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600" b="1" i="0" u="none" strike="noStrike" kern="1200" cap="none" spc="0" normalizeH="0" baseline="0" noProof="0" dirty="0">
                <a:ln/>
                <a:solidFill>
                  <a:srgbClr val="9E3939"/>
                </a:solidFill>
                <a:effectLst/>
                <a:uLnTx/>
                <a:uFillTx/>
                <a:latin typeface="Aptos" panose="02110004020202020204"/>
                <a:ea typeface="+mn-ea"/>
                <a:cs typeface="+mn-cs"/>
              </a:rPr>
              <a:t>MOTIFS POUR REMERCIER ET PRIER DANS LA LETTRE AUX PHILIPPIENS</a:t>
            </a:r>
          </a:p>
        </p:txBody>
      </p:sp>
      <p:sp>
        <p:nvSpPr>
          <p:cNvPr id="5" name="ZoneTexte 4">
            <a:extLst>
              <a:ext uri="{FF2B5EF4-FFF2-40B4-BE49-F238E27FC236}">
                <a16:creationId xmlns:a16="http://schemas.microsoft.com/office/drawing/2014/main" id="{7808931C-A3B7-C210-7659-22FBFB153D55}"/>
              </a:ext>
            </a:extLst>
          </p:cNvPr>
          <p:cNvSpPr txBox="1"/>
          <p:nvPr/>
        </p:nvSpPr>
        <p:spPr>
          <a:xfrm>
            <a:off x="7227189" y="405707"/>
            <a:ext cx="4528607" cy="2585323"/>
          </a:xfrm>
          <a:prstGeom prst="rect">
            <a:avLst/>
          </a:prstGeom>
          <a:noFill/>
          <a:ln w="38100">
            <a:solidFill>
              <a:srgbClr val="FFFF00"/>
            </a:solidFill>
          </a:ln>
        </p:spPr>
        <p:txBody>
          <a:bodyPr wrap="square">
            <a:spAutoFit/>
          </a:bodyPr>
          <a:lstStyle/>
          <a:p>
            <a:pPr algn="just">
              <a:buNone/>
            </a:pPr>
            <a:r>
              <a:rPr lang="fr-FR" sz="1800" b="1" dirty="0">
                <a:solidFill>
                  <a:schemeClr val="bg1"/>
                </a:solidFill>
                <a:effectLst>
                  <a:outerShdw blurRad="38100" dist="38100" dir="2700000" algn="tl">
                    <a:srgbClr val="000000">
                      <a:alpha val="43137"/>
                    </a:srgbClr>
                  </a:outerShdw>
                </a:effectLst>
                <a:latin typeface="Calibri" panose="020F0502020204030204" pitchFamily="34" charset="0"/>
                <a:ea typeface="MS Minngs"/>
              </a:rPr>
              <a:t>« Cherchez toutes les occasions de vous rendre là où l'on se réunit pour prier. Ceux qui aspirent véritablement à être en communion avec Dieu seront présents aux réunions de prière et y participeront, vivement désireux d'en retirer tous les avantages possibles. Ils saisiront toutes les occasions pour recevoir du ciel des rayons de lumière. »</a:t>
            </a:r>
            <a:endParaRPr lang="fr-CH" sz="1800" b="1" dirty="0">
              <a:solidFill>
                <a:schemeClr val="bg1"/>
              </a:solidFill>
              <a:effectLst>
                <a:outerShdw blurRad="38100" dist="38100" dir="2700000" algn="tl">
                  <a:srgbClr val="000000">
                    <a:alpha val="43137"/>
                  </a:srgbClr>
                </a:outerShdw>
              </a:effectLst>
              <a:latin typeface="Times New Roman" panose="02020603050405020304" pitchFamily="18" charset="0"/>
              <a:ea typeface="MS Minngs"/>
            </a:endParaRPr>
          </a:p>
        </p:txBody>
      </p:sp>
      <p:sp>
        <p:nvSpPr>
          <p:cNvPr id="7" name="ZoneTexte 6">
            <a:extLst>
              <a:ext uri="{FF2B5EF4-FFF2-40B4-BE49-F238E27FC236}">
                <a16:creationId xmlns:a16="http://schemas.microsoft.com/office/drawing/2014/main" id="{51B0A933-525A-63A9-0DF8-56C28B361540}"/>
              </a:ext>
            </a:extLst>
          </p:cNvPr>
          <p:cNvSpPr txBox="1"/>
          <p:nvPr/>
        </p:nvSpPr>
        <p:spPr>
          <a:xfrm>
            <a:off x="5960533" y="5600927"/>
            <a:ext cx="5955136" cy="923330"/>
          </a:xfrm>
          <a:prstGeom prst="rect">
            <a:avLst/>
          </a:prstGeom>
          <a:solidFill>
            <a:schemeClr val="tx1"/>
          </a:solidFill>
          <a:ln w="38100">
            <a:solidFill>
              <a:srgbClr val="FFFF99"/>
            </a:solidFill>
          </a:ln>
        </p:spPr>
        <p:txBody>
          <a:bodyPr wrap="square">
            <a:spAutoFit/>
          </a:bodyPr>
          <a:lstStyle/>
          <a:p>
            <a:pPr algn="ctr"/>
            <a:r>
              <a:rPr lang="fr-FR" sz="1800" dirty="0">
                <a:solidFill>
                  <a:schemeClr val="bg1"/>
                </a:solidFill>
                <a:effectLst/>
                <a:latin typeface="Calibri" panose="020F0502020204030204" pitchFamily="34" charset="0"/>
                <a:ea typeface="MS Minngs"/>
              </a:rPr>
              <a:t>« </a:t>
            </a:r>
            <a:r>
              <a:rPr lang="fr-FR" sz="1800" dirty="0">
                <a:solidFill>
                  <a:srgbClr val="FFFF00"/>
                </a:solidFill>
                <a:effectLst>
                  <a:outerShdw blurRad="38100" dist="38100" dir="2700000" algn="tl">
                    <a:srgbClr val="000000">
                      <a:alpha val="43137"/>
                    </a:srgbClr>
                  </a:outerShdw>
                </a:effectLst>
                <a:latin typeface="Calibri" panose="020F0502020204030204" pitchFamily="34" charset="0"/>
                <a:ea typeface="MS Minngs"/>
              </a:rPr>
              <a:t>Il faut aussi prier dans le cercle de la famille, </a:t>
            </a:r>
            <a:r>
              <a:rPr lang="fr-FR" sz="1800" dirty="0">
                <a:solidFill>
                  <a:schemeClr val="bg1"/>
                </a:solidFill>
                <a:latin typeface="Calibri" panose="020F0502020204030204" pitchFamily="34" charset="0"/>
                <a:ea typeface="MS Minngs"/>
              </a:rPr>
              <a:t>et surtout ne pas négliger la prière secrète.</a:t>
            </a:r>
            <a:r>
              <a:rPr lang="fr-FR" sz="1800" dirty="0">
                <a:effectLst/>
                <a:latin typeface="Calibri" panose="020F0502020204030204" pitchFamily="34" charset="0"/>
                <a:ea typeface="MS Minngs"/>
              </a:rPr>
              <a:t> </a:t>
            </a:r>
            <a:r>
              <a:rPr lang="fr-FR" sz="1800" dirty="0">
                <a:solidFill>
                  <a:srgbClr val="FFFF00"/>
                </a:solidFill>
                <a:effectLst/>
                <a:latin typeface="Calibri" panose="020F0502020204030204" pitchFamily="34" charset="0"/>
                <a:ea typeface="MS Minngs"/>
              </a:rPr>
              <a:t>Celle-ci est la vie de l'âme et sans elle toute croissance spirituelle est impossible. » </a:t>
            </a:r>
            <a:endParaRPr lang="fr-CH" dirty="0">
              <a:solidFill>
                <a:srgbClr val="FFFF00"/>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6391377-E336-ACA2-0720-376B0BA4ABCF}"/>
              </a:ext>
            </a:extLst>
          </p:cNvPr>
          <p:cNvSpPr txBox="1"/>
          <p:nvPr/>
        </p:nvSpPr>
        <p:spPr>
          <a:xfrm>
            <a:off x="4741333" y="347133"/>
            <a:ext cx="6807200" cy="4170372"/>
          </a:xfrm>
          <a:prstGeom prst="rect">
            <a:avLst/>
          </a:prstGeom>
          <a:noFill/>
        </p:spPr>
        <p:txBody>
          <a:bodyPr wrap="square" rtlCol="0">
            <a:spAutoFit/>
          </a:bodyPr>
          <a:lstStyle/>
          <a:p>
            <a:pPr algn="just"/>
            <a:r>
              <a:rPr lang="fr-FR" sz="1900" dirty="0">
                <a:solidFill>
                  <a:srgbClr val="0000FF"/>
                </a:solidFill>
                <a:effectLst>
                  <a:outerShdw blurRad="38100" dist="38100" dir="2700000" algn="tl">
                    <a:srgbClr val="000000">
                      <a:alpha val="43137"/>
                    </a:srgbClr>
                  </a:outerShdw>
                </a:effectLst>
              </a:rPr>
              <a:t>« Prier en famille et en public ne saurait suffire. Quand vous êtes seul, ouvrez votre âme au regard scrutateur de Dieu. Votre prière ne doit être entendue que de lui seul. Aucune oreille curieuse ne doit être témoin de vos épanchements. Dans la prière secrète, l'âme est affranchie des influences extérieures, sourde aux bruits de la terre.</a:t>
            </a:r>
          </a:p>
          <a:p>
            <a:pPr algn="just"/>
            <a:endParaRPr lang="fr-FR" sz="1900" dirty="0">
              <a:effectLst>
                <a:outerShdw blurRad="38100" dist="38100" dir="2700000" algn="tl">
                  <a:srgbClr val="000000">
                    <a:alpha val="43137"/>
                  </a:srgbClr>
                </a:outerShdw>
              </a:effectLst>
            </a:endParaRPr>
          </a:p>
          <a:p>
            <a:pPr algn="just"/>
            <a:r>
              <a:rPr lang="fr-FR" sz="1900" dirty="0">
                <a:solidFill>
                  <a:srgbClr val="9900FF"/>
                </a:solidFill>
                <a:effectLst>
                  <a:outerShdw blurRad="38100" dist="38100" dir="2700000" algn="tl">
                    <a:srgbClr val="000000">
                      <a:alpha val="43137"/>
                    </a:srgbClr>
                  </a:outerShdw>
                </a:effectLst>
              </a:rPr>
              <a:t> Calme mais fervente, elle s'élève jusqu'à Dieu, qui est sa forteresse et sa force. Une influence douce et durable émanera de celui qui exauce les prières faites en secret, et dont l'oreille est ouverte aux requêtes de nos cœurs. Par une foi calme et simple, l'âme s'entretient avec le Seigneur et se fortifie pour la lutte contre Satan.</a:t>
            </a:r>
            <a:endParaRPr lang="fr-CH" sz="1900" dirty="0">
              <a:solidFill>
                <a:srgbClr val="9900FF"/>
              </a:solidFill>
              <a:effectLst>
                <a:outerShdw blurRad="38100" dist="38100" dir="2700000" algn="tl">
                  <a:srgbClr val="000000">
                    <a:alpha val="43137"/>
                  </a:srgbClr>
                </a:outerShdw>
              </a:effectLst>
            </a:endParaRPr>
          </a:p>
          <a:p>
            <a:endParaRPr lang="fr-CH" dirty="0"/>
          </a:p>
        </p:txBody>
      </p:sp>
      <p:sp>
        <p:nvSpPr>
          <p:cNvPr id="4" name="ZoneTexte 3">
            <a:extLst>
              <a:ext uri="{FF2B5EF4-FFF2-40B4-BE49-F238E27FC236}">
                <a16:creationId xmlns:a16="http://schemas.microsoft.com/office/drawing/2014/main" id="{ADA1A0E3-BD59-7D71-A198-6A0D52AD92A4}"/>
              </a:ext>
            </a:extLst>
          </p:cNvPr>
          <p:cNvSpPr txBox="1"/>
          <p:nvPr/>
        </p:nvSpPr>
        <p:spPr>
          <a:xfrm>
            <a:off x="3185160" y="4259049"/>
            <a:ext cx="6096000" cy="1477328"/>
          </a:xfrm>
          <a:prstGeom prst="rect">
            <a:avLst/>
          </a:prstGeom>
          <a:noFill/>
        </p:spPr>
        <p:txBody>
          <a:bodyPr wrap="square">
            <a:spAutoFit/>
          </a:bodyPr>
          <a:lstStyle/>
          <a:p>
            <a:r>
              <a:rPr lang="fr-FR"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Priez dans votre chambre ; mais élevez aussi vos cœurs vers le ciel tout en vaquant à vos occupations de chaque jour. C'est ainsi qu’Hénoch marchait avec Dieu. La prière silencieuse, montant comme un précieux encens jusqu'au trône de la grâce, rend l'âme invincible »</a:t>
            </a:r>
            <a:endParaRPr lang="fr-CH"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47E7757-D986-776E-5290-46E602FC3C68}"/>
              </a:ext>
            </a:extLst>
          </p:cNvPr>
          <p:cNvSpPr txBox="1"/>
          <p:nvPr/>
        </p:nvSpPr>
        <p:spPr>
          <a:xfrm>
            <a:off x="3685032" y="5874876"/>
            <a:ext cx="5266944" cy="646331"/>
          </a:xfrm>
          <a:prstGeom prst="rect">
            <a:avLst/>
          </a:prstGeom>
          <a:noFill/>
        </p:spPr>
        <p:txBody>
          <a:bodyPr wrap="square">
            <a:spAutoFit/>
          </a:bodyPr>
          <a:lstStyle/>
          <a:p>
            <a:pPr algn="ctr"/>
            <a:r>
              <a:rPr lang="fr-FR" dirty="0">
                <a:solidFill>
                  <a:srgbClr val="FF0000"/>
                </a:solidFill>
                <a:effectLst>
                  <a:outerShdw blurRad="38100" dist="38100" dir="2700000" algn="tl">
                    <a:srgbClr val="000000">
                      <a:alpha val="43137"/>
                    </a:srgbClr>
                  </a:outerShdw>
                </a:effectLst>
                <a:highlight>
                  <a:srgbClr val="00FFFF"/>
                </a:highlight>
              </a:rPr>
              <a:t>(Ellen G. White, </a:t>
            </a:r>
            <a:r>
              <a:rPr lang="fr-FR" i="1" dirty="0">
                <a:solidFill>
                  <a:srgbClr val="FF0000"/>
                </a:solidFill>
                <a:effectLst>
                  <a:outerShdw blurRad="38100" dist="38100" dir="2700000" algn="tl">
                    <a:srgbClr val="000000">
                      <a:alpha val="43137"/>
                    </a:srgbClr>
                  </a:outerShdw>
                </a:effectLst>
                <a:highlight>
                  <a:srgbClr val="00FFFF"/>
                </a:highlight>
              </a:rPr>
              <a:t>     Le meilleur chemin</a:t>
            </a:r>
            <a:r>
              <a:rPr lang="fr-FR" dirty="0">
                <a:solidFill>
                  <a:srgbClr val="FF0000"/>
                </a:solidFill>
                <a:effectLst>
                  <a:outerShdw blurRad="38100" dist="38100" dir="2700000" algn="tl">
                    <a:srgbClr val="000000">
                      <a:alpha val="43137"/>
                    </a:srgbClr>
                  </a:outerShdw>
                </a:effectLst>
                <a:highlight>
                  <a:srgbClr val="00FFFF"/>
                </a:highlight>
              </a:rPr>
              <a:t>, </a:t>
            </a:r>
            <a:br>
              <a:rPr lang="fr-FR" dirty="0">
                <a:solidFill>
                  <a:srgbClr val="FF0000"/>
                </a:solidFill>
                <a:effectLst>
                  <a:outerShdw blurRad="38100" dist="38100" dir="2700000" algn="tl">
                    <a:srgbClr val="000000">
                      <a:alpha val="43137"/>
                    </a:srgbClr>
                  </a:outerShdw>
                </a:effectLst>
                <a:highlight>
                  <a:srgbClr val="00FFFF"/>
                </a:highlight>
              </a:rPr>
            </a:br>
            <a:r>
              <a:rPr lang="fr-FR" dirty="0">
                <a:solidFill>
                  <a:srgbClr val="FF0000"/>
                </a:solidFill>
                <a:effectLst>
                  <a:outerShdw blurRad="38100" dist="38100" dir="2700000" algn="tl">
                    <a:srgbClr val="000000">
                      <a:alpha val="43137"/>
                    </a:srgbClr>
                  </a:outerShdw>
                </a:effectLst>
                <a:highlight>
                  <a:srgbClr val="00FFFF"/>
                </a:highlight>
              </a:rPr>
              <a:t>p. 95.96.)</a:t>
            </a:r>
            <a:endParaRPr lang="fr-CH" dirty="0">
              <a:solidFill>
                <a:srgbClr val="FF0000"/>
              </a:solidFill>
              <a:effectLst>
                <a:outerShdw blurRad="38100" dist="38100" dir="2700000" algn="tl">
                  <a:srgbClr val="000000">
                    <a:alpha val="43137"/>
                  </a:srgbClr>
                </a:outerShdw>
              </a:effectLst>
              <a:highlight>
                <a:srgbClr val="00FFFF"/>
              </a:highlight>
            </a:endParaRPr>
          </a:p>
        </p:txBody>
      </p:sp>
      <p:pic>
        <p:nvPicPr>
          <p:cNvPr id="2050" name="Picture 2" descr="Image d’Épingle Story">
            <a:extLst>
              <a:ext uri="{FF2B5EF4-FFF2-40B4-BE49-F238E27FC236}">
                <a16:creationId xmlns:a16="http://schemas.microsoft.com/office/drawing/2014/main" id="{2DAC293F-357E-1927-404E-29292F5FD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26" y="659958"/>
            <a:ext cx="2564296" cy="2564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0CA895D-575D-6BF0-446A-7EBB2FBBF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3" y="3580534"/>
            <a:ext cx="1963737" cy="26175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28AB8B2-F94E-1C8B-6FD8-FDC6EA986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200" y="3609451"/>
            <a:ext cx="2176733" cy="290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2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up of a blue background&#10;&#10;AI-generated content may be incorrect.">
            <a:extLst>
              <a:ext uri="{FF2B5EF4-FFF2-40B4-BE49-F238E27FC236}">
                <a16:creationId xmlns:a16="http://schemas.microsoft.com/office/drawing/2014/main" id="{2B4C1091-2886-EF15-7FF5-A58D221DBD6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0" normalizeH="0" baseline="0" noProof="0" dirty="0">
                <a:ln/>
                <a:solidFill>
                  <a:srgbClr val="9E3939"/>
                </a:solidFill>
                <a:effectLst/>
                <a:uLnTx/>
                <a:uFillTx/>
                <a:latin typeface="Aptos" panose="02110004020202020204"/>
                <a:ea typeface="+mn-ea"/>
                <a:cs typeface="+mn-cs"/>
              </a:rPr>
              <a:t>RAISONS DE REMERCIER</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srgbClr val="0E2841">
                    <a:lumMod val="50000"/>
                    <a:lumOff val="50000"/>
                  </a:srgbClr>
                </a:solidFill>
                <a:effectLst/>
                <a:uLnTx/>
                <a:uFillTx/>
                <a:latin typeface="Comic Sans MS" panose="030F0702030302020204" pitchFamily="66" charset="0"/>
                <a:ea typeface="+mn-ea"/>
                <a:cs typeface="+mn-cs"/>
              </a:rPr>
              <a:t>“étant persuadé que celui qui a commencé en vous une œuvre bonne, en poursuivra l'achèvement jusqu'au jour de Jésus-Christ ” </a:t>
            </a:r>
            <a:r>
              <a:rPr kumimoji="0" lang="fr-CH" sz="1400" b="1" i="0" u="none" strike="noStrike" kern="1200" cap="none" spc="0" normalizeH="0" baseline="0" noProof="0" dirty="0">
                <a:ln>
                  <a:noFill/>
                </a:ln>
                <a:solidFill>
                  <a:srgbClr val="0E2841">
                    <a:lumMod val="50000"/>
                    <a:lumOff val="50000"/>
                  </a:srgbClr>
                </a:solidFill>
                <a:effectLst/>
                <a:uLnTx/>
                <a:uFillTx/>
                <a:latin typeface="Comic Sans MS" panose="030F0702030302020204" pitchFamily="66" charset="0"/>
                <a:ea typeface="+mn-ea"/>
                <a:cs typeface="+mn-cs"/>
              </a:rPr>
              <a:t>(Philippiens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Paul commence sa lettre en remerciant Dieu pour les croyants de Philippes </a:t>
            </a:r>
            <a:r>
              <a:rPr kumimoji="0" lang="fr-CH" sz="2000" b="1" i="0" u="none" strike="noStrike" kern="1200" cap="none" spc="0" normalizeH="0" baseline="0" noProof="0" dirty="0">
                <a:ln>
                  <a:noFill/>
                </a:ln>
                <a:solidFill>
                  <a:srgbClr val="9E3939"/>
                </a:solidFill>
                <a:effectLst/>
                <a:uLnTx/>
                <a:uFillTx/>
                <a:latin typeface="Aptos" panose="02110004020202020204"/>
                <a:ea typeface="+mn-ea"/>
                <a:cs typeface="+mn-cs"/>
              </a:rPr>
              <a:t>(Philippiens 1.3), </a:t>
            </a: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qu'il aimait tendrement </a:t>
            </a:r>
            <a:r>
              <a:rPr kumimoji="0" lang="fr-CH" sz="2000" b="1" i="0" u="none" strike="noStrike" kern="1200" cap="none" spc="0" normalizeH="0" baseline="0" noProof="0" dirty="0">
                <a:ln>
                  <a:noFill/>
                </a:ln>
                <a:solidFill>
                  <a:srgbClr val="9E3939"/>
                </a:solidFill>
                <a:effectLst/>
                <a:uLnTx/>
                <a:uFillTx/>
                <a:latin typeface="Aptos" panose="02110004020202020204"/>
                <a:ea typeface="+mn-ea"/>
                <a:cs typeface="+mn-cs"/>
              </a:rPr>
              <a:t>(Philippiens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608716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Tout comme le souverain sacrificateur portait sur le pectoral, près de son cœur, le nom des tribus d'Israël gravés sur des pierres précieuses lorsqu'il se présentait devant Dieu, Paul portait « dans le cœur » chaque membre de l'église lorsqu'il se présentait en prière devant Dieu pour intercéder pour eux </a:t>
            </a:r>
            <a:r>
              <a:rPr kumimoji="0" lang="fr-CH" sz="2000" b="1" i="0" u="none" strike="noStrike" kern="1200" cap="none" spc="0" normalizeH="0" baseline="0" noProof="0" dirty="0">
                <a:ln>
                  <a:noFill/>
                </a:ln>
                <a:solidFill>
                  <a:srgbClr val="9E3939"/>
                </a:solidFill>
                <a:effectLst/>
                <a:uLnTx/>
                <a:uFillTx/>
                <a:latin typeface="Aptos" panose="02110004020202020204"/>
                <a:ea typeface="+mn-ea"/>
                <a:cs typeface="+mn-cs"/>
              </a:rPr>
              <a:t>(Philippiens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0" y="5305580"/>
            <a:ext cx="623769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Le troisième motif de reconnaissance consistait en ce que les Philippiens participaient avec lui « à mes  liens, et à la défense et à la confirmation de l'Évangile » </a:t>
            </a:r>
            <a:r>
              <a:rPr kumimoji="0" lang="fr-CH" sz="2000" b="1" i="0" u="none" strike="noStrike" kern="1200" cap="none" spc="0" normalizeH="0" baseline="0" noProof="0" dirty="0">
                <a:ln>
                  <a:noFill/>
                </a:ln>
                <a:solidFill>
                  <a:srgbClr val="9E3939"/>
                </a:solidFill>
                <a:effectLst/>
                <a:uLnTx/>
                <a:uFillTx/>
                <a:latin typeface="Aptos" panose="02110004020202020204"/>
                <a:ea typeface="+mn-ea"/>
                <a:cs typeface="+mn-cs"/>
              </a:rPr>
              <a:t>(Philippiens 1.7)</a:t>
            </a: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265652"/>
            <a:ext cx="623769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Sa reconnaissance incluait le fait que les Philippiens restaient fidèles à l'Évangile, et que Dieu les perfectionnait chaque jour </a:t>
            </a:r>
            <a:r>
              <a:rPr kumimoji="0" lang="fr-CH" sz="2000" b="1" i="0" u="none" strike="noStrike" kern="1200" cap="none" spc="0" normalizeH="0" baseline="0" noProof="0" dirty="0">
                <a:ln>
                  <a:noFill/>
                </a:ln>
                <a:solidFill>
                  <a:srgbClr val="9E3939"/>
                </a:solidFill>
                <a:effectLst/>
                <a:uLnTx/>
                <a:uFillTx/>
                <a:latin typeface="Aptos" panose="02110004020202020204"/>
                <a:ea typeface="+mn-ea"/>
                <a:cs typeface="+mn-cs"/>
              </a:rPr>
              <a:t>(Philippiens 1.5-6).</a:t>
            </a:r>
          </a:p>
        </p:txBody>
      </p:sp>
    </p:spTree>
    <p:extLst>
      <p:ext uri="{BB962C8B-B14F-4D97-AF65-F5344CB8AC3E}">
        <p14:creationId xmlns:p14="http://schemas.microsoft.com/office/powerpoint/2010/main" val="34631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0ECC2AB-FB4B-0C57-9C85-76682DB89279}"/>
              </a:ext>
            </a:extLst>
          </p:cNvPr>
          <p:cNvSpPr txBox="1"/>
          <p:nvPr/>
        </p:nvSpPr>
        <p:spPr>
          <a:xfrm>
            <a:off x="4676503" y="398272"/>
            <a:ext cx="7067573" cy="2554545"/>
          </a:xfrm>
          <a:prstGeom prst="rect">
            <a:avLst/>
          </a:prstGeom>
          <a:solidFill>
            <a:schemeClr val="accent6">
              <a:lumMod val="20000"/>
              <a:lumOff val="80000"/>
            </a:schemeClr>
          </a:solidFill>
        </p:spPr>
        <p:txBody>
          <a:bodyPr wrap="square">
            <a:spAutoFit/>
          </a:bodyPr>
          <a:lstStyle/>
          <a:p>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L'œuvre de Paul à Philippes contribua à l'établissement d'une église, dont les membres augmentèrent régulièrement. </a:t>
            </a:r>
            <a:b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Son zèle, sa foi, son empressement à souffrir pour la cause du Christ exercèrent une influence profonde et durable sur les nouveaux convertis. </a:t>
            </a:r>
            <a:b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Ils s'attachèrent aux précieuses vérités pour lesquelles les apôtres avaient tout sacrifié, et auxquelles ils s'étaient voués avec tant de ferveur.</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3DE6C91C-FAE4-5D6F-BBEC-C536A8A909EE}"/>
              </a:ext>
            </a:extLst>
          </p:cNvPr>
          <p:cNvSpPr txBox="1"/>
          <p:nvPr/>
        </p:nvSpPr>
        <p:spPr>
          <a:xfrm>
            <a:off x="3468757" y="3216107"/>
            <a:ext cx="8275319" cy="1938992"/>
          </a:xfrm>
          <a:prstGeom prst="rect">
            <a:avLst/>
          </a:prstGeom>
          <a:solidFill>
            <a:schemeClr val="tx2">
              <a:lumMod val="10000"/>
              <a:lumOff val="90000"/>
            </a:schemeClr>
          </a:solidFill>
        </p:spPr>
        <p:txBody>
          <a:bodyPr wrap="square">
            <a:spAutoFit/>
          </a:bodyPr>
          <a:lstStyle/>
          <a:p>
            <a:r>
              <a:rPr lang="fr-FR" dirty="0"/>
              <a:t> </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Cette église n'échappa cependant pas à la persécution ; une lettre écrite par Paul aux Philippiens nous le révèle. </a:t>
            </a:r>
            <a:r>
              <a:rPr lang="fr-FR" sz="20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Il vous a été fait la grâce, dit-il, par rapport à Christ, non seulement de croire en lui, mais encore de souffrir pour lui, en soutenant le même combat que vous m'avez vu soutenir, et que vous apprenez maintenant que je soutiens » </a:t>
            </a:r>
            <a:r>
              <a:rPr lang="fr-FR"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(Philippiens 1.29,30)</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CH"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1BD2F07-5679-8670-9122-3AD755D53570}"/>
              </a:ext>
            </a:extLst>
          </p:cNvPr>
          <p:cNvSpPr txBox="1"/>
          <p:nvPr/>
        </p:nvSpPr>
        <p:spPr>
          <a:xfrm>
            <a:off x="1884459" y="5418389"/>
            <a:ext cx="9859617" cy="1323439"/>
          </a:xfrm>
          <a:prstGeom prst="rect">
            <a:avLst/>
          </a:prstGeom>
          <a:solidFill>
            <a:srgbClr val="FFFF00"/>
          </a:solidFill>
        </p:spPr>
        <p:txBody>
          <a:bodyPr wrap="square">
            <a:spAutoFit/>
          </a:bodyPr>
          <a:lstStyle/>
          <a:p>
            <a:pPr algn="just">
              <a:buNone/>
            </a:pPr>
            <a:r>
              <a:rPr lang="fr-FR" sz="2000" dirty="0">
                <a:effectLst/>
                <a:latin typeface="Arial" panose="020B0604020202020204" pitchFamily="34" charset="0"/>
                <a:ea typeface="MS Minngs"/>
                <a:cs typeface="Arial" panose="020B0604020202020204" pitchFamily="34" charset="0"/>
              </a:rPr>
              <a:t>Cependant, ils avaient une telle assurance dans leur foi que l'apôtre déclare : </a:t>
            </a:r>
            <a:r>
              <a:rPr lang="fr-FR" sz="2000" dirty="0">
                <a:solidFill>
                  <a:srgbClr val="FF0000"/>
                </a:solidFill>
                <a:effectLst/>
                <a:latin typeface="Arial" panose="020B0604020202020204" pitchFamily="34" charset="0"/>
                <a:ea typeface="MS Minngs"/>
                <a:cs typeface="Arial" panose="020B0604020202020204" pitchFamily="34" charset="0"/>
              </a:rPr>
              <a:t>« Je rends grâces à mon Dieu de tout le souvenir que je garde de vous, ne cessant, dans toutes mes prières pour vous tous, de manifester ma joie au sujet de la part que vous prenez à l’Évangile, depuis le premier jour jusqu'à maintenant. » </a:t>
            </a:r>
            <a:r>
              <a:rPr lang="fr-FR" sz="2000" i="1" dirty="0">
                <a:effectLst/>
                <a:latin typeface="Arial" panose="020B0604020202020204" pitchFamily="34" charset="0"/>
                <a:ea typeface="MS Minngs"/>
                <a:cs typeface="Arial" panose="020B0604020202020204" pitchFamily="34" charset="0"/>
              </a:rPr>
              <a:t>(Philippiens 1.3-5).</a:t>
            </a:r>
            <a:endParaRPr lang="fr-CH" sz="2000" dirty="0">
              <a:effectLst/>
              <a:latin typeface="Arial" panose="020B0604020202020204" pitchFamily="34" charset="0"/>
              <a:ea typeface="MS Minngs"/>
              <a:cs typeface="Arial" panose="020B0604020202020204" pitchFamily="34" charset="0"/>
            </a:endParaRPr>
          </a:p>
        </p:txBody>
      </p:sp>
      <p:sp>
        <p:nvSpPr>
          <p:cNvPr id="9" name="ZoneTexte 8">
            <a:extLst>
              <a:ext uri="{FF2B5EF4-FFF2-40B4-BE49-F238E27FC236}">
                <a16:creationId xmlns:a16="http://schemas.microsoft.com/office/drawing/2014/main" id="{3FFE5E9F-D5EE-9384-5AA7-4C4A1F054451}"/>
              </a:ext>
            </a:extLst>
          </p:cNvPr>
          <p:cNvSpPr txBox="1"/>
          <p:nvPr/>
        </p:nvSpPr>
        <p:spPr>
          <a:xfrm>
            <a:off x="447924" y="340554"/>
            <a:ext cx="3607241" cy="646331"/>
          </a:xfrm>
          <a:prstGeom prst="rect">
            <a:avLst/>
          </a:prstGeom>
          <a:noFill/>
        </p:spPr>
        <p:txBody>
          <a:bodyPr wrap="square">
            <a:spAutoFit/>
          </a:bodyPr>
          <a:lstStyle/>
          <a:p>
            <a:pPr algn="ctr"/>
            <a:r>
              <a:rPr lang="fr-FR" sz="1800" i="1" dirty="0">
                <a:solidFill>
                  <a:srgbClr val="0000FF"/>
                </a:solidFill>
                <a:effectLst/>
                <a:highlight>
                  <a:srgbClr val="FFFF00"/>
                </a:highlight>
                <a:latin typeface="Calibri" panose="020F0502020204030204" pitchFamily="34" charset="0"/>
                <a:ea typeface="MS Minngs"/>
              </a:rPr>
              <a:t>(ELLEN G. </a:t>
            </a:r>
            <a:r>
              <a:rPr lang="fr-FR" i="1" dirty="0">
                <a:solidFill>
                  <a:srgbClr val="0000FF"/>
                </a:solidFill>
                <a:highlight>
                  <a:srgbClr val="FFFF00"/>
                </a:highlight>
                <a:latin typeface="Calibri" panose="020F0502020204030204" pitchFamily="34" charset="0"/>
                <a:ea typeface="MS Minngs"/>
              </a:rPr>
              <a:t>WHITE.</a:t>
            </a:r>
            <a:endParaRPr lang="fr-FR" sz="1800" i="1" dirty="0">
              <a:solidFill>
                <a:srgbClr val="0000FF"/>
              </a:solidFill>
              <a:effectLst/>
              <a:highlight>
                <a:srgbClr val="FFFF00"/>
              </a:highlight>
              <a:latin typeface="Calibri" panose="020F0502020204030204" pitchFamily="34" charset="0"/>
              <a:ea typeface="MS Minngs"/>
            </a:endParaRPr>
          </a:p>
          <a:p>
            <a:pPr algn="ctr"/>
            <a:r>
              <a:rPr lang="fr-FR" sz="1800" i="1" dirty="0">
                <a:solidFill>
                  <a:srgbClr val="0000FF"/>
                </a:solidFill>
                <a:effectLst/>
                <a:highlight>
                  <a:srgbClr val="FFFF00"/>
                </a:highlight>
                <a:latin typeface="Calibri" panose="020F0502020204030204" pitchFamily="34" charset="0"/>
                <a:ea typeface="MS Minngs"/>
              </a:rPr>
              <a:t>Conquérants pacifiques,</a:t>
            </a:r>
            <a:r>
              <a:rPr lang="fr-FR" sz="1800" dirty="0">
                <a:solidFill>
                  <a:srgbClr val="0000FF"/>
                </a:solidFill>
                <a:effectLst/>
                <a:highlight>
                  <a:srgbClr val="FFFF00"/>
                </a:highlight>
                <a:latin typeface="Calibri" panose="020F0502020204030204" pitchFamily="34" charset="0"/>
                <a:ea typeface="MS Minngs"/>
              </a:rPr>
              <a:t> p. 195, 196.</a:t>
            </a:r>
            <a:endParaRPr lang="fr-CH" dirty="0">
              <a:solidFill>
                <a:srgbClr val="0000FF"/>
              </a:solidFill>
              <a:highlight>
                <a:srgbClr val="FFFF00"/>
              </a:highlight>
            </a:endParaRPr>
          </a:p>
        </p:txBody>
      </p:sp>
      <p:pic>
        <p:nvPicPr>
          <p:cNvPr id="3074" name="Picture 2" descr="Image d’Épingle Story">
            <a:extLst>
              <a:ext uri="{FF2B5EF4-FFF2-40B4-BE49-F238E27FC236}">
                <a16:creationId xmlns:a16="http://schemas.microsoft.com/office/drawing/2014/main" id="{3E3EBAAD-A145-16C2-5029-70712BA60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35" y="2768712"/>
            <a:ext cx="2509299" cy="25092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ADA0F8D-29D4-1A6F-3AE0-E166F02B0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474" y="1253325"/>
            <a:ext cx="1515387" cy="15153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d’Épingle Story">
            <a:extLst>
              <a:ext uri="{FF2B5EF4-FFF2-40B4-BE49-F238E27FC236}">
                <a16:creationId xmlns:a16="http://schemas.microsoft.com/office/drawing/2014/main" id="{B6CF7915-ED27-573A-2699-77DE7D3C7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1019" y="5469958"/>
            <a:ext cx="1323440" cy="132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7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4_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1622</TotalTime>
  <Words>3992</Words>
  <Application>Microsoft Office PowerPoint</Application>
  <PresentationFormat>Panorámica</PresentationFormat>
  <Paragraphs>169</Paragraphs>
  <Slides>24</Slides>
  <Notes>4</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24</vt:i4>
      </vt:variant>
    </vt:vector>
  </HeadingPairs>
  <TitlesOfParts>
    <vt:vector size="36" baseType="lpstr">
      <vt:lpstr>Calibri</vt:lpstr>
      <vt:lpstr>Aptos</vt:lpstr>
      <vt:lpstr>Arial</vt:lpstr>
      <vt:lpstr>Wingdings</vt:lpstr>
      <vt:lpstr>Comic Sans MS</vt:lpstr>
      <vt:lpstr>Calibri Light</vt:lpstr>
      <vt:lpstr>Times New Roman</vt:lpstr>
      <vt:lpstr>Brush Script MT</vt:lpstr>
      <vt:lpstr>Aptos Display</vt:lpstr>
      <vt:lpstr>Tema de Office</vt:lpstr>
      <vt:lpstr>1_Tema de Office</vt:lpstr>
      <vt:lpstr>14_Thème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64</cp:revision>
  <dcterms:created xsi:type="dcterms:W3CDTF">2025-12-29T07:58:33Z</dcterms:created>
  <dcterms:modified xsi:type="dcterms:W3CDTF">2026-01-09T22:08:08Z</dcterms:modified>
</cp:coreProperties>
</file>