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316"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45B"/>
    <a:srgbClr val="5C7AD4"/>
    <a:srgbClr val="76483F"/>
    <a:srgbClr val="00E668"/>
    <a:srgbClr val="00D25F"/>
    <a:srgbClr val="009AD0"/>
    <a:srgbClr val="00D05E"/>
    <a:srgbClr val="5DD5FF"/>
    <a:srgbClr val="652593"/>
    <a:srgbClr val="F6E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6327"/>
  </p:normalViewPr>
  <p:slideViewPr>
    <p:cSldViewPr snapToGrid="0">
      <p:cViewPr varScale="1">
        <p:scale>
          <a:sx n="107" d="100"/>
          <a:sy n="107" d="100"/>
        </p:scale>
        <p:origin x="8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fr-FR" sz="2000" b="1" dirty="0">
              <a:solidFill>
                <a:schemeClr val="bg1"/>
              </a:solidFill>
              <a:effectLst>
                <a:outerShdw blurRad="38100" dist="38100" dir="2700000" algn="tl">
                  <a:srgbClr val="000000">
                    <a:alpha val="43137"/>
                  </a:srgbClr>
                </a:outerShdw>
              </a:effectLst>
            </a:rPr>
            <a:t>Partir</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fr-FR" sz="2000" b="1" dirty="0">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fr-FR" sz="2000" b="1" dirty="0">
              <a:solidFill>
                <a:schemeClr val="tx1"/>
              </a:solidFill>
            </a:rPr>
            <a:t>Être avec Christ</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fr-FR" sz="2000" b="1" dirty="0">
              <a:solidFill>
                <a:schemeClr val="bg1"/>
              </a:solidFill>
              <a:effectLst>
                <a:outerShdw blurRad="38100" dist="38100" dir="2700000" algn="tl">
                  <a:srgbClr val="000000">
                    <a:alpha val="43137"/>
                  </a:srgbClr>
                </a:outerShdw>
              </a:effectLst>
            </a:rPr>
            <a:t>Demeurer</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fr-FR" sz="2000" b="1" dirty="0">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fr-FR" sz="2000" b="1" dirty="0">
              <a:solidFill>
                <a:schemeClr val="tx1"/>
              </a:solidFill>
            </a:rPr>
            <a:t>Être utile à l'Église</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fr-FR" sz="2000" b="1" dirty="0"/>
            <a:t>Pauvres en esprit</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fr-FR" sz="2000" b="1" dirty="0"/>
            <a:t>Doux</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fr-FR" sz="2000" b="1" dirty="0"/>
            <a:t>Affamés et assoiffés de justice</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fr-FR" sz="2000" b="1" dirty="0"/>
            <a:t>Miséricordieux</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fr-FR" sz="2000" b="1" dirty="0"/>
            <a:t>Purs de cœur</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fr-FR" sz="2000" b="1" dirty="0"/>
            <a:t>Artisans de paix</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fr-FR" sz="2000" b="1" dirty="0"/>
            <a:t>Disposés à tendre l'autre joue</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fr-FR" sz="2000" b="1" dirty="0"/>
            <a:t>Aimer les ennemis</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fr-FR" sz="2000" b="1" dirty="0"/>
            <a:t>Bénir ceux qui nous maudissent</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fr-FR" sz="2000" b="1" dirty="0"/>
            <a:t>Faire du bien à celui qui nous hait</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fr-FR" sz="2000" b="1" dirty="0"/>
            <a:t>Être aimants et généreux</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fr-FR" sz="2000" b="1" dirty="0"/>
            <a:t>Être miséricordieux et humbles</a:t>
          </a: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fr-FR" sz="2000" b="1" dirty="0"/>
            <a:t>Etc.</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effectLst>
                <a:outerShdw blurRad="38100" dist="38100" dir="2700000" algn="tl">
                  <a:srgbClr val="000000">
                    <a:alpha val="43137"/>
                  </a:srgbClr>
                </a:outerShdw>
              </a:effectLst>
            </a:rPr>
            <a:t>Partir</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b="1" kern="1200" dirty="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Être avec Christ</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effectLst>
                <a:outerShdw blurRad="38100" dist="38100" dir="2700000" algn="tl">
                  <a:srgbClr val="000000">
                    <a:alpha val="43137"/>
                  </a:srgbClr>
                </a:outerShdw>
              </a:effectLst>
            </a:rPr>
            <a:t>Demeurer</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b="1" kern="1200" dirty="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Être utile à l'Église</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552336"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Pauvres en esprit</a:t>
          </a:r>
        </a:p>
      </dsp:txBody>
      <dsp:txXfrm>
        <a:off x="20217" y="21865"/>
        <a:ext cx="4511902" cy="373704"/>
      </dsp:txXfrm>
    </dsp:sp>
    <dsp:sp modelId="{CF7405FA-29A5-4AC8-81EA-015E145AB192}">
      <dsp:nvSpPr>
        <dsp:cNvPr id="0" name=""/>
        <dsp:cNvSpPr/>
      </dsp:nvSpPr>
      <dsp:spPr>
        <a:xfrm>
          <a:off x="0" y="427923"/>
          <a:ext cx="4552336"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Doux</a:t>
          </a:r>
        </a:p>
      </dsp:txBody>
      <dsp:txXfrm>
        <a:off x="20217" y="448140"/>
        <a:ext cx="4511902" cy="373704"/>
      </dsp:txXfrm>
    </dsp:sp>
    <dsp:sp modelId="{A79F61FF-67C8-4E94-A7F4-EF124B0472CE}">
      <dsp:nvSpPr>
        <dsp:cNvPr id="0" name=""/>
        <dsp:cNvSpPr/>
      </dsp:nvSpPr>
      <dsp:spPr>
        <a:xfrm>
          <a:off x="0" y="854198"/>
          <a:ext cx="4552336"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Affamés et assoiffés de justice</a:t>
          </a:r>
        </a:p>
      </dsp:txBody>
      <dsp:txXfrm>
        <a:off x="20217" y="874415"/>
        <a:ext cx="4511902" cy="373704"/>
      </dsp:txXfrm>
    </dsp:sp>
    <dsp:sp modelId="{1B20B733-CB77-40DA-9183-28D7BCA4FFD3}">
      <dsp:nvSpPr>
        <dsp:cNvPr id="0" name=""/>
        <dsp:cNvSpPr/>
      </dsp:nvSpPr>
      <dsp:spPr>
        <a:xfrm>
          <a:off x="0" y="1280473"/>
          <a:ext cx="4552336"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Miséricordieux</a:t>
          </a:r>
        </a:p>
      </dsp:txBody>
      <dsp:txXfrm>
        <a:off x="20217" y="1300690"/>
        <a:ext cx="4511902" cy="373704"/>
      </dsp:txXfrm>
    </dsp:sp>
    <dsp:sp modelId="{11CD8606-9A25-41B4-BD22-9840D73DAD43}">
      <dsp:nvSpPr>
        <dsp:cNvPr id="0" name=""/>
        <dsp:cNvSpPr/>
      </dsp:nvSpPr>
      <dsp:spPr>
        <a:xfrm>
          <a:off x="0" y="1706747"/>
          <a:ext cx="4552336"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Purs de cœur</a:t>
          </a:r>
        </a:p>
      </dsp:txBody>
      <dsp:txXfrm>
        <a:off x="20217" y="1726964"/>
        <a:ext cx="4511902" cy="373704"/>
      </dsp:txXfrm>
    </dsp:sp>
    <dsp:sp modelId="{0017A204-F19F-40B4-90D9-23A7DA14A727}">
      <dsp:nvSpPr>
        <dsp:cNvPr id="0" name=""/>
        <dsp:cNvSpPr/>
      </dsp:nvSpPr>
      <dsp:spPr>
        <a:xfrm>
          <a:off x="0" y="2133022"/>
          <a:ext cx="4552336"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Artisans de paix</a:t>
          </a:r>
        </a:p>
      </dsp:txBody>
      <dsp:txXfrm>
        <a:off x="20217" y="2153239"/>
        <a:ext cx="4511902" cy="373704"/>
      </dsp:txXfrm>
    </dsp:sp>
    <dsp:sp modelId="{C504EBED-2F60-4EB8-B9BD-90F2F5E8998B}">
      <dsp:nvSpPr>
        <dsp:cNvPr id="0" name=""/>
        <dsp:cNvSpPr/>
      </dsp:nvSpPr>
      <dsp:spPr>
        <a:xfrm>
          <a:off x="0" y="2559297"/>
          <a:ext cx="4552336"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Disposés à tendre l'autre joue</a:t>
          </a:r>
        </a:p>
      </dsp:txBody>
      <dsp:txXfrm>
        <a:off x="20217" y="2579514"/>
        <a:ext cx="4511902" cy="373704"/>
      </dsp:txXfrm>
    </dsp:sp>
    <dsp:sp modelId="{FB3B242C-B012-4820-983A-469EDDD96845}">
      <dsp:nvSpPr>
        <dsp:cNvPr id="0" name=""/>
        <dsp:cNvSpPr/>
      </dsp:nvSpPr>
      <dsp:spPr>
        <a:xfrm>
          <a:off x="0" y="2985572"/>
          <a:ext cx="4552336"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Aimer les ennemis</a:t>
          </a:r>
        </a:p>
      </dsp:txBody>
      <dsp:txXfrm>
        <a:off x="20217" y="3005789"/>
        <a:ext cx="4511902" cy="373704"/>
      </dsp:txXfrm>
    </dsp:sp>
    <dsp:sp modelId="{A0131B4B-270C-496D-855B-7EA2741A0492}">
      <dsp:nvSpPr>
        <dsp:cNvPr id="0" name=""/>
        <dsp:cNvSpPr/>
      </dsp:nvSpPr>
      <dsp:spPr>
        <a:xfrm>
          <a:off x="0" y="3411847"/>
          <a:ext cx="4552336"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Bénir ceux qui nous maudissent</a:t>
          </a:r>
        </a:p>
      </dsp:txBody>
      <dsp:txXfrm>
        <a:off x="20217" y="3432064"/>
        <a:ext cx="4511902" cy="373704"/>
      </dsp:txXfrm>
    </dsp:sp>
    <dsp:sp modelId="{CEAA776C-8B24-4DC1-B312-AB0E31048D47}">
      <dsp:nvSpPr>
        <dsp:cNvPr id="0" name=""/>
        <dsp:cNvSpPr/>
      </dsp:nvSpPr>
      <dsp:spPr>
        <a:xfrm>
          <a:off x="0" y="3838121"/>
          <a:ext cx="4552336"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Faire du bien à celui qui nous hait</a:t>
          </a:r>
        </a:p>
      </dsp:txBody>
      <dsp:txXfrm>
        <a:off x="20217" y="3858338"/>
        <a:ext cx="4511902" cy="373704"/>
      </dsp:txXfrm>
    </dsp:sp>
    <dsp:sp modelId="{B4020DE7-C031-47F9-8BF7-26F150AE38EA}">
      <dsp:nvSpPr>
        <dsp:cNvPr id="0" name=""/>
        <dsp:cNvSpPr/>
      </dsp:nvSpPr>
      <dsp:spPr>
        <a:xfrm>
          <a:off x="0" y="4264396"/>
          <a:ext cx="4552336"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Être aimants et généreux</a:t>
          </a:r>
        </a:p>
      </dsp:txBody>
      <dsp:txXfrm>
        <a:off x="20217" y="4284613"/>
        <a:ext cx="4511902" cy="373704"/>
      </dsp:txXfrm>
    </dsp:sp>
    <dsp:sp modelId="{1866F153-6C31-41A7-B10F-4C46FA2B11A6}">
      <dsp:nvSpPr>
        <dsp:cNvPr id="0" name=""/>
        <dsp:cNvSpPr/>
      </dsp:nvSpPr>
      <dsp:spPr>
        <a:xfrm>
          <a:off x="0" y="4690671"/>
          <a:ext cx="4552336"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Être miséricordieux et humbles</a:t>
          </a:r>
        </a:p>
      </dsp:txBody>
      <dsp:txXfrm>
        <a:off x="20217" y="4710888"/>
        <a:ext cx="4511902" cy="373704"/>
      </dsp:txXfrm>
    </dsp:sp>
    <dsp:sp modelId="{9CAAA3BE-A63B-46CC-BAB5-05A28116553D}">
      <dsp:nvSpPr>
        <dsp:cNvPr id="0" name=""/>
        <dsp:cNvSpPr/>
      </dsp:nvSpPr>
      <dsp:spPr>
        <a:xfrm>
          <a:off x="0" y="5116946"/>
          <a:ext cx="4552336"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Etc.</a:t>
          </a:r>
        </a:p>
      </dsp:txBody>
      <dsp:txXfrm>
        <a:off x="20217" y="5137163"/>
        <a:ext cx="4511902"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jpeg"/><Relationship Id="rId7" Type="http://schemas.openxmlformats.org/officeDocument/2006/relationships/diagramColors" Target="../diagrams/colors3.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8" name="Picture 7" descr="A person with a beard and a beard with two angels&#10;&#10;AI-generated content may be incorrect.">
            <a:extLst>
              <a:ext uri="{FF2B5EF4-FFF2-40B4-BE49-F238E27FC236}">
                <a16:creationId xmlns:a16="http://schemas.microsoft.com/office/drawing/2014/main" id="{56E35220-C30B-7F31-0219-268928F50C3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45B9581F-37D4-1B07-E991-9D968FABC924}"/>
              </a:ext>
            </a:extLst>
          </p:cNvPr>
          <p:cNvSpPr txBox="1"/>
          <p:nvPr/>
        </p:nvSpPr>
        <p:spPr>
          <a:xfrm>
            <a:off x="6638925" y="201931"/>
            <a:ext cx="3612912"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spcAft>
                <a:spcPts val="600"/>
              </a:spcAft>
            </a:pPr>
            <a:r>
              <a:rPr lang="fr-FR"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VIE ET MORT</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spcAft>
                <a:spcPts val="600"/>
              </a:spcAft>
            </a:pPr>
            <a:r>
              <a:rPr lang="fr-FR" b="1" dirty="0">
                <a:solidFill>
                  <a:srgbClr val="CE145B"/>
                </a:solidFill>
              </a:rPr>
              <a:t>Leçon 3 pour le 17 janvier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blue and white background&#10;&#10;AI-generated content may be incorrect.">
            <a:extLst>
              <a:ext uri="{FF2B5EF4-FFF2-40B4-BE49-F238E27FC236}">
                <a16:creationId xmlns:a16="http://schemas.microsoft.com/office/drawing/2014/main" id="{805F0253-5C11-D47D-7E95-A7E70FA0E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5963B97-6F90-2FB0-AA7E-750C4343FD01}"/>
              </a:ext>
            </a:extLst>
          </p:cNvPr>
          <p:cNvSpPr txBox="1"/>
          <p:nvPr/>
        </p:nvSpPr>
        <p:spPr>
          <a:xfrm>
            <a:off x="0" y="0"/>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fr-FR" sz="4400" b="1" dirty="0">
                <a:ln/>
                <a:solidFill>
                  <a:schemeClr val="accent1"/>
                </a:solidFill>
              </a:rPr>
              <a:t>COMBATTRE UNANIMEMENT POUR L'ÉVANGILE</a:t>
            </a:r>
          </a:p>
        </p:txBody>
      </p:sp>
      <p:sp>
        <p:nvSpPr>
          <p:cNvPr id="4" name="CuadroTexto 3">
            <a:extLst>
              <a:ext uri="{FF2B5EF4-FFF2-40B4-BE49-F238E27FC236}">
                <a16:creationId xmlns:a16="http://schemas.microsoft.com/office/drawing/2014/main" id="{ED4E9A76-6A13-DEE8-8AF4-252970561211}"/>
              </a:ext>
            </a:extLst>
          </p:cNvPr>
          <p:cNvSpPr txBox="1"/>
          <p:nvPr/>
        </p:nvSpPr>
        <p:spPr>
          <a:xfrm>
            <a:off x="0" y="683102"/>
            <a:ext cx="12191999" cy="584775"/>
          </a:xfrm>
          <a:prstGeom prst="rect">
            <a:avLst/>
          </a:prstGeom>
          <a:noFill/>
        </p:spPr>
        <p:txBody>
          <a:bodyPr wrap="square">
            <a:spAutoFit/>
          </a:bodyPr>
          <a:lstStyle/>
          <a:p>
            <a:pPr algn="ctr"/>
            <a:r>
              <a:rPr lang="fr-FR" sz="1600" b="1" dirty="0">
                <a:solidFill>
                  <a:srgbClr val="76483F"/>
                </a:solidFill>
                <a:latin typeface="Comic Sans MS" panose="030F0702030302020204" pitchFamily="66" charset="0"/>
              </a:rPr>
              <a:t>« … afin que, soit que je vienne vous voir, soit que je reste absent, j'entende dire de vous que vous demeurez fermes dans un même esprit, combattant d'une même âme pour la foi de l'Évangile » </a:t>
            </a:r>
            <a:r>
              <a:rPr lang="fr-FR" sz="1200" b="1" dirty="0">
                <a:solidFill>
                  <a:srgbClr val="76483F"/>
                </a:solidFill>
                <a:latin typeface="Comic Sans MS" panose="030F0702030302020204" pitchFamily="66" charset="0"/>
              </a:rPr>
              <a:t>(Philippiens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479203"/>
            <a:ext cx="6456106" cy="1631216"/>
          </a:xfrm>
          <a:prstGeom prst="rect">
            <a:avLst/>
          </a:prstGeom>
          <a:noFill/>
        </p:spPr>
        <p:txBody>
          <a:bodyPr wrap="square" rtlCol="0">
            <a:spAutoFit/>
          </a:bodyPr>
          <a:lstStyle/>
          <a:p>
            <a:pPr>
              <a:spcBef>
                <a:spcPts val="600"/>
              </a:spcBef>
            </a:pPr>
            <a:r>
              <a:rPr lang="fr-FR" sz="2000" b="1" dirty="0"/>
              <a:t>Être justes et droits ne nous assure pas une vie sans conflits (Philippiens 1.30). Au contraire, Job lui-même, qui fut déclaré par Dieu « homme intègre et droit, craignant Dieu, et se détournant du mal » (Job 1.8), a subi un terrible conflit, œuvre de l'ennemi.</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933070" y="1564931"/>
            <a:ext cx="2160790" cy="1489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631216"/>
          </a:xfrm>
          <a:prstGeom prst="rect">
            <a:avLst/>
          </a:prstGeom>
          <a:noFill/>
        </p:spPr>
        <p:txBody>
          <a:bodyPr wrap="square">
            <a:spAutoFit/>
          </a:bodyPr>
          <a:lstStyle/>
          <a:p>
            <a:pPr>
              <a:spcBef>
                <a:spcPts val="600"/>
              </a:spcBef>
            </a:pPr>
            <a:r>
              <a:rPr lang="fr-FR" sz="2000" b="1" dirty="0"/>
              <a:t>Lorsque nous entrons en conflit avec le mal, nous ne devons pas nous laisser intimider par ceux qui s'opposent à nous (Philippiens 1.28). Rappelons-nous que Satan est un ennemi vaincu, car Christ a déjà gagné la guerre à la croix (Luc 10.18 ; Colossiens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28724" y="4126063"/>
            <a:ext cx="6456104" cy="1015663"/>
          </a:xfrm>
          <a:prstGeom prst="rect">
            <a:avLst/>
          </a:prstGeom>
          <a:noFill/>
        </p:spPr>
        <p:txBody>
          <a:bodyPr wrap="square">
            <a:spAutoFit/>
          </a:bodyPr>
          <a:lstStyle/>
          <a:p>
            <a:pPr>
              <a:spcBef>
                <a:spcPts val="600"/>
              </a:spcBef>
            </a:pPr>
            <a:r>
              <a:rPr lang="fr-FR" sz="2000" b="1" dirty="0"/>
              <a:t>Cette unité de but doit être accompagnée de la prière et de l'étude de la Parole (Éphésiens 6.18 ; Philippiens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110400"/>
            <a:ext cx="7027454" cy="1015663"/>
          </a:xfrm>
          <a:prstGeom prst="rect">
            <a:avLst/>
          </a:prstGeom>
          <a:noFill/>
        </p:spPr>
        <p:txBody>
          <a:bodyPr wrap="square">
            <a:spAutoFit/>
          </a:bodyPr>
          <a:lstStyle/>
          <a:p>
            <a:pPr>
              <a:spcBef>
                <a:spcPts val="600"/>
              </a:spcBef>
            </a:pPr>
            <a:r>
              <a:rPr lang="fr-FR" sz="2000" b="1" dirty="0"/>
              <a:t>Dans la guerre dans laquelle nous sommes plongés, l'unité joue un rôle important. Paul nous exhorte à combattre ensemble pour défendre l'Évangile (Philippiens 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nk and white rectangle&#10;&#10;AI-generated content may be incorrect.">
            <a:extLst>
              <a:ext uri="{FF2B5EF4-FFF2-40B4-BE49-F238E27FC236}">
                <a16:creationId xmlns:a16="http://schemas.microsoft.com/office/drawing/2014/main" id="{CDFE3F32-57B9-646D-3A9A-E0AD9362492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4524315"/>
          </a:xfrm>
          <a:prstGeom prst="rect">
            <a:avLst/>
          </a:prstGeom>
          <a:noFill/>
        </p:spPr>
        <p:txBody>
          <a:bodyPr wrap="square">
            <a:spAutoFit/>
          </a:bodyPr>
          <a:lstStyle/>
          <a:p>
            <a:pPr>
              <a:spcBef>
                <a:spcPts val="600"/>
              </a:spcBef>
            </a:pPr>
            <a:r>
              <a:rPr lang="fr-FR" sz="2400" b="1" dirty="0">
                <a:solidFill>
                  <a:schemeClr val="accent1">
                    <a:lumMod val="50000"/>
                  </a:schemeClr>
                </a:solidFill>
                <a:latin typeface="Constantia" panose="02030602050306030303" pitchFamily="18" charset="0"/>
              </a:rPr>
              <a:t>« Combien d'années avons-nous séjourné dans le jardin du Seigneur ? De quelle utilité avons-nous été pour le Maître ? Dans quel état nous trouve l'œil investigateur de Dieu ? Croissons-nous en révérence, en amour, en humilité et en confiance en Dieu ? Éprouvons-nous une profonde reconnaissance pour toutes ses miséricordes ? Cherchons-nous à transmettre les bénédictions divines autour de nous ? Enseignons-nous sa parole à nos enfants, en leur faisant connaître les œuvres magnifiques de Dieu ? Le chrétien doit représenter Jésus par l'être et par le faire. Sa vie aura alors un parfum et son caractère une noblesse qui révéleront sa qualité d'enfant de Dieu et d'héritier céleste. »</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3590210" y="5914717"/>
            <a:ext cx="7367017" cy="338554"/>
          </a:xfrm>
          <a:prstGeom prst="rect">
            <a:avLst/>
          </a:prstGeom>
          <a:noFill/>
        </p:spPr>
        <p:txBody>
          <a:bodyPr wrap="none" rtlCol="0">
            <a:spAutoFit/>
          </a:bodyPr>
          <a:lstStyle/>
          <a:p>
            <a:pPr algn="r">
              <a:spcAft>
                <a:spcPts val="600"/>
              </a:spcAft>
            </a:pPr>
            <a:r>
              <a:rPr lang="fr-FR" sz="1600" b="1" dirty="0">
                <a:solidFill>
                  <a:schemeClr val="accent1">
                    <a:lumMod val="50000"/>
                  </a:schemeClr>
                </a:solidFill>
              </a:rPr>
              <a:t>E. G. W. (</a:t>
            </a:r>
            <a:r>
              <a:rPr lang="fr-FR" sz="1600" b="1" dirty="0" err="1">
                <a:solidFill>
                  <a:schemeClr val="accent1">
                    <a:lumMod val="50000"/>
                  </a:schemeClr>
                </a:solidFill>
              </a:rPr>
              <a:t>Ye</a:t>
            </a:r>
            <a:r>
              <a:rPr lang="fr-FR" sz="1600" b="1" dirty="0">
                <a:solidFill>
                  <a:schemeClr val="accent1">
                    <a:lumMod val="50000"/>
                  </a:schemeClr>
                </a:solidFill>
              </a:rPr>
              <a:t> </a:t>
            </a:r>
            <a:r>
              <a:rPr lang="fr-FR" sz="1600" b="1" dirty="0" err="1">
                <a:solidFill>
                  <a:schemeClr val="accent1">
                    <a:lumMod val="50000"/>
                  </a:schemeClr>
                </a:solidFill>
              </a:rPr>
              <a:t>Shall</a:t>
            </a:r>
            <a:r>
              <a:rPr lang="fr-FR" sz="1600" b="1" dirty="0">
                <a:solidFill>
                  <a:schemeClr val="accent1">
                    <a:lumMod val="50000"/>
                  </a:schemeClr>
                </a:solidFill>
              </a:rPr>
              <a:t> </a:t>
            </a:r>
            <a:r>
              <a:rPr lang="fr-FR" sz="1600" b="1" dirty="0" err="1">
                <a:solidFill>
                  <a:schemeClr val="accent1">
                    <a:lumMod val="50000"/>
                  </a:schemeClr>
                </a:solidFill>
              </a:rPr>
              <a:t>Receive</a:t>
            </a:r>
            <a:r>
              <a:rPr lang="fr-FR" sz="1600" b="1" dirty="0">
                <a:solidFill>
                  <a:schemeClr val="accent1">
                    <a:lumMod val="50000"/>
                  </a:schemeClr>
                </a:solidFill>
              </a:rPr>
              <a:t> Power, p. 353 ; Vous recevrez une puissance, p. 353.)</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916148" y="313206"/>
            <a:ext cx="3123543" cy="600164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4800" b="1" dirty="0">
                <a:ln w="12700" cmpd="sng">
                  <a:noFill/>
                  <a:prstDash val="solid"/>
                </a:ln>
                <a:solidFill>
                  <a:prstClr val="white"/>
                </a:solidFill>
                <a:latin typeface="Comic Sans MS" panose="030F0702030302020204" pitchFamily="66" charset="0"/>
              </a:rPr>
              <a:t>« Car Christ est ma vie, et la mort m'est un gain »</a:t>
            </a:r>
          </a:p>
          <a:p>
            <a:pPr lvl="0" algn="ctr">
              <a:spcBef>
                <a:spcPts val="1200"/>
              </a:spcBef>
              <a:defRPr/>
            </a:pPr>
            <a:r>
              <a:rPr lang="fr-FR" sz="2800" b="1" dirty="0">
                <a:ln w="12700" cmpd="sng">
                  <a:noFill/>
                  <a:prstDash val="solid"/>
                </a:ln>
                <a:solidFill>
                  <a:prstClr val="white"/>
                </a:solidFill>
                <a:latin typeface="Comic Sans MS" panose="030F0702030302020204" pitchFamily="66" charset="0"/>
              </a:rPr>
              <a:t>Philippiens 1.21</a:t>
            </a:r>
            <a:endParaRPr kumimoji="0" lang="fr-FR" sz="2800" b="1" i="0" u="none" strike="noStrike" kern="1200" cap="none" spc="0" normalizeH="0" baseline="0" noProof="0" dirty="0">
              <a:ln w="12700" cmpd="sng">
                <a:noFill/>
                <a:prstDash val="solid"/>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055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and white background&#10;&#10;AI-generated content may be incorrect.">
            <a:extLst>
              <a:ext uri="{FF2B5EF4-FFF2-40B4-BE49-F238E27FC236}">
                <a16:creationId xmlns:a16="http://schemas.microsoft.com/office/drawing/2014/main" id="{2B9A898D-7CFD-266A-978B-7FF97EE5F7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962900" cy="2708434"/>
          </a:xfrm>
          <a:prstGeom prst="rect">
            <a:avLst/>
          </a:prstGeom>
          <a:noFill/>
        </p:spPr>
        <p:txBody>
          <a:bodyPr wrap="square" rtlCol="0">
            <a:spAutoFit/>
          </a:bodyPr>
          <a:lstStyle/>
          <a:p>
            <a:pPr>
              <a:spcBef>
                <a:spcPts val="600"/>
              </a:spcBef>
            </a:pPr>
            <a:r>
              <a:rPr lang="fr-FR" sz="2000" b="1" dirty="0">
                <a:solidFill>
                  <a:schemeClr val="bg1"/>
                </a:solidFill>
                <a:effectLst>
                  <a:outerShdw blurRad="38100" dist="38100" dir="2700000" algn="tl">
                    <a:srgbClr val="000000">
                      <a:alpha val="43137"/>
                    </a:srgbClr>
                  </a:outerShdw>
                </a:effectLst>
                <a:highlight>
                  <a:srgbClr val="E33505"/>
                </a:highlight>
              </a:rPr>
              <a:t> Vivre pour Christ ou mourir pour Christ ??</a:t>
            </a:r>
          </a:p>
          <a:p>
            <a:pPr lvl="1">
              <a:spcBef>
                <a:spcPts val="600"/>
              </a:spcBef>
            </a:pPr>
            <a:r>
              <a:rPr lang="fr-FR" sz="2000" b="1" dirty="0"/>
              <a:t>Christ exalté en Paul (Philippiens 1.10-20, 25-26)</a:t>
            </a:r>
          </a:p>
          <a:p>
            <a:pPr lvl="1">
              <a:spcBef>
                <a:spcPts val="600"/>
              </a:spcBef>
            </a:pPr>
            <a:r>
              <a:rPr lang="fr-FR" sz="2000" b="1" dirty="0"/>
              <a:t>Vivre ou mourir pour Christ (Philippiens 1.21-22)</a:t>
            </a:r>
          </a:p>
          <a:p>
            <a:pPr lvl="1">
              <a:spcBef>
                <a:spcPts val="600"/>
              </a:spcBef>
            </a:pPr>
            <a:r>
              <a:rPr lang="fr-FR" sz="2000" b="1" dirty="0"/>
              <a:t>Le dilemme de Paul (Philippiens 1.23-24)</a:t>
            </a:r>
          </a:p>
          <a:p>
            <a:pPr>
              <a:spcBef>
                <a:spcPts val="600"/>
              </a:spcBef>
            </a:pPr>
            <a:r>
              <a:rPr lang="fr-FR" sz="2000" b="1" dirty="0">
                <a:solidFill>
                  <a:schemeClr val="bg1"/>
                </a:solidFill>
                <a:effectLst>
                  <a:outerShdw blurRad="38100" dist="38100" dir="2700000" algn="tl">
                    <a:srgbClr val="000000">
                      <a:alpha val="43137"/>
                    </a:srgbClr>
                  </a:outerShdw>
                </a:effectLst>
                <a:highlight>
                  <a:srgbClr val="3410D3"/>
                </a:highlight>
              </a:rPr>
              <a:t> Le dilemme de Paul      (Philippiens 1.23-24 ?</a:t>
            </a:r>
          </a:p>
          <a:p>
            <a:pPr lvl="1">
              <a:spcBef>
                <a:spcPts val="600"/>
              </a:spcBef>
            </a:pPr>
            <a:r>
              <a:rPr lang="fr-FR" sz="2000" b="1" dirty="0"/>
              <a:t>Se comporter de manière digne de l'Évangile (Philippiens 1.27a)</a:t>
            </a:r>
          </a:p>
          <a:p>
            <a:pPr lvl="1">
              <a:spcBef>
                <a:spcPts val="600"/>
              </a:spcBef>
            </a:pPr>
            <a:r>
              <a:rPr lang="fr-FR" sz="2000" b="1" dirty="0"/>
              <a:t>Combattre unanimement pour l'Évangile (Philippiens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304799" y="309238"/>
            <a:ext cx="7362825" cy="707886"/>
          </a:xfrm>
          <a:prstGeom prst="rect">
            <a:avLst/>
          </a:prstGeom>
          <a:noFill/>
        </p:spPr>
        <p:txBody>
          <a:bodyPr wrap="square" rtlCol="0">
            <a:spAutoFit/>
          </a:bodyPr>
          <a:lstStyle/>
          <a:p>
            <a:pPr>
              <a:spcBef>
                <a:spcPts val="600"/>
              </a:spcBef>
            </a:pPr>
            <a:r>
              <a:rPr lang="fr-FR" sz="2000" b="1" dirty="0"/>
              <a:t>Paul attendait d'être jugé par l'impitoyable Néron. Son avenir dépendait plus de l'humeur de César que de la justice.</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5" y="2411213"/>
            <a:ext cx="7362825" cy="1015663"/>
          </a:xfrm>
          <a:prstGeom prst="rect">
            <a:avLst/>
          </a:prstGeom>
          <a:noFill/>
        </p:spPr>
        <p:txBody>
          <a:bodyPr wrap="square">
            <a:spAutoFit/>
          </a:bodyPr>
          <a:lstStyle/>
          <a:p>
            <a:pPr>
              <a:spcBef>
                <a:spcPts val="600"/>
              </a:spcBef>
            </a:pPr>
            <a:r>
              <a:rPr lang="fr-FR" sz="2000" b="1" dirty="0"/>
              <a:t>Néanmoins, si sa mort devait avoir des répercussions bénéfiques pour l'Évangile (comme c'était le cas pour son emprisonnement), il était disposé à donner sa vie pour Christ.</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4" y="1101211"/>
            <a:ext cx="7362825" cy="1323439"/>
          </a:xfrm>
          <a:prstGeom prst="rect">
            <a:avLst/>
          </a:prstGeom>
          <a:noFill/>
        </p:spPr>
        <p:txBody>
          <a:bodyPr wrap="square">
            <a:spAutoFit/>
          </a:bodyPr>
          <a:lstStyle/>
          <a:p>
            <a:pPr>
              <a:spcBef>
                <a:spcPts val="600"/>
              </a:spcBef>
            </a:pPr>
            <a:r>
              <a:rPr lang="fr-FR" sz="2000" b="1" dirty="0"/>
              <a:t>Mais il savait que son destin n'était pas réellement entre les mains de Néron, mais entre celles de Dieu. C'est pourquoi il était certain que, grâce aux prières qui s'élevaient pour lui dans les églises, il serait libéré.</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green arrow on a red background&#10;&#10;AI-generated content may be incorrect.">
            <a:extLst>
              <a:ext uri="{FF2B5EF4-FFF2-40B4-BE49-F238E27FC236}">
                <a16:creationId xmlns:a16="http://schemas.microsoft.com/office/drawing/2014/main" id="{5AEC897F-29C0-E786-29AD-53E99B7BCA2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3ED0E7C6-E451-E2EC-A258-F67F397255C8}"/>
              </a:ext>
            </a:extLst>
          </p:cNvPr>
          <p:cNvSpPr txBox="1"/>
          <p:nvPr/>
        </p:nvSpPr>
        <p:spPr>
          <a:xfrm>
            <a:off x="447675" y="674400"/>
            <a:ext cx="8167688" cy="5586145"/>
          </a:xfrm>
          <a:prstGeom prst="rect">
            <a:avLst/>
          </a:prstGeom>
          <a:noFill/>
        </p:spPr>
        <p:txBody>
          <a:bodyPr wrap="square">
            <a:spAutoFit/>
          </a:bodyPr>
          <a:lstStyle/>
          <a:p>
            <a:pPr algn="ctr">
              <a:spcAft>
                <a:spcPts val="600"/>
              </a:spcAft>
            </a:pPr>
            <a:r>
              <a:rPr lang="fr-FR"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VIVRE POUR CHRIST </a:t>
            </a:r>
          </a:p>
          <a:p>
            <a:pPr algn="ctr">
              <a:spcAft>
                <a:spcPts val="600"/>
              </a:spcAft>
            </a:pPr>
            <a:r>
              <a:rPr lang="fr-FR"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OU MOURIR POUR CHRIST ?</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yellow and white background&#10;&#10;AI-generated content may be incorrect.">
            <a:extLst>
              <a:ext uri="{FF2B5EF4-FFF2-40B4-BE49-F238E27FC236}">
                <a16:creationId xmlns:a16="http://schemas.microsoft.com/office/drawing/2014/main" id="{AC6B65EB-B78B-F3CE-C872-70151427A5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fr-FR" sz="4400" b="1" spc="300" dirty="0">
                <a:ln w="15875">
                  <a:noFill/>
                  <a:prstDash val="solid"/>
                </a:ln>
                <a:solidFill>
                  <a:srgbClr val="697DBA"/>
                </a:solidFill>
                <a:effectLst>
                  <a:outerShdw blurRad="38100" dist="22860" dir="5400000" algn="tl" rotWithShape="0">
                    <a:srgbClr val="000000">
                      <a:alpha val="30000"/>
                    </a:srgbClr>
                  </a:outerShdw>
                </a:effectLst>
              </a:rPr>
              <a:t>CHRIST EXALTÉ EN PAUL</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fr-FR" sz="1600" b="1" dirty="0">
                <a:solidFill>
                  <a:schemeClr val="accent5">
                    <a:lumMod val="75000"/>
                  </a:schemeClr>
                </a:solidFill>
                <a:latin typeface="Comic Sans MS" panose="030F0702030302020204" pitchFamily="66" charset="0"/>
              </a:rPr>
              <a:t>« Selon ma ferme attente et mon espérance que je n'aurai honte de rien, mais que, maintenant comme toujours, Christ sera glorifié dans mon corps avec une pleine assurance, soit par ma vie, soit par ma mort » </a:t>
            </a:r>
            <a:r>
              <a:rPr lang="fr-FR" sz="1200" b="1" dirty="0">
                <a:solidFill>
                  <a:schemeClr val="accent5">
                    <a:lumMod val="75000"/>
                  </a:schemeClr>
                </a:solidFill>
                <a:latin typeface="Comic Sans MS" panose="030F0702030302020204" pitchFamily="66" charset="0"/>
              </a:rPr>
              <a:t>(Philippiens 1.20)</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7210" y="1336804"/>
            <a:ext cx="6331528" cy="2246769"/>
          </a:xfrm>
          <a:prstGeom prst="rect">
            <a:avLst/>
          </a:prstGeom>
          <a:noFill/>
        </p:spPr>
        <p:txBody>
          <a:bodyPr wrap="square" rtlCol="0">
            <a:spAutoFit/>
          </a:bodyPr>
          <a:lstStyle/>
          <a:p>
            <a:pPr>
              <a:spcBef>
                <a:spcPts val="600"/>
              </a:spcBef>
            </a:pPr>
            <a:r>
              <a:rPr lang="fr-FR" sz="2000" b="1" dirty="0"/>
              <a:t>Paul se réjouissait dans les souffrances qu'il endurait, qui n'étaient pas rares </a:t>
            </a:r>
            <a:r>
              <a:rPr lang="fr-FR" b="1" dirty="0"/>
              <a:t>(Colossiens 1.24a ; 2 Corinthiens 11.23-27)</a:t>
            </a:r>
            <a:r>
              <a:rPr lang="fr-FR" sz="2000" b="1" dirty="0"/>
              <a:t>. Bien sûr, il ne se réjouissait pas de la souffrance en soi, mais des raisons pour lesquelles il subissait des épreuves, dont l'une était le bénéfice qu'elle apportait à l'Église de Christ </a:t>
            </a:r>
            <a:r>
              <a:rPr lang="fr-FR" b="1" dirty="0"/>
              <a:t>(Colossiens 1.24b ; 2 Corinthiens 11.28)</a:t>
            </a:r>
            <a:r>
              <a:rPr lang="fr-FR" sz="2000" b="1" dirty="0"/>
              <a:t>.</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637" y="1459914"/>
            <a:ext cx="2971963" cy="2911249"/>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1499" y="3994006"/>
            <a:ext cx="1847301" cy="2056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039348" y="1520874"/>
            <a:ext cx="1922042" cy="2192139"/>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443642"/>
            <a:ext cx="9836150" cy="1323439"/>
          </a:xfrm>
          <a:prstGeom prst="rect">
            <a:avLst/>
          </a:prstGeom>
          <a:noFill/>
        </p:spPr>
        <p:txBody>
          <a:bodyPr wrap="square">
            <a:spAutoFit/>
          </a:bodyPr>
          <a:lstStyle/>
          <a:p>
            <a:pPr>
              <a:spcBef>
                <a:spcPts val="600"/>
              </a:spcBef>
            </a:pPr>
            <a:r>
              <a:rPr lang="fr-FR" sz="2000" b="1" dirty="0"/>
              <a:t>Dans sa lettre aux Philippiens, Paul laisse clairement entendre que, pour le moment, il n'espérait pas exalter Jésus par sa mort, mais qu'il espérait, grâce aux prières de l'Église et à l'œuvre du Saint-Esprit, être libéré et continuer à servir Christ par sa vie </a:t>
            </a:r>
            <a:r>
              <a:rPr lang="fr-FR" b="1" dirty="0"/>
              <a:t>(Philippiens 1.19, 25-26)</a:t>
            </a:r>
            <a:r>
              <a:rPr lang="fr-FR" sz="2000" b="1" dirty="0"/>
              <a:t>.</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7210" y="3590776"/>
            <a:ext cx="6459990" cy="707886"/>
          </a:xfrm>
          <a:prstGeom prst="rect">
            <a:avLst/>
          </a:prstGeom>
          <a:noFill/>
        </p:spPr>
        <p:txBody>
          <a:bodyPr wrap="square">
            <a:spAutoFit/>
          </a:bodyPr>
          <a:lstStyle/>
          <a:p>
            <a:pPr>
              <a:spcBef>
                <a:spcPts val="600"/>
              </a:spcBef>
            </a:pPr>
            <a:r>
              <a:rPr lang="fr-FR" sz="2000" b="1" dirty="0"/>
              <a:t>En imitant Jésus dans sa souffrance – et même dans sa mort –, Christ était exalté en Paul </a:t>
            </a:r>
            <a:r>
              <a:rPr lang="fr-FR" b="1" dirty="0"/>
              <a:t>(Philippiens 1.20)</a:t>
            </a:r>
            <a:r>
              <a:rPr lang="fr-FR" sz="2000" b="1" dirty="0"/>
              <a:t>.</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5752635"/>
            <a:ext cx="9836149" cy="1015663"/>
          </a:xfrm>
          <a:prstGeom prst="rect">
            <a:avLst/>
          </a:prstGeom>
          <a:noFill/>
        </p:spPr>
        <p:txBody>
          <a:bodyPr wrap="square">
            <a:spAutoFit/>
          </a:bodyPr>
          <a:lstStyle/>
          <a:p>
            <a:pPr>
              <a:spcBef>
                <a:spcPts val="600"/>
              </a:spcBef>
            </a:pPr>
            <a:r>
              <a:rPr lang="fr-FR" sz="2000" b="1" dirty="0"/>
              <a:t>À cause du mal qui règne dans notre monde, vivre comme Christ a vécu implique – en de nombreuses occasions – souffrir comme Christ a souffert et, dans certains cas, mourir comme Christ est mort </a:t>
            </a:r>
            <a:r>
              <a:rPr lang="fr-FR" b="1" dirty="0"/>
              <a:t>(2 Timothée 3.12)</a:t>
            </a:r>
            <a:r>
              <a:rPr lang="fr-FR" sz="2000" b="1" dirty="0"/>
              <a:t>.</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up of a screen&#10;&#10;AI-generated content may be incorrect.">
            <a:extLst>
              <a:ext uri="{FF2B5EF4-FFF2-40B4-BE49-F238E27FC236}">
                <a16:creationId xmlns:a16="http://schemas.microsoft.com/office/drawing/2014/main" id="{0C0A0392-EEC4-454F-8CE4-243BD7320EE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fr-FR"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VIVRE OU MOURIR POUR CHRIST</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fr-FR"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Car Christ est ma vie, et la mort m'est un gain » </a:t>
            </a:r>
            <a:r>
              <a:rPr lang="fr-FR"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(Philippiens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fr-FR" sz="2000" b="1" dirty="0"/>
              <a:t>La racine de toute souffrance se trouve dans la bataille cosmique qui se livre aujourd'hui entre le bien et le mal, entre Christ et Satan.</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0607750" y="1281782"/>
            <a:ext cx="1419889" cy="1782260"/>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49136"/>
            <a:ext cx="7460403" cy="1015663"/>
          </a:xfrm>
          <a:prstGeom prst="rect">
            <a:avLst/>
          </a:prstGeom>
          <a:noFill/>
        </p:spPr>
        <p:txBody>
          <a:bodyPr wrap="square">
            <a:spAutoFit/>
          </a:bodyPr>
          <a:lstStyle/>
          <a:p>
            <a:pPr>
              <a:spcBef>
                <a:spcPts val="600"/>
              </a:spcBef>
            </a:pPr>
            <a:r>
              <a:rPr lang="fr-FR" sz="2000" b="1" dirty="0"/>
              <a:t>Mais nous utilisons des armes comme la vérité et la justice </a:t>
            </a:r>
          </a:p>
          <a:p>
            <a:r>
              <a:rPr lang="fr-FR" sz="2000" b="1" dirty="0"/>
              <a:t>(2 Corinthiens 6.4-7). Des armes puissantes « pour renverser des forteresses » (2 Corinthiens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8411" y="4678925"/>
            <a:ext cx="6075573" cy="1015663"/>
          </a:xfrm>
          <a:prstGeom prst="rect">
            <a:avLst/>
          </a:prstGeom>
          <a:noFill/>
        </p:spPr>
        <p:txBody>
          <a:bodyPr wrap="square">
            <a:spAutoFit/>
          </a:bodyPr>
          <a:lstStyle/>
          <a:p>
            <a:pPr>
              <a:spcBef>
                <a:spcPts val="600"/>
              </a:spcBef>
            </a:pPr>
            <a:r>
              <a:rPr lang="fr-FR" sz="2000" b="1" dirty="0"/>
              <a:t>Mais que se passe-t-il lorsque, dans la bataille, le résultat est la mort du juste ? Selon Paul, cela se traduit par un gain pour nous (Philippiens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0" y="2311571"/>
            <a:ext cx="6522516" cy="1323439"/>
          </a:xfrm>
          <a:prstGeom prst="rect">
            <a:avLst/>
          </a:prstGeom>
          <a:noFill/>
        </p:spPr>
        <p:txBody>
          <a:bodyPr wrap="square">
            <a:spAutoFit/>
          </a:bodyPr>
          <a:lstStyle/>
          <a:p>
            <a:pPr>
              <a:spcBef>
                <a:spcPts val="600"/>
              </a:spcBef>
            </a:pPr>
            <a:r>
              <a:rPr lang="fr-FR" sz="2000" b="1" dirty="0"/>
              <a:t>C'est une guerre spirituelle, qui doit être menée </a:t>
            </a:r>
          </a:p>
          <a:p>
            <a:r>
              <a:rPr lang="fr-FR" sz="2000" b="1" dirty="0"/>
              <a:t>avec des armes spirituelles. Les disciples de </a:t>
            </a:r>
          </a:p>
          <a:p>
            <a:r>
              <a:rPr lang="fr-FR" sz="2000" b="1" dirty="0"/>
              <a:t>l'ennemi utilisent des armes illicites pour les </a:t>
            </a:r>
          </a:p>
          <a:p>
            <a:r>
              <a:rPr lang="fr-FR" sz="2000" b="1" dirty="0"/>
              <a:t>chrétiens (mensonge, critique, pression de groupe, …)</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8411" y="5708713"/>
            <a:ext cx="6075573" cy="1015663"/>
          </a:xfrm>
          <a:prstGeom prst="rect">
            <a:avLst/>
          </a:prstGeom>
          <a:noFill/>
        </p:spPr>
        <p:txBody>
          <a:bodyPr wrap="square">
            <a:spAutoFit/>
          </a:bodyPr>
          <a:lstStyle/>
          <a:p>
            <a:pPr>
              <a:spcBef>
                <a:spcPts val="600"/>
              </a:spcBef>
            </a:pPr>
            <a:r>
              <a:rPr lang="fr-FR" sz="2000" b="1" dirty="0"/>
              <a:t>Pour ceux qui sont fidèles à Christ, la mort nous place hors de portée de l'ennemi et nous soulage de toute affliction (Proverbes 14.32 ; Ésaïe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pic>
        <p:nvPicPr>
          <p:cNvPr id="12" name="Picture 11" descr="A red and white background&#10;&#10;AI-generated content may be incorrect.">
            <a:extLst>
              <a:ext uri="{FF2B5EF4-FFF2-40B4-BE49-F238E27FC236}">
                <a16:creationId xmlns:a16="http://schemas.microsoft.com/office/drawing/2014/main" id="{CEA677CC-AA04-ABF0-FB9E-7395ACD0833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fr-FR"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LE DILEMME DE PAUL</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584775"/>
          </a:xfrm>
          <a:prstGeom prst="rect">
            <a:avLst/>
          </a:prstGeom>
          <a:noFill/>
        </p:spPr>
        <p:txBody>
          <a:bodyPr wrap="square">
            <a:spAutoFit/>
          </a:bodyPr>
          <a:lstStyle/>
          <a:p>
            <a:pPr algn="ctr"/>
            <a:r>
              <a:rPr lang="fr-FR" sz="16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Je suis pressé des deux côtés : j'ai le désir de m'en aller et d'être avec Christ, ce qui de beaucoup est le meilleur ; mais à cause de vous il est plus nécessaire que je demeure dans la chair » </a:t>
            </a:r>
            <a:r>
              <a:rPr lang="fr-FR" sz="12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(Philippiens 1.23-24)</a:t>
            </a:r>
            <a:endParaRPr lang="fr-FR" sz="16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0" y="1390650"/>
            <a:ext cx="12192000" cy="400110"/>
          </a:xfrm>
          <a:prstGeom prst="rect">
            <a:avLst/>
          </a:prstGeom>
          <a:noFill/>
        </p:spPr>
        <p:txBody>
          <a:bodyPr wrap="square" rtlCol="0">
            <a:spAutoFit/>
          </a:bodyPr>
          <a:lstStyle/>
          <a:p>
            <a:pPr algn="ctr">
              <a:spcBef>
                <a:spcPts val="600"/>
              </a:spcBef>
            </a:pPr>
            <a:r>
              <a:rPr lang="fr-FR" sz="2000" b="1" dirty="0"/>
              <a:t>Bien qu'il ne puisse prendre la décision, Paul se débat entre deux possibilités (Philippiens 1.23-24) :</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3149060662"/>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13042"/>
            <a:ext cx="6742841" cy="1323439"/>
          </a:xfrm>
          <a:prstGeom prst="rect">
            <a:avLst/>
          </a:prstGeom>
          <a:noFill/>
        </p:spPr>
        <p:txBody>
          <a:bodyPr wrap="square" rtlCol="0">
            <a:spAutoFit/>
          </a:bodyPr>
          <a:lstStyle/>
          <a:p>
            <a:pPr>
              <a:spcBef>
                <a:spcPts val="600"/>
              </a:spcBef>
            </a:pPr>
            <a:r>
              <a:rPr lang="fr-FR" sz="2000" b="1" dirty="0"/>
              <a:t>En prenant ce texte de manière isolée, nous pouvons déduire que Paul enseigne qu'aussitôt après la mort nous montons au Ciel pour être avec Jésus, contredisant d'autres passages bibliques </a:t>
            </a:r>
            <a:r>
              <a:rPr lang="fr-FR" b="1" dirty="0"/>
              <a:t>(Ecclésiaste 9.5 ; Psaume 6.5)</a:t>
            </a:r>
            <a:r>
              <a:rPr lang="fr-FR" sz="2000" b="1" dirty="0"/>
              <a:t>.</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873240973"/>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spcBef>
                <a:spcPts val="600"/>
              </a:spcBef>
            </a:pPr>
            <a:r>
              <a:rPr lang="fr-FR" sz="2000" b="1" dirty="0"/>
              <a:t>À une autre occasion, Paul compare le corps à une tente qui se défait (meurt) pour être revêtu d'immortalité </a:t>
            </a:r>
          </a:p>
          <a:p>
            <a:r>
              <a:rPr lang="fr-FR" sz="2000" b="1" dirty="0"/>
              <a:t>(2 Corinthiens 5.1-4). Cependant, il précise que ce revêtement se produit lors de la Seconde Venue, et non au moment de la mort (1 Corinthiens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236481"/>
            <a:ext cx="6696076" cy="1015663"/>
          </a:xfrm>
          <a:prstGeom prst="rect">
            <a:avLst/>
          </a:prstGeom>
          <a:noFill/>
        </p:spPr>
        <p:txBody>
          <a:bodyPr wrap="square">
            <a:spAutoFit/>
          </a:bodyPr>
          <a:lstStyle/>
          <a:p>
            <a:pPr>
              <a:spcBef>
                <a:spcPts val="600"/>
              </a:spcBef>
            </a:pPr>
            <a:r>
              <a:rPr lang="fr-FR" sz="2000" b="1" dirty="0"/>
              <a:t>Dans la même lettre aux Philippiens, il dit que, pour être pleinement avec Christ, il doit attendre le moment de la résurrection (Philippiens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pic>
        <p:nvPicPr>
          <p:cNvPr id="4" name="Picture 3" descr="A purple arrow on a blue background&#10;&#10;AI-generated content may be incorrect.">
            <a:extLst>
              <a:ext uri="{FF2B5EF4-FFF2-40B4-BE49-F238E27FC236}">
                <a16:creationId xmlns:a16="http://schemas.microsoft.com/office/drawing/2014/main" id="{F0CFAC9C-FC57-A1B4-7443-5A21D45840F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F0FAFE6D-C8F3-D6B1-1BDE-1F98E98261FD}"/>
              </a:ext>
            </a:extLst>
          </p:cNvPr>
          <p:cNvSpPr txBox="1"/>
          <p:nvPr/>
        </p:nvSpPr>
        <p:spPr>
          <a:xfrm>
            <a:off x="4752976" y="674400"/>
            <a:ext cx="7019924" cy="5509200"/>
          </a:xfrm>
          <a:prstGeom prst="rect">
            <a:avLst/>
          </a:prstGeom>
          <a:noFill/>
        </p:spPr>
        <p:txBody>
          <a:bodyPr wrap="square">
            <a:spAutoFit/>
          </a:bodyPr>
          <a:lstStyle/>
          <a:p>
            <a:pPr algn="ctr">
              <a:spcAft>
                <a:spcPts val="600"/>
              </a:spcAft>
            </a:pPr>
            <a:r>
              <a:rPr lang="fr-FR" sz="8800" b="1" dirty="0">
                <a:ln w="22225">
                  <a:solidFill>
                    <a:srgbClr val="00766E"/>
                  </a:solidFill>
                  <a:prstDash val="solid"/>
                </a:ln>
                <a:solidFill>
                  <a:srgbClr val="E5A5E2"/>
                </a:solidFill>
                <a:effectLst>
                  <a:outerShdw blurRad="38100" dist="38100" dir="2700000" algn="tl">
                    <a:srgbClr val="000000">
                      <a:alpha val="43137"/>
                    </a:srgbClr>
                  </a:outerShdw>
                </a:effectLst>
              </a:rPr>
              <a:t>QUE SIGNIFIE VIVRE POUR CHRIST ?</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up of a screen&#10;&#10;AI-generated content may be incorrect.">
            <a:extLst>
              <a:ext uri="{FF2B5EF4-FFF2-40B4-BE49-F238E27FC236}">
                <a16:creationId xmlns:a16="http://schemas.microsoft.com/office/drawing/2014/main" id="{2DDD3419-D522-D546-598E-324840589F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a:fillRect/>
          </a:stretch>
        </p:blipFill>
        <p:spPr>
          <a:xfrm flipH="1">
            <a:off x="6539440" y="1443038"/>
            <a:ext cx="5644727" cy="5053627"/>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fr-FR"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SE COMPORTER DE MANIÈRE DIGNE DE L'ÉVANGILE</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0" y="621569"/>
            <a:ext cx="1219200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fr-FR" b="1" dirty="0">
                <a:solidFill>
                  <a:srgbClr val="C00000"/>
                </a:solidFill>
                <a:latin typeface="Comic Sans MS" panose="030F0702030302020204" pitchFamily="66" charset="0"/>
              </a:rPr>
              <a:t>« Seulement, conduisez-vous d'une manière digne de l'Évangile de Christ » </a:t>
            </a:r>
            <a:r>
              <a:rPr lang="fr-FR" sz="1400" b="1" dirty="0">
                <a:solidFill>
                  <a:srgbClr val="C00000"/>
                </a:solidFill>
                <a:latin typeface="Comic Sans MS" panose="030F0702030302020204" pitchFamily="66" charset="0"/>
              </a:rPr>
              <a:t>(Philippiens 1.27a)</a:t>
            </a:r>
            <a:endParaRPr lang="fr-FR" sz="1100" b="1" dirty="0">
              <a:solidFill>
                <a:srgbClr val="C00000"/>
              </a:solidFill>
              <a:effectLst/>
              <a:latin typeface="Comic Sans MS" panose="030F0702030302020204" pitchFamily="66" charset="0"/>
            </a:endParaRP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6224400" cy="1631216"/>
          </a:xfrm>
          <a:prstGeom prst="rect">
            <a:avLst/>
          </a:prstGeom>
          <a:noFill/>
        </p:spPr>
        <p:txBody>
          <a:bodyPr wrap="square" rtlCol="0">
            <a:spAutoFit/>
          </a:bodyPr>
          <a:lstStyle/>
          <a:p>
            <a:pPr>
              <a:spcBef>
                <a:spcPts val="600"/>
              </a:spcBef>
            </a:pPr>
            <a:r>
              <a:rPr lang="fr-FR" sz="2000" b="1" dirty="0"/>
              <a:t>L'expression « conduisez-vous » est la traduction du mot grec </a:t>
            </a:r>
            <a:r>
              <a:rPr lang="fr-FR" sz="2000" b="1" dirty="0" err="1"/>
              <a:t>politeuomai</a:t>
            </a:r>
            <a:r>
              <a:rPr lang="fr-FR" sz="2000" b="1" dirty="0"/>
              <a:t>, qui signifie « vivre comme des citoyens ». Paul exhorte les Philippiens (et nous tous) à se comporter d'une manière digne des citoyens du Ciel (Philippiens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1430843814"/>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6" y="5814000"/>
            <a:ext cx="8350354" cy="923330"/>
          </a:xfrm>
          <a:prstGeom prst="rect">
            <a:avLst/>
          </a:prstGeom>
          <a:noFill/>
        </p:spPr>
        <p:txBody>
          <a:bodyPr wrap="square">
            <a:spAutoFit/>
          </a:bodyPr>
          <a:lstStyle/>
          <a:p>
            <a:pPr>
              <a:spcBef>
                <a:spcPts val="600"/>
              </a:spcBef>
            </a:pPr>
            <a:r>
              <a:rPr lang="fr-FR" sz="2000" b="1" dirty="0"/>
              <a:t>Il savait que la désunion provient souvent de l'orgueil </a:t>
            </a:r>
          </a:p>
          <a:p>
            <a:r>
              <a:rPr lang="fr-FR" sz="2000" b="1" dirty="0"/>
              <a:t>et d'un comportement inadéquat de l'un envers l'autre. </a:t>
            </a:r>
          </a:p>
          <a:p>
            <a:r>
              <a:rPr lang="fr-FR" sz="2000" b="1" dirty="0"/>
              <a:t>C'est pourquoi il nous exhorte à nous comporter d'une manière digne.</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13994" y="5169600"/>
            <a:ext cx="6458255" cy="643533"/>
          </a:xfrm>
          <a:prstGeom prst="rect">
            <a:avLst/>
          </a:prstGeom>
          <a:noFill/>
        </p:spPr>
        <p:txBody>
          <a:bodyPr wrap="square">
            <a:spAutoFit/>
          </a:bodyPr>
          <a:lstStyle/>
          <a:p>
            <a:pPr>
              <a:spcBef>
                <a:spcPts val="600"/>
              </a:spcBef>
            </a:pPr>
            <a:r>
              <a:rPr lang="fr-FR" sz="2000" b="1" dirty="0"/>
              <a:t>Paul utilise ce conseil comme introduction à un thème qui le préoccupait : l'unité dans l'Église.</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13995" y="3538800"/>
            <a:ext cx="6425444" cy="1631216"/>
          </a:xfrm>
          <a:prstGeom prst="rect">
            <a:avLst/>
          </a:prstGeom>
          <a:noFill/>
        </p:spPr>
        <p:txBody>
          <a:bodyPr wrap="square">
            <a:spAutoFit/>
          </a:bodyPr>
          <a:lstStyle/>
          <a:p>
            <a:pPr>
              <a:spcBef>
                <a:spcPts val="600"/>
              </a:spcBef>
            </a:pPr>
            <a:r>
              <a:rPr lang="fr-FR" sz="2000" b="1" dirty="0"/>
              <a:t>Cela se résume ainsi : « On t'a fait connaître, ô homme, ce qui est bien ; et ce que l'Éternel demande de toi, c'est que tu pratiques la justice, que tu aimes la miséricorde, et que tu marches humblement avec ton Dieu » (Michée 6.8).</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6" y="2829600"/>
            <a:ext cx="6464404" cy="707886"/>
          </a:xfrm>
          <a:prstGeom prst="rect">
            <a:avLst/>
          </a:prstGeom>
          <a:noFill/>
        </p:spPr>
        <p:txBody>
          <a:bodyPr wrap="square">
            <a:spAutoFit/>
          </a:bodyPr>
          <a:lstStyle/>
          <a:p>
            <a:pPr>
              <a:spcBef>
                <a:spcPts val="600"/>
              </a:spcBef>
            </a:pPr>
            <a:r>
              <a:rPr lang="fr-FR" sz="2000" b="1" dirty="0"/>
              <a:t>Dans le sermon sur la montagne, Jésus nous a enseigné comment doivent vivre les citoyens du Ciel.</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1099</TotalTime>
  <Words>1395</Words>
  <Application>Microsoft Office PowerPoint</Application>
  <PresentationFormat>Panorámica</PresentationFormat>
  <Paragraphs>75</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61</cp:revision>
  <dcterms:created xsi:type="dcterms:W3CDTF">2025-12-30T08:43:05Z</dcterms:created>
  <dcterms:modified xsi:type="dcterms:W3CDTF">2026-01-14T08:15:29Z</dcterms:modified>
</cp:coreProperties>
</file>