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3"/>
  </p:notesMasterIdLst>
  <p:sldIdLst>
    <p:sldId id="256" r:id="rId3"/>
    <p:sldId id="321" r:id="rId4"/>
    <p:sldId id="316" r:id="rId5"/>
    <p:sldId id="322" r:id="rId6"/>
    <p:sldId id="257" r:id="rId7"/>
    <p:sldId id="258" r:id="rId8"/>
    <p:sldId id="323" r:id="rId9"/>
    <p:sldId id="259" r:id="rId10"/>
    <p:sldId id="324" r:id="rId11"/>
    <p:sldId id="260" r:id="rId12"/>
    <p:sldId id="326" r:id="rId13"/>
    <p:sldId id="320" r:id="rId14"/>
    <p:sldId id="325" r:id="rId15"/>
    <p:sldId id="318" r:id="rId16"/>
    <p:sldId id="263" r:id="rId17"/>
    <p:sldId id="328" r:id="rId18"/>
    <p:sldId id="264" r:id="rId19"/>
    <p:sldId id="329" r:id="rId20"/>
    <p:sldId id="317" r:id="rId21"/>
    <p:sldId id="330" r:id="rId22"/>
  </p:sldIdLst>
  <p:sldSz cx="12192000" cy="6858000"/>
  <p:notesSz cx="6858000" cy="9144000"/>
  <p:embeddedFontLst>
    <p:embeddedFont>
      <p:font typeface="Brush Script MT" panose="03060802040406070304" pitchFamily="66" charset="0"/>
      <p:italic r:id="rId24"/>
    </p:embeddedFont>
    <p:embeddedFont>
      <p:font typeface="Comic Sans MS" panose="030F0702030302020204" pitchFamily="66" charset="0"/>
      <p:regular r:id="rId25"/>
      <p:bold r:id="rId26"/>
      <p:italic r:id="rId27"/>
      <p:boldItalic r:id="rId28"/>
    </p:embeddedFont>
    <p:embeddedFont>
      <p:font typeface="Constantia" panose="02030602050306030303" pitchFamily="18" charset="0"/>
      <p:regular r:id="rId29"/>
      <p:bold r:id="rId30"/>
      <p:italic r:id="rId31"/>
      <p:boldItalic r:id="rId3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45B"/>
    <a:srgbClr val="5C7AD4"/>
    <a:srgbClr val="76483F"/>
    <a:srgbClr val="00E668"/>
    <a:srgbClr val="00D25F"/>
    <a:srgbClr val="009AD0"/>
    <a:srgbClr val="00D05E"/>
    <a:srgbClr val="5DD5FF"/>
    <a:srgbClr val="652593"/>
    <a:srgbClr val="F6EB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8" autoAdjust="0"/>
    <p:restoredTop sz="96400"/>
  </p:normalViewPr>
  <p:slideViewPr>
    <p:cSldViewPr snapToGrid="0">
      <p:cViewPr varScale="1">
        <p:scale>
          <a:sx n="105" d="100"/>
          <a:sy n="105" d="100"/>
        </p:scale>
        <p:origin x="150" y="15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B050"/>
        </a:solidFill>
      </dgm:spPr>
      <dgm:t>
        <a:bodyPr/>
        <a:lstStyle/>
        <a:p>
          <a:r>
            <a:rPr lang="fr-FR" sz="2000" b="1" dirty="0">
              <a:solidFill>
                <a:schemeClr val="bg1"/>
              </a:solidFill>
              <a:effectLst>
                <a:outerShdw blurRad="38100" dist="38100" dir="2700000" algn="tl">
                  <a:srgbClr val="000000">
                    <a:alpha val="43137"/>
                  </a:srgbClr>
                </a:outerShdw>
              </a:effectLst>
            </a:rPr>
            <a:t>Partir</a:t>
          </a: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00E668"/>
        </a:solidFill>
      </dgm:spPr>
      <dgm:t>
        <a:bodyPr/>
        <a:lstStyle/>
        <a:p>
          <a:endParaRPr lang="fr-FR" sz="2000" b="1" dirty="0">
            <a:solidFill>
              <a:schemeClr val="tx1"/>
            </a:solidFill>
          </a:endParaRPr>
        </a:p>
      </dgm:t>
    </dgm:pt>
    <dgm:pt modelId="{16CF567E-AD34-4988-8D19-859FB26B818E}">
      <dgm:prSet phldrT="[Texto]" phldr="0" custT="1"/>
      <dgm:spPr>
        <a:solidFill>
          <a:schemeClr val="accent3">
            <a:lumMod val="60000"/>
            <a:lumOff val="40000"/>
          </a:schemeClr>
        </a:solidFill>
      </dgm:spPr>
      <dgm:t>
        <a:bodyPr/>
        <a:lstStyle/>
        <a:p>
          <a:r>
            <a:rPr lang="fr-FR" sz="2000" b="1" dirty="0">
              <a:solidFill>
                <a:schemeClr val="tx1"/>
              </a:solidFill>
            </a:rPr>
            <a:t>Être avec Christ</a:t>
          </a: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24452">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24452">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9AD0"/>
        </a:solidFill>
      </dgm:spPr>
      <dgm:t>
        <a:bodyPr/>
        <a:lstStyle/>
        <a:p>
          <a:r>
            <a:rPr lang="fr-FR" sz="2000" b="1" dirty="0">
              <a:solidFill>
                <a:schemeClr val="bg1"/>
              </a:solidFill>
              <a:effectLst>
                <a:outerShdw blurRad="38100" dist="38100" dir="2700000" algn="tl">
                  <a:srgbClr val="000000">
                    <a:alpha val="43137"/>
                  </a:srgbClr>
                </a:outerShdw>
              </a:effectLst>
            </a:rPr>
            <a:t>Demeurer</a:t>
          </a: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5DD5FF"/>
        </a:solidFill>
      </dgm:spPr>
      <dgm:t>
        <a:bodyPr/>
        <a:lstStyle/>
        <a:p>
          <a:endParaRPr lang="fr-FR" sz="2000" b="1" dirty="0">
            <a:solidFill>
              <a:schemeClr val="tx1"/>
            </a:solidFill>
          </a:endParaRPr>
        </a:p>
      </dgm:t>
    </dgm:pt>
    <dgm:pt modelId="{16CF567E-AD34-4988-8D19-859FB26B818E}">
      <dgm:prSet phldrT="[Texto]" phldr="0" custT="1"/>
      <dgm:spPr>
        <a:solidFill>
          <a:schemeClr val="accent5">
            <a:lumMod val="20000"/>
            <a:lumOff val="80000"/>
          </a:schemeClr>
        </a:solidFill>
      </dgm:spPr>
      <dgm:t>
        <a:bodyPr/>
        <a:lstStyle/>
        <a:p>
          <a:r>
            <a:rPr lang="fr-FR" sz="2000" b="1" dirty="0">
              <a:solidFill>
                <a:schemeClr val="tx1"/>
              </a:solidFill>
            </a:rPr>
            <a:t>Être utile à l'Église</a:t>
          </a: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64598">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64598">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501E4-A89D-44DD-A5D9-F45136449A98}"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s-ES"/>
        </a:p>
      </dgm:t>
    </dgm:pt>
    <dgm:pt modelId="{36BA3A60-13A5-412D-9739-8935AD8296BC}">
      <dgm:prSet custT="1"/>
      <dgm:spPr/>
      <dgm:t>
        <a:bodyPr/>
        <a:lstStyle/>
        <a:p>
          <a:pPr algn="ctr"/>
          <a:r>
            <a:rPr lang="fr-FR" sz="2000" b="1" dirty="0"/>
            <a:t>Pauvres en esprit</a:t>
          </a:r>
        </a:p>
      </dgm:t>
    </dgm:pt>
    <dgm:pt modelId="{BC65A720-0404-4A25-9D85-24D34C97B14D}" type="parTrans" cxnId="{85020EF7-1496-40CF-9716-610702B17C12}">
      <dgm:prSet/>
      <dgm:spPr/>
      <dgm:t>
        <a:bodyPr/>
        <a:lstStyle/>
        <a:p>
          <a:pPr algn="ctr"/>
          <a:endParaRPr lang="es-ES" sz="2000" b="1"/>
        </a:p>
      </dgm:t>
    </dgm:pt>
    <dgm:pt modelId="{5453CCD2-38B8-46B0-897E-6EDF6D6C4C96}" type="sibTrans" cxnId="{85020EF7-1496-40CF-9716-610702B17C12}">
      <dgm:prSet/>
      <dgm:spPr/>
      <dgm:t>
        <a:bodyPr/>
        <a:lstStyle/>
        <a:p>
          <a:pPr algn="ctr"/>
          <a:endParaRPr lang="es-ES" sz="2000" b="1"/>
        </a:p>
      </dgm:t>
    </dgm:pt>
    <dgm:pt modelId="{D605189D-BA28-4D95-B0D4-FAEA89698C6F}">
      <dgm:prSet custT="1"/>
      <dgm:spPr/>
      <dgm:t>
        <a:bodyPr/>
        <a:lstStyle/>
        <a:p>
          <a:pPr algn="ctr"/>
          <a:r>
            <a:rPr lang="fr-FR" sz="2000" b="1" dirty="0"/>
            <a:t>Doux</a:t>
          </a:r>
        </a:p>
      </dgm:t>
    </dgm:pt>
    <dgm:pt modelId="{F7205F0F-C09D-45B8-A090-1D9CF58D8401}" type="parTrans" cxnId="{C3864CC5-8BCD-44A0-895A-E7E454A5673F}">
      <dgm:prSet/>
      <dgm:spPr/>
      <dgm:t>
        <a:bodyPr/>
        <a:lstStyle/>
        <a:p>
          <a:pPr algn="ctr"/>
          <a:endParaRPr lang="es-ES" sz="2000" b="1"/>
        </a:p>
      </dgm:t>
    </dgm:pt>
    <dgm:pt modelId="{71FF53E8-22D3-4146-8EF5-0EA74779D3BD}" type="sibTrans" cxnId="{C3864CC5-8BCD-44A0-895A-E7E454A5673F}">
      <dgm:prSet/>
      <dgm:spPr/>
      <dgm:t>
        <a:bodyPr/>
        <a:lstStyle/>
        <a:p>
          <a:pPr algn="ctr"/>
          <a:endParaRPr lang="es-ES" sz="2000" b="1"/>
        </a:p>
      </dgm:t>
    </dgm:pt>
    <dgm:pt modelId="{7DF6EDBB-D664-4DC8-BF4E-2E32B04511AD}">
      <dgm:prSet custT="1"/>
      <dgm:spPr/>
      <dgm:t>
        <a:bodyPr/>
        <a:lstStyle/>
        <a:p>
          <a:pPr algn="ctr"/>
          <a:r>
            <a:rPr lang="fr-FR" sz="2000" b="1" dirty="0"/>
            <a:t>Affamés et assoiffés de justice</a:t>
          </a:r>
        </a:p>
      </dgm:t>
    </dgm:pt>
    <dgm:pt modelId="{C5B11A01-51AE-47BD-9E62-2477FC472E28}" type="parTrans" cxnId="{5B9D177F-44F0-48B3-A866-B2E7B67E1744}">
      <dgm:prSet/>
      <dgm:spPr/>
      <dgm:t>
        <a:bodyPr/>
        <a:lstStyle/>
        <a:p>
          <a:pPr algn="ctr"/>
          <a:endParaRPr lang="es-ES" sz="2000" b="1"/>
        </a:p>
      </dgm:t>
    </dgm:pt>
    <dgm:pt modelId="{B6F5BE15-E2BA-46EF-A36D-3511AAEE5383}" type="sibTrans" cxnId="{5B9D177F-44F0-48B3-A866-B2E7B67E1744}">
      <dgm:prSet/>
      <dgm:spPr/>
      <dgm:t>
        <a:bodyPr/>
        <a:lstStyle/>
        <a:p>
          <a:pPr algn="ctr"/>
          <a:endParaRPr lang="es-ES" sz="2000" b="1"/>
        </a:p>
      </dgm:t>
    </dgm:pt>
    <dgm:pt modelId="{0C77043D-B92D-4613-9434-AD71AA278509}">
      <dgm:prSet custT="1"/>
      <dgm:spPr/>
      <dgm:t>
        <a:bodyPr/>
        <a:lstStyle/>
        <a:p>
          <a:pPr algn="ctr"/>
          <a:r>
            <a:rPr lang="fr-FR" sz="2000" b="1" dirty="0"/>
            <a:t>Miséricordieux</a:t>
          </a:r>
        </a:p>
      </dgm:t>
    </dgm:pt>
    <dgm:pt modelId="{507C165F-88C2-4507-8FD1-51B6D5EE46AD}" type="parTrans" cxnId="{B1410D78-69C8-41BD-9AEA-A9686F053657}">
      <dgm:prSet/>
      <dgm:spPr/>
      <dgm:t>
        <a:bodyPr/>
        <a:lstStyle/>
        <a:p>
          <a:pPr algn="ctr"/>
          <a:endParaRPr lang="es-ES" sz="2000" b="1"/>
        </a:p>
      </dgm:t>
    </dgm:pt>
    <dgm:pt modelId="{02D51A73-BD9A-46A8-90C6-CF8785A85DBF}" type="sibTrans" cxnId="{B1410D78-69C8-41BD-9AEA-A9686F053657}">
      <dgm:prSet/>
      <dgm:spPr/>
      <dgm:t>
        <a:bodyPr/>
        <a:lstStyle/>
        <a:p>
          <a:pPr algn="ctr"/>
          <a:endParaRPr lang="es-ES" sz="2000" b="1"/>
        </a:p>
      </dgm:t>
    </dgm:pt>
    <dgm:pt modelId="{DF9B35FD-7D71-49CE-8CFC-5F90B261DD32}">
      <dgm:prSet custT="1"/>
      <dgm:spPr/>
      <dgm:t>
        <a:bodyPr/>
        <a:lstStyle/>
        <a:p>
          <a:pPr algn="ctr"/>
          <a:r>
            <a:rPr lang="fr-FR" sz="2000" b="1" dirty="0"/>
            <a:t>Purs de cœur</a:t>
          </a:r>
        </a:p>
      </dgm:t>
    </dgm:pt>
    <dgm:pt modelId="{97BC9C92-5AB0-40E2-8AEA-048EE30420C6}" type="parTrans" cxnId="{4C2B8294-9DBC-46A6-AEA3-6AB5ACC4C76C}">
      <dgm:prSet/>
      <dgm:spPr/>
      <dgm:t>
        <a:bodyPr/>
        <a:lstStyle/>
        <a:p>
          <a:pPr algn="ctr"/>
          <a:endParaRPr lang="es-ES" sz="2000" b="1"/>
        </a:p>
      </dgm:t>
    </dgm:pt>
    <dgm:pt modelId="{3088DD00-82DF-4425-980A-8CAC4800BD61}" type="sibTrans" cxnId="{4C2B8294-9DBC-46A6-AEA3-6AB5ACC4C76C}">
      <dgm:prSet/>
      <dgm:spPr/>
      <dgm:t>
        <a:bodyPr/>
        <a:lstStyle/>
        <a:p>
          <a:pPr algn="ctr"/>
          <a:endParaRPr lang="es-ES" sz="2000" b="1"/>
        </a:p>
      </dgm:t>
    </dgm:pt>
    <dgm:pt modelId="{A40E33E1-D6BA-4F36-8C08-B30F4D704593}">
      <dgm:prSet custT="1"/>
      <dgm:spPr/>
      <dgm:t>
        <a:bodyPr/>
        <a:lstStyle/>
        <a:p>
          <a:pPr algn="ctr"/>
          <a:r>
            <a:rPr lang="fr-FR" sz="2000" b="1" dirty="0"/>
            <a:t>Artisans de paix</a:t>
          </a:r>
        </a:p>
      </dgm:t>
    </dgm:pt>
    <dgm:pt modelId="{483EB769-6997-45AA-AC8F-9989A1DEF1CC}" type="parTrans" cxnId="{546F5CF6-2191-4798-9A44-818E6A460A79}">
      <dgm:prSet/>
      <dgm:spPr/>
      <dgm:t>
        <a:bodyPr/>
        <a:lstStyle/>
        <a:p>
          <a:pPr algn="ctr"/>
          <a:endParaRPr lang="es-ES" sz="2000" b="1"/>
        </a:p>
      </dgm:t>
    </dgm:pt>
    <dgm:pt modelId="{21994283-99FB-4B3E-A592-14F14C32FA1E}" type="sibTrans" cxnId="{546F5CF6-2191-4798-9A44-818E6A460A79}">
      <dgm:prSet/>
      <dgm:spPr/>
      <dgm:t>
        <a:bodyPr/>
        <a:lstStyle/>
        <a:p>
          <a:pPr algn="ctr"/>
          <a:endParaRPr lang="es-ES" sz="2000" b="1"/>
        </a:p>
      </dgm:t>
    </dgm:pt>
    <dgm:pt modelId="{FC9541EA-09D3-4B4D-B6D3-D4AAA0988E95}">
      <dgm:prSet custT="1"/>
      <dgm:spPr/>
      <dgm:t>
        <a:bodyPr/>
        <a:lstStyle/>
        <a:p>
          <a:pPr algn="ctr"/>
          <a:r>
            <a:rPr lang="fr-FR" sz="2000" b="1" dirty="0"/>
            <a:t>Disposés à tendre l'autre joue</a:t>
          </a:r>
        </a:p>
      </dgm:t>
    </dgm:pt>
    <dgm:pt modelId="{ED5F9B2C-A389-4D6B-9148-E614532A087C}" type="parTrans" cxnId="{6B5953C9-F52B-452E-8EC9-D84D55DC71FE}">
      <dgm:prSet/>
      <dgm:spPr/>
      <dgm:t>
        <a:bodyPr/>
        <a:lstStyle/>
        <a:p>
          <a:pPr algn="ctr"/>
          <a:endParaRPr lang="es-ES" sz="2000" b="1"/>
        </a:p>
      </dgm:t>
    </dgm:pt>
    <dgm:pt modelId="{FCFAB097-2C8E-43CD-9F37-7D21FAA7EADF}" type="sibTrans" cxnId="{6B5953C9-F52B-452E-8EC9-D84D55DC71FE}">
      <dgm:prSet/>
      <dgm:spPr/>
      <dgm:t>
        <a:bodyPr/>
        <a:lstStyle/>
        <a:p>
          <a:pPr algn="ctr"/>
          <a:endParaRPr lang="es-ES" sz="2000" b="1"/>
        </a:p>
      </dgm:t>
    </dgm:pt>
    <dgm:pt modelId="{88C2659B-16AC-4B2D-ACED-7BFB6255A381}">
      <dgm:prSet custT="1"/>
      <dgm:spPr/>
      <dgm:t>
        <a:bodyPr/>
        <a:lstStyle/>
        <a:p>
          <a:pPr algn="ctr"/>
          <a:r>
            <a:rPr lang="fr-FR" sz="2000" b="1" dirty="0"/>
            <a:t>Aimer les ennemis</a:t>
          </a:r>
        </a:p>
      </dgm:t>
    </dgm:pt>
    <dgm:pt modelId="{5195A564-F9BB-44A2-A962-23880D5CABA3}" type="parTrans" cxnId="{EEEF31AC-EF37-4285-B6D8-725F77B39EC1}">
      <dgm:prSet/>
      <dgm:spPr/>
      <dgm:t>
        <a:bodyPr/>
        <a:lstStyle/>
        <a:p>
          <a:pPr algn="ctr"/>
          <a:endParaRPr lang="es-ES" sz="2000" b="1"/>
        </a:p>
      </dgm:t>
    </dgm:pt>
    <dgm:pt modelId="{313D6F82-1B20-4EC5-BE3A-D8CB4923DC62}" type="sibTrans" cxnId="{EEEF31AC-EF37-4285-B6D8-725F77B39EC1}">
      <dgm:prSet/>
      <dgm:spPr/>
      <dgm:t>
        <a:bodyPr/>
        <a:lstStyle/>
        <a:p>
          <a:pPr algn="ctr"/>
          <a:endParaRPr lang="es-ES" sz="2000" b="1"/>
        </a:p>
      </dgm:t>
    </dgm:pt>
    <dgm:pt modelId="{65AB6D04-64CF-4933-ABF1-17D72569A0A2}">
      <dgm:prSet custT="1"/>
      <dgm:spPr/>
      <dgm:t>
        <a:bodyPr/>
        <a:lstStyle/>
        <a:p>
          <a:pPr algn="ctr"/>
          <a:r>
            <a:rPr lang="fr-FR" sz="2000" b="1" dirty="0"/>
            <a:t>Bénir ceux qui nous maudissent</a:t>
          </a:r>
        </a:p>
      </dgm:t>
    </dgm:pt>
    <dgm:pt modelId="{9F2EB5F9-770E-4E39-9F20-B2F6B8EDECFD}" type="parTrans" cxnId="{9EA4A4DE-CAF2-4B3B-9E60-2CC28482E203}">
      <dgm:prSet/>
      <dgm:spPr/>
      <dgm:t>
        <a:bodyPr/>
        <a:lstStyle/>
        <a:p>
          <a:pPr algn="ctr"/>
          <a:endParaRPr lang="es-ES" sz="2000" b="1"/>
        </a:p>
      </dgm:t>
    </dgm:pt>
    <dgm:pt modelId="{CE8210AD-BEEE-415A-B09A-3ED1E6471210}" type="sibTrans" cxnId="{9EA4A4DE-CAF2-4B3B-9E60-2CC28482E203}">
      <dgm:prSet/>
      <dgm:spPr/>
      <dgm:t>
        <a:bodyPr/>
        <a:lstStyle/>
        <a:p>
          <a:pPr algn="ctr"/>
          <a:endParaRPr lang="es-ES" sz="2000" b="1"/>
        </a:p>
      </dgm:t>
    </dgm:pt>
    <dgm:pt modelId="{71415572-3F06-43FD-AF3A-62F0268DAE82}">
      <dgm:prSet custT="1"/>
      <dgm:spPr/>
      <dgm:t>
        <a:bodyPr/>
        <a:lstStyle/>
        <a:p>
          <a:pPr algn="ctr"/>
          <a:r>
            <a:rPr lang="fr-FR" sz="2000" b="1" dirty="0"/>
            <a:t>Faire du bien à celui qui nous hait</a:t>
          </a:r>
        </a:p>
      </dgm:t>
    </dgm:pt>
    <dgm:pt modelId="{168EC5DC-AB6A-4162-825E-E8B6CB07170B}" type="parTrans" cxnId="{35BCEE4B-0E69-4132-8DD7-79884799304C}">
      <dgm:prSet/>
      <dgm:spPr/>
      <dgm:t>
        <a:bodyPr/>
        <a:lstStyle/>
        <a:p>
          <a:pPr algn="ctr"/>
          <a:endParaRPr lang="es-ES" sz="2000" b="1"/>
        </a:p>
      </dgm:t>
    </dgm:pt>
    <dgm:pt modelId="{7A66C399-C624-4476-91F6-C10806C8273B}" type="sibTrans" cxnId="{35BCEE4B-0E69-4132-8DD7-79884799304C}">
      <dgm:prSet/>
      <dgm:spPr/>
      <dgm:t>
        <a:bodyPr/>
        <a:lstStyle/>
        <a:p>
          <a:pPr algn="ctr"/>
          <a:endParaRPr lang="es-ES" sz="2000" b="1"/>
        </a:p>
      </dgm:t>
    </dgm:pt>
    <dgm:pt modelId="{D2F464B4-954F-4219-94F5-21662D79ED25}">
      <dgm:prSet custT="1"/>
      <dgm:spPr/>
      <dgm:t>
        <a:bodyPr/>
        <a:lstStyle/>
        <a:p>
          <a:pPr algn="ctr"/>
          <a:r>
            <a:rPr lang="fr-FR" sz="2000" b="1" dirty="0"/>
            <a:t>Être aimants et généreux</a:t>
          </a:r>
        </a:p>
      </dgm:t>
    </dgm:pt>
    <dgm:pt modelId="{18B8846A-6DC5-464A-A5C1-B9AC6E856FE1}" type="parTrans" cxnId="{6C86464C-5D2C-4003-892E-04044E01599E}">
      <dgm:prSet/>
      <dgm:spPr/>
      <dgm:t>
        <a:bodyPr/>
        <a:lstStyle/>
        <a:p>
          <a:pPr algn="ctr"/>
          <a:endParaRPr lang="es-ES" sz="2000" b="1"/>
        </a:p>
      </dgm:t>
    </dgm:pt>
    <dgm:pt modelId="{247481BE-38DA-469F-B226-48D02587187D}" type="sibTrans" cxnId="{6C86464C-5D2C-4003-892E-04044E01599E}">
      <dgm:prSet/>
      <dgm:spPr/>
      <dgm:t>
        <a:bodyPr/>
        <a:lstStyle/>
        <a:p>
          <a:pPr algn="ctr"/>
          <a:endParaRPr lang="es-ES" sz="2000" b="1"/>
        </a:p>
      </dgm:t>
    </dgm:pt>
    <dgm:pt modelId="{682FCB04-7312-4496-A84F-C363591B97C4}">
      <dgm:prSet custT="1"/>
      <dgm:spPr/>
      <dgm:t>
        <a:bodyPr/>
        <a:lstStyle/>
        <a:p>
          <a:pPr algn="ctr"/>
          <a:r>
            <a:rPr lang="fr-FR" sz="2000" b="1" dirty="0"/>
            <a:t>Être miséricordieux et humbles</a:t>
          </a:r>
        </a:p>
      </dgm:t>
    </dgm:pt>
    <dgm:pt modelId="{4D87F9FE-2313-48D4-AE76-0F40C09F5CD0}" type="parTrans" cxnId="{B7928130-F3A0-4334-87AB-66B9E9343237}">
      <dgm:prSet/>
      <dgm:spPr/>
      <dgm:t>
        <a:bodyPr/>
        <a:lstStyle/>
        <a:p>
          <a:pPr algn="ctr"/>
          <a:endParaRPr lang="es-ES" sz="2000" b="1"/>
        </a:p>
      </dgm:t>
    </dgm:pt>
    <dgm:pt modelId="{458A540D-2C31-4884-ACA8-242E7B538E6F}" type="sibTrans" cxnId="{B7928130-F3A0-4334-87AB-66B9E9343237}">
      <dgm:prSet/>
      <dgm:spPr/>
      <dgm:t>
        <a:bodyPr/>
        <a:lstStyle/>
        <a:p>
          <a:pPr algn="ctr"/>
          <a:endParaRPr lang="es-ES" sz="2000" b="1"/>
        </a:p>
      </dgm:t>
    </dgm:pt>
    <dgm:pt modelId="{FB1E1859-8FBE-4DD6-82E8-81B64BEEDDA5}">
      <dgm:prSet custT="1"/>
      <dgm:spPr/>
      <dgm:t>
        <a:bodyPr/>
        <a:lstStyle/>
        <a:p>
          <a:pPr algn="ctr"/>
          <a:r>
            <a:rPr lang="fr-FR" sz="2000" b="1" dirty="0"/>
            <a:t>Etc.</a:t>
          </a:r>
        </a:p>
      </dgm:t>
    </dgm:pt>
    <dgm:pt modelId="{728FBF30-8970-4281-A383-8EA77F45ABEE}" type="parTrans" cxnId="{6D9CBE62-A2CE-4840-B5C6-39C5994598A8}">
      <dgm:prSet/>
      <dgm:spPr/>
      <dgm:t>
        <a:bodyPr/>
        <a:lstStyle/>
        <a:p>
          <a:pPr algn="ctr"/>
          <a:endParaRPr lang="es-ES" sz="2000" b="1"/>
        </a:p>
      </dgm:t>
    </dgm:pt>
    <dgm:pt modelId="{EDB0BE47-1340-4E6F-90F5-74C689C324AF}" type="sibTrans" cxnId="{6D9CBE62-A2CE-4840-B5C6-39C5994598A8}">
      <dgm:prSet/>
      <dgm:spPr/>
      <dgm:t>
        <a:bodyPr/>
        <a:lstStyle/>
        <a:p>
          <a:pPr algn="ctr"/>
          <a:endParaRPr lang="es-ES" sz="2000" b="1"/>
        </a:p>
      </dgm:t>
    </dgm:pt>
    <dgm:pt modelId="{73BF0226-4A21-4FE6-92BB-08621B8D8FC8}" type="pres">
      <dgm:prSet presAssocID="{40D501E4-A89D-44DD-A5D9-F45136449A98}" presName="linear" presStyleCnt="0">
        <dgm:presLayoutVars>
          <dgm:animLvl val="lvl"/>
          <dgm:resizeHandles val="exact"/>
        </dgm:presLayoutVars>
      </dgm:prSet>
      <dgm:spPr/>
    </dgm:pt>
    <dgm:pt modelId="{F5281E67-1297-409F-A645-84E6F03B3DD8}" type="pres">
      <dgm:prSet presAssocID="{36BA3A60-13A5-412D-9739-8935AD8296BC}" presName="parentText" presStyleLbl="node1" presStyleIdx="0" presStyleCnt="13">
        <dgm:presLayoutVars>
          <dgm:chMax val="0"/>
          <dgm:bulletEnabled val="1"/>
        </dgm:presLayoutVars>
      </dgm:prSet>
      <dgm:spPr/>
    </dgm:pt>
    <dgm:pt modelId="{B5139A84-2976-4E3B-A385-29524E9568B4}" type="pres">
      <dgm:prSet presAssocID="{5453CCD2-38B8-46B0-897E-6EDF6D6C4C96}" presName="spacer" presStyleCnt="0"/>
      <dgm:spPr/>
    </dgm:pt>
    <dgm:pt modelId="{CF7405FA-29A5-4AC8-81EA-015E145AB192}" type="pres">
      <dgm:prSet presAssocID="{D605189D-BA28-4D95-B0D4-FAEA89698C6F}" presName="parentText" presStyleLbl="node1" presStyleIdx="1" presStyleCnt="13">
        <dgm:presLayoutVars>
          <dgm:chMax val="0"/>
          <dgm:bulletEnabled val="1"/>
        </dgm:presLayoutVars>
      </dgm:prSet>
      <dgm:spPr/>
    </dgm:pt>
    <dgm:pt modelId="{7CBAD807-D24E-449E-9A04-20875F6FE86D}" type="pres">
      <dgm:prSet presAssocID="{71FF53E8-22D3-4146-8EF5-0EA74779D3BD}" presName="spacer" presStyleCnt="0"/>
      <dgm:spPr/>
    </dgm:pt>
    <dgm:pt modelId="{A79F61FF-67C8-4E94-A7F4-EF124B0472CE}" type="pres">
      <dgm:prSet presAssocID="{7DF6EDBB-D664-4DC8-BF4E-2E32B04511AD}" presName="parentText" presStyleLbl="node1" presStyleIdx="2" presStyleCnt="13">
        <dgm:presLayoutVars>
          <dgm:chMax val="0"/>
          <dgm:bulletEnabled val="1"/>
        </dgm:presLayoutVars>
      </dgm:prSet>
      <dgm:spPr/>
    </dgm:pt>
    <dgm:pt modelId="{D338AA61-7410-4663-8F92-97E05BA63920}" type="pres">
      <dgm:prSet presAssocID="{B6F5BE15-E2BA-46EF-A36D-3511AAEE5383}" presName="spacer" presStyleCnt="0"/>
      <dgm:spPr/>
    </dgm:pt>
    <dgm:pt modelId="{1B20B733-CB77-40DA-9183-28D7BCA4FFD3}" type="pres">
      <dgm:prSet presAssocID="{0C77043D-B92D-4613-9434-AD71AA278509}" presName="parentText" presStyleLbl="node1" presStyleIdx="3" presStyleCnt="13">
        <dgm:presLayoutVars>
          <dgm:chMax val="0"/>
          <dgm:bulletEnabled val="1"/>
        </dgm:presLayoutVars>
      </dgm:prSet>
      <dgm:spPr/>
    </dgm:pt>
    <dgm:pt modelId="{B9789031-38EF-46C1-A879-0CE5EB9957F5}" type="pres">
      <dgm:prSet presAssocID="{02D51A73-BD9A-46A8-90C6-CF8785A85DBF}" presName="spacer" presStyleCnt="0"/>
      <dgm:spPr/>
    </dgm:pt>
    <dgm:pt modelId="{11CD8606-9A25-41B4-BD22-9840D73DAD43}" type="pres">
      <dgm:prSet presAssocID="{DF9B35FD-7D71-49CE-8CFC-5F90B261DD32}" presName="parentText" presStyleLbl="node1" presStyleIdx="4" presStyleCnt="13">
        <dgm:presLayoutVars>
          <dgm:chMax val="0"/>
          <dgm:bulletEnabled val="1"/>
        </dgm:presLayoutVars>
      </dgm:prSet>
      <dgm:spPr/>
    </dgm:pt>
    <dgm:pt modelId="{49F5283D-269D-42C6-9CAD-F346429ED7E4}" type="pres">
      <dgm:prSet presAssocID="{3088DD00-82DF-4425-980A-8CAC4800BD61}" presName="spacer" presStyleCnt="0"/>
      <dgm:spPr/>
    </dgm:pt>
    <dgm:pt modelId="{0017A204-F19F-40B4-90D9-23A7DA14A727}" type="pres">
      <dgm:prSet presAssocID="{A40E33E1-D6BA-4F36-8C08-B30F4D704593}" presName="parentText" presStyleLbl="node1" presStyleIdx="5" presStyleCnt="13">
        <dgm:presLayoutVars>
          <dgm:chMax val="0"/>
          <dgm:bulletEnabled val="1"/>
        </dgm:presLayoutVars>
      </dgm:prSet>
      <dgm:spPr/>
    </dgm:pt>
    <dgm:pt modelId="{28494305-189D-4E78-9155-562C5C95D16F}" type="pres">
      <dgm:prSet presAssocID="{21994283-99FB-4B3E-A592-14F14C32FA1E}" presName="spacer" presStyleCnt="0"/>
      <dgm:spPr/>
    </dgm:pt>
    <dgm:pt modelId="{C504EBED-2F60-4EB8-B9BD-90F2F5E8998B}" type="pres">
      <dgm:prSet presAssocID="{FC9541EA-09D3-4B4D-B6D3-D4AAA0988E95}" presName="parentText" presStyleLbl="node1" presStyleIdx="6" presStyleCnt="13">
        <dgm:presLayoutVars>
          <dgm:chMax val="0"/>
          <dgm:bulletEnabled val="1"/>
        </dgm:presLayoutVars>
      </dgm:prSet>
      <dgm:spPr/>
    </dgm:pt>
    <dgm:pt modelId="{551FC1AB-8B76-4208-B6EC-E1FAD38E0247}" type="pres">
      <dgm:prSet presAssocID="{FCFAB097-2C8E-43CD-9F37-7D21FAA7EADF}" presName="spacer" presStyleCnt="0"/>
      <dgm:spPr/>
    </dgm:pt>
    <dgm:pt modelId="{FB3B242C-B012-4820-983A-469EDDD96845}" type="pres">
      <dgm:prSet presAssocID="{88C2659B-16AC-4B2D-ACED-7BFB6255A381}" presName="parentText" presStyleLbl="node1" presStyleIdx="7" presStyleCnt="13">
        <dgm:presLayoutVars>
          <dgm:chMax val="0"/>
          <dgm:bulletEnabled val="1"/>
        </dgm:presLayoutVars>
      </dgm:prSet>
      <dgm:spPr/>
    </dgm:pt>
    <dgm:pt modelId="{7974318F-326D-40F3-BA2C-10558B8B3CF2}" type="pres">
      <dgm:prSet presAssocID="{313D6F82-1B20-4EC5-BE3A-D8CB4923DC62}" presName="spacer" presStyleCnt="0"/>
      <dgm:spPr/>
    </dgm:pt>
    <dgm:pt modelId="{A0131B4B-270C-496D-855B-7EA2741A0492}" type="pres">
      <dgm:prSet presAssocID="{65AB6D04-64CF-4933-ABF1-17D72569A0A2}" presName="parentText" presStyleLbl="node1" presStyleIdx="8" presStyleCnt="13">
        <dgm:presLayoutVars>
          <dgm:chMax val="0"/>
          <dgm:bulletEnabled val="1"/>
        </dgm:presLayoutVars>
      </dgm:prSet>
      <dgm:spPr/>
    </dgm:pt>
    <dgm:pt modelId="{F5408351-A06F-4BCB-A883-3326736D3694}" type="pres">
      <dgm:prSet presAssocID="{CE8210AD-BEEE-415A-B09A-3ED1E6471210}" presName="spacer" presStyleCnt="0"/>
      <dgm:spPr/>
    </dgm:pt>
    <dgm:pt modelId="{CEAA776C-8B24-4DC1-B312-AB0E31048D47}" type="pres">
      <dgm:prSet presAssocID="{71415572-3F06-43FD-AF3A-62F0268DAE82}" presName="parentText" presStyleLbl="node1" presStyleIdx="9" presStyleCnt="13">
        <dgm:presLayoutVars>
          <dgm:chMax val="0"/>
          <dgm:bulletEnabled val="1"/>
        </dgm:presLayoutVars>
      </dgm:prSet>
      <dgm:spPr/>
    </dgm:pt>
    <dgm:pt modelId="{BD29FA2F-17E9-44B5-9479-C9283E243BBE}" type="pres">
      <dgm:prSet presAssocID="{7A66C399-C624-4476-91F6-C10806C8273B}" presName="spacer" presStyleCnt="0"/>
      <dgm:spPr/>
    </dgm:pt>
    <dgm:pt modelId="{B4020DE7-C031-47F9-8BF7-26F150AE38EA}" type="pres">
      <dgm:prSet presAssocID="{D2F464B4-954F-4219-94F5-21662D79ED25}" presName="parentText" presStyleLbl="node1" presStyleIdx="10" presStyleCnt="13">
        <dgm:presLayoutVars>
          <dgm:chMax val="0"/>
          <dgm:bulletEnabled val="1"/>
        </dgm:presLayoutVars>
      </dgm:prSet>
      <dgm:spPr/>
    </dgm:pt>
    <dgm:pt modelId="{AEC1FBBB-6745-41E2-99E4-C22636848F71}" type="pres">
      <dgm:prSet presAssocID="{247481BE-38DA-469F-B226-48D02587187D}" presName="spacer" presStyleCnt="0"/>
      <dgm:spPr/>
    </dgm:pt>
    <dgm:pt modelId="{1866F153-6C31-41A7-B10F-4C46FA2B11A6}" type="pres">
      <dgm:prSet presAssocID="{682FCB04-7312-4496-A84F-C363591B97C4}" presName="parentText" presStyleLbl="node1" presStyleIdx="11" presStyleCnt="13">
        <dgm:presLayoutVars>
          <dgm:chMax val="0"/>
          <dgm:bulletEnabled val="1"/>
        </dgm:presLayoutVars>
      </dgm:prSet>
      <dgm:spPr/>
    </dgm:pt>
    <dgm:pt modelId="{A6CD4460-CCCF-4248-832B-B9B90CB7E40E}" type="pres">
      <dgm:prSet presAssocID="{458A540D-2C31-4884-ACA8-242E7B538E6F}" presName="spacer" presStyleCnt="0"/>
      <dgm:spPr/>
    </dgm:pt>
    <dgm:pt modelId="{9CAAA3BE-A63B-46CC-BAB5-05A28116553D}" type="pres">
      <dgm:prSet presAssocID="{FB1E1859-8FBE-4DD6-82E8-81B64BEEDDA5}" presName="parentText" presStyleLbl="node1" presStyleIdx="12" presStyleCnt="13">
        <dgm:presLayoutVars>
          <dgm:chMax val="0"/>
          <dgm:bulletEnabled val="1"/>
        </dgm:presLayoutVars>
      </dgm:prSet>
      <dgm:spPr/>
    </dgm:pt>
  </dgm:ptLst>
  <dgm:cxnLst>
    <dgm:cxn modelId="{CDD5D008-E236-4712-8245-1E94CADB0DE9}" type="presOf" srcId="{36BA3A60-13A5-412D-9739-8935AD8296BC}" destId="{F5281E67-1297-409F-A645-84E6F03B3DD8}" srcOrd="0" destOrd="0" presId="urn:microsoft.com/office/officeart/2005/8/layout/vList2"/>
    <dgm:cxn modelId="{E6BD2B0B-9C38-4DC6-B2D9-19AEF89E9DF2}" type="presOf" srcId="{FC9541EA-09D3-4B4D-B6D3-D4AAA0988E95}" destId="{C504EBED-2F60-4EB8-B9BD-90F2F5E8998B}" srcOrd="0" destOrd="0" presId="urn:microsoft.com/office/officeart/2005/8/layout/vList2"/>
    <dgm:cxn modelId="{7D8E7330-7DD8-4220-BCBA-A7134DCC57A7}" type="presOf" srcId="{88C2659B-16AC-4B2D-ACED-7BFB6255A381}" destId="{FB3B242C-B012-4820-983A-469EDDD96845}" srcOrd="0" destOrd="0" presId="urn:microsoft.com/office/officeart/2005/8/layout/vList2"/>
    <dgm:cxn modelId="{B7928130-F3A0-4334-87AB-66B9E9343237}" srcId="{40D501E4-A89D-44DD-A5D9-F45136449A98}" destId="{682FCB04-7312-4496-A84F-C363591B97C4}" srcOrd="11" destOrd="0" parTransId="{4D87F9FE-2313-48D4-AE76-0F40C09F5CD0}" sibTransId="{458A540D-2C31-4884-ACA8-242E7B538E6F}"/>
    <dgm:cxn modelId="{C39A0233-F98C-43E8-A73B-EA1635221353}" type="presOf" srcId="{40D501E4-A89D-44DD-A5D9-F45136449A98}" destId="{73BF0226-4A21-4FE6-92BB-08621B8D8FC8}" srcOrd="0" destOrd="0" presId="urn:microsoft.com/office/officeart/2005/8/layout/vList2"/>
    <dgm:cxn modelId="{8209D037-5AFC-462C-9D4B-C8C633B4971B}" type="presOf" srcId="{FB1E1859-8FBE-4DD6-82E8-81B64BEEDDA5}" destId="{9CAAA3BE-A63B-46CC-BAB5-05A28116553D}" srcOrd="0" destOrd="0" presId="urn:microsoft.com/office/officeart/2005/8/layout/vList2"/>
    <dgm:cxn modelId="{6D9CBE62-A2CE-4840-B5C6-39C5994598A8}" srcId="{40D501E4-A89D-44DD-A5D9-F45136449A98}" destId="{FB1E1859-8FBE-4DD6-82E8-81B64BEEDDA5}" srcOrd="12" destOrd="0" parTransId="{728FBF30-8970-4281-A383-8EA77F45ABEE}" sibTransId="{EDB0BE47-1340-4E6F-90F5-74C689C324AF}"/>
    <dgm:cxn modelId="{35BCEE4B-0E69-4132-8DD7-79884799304C}" srcId="{40D501E4-A89D-44DD-A5D9-F45136449A98}" destId="{71415572-3F06-43FD-AF3A-62F0268DAE82}" srcOrd="9" destOrd="0" parTransId="{168EC5DC-AB6A-4162-825E-E8B6CB07170B}" sibTransId="{7A66C399-C624-4476-91F6-C10806C8273B}"/>
    <dgm:cxn modelId="{6C86464C-5D2C-4003-892E-04044E01599E}" srcId="{40D501E4-A89D-44DD-A5D9-F45136449A98}" destId="{D2F464B4-954F-4219-94F5-21662D79ED25}" srcOrd="10" destOrd="0" parTransId="{18B8846A-6DC5-464A-A5C1-B9AC6E856FE1}" sibTransId="{247481BE-38DA-469F-B226-48D02587187D}"/>
    <dgm:cxn modelId="{B1410D78-69C8-41BD-9AEA-A9686F053657}" srcId="{40D501E4-A89D-44DD-A5D9-F45136449A98}" destId="{0C77043D-B92D-4613-9434-AD71AA278509}" srcOrd="3" destOrd="0" parTransId="{507C165F-88C2-4507-8FD1-51B6D5EE46AD}" sibTransId="{02D51A73-BD9A-46A8-90C6-CF8785A85DBF}"/>
    <dgm:cxn modelId="{61BC2E7E-C882-4CD4-9D1A-33EB86769DAF}" type="presOf" srcId="{D2F464B4-954F-4219-94F5-21662D79ED25}" destId="{B4020DE7-C031-47F9-8BF7-26F150AE38EA}" srcOrd="0" destOrd="0" presId="urn:microsoft.com/office/officeart/2005/8/layout/vList2"/>
    <dgm:cxn modelId="{5B9D177F-44F0-48B3-A866-B2E7B67E1744}" srcId="{40D501E4-A89D-44DD-A5D9-F45136449A98}" destId="{7DF6EDBB-D664-4DC8-BF4E-2E32B04511AD}" srcOrd="2" destOrd="0" parTransId="{C5B11A01-51AE-47BD-9E62-2477FC472E28}" sibTransId="{B6F5BE15-E2BA-46EF-A36D-3511AAEE5383}"/>
    <dgm:cxn modelId="{B5580280-BDFE-40F4-BF46-9BD4B8346686}" type="presOf" srcId="{A40E33E1-D6BA-4F36-8C08-B30F4D704593}" destId="{0017A204-F19F-40B4-90D9-23A7DA14A727}" srcOrd="0" destOrd="0" presId="urn:microsoft.com/office/officeart/2005/8/layout/vList2"/>
    <dgm:cxn modelId="{4C2B8294-9DBC-46A6-AEA3-6AB5ACC4C76C}" srcId="{40D501E4-A89D-44DD-A5D9-F45136449A98}" destId="{DF9B35FD-7D71-49CE-8CFC-5F90B261DD32}" srcOrd="4" destOrd="0" parTransId="{97BC9C92-5AB0-40E2-8AEA-048EE30420C6}" sibTransId="{3088DD00-82DF-4425-980A-8CAC4800BD61}"/>
    <dgm:cxn modelId="{8A783597-94CB-4457-B4B1-2DC71CB7AA95}" type="presOf" srcId="{DF9B35FD-7D71-49CE-8CFC-5F90B261DD32}" destId="{11CD8606-9A25-41B4-BD22-9840D73DAD43}" srcOrd="0" destOrd="0" presId="urn:microsoft.com/office/officeart/2005/8/layout/vList2"/>
    <dgm:cxn modelId="{8ED1479A-64D9-4C2E-97D2-B99E86147DCB}" type="presOf" srcId="{65AB6D04-64CF-4933-ABF1-17D72569A0A2}" destId="{A0131B4B-270C-496D-855B-7EA2741A0492}" srcOrd="0" destOrd="0" presId="urn:microsoft.com/office/officeart/2005/8/layout/vList2"/>
    <dgm:cxn modelId="{924B6AA5-5F4F-4835-AA2A-E5F6A8758700}" type="presOf" srcId="{D605189D-BA28-4D95-B0D4-FAEA89698C6F}" destId="{CF7405FA-29A5-4AC8-81EA-015E145AB192}" srcOrd="0" destOrd="0" presId="urn:microsoft.com/office/officeart/2005/8/layout/vList2"/>
    <dgm:cxn modelId="{EEEF31AC-EF37-4285-B6D8-725F77B39EC1}" srcId="{40D501E4-A89D-44DD-A5D9-F45136449A98}" destId="{88C2659B-16AC-4B2D-ACED-7BFB6255A381}" srcOrd="7" destOrd="0" parTransId="{5195A564-F9BB-44A2-A962-23880D5CABA3}" sibTransId="{313D6F82-1B20-4EC5-BE3A-D8CB4923DC62}"/>
    <dgm:cxn modelId="{FF5BE0C3-B9BC-4B3B-AD7A-385A6BC058D0}" type="presOf" srcId="{7DF6EDBB-D664-4DC8-BF4E-2E32B04511AD}" destId="{A79F61FF-67C8-4E94-A7F4-EF124B0472CE}" srcOrd="0" destOrd="0" presId="urn:microsoft.com/office/officeart/2005/8/layout/vList2"/>
    <dgm:cxn modelId="{C3864CC5-8BCD-44A0-895A-E7E454A5673F}" srcId="{40D501E4-A89D-44DD-A5D9-F45136449A98}" destId="{D605189D-BA28-4D95-B0D4-FAEA89698C6F}" srcOrd="1" destOrd="0" parTransId="{F7205F0F-C09D-45B8-A090-1D9CF58D8401}" sibTransId="{71FF53E8-22D3-4146-8EF5-0EA74779D3BD}"/>
    <dgm:cxn modelId="{6B5953C9-F52B-452E-8EC9-D84D55DC71FE}" srcId="{40D501E4-A89D-44DD-A5D9-F45136449A98}" destId="{FC9541EA-09D3-4B4D-B6D3-D4AAA0988E95}" srcOrd="6" destOrd="0" parTransId="{ED5F9B2C-A389-4D6B-9148-E614532A087C}" sibTransId="{FCFAB097-2C8E-43CD-9F37-7D21FAA7EADF}"/>
    <dgm:cxn modelId="{5214E0D3-7177-482D-B192-86C1CF077F5F}" type="presOf" srcId="{71415572-3F06-43FD-AF3A-62F0268DAE82}" destId="{CEAA776C-8B24-4DC1-B312-AB0E31048D47}" srcOrd="0" destOrd="0" presId="urn:microsoft.com/office/officeart/2005/8/layout/vList2"/>
    <dgm:cxn modelId="{9EA4A4DE-CAF2-4B3B-9E60-2CC28482E203}" srcId="{40D501E4-A89D-44DD-A5D9-F45136449A98}" destId="{65AB6D04-64CF-4933-ABF1-17D72569A0A2}" srcOrd="8" destOrd="0" parTransId="{9F2EB5F9-770E-4E39-9F20-B2F6B8EDECFD}" sibTransId="{CE8210AD-BEEE-415A-B09A-3ED1E6471210}"/>
    <dgm:cxn modelId="{ADEEA3E9-8C2E-4545-B7E5-101DF72D31D2}" type="presOf" srcId="{682FCB04-7312-4496-A84F-C363591B97C4}" destId="{1866F153-6C31-41A7-B10F-4C46FA2B11A6}" srcOrd="0" destOrd="0" presId="urn:microsoft.com/office/officeart/2005/8/layout/vList2"/>
    <dgm:cxn modelId="{546F5CF6-2191-4798-9A44-818E6A460A79}" srcId="{40D501E4-A89D-44DD-A5D9-F45136449A98}" destId="{A40E33E1-D6BA-4F36-8C08-B30F4D704593}" srcOrd="5" destOrd="0" parTransId="{483EB769-6997-45AA-AC8F-9989A1DEF1CC}" sibTransId="{21994283-99FB-4B3E-A592-14F14C32FA1E}"/>
    <dgm:cxn modelId="{85020EF7-1496-40CF-9716-610702B17C12}" srcId="{40D501E4-A89D-44DD-A5D9-F45136449A98}" destId="{36BA3A60-13A5-412D-9739-8935AD8296BC}" srcOrd="0" destOrd="0" parTransId="{BC65A720-0404-4A25-9D85-24D34C97B14D}" sibTransId="{5453CCD2-38B8-46B0-897E-6EDF6D6C4C96}"/>
    <dgm:cxn modelId="{AA6BA2F9-5695-41EC-AEB4-E4C18488C6CB}" type="presOf" srcId="{0C77043D-B92D-4613-9434-AD71AA278509}" destId="{1B20B733-CB77-40DA-9183-28D7BCA4FFD3}" srcOrd="0" destOrd="0" presId="urn:microsoft.com/office/officeart/2005/8/layout/vList2"/>
    <dgm:cxn modelId="{75F7E92B-BD01-4FCA-BA3E-31DA924E8207}" type="presParOf" srcId="{73BF0226-4A21-4FE6-92BB-08621B8D8FC8}" destId="{F5281E67-1297-409F-A645-84E6F03B3DD8}" srcOrd="0" destOrd="0" presId="urn:microsoft.com/office/officeart/2005/8/layout/vList2"/>
    <dgm:cxn modelId="{2F379F9D-787A-44DB-A40C-AC9A2FAD02EB}" type="presParOf" srcId="{73BF0226-4A21-4FE6-92BB-08621B8D8FC8}" destId="{B5139A84-2976-4E3B-A385-29524E9568B4}" srcOrd="1" destOrd="0" presId="urn:microsoft.com/office/officeart/2005/8/layout/vList2"/>
    <dgm:cxn modelId="{AB5CDC6C-1347-45EA-8AEC-90A6D17BC5AC}" type="presParOf" srcId="{73BF0226-4A21-4FE6-92BB-08621B8D8FC8}" destId="{CF7405FA-29A5-4AC8-81EA-015E145AB192}" srcOrd="2" destOrd="0" presId="urn:microsoft.com/office/officeart/2005/8/layout/vList2"/>
    <dgm:cxn modelId="{1D0C3FA4-7B66-4C8F-8F18-8A69F7C68B7E}" type="presParOf" srcId="{73BF0226-4A21-4FE6-92BB-08621B8D8FC8}" destId="{7CBAD807-D24E-449E-9A04-20875F6FE86D}" srcOrd="3" destOrd="0" presId="urn:microsoft.com/office/officeart/2005/8/layout/vList2"/>
    <dgm:cxn modelId="{52944399-62A2-488A-BD78-AA50EA3EFF76}" type="presParOf" srcId="{73BF0226-4A21-4FE6-92BB-08621B8D8FC8}" destId="{A79F61FF-67C8-4E94-A7F4-EF124B0472CE}" srcOrd="4" destOrd="0" presId="urn:microsoft.com/office/officeart/2005/8/layout/vList2"/>
    <dgm:cxn modelId="{1FC76B99-1F05-4B15-8677-02094AAC2F27}" type="presParOf" srcId="{73BF0226-4A21-4FE6-92BB-08621B8D8FC8}" destId="{D338AA61-7410-4663-8F92-97E05BA63920}" srcOrd="5" destOrd="0" presId="urn:microsoft.com/office/officeart/2005/8/layout/vList2"/>
    <dgm:cxn modelId="{628475F1-D7DB-49F2-A08F-71E41258F859}" type="presParOf" srcId="{73BF0226-4A21-4FE6-92BB-08621B8D8FC8}" destId="{1B20B733-CB77-40DA-9183-28D7BCA4FFD3}" srcOrd="6" destOrd="0" presId="urn:microsoft.com/office/officeart/2005/8/layout/vList2"/>
    <dgm:cxn modelId="{76226514-A1AC-478D-80EE-E56469434717}" type="presParOf" srcId="{73BF0226-4A21-4FE6-92BB-08621B8D8FC8}" destId="{B9789031-38EF-46C1-A879-0CE5EB9957F5}" srcOrd="7" destOrd="0" presId="urn:microsoft.com/office/officeart/2005/8/layout/vList2"/>
    <dgm:cxn modelId="{53CEEF0C-2B08-4632-97D7-7919CCD0799C}" type="presParOf" srcId="{73BF0226-4A21-4FE6-92BB-08621B8D8FC8}" destId="{11CD8606-9A25-41B4-BD22-9840D73DAD43}" srcOrd="8" destOrd="0" presId="urn:microsoft.com/office/officeart/2005/8/layout/vList2"/>
    <dgm:cxn modelId="{6E845550-4F78-433F-9EDC-D1D435026134}" type="presParOf" srcId="{73BF0226-4A21-4FE6-92BB-08621B8D8FC8}" destId="{49F5283D-269D-42C6-9CAD-F346429ED7E4}" srcOrd="9" destOrd="0" presId="urn:microsoft.com/office/officeart/2005/8/layout/vList2"/>
    <dgm:cxn modelId="{06F031DF-34F8-4C01-A70A-8CFF8109CBC3}" type="presParOf" srcId="{73BF0226-4A21-4FE6-92BB-08621B8D8FC8}" destId="{0017A204-F19F-40B4-90D9-23A7DA14A727}" srcOrd="10" destOrd="0" presId="urn:microsoft.com/office/officeart/2005/8/layout/vList2"/>
    <dgm:cxn modelId="{BDAF642E-3A41-4439-B734-C557D12175DD}" type="presParOf" srcId="{73BF0226-4A21-4FE6-92BB-08621B8D8FC8}" destId="{28494305-189D-4E78-9155-562C5C95D16F}" srcOrd="11" destOrd="0" presId="urn:microsoft.com/office/officeart/2005/8/layout/vList2"/>
    <dgm:cxn modelId="{EB2862C7-91AC-46F1-A708-D41D5D9C615E}" type="presParOf" srcId="{73BF0226-4A21-4FE6-92BB-08621B8D8FC8}" destId="{C504EBED-2F60-4EB8-B9BD-90F2F5E8998B}" srcOrd="12" destOrd="0" presId="urn:microsoft.com/office/officeart/2005/8/layout/vList2"/>
    <dgm:cxn modelId="{5620A74D-62A1-43AA-948C-91C2DE7476C3}" type="presParOf" srcId="{73BF0226-4A21-4FE6-92BB-08621B8D8FC8}" destId="{551FC1AB-8B76-4208-B6EC-E1FAD38E0247}" srcOrd="13" destOrd="0" presId="urn:microsoft.com/office/officeart/2005/8/layout/vList2"/>
    <dgm:cxn modelId="{60433A68-559D-41F1-B734-94298D601FD4}" type="presParOf" srcId="{73BF0226-4A21-4FE6-92BB-08621B8D8FC8}" destId="{FB3B242C-B012-4820-983A-469EDDD96845}" srcOrd="14" destOrd="0" presId="urn:microsoft.com/office/officeart/2005/8/layout/vList2"/>
    <dgm:cxn modelId="{5937924A-C25C-4EE7-A236-EB5941CFE3B7}" type="presParOf" srcId="{73BF0226-4A21-4FE6-92BB-08621B8D8FC8}" destId="{7974318F-326D-40F3-BA2C-10558B8B3CF2}" srcOrd="15" destOrd="0" presId="urn:microsoft.com/office/officeart/2005/8/layout/vList2"/>
    <dgm:cxn modelId="{3F9D8C58-2A14-4A0B-9FD3-3ED4EA7F036F}" type="presParOf" srcId="{73BF0226-4A21-4FE6-92BB-08621B8D8FC8}" destId="{A0131B4B-270C-496D-855B-7EA2741A0492}" srcOrd="16" destOrd="0" presId="urn:microsoft.com/office/officeart/2005/8/layout/vList2"/>
    <dgm:cxn modelId="{A5DE4411-E8DA-4511-BD23-CA573051BC11}" type="presParOf" srcId="{73BF0226-4A21-4FE6-92BB-08621B8D8FC8}" destId="{F5408351-A06F-4BCB-A883-3326736D3694}" srcOrd="17" destOrd="0" presId="urn:microsoft.com/office/officeart/2005/8/layout/vList2"/>
    <dgm:cxn modelId="{B86CF628-3024-4B1D-90C9-F5022696678B}" type="presParOf" srcId="{73BF0226-4A21-4FE6-92BB-08621B8D8FC8}" destId="{CEAA776C-8B24-4DC1-B312-AB0E31048D47}" srcOrd="18" destOrd="0" presId="urn:microsoft.com/office/officeart/2005/8/layout/vList2"/>
    <dgm:cxn modelId="{522E9168-39D7-43AF-B788-920EBDBDB4B6}" type="presParOf" srcId="{73BF0226-4A21-4FE6-92BB-08621B8D8FC8}" destId="{BD29FA2F-17E9-44B5-9479-C9283E243BBE}" srcOrd="19" destOrd="0" presId="urn:microsoft.com/office/officeart/2005/8/layout/vList2"/>
    <dgm:cxn modelId="{214F0BDA-17E1-484E-9D07-AAF25C56021D}" type="presParOf" srcId="{73BF0226-4A21-4FE6-92BB-08621B8D8FC8}" destId="{B4020DE7-C031-47F9-8BF7-26F150AE38EA}" srcOrd="20" destOrd="0" presId="urn:microsoft.com/office/officeart/2005/8/layout/vList2"/>
    <dgm:cxn modelId="{CD965997-9AE0-499D-9257-6B6D286804EA}" type="presParOf" srcId="{73BF0226-4A21-4FE6-92BB-08621B8D8FC8}" destId="{AEC1FBBB-6745-41E2-99E4-C22636848F71}" srcOrd="21" destOrd="0" presId="urn:microsoft.com/office/officeart/2005/8/layout/vList2"/>
    <dgm:cxn modelId="{46F9860A-8200-46ED-9474-D1ABE8624FDB}" type="presParOf" srcId="{73BF0226-4A21-4FE6-92BB-08621B8D8FC8}" destId="{1866F153-6C31-41A7-B10F-4C46FA2B11A6}" srcOrd="22" destOrd="0" presId="urn:microsoft.com/office/officeart/2005/8/layout/vList2"/>
    <dgm:cxn modelId="{1C44C537-A7A4-4465-87E6-F8267499A185}" type="presParOf" srcId="{73BF0226-4A21-4FE6-92BB-08621B8D8FC8}" destId="{A6CD4460-CCCF-4248-832B-B9B90CB7E40E}" srcOrd="23" destOrd="0" presId="urn:microsoft.com/office/officeart/2005/8/layout/vList2"/>
    <dgm:cxn modelId="{567DE4B1-B8DF-4E0D-9D07-7C38CFE5DC17}" type="presParOf" srcId="{73BF0226-4A21-4FE6-92BB-08621B8D8FC8}" destId="{9CAAA3BE-A63B-46CC-BAB5-05A28116553D}" srcOrd="2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350852" y="684"/>
          <a:ext cx="2231996" cy="448364"/>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effectLst>
                <a:outerShdw blurRad="38100" dist="38100" dir="2700000" algn="tl">
                  <a:srgbClr val="000000">
                    <a:alpha val="43137"/>
                  </a:srgbClr>
                </a:outerShdw>
              </a:effectLst>
            </a:rPr>
            <a:t>Partir</a:t>
          </a:r>
        </a:p>
      </dsp:txBody>
      <dsp:txXfrm>
        <a:off x="363984" y="13816"/>
        <a:ext cx="2205732" cy="422100"/>
      </dsp:txXfrm>
    </dsp:sp>
    <dsp:sp modelId="{10A9572C-7F60-4466-8174-9ED95DEE32E9}">
      <dsp:nvSpPr>
        <dsp:cNvPr id="0" name=""/>
        <dsp:cNvSpPr/>
      </dsp:nvSpPr>
      <dsp:spPr>
        <a:xfrm rot="5400000">
          <a:off x="1382782" y="460258"/>
          <a:ext cx="168136" cy="201764"/>
        </a:xfrm>
        <a:prstGeom prst="rightArrow">
          <a:avLst>
            <a:gd name="adj1" fmla="val 60000"/>
            <a:gd name="adj2" fmla="val 50000"/>
          </a:avLst>
        </a:prstGeom>
        <a:solidFill>
          <a:srgbClr val="00E66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b="1" kern="1200" dirty="0">
            <a:solidFill>
              <a:schemeClr val="tx1"/>
            </a:solidFill>
          </a:endParaRPr>
        </a:p>
      </dsp:txBody>
      <dsp:txXfrm rot="-5400000">
        <a:off x="1406322" y="477072"/>
        <a:ext cx="121058" cy="117695"/>
      </dsp:txXfrm>
    </dsp:sp>
    <dsp:sp modelId="{128B0986-78E7-436E-BDAD-33EA69DEFAB2}">
      <dsp:nvSpPr>
        <dsp:cNvPr id="0" name=""/>
        <dsp:cNvSpPr/>
      </dsp:nvSpPr>
      <dsp:spPr>
        <a:xfrm>
          <a:off x="350852" y="673232"/>
          <a:ext cx="2231996" cy="448364"/>
        </a:xfrm>
        <a:prstGeom prst="roundRect">
          <a:avLst>
            <a:gd name="adj" fmla="val 10000"/>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Être avec Christ</a:t>
          </a:r>
        </a:p>
      </dsp:txBody>
      <dsp:txXfrm>
        <a:off x="363984" y="686364"/>
        <a:ext cx="2205732" cy="42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280934" y="684"/>
          <a:ext cx="2951998" cy="448364"/>
        </a:xfrm>
        <a:prstGeom prst="roundRect">
          <a:avLst>
            <a:gd name="adj" fmla="val 10000"/>
          </a:avLst>
        </a:prstGeom>
        <a:solidFill>
          <a:srgbClr val="009AD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effectLst>
                <a:outerShdw blurRad="38100" dist="38100" dir="2700000" algn="tl">
                  <a:srgbClr val="000000">
                    <a:alpha val="43137"/>
                  </a:srgbClr>
                </a:outerShdw>
              </a:effectLst>
            </a:rPr>
            <a:t>Demeurer</a:t>
          </a:r>
        </a:p>
      </dsp:txBody>
      <dsp:txXfrm>
        <a:off x="294066" y="13816"/>
        <a:ext cx="2925734" cy="422100"/>
      </dsp:txXfrm>
    </dsp:sp>
    <dsp:sp modelId="{10A9572C-7F60-4466-8174-9ED95DEE32E9}">
      <dsp:nvSpPr>
        <dsp:cNvPr id="0" name=""/>
        <dsp:cNvSpPr/>
      </dsp:nvSpPr>
      <dsp:spPr>
        <a:xfrm rot="5400000">
          <a:off x="1672865" y="460258"/>
          <a:ext cx="168136" cy="201764"/>
        </a:xfrm>
        <a:prstGeom prst="rightArrow">
          <a:avLst>
            <a:gd name="adj1" fmla="val 60000"/>
            <a:gd name="adj2" fmla="val 50000"/>
          </a:avLst>
        </a:prstGeom>
        <a:solidFill>
          <a:srgbClr val="5DD5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b="1" kern="1200" dirty="0">
            <a:solidFill>
              <a:schemeClr val="tx1"/>
            </a:solidFill>
          </a:endParaRPr>
        </a:p>
      </dsp:txBody>
      <dsp:txXfrm rot="-5400000">
        <a:off x="1696405" y="477072"/>
        <a:ext cx="121058" cy="117695"/>
      </dsp:txXfrm>
    </dsp:sp>
    <dsp:sp modelId="{128B0986-78E7-436E-BDAD-33EA69DEFAB2}">
      <dsp:nvSpPr>
        <dsp:cNvPr id="0" name=""/>
        <dsp:cNvSpPr/>
      </dsp:nvSpPr>
      <dsp:spPr>
        <a:xfrm>
          <a:off x="280934" y="673232"/>
          <a:ext cx="2951998" cy="448364"/>
        </a:xfrm>
        <a:prstGeom prst="roundRect">
          <a:avLst>
            <a:gd name="adj" fmla="val 10000"/>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Être utile à l'Église</a:t>
          </a:r>
        </a:p>
      </dsp:txBody>
      <dsp:txXfrm>
        <a:off x="294066" y="686364"/>
        <a:ext cx="2925734" cy="42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1E67-1297-409F-A645-84E6F03B3DD8}">
      <dsp:nvSpPr>
        <dsp:cNvPr id="0" name=""/>
        <dsp:cNvSpPr/>
      </dsp:nvSpPr>
      <dsp:spPr>
        <a:xfrm>
          <a:off x="0" y="1648"/>
          <a:ext cx="4552336" cy="414138"/>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Pauvres en esprit</a:t>
          </a:r>
        </a:p>
      </dsp:txBody>
      <dsp:txXfrm>
        <a:off x="20217" y="21865"/>
        <a:ext cx="4511902" cy="373704"/>
      </dsp:txXfrm>
    </dsp:sp>
    <dsp:sp modelId="{CF7405FA-29A5-4AC8-81EA-015E145AB192}">
      <dsp:nvSpPr>
        <dsp:cNvPr id="0" name=""/>
        <dsp:cNvSpPr/>
      </dsp:nvSpPr>
      <dsp:spPr>
        <a:xfrm>
          <a:off x="0" y="427923"/>
          <a:ext cx="4552336" cy="414138"/>
        </a:xfrm>
        <a:prstGeom prst="roundRect">
          <a:avLst/>
        </a:prstGeom>
        <a:solidFill>
          <a:schemeClr val="accent3">
            <a:hueOff val="600000"/>
            <a:satOff val="-3333"/>
            <a:lumOff val="-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Doux</a:t>
          </a:r>
        </a:p>
      </dsp:txBody>
      <dsp:txXfrm>
        <a:off x="20217" y="448140"/>
        <a:ext cx="4511902" cy="373704"/>
      </dsp:txXfrm>
    </dsp:sp>
    <dsp:sp modelId="{A79F61FF-67C8-4E94-A7F4-EF124B0472CE}">
      <dsp:nvSpPr>
        <dsp:cNvPr id="0" name=""/>
        <dsp:cNvSpPr/>
      </dsp:nvSpPr>
      <dsp:spPr>
        <a:xfrm>
          <a:off x="0" y="854198"/>
          <a:ext cx="4552336" cy="414138"/>
        </a:xfrm>
        <a:prstGeom prst="roundRect">
          <a:avLst/>
        </a:prstGeom>
        <a:solidFill>
          <a:schemeClr val="accent3">
            <a:hueOff val="1200000"/>
            <a:satOff val="-6666"/>
            <a:lumOff val="-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Affamés et assoiffés de justice</a:t>
          </a:r>
        </a:p>
      </dsp:txBody>
      <dsp:txXfrm>
        <a:off x="20217" y="874415"/>
        <a:ext cx="4511902" cy="373704"/>
      </dsp:txXfrm>
    </dsp:sp>
    <dsp:sp modelId="{1B20B733-CB77-40DA-9183-28D7BCA4FFD3}">
      <dsp:nvSpPr>
        <dsp:cNvPr id="0" name=""/>
        <dsp:cNvSpPr/>
      </dsp:nvSpPr>
      <dsp:spPr>
        <a:xfrm>
          <a:off x="0" y="1280473"/>
          <a:ext cx="4552336" cy="414138"/>
        </a:xfrm>
        <a:prstGeom prst="roundRect">
          <a:avLst/>
        </a:prstGeom>
        <a:solidFill>
          <a:schemeClr val="accent3">
            <a:hueOff val="1800000"/>
            <a:satOff val="-9999"/>
            <a:lumOff val="-500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Miséricordieux</a:t>
          </a:r>
        </a:p>
      </dsp:txBody>
      <dsp:txXfrm>
        <a:off x="20217" y="1300690"/>
        <a:ext cx="4511902" cy="373704"/>
      </dsp:txXfrm>
    </dsp:sp>
    <dsp:sp modelId="{11CD8606-9A25-41B4-BD22-9840D73DAD43}">
      <dsp:nvSpPr>
        <dsp:cNvPr id="0" name=""/>
        <dsp:cNvSpPr/>
      </dsp:nvSpPr>
      <dsp:spPr>
        <a:xfrm>
          <a:off x="0" y="1706747"/>
          <a:ext cx="4552336" cy="414138"/>
        </a:xfrm>
        <a:prstGeom prst="roundRect">
          <a:avLst/>
        </a:prstGeom>
        <a:solidFill>
          <a:schemeClr val="accent3">
            <a:hueOff val="2400000"/>
            <a:satOff val="-13332"/>
            <a:lumOff val="-6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Purs de cœur</a:t>
          </a:r>
        </a:p>
      </dsp:txBody>
      <dsp:txXfrm>
        <a:off x="20217" y="1726964"/>
        <a:ext cx="4511902" cy="373704"/>
      </dsp:txXfrm>
    </dsp:sp>
    <dsp:sp modelId="{0017A204-F19F-40B4-90D9-23A7DA14A727}">
      <dsp:nvSpPr>
        <dsp:cNvPr id="0" name=""/>
        <dsp:cNvSpPr/>
      </dsp:nvSpPr>
      <dsp:spPr>
        <a:xfrm>
          <a:off x="0" y="2133022"/>
          <a:ext cx="4552336" cy="414138"/>
        </a:xfrm>
        <a:prstGeom prst="roundRect">
          <a:avLst/>
        </a:prstGeom>
        <a:solidFill>
          <a:schemeClr val="accent3">
            <a:hueOff val="3000000"/>
            <a:satOff val="-16665"/>
            <a:lumOff val="-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Artisans de paix</a:t>
          </a:r>
        </a:p>
      </dsp:txBody>
      <dsp:txXfrm>
        <a:off x="20217" y="2153239"/>
        <a:ext cx="4511902" cy="373704"/>
      </dsp:txXfrm>
    </dsp:sp>
    <dsp:sp modelId="{C504EBED-2F60-4EB8-B9BD-90F2F5E8998B}">
      <dsp:nvSpPr>
        <dsp:cNvPr id="0" name=""/>
        <dsp:cNvSpPr/>
      </dsp:nvSpPr>
      <dsp:spPr>
        <a:xfrm>
          <a:off x="0" y="2559297"/>
          <a:ext cx="4552336" cy="414138"/>
        </a:xfrm>
        <a:prstGeom prst="roundRect">
          <a:avLst/>
        </a:prstGeom>
        <a:solidFill>
          <a:schemeClr val="accent3">
            <a:hueOff val="3600000"/>
            <a:satOff val="-19998"/>
            <a:lumOff val="-1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Disposés à tendre l'autre joue</a:t>
          </a:r>
        </a:p>
      </dsp:txBody>
      <dsp:txXfrm>
        <a:off x="20217" y="2579514"/>
        <a:ext cx="4511902" cy="373704"/>
      </dsp:txXfrm>
    </dsp:sp>
    <dsp:sp modelId="{FB3B242C-B012-4820-983A-469EDDD96845}">
      <dsp:nvSpPr>
        <dsp:cNvPr id="0" name=""/>
        <dsp:cNvSpPr/>
      </dsp:nvSpPr>
      <dsp:spPr>
        <a:xfrm>
          <a:off x="0" y="2985572"/>
          <a:ext cx="4552336" cy="414138"/>
        </a:xfrm>
        <a:prstGeom prst="roundRect">
          <a:avLst/>
        </a:prstGeom>
        <a:solidFill>
          <a:schemeClr val="accent3">
            <a:hueOff val="4200000"/>
            <a:satOff val="-23332"/>
            <a:lumOff val="-1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Aimer les ennemis</a:t>
          </a:r>
        </a:p>
      </dsp:txBody>
      <dsp:txXfrm>
        <a:off x="20217" y="3005789"/>
        <a:ext cx="4511902" cy="373704"/>
      </dsp:txXfrm>
    </dsp:sp>
    <dsp:sp modelId="{A0131B4B-270C-496D-855B-7EA2741A0492}">
      <dsp:nvSpPr>
        <dsp:cNvPr id="0" name=""/>
        <dsp:cNvSpPr/>
      </dsp:nvSpPr>
      <dsp:spPr>
        <a:xfrm>
          <a:off x="0" y="3411847"/>
          <a:ext cx="4552336" cy="414138"/>
        </a:xfrm>
        <a:prstGeom prst="roundRect">
          <a:avLst/>
        </a:prstGeom>
        <a:solidFill>
          <a:schemeClr val="accent3">
            <a:hueOff val="4800000"/>
            <a:satOff val="-26665"/>
            <a:lumOff val="-1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Bénir ceux qui nous maudissent</a:t>
          </a:r>
        </a:p>
      </dsp:txBody>
      <dsp:txXfrm>
        <a:off x="20217" y="3432064"/>
        <a:ext cx="4511902" cy="373704"/>
      </dsp:txXfrm>
    </dsp:sp>
    <dsp:sp modelId="{CEAA776C-8B24-4DC1-B312-AB0E31048D47}">
      <dsp:nvSpPr>
        <dsp:cNvPr id="0" name=""/>
        <dsp:cNvSpPr/>
      </dsp:nvSpPr>
      <dsp:spPr>
        <a:xfrm>
          <a:off x="0" y="3838121"/>
          <a:ext cx="4552336" cy="414138"/>
        </a:xfrm>
        <a:prstGeom prst="roundRect">
          <a:avLst/>
        </a:prstGeom>
        <a:solidFill>
          <a:schemeClr val="accent3">
            <a:hueOff val="5400000"/>
            <a:satOff val="-29998"/>
            <a:lumOff val="-15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Faire du bien à celui qui nous hait</a:t>
          </a:r>
        </a:p>
      </dsp:txBody>
      <dsp:txXfrm>
        <a:off x="20217" y="3858338"/>
        <a:ext cx="4511902" cy="373704"/>
      </dsp:txXfrm>
    </dsp:sp>
    <dsp:sp modelId="{B4020DE7-C031-47F9-8BF7-26F150AE38EA}">
      <dsp:nvSpPr>
        <dsp:cNvPr id="0" name=""/>
        <dsp:cNvSpPr/>
      </dsp:nvSpPr>
      <dsp:spPr>
        <a:xfrm>
          <a:off x="0" y="4264396"/>
          <a:ext cx="4552336" cy="414138"/>
        </a:xfrm>
        <a:prstGeom prst="roundRect">
          <a:avLst/>
        </a:prstGeom>
        <a:solidFill>
          <a:schemeClr val="accent3">
            <a:hueOff val="6000000"/>
            <a:satOff val="-33331"/>
            <a:lumOff val="-1666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Être aimants et généreux</a:t>
          </a:r>
        </a:p>
      </dsp:txBody>
      <dsp:txXfrm>
        <a:off x="20217" y="4284613"/>
        <a:ext cx="4511902" cy="373704"/>
      </dsp:txXfrm>
    </dsp:sp>
    <dsp:sp modelId="{1866F153-6C31-41A7-B10F-4C46FA2B11A6}">
      <dsp:nvSpPr>
        <dsp:cNvPr id="0" name=""/>
        <dsp:cNvSpPr/>
      </dsp:nvSpPr>
      <dsp:spPr>
        <a:xfrm>
          <a:off x="0" y="4690671"/>
          <a:ext cx="4552336" cy="414138"/>
        </a:xfrm>
        <a:prstGeom prst="roundRect">
          <a:avLst/>
        </a:prstGeom>
        <a:solidFill>
          <a:schemeClr val="accent3">
            <a:hueOff val="6600000"/>
            <a:satOff val="-36664"/>
            <a:lumOff val="-1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Être miséricordieux et humbles</a:t>
          </a:r>
        </a:p>
      </dsp:txBody>
      <dsp:txXfrm>
        <a:off x="20217" y="4710888"/>
        <a:ext cx="4511902" cy="373704"/>
      </dsp:txXfrm>
    </dsp:sp>
    <dsp:sp modelId="{9CAAA3BE-A63B-46CC-BAB5-05A28116553D}">
      <dsp:nvSpPr>
        <dsp:cNvPr id="0" name=""/>
        <dsp:cNvSpPr/>
      </dsp:nvSpPr>
      <dsp:spPr>
        <a:xfrm>
          <a:off x="0" y="5116946"/>
          <a:ext cx="4552336" cy="414138"/>
        </a:xfrm>
        <a:prstGeom prst="roundRect">
          <a:avLst/>
        </a:prstGeom>
        <a:solidFill>
          <a:schemeClr val="accent3">
            <a:hueOff val="7200000"/>
            <a:satOff val="-39997"/>
            <a:lumOff val="-2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Etc.</a:t>
          </a:r>
        </a:p>
      </dsp:txBody>
      <dsp:txXfrm>
        <a:off x="20217" y="5137163"/>
        <a:ext cx="4511902" cy="3737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F1D97-8CAD-094C-B4F8-4180E24E6152}" type="datetimeFigureOut">
              <a:rPr lang="fr-FR" smtClean="0"/>
              <a:t>14/01/2026</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9F20C-954A-644C-9B94-FD0C736DE399}" type="slidenum">
              <a:rPr lang="fr-FR" smtClean="0"/>
              <a:t>‹Nº›</a:t>
            </a:fld>
            <a:endParaRPr lang="fr-FR"/>
          </a:p>
        </p:txBody>
      </p:sp>
    </p:spTree>
    <p:extLst>
      <p:ext uri="{BB962C8B-B14F-4D97-AF65-F5344CB8AC3E}">
        <p14:creationId xmlns:p14="http://schemas.microsoft.com/office/powerpoint/2010/main" val="1081574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CH"/>
          </a:p>
        </p:txBody>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48B6C1E4-3EF8-4EA2-917E-C7AD28424D62}" type="slidenum">
              <a:rPr lang="fr-CH" smtClean="0"/>
              <a:t>4</a:t>
            </a:fld>
            <a:endParaRPr lang="fr-CH"/>
          </a:p>
        </p:txBody>
      </p:sp>
    </p:spTree>
    <p:extLst>
      <p:ext uri="{BB962C8B-B14F-4D97-AF65-F5344CB8AC3E}">
        <p14:creationId xmlns:p14="http://schemas.microsoft.com/office/powerpoint/2010/main" val="300689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48B6C1E4-3EF8-4EA2-917E-C7AD28424D62}" type="slidenum">
              <a:rPr lang="fr-CH" smtClean="0"/>
              <a:t>20</a:t>
            </a:fld>
            <a:endParaRPr lang="fr-CH"/>
          </a:p>
        </p:txBody>
      </p:sp>
    </p:spTree>
    <p:extLst>
      <p:ext uri="{BB962C8B-B14F-4D97-AF65-F5344CB8AC3E}">
        <p14:creationId xmlns:p14="http://schemas.microsoft.com/office/powerpoint/2010/main" val="167237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4BF5C-A3D2-176E-2E3D-648C463BE0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3DC589-E25C-B757-BE9E-0B1CEF003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A1D0EE1-1712-2B36-2FDE-C42CCCC24E09}"/>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84C0577B-D64D-AD0A-4BC2-031C60E98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96DA50-5630-C44C-C57B-497146F9DFA1}"/>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6013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534CA-2FB8-8C91-4346-552889F944D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C93804-2F84-47B3-EDE3-8F9957ADEA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D05AA6-4AA2-587E-B888-87FD3E49FC65}"/>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F34E5BDD-3E56-4A61-4266-3B4A905309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11A76-2492-330C-1B88-762F822CB1E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0613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DA6FA9-BE27-8FF7-6A3E-D7EFB1EE54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ED9946-6880-AD5C-B039-06C63D27BC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4FD675-9F57-0C66-040F-74977F96AB77}"/>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26A3722E-446C-A1FC-9FF1-6CDF687FA3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1C5AFF-DC78-F63C-9303-2A5E1A848E34}"/>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5856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617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84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0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42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382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219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5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04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B5976-487B-8F44-CE49-A7DE654A7C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A23958-FE15-3E9D-E884-B8C4694FC4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9ACDFD-43B7-BAA4-E6FB-3375A8F45C71}"/>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886B823D-A25E-13F2-33AD-3B767D8EAB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D0FC61-2C1E-F4B1-0D7A-E9D30B3BAD3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5972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849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767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16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1A79E-549A-C747-002E-734E321E661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B62AB-A3F6-9950-FFA6-51B96E3CDC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9D9BEF-2AF2-50CA-5D2C-60C18DA941E3}"/>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4E2E6132-8D92-DD4A-13AC-09468D63EA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D30BC-1E3C-7235-A329-EF465C33B8A0}"/>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2786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9BC26-2162-1210-E75B-A3D0DF81F2A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E3261-6A66-7E69-672F-52EC11733F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6F74B3-6BC3-DAF2-06C8-B0B000B88E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BEE098-21AD-CD55-EEAD-C5FB6759BD15}"/>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6" name="Marcador de pie de página 5">
            <a:extLst>
              <a:ext uri="{FF2B5EF4-FFF2-40B4-BE49-F238E27FC236}">
                <a16:creationId xmlns:a16="http://schemas.microsoft.com/office/drawing/2014/main" id="{951361F1-531A-0E59-4C11-C64C7E4A56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2A67E4-D355-3D0C-379C-FE3596FAC532}"/>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1223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C20CD-C23A-82B7-DA20-5187B405326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F3A0E-25B2-B831-E937-23E1C7FD5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589F94-ACCB-DBBF-2224-8AE348FADA5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18FEC91-7920-CA97-99D9-0DDCEFBBF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CDF17E-0FF6-8B34-E77D-2B64355859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2B0D73C-1077-E1E4-80B2-DEFB818A65F3}"/>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8" name="Marcador de pie de página 7">
            <a:extLst>
              <a:ext uri="{FF2B5EF4-FFF2-40B4-BE49-F238E27FC236}">
                <a16:creationId xmlns:a16="http://schemas.microsoft.com/office/drawing/2014/main" id="{D9D1D9D5-3254-0C0F-3C31-FCBFD7E6AF2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2E477-1EB1-B431-8234-A35047A6753A}"/>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0559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98641-A926-28F2-4F3B-0DD5E5BC75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F17AA8-C1E7-52D0-3185-3C912393FDEF}"/>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4" name="Marcador de pie de página 3">
            <a:extLst>
              <a:ext uri="{FF2B5EF4-FFF2-40B4-BE49-F238E27FC236}">
                <a16:creationId xmlns:a16="http://schemas.microsoft.com/office/drawing/2014/main" id="{96A5CB1B-BAEA-B808-7F77-9FF71A441A2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E45435D-4696-15B2-9E8B-53FF97F74F36}"/>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7316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A6756-EA25-C945-3472-AB1939B8D240}"/>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3" name="Marcador de pie de página 2">
            <a:extLst>
              <a:ext uri="{FF2B5EF4-FFF2-40B4-BE49-F238E27FC236}">
                <a16:creationId xmlns:a16="http://schemas.microsoft.com/office/drawing/2014/main" id="{D27DD77D-BAAE-079A-E1F6-FA3545DE3F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52C64A-8BA1-D026-6698-EF9BEA72B61F}"/>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250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E0B7C-B9C4-77F6-AD9E-6A26B44B6F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361E91-CC33-3CEA-4B3B-A27D6EF3C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3742D3D-A1FF-6EA7-CE47-DDA34D96C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A66E89-D434-00F1-08D4-4089E66B9F3B}"/>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6" name="Marcador de pie de página 5">
            <a:extLst>
              <a:ext uri="{FF2B5EF4-FFF2-40B4-BE49-F238E27FC236}">
                <a16:creationId xmlns:a16="http://schemas.microsoft.com/office/drawing/2014/main" id="{BB45C45A-4EA3-BDE7-6304-D4E0AE2678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6062D2-B704-74F1-0A1B-30596BF0542E}"/>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8224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18472-746A-7759-4324-9AB84B2560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A566080-FBC4-C077-A75A-CBFAAE9FC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3DFB1F7-FC82-1CD3-76BE-2BC4CE42F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933A0C-56DD-D5E5-B36E-1CCEABE52B39}"/>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6" name="Marcador de pie de página 5">
            <a:extLst>
              <a:ext uri="{FF2B5EF4-FFF2-40B4-BE49-F238E27FC236}">
                <a16:creationId xmlns:a16="http://schemas.microsoft.com/office/drawing/2014/main" id="{9873B61F-5B0A-85EE-01C8-E3C481C1F40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0A33A-82C4-1A2B-7DD8-0102602E0789}"/>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85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70CC23-57C3-E120-B38C-CAE1B63A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AE8C79-C095-92CF-0BFE-46CC89698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0DD04-BC09-1C6B-C2FD-F191B7DFF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EE039673-25FA-A0E6-E2AD-0D1825550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6E86EBF-5E0C-F021-F364-89689CFE7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CAA8CB-9CE6-43C1-A64D-9B53A11A10F3}" type="slidenum">
              <a:rPr lang="es-ES" smtClean="0"/>
              <a:t>‹Nº›</a:t>
            </a:fld>
            <a:endParaRPr lang="es-ES"/>
          </a:p>
        </p:txBody>
      </p:sp>
    </p:spTree>
    <p:extLst>
      <p:ext uri="{BB962C8B-B14F-4D97-AF65-F5344CB8AC3E}">
        <p14:creationId xmlns:p14="http://schemas.microsoft.com/office/powerpoint/2010/main" val="41050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0387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3.jp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7.jpeg"/><Relationship Id="rId7" Type="http://schemas.openxmlformats.org/officeDocument/2006/relationships/diagramColors" Target="../diagrams/colors3.xm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7.jpe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12.png"/><Relationship Id="rId1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8" name="Picture 7" descr="A person with a beard and a beard with two angels&#10;&#10;AI-generated content may be incorrect.">
            <a:extLst>
              <a:ext uri="{FF2B5EF4-FFF2-40B4-BE49-F238E27FC236}">
                <a16:creationId xmlns:a16="http://schemas.microsoft.com/office/drawing/2014/main" id="{56E35220-C30B-7F31-0219-268928F50C39}"/>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CuadroTexto 3">
            <a:extLst>
              <a:ext uri="{FF2B5EF4-FFF2-40B4-BE49-F238E27FC236}">
                <a16:creationId xmlns:a16="http://schemas.microsoft.com/office/drawing/2014/main" id="{45B9581F-37D4-1B07-E991-9D968FABC924}"/>
              </a:ext>
            </a:extLst>
          </p:cNvPr>
          <p:cNvSpPr txBox="1"/>
          <p:nvPr/>
        </p:nvSpPr>
        <p:spPr>
          <a:xfrm>
            <a:off x="6638925" y="201931"/>
            <a:ext cx="3612912" cy="2123658"/>
          </a:xfrm>
          <a:prstGeom prst="rect">
            <a:avLst/>
          </a:prstGeom>
          <a:noFill/>
        </p:spPr>
        <p:txBody>
          <a:bodyPr wrap="square" rtlCol="0">
            <a:spAutoFit/>
            <a:scene3d>
              <a:camera prst="orthographicFront"/>
              <a:lightRig rig="flood" dir="t"/>
            </a:scene3d>
            <a:sp3d extrusionH="57150" contourW="25400">
              <a:bevelT h="25400" prst="softRound"/>
              <a:contourClr>
                <a:schemeClr val="bg1"/>
              </a:contourClr>
            </a:sp3d>
          </a:bodyPr>
          <a:lstStyle/>
          <a:p>
            <a:pPr algn="ctr">
              <a:spcAft>
                <a:spcPts val="600"/>
              </a:spcAft>
            </a:pPr>
            <a:r>
              <a:rPr lang="fr-FR" sz="6600" b="1" dirty="0">
                <a:ln w="9525">
                  <a:noFill/>
                  <a:prstDash val="solid"/>
                </a:ln>
                <a:solidFill>
                  <a:schemeClr val="accent1">
                    <a:lumMod val="50000"/>
                  </a:schemeClr>
                </a:solidFill>
                <a:effectLst>
                  <a:outerShdw blurRad="12700" dist="38100" dir="2700000" algn="tl" rotWithShape="0">
                    <a:schemeClr val="accent2">
                      <a:lumMod val="75000"/>
                    </a:schemeClr>
                  </a:outerShdw>
                </a:effectLst>
              </a:rPr>
              <a:t>VIE ET MORT</a:t>
            </a:r>
          </a:p>
        </p:txBody>
      </p:sp>
      <p:sp>
        <p:nvSpPr>
          <p:cNvPr id="5" name="CuadroTexto 4">
            <a:extLst>
              <a:ext uri="{FF2B5EF4-FFF2-40B4-BE49-F238E27FC236}">
                <a16:creationId xmlns:a16="http://schemas.microsoft.com/office/drawing/2014/main" id="{C73A3C40-1FA1-28F6-83A6-D1B30970FC41}"/>
              </a:ext>
            </a:extLst>
          </p:cNvPr>
          <p:cNvSpPr txBox="1"/>
          <p:nvPr/>
        </p:nvSpPr>
        <p:spPr>
          <a:xfrm>
            <a:off x="162000" y="5594400"/>
            <a:ext cx="1685568" cy="923330"/>
          </a:xfrm>
          <a:prstGeom prst="rect">
            <a:avLst/>
          </a:prstGeom>
          <a:noFill/>
        </p:spPr>
        <p:txBody>
          <a:bodyPr wrap="square" rtlCol="0">
            <a:spAutoFit/>
          </a:bodyPr>
          <a:lstStyle/>
          <a:p>
            <a:pPr algn="r">
              <a:spcAft>
                <a:spcPts val="600"/>
              </a:spcAft>
            </a:pPr>
            <a:r>
              <a:rPr lang="fr-FR" b="1" dirty="0">
                <a:solidFill>
                  <a:srgbClr val="CE145B"/>
                </a:solidFill>
              </a:rPr>
              <a:t>Leçon 3 pour le 17 janvier 2026</a:t>
            </a:r>
          </a:p>
        </p:txBody>
      </p:sp>
    </p:spTree>
    <p:extLst>
      <p:ext uri="{BB962C8B-B14F-4D97-AF65-F5344CB8AC3E}">
        <p14:creationId xmlns:p14="http://schemas.microsoft.com/office/powerpoint/2010/main" val="36639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close-up of a screen&#10;&#10;AI-generated content may be incorrect.">
            <a:extLst>
              <a:ext uri="{FF2B5EF4-FFF2-40B4-BE49-F238E27FC236}">
                <a16:creationId xmlns:a16="http://schemas.microsoft.com/office/drawing/2014/main" id="{0C0A0392-EEC4-454F-8CE4-243BD7320EE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778E344E-BCA5-560B-BB57-43533D1A6FBE}"/>
              </a:ext>
            </a:extLst>
          </p:cNvPr>
          <p:cNvSpPr txBox="1"/>
          <p:nvPr/>
        </p:nvSpPr>
        <p:spPr>
          <a:xfrm>
            <a:off x="0" y="0"/>
            <a:ext cx="12192000" cy="769441"/>
          </a:xfrm>
          <a:prstGeom prst="rect">
            <a:avLst/>
          </a:prstGeom>
          <a:noFill/>
        </p:spPr>
        <p:txBody>
          <a:bodyPr wrap="square">
            <a:spAutoFit/>
          </a:bodyPr>
          <a:lstStyle/>
          <a:p>
            <a:pPr algn="ctr"/>
            <a:r>
              <a:rPr lang="fr-FR"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rPr>
              <a:t>VIVRE OU MOURIR POUR CHRIST</a:t>
            </a:r>
          </a:p>
        </p:txBody>
      </p:sp>
      <p:sp>
        <p:nvSpPr>
          <p:cNvPr id="5" name="CuadroTexto 4">
            <a:extLst>
              <a:ext uri="{FF2B5EF4-FFF2-40B4-BE49-F238E27FC236}">
                <a16:creationId xmlns:a16="http://schemas.microsoft.com/office/drawing/2014/main" id="{599B2653-45FB-144C-F1B0-64F843EEAE86}"/>
              </a:ext>
            </a:extLst>
          </p:cNvPr>
          <p:cNvSpPr txBox="1"/>
          <p:nvPr/>
        </p:nvSpPr>
        <p:spPr>
          <a:xfrm>
            <a:off x="1490662" y="662672"/>
            <a:ext cx="9210675" cy="369332"/>
          </a:xfrm>
          <a:prstGeom prst="rect">
            <a:avLst/>
          </a:prstGeom>
          <a:noFill/>
        </p:spPr>
        <p:txBody>
          <a:bodyPr wrap="square">
            <a:spAutoFit/>
          </a:bodyPr>
          <a:lstStyle/>
          <a:p>
            <a:pPr algn="ctr"/>
            <a:r>
              <a:rPr lang="fr-FR"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Car Christ est ma vie, et la mort m'est un gain » (Philippiens 1.21)</a:t>
            </a:r>
            <a:endParaRPr lang="fr-FR"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EB4F8F5-0033-652D-1453-186A9FF5CFD2}"/>
              </a:ext>
            </a:extLst>
          </p:cNvPr>
          <p:cNvSpPr txBox="1"/>
          <p:nvPr/>
        </p:nvSpPr>
        <p:spPr>
          <a:xfrm>
            <a:off x="4498413" y="1281782"/>
            <a:ext cx="5609150" cy="1015663"/>
          </a:xfrm>
          <a:prstGeom prst="rect">
            <a:avLst/>
          </a:prstGeom>
          <a:noFill/>
        </p:spPr>
        <p:txBody>
          <a:bodyPr wrap="square" rtlCol="0">
            <a:spAutoFit/>
          </a:bodyPr>
          <a:lstStyle/>
          <a:p>
            <a:pPr>
              <a:spcBef>
                <a:spcPts val="600"/>
              </a:spcBef>
            </a:pPr>
            <a:r>
              <a:rPr lang="fr-FR" sz="2000" b="1" dirty="0"/>
              <a:t>La racine de toute souffrance se trouve dans la bataille cosmique qui se livre aujourd'hui entre le bien et le mal, entre Christ et Satan.</a:t>
            </a:r>
          </a:p>
        </p:txBody>
      </p:sp>
      <p:pic>
        <p:nvPicPr>
          <p:cNvPr id="7" name="Imagen 6" descr="Una caricatura de una persona&#10;&#10;El contenido generado por IA puede ser incorrecto.">
            <a:extLst>
              <a:ext uri="{FF2B5EF4-FFF2-40B4-BE49-F238E27FC236}">
                <a16:creationId xmlns:a16="http://schemas.microsoft.com/office/drawing/2014/main" id="{97FB4531-D7B7-FD5D-3579-2410F40240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0607750" y="1281782"/>
            <a:ext cx="1419889" cy="1782260"/>
          </a:xfrm>
          <a:prstGeom prst="rect">
            <a:avLst/>
          </a:prstGeom>
          <a:solidFill>
            <a:srgbClr val="FFFFFF">
              <a:shade val="85000"/>
            </a:srgbClr>
          </a:solidFill>
          <a:ln w="5715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Personas sentadas en una mesa&#10;&#10;El contenido generado por IA puede ser incorrecto.">
            <a:extLst>
              <a:ext uri="{FF2B5EF4-FFF2-40B4-BE49-F238E27FC236}">
                <a16:creationId xmlns:a16="http://schemas.microsoft.com/office/drawing/2014/main" id="{55B9593E-A811-747F-E40B-10B84996DD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360" y="1360443"/>
            <a:ext cx="4258852" cy="2395605"/>
          </a:xfrm>
          <a:prstGeom prst="snip2DiagRect">
            <a:avLst>
              <a:gd name="adj1" fmla="val 9850"/>
              <a:gd name="adj2" fmla="val 0"/>
            </a:avLst>
          </a:prstGeom>
          <a:solidFill>
            <a:srgbClr val="FFFFFF">
              <a:shade val="85000"/>
            </a:srgbClr>
          </a:solidFill>
          <a:ln w="381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BA625D81-8326-52CB-4F5B-03FC206CB369}"/>
              </a:ext>
            </a:extLst>
          </p:cNvPr>
          <p:cNvPicPr>
            <a:picLocks noChangeAspect="1"/>
          </p:cNvPicPr>
          <p:nvPr/>
        </p:nvPicPr>
        <p:blipFill>
          <a:blip r:embed="rId5" cstate="screen">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164360" y="4064033"/>
            <a:ext cx="4258852" cy="2555727"/>
          </a:xfrm>
          <a:prstGeom prst="snip2DiagRect">
            <a:avLst>
              <a:gd name="adj1" fmla="val 0"/>
              <a:gd name="adj2" fmla="val 8588"/>
            </a:avLst>
          </a:prstGeom>
          <a:solidFill>
            <a:srgbClr val="FFFFFF">
              <a:shade val="85000"/>
            </a:srgbClr>
          </a:solidFill>
          <a:ln w="381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F8245A93-8F27-E7B1-C036-139684C3E5AD}"/>
              </a:ext>
            </a:extLst>
          </p:cNvPr>
          <p:cNvSpPr txBox="1"/>
          <p:nvPr/>
        </p:nvSpPr>
        <p:spPr>
          <a:xfrm>
            <a:off x="4498412" y="3649136"/>
            <a:ext cx="7460403" cy="1015663"/>
          </a:xfrm>
          <a:prstGeom prst="rect">
            <a:avLst/>
          </a:prstGeom>
          <a:noFill/>
        </p:spPr>
        <p:txBody>
          <a:bodyPr wrap="square">
            <a:spAutoFit/>
          </a:bodyPr>
          <a:lstStyle/>
          <a:p>
            <a:pPr>
              <a:spcBef>
                <a:spcPts val="600"/>
              </a:spcBef>
            </a:pPr>
            <a:r>
              <a:rPr lang="fr-FR" sz="2000" b="1" dirty="0"/>
              <a:t>Mais nous utilisons des armes comme la vérité et la justice </a:t>
            </a:r>
          </a:p>
          <a:p>
            <a:r>
              <a:rPr lang="fr-FR" sz="2000" b="1" dirty="0">
                <a:solidFill>
                  <a:srgbClr val="5C7AD4"/>
                </a:solidFill>
              </a:rPr>
              <a:t>(2 Corinthiens 6.4-7)</a:t>
            </a:r>
            <a:r>
              <a:rPr lang="fr-FR" sz="2000" b="1" dirty="0"/>
              <a:t>. Des armes puissantes « pour renverser des forteresses » </a:t>
            </a:r>
            <a:r>
              <a:rPr lang="fr-FR" sz="2000" b="1" dirty="0">
                <a:solidFill>
                  <a:srgbClr val="5C7AD4"/>
                </a:solidFill>
              </a:rPr>
              <a:t>(2 Corinthiens 10.3-5)</a:t>
            </a:r>
            <a:r>
              <a:rPr lang="fr-FR" sz="2000" b="1" dirty="0"/>
              <a:t>.</a:t>
            </a:r>
          </a:p>
        </p:txBody>
      </p:sp>
      <p:sp>
        <p:nvSpPr>
          <p:cNvPr id="17" name="CuadroTexto 16">
            <a:extLst>
              <a:ext uri="{FF2B5EF4-FFF2-40B4-BE49-F238E27FC236}">
                <a16:creationId xmlns:a16="http://schemas.microsoft.com/office/drawing/2014/main" id="{DC7C9449-4796-1F1A-A2E7-BE62D6C3F01B}"/>
              </a:ext>
            </a:extLst>
          </p:cNvPr>
          <p:cNvSpPr txBox="1"/>
          <p:nvPr/>
        </p:nvSpPr>
        <p:spPr>
          <a:xfrm>
            <a:off x="4498411" y="4678925"/>
            <a:ext cx="6075573" cy="1015663"/>
          </a:xfrm>
          <a:prstGeom prst="rect">
            <a:avLst/>
          </a:prstGeom>
          <a:noFill/>
        </p:spPr>
        <p:txBody>
          <a:bodyPr wrap="square">
            <a:spAutoFit/>
          </a:bodyPr>
          <a:lstStyle/>
          <a:p>
            <a:pPr>
              <a:spcBef>
                <a:spcPts val="600"/>
              </a:spcBef>
            </a:pPr>
            <a:r>
              <a:rPr lang="fr-FR" sz="2000" b="1" dirty="0"/>
              <a:t>Mais que se passe-t-il lorsque, dans la bataille, le résultat est la mort du juste ? Selon Paul, cela se traduit par un gain pour nous </a:t>
            </a:r>
            <a:r>
              <a:rPr lang="fr-FR" sz="2000" b="1" dirty="0">
                <a:solidFill>
                  <a:srgbClr val="5C7AD4"/>
                </a:solidFill>
              </a:rPr>
              <a:t>(Philippiens 1.21)</a:t>
            </a:r>
            <a:r>
              <a:rPr lang="fr-FR" sz="2000" b="1" dirty="0"/>
              <a:t>.</a:t>
            </a:r>
          </a:p>
        </p:txBody>
      </p:sp>
      <p:pic>
        <p:nvPicPr>
          <p:cNvPr id="19" name="Imagen 18" descr="Imagen que contiene persona, hombre, montar a caballo, joven&#10;&#10;El contenido generado por IA puede ser incorrecto.">
            <a:extLst>
              <a:ext uri="{FF2B5EF4-FFF2-40B4-BE49-F238E27FC236}">
                <a16:creationId xmlns:a16="http://schemas.microsoft.com/office/drawing/2014/main" id="{EF6FEA52-C68D-C286-B087-E5B9D4F35DC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a:xfrm>
            <a:off x="10642808" y="4649594"/>
            <a:ext cx="1443360" cy="2015936"/>
          </a:xfrm>
          <a:prstGeom prst="rect">
            <a:avLst/>
          </a:prstGeom>
          <a:ln w="38100">
            <a:solidFill>
              <a:schemeClr val="accent4">
                <a:lumMod val="60000"/>
                <a:lumOff val="40000"/>
              </a:schemeClr>
            </a:solidFill>
          </a:ln>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641B137-7AA2-65BC-145F-76FBAC88EF09}"/>
              </a:ext>
            </a:extLst>
          </p:cNvPr>
          <p:cNvSpPr txBox="1"/>
          <p:nvPr/>
        </p:nvSpPr>
        <p:spPr>
          <a:xfrm>
            <a:off x="4498410" y="2311571"/>
            <a:ext cx="6522516" cy="1323439"/>
          </a:xfrm>
          <a:prstGeom prst="rect">
            <a:avLst/>
          </a:prstGeom>
          <a:noFill/>
        </p:spPr>
        <p:txBody>
          <a:bodyPr wrap="square">
            <a:spAutoFit/>
          </a:bodyPr>
          <a:lstStyle/>
          <a:p>
            <a:pPr>
              <a:spcBef>
                <a:spcPts val="600"/>
              </a:spcBef>
            </a:pPr>
            <a:r>
              <a:rPr lang="fr-FR" sz="2000" b="1" dirty="0"/>
              <a:t>C'est une guerre spirituelle, qui doit être menée </a:t>
            </a:r>
          </a:p>
          <a:p>
            <a:r>
              <a:rPr lang="fr-FR" sz="2000" b="1" dirty="0"/>
              <a:t>avec des armes spirituelles. Les disciples de </a:t>
            </a:r>
          </a:p>
          <a:p>
            <a:r>
              <a:rPr lang="fr-FR" sz="2000" b="1" dirty="0"/>
              <a:t>l'ennemi utilisent des armes illicites pour les </a:t>
            </a:r>
          </a:p>
          <a:p>
            <a:r>
              <a:rPr lang="fr-FR" sz="2000" b="1" dirty="0"/>
              <a:t>chrétiens (mensonge, critique, pression de groupe, …)</a:t>
            </a:r>
          </a:p>
        </p:txBody>
      </p:sp>
      <p:sp>
        <p:nvSpPr>
          <p:cNvPr id="9" name="CuadroTexto 8">
            <a:extLst>
              <a:ext uri="{FF2B5EF4-FFF2-40B4-BE49-F238E27FC236}">
                <a16:creationId xmlns:a16="http://schemas.microsoft.com/office/drawing/2014/main" id="{F8B5176E-8645-2DE4-59F3-116327B022B7}"/>
              </a:ext>
            </a:extLst>
          </p:cNvPr>
          <p:cNvSpPr txBox="1"/>
          <p:nvPr/>
        </p:nvSpPr>
        <p:spPr>
          <a:xfrm>
            <a:off x="4498411" y="5708713"/>
            <a:ext cx="6075573" cy="1015663"/>
          </a:xfrm>
          <a:prstGeom prst="rect">
            <a:avLst/>
          </a:prstGeom>
          <a:noFill/>
        </p:spPr>
        <p:txBody>
          <a:bodyPr wrap="square">
            <a:spAutoFit/>
          </a:bodyPr>
          <a:lstStyle/>
          <a:p>
            <a:pPr>
              <a:spcBef>
                <a:spcPts val="600"/>
              </a:spcBef>
            </a:pPr>
            <a:r>
              <a:rPr lang="fr-FR" sz="2000" b="1" dirty="0"/>
              <a:t>Pour ceux qui sont fidèles à Christ, la mort nous place hors de portée de l'ennemi et nous soulage de toute affliction </a:t>
            </a:r>
            <a:r>
              <a:rPr lang="fr-FR" sz="2000" b="1" dirty="0">
                <a:solidFill>
                  <a:srgbClr val="5C7AD4"/>
                </a:solidFill>
              </a:rPr>
              <a:t>(Proverbes 14.32 ; Ésaïe 57.1)</a:t>
            </a:r>
            <a:r>
              <a:rPr lang="fr-FR" sz="2000" b="1" dirty="0"/>
              <a:t>.</a:t>
            </a:r>
          </a:p>
        </p:txBody>
      </p:sp>
    </p:spTree>
    <p:extLst>
      <p:ext uri="{BB962C8B-B14F-4D97-AF65-F5344CB8AC3E}">
        <p14:creationId xmlns:p14="http://schemas.microsoft.com/office/powerpoint/2010/main" val="355216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 calcmode="lin" valueType="num">
                                      <p:cBhvr>
                                        <p:cTn id="64" dur="1000" fill="hold"/>
                                        <p:tgtEl>
                                          <p:spTgt spid="19"/>
                                        </p:tgtEl>
                                        <p:attrNameLst>
                                          <p:attrName>style.rotation</p:attrName>
                                        </p:attrNameLst>
                                      </p:cBhvr>
                                      <p:tavLst>
                                        <p:tav tm="0">
                                          <p:val>
                                            <p:fltVal val="90"/>
                                          </p:val>
                                        </p:tav>
                                        <p:tav tm="100000">
                                          <p:val>
                                            <p:fltVal val="0"/>
                                          </p:val>
                                        </p:tav>
                                      </p:tavLst>
                                    </p:anim>
                                    <p:animEffect transition="in" filter="fade">
                                      <p:cBhvr>
                                        <p:cTn id="65" dur="1000"/>
                                        <p:tgtEl>
                                          <p:spTgt spid="19"/>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A8186B3-26E6-FADA-D580-C0EA18C3AD3A}"/>
              </a:ext>
            </a:extLst>
          </p:cNvPr>
          <p:cNvSpPr txBox="1"/>
          <p:nvPr/>
        </p:nvSpPr>
        <p:spPr>
          <a:xfrm>
            <a:off x="99612" y="378526"/>
            <a:ext cx="8026400" cy="6370975"/>
          </a:xfrm>
          <a:prstGeom prst="rect">
            <a:avLst/>
          </a:prstGeom>
          <a:noFill/>
        </p:spPr>
        <p:txBody>
          <a:bodyPr wrap="square" rtlCol="0">
            <a:spAutoFit/>
          </a:bodyPr>
          <a:lstStyle/>
          <a:p>
            <a:pPr marL="342900" indent="-342900">
              <a:buFont typeface="Wingdings" panose="05000000000000000000" pitchFamily="2" charset="2"/>
              <a:buChar char="q"/>
            </a:pPr>
            <a: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Devant les rois et les dignitaires de cette terre qui tenaient sa vie entre leurs mains, </a:t>
            </a:r>
            <a:r>
              <a:rPr lang="fr-F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Paul n'a pas tremblé, </a:t>
            </a:r>
            <a:br>
              <a:rPr lang="fr-F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 il avait donné sa vie à Dieu et elle était cachée </a:t>
            </a:r>
            <a:br>
              <a:rPr lang="fr-F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 Christ.</a:t>
            </a:r>
          </a:p>
          <a:p>
            <a:pPr marL="342900" indent="-342900">
              <a:buFont typeface="Wingdings" panose="05000000000000000000" pitchFamily="2" charset="2"/>
              <a:buChar char="q"/>
            </a:pPr>
            <a:endPar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 sa courtoisie, il adoucit le cœur de </a:t>
            </a:r>
            <a:b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ces hommes de pouvoir, hommes au </a:t>
            </a:r>
            <a:b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tempérament féroce, méchants et corrompus. </a:t>
            </a:r>
          </a:p>
          <a:p>
            <a:pPr marL="342900" indent="-342900">
              <a:buFont typeface="Wingdings" panose="05000000000000000000" pitchFamily="2" charset="2"/>
              <a:buChar char="q"/>
            </a:pPr>
            <a:endPar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fr-F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Une conduite appropriée et la grâce de la vraie politesse imprégnaient toute sa conduite</a:t>
            </a:r>
            <a: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Alors </a:t>
            </a:r>
            <a:b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qu'il étendait la main pendant qu'il parlait, il n'avait </a:t>
            </a:r>
            <a:b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ni honte ni embarras au cliquetis des chaînes. </a:t>
            </a:r>
          </a:p>
          <a:p>
            <a:pPr marL="342900" indent="-342900">
              <a:buFont typeface="Wingdings" panose="05000000000000000000" pitchFamily="2" charset="2"/>
              <a:buChar char="q"/>
            </a:pPr>
            <a:endPar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les considérait comme des marques d'honneur. </a:t>
            </a:r>
            <a:b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se réjouissait de pouvoir souffrir pour la parole </a:t>
            </a:r>
            <a:br>
              <a:rPr lang="fr-FR" sz="2400"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Dieu et le témoignage de Jésus-Christ…</a:t>
            </a:r>
            <a:endParaRPr lang="fr-CH" sz="2400"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A1B58083-7C79-A96E-FC05-870AA876ABF2}"/>
              </a:ext>
            </a:extLst>
          </p:cNvPr>
          <p:cNvSpPr txBox="1"/>
          <p:nvPr/>
        </p:nvSpPr>
        <p:spPr>
          <a:xfrm>
            <a:off x="8445500" y="1166842"/>
            <a:ext cx="3505200" cy="4524315"/>
          </a:xfrm>
          <a:prstGeom prst="rect">
            <a:avLst/>
          </a:prstGeom>
          <a:noFill/>
          <a:ln w="57150">
            <a:solidFill>
              <a:srgbClr val="CC9900"/>
            </a:solidFill>
          </a:ln>
        </p:spPr>
        <p:txBody>
          <a:bodyPr wrap="square" rtlCol="0">
            <a:spAutoFit/>
          </a:bodyPr>
          <a:lstStyle/>
          <a:p>
            <a:pPr marL="342900" indent="-342900" algn="ctr">
              <a:buFont typeface="Wingdings" panose="05000000000000000000" pitchFamily="2" charset="2"/>
              <a:buChar char="v"/>
            </a:pPr>
            <a:r>
              <a:rPr lang="fr-F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Son raisonnement était si clair et si convaincant qu’il a fait trembler le roi débauché…</a:t>
            </a:r>
            <a:br>
              <a:rPr lang="fr-F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grâce, comme un ange de miséricorde, rendait sa voix douce et claire en répétant l’histoire de la croix, l’amour incomparable de Jésus »</a:t>
            </a:r>
            <a:endParaRPr lang="fr-CH" sz="24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60F836FC-18D2-0159-4CA0-B9B7D749C529}"/>
              </a:ext>
            </a:extLst>
          </p:cNvPr>
          <p:cNvSpPr txBox="1"/>
          <p:nvPr/>
        </p:nvSpPr>
        <p:spPr>
          <a:xfrm>
            <a:off x="8445500" y="5803900"/>
            <a:ext cx="3505200" cy="830997"/>
          </a:xfrm>
          <a:prstGeom prst="rect">
            <a:avLst/>
          </a:prstGeom>
          <a:solidFill>
            <a:schemeClr val="accent6">
              <a:lumMod val="40000"/>
              <a:lumOff val="60000"/>
            </a:schemeClr>
          </a:solidFill>
          <a:ln w="38100">
            <a:solidFill>
              <a:srgbClr val="FF0000"/>
            </a:solidFill>
          </a:ln>
        </p:spPr>
        <p:txBody>
          <a:bodyPr wrap="square" rtlCol="0">
            <a:spAutoFit/>
          </a:bodyPr>
          <a:lstStyle/>
          <a:p>
            <a:pPr algn="ctr"/>
            <a:r>
              <a:rPr lang="fr-FR" sz="2400" i="1" dirty="0">
                <a:ln w="0"/>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Conflit and Courage,</a:t>
            </a:r>
            <a:r>
              <a:rPr lang="fr-FR" sz="2400" dirty="0">
                <a:ln w="0"/>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 </a:t>
            </a:r>
            <a:br>
              <a:rPr lang="fr-FR" sz="2400" dirty="0">
                <a:ln w="0"/>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br>
            <a:r>
              <a:rPr lang="fr-FR" sz="2400" dirty="0">
                <a:ln w="0"/>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p. 352</a:t>
            </a:r>
            <a:endParaRPr lang="fr-CH"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098" name="Picture 2">
            <a:extLst>
              <a:ext uri="{FF2B5EF4-FFF2-40B4-BE49-F238E27FC236}">
                <a16:creationId xmlns:a16="http://schemas.microsoft.com/office/drawing/2014/main" id="{9C453AD8-FE8F-9FD4-43A1-DEB24F60D44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38900" y="1536700"/>
            <a:ext cx="1443823" cy="142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16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C74D47-2449-D61A-8194-A2AA36FA0EAB}"/>
            </a:ext>
          </a:extLst>
        </p:cNvPr>
        <p:cNvGrpSpPr/>
        <p:nvPr/>
      </p:nvGrpSpPr>
      <p:grpSpPr>
        <a:xfrm>
          <a:off x="0" y="0"/>
          <a:ext cx="0" cy="0"/>
          <a:chOff x="0" y="0"/>
          <a:chExt cx="0" cy="0"/>
        </a:xfrm>
      </p:grpSpPr>
      <p:pic>
        <p:nvPicPr>
          <p:cNvPr id="12" name="Picture 11" descr="A red and white background&#10;&#10;AI-generated content may be incorrect.">
            <a:extLst>
              <a:ext uri="{FF2B5EF4-FFF2-40B4-BE49-F238E27FC236}">
                <a16:creationId xmlns:a16="http://schemas.microsoft.com/office/drawing/2014/main" id="{CEA677CC-AA04-ABF0-FB9E-7395ACD0833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1AB753B-6521-4081-3CAB-885A3853951F}"/>
              </a:ext>
            </a:extLst>
          </p:cNvPr>
          <p:cNvSpPr txBox="1"/>
          <p:nvPr/>
        </p:nvSpPr>
        <p:spPr>
          <a:xfrm>
            <a:off x="0" y="-118872"/>
            <a:ext cx="1219200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fr-FR"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rPr>
              <a:t>LE DILEMME DE PAUL</a:t>
            </a:r>
          </a:p>
        </p:txBody>
      </p:sp>
      <p:sp>
        <p:nvSpPr>
          <p:cNvPr id="5" name="CuadroTexto 4">
            <a:extLst>
              <a:ext uri="{FF2B5EF4-FFF2-40B4-BE49-F238E27FC236}">
                <a16:creationId xmlns:a16="http://schemas.microsoft.com/office/drawing/2014/main" id="{01236ED0-9208-C01D-95D0-F5E6BF304721}"/>
              </a:ext>
            </a:extLst>
          </p:cNvPr>
          <p:cNvSpPr txBox="1"/>
          <p:nvPr/>
        </p:nvSpPr>
        <p:spPr>
          <a:xfrm>
            <a:off x="266700" y="533501"/>
            <a:ext cx="11658599" cy="892552"/>
          </a:xfrm>
          <a:prstGeom prst="rect">
            <a:avLst/>
          </a:prstGeom>
          <a:noFill/>
        </p:spPr>
        <p:txBody>
          <a:bodyPr wrap="square">
            <a:spAutoFit/>
          </a:bodyPr>
          <a:lstStyle/>
          <a:p>
            <a:pPr algn="ctr"/>
            <a:r>
              <a:rPr lang="fr-FR"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Je suis pressé des deux côtés : j'ai le désir de m'en aller et d'être avec Christ, ce qui de beaucoup est le meilleur ; mais à cause de vous il est plus nécessaire que je demeure dans la chair » </a:t>
            </a:r>
            <a:r>
              <a:rPr lang="fr-FR" sz="16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(Philippiens 1.23-24)</a:t>
            </a:r>
            <a:endParaRPr lang="fr-FR"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EF1F75E-D7D1-6E9E-298E-F72DB175F88C}"/>
              </a:ext>
            </a:extLst>
          </p:cNvPr>
          <p:cNvSpPr txBox="1"/>
          <p:nvPr/>
        </p:nvSpPr>
        <p:spPr>
          <a:xfrm>
            <a:off x="0" y="1390650"/>
            <a:ext cx="12192000" cy="400110"/>
          </a:xfrm>
          <a:prstGeom prst="rect">
            <a:avLst/>
          </a:prstGeom>
          <a:noFill/>
        </p:spPr>
        <p:txBody>
          <a:bodyPr wrap="square" rtlCol="0">
            <a:spAutoFit/>
          </a:bodyPr>
          <a:lstStyle/>
          <a:p>
            <a:pPr algn="ctr">
              <a:spcBef>
                <a:spcPts val="600"/>
              </a:spcBef>
            </a:pPr>
            <a:r>
              <a:rPr lang="fr-FR" sz="2000" b="1" dirty="0"/>
              <a:t>Bien qu'il ne puisse prendre la décision, Paul se débat entre deux possibilités </a:t>
            </a:r>
            <a:r>
              <a:rPr lang="fr-FR" sz="2000" b="1" dirty="0">
                <a:solidFill>
                  <a:srgbClr val="5C7AD4"/>
                </a:solidFill>
              </a:rPr>
              <a:t>(Philippiens 1.23-24)</a:t>
            </a:r>
            <a:r>
              <a:rPr lang="fr-FR" sz="2000" b="1" dirty="0"/>
              <a:t> :</a:t>
            </a:r>
          </a:p>
        </p:txBody>
      </p:sp>
      <p:graphicFrame>
        <p:nvGraphicFramePr>
          <p:cNvPr id="8" name="Diagrama 7">
            <a:extLst>
              <a:ext uri="{FF2B5EF4-FFF2-40B4-BE49-F238E27FC236}">
                <a16:creationId xmlns:a16="http://schemas.microsoft.com/office/drawing/2014/main" id="{914A918F-417B-0117-4C1C-4EEF5260DD4B}"/>
              </a:ext>
            </a:extLst>
          </p:cNvPr>
          <p:cNvGraphicFramePr/>
          <p:nvPr>
            <p:extLst>
              <p:ext uri="{D42A27DB-BD31-4B8C-83A1-F6EECF244321}">
                <p14:modId xmlns:p14="http://schemas.microsoft.com/office/powerpoint/2010/main" val="3149060662"/>
              </p:ext>
            </p:extLst>
          </p:nvPr>
        </p:nvGraphicFramePr>
        <p:xfrm>
          <a:off x="342899" y="1790761"/>
          <a:ext cx="2933701" cy="1122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21FBE145-AAF7-6E81-C73C-54F370002006}"/>
              </a:ext>
            </a:extLst>
          </p:cNvPr>
          <p:cNvSpPr txBox="1"/>
          <p:nvPr/>
        </p:nvSpPr>
        <p:spPr>
          <a:xfrm>
            <a:off x="123825" y="2913042"/>
            <a:ext cx="6742841" cy="1323439"/>
          </a:xfrm>
          <a:prstGeom prst="rect">
            <a:avLst/>
          </a:prstGeom>
          <a:noFill/>
        </p:spPr>
        <p:txBody>
          <a:bodyPr wrap="square" rtlCol="0">
            <a:spAutoFit/>
          </a:bodyPr>
          <a:lstStyle/>
          <a:p>
            <a:pPr>
              <a:spcBef>
                <a:spcPts val="600"/>
              </a:spcBef>
            </a:pPr>
            <a:r>
              <a:rPr lang="fr-FR" sz="2000" b="1" dirty="0"/>
              <a:t>En prenant ce texte de manière isolée, nous pouvons déduire que Paul enseigne qu'aussitôt après la mort nous montons au Ciel pour être avec Jésus, contredisant d'autres passages bibliques </a:t>
            </a:r>
            <a:r>
              <a:rPr lang="fr-FR" b="1" dirty="0">
                <a:solidFill>
                  <a:srgbClr val="5C7AD4"/>
                </a:solidFill>
              </a:rPr>
              <a:t>(Ecclésiaste 9.5 ; Psaume 6.5)</a:t>
            </a:r>
            <a:r>
              <a:rPr lang="fr-FR" sz="2000" b="1" dirty="0"/>
              <a:t>.</a:t>
            </a:r>
          </a:p>
        </p:txBody>
      </p:sp>
      <p:pic>
        <p:nvPicPr>
          <p:cNvPr id="4" name="Imagen 3" descr="Dibujo de una persona&#10;&#10;El contenido generado por IA puede ser incorrecto.">
            <a:extLst>
              <a:ext uri="{FF2B5EF4-FFF2-40B4-BE49-F238E27FC236}">
                <a16:creationId xmlns:a16="http://schemas.microsoft.com/office/drawing/2014/main" id="{4CDB3BF5-0185-4E76-6A29-A6116F62D0D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961917" y="1951077"/>
            <a:ext cx="5106258" cy="4744998"/>
          </a:xfrm>
          <a:prstGeom prst="roundRect">
            <a:avLst>
              <a:gd name="adj" fmla="val 755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graphicFrame>
        <p:nvGraphicFramePr>
          <p:cNvPr id="2" name="Diagrama 1">
            <a:extLst>
              <a:ext uri="{FF2B5EF4-FFF2-40B4-BE49-F238E27FC236}">
                <a16:creationId xmlns:a16="http://schemas.microsoft.com/office/drawing/2014/main" id="{AB77BDBD-4D77-E4DA-86A7-3C056241C89A}"/>
              </a:ext>
            </a:extLst>
          </p:cNvPr>
          <p:cNvGraphicFramePr/>
          <p:nvPr>
            <p:extLst>
              <p:ext uri="{D42A27DB-BD31-4B8C-83A1-F6EECF244321}">
                <p14:modId xmlns:p14="http://schemas.microsoft.com/office/powerpoint/2010/main" val="873240973"/>
              </p:ext>
            </p:extLst>
          </p:nvPr>
        </p:nvGraphicFramePr>
        <p:xfrm>
          <a:off x="3276599" y="1790761"/>
          <a:ext cx="3513867" cy="112228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2A2B15E1-F9B1-88C3-1C1C-4CB2A3BB950C}"/>
              </a:ext>
            </a:extLst>
          </p:cNvPr>
          <p:cNvSpPr txBox="1"/>
          <p:nvPr/>
        </p:nvSpPr>
        <p:spPr>
          <a:xfrm>
            <a:off x="94390" y="5236755"/>
            <a:ext cx="6772275" cy="1631216"/>
          </a:xfrm>
          <a:prstGeom prst="rect">
            <a:avLst/>
          </a:prstGeom>
          <a:noFill/>
        </p:spPr>
        <p:txBody>
          <a:bodyPr wrap="square">
            <a:spAutoFit/>
          </a:bodyPr>
          <a:lstStyle/>
          <a:p>
            <a:pPr>
              <a:spcBef>
                <a:spcPts val="600"/>
              </a:spcBef>
            </a:pPr>
            <a:r>
              <a:rPr lang="fr-FR" sz="2000" b="1" dirty="0"/>
              <a:t>À une autre occasion, Paul compare le corps à une tente qui se défait (meurt) pour être revêtu d'immortalité </a:t>
            </a:r>
          </a:p>
          <a:p>
            <a:r>
              <a:rPr lang="fr-FR" sz="2000" b="1" dirty="0">
                <a:solidFill>
                  <a:srgbClr val="5C7AD4"/>
                </a:solidFill>
              </a:rPr>
              <a:t>(2 Corinthiens 5.1-4)</a:t>
            </a:r>
            <a:r>
              <a:rPr lang="fr-FR" sz="2000" b="1" dirty="0"/>
              <a:t>. Cependant, il précise que ce revêtement se produit lors de la Seconde Venue, et non au moment de la mort </a:t>
            </a:r>
            <a:r>
              <a:rPr lang="fr-FR" sz="2000" b="1" dirty="0">
                <a:solidFill>
                  <a:srgbClr val="5C7AD4"/>
                </a:solidFill>
              </a:rPr>
              <a:t>(1 Corinthiens 15.42, 51-54)</a:t>
            </a:r>
            <a:r>
              <a:rPr lang="fr-FR" sz="2000" b="1" dirty="0"/>
              <a:t>.</a:t>
            </a:r>
          </a:p>
        </p:txBody>
      </p:sp>
      <p:sp>
        <p:nvSpPr>
          <p:cNvPr id="13" name="CuadroTexto 12">
            <a:extLst>
              <a:ext uri="{FF2B5EF4-FFF2-40B4-BE49-F238E27FC236}">
                <a16:creationId xmlns:a16="http://schemas.microsoft.com/office/drawing/2014/main" id="{793E1803-AEFD-3802-EBEB-BC34BF7B54E3}"/>
              </a:ext>
            </a:extLst>
          </p:cNvPr>
          <p:cNvSpPr txBox="1"/>
          <p:nvPr/>
        </p:nvSpPr>
        <p:spPr>
          <a:xfrm>
            <a:off x="94390" y="4236481"/>
            <a:ext cx="6696076" cy="1015663"/>
          </a:xfrm>
          <a:prstGeom prst="rect">
            <a:avLst/>
          </a:prstGeom>
          <a:noFill/>
        </p:spPr>
        <p:txBody>
          <a:bodyPr wrap="square">
            <a:spAutoFit/>
          </a:bodyPr>
          <a:lstStyle/>
          <a:p>
            <a:pPr>
              <a:spcBef>
                <a:spcPts val="600"/>
              </a:spcBef>
            </a:pPr>
            <a:r>
              <a:rPr lang="fr-FR" sz="2000" b="1" dirty="0"/>
              <a:t>Dans la même lettre aux Philippiens, il dit que, pour être pleinement avec Christ, il doit attendre le moment de la résurrection </a:t>
            </a:r>
            <a:r>
              <a:rPr lang="fr-FR" sz="2000" b="1" dirty="0">
                <a:solidFill>
                  <a:srgbClr val="5C7AD4"/>
                </a:solidFill>
              </a:rPr>
              <a:t>(Philippiens 3.8-11)</a:t>
            </a:r>
            <a:r>
              <a:rPr lang="fr-FR" sz="2000" b="1" dirty="0"/>
              <a:t>.</a:t>
            </a:r>
          </a:p>
        </p:txBody>
      </p:sp>
    </p:spTree>
    <p:extLst>
      <p:ext uri="{BB962C8B-B14F-4D97-AF65-F5344CB8AC3E}">
        <p14:creationId xmlns:p14="http://schemas.microsoft.com/office/powerpoint/2010/main" val="17842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graphicEl>
                                              <a:dgm id="{83E88046-A194-415E-8A92-A3662C26B427}"/>
                                            </p:graphicEl>
                                          </p:spTgt>
                                        </p:tgtEl>
                                        <p:attrNameLst>
                                          <p:attrName>style.visibility</p:attrName>
                                        </p:attrNameLst>
                                      </p:cBhvr>
                                      <p:to>
                                        <p:strVal val="visible"/>
                                      </p:to>
                                    </p:set>
                                    <p:anim calcmode="lin" valueType="num">
                                      <p:cBhvr>
                                        <p:cTn id="39" dur="500" fill="hold"/>
                                        <p:tgtEl>
                                          <p:spTgt spid="8">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40" dur="500" fill="hold"/>
                                        <p:tgtEl>
                                          <p:spTgt spid="8">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41" dur="500"/>
                                        <p:tgtEl>
                                          <p:spTgt spid="8">
                                            <p:graphicEl>
                                              <a:dgm id="{83E88046-A194-415E-8A92-A3662C26B42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graphicEl>
                                              <a:dgm id="{10A9572C-7F60-4466-8174-9ED95DEE32E9}"/>
                                            </p:graphicEl>
                                          </p:spTgt>
                                        </p:tgtEl>
                                        <p:attrNameLst>
                                          <p:attrName>style.visibility</p:attrName>
                                        </p:attrNameLst>
                                      </p:cBhvr>
                                      <p:to>
                                        <p:strVal val="visible"/>
                                      </p:to>
                                    </p:set>
                                    <p:animEffect transition="in" filter="wipe(up)">
                                      <p:cBhvr>
                                        <p:cTn id="46" dur="500"/>
                                        <p:tgtEl>
                                          <p:spTgt spid="8">
                                            <p:graphicEl>
                                              <a:dgm id="{10A9572C-7F60-4466-8174-9ED95DEE32E9}"/>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
                                            <p:graphicEl>
                                              <a:dgm id="{128B0986-78E7-436E-BDAD-33EA69DEFAB2}"/>
                                            </p:graphicEl>
                                          </p:spTgt>
                                        </p:tgtEl>
                                        <p:attrNameLst>
                                          <p:attrName>style.visibility</p:attrName>
                                        </p:attrNameLst>
                                      </p:cBhvr>
                                      <p:to>
                                        <p:strVal val="visible"/>
                                      </p:to>
                                    </p:set>
                                    <p:animEffect transition="in" filter="wipe(up)">
                                      <p:cBhvr>
                                        <p:cTn id="49" dur="500"/>
                                        <p:tgtEl>
                                          <p:spTgt spid="8">
                                            <p:graphicEl>
                                              <a:dgm id="{128B0986-78E7-436E-BDAD-33EA69DEFAB2}"/>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83E88046-A194-415E-8A92-A3662C26B427}"/>
                                            </p:graphicEl>
                                          </p:spTgt>
                                        </p:tgtEl>
                                        <p:attrNameLst>
                                          <p:attrName>style.visibility</p:attrName>
                                        </p:attrNameLst>
                                      </p:cBhvr>
                                      <p:to>
                                        <p:strVal val="visible"/>
                                      </p:to>
                                    </p:set>
                                    <p:anim calcmode="lin" valueType="num">
                                      <p:cBhvr>
                                        <p:cTn id="54" dur="500" fill="hold"/>
                                        <p:tgtEl>
                                          <p:spTgt spid="2">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83E88046-A194-415E-8A92-A3662C26B427}"/>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
                                            <p:graphicEl>
                                              <a:dgm id="{10A9572C-7F60-4466-8174-9ED95DEE32E9}"/>
                                            </p:graphicEl>
                                          </p:spTgt>
                                        </p:tgtEl>
                                        <p:attrNameLst>
                                          <p:attrName>style.visibility</p:attrName>
                                        </p:attrNameLst>
                                      </p:cBhvr>
                                      <p:to>
                                        <p:strVal val="visible"/>
                                      </p:to>
                                    </p:set>
                                    <p:animEffect transition="in" filter="wipe(up)">
                                      <p:cBhvr>
                                        <p:cTn id="61" dur="500"/>
                                        <p:tgtEl>
                                          <p:spTgt spid="2">
                                            <p:graphicEl>
                                              <a:dgm id="{10A9572C-7F60-4466-8174-9ED95DEE32E9}"/>
                                            </p:graphicEl>
                                          </p:spTgt>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
                                            <p:graphicEl>
                                              <a:dgm id="{128B0986-78E7-436E-BDAD-33EA69DEFAB2}"/>
                                            </p:graphicEl>
                                          </p:spTgt>
                                        </p:tgtEl>
                                        <p:attrNameLst>
                                          <p:attrName>style.visibility</p:attrName>
                                        </p:attrNameLst>
                                      </p:cBhvr>
                                      <p:to>
                                        <p:strVal val="visible"/>
                                      </p:to>
                                    </p:set>
                                    <p:animEffect transition="in" filter="wipe(up)">
                                      <p:cBhvr>
                                        <p:cTn id="64" dur="500"/>
                                        <p:tgtEl>
                                          <p:spTgt spid="2">
                                            <p:graphicEl>
                                              <a:dgm id="{128B0986-78E7-436E-BDAD-33EA69DEFAB2}"/>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9" grpId="0"/>
      <p:bldGraphic spid="2" grpId="0" uiExpand="1">
        <p:bldSub>
          <a:bldDgm bld="one"/>
        </p:bldSub>
      </p:bldGraphic>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767EC40-8E83-B565-2D4B-B670C4F2A839}"/>
              </a:ext>
            </a:extLst>
          </p:cNvPr>
          <p:cNvSpPr txBox="1"/>
          <p:nvPr/>
        </p:nvSpPr>
        <p:spPr>
          <a:xfrm>
            <a:off x="3149600" y="482600"/>
            <a:ext cx="8763000" cy="5693866"/>
          </a:xfrm>
          <a:prstGeom prst="rect">
            <a:avLst/>
          </a:prstGeom>
          <a:noFill/>
        </p:spPr>
        <p:txBody>
          <a:bodyPr wrap="square" rtlCol="0">
            <a:spAutoFit/>
          </a:bodyPr>
          <a:lstStyle/>
          <a:p>
            <a:pPr marL="457200" indent="-457200" algn="ctr">
              <a:buFont typeface="Wingdings" panose="05000000000000000000" pitchFamily="2" charset="2"/>
              <a:buChar char="Ø"/>
            </a:pPr>
            <a:r>
              <a:rPr lang="fr-FR" sz="28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Paul savait qu'on n'accédait aux sommets </a:t>
            </a:r>
            <a:br>
              <a:rPr lang="fr-FR" sz="28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8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de l'idéal chrétien qu'en priant sans relâche, </a:t>
            </a:r>
            <a:br>
              <a:rPr lang="fr-FR" sz="28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8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avec une vigilance continuelle. </a:t>
            </a:r>
          </a:p>
          <a:p>
            <a:pPr marL="457200" indent="-457200" algn="ctr">
              <a:buFont typeface="Wingdings" panose="05000000000000000000" pitchFamily="2" charset="2"/>
              <a:buChar char="Ø"/>
            </a:pPr>
            <a:endParaRPr lang="fr-FR" sz="2800" dirty="0">
              <a:latin typeface="Arial" panose="020B0604020202020204" pitchFamily="34" charset="0"/>
              <a:ea typeface="MS Minngs"/>
              <a:cs typeface="Arial" panose="020B0604020202020204" pitchFamily="34" charset="0"/>
            </a:endParaRPr>
          </a:p>
          <a:p>
            <a:pPr marL="457200" indent="-457200" algn="ctr">
              <a:buFont typeface="Wingdings" panose="05000000000000000000" pitchFamily="2" charset="2"/>
              <a:buChar char="Ø"/>
            </a:pPr>
            <a:r>
              <a:rPr lang="fr-FR" sz="2800" dirty="0">
                <a:solidFill>
                  <a:srgbClr val="99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Il essayait de graver cette certitude dans les esprits. Il savait aussi qu'en Christ crucifié réside une puissance suffisante pour convertir les âmes </a:t>
            </a:r>
            <a:br>
              <a:rPr lang="fr-FR" sz="2800" dirty="0">
                <a:solidFill>
                  <a:srgbClr val="99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800" dirty="0">
                <a:solidFill>
                  <a:srgbClr val="99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et leur permettre de résister aux tentations. </a:t>
            </a:r>
          </a:p>
          <a:p>
            <a:pPr marL="457200" indent="-457200" algn="ctr">
              <a:buFont typeface="Wingdings" panose="05000000000000000000" pitchFamily="2" charset="2"/>
              <a:buChar char="Ø"/>
            </a:pPr>
            <a:endParaRPr lang="fr-FR" sz="28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marL="457200" indent="-457200" algn="ctr">
              <a:buFont typeface="Wingdings" panose="05000000000000000000" pitchFamily="2" charset="2"/>
              <a:buChar char="Ø"/>
            </a:pPr>
            <a:r>
              <a:rPr lang="fr-FR" sz="28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Revêtus de l'armure de la foi et nantis de la Parole de Dieu comme arme de combat, les chrétiens seraient pourvus d'une puissance qui leur permettrait de repousser les assauts de l'ennemi.</a:t>
            </a:r>
            <a:endParaRPr lang="fr-CH"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Bulle narrative : rectangle 2">
            <a:extLst>
              <a:ext uri="{FF2B5EF4-FFF2-40B4-BE49-F238E27FC236}">
                <a16:creationId xmlns:a16="http://schemas.microsoft.com/office/drawing/2014/main" id="{D162C8FC-E490-6771-F353-F6315F147A54}"/>
              </a:ext>
            </a:extLst>
          </p:cNvPr>
          <p:cNvSpPr/>
          <p:nvPr/>
        </p:nvSpPr>
        <p:spPr>
          <a:xfrm>
            <a:off x="444500" y="4889499"/>
            <a:ext cx="2857500" cy="1627733"/>
          </a:xfrm>
          <a:prstGeom prst="wedgeRectCallout">
            <a:avLst>
              <a:gd name="adj1" fmla="val 48500"/>
              <a:gd name="adj2" fmla="val -91678"/>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2400" dirty="0">
                <a:ln w="0"/>
                <a:solidFill>
                  <a:schemeClr val="tx1"/>
                </a:solidFill>
                <a:effectLst>
                  <a:outerShdw blurRad="38100" dist="19050" dir="2700000" algn="tl" rotWithShape="0">
                    <a:schemeClr val="dk1">
                      <a:alpha val="40000"/>
                    </a:schemeClr>
                  </a:outerShdw>
                </a:effectLst>
              </a:rPr>
              <a:t>(Ellen G. White,</a:t>
            </a:r>
          </a:p>
          <a:p>
            <a:pPr algn="ctr"/>
            <a:r>
              <a:rPr lang="fr-FR" sz="2400" i="1" dirty="0">
                <a:ln w="0"/>
                <a:solidFill>
                  <a:schemeClr val="tx1"/>
                </a:solidFill>
                <a:effectLst>
                  <a:outerShdw blurRad="38100" dist="19050" dir="2700000" algn="tl" rotWithShape="0">
                    <a:schemeClr val="dk1">
                      <a:alpha val="40000"/>
                    </a:schemeClr>
                  </a:outerShdw>
                </a:effectLst>
              </a:rPr>
              <a:t>Conquérants pacifiques,</a:t>
            </a:r>
            <a:r>
              <a:rPr lang="fr-FR" sz="2400" dirty="0">
                <a:ln w="0"/>
                <a:solidFill>
                  <a:schemeClr val="tx1"/>
                </a:solidFill>
                <a:effectLst>
                  <a:outerShdw blurRad="38100" dist="19050" dir="2700000" algn="tl" rotWithShape="0">
                    <a:schemeClr val="dk1">
                      <a:alpha val="40000"/>
                    </a:schemeClr>
                  </a:outerShdw>
                </a:effectLst>
              </a:rPr>
              <a:t> p.272</a:t>
            </a:r>
            <a:endParaRPr lang="fr-CH" sz="2400" dirty="0">
              <a:ln w="0"/>
              <a:solidFill>
                <a:schemeClr val="tx1"/>
              </a:solidFill>
              <a:effectLst>
                <a:outerShdw blurRad="38100" dist="19050" dir="2700000" algn="tl" rotWithShape="0">
                  <a:schemeClr val="dk1">
                    <a:alpha val="40000"/>
                  </a:schemeClr>
                </a:outerShdw>
              </a:effectLst>
            </a:endParaRPr>
          </a:p>
        </p:txBody>
      </p:sp>
      <p:pic>
        <p:nvPicPr>
          <p:cNvPr id="3074" name="Picture 2">
            <a:extLst>
              <a:ext uri="{FF2B5EF4-FFF2-40B4-BE49-F238E27FC236}">
                <a16:creationId xmlns:a16="http://schemas.microsoft.com/office/drawing/2014/main" id="{820A33D4-B37C-BA7F-B15D-4B4790014BB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8927" y="482600"/>
            <a:ext cx="2356247" cy="356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19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1D75BC-AF8B-00C1-EFD0-FCC4FC053057}"/>
            </a:ext>
          </a:extLst>
        </p:cNvPr>
        <p:cNvGrpSpPr/>
        <p:nvPr/>
      </p:nvGrpSpPr>
      <p:grpSpPr>
        <a:xfrm>
          <a:off x="0" y="0"/>
          <a:ext cx="0" cy="0"/>
          <a:chOff x="0" y="0"/>
          <a:chExt cx="0" cy="0"/>
        </a:xfrm>
      </p:grpSpPr>
      <p:pic>
        <p:nvPicPr>
          <p:cNvPr id="4" name="Picture 3" descr="A purple arrow on a blue background&#10;&#10;AI-generated content may be incorrect.">
            <a:extLst>
              <a:ext uri="{FF2B5EF4-FFF2-40B4-BE49-F238E27FC236}">
                <a16:creationId xmlns:a16="http://schemas.microsoft.com/office/drawing/2014/main" id="{F0CFAC9C-FC57-A1B4-7443-5A21D45840F9}"/>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F0FAFE6D-C8F3-D6B1-1BDE-1F98E98261FD}"/>
              </a:ext>
            </a:extLst>
          </p:cNvPr>
          <p:cNvSpPr txBox="1"/>
          <p:nvPr/>
        </p:nvSpPr>
        <p:spPr>
          <a:xfrm>
            <a:off x="3308666" y="1933920"/>
            <a:ext cx="9343465" cy="4231928"/>
          </a:xfrm>
          <a:prstGeom prst="rect">
            <a:avLst/>
          </a:prstGeom>
          <a:noFill/>
        </p:spPr>
        <p:txBody>
          <a:bodyPr wrap="square">
            <a:spAutoFit/>
          </a:bodyPr>
          <a:lstStyle/>
          <a:p>
            <a:pPr algn="ctr">
              <a:spcAft>
                <a:spcPts val="600"/>
              </a:spcAft>
            </a:pPr>
            <a:r>
              <a:rPr lang="fr-FR" sz="8800" b="1" dirty="0">
                <a:ln w="22225">
                  <a:solidFill>
                    <a:srgbClr val="00766E"/>
                  </a:solidFill>
                  <a:prstDash val="solid"/>
                </a:ln>
                <a:solidFill>
                  <a:srgbClr val="E5A5E2"/>
                </a:solidFill>
                <a:effectLst>
                  <a:outerShdw blurRad="38100" dist="38100" dir="2700000" algn="tl">
                    <a:srgbClr val="000000">
                      <a:alpha val="43137"/>
                    </a:srgbClr>
                  </a:outerShdw>
                </a:effectLst>
              </a:rPr>
              <a:t>QUE SIGNIFIE VIVRE </a:t>
            </a:r>
          </a:p>
          <a:p>
            <a:pPr algn="ctr">
              <a:spcAft>
                <a:spcPts val="600"/>
              </a:spcAft>
            </a:pPr>
            <a:r>
              <a:rPr lang="fr-FR" sz="8800" b="1" dirty="0">
                <a:ln w="22225">
                  <a:solidFill>
                    <a:srgbClr val="00766E"/>
                  </a:solidFill>
                  <a:prstDash val="solid"/>
                </a:ln>
                <a:solidFill>
                  <a:srgbClr val="E5A5E2"/>
                </a:solidFill>
                <a:effectLst>
                  <a:outerShdw blurRad="38100" dist="38100" dir="2700000" algn="tl">
                    <a:srgbClr val="000000">
                      <a:alpha val="43137"/>
                    </a:srgbClr>
                  </a:outerShdw>
                </a:effectLst>
              </a:rPr>
              <a:t>POUR CHRIST ?</a:t>
            </a:r>
          </a:p>
        </p:txBody>
      </p:sp>
      <p:sp>
        <p:nvSpPr>
          <p:cNvPr id="2" name="ZoneTexte 3">
            <a:extLst>
              <a:ext uri="{FF2B5EF4-FFF2-40B4-BE49-F238E27FC236}">
                <a16:creationId xmlns:a16="http://schemas.microsoft.com/office/drawing/2014/main" id="{B2D75CE1-DCE6-196C-CE9B-EB8DF2D821DF}"/>
              </a:ext>
            </a:extLst>
          </p:cNvPr>
          <p:cNvSpPr txBox="1"/>
          <p:nvPr/>
        </p:nvSpPr>
        <p:spPr>
          <a:xfrm>
            <a:off x="2429435" y="182771"/>
            <a:ext cx="9574306" cy="1569660"/>
          </a:xfrm>
          <a:prstGeom prst="rect">
            <a:avLst/>
          </a:prstGeom>
          <a:solidFill>
            <a:schemeClr val="bg1"/>
          </a:solidFill>
        </p:spPr>
        <p:txBody>
          <a:bodyPr wrap="square">
            <a:spAutoFit/>
          </a:bodyPr>
          <a:lstStyle/>
          <a:p>
            <a:pPr algn="just"/>
            <a:r>
              <a:rPr lang="fr-FR" sz="2400" dirty="0">
                <a:ln w="0"/>
                <a:effectLst>
                  <a:outerShdw blurRad="38100" dist="19050" dir="2700000" algn="tl" rotWithShape="0">
                    <a:schemeClr val="dk1">
                      <a:alpha val="40000"/>
                    </a:schemeClr>
                  </a:outerShdw>
                </a:effectLst>
              </a:rPr>
              <a:t>Pourtant, en ces temps incertains, certaines personnes qui affirment être chrétiennes n'ont pas d'autel familial. Elles n'honorent pas Dieu dans leur foyer et n'enseignent pas à leurs enfants à l'aimer et à le craindre. </a:t>
            </a:r>
            <a:endParaRPr lang="fr-CH"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60329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close-up of a screen&#10;&#10;AI-generated content may be incorrect.">
            <a:extLst>
              <a:ext uri="{FF2B5EF4-FFF2-40B4-BE49-F238E27FC236}">
                <a16:creationId xmlns:a16="http://schemas.microsoft.com/office/drawing/2014/main" id="{2DDD3419-D522-D546-598E-324840589F0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Imagen 7" descr="Un grupo de personas disfrazadas&#10;&#10;El contenido generado por IA puede ser incorrecto.">
            <a:extLst>
              <a:ext uri="{FF2B5EF4-FFF2-40B4-BE49-F238E27FC236}">
                <a16:creationId xmlns:a16="http://schemas.microsoft.com/office/drawing/2014/main" id="{286A91D2-8216-057A-08CC-DBB597E792D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a:fillRect/>
          </a:stretch>
        </p:blipFill>
        <p:spPr>
          <a:xfrm flipH="1">
            <a:off x="6539440" y="1443038"/>
            <a:ext cx="5644727" cy="5053627"/>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95857F6A-C095-A8A2-0B19-42F9D38B12AA}"/>
              </a:ext>
            </a:extLst>
          </p:cNvPr>
          <p:cNvSpPr txBox="1"/>
          <p:nvPr/>
        </p:nvSpPr>
        <p:spPr>
          <a:xfrm>
            <a:off x="0" y="-58992"/>
            <a:ext cx="12192000" cy="707886"/>
          </a:xfrm>
          <a:prstGeom prst="rect">
            <a:avLst/>
          </a:prstGeom>
          <a:noFill/>
        </p:spPr>
        <p:txBody>
          <a:bodyPr wrap="square">
            <a:spAutoFit/>
            <a:scene3d>
              <a:camera prst="orthographicFront"/>
              <a:lightRig rig="flat" dir="t"/>
            </a:scene3d>
            <a:sp3d extrusionH="57150" contourW="25400">
              <a:bevelT w="50800" h="38100" prst="riblet"/>
              <a:contourClr>
                <a:schemeClr val="accent2">
                  <a:lumMod val="50000"/>
                </a:schemeClr>
              </a:contourClr>
            </a:sp3d>
          </a:bodyPr>
          <a:lstStyle/>
          <a:p>
            <a:pPr algn="ctr"/>
            <a:r>
              <a:rPr lang="fr-FR" sz="4000" b="1" dirty="0">
                <a:ln w="22225">
                  <a:noFill/>
                  <a:prstDash val="solid"/>
                </a:ln>
                <a:solidFill>
                  <a:schemeClr val="accent2">
                    <a:lumMod val="40000"/>
                    <a:lumOff val="60000"/>
                  </a:schemeClr>
                </a:solidFill>
                <a:effectLst>
                  <a:outerShdw blurRad="38100" dist="38100" dir="2700000" algn="tl">
                    <a:srgbClr val="000000">
                      <a:alpha val="43137"/>
                    </a:srgbClr>
                  </a:outerShdw>
                </a:effectLst>
              </a:rPr>
              <a:t>SE COMPORTER DE MANIÈRE DIGNE DE L'ÉVANGILE</a:t>
            </a:r>
          </a:p>
        </p:txBody>
      </p:sp>
      <p:sp>
        <p:nvSpPr>
          <p:cNvPr id="4" name="CuadroTexto 3">
            <a:extLst>
              <a:ext uri="{FF2B5EF4-FFF2-40B4-BE49-F238E27FC236}">
                <a16:creationId xmlns:a16="http://schemas.microsoft.com/office/drawing/2014/main" id="{94E1B369-1D9E-615E-8E29-15F94A472DE4}"/>
              </a:ext>
            </a:extLst>
          </p:cNvPr>
          <p:cNvSpPr txBox="1"/>
          <p:nvPr/>
        </p:nvSpPr>
        <p:spPr>
          <a:xfrm>
            <a:off x="0" y="621569"/>
            <a:ext cx="12192000" cy="369332"/>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a:noFill/>
          </a:ln>
          <a:effectLst>
            <a:innerShdw blurRad="38100">
              <a:prstClr val="black"/>
            </a:innerShdw>
          </a:effectLst>
        </p:spPr>
        <p:txBody>
          <a:bodyPr wrap="square">
            <a:spAutoFit/>
            <a:scene3d>
              <a:camera prst="orthographicFront"/>
              <a:lightRig rig="threePt" dir="t"/>
            </a:scene3d>
            <a:sp3d extrusionH="57150">
              <a:bevelT w="38100" h="38100"/>
            </a:sp3d>
          </a:bodyPr>
          <a:lstStyle/>
          <a:p>
            <a:pPr algn="ctr"/>
            <a:r>
              <a:rPr lang="fr-FR" b="1" dirty="0">
                <a:solidFill>
                  <a:srgbClr val="C00000"/>
                </a:solidFill>
                <a:latin typeface="Comic Sans MS" panose="030F0702030302020204" pitchFamily="66" charset="0"/>
              </a:rPr>
              <a:t>« Seulement, conduisez-vous d'une manière digne de l'Évangile de Christ »(Philippiens 1.27a)</a:t>
            </a:r>
            <a:endParaRPr lang="fr-FR" sz="1400" b="1" dirty="0">
              <a:solidFill>
                <a:srgbClr val="C00000"/>
              </a:solidFill>
              <a:effectLst/>
              <a:latin typeface="Comic Sans MS" panose="030F0702030302020204" pitchFamily="66" charset="0"/>
            </a:endParaRPr>
          </a:p>
        </p:txBody>
      </p:sp>
      <p:sp>
        <p:nvSpPr>
          <p:cNvPr id="5" name="CuadroTexto 4">
            <a:extLst>
              <a:ext uri="{FF2B5EF4-FFF2-40B4-BE49-F238E27FC236}">
                <a16:creationId xmlns:a16="http://schemas.microsoft.com/office/drawing/2014/main" id="{41AE2CE9-0274-4D43-9942-B39D5011E2FD}"/>
              </a:ext>
            </a:extLst>
          </p:cNvPr>
          <p:cNvSpPr txBox="1"/>
          <p:nvPr/>
        </p:nvSpPr>
        <p:spPr>
          <a:xfrm>
            <a:off x="107847" y="1198650"/>
            <a:ext cx="6224400" cy="1631216"/>
          </a:xfrm>
          <a:prstGeom prst="rect">
            <a:avLst/>
          </a:prstGeom>
          <a:noFill/>
        </p:spPr>
        <p:txBody>
          <a:bodyPr wrap="square" rtlCol="0">
            <a:spAutoFit/>
          </a:bodyPr>
          <a:lstStyle/>
          <a:p>
            <a:pPr>
              <a:spcBef>
                <a:spcPts val="600"/>
              </a:spcBef>
            </a:pPr>
            <a:r>
              <a:rPr lang="fr-FR" sz="2000" b="1" dirty="0"/>
              <a:t>L'expression « conduisez-vous » est la traduction du mot grec </a:t>
            </a:r>
            <a:r>
              <a:rPr lang="fr-FR" sz="2000" b="1" dirty="0" err="1"/>
              <a:t>politeuomai</a:t>
            </a:r>
            <a:r>
              <a:rPr lang="fr-FR" sz="2000" b="1" dirty="0"/>
              <a:t>, qui signifie « vivre comme des citoyens ». Paul exhorte les Philippiens (et nous tous) à se comporter d'une manière digne des citoyens du Ciel </a:t>
            </a:r>
            <a:r>
              <a:rPr lang="fr-FR" sz="2000" b="1" dirty="0">
                <a:solidFill>
                  <a:srgbClr val="5C7AD4"/>
                </a:solidFill>
              </a:rPr>
              <a:t>(Philippiens 3.20)</a:t>
            </a:r>
            <a:r>
              <a:rPr lang="fr-FR" sz="2000" b="1" dirty="0"/>
              <a:t>.</a:t>
            </a:r>
          </a:p>
        </p:txBody>
      </p:sp>
      <p:graphicFrame>
        <p:nvGraphicFramePr>
          <p:cNvPr id="6" name="Diagrama 5">
            <a:extLst>
              <a:ext uri="{FF2B5EF4-FFF2-40B4-BE49-F238E27FC236}">
                <a16:creationId xmlns:a16="http://schemas.microsoft.com/office/drawing/2014/main" id="{30DED917-3A45-774F-E7B1-0D2D7061E2F6}"/>
              </a:ext>
            </a:extLst>
          </p:cNvPr>
          <p:cNvGraphicFramePr/>
          <p:nvPr>
            <p:extLst>
              <p:ext uri="{D42A27DB-BD31-4B8C-83A1-F6EECF244321}">
                <p14:modId xmlns:p14="http://schemas.microsoft.com/office/powerpoint/2010/main" val="1430843814"/>
              </p:ext>
            </p:extLst>
          </p:nvPr>
        </p:nvGraphicFramePr>
        <p:xfrm>
          <a:off x="7708488" y="1249681"/>
          <a:ext cx="4552336" cy="55327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A78269A1-699D-16BC-C228-75A0F3D46377}"/>
              </a:ext>
            </a:extLst>
          </p:cNvPr>
          <p:cNvSpPr txBox="1"/>
          <p:nvPr/>
        </p:nvSpPr>
        <p:spPr>
          <a:xfrm>
            <a:off x="107846" y="5814000"/>
            <a:ext cx="8350354" cy="923330"/>
          </a:xfrm>
          <a:prstGeom prst="rect">
            <a:avLst/>
          </a:prstGeom>
          <a:noFill/>
        </p:spPr>
        <p:txBody>
          <a:bodyPr wrap="square">
            <a:spAutoFit/>
          </a:bodyPr>
          <a:lstStyle/>
          <a:p>
            <a:pPr>
              <a:spcBef>
                <a:spcPts val="600"/>
              </a:spcBef>
            </a:pPr>
            <a:r>
              <a:rPr lang="fr-FR" sz="2000" b="1" dirty="0"/>
              <a:t>Il savait que la désunion provient souvent de l'orgueil </a:t>
            </a:r>
          </a:p>
          <a:p>
            <a:r>
              <a:rPr lang="fr-FR" sz="2000" b="1" dirty="0"/>
              <a:t>et d'un comportement inadéquat de l'un envers l'autre. </a:t>
            </a:r>
          </a:p>
          <a:p>
            <a:r>
              <a:rPr lang="fr-FR" sz="2000" b="1" dirty="0"/>
              <a:t>C'est pourquoi il nous exhorte à nous comporter d'une manière digne.</a:t>
            </a:r>
          </a:p>
        </p:txBody>
      </p:sp>
      <p:sp>
        <p:nvSpPr>
          <p:cNvPr id="11" name="CuadroTexto 10">
            <a:extLst>
              <a:ext uri="{FF2B5EF4-FFF2-40B4-BE49-F238E27FC236}">
                <a16:creationId xmlns:a16="http://schemas.microsoft.com/office/drawing/2014/main" id="{60C6D4B7-9D20-B815-EF5A-EE61390C4734}"/>
              </a:ext>
            </a:extLst>
          </p:cNvPr>
          <p:cNvSpPr txBox="1"/>
          <p:nvPr/>
        </p:nvSpPr>
        <p:spPr>
          <a:xfrm>
            <a:off x="113994" y="5169600"/>
            <a:ext cx="6458255" cy="643533"/>
          </a:xfrm>
          <a:prstGeom prst="rect">
            <a:avLst/>
          </a:prstGeom>
          <a:noFill/>
        </p:spPr>
        <p:txBody>
          <a:bodyPr wrap="square">
            <a:spAutoFit/>
          </a:bodyPr>
          <a:lstStyle/>
          <a:p>
            <a:pPr>
              <a:spcBef>
                <a:spcPts val="600"/>
              </a:spcBef>
            </a:pPr>
            <a:r>
              <a:rPr lang="fr-FR" sz="2000" b="1" dirty="0"/>
              <a:t>Paul utilise ce conseil comme introduction à un thème qui le préoccupait : l'unité dans l'Église.</a:t>
            </a:r>
          </a:p>
        </p:txBody>
      </p:sp>
      <p:sp>
        <p:nvSpPr>
          <p:cNvPr id="13" name="CuadroTexto 12">
            <a:extLst>
              <a:ext uri="{FF2B5EF4-FFF2-40B4-BE49-F238E27FC236}">
                <a16:creationId xmlns:a16="http://schemas.microsoft.com/office/drawing/2014/main" id="{068B38EE-64C9-A95D-3230-944CEDEAD9E9}"/>
              </a:ext>
            </a:extLst>
          </p:cNvPr>
          <p:cNvSpPr txBox="1"/>
          <p:nvPr/>
        </p:nvSpPr>
        <p:spPr>
          <a:xfrm>
            <a:off x="113995" y="3538800"/>
            <a:ext cx="6425444" cy="1631216"/>
          </a:xfrm>
          <a:prstGeom prst="rect">
            <a:avLst/>
          </a:prstGeom>
          <a:noFill/>
        </p:spPr>
        <p:txBody>
          <a:bodyPr wrap="square">
            <a:spAutoFit/>
          </a:bodyPr>
          <a:lstStyle/>
          <a:p>
            <a:pPr>
              <a:spcBef>
                <a:spcPts val="600"/>
              </a:spcBef>
            </a:pPr>
            <a:r>
              <a:rPr lang="fr-FR" sz="2000" b="1" dirty="0"/>
              <a:t>Cela se résume ainsi : « On t'a fait connaître, ô homme, ce qui est bien ; et ce que l'Éternel demande de toi, c'est que tu pratiques la justice, que tu aimes la miséricorde, et que tu marches humblement avec ton Dieu » </a:t>
            </a:r>
            <a:r>
              <a:rPr lang="fr-FR" sz="2000" b="1" dirty="0">
                <a:solidFill>
                  <a:srgbClr val="5C7AD4"/>
                </a:solidFill>
              </a:rPr>
              <a:t>(Michée 6.8)</a:t>
            </a:r>
            <a:r>
              <a:rPr lang="fr-FR" sz="2000" b="1" dirty="0"/>
              <a:t>.</a:t>
            </a:r>
          </a:p>
        </p:txBody>
      </p:sp>
      <p:sp>
        <p:nvSpPr>
          <p:cNvPr id="15" name="CuadroTexto 14">
            <a:extLst>
              <a:ext uri="{FF2B5EF4-FFF2-40B4-BE49-F238E27FC236}">
                <a16:creationId xmlns:a16="http://schemas.microsoft.com/office/drawing/2014/main" id="{6FB704FC-DAFB-756A-F565-6B76A1C168F0}"/>
              </a:ext>
            </a:extLst>
          </p:cNvPr>
          <p:cNvSpPr txBox="1"/>
          <p:nvPr/>
        </p:nvSpPr>
        <p:spPr>
          <a:xfrm>
            <a:off x="107846" y="2829600"/>
            <a:ext cx="6464404" cy="707886"/>
          </a:xfrm>
          <a:prstGeom prst="rect">
            <a:avLst/>
          </a:prstGeom>
          <a:noFill/>
        </p:spPr>
        <p:txBody>
          <a:bodyPr wrap="square">
            <a:spAutoFit/>
          </a:bodyPr>
          <a:lstStyle/>
          <a:p>
            <a:pPr>
              <a:spcBef>
                <a:spcPts val="600"/>
              </a:spcBef>
            </a:pPr>
            <a:r>
              <a:rPr lang="fr-FR" sz="2000" b="1" dirty="0"/>
              <a:t>Dans le sermon sur la montagne, Jésus nous a enseigné comment doivent vivre les citoyens du Ciel.</a:t>
            </a:r>
          </a:p>
        </p:txBody>
      </p:sp>
    </p:spTree>
    <p:extLst>
      <p:ext uri="{BB962C8B-B14F-4D97-AF65-F5344CB8AC3E}">
        <p14:creationId xmlns:p14="http://schemas.microsoft.com/office/powerpoint/2010/main" val="27989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8)">
                                      <p:cBhvr>
                                        <p:cTn id="26" dur="750"/>
                                        <p:tgtEl>
                                          <p:spTgt spid="8"/>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graphicEl>
                                              <a:dgm id="{F5281E67-1297-409F-A645-84E6F03B3DD8}"/>
                                            </p:graphicEl>
                                          </p:spTgt>
                                        </p:tgtEl>
                                        <p:attrNameLst>
                                          <p:attrName>style.visibility</p:attrName>
                                        </p:attrNameLst>
                                      </p:cBhvr>
                                      <p:to>
                                        <p:strVal val="visible"/>
                                      </p:to>
                                    </p:set>
                                    <p:animEffect transition="in" filter="wipe(right)">
                                      <p:cBhvr>
                                        <p:cTn id="35" dur="500"/>
                                        <p:tgtEl>
                                          <p:spTgt spid="6">
                                            <p:graphicEl>
                                              <a:dgm id="{F5281E67-1297-409F-A645-84E6F03B3DD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
                                            <p:graphicEl>
                                              <a:dgm id="{CF7405FA-29A5-4AC8-81EA-015E145AB192}"/>
                                            </p:graphicEl>
                                          </p:spTgt>
                                        </p:tgtEl>
                                        <p:attrNameLst>
                                          <p:attrName>style.visibility</p:attrName>
                                        </p:attrNameLst>
                                      </p:cBhvr>
                                      <p:to>
                                        <p:strVal val="visible"/>
                                      </p:to>
                                    </p:set>
                                    <p:animEffect transition="in" filter="wipe(right)">
                                      <p:cBhvr>
                                        <p:cTn id="40" dur="500"/>
                                        <p:tgtEl>
                                          <p:spTgt spid="6">
                                            <p:graphicEl>
                                              <a:dgm id="{CF7405FA-29A5-4AC8-81EA-015E145AB19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6">
                                            <p:graphicEl>
                                              <a:dgm id="{A79F61FF-67C8-4E94-A7F4-EF124B0472CE}"/>
                                            </p:graphicEl>
                                          </p:spTgt>
                                        </p:tgtEl>
                                        <p:attrNameLst>
                                          <p:attrName>style.visibility</p:attrName>
                                        </p:attrNameLst>
                                      </p:cBhvr>
                                      <p:to>
                                        <p:strVal val="visible"/>
                                      </p:to>
                                    </p:set>
                                    <p:animEffect transition="in" filter="wipe(right)">
                                      <p:cBhvr>
                                        <p:cTn id="45" dur="500"/>
                                        <p:tgtEl>
                                          <p:spTgt spid="6">
                                            <p:graphicEl>
                                              <a:dgm id="{A79F61FF-67C8-4E94-A7F4-EF124B0472C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6">
                                            <p:graphicEl>
                                              <a:dgm id="{1B20B733-CB77-40DA-9183-28D7BCA4FFD3}"/>
                                            </p:graphicEl>
                                          </p:spTgt>
                                        </p:tgtEl>
                                        <p:attrNameLst>
                                          <p:attrName>style.visibility</p:attrName>
                                        </p:attrNameLst>
                                      </p:cBhvr>
                                      <p:to>
                                        <p:strVal val="visible"/>
                                      </p:to>
                                    </p:set>
                                    <p:animEffect transition="in" filter="wipe(right)">
                                      <p:cBhvr>
                                        <p:cTn id="50" dur="500"/>
                                        <p:tgtEl>
                                          <p:spTgt spid="6">
                                            <p:graphicEl>
                                              <a:dgm id="{1B20B733-CB77-40DA-9183-28D7BCA4FFD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
                                            <p:graphicEl>
                                              <a:dgm id="{11CD8606-9A25-41B4-BD22-9840D73DAD43}"/>
                                            </p:graphicEl>
                                          </p:spTgt>
                                        </p:tgtEl>
                                        <p:attrNameLst>
                                          <p:attrName>style.visibility</p:attrName>
                                        </p:attrNameLst>
                                      </p:cBhvr>
                                      <p:to>
                                        <p:strVal val="visible"/>
                                      </p:to>
                                    </p:set>
                                    <p:animEffect transition="in" filter="wipe(right)">
                                      <p:cBhvr>
                                        <p:cTn id="55" dur="500"/>
                                        <p:tgtEl>
                                          <p:spTgt spid="6">
                                            <p:graphicEl>
                                              <a:dgm id="{11CD8606-9A25-41B4-BD22-9840D73DAD4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6">
                                            <p:graphicEl>
                                              <a:dgm id="{0017A204-F19F-40B4-90D9-23A7DA14A727}"/>
                                            </p:graphicEl>
                                          </p:spTgt>
                                        </p:tgtEl>
                                        <p:attrNameLst>
                                          <p:attrName>style.visibility</p:attrName>
                                        </p:attrNameLst>
                                      </p:cBhvr>
                                      <p:to>
                                        <p:strVal val="visible"/>
                                      </p:to>
                                    </p:set>
                                    <p:animEffect transition="in" filter="wipe(right)">
                                      <p:cBhvr>
                                        <p:cTn id="60" dur="500"/>
                                        <p:tgtEl>
                                          <p:spTgt spid="6">
                                            <p:graphicEl>
                                              <a:dgm id="{0017A204-F19F-40B4-90D9-23A7DA14A72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graphicEl>
                                              <a:dgm id="{C504EBED-2F60-4EB8-B9BD-90F2F5E8998B}"/>
                                            </p:graphicEl>
                                          </p:spTgt>
                                        </p:tgtEl>
                                        <p:attrNameLst>
                                          <p:attrName>style.visibility</p:attrName>
                                        </p:attrNameLst>
                                      </p:cBhvr>
                                      <p:to>
                                        <p:strVal val="visible"/>
                                      </p:to>
                                    </p:set>
                                    <p:animEffect transition="in" filter="wipe(right)">
                                      <p:cBhvr>
                                        <p:cTn id="65" dur="500"/>
                                        <p:tgtEl>
                                          <p:spTgt spid="6">
                                            <p:graphicEl>
                                              <a:dgm id="{C504EBED-2F60-4EB8-B9BD-90F2F5E8998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6">
                                            <p:graphicEl>
                                              <a:dgm id="{FB3B242C-B012-4820-983A-469EDDD96845}"/>
                                            </p:graphicEl>
                                          </p:spTgt>
                                        </p:tgtEl>
                                        <p:attrNameLst>
                                          <p:attrName>style.visibility</p:attrName>
                                        </p:attrNameLst>
                                      </p:cBhvr>
                                      <p:to>
                                        <p:strVal val="visible"/>
                                      </p:to>
                                    </p:set>
                                    <p:animEffect transition="in" filter="wipe(right)">
                                      <p:cBhvr>
                                        <p:cTn id="70" dur="500"/>
                                        <p:tgtEl>
                                          <p:spTgt spid="6">
                                            <p:graphicEl>
                                              <a:dgm id="{FB3B242C-B012-4820-983A-469EDDD96845}"/>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6">
                                            <p:graphicEl>
                                              <a:dgm id="{A0131B4B-270C-496D-855B-7EA2741A0492}"/>
                                            </p:graphicEl>
                                          </p:spTgt>
                                        </p:tgtEl>
                                        <p:attrNameLst>
                                          <p:attrName>style.visibility</p:attrName>
                                        </p:attrNameLst>
                                      </p:cBhvr>
                                      <p:to>
                                        <p:strVal val="visible"/>
                                      </p:to>
                                    </p:set>
                                    <p:animEffect transition="in" filter="wipe(right)">
                                      <p:cBhvr>
                                        <p:cTn id="75" dur="500"/>
                                        <p:tgtEl>
                                          <p:spTgt spid="6">
                                            <p:graphicEl>
                                              <a:dgm id="{A0131B4B-270C-496D-855B-7EA2741A04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6">
                                            <p:graphicEl>
                                              <a:dgm id="{CEAA776C-8B24-4DC1-B312-AB0E31048D47}"/>
                                            </p:graphicEl>
                                          </p:spTgt>
                                        </p:tgtEl>
                                        <p:attrNameLst>
                                          <p:attrName>style.visibility</p:attrName>
                                        </p:attrNameLst>
                                      </p:cBhvr>
                                      <p:to>
                                        <p:strVal val="visible"/>
                                      </p:to>
                                    </p:set>
                                    <p:animEffect transition="in" filter="wipe(right)">
                                      <p:cBhvr>
                                        <p:cTn id="80" dur="500"/>
                                        <p:tgtEl>
                                          <p:spTgt spid="6">
                                            <p:graphicEl>
                                              <a:dgm id="{CEAA776C-8B24-4DC1-B312-AB0E31048D4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6">
                                            <p:graphicEl>
                                              <a:dgm id="{B4020DE7-C031-47F9-8BF7-26F150AE38EA}"/>
                                            </p:graphicEl>
                                          </p:spTgt>
                                        </p:tgtEl>
                                        <p:attrNameLst>
                                          <p:attrName>style.visibility</p:attrName>
                                        </p:attrNameLst>
                                      </p:cBhvr>
                                      <p:to>
                                        <p:strVal val="visible"/>
                                      </p:to>
                                    </p:set>
                                    <p:animEffect transition="in" filter="wipe(right)">
                                      <p:cBhvr>
                                        <p:cTn id="85" dur="500"/>
                                        <p:tgtEl>
                                          <p:spTgt spid="6">
                                            <p:graphicEl>
                                              <a:dgm id="{B4020DE7-C031-47F9-8BF7-26F150AE38EA}"/>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6">
                                            <p:graphicEl>
                                              <a:dgm id="{1866F153-6C31-41A7-B10F-4C46FA2B11A6}"/>
                                            </p:graphicEl>
                                          </p:spTgt>
                                        </p:tgtEl>
                                        <p:attrNameLst>
                                          <p:attrName>style.visibility</p:attrName>
                                        </p:attrNameLst>
                                      </p:cBhvr>
                                      <p:to>
                                        <p:strVal val="visible"/>
                                      </p:to>
                                    </p:set>
                                    <p:animEffect transition="in" filter="wipe(right)">
                                      <p:cBhvr>
                                        <p:cTn id="90" dur="500"/>
                                        <p:tgtEl>
                                          <p:spTgt spid="6">
                                            <p:graphicEl>
                                              <a:dgm id="{1866F153-6C31-41A7-B10F-4C46FA2B11A6}"/>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6">
                                            <p:graphicEl>
                                              <a:dgm id="{9CAAA3BE-A63B-46CC-BAB5-05A28116553D}"/>
                                            </p:graphicEl>
                                          </p:spTgt>
                                        </p:tgtEl>
                                        <p:attrNameLst>
                                          <p:attrName>style.visibility</p:attrName>
                                        </p:attrNameLst>
                                      </p:cBhvr>
                                      <p:to>
                                        <p:strVal val="visible"/>
                                      </p:to>
                                    </p:set>
                                    <p:animEffect transition="in" filter="wipe(right)">
                                      <p:cBhvr>
                                        <p:cTn id="95" dur="500"/>
                                        <p:tgtEl>
                                          <p:spTgt spid="6">
                                            <p:graphicEl>
                                              <a:dgm id="{9CAAA3BE-A63B-46CC-BAB5-05A28116553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left)">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p:bldSub>
          <a:bldDgm bld="one"/>
        </p:bldSub>
      </p:bldGraphic>
      <p:bldP spid="7" grpId="0"/>
      <p:bldP spid="11" grpId="0"/>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500761F-A941-B238-CE93-92F3B12EC47C}"/>
              </a:ext>
            </a:extLst>
          </p:cNvPr>
          <p:cNvSpPr txBox="1"/>
          <p:nvPr/>
        </p:nvSpPr>
        <p:spPr>
          <a:xfrm>
            <a:off x="2819400" y="152400"/>
            <a:ext cx="9004300" cy="4524315"/>
          </a:xfrm>
          <a:prstGeom prst="rect">
            <a:avLst/>
          </a:prstGeom>
          <a:noFill/>
        </p:spPr>
        <p:txBody>
          <a:bodyPr wrap="square" rtlCol="0">
            <a:spAutoFit/>
          </a:bodyPr>
          <a:lstStyle/>
          <a:p>
            <a:r>
              <a:rPr lang="fr-FR" sz="2400" dirty="0">
                <a:solidFill>
                  <a:srgbClr val="9900FF"/>
                </a:solidFill>
                <a:highlight>
                  <a:srgbClr val="00FFFF"/>
                </a:highlight>
                <a:latin typeface="Arial" panose="020B0604020202020204" pitchFamily="34" charset="0"/>
                <a:cs typeface="Arial" panose="020B0604020202020204" pitchFamily="34" charset="0"/>
              </a:rPr>
              <a:t>« Mais l'homme naturel ne reçoit pas les choses de l'Esprit de Dieu, car elles sont une folie pour lui, et il ne peut les connaître, parce que c'est spirituellement qu'on en juge » </a:t>
            </a:r>
            <a:r>
              <a:rPr lang="fr-FR" sz="2000" i="1" dirty="0">
                <a:highlight>
                  <a:srgbClr val="FFFF00"/>
                </a:highlight>
                <a:latin typeface="Arial" panose="020B0604020202020204" pitchFamily="34" charset="0"/>
                <a:cs typeface="Arial" panose="020B0604020202020204" pitchFamily="34" charset="0"/>
              </a:rPr>
              <a:t>(1 Corinthiens 2.14)</a:t>
            </a:r>
            <a:r>
              <a:rPr lang="fr-FR" sz="2000" dirty="0">
                <a:highlight>
                  <a:srgbClr val="FFFF00"/>
                </a:highlight>
                <a:latin typeface="Arial" panose="020B0604020202020204" pitchFamily="34" charset="0"/>
                <a:cs typeface="Arial" panose="020B0604020202020204" pitchFamily="34" charset="0"/>
              </a:rPr>
              <a:t>.</a:t>
            </a:r>
          </a:p>
          <a:p>
            <a:endParaRPr lang="fr-FR" sz="2400" dirty="0">
              <a:highlight>
                <a:srgbClr val="FFFF00"/>
              </a:highlight>
              <a:latin typeface="Arial" panose="020B0604020202020204" pitchFamily="34" charset="0"/>
              <a:cs typeface="Arial" panose="020B0604020202020204" pitchFamily="34" charset="0"/>
            </a:endParaRPr>
          </a:p>
          <a:p>
            <a:pPr algn="just"/>
            <a: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Les joyaux de la vérité se trouvent dispersés dans le champ de la révélation </a:t>
            </a:r>
            <a:r>
              <a:rPr lang="fr-FR" sz="2400" dirty="0">
                <a:latin typeface="Arial" panose="020B0604020202020204" pitchFamily="34" charset="0"/>
                <a:cs typeface="Arial" panose="020B0604020202020204" pitchFamily="34" charset="0"/>
              </a:rPr>
              <a:t>; </a:t>
            </a:r>
            <a:r>
              <a:rPr lang="fr-FR" sz="2400" dirty="0">
                <a:solidFill>
                  <a:srgbClr val="76483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mais ils ont été enterrés par les traditions humaines, ensevelis sous les maximes et les commandements des hommes, </a:t>
            </a:r>
            <a: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 la sagesse du ciel a été pratiquement ignorée ; </a:t>
            </a:r>
            <a:r>
              <a:rPr lang="fr-FR" sz="2400"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 Satan a réussi à faire croire au monde que les paroles et les réalisations des hommes sont de grande importance. </a:t>
            </a:r>
          </a:p>
          <a:p>
            <a:pPr algn="just"/>
            <a:r>
              <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Seigneur Dieu, le Créateur des mondes, a donné l’Évangile au monde à un prix infini.</a:t>
            </a:r>
            <a:endParaRPr lang="fr-CH"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80265FA1-5507-3C16-7E64-1AB4171C354B}"/>
              </a:ext>
            </a:extLst>
          </p:cNvPr>
          <p:cNvSpPr txBox="1"/>
          <p:nvPr/>
        </p:nvSpPr>
        <p:spPr>
          <a:xfrm>
            <a:off x="482600" y="4795281"/>
            <a:ext cx="11341100" cy="1569660"/>
          </a:xfrm>
          <a:prstGeom prst="rect">
            <a:avLst/>
          </a:prstGeom>
          <a:noFill/>
        </p:spPr>
        <p:txBody>
          <a:bodyPr wrap="square" rtlCol="0">
            <a:spAutoFit/>
          </a:bodyPr>
          <a:lstStyle/>
          <a:p>
            <a:pPr algn="just"/>
            <a: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 cet agent divin, des sources joyeuses et rafraîchissantes de réconfort céleste et de consolation durable,</a:t>
            </a:r>
            <a:r>
              <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ont été offertes à ceux qui s'approchent de la fontaine de la vie.</a:t>
            </a:r>
            <a:r>
              <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dirty="0">
                <a:solidFill>
                  <a:srgbClr val="76483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 veines de vérités restent à découvrir ; mais les choses spirituelles se discernent spirituellement. »</a:t>
            </a:r>
            <a:endParaRPr lang="fr-CH" sz="2400" dirty="0">
              <a:solidFill>
                <a:srgbClr val="76483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Bulle narrative : ronde 4">
            <a:extLst>
              <a:ext uri="{FF2B5EF4-FFF2-40B4-BE49-F238E27FC236}">
                <a16:creationId xmlns:a16="http://schemas.microsoft.com/office/drawing/2014/main" id="{DBB0D336-CA2A-2188-A7D9-5D4AAFEF973B}"/>
              </a:ext>
            </a:extLst>
          </p:cNvPr>
          <p:cNvSpPr/>
          <p:nvPr/>
        </p:nvSpPr>
        <p:spPr>
          <a:xfrm>
            <a:off x="177800" y="330200"/>
            <a:ext cx="2527300" cy="1391860"/>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i="1" dirty="0">
                <a:ln w="0"/>
                <a:solidFill>
                  <a:schemeClr val="tx1"/>
                </a:solidFill>
                <a:effectLst>
                  <a:outerShdw blurRad="38100" dist="19050" dir="2700000" algn="tl" rotWithShape="0">
                    <a:schemeClr val="dk1">
                      <a:alpha val="40000"/>
                    </a:schemeClr>
                  </a:outerShdw>
                </a:effectLst>
              </a:rPr>
              <a:t>Review and Herald,</a:t>
            </a:r>
            <a:r>
              <a:rPr lang="fr-FR" sz="2000" dirty="0">
                <a:ln w="0"/>
                <a:solidFill>
                  <a:schemeClr val="tx1"/>
                </a:solidFill>
                <a:effectLst>
                  <a:outerShdw blurRad="38100" dist="19050" dir="2700000" algn="tl" rotWithShape="0">
                    <a:schemeClr val="dk1">
                      <a:alpha val="40000"/>
                    </a:schemeClr>
                  </a:outerShdw>
                </a:effectLst>
              </a:rPr>
              <a:t> </a:t>
            </a:r>
            <a:br>
              <a:rPr lang="fr-FR" sz="2000" dirty="0">
                <a:ln w="0"/>
                <a:solidFill>
                  <a:schemeClr val="tx1"/>
                </a:solidFill>
                <a:effectLst>
                  <a:outerShdw blurRad="38100" dist="19050" dir="2700000" algn="tl" rotWithShape="0">
                    <a:schemeClr val="dk1">
                      <a:alpha val="40000"/>
                    </a:schemeClr>
                  </a:outerShdw>
                </a:effectLst>
              </a:rPr>
            </a:br>
            <a:r>
              <a:rPr lang="fr-FR" sz="2000" dirty="0">
                <a:ln w="0"/>
                <a:solidFill>
                  <a:schemeClr val="tx1"/>
                </a:solidFill>
                <a:effectLst>
                  <a:outerShdw blurRad="38100" dist="19050" dir="2700000" algn="tl" rotWithShape="0">
                    <a:schemeClr val="dk1">
                      <a:alpha val="40000"/>
                    </a:schemeClr>
                  </a:outerShdw>
                </a:effectLst>
              </a:rPr>
              <a:t>1er décembre 1891</a:t>
            </a:r>
            <a:endParaRPr lang="fr-CH" sz="2000" dirty="0">
              <a:ln w="0"/>
              <a:solidFill>
                <a:schemeClr val="tx1"/>
              </a:solidFill>
              <a:effectLst>
                <a:outerShdw blurRad="38100" dist="19050" dir="2700000" algn="tl" rotWithShape="0">
                  <a:schemeClr val="dk1">
                    <a:alpha val="40000"/>
                  </a:schemeClr>
                </a:outerShdw>
              </a:effectLst>
            </a:endParaRPr>
          </a:p>
        </p:txBody>
      </p:sp>
      <p:pic>
        <p:nvPicPr>
          <p:cNvPr id="2050" name="Picture 2">
            <a:extLst>
              <a:ext uri="{FF2B5EF4-FFF2-40B4-BE49-F238E27FC236}">
                <a16:creationId xmlns:a16="http://schemas.microsoft.com/office/drawing/2014/main" id="{63A3F147-D1EE-69B8-ED47-283ACEF0EF8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8300" y="2245826"/>
            <a:ext cx="2366347" cy="2366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14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up of a blue and white background&#10;&#10;AI-generated content may be incorrect.">
            <a:extLst>
              <a:ext uri="{FF2B5EF4-FFF2-40B4-BE49-F238E27FC236}">
                <a16:creationId xmlns:a16="http://schemas.microsoft.com/office/drawing/2014/main" id="{805F0253-5C11-D47D-7E95-A7E70FA0EB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75963B97-6F90-2FB0-AA7E-750C4343FD01}"/>
              </a:ext>
            </a:extLst>
          </p:cNvPr>
          <p:cNvSpPr txBox="1"/>
          <p:nvPr/>
        </p:nvSpPr>
        <p:spPr>
          <a:xfrm>
            <a:off x="0" y="0"/>
            <a:ext cx="12192000" cy="769441"/>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fr-FR" sz="4400" b="1" dirty="0">
                <a:ln/>
                <a:solidFill>
                  <a:schemeClr val="accent1"/>
                </a:solidFill>
              </a:rPr>
              <a:t>COMBATTRE UNANIMEMENT POUR L'ÉVANGILE</a:t>
            </a:r>
          </a:p>
        </p:txBody>
      </p:sp>
      <p:sp>
        <p:nvSpPr>
          <p:cNvPr id="4" name="CuadroTexto 3">
            <a:extLst>
              <a:ext uri="{FF2B5EF4-FFF2-40B4-BE49-F238E27FC236}">
                <a16:creationId xmlns:a16="http://schemas.microsoft.com/office/drawing/2014/main" id="{ED4E9A76-6A13-DEE8-8AF4-252970561211}"/>
              </a:ext>
            </a:extLst>
          </p:cNvPr>
          <p:cNvSpPr txBox="1"/>
          <p:nvPr/>
        </p:nvSpPr>
        <p:spPr>
          <a:xfrm>
            <a:off x="0" y="719678"/>
            <a:ext cx="12191999" cy="584775"/>
          </a:xfrm>
          <a:prstGeom prst="rect">
            <a:avLst/>
          </a:prstGeom>
          <a:noFill/>
        </p:spPr>
        <p:txBody>
          <a:bodyPr wrap="square">
            <a:spAutoFit/>
          </a:bodyPr>
          <a:lstStyle/>
          <a:p>
            <a:pPr algn="ctr"/>
            <a:r>
              <a:rPr lang="fr-FR" sz="1600" b="1" dirty="0">
                <a:solidFill>
                  <a:srgbClr val="76483F"/>
                </a:solidFill>
                <a:latin typeface="Comic Sans MS" panose="030F0702030302020204" pitchFamily="66" charset="0"/>
              </a:rPr>
              <a:t>« … afin que, soit que je vienne vous voir, soit que je reste absent, j'entende dire de vous que vous demeurez fermes dans un même esprit, combattant d'une même âme pour la foi de l'Évangile » </a:t>
            </a:r>
            <a:r>
              <a:rPr lang="fr-FR" sz="1200" b="1" dirty="0">
                <a:solidFill>
                  <a:srgbClr val="76483F"/>
                </a:solidFill>
                <a:latin typeface="Comic Sans MS" panose="030F0702030302020204" pitchFamily="66" charset="0"/>
              </a:rPr>
              <a:t>(Philippiens 1.27b)</a:t>
            </a:r>
          </a:p>
        </p:txBody>
      </p:sp>
      <p:sp>
        <p:nvSpPr>
          <p:cNvPr id="5" name="CuadroTexto 4">
            <a:extLst>
              <a:ext uri="{FF2B5EF4-FFF2-40B4-BE49-F238E27FC236}">
                <a16:creationId xmlns:a16="http://schemas.microsoft.com/office/drawing/2014/main" id="{9657979A-1B1F-F91D-9960-9186BDFF3F5E}"/>
              </a:ext>
            </a:extLst>
          </p:cNvPr>
          <p:cNvSpPr txBox="1"/>
          <p:nvPr/>
        </p:nvSpPr>
        <p:spPr>
          <a:xfrm>
            <a:off x="2845212" y="1479203"/>
            <a:ext cx="6456106" cy="1631216"/>
          </a:xfrm>
          <a:prstGeom prst="rect">
            <a:avLst/>
          </a:prstGeom>
          <a:noFill/>
        </p:spPr>
        <p:txBody>
          <a:bodyPr wrap="square" rtlCol="0">
            <a:spAutoFit/>
          </a:bodyPr>
          <a:lstStyle/>
          <a:p>
            <a:pPr>
              <a:spcBef>
                <a:spcPts val="600"/>
              </a:spcBef>
            </a:pPr>
            <a:r>
              <a:rPr lang="fr-FR" sz="2000" b="1" dirty="0"/>
              <a:t>Être justes et droits ne nous assure pas une vie sans conflits </a:t>
            </a:r>
            <a:r>
              <a:rPr lang="fr-FR" sz="2000" b="1" dirty="0">
                <a:solidFill>
                  <a:srgbClr val="CE145B"/>
                </a:solidFill>
              </a:rPr>
              <a:t>(Philippiens 1.30)</a:t>
            </a:r>
            <a:r>
              <a:rPr lang="fr-FR" sz="2000" b="1" dirty="0"/>
              <a:t>. Au contraire, Job lui-même, qui fut déclaré par Dieu « homme intègre et droit, craignant Dieu, et se détournant du mal » </a:t>
            </a:r>
            <a:r>
              <a:rPr lang="fr-FR" sz="2000" b="1" dirty="0">
                <a:solidFill>
                  <a:srgbClr val="CE145B"/>
                </a:solidFill>
              </a:rPr>
              <a:t>(Job 1.8)</a:t>
            </a:r>
            <a:r>
              <a:rPr lang="fr-FR" sz="2000" b="1" dirty="0"/>
              <a:t>, a subi un terrible conflit, œuvre de l'ennemi.</a:t>
            </a:r>
          </a:p>
        </p:txBody>
      </p:sp>
      <p:pic>
        <p:nvPicPr>
          <p:cNvPr id="6" name="Imagen 5" descr="Grupo de personas en un escenario&#10;&#10;El contenido generado por IA puede ser incorrecto.">
            <a:extLst>
              <a:ext uri="{FF2B5EF4-FFF2-40B4-BE49-F238E27FC236}">
                <a16:creationId xmlns:a16="http://schemas.microsoft.com/office/drawing/2014/main" id="{D80EA016-F598-B686-AF3D-08C11DA90B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453" y="1564931"/>
            <a:ext cx="2619313" cy="1964485"/>
          </a:xfrm>
          <a:prstGeom prst="roundRect">
            <a:avLst>
              <a:gd name="adj" fmla="val 126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par de personas de pie&#10;&#10;El contenido generado por IA puede ser incorrecto.">
            <a:extLst>
              <a:ext uri="{FF2B5EF4-FFF2-40B4-BE49-F238E27FC236}">
                <a16:creationId xmlns:a16="http://schemas.microsoft.com/office/drawing/2014/main" id="{BF8D2D96-378A-79CF-273A-F39A819C4D0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933070" y="1564931"/>
            <a:ext cx="2160790" cy="14898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descr="Un grupo de personas sentadas en una sala&#10;&#10;El contenido generado por IA puede ser incorrecto.">
            <a:extLst>
              <a:ext uri="{FF2B5EF4-FFF2-40B4-BE49-F238E27FC236}">
                <a16:creationId xmlns:a16="http://schemas.microsoft.com/office/drawing/2014/main" id="{E65F36A5-1B90-DC82-54E7-3D71303E882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147452" y="3673469"/>
            <a:ext cx="2619313" cy="1475546"/>
          </a:xfrm>
          <a:prstGeom prst="round2DiagRect">
            <a:avLst>
              <a:gd name="adj1" fmla="val 0"/>
              <a:gd name="adj2" fmla="val 20657"/>
            </a:avLst>
          </a:prstGeom>
          <a:ln w="28575" cap="sq">
            <a:solidFill>
              <a:srgbClr val="76483F"/>
            </a:solidFill>
            <a:miter lim="800000"/>
          </a:ln>
          <a:effectLst>
            <a:outerShdw blurRad="50800" dist="38100" dir="8100000" algn="tr" rotWithShape="0">
              <a:prstClr val="black">
                <a:alpha val="40000"/>
              </a:prstClr>
            </a:outerShdw>
          </a:effectLst>
        </p:spPr>
      </p:pic>
      <p:pic>
        <p:nvPicPr>
          <p:cNvPr id="12" name="Imagen 11" descr="Imagen que contiene puesto&#10;&#10;El contenido generado por IA puede ser incorrecto.">
            <a:extLst>
              <a:ext uri="{FF2B5EF4-FFF2-40B4-BE49-F238E27FC236}">
                <a16:creationId xmlns:a16="http://schemas.microsoft.com/office/drawing/2014/main" id="{A01869D3-62FE-429C-1AB8-CAFCC671454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9346788" y="3745250"/>
            <a:ext cx="2747072" cy="2975329"/>
          </a:xfrm>
          <a:prstGeom prst="roundRect">
            <a:avLst>
              <a:gd name="adj" fmla="val 11111"/>
            </a:avLst>
          </a:prstGeom>
          <a:ln w="7620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4" name="Imagen 13" descr="Personas sentadas alrededor de una mesa&#10;&#10;El contenido generado por IA puede ser incorrecto.">
            <a:extLst>
              <a:ext uri="{FF2B5EF4-FFF2-40B4-BE49-F238E27FC236}">
                <a16:creationId xmlns:a16="http://schemas.microsoft.com/office/drawing/2014/main" id="{32B02681-8B54-D5D4-D603-7BBBEAE3B4B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7452" y="5293069"/>
            <a:ext cx="2619313" cy="1475546"/>
          </a:xfrm>
          <a:prstGeom prst="round2DiagRect">
            <a:avLst>
              <a:gd name="adj1" fmla="val 16667"/>
              <a:gd name="adj2" fmla="val 0"/>
            </a:avLst>
          </a:prstGeom>
          <a:ln w="28575" cap="sq">
            <a:solidFill>
              <a:srgbClr val="76483F"/>
            </a:solidFill>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B55AAEEF-EC64-00B8-9BFC-08B2668D8631}"/>
              </a:ext>
            </a:extLst>
          </p:cNvPr>
          <p:cNvSpPr txBox="1"/>
          <p:nvPr/>
        </p:nvSpPr>
        <p:spPr>
          <a:xfrm>
            <a:off x="2845210" y="5165143"/>
            <a:ext cx="6456105" cy="1631216"/>
          </a:xfrm>
          <a:prstGeom prst="rect">
            <a:avLst/>
          </a:prstGeom>
          <a:noFill/>
        </p:spPr>
        <p:txBody>
          <a:bodyPr wrap="square">
            <a:spAutoFit/>
          </a:bodyPr>
          <a:lstStyle/>
          <a:p>
            <a:pPr>
              <a:spcBef>
                <a:spcPts val="600"/>
              </a:spcBef>
            </a:pPr>
            <a:r>
              <a:rPr lang="fr-FR" sz="2000" b="1" dirty="0"/>
              <a:t>Lorsque nous entrons en conflit avec le mal, nous ne devons pas nous laisser intimider par ceux qui s'opposent à nous </a:t>
            </a:r>
            <a:r>
              <a:rPr lang="fr-FR" sz="2000" b="1" dirty="0">
                <a:solidFill>
                  <a:srgbClr val="CE145B"/>
                </a:solidFill>
              </a:rPr>
              <a:t>(Philippiens 1.28)</a:t>
            </a:r>
            <a:r>
              <a:rPr lang="fr-FR" sz="2000" b="1" dirty="0"/>
              <a:t>. Rappelons-nous que Satan est un ennemi vaincu, car Christ a déjà gagné la guerre à la croix </a:t>
            </a:r>
            <a:r>
              <a:rPr lang="fr-FR" sz="2000" b="1" dirty="0">
                <a:solidFill>
                  <a:srgbClr val="CE145B"/>
                </a:solidFill>
              </a:rPr>
              <a:t>(Luc 10.18 ; Colossiens 2.15)</a:t>
            </a:r>
            <a:r>
              <a:rPr lang="fr-FR" sz="2000" b="1" dirty="0"/>
              <a:t>.</a:t>
            </a:r>
          </a:p>
        </p:txBody>
      </p:sp>
      <p:sp>
        <p:nvSpPr>
          <p:cNvPr id="11" name="CuadroTexto 10">
            <a:extLst>
              <a:ext uri="{FF2B5EF4-FFF2-40B4-BE49-F238E27FC236}">
                <a16:creationId xmlns:a16="http://schemas.microsoft.com/office/drawing/2014/main" id="{A74E5B4C-2C09-FC11-D350-C25857F5C5ED}"/>
              </a:ext>
            </a:extLst>
          </p:cNvPr>
          <p:cNvSpPr txBox="1"/>
          <p:nvPr/>
        </p:nvSpPr>
        <p:spPr>
          <a:xfrm>
            <a:off x="2828724" y="4126063"/>
            <a:ext cx="6456104" cy="1015663"/>
          </a:xfrm>
          <a:prstGeom prst="rect">
            <a:avLst/>
          </a:prstGeom>
          <a:noFill/>
        </p:spPr>
        <p:txBody>
          <a:bodyPr wrap="square">
            <a:spAutoFit/>
          </a:bodyPr>
          <a:lstStyle/>
          <a:p>
            <a:pPr>
              <a:spcBef>
                <a:spcPts val="600"/>
              </a:spcBef>
            </a:pPr>
            <a:r>
              <a:rPr lang="fr-FR" sz="2000" b="1" dirty="0"/>
              <a:t>Cette unité de but doit être accompagnée de la prière et de l'étude de la Parole </a:t>
            </a:r>
            <a:r>
              <a:rPr lang="fr-FR" sz="2000" b="1" dirty="0">
                <a:solidFill>
                  <a:srgbClr val="CE145B"/>
                </a:solidFill>
              </a:rPr>
              <a:t>(Éphésiens 6.18 ; Philippiens 2.16)</a:t>
            </a:r>
            <a:r>
              <a:rPr lang="fr-FR" sz="2000" b="1" dirty="0"/>
              <a:t>.</a:t>
            </a:r>
          </a:p>
        </p:txBody>
      </p:sp>
      <p:sp>
        <p:nvSpPr>
          <p:cNvPr id="16" name="CuadroTexto 15">
            <a:extLst>
              <a:ext uri="{FF2B5EF4-FFF2-40B4-BE49-F238E27FC236}">
                <a16:creationId xmlns:a16="http://schemas.microsoft.com/office/drawing/2014/main" id="{E8E3ED77-6695-B46C-99C0-5F9C7164484D}"/>
              </a:ext>
            </a:extLst>
          </p:cNvPr>
          <p:cNvSpPr txBox="1"/>
          <p:nvPr/>
        </p:nvSpPr>
        <p:spPr>
          <a:xfrm>
            <a:off x="2845209" y="3110400"/>
            <a:ext cx="7027454" cy="1015663"/>
          </a:xfrm>
          <a:prstGeom prst="rect">
            <a:avLst/>
          </a:prstGeom>
          <a:noFill/>
        </p:spPr>
        <p:txBody>
          <a:bodyPr wrap="square">
            <a:spAutoFit/>
          </a:bodyPr>
          <a:lstStyle/>
          <a:p>
            <a:pPr>
              <a:spcBef>
                <a:spcPts val="600"/>
              </a:spcBef>
            </a:pPr>
            <a:r>
              <a:rPr lang="fr-FR" sz="2000" b="1" dirty="0"/>
              <a:t>Dans la guerre dans laquelle nous sommes plongés, l'unité joue un rôle important. Paul nous exhorte à combattre ensemble pour défendre l'Évangile </a:t>
            </a:r>
            <a:r>
              <a:rPr lang="fr-FR" sz="2000" b="1" dirty="0">
                <a:solidFill>
                  <a:srgbClr val="CE145B"/>
                </a:solidFill>
              </a:rPr>
              <a:t>(Philippiens 1.27b)</a:t>
            </a:r>
            <a:r>
              <a:rPr lang="fr-FR" sz="2000" b="1" dirty="0"/>
              <a:t>.</a:t>
            </a:r>
          </a:p>
        </p:txBody>
      </p:sp>
    </p:spTree>
    <p:extLst>
      <p:ext uri="{BB962C8B-B14F-4D97-AF65-F5344CB8AC3E}">
        <p14:creationId xmlns:p14="http://schemas.microsoft.com/office/powerpoint/2010/main" val="13565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par>
                                <p:cTn id="43" presetID="18" presetClass="entr" presetSubtype="3"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upRight)">
                                      <p:cBhvr>
                                        <p:cTn id="45" dur="500"/>
                                        <p:tgtEl>
                                          <p:spTgt spid="1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47FDA38-17E9-3ECD-AA79-DC126EC32DE3}"/>
              </a:ext>
            </a:extLst>
          </p:cNvPr>
          <p:cNvSpPr txBox="1"/>
          <p:nvPr/>
        </p:nvSpPr>
        <p:spPr>
          <a:xfrm>
            <a:off x="3403600" y="1694175"/>
            <a:ext cx="8267700" cy="1569660"/>
          </a:xfrm>
          <a:prstGeom prst="rect">
            <a:avLst/>
          </a:prstGeom>
          <a:noFill/>
        </p:spPr>
        <p:txBody>
          <a:bodyPr wrap="square" rtlCol="0">
            <a:spAutoFit/>
          </a:bodyPr>
          <a:lstStyle/>
          <a:p>
            <a:pPr algn="just"/>
            <a: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S’il y a un moment propice pour que chaque foyer devienne une maison de prière, c'est aujourd'hui. L'infidélité et le scepticisme prédominent. L'iniquité abonde et, par conséquent, l'amour de nombreuses personnes se refroidit. </a:t>
            </a:r>
            <a:endParaRPr lang="fr-CH"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27E30766-0997-13F5-740B-8FB003D28797}"/>
              </a:ext>
            </a:extLst>
          </p:cNvPr>
          <p:cNvSpPr txBox="1"/>
          <p:nvPr/>
        </p:nvSpPr>
        <p:spPr>
          <a:xfrm>
            <a:off x="876300" y="160635"/>
            <a:ext cx="10528300"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buNone/>
            </a:pPr>
            <a:r>
              <a:rPr lang="fr-FR" sz="2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Priez en tout temps par l'Esprit, avec toutes sortes de prières</a:t>
            </a:r>
            <a:br>
              <a:rPr lang="fr-FR" sz="2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et de supplications. Veillez-y avec une entière persévérance. Priez pour tous les saints. » </a:t>
            </a:r>
            <a:r>
              <a:rPr lang="fr-FR" sz="2800" i="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(Éphésiens 6.18.)</a:t>
            </a:r>
            <a:endParaRPr lang="fr-CH" sz="2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p:txBody>
      </p:sp>
      <p:sp>
        <p:nvSpPr>
          <p:cNvPr id="5" name="ZoneTexte 4">
            <a:extLst>
              <a:ext uri="{FF2B5EF4-FFF2-40B4-BE49-F238E27FC236}">
                <a16:creationId xmlns:a16="http://schemas.microsoft.com/office/drawing/2014/main" id="{2E787B78-ECDF-AF4A-FB7F-9E690BFB7E12}"/>
              </a:ext>
            </a:extLst>
          </p:cNvPr>
          <p:cNvSpPr txBox="1"/>
          <p:nvPr/>
        </p:nvSpPr>
        <p:spPr>
          <a:xfrm>
            <a:off x="3454400" y="3263835"/>
            <a:ext cx="8216900" cy="1569660"/>
          </a:xfrm>
          <a:prstGeom prst="rect">
            <a:avLst/>
          </a:prstGeom>
          <a:noFill/>
        </p:spPr>
        <p:txBody>
          <a:bodyPr wrap="square" rtlCol="0">
            <a:spAutoFit/>
          </a:bodyPr>
          <a:lstStyle/>
          <a:p>
            <a:pPr algn="just"/>
            <a:r>
              <a:rPr lang="fr-FR" sz="2400" dirty="0">
                <a:solidFill>
                  <a:srgbClr val="99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Pourtant, en ces temps incertains, certaines personnes qui affirment être chrétiennes n'ont pas d'autel familial. Elles n'honorent pas Dieu dans leur foyer et n'enseignent pas à leurs enfants à l'aimer et à le craindre. </a:t>
            </a:r>
            <a:endParaRPr lang="fr-CH" sz="24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34DB9DD4-2B8C-E31E-A4B7-67D01D2FD4DB}"/>
              </a:ext>
            </a:extLst>
          </p:cNvPr>
          <p:cNvSpPr txBox="1"/>
          <p:nvPr/>
        </p:nvSpPr>
        <p:spPr>
          <a:xfrm>
            <a:off x="1358900" y="5040615"/>
            <a:ext cx="10312400" cy="1569660"/>
          </a:xfrm>
          <a:prstGeom prst="rect">
            <a:avLst/>
          </a:prstGeom>
          <a:noFill/>
        </p:spPr>
        <p:txBody>
          <a:bodyPr wrap="square" rtlCol="0">
            <a:spAutoFit/>
          </a:bodyPr>
          <a:lstStyle/>
          <a:p>
            <a:pPr algn="just"/>
            <a:r>
              <a:rPr lang="fr-F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L'idée que la prière est inutile est l'un des outils les plus puissants de Satan pour détruire les âmes. </a:t>
            </a:r>
            <a: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prière consiste à confier son esprit à Dieu, qui est la fontaine de sagesse, la source de la force, de la paix et du bonheur. » </a:t>
            </a:r>
            <a:r>
              <a:rPr lang="fr-FR" sz="2400" dirty="0">
                <a:solidFill>
                  <a:srgbClr val="0000FF"/>
                </a:solidFill>
                <a:latin typeface="Arial" panose="020B0604020202020204" pitchFamily="34" charset="0"/>
                <a:cs typeface="Arial" panose="020B0604020202020204" pitchFamily="34" charset="0"/>
              </a:rPr>
              <a:t>				</a:t>
            </a:r>
            <a:r>
              <a:rPr lang="fr-FR" sz="2400" i="1" dirty="0">
                <a:highlight>
                  <a:srgbClr val="00FFFF"/>
                </a:highlight>
                <a:latin typeface="Arial" panose="020B0604020202020204" pitchFamily="34" charset="0"/>
                <a:cs typeface="Arial" panose="020B0604020202020204" pitchFamily="34" charset="0"/>
              </a:rPr>
              <a:t>Signs of the Times,</a:t>
            </a:r>
            <a:r>
              <a:rPr lang="fr-FR" sz="2400" dirty="0">
                <a:highlight>
                  <a:srgbClr val="00FFFF"/>
                </a:highlight>
                <a:latin typeface="Arial" panose="020B0604020202020204" pitchFamily="34" charset="0"/>
                <a:cs typeface="Arial" panose="020B0604020202020204" pitchFamily="34" charset="0"/>
              </a:rPr>
              <a:t> August 7, 1884</a:t>
            </a:r>
            <a:endParaRPr lang="fr-CH" sz="2400" dirty="0">
              <a:solidFill>
                <a:srgbClr val="0000FF"/>
              </a:solidFill>
              <a:highlight>
                <a:srgbClr val="00FFFF"/>
              </a:highlight>
              <a:latin typeface="Arial" panose="020B0604020202020204" pitchFamily="34" charset="0"/>
              <a:cs typeface="Arial" panose="020B0604020202020204" pitchFamily="34" charset="0"/>
            </a:endParaRPr>
          </a:p>
        </p:txBody>
      </p:sp>
      <p:pic>
        <p:nvPicPr>
          <p:cNvPr id="1026" name="Picture 2" descr="Image d’Épingle Story">
            <a:extLst>
              <a:ext uri="{FF2B5EF4-FFF2-40B4-BE49-F238E27FC236}">
                <a16:creationId xmlns:a16="http://schemas.microsoft.com/office/drawing/2014/main" id="{B06E042A-3C8A-763F-86B7-95B34D307D8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0090" y="1934105"/>
            <a:ext cx="3106510" cy="3106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90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nk and white rectangle&#10;&#10;AI-generated content may be incorrect.">
            <a:extLst>
              <a:ext uri="{FF2B5EF4-FFF2-40B4-BE49-F238E27FC236}">
                <a16:creationId xmlns:a16="http://schemas.microsoft.com/office/drawing/2014/main" id="{CDFE3F32-57B9-646D-3A9A-E0AD93624927}"/>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F3541802-E730-94E9-7926-DF41F680B0E2}"/>
              </a:ext>
            </a:extLst>
          </p:cNvPr>
          <p:cNvSpPr txBox="1"/>
          <p:nvPr/>
        </p:nvSpPr>
        <p:spPr>
          <a:xfrm>
            <a:off x="2039815" y="931405"/>
            <a:ext cx="9425353" cy="5339923"/>
          </a:xfrm>
          <a:prstGeom prst="rect">
            <a:avLst/>
          </a:prstGeom>
          <a:noFill/>
        </p:spPr>
        <p:txBody>
          <a:bodyPr wrap="square">
            <a:spAutoFit/>
          </a:bodyPr>
          <a:lstStyle/>
          <a:p>
            <a:pPr>
              <a:spcBef>
                <a:spcPts val="600"/>
              </a:spcBef>
            </a:pPr>
            <a:r>
              <a:rPr lang="fr-FR" sz="2400" b="1" dirty="0">
                <a:solidFill>
                  <a:schemeClr val="accent1">
                    <a:lumMod val="50000"/>
                  </a:schemeClr>
                </a:solidFill>
                <a:highlight>
                  <a:srgbClr val="FFFF00"/>
                </a:highlight>
                <a:latin typeface="Constantia" panose="02030602050306030303" pitchFamily="18" charset="0"/>
              </a:rPr>
              <a:t>« Combien d'années avons-nous séjourné dans le jardin du Seigneur ? </a:t>
            </a:r>
            <a:r>
              <a:rPr lang="fr-FR" sz="2400" b="1" dirty="0">
                <a:solidFill>
                  <a:schemeClr val="accent1">
                    <a:lumMod val="50000"/>
                  </a:schemeClr>
                </a:solidFill>
                <a:highlight>
                  <a:srgbClr val="00FFFF"/>
                </a:highlight>
                <a:latin typeface="Constantia" panose="02030602050306030303" pitchFamily="18" charset="0"/>
              </a:rPr>
              <a:t>De quelle utilité avons-nous été pour le Maître ? </a:t>
            </a:r>
          </a:p>
          <a:p>
            <a:pPr>
              <a:spcBef>
                <a:spcPts val="600"/>
              </a:spcBef>
            </a:pPr>
            <a:r>
              <a:rPr lang="fr-FR" sz="2400" b="1" dirty="0">
                <a:solidFill>
                  <a:schemeClr val="accent1">
                    <a:lumMod val="50000"/>
                  </a:schemeClr>
                </a:solidFill>
                <a:highlight>
                  <a:srgbClr val="FFFF00"/>
                </a:highlight>
                <a:latin typeface="Constantia" panose="02030602050306030303" pitchFamily="18" charset="0"/>
              </a:rPr>
              <a:t>Dans quel état nous trouve l'œil investigateur de Dieu ? </a:t>
            </a:r>
            <a:r>
              <a:rPr lang="fr-FR" sz="2400" b="1" dirty="0">
                <a:solidFill>
                  <a:schemeClr val="accent1">
                    <a:lumMod val="50000"/>
                  </a:schemeClr>
                </a:solidFill>
                <a:highlight>
                  <a:srgbClr val="00FFFF"/>
                </a:highlight>
                <a:latin typeface="Constantia" panose="02030602050306030303" pitchFamily="18" charset="0"/>
              </a:rPr>
              <a:t>Croissons-nous en révérence, en amour, en humilité et en confiance en Dieu ? </a:t>
            </a:r>
          </a:p>
          <a:p>
            <a:r>
              <a:rPr lang="fr-FR" sz="2400" b="1" dirty="0">
                <a:solidFill>
                  <a:schemeClr val="bg1"/>
                </a:solidFill>
                <a:highlight>
                  <a:srgbClr val="FF0000"/>
                </a:highlight>
                <a:latin typeface="Constantia" panose="02030602050306030303" pitchFamily="18" charset="0"/>
              </a:rPr>
              <a:t>Éprouvons-nous une profonde reconnaissance pour toutes ses miséricordes ? </a:t>
            </a:r>
          </a:p>
          <a:p>
            <a:r>
              <a:rPr lang="fr-FR" sz="2400" b="1" dirty="0">
                <a:solidFill>
                  <a:schemeClr val="bg1"/>
                </a:solidFill>
                <a:highlight>
                  <a:srgbClr val="0000FF"/>
                </a:highlight>
                <a:latin typeface="Constantia" panose="02030602050306030303" pitchFamily="18" charset="0"/>
              </a:rPr>
              <a:t>Cherchons-nous à transmettre les bénédictions divines autour de nous ? </a:t>
            </a:r>
          </a:p>
          <a:p>
            <a:r>
              <a:rPr lang="fr-FR" sz="2400" b="1" dirty="0">
                <a:solidFill>
                  <a:schemeClr val="bg1"/>
                </a:solidFill>
                <a:highlight>
                  <a:srgbClr val="FF0000"/>
                </a:highlight>
                <a:latin typeface="Constantia" panose="02030602050306030303" pitchFamily="18" charset="0"/>
              </a:rPr>
              <a:t>Enseignons-nous sa parole à nos enfants, en leur faisant connaître les œuvres magnifiques de Dieu ? </a:t>
            </a:r>
          </a:p>
          <a:p>
            <a:r>
              <a:rPr lang="fr-FR" sz="2400" b="1" dirty="0">
                <a:solidFill>
                  <a:schemeClr val="accent1">
                    <a:lumMod val="50000"/>
                  </a:schemeClr>
                </a:solidFill>
                <a:highlight>
                  <a:srgbClr val="FFFF00"/>
                </a:highlight>
                <a:latin typeface="Constantia" panose="02030602050306030303" pitchFamily="18" charset="0"/>
              </a:rPr>
              <a:t>Le chrétien doit représenter Jésus par l'être et par le faire. </a:t>
            </a:r>
          </a:p>
          <a:p>
            <a:r>
              <a:rPr lang="fr-FR" sz="2400" b="1" dirty="0">
                <a:solidFill>
                  <a:schemeClr val="accent1">
                    <a:lumMod val="50000"/>
                  </a:schemeClr>
                </a:solidFill>
                <a:highlight>
                  <a:srgbClr val="00FFFF"/>
                </a:highlight>
                <a:latin typeface="Constantia" panose="02030602050306030303" pitchFamily="18" charset="0"/>
              </a:rPr>
              <a:t>Sa vie aura alors un parfum et son caractère une noblesse qui révéleront sa qualité d'enfant de Dieu et d'héritier céleste. »</a:t>
            </a:r>
          </a:p>
        </p:txBody>
      </p:sp>
      <p:sp>
        <p:nvSpPr>
          <p:cNvPr id="4" name="CuadroTexto 3">
            <a:extLst>
              <a:ext uri="{FF2B5EF4-FFF2-40B4-BE49-F238E27FC236}">
                <a16:creationId xmlns:a16="http://schemas.microsoft.com/office/drawing/2014/main" id="{AAE7FFFB-3419-8E23-03C7-B3B8BCE8F252}"/>
              </a:ext>
            </a:extLst>
          </p:cNvPr>
          <p:cNvSpPr txBox="1"/>
          <p:nvPr/>
        </p:nvSpPr>
        <p:spPr>
          <a:xfrm>
            <a:off x="3519871" y="6424380"/>
            <a:ext cx="7367017" cy="338554"/>
          </a:xfrm>
          <a:prstGeom prst="rect">
            <a:avLst/>
          </a:prstGeom>
          <a:noFill/>
        </p:spPr>
        <p:txBody>
          <a:bodyPr wrap="none" rtlCol="0">
            <a:spAutoFit/>
          </a:bodyPr>
          <a:lstStyle/>
          <a:p>
            <a:pPr algn="r">
              <a:spcAft>
                <a:spcPts val="600"/>
              </a:spcAft>
            </a:pPr>
            <a:r>
              <a:rPr lang="fr-FR" sz="1600" b="1" dirty="0">
                <a:solidFill>
                  <a:schemeClr val="accent1">
                    <a:lumMod val="50000"/>
                  </a:schemeClr>
                </a:solidFill>
              </a:rPr>
              <a:t>E. G. W. (</a:t>
            </a:r>
            <a:r>
              <a:rPr lang="fr-FR" sz="1600" b="1" dirty="0" err="1">
                <a:solidFill>
                  <a:schemeClr val="accent1">
                    <a:lumMod val="50000"/>
                  </a:schemeClr>
                </a:solidFill>
              </a:rPr>
              <a:t>Ye</a:t>
            </a:r>
            <a:r>
              <a:rPr lang="fr-FR" sz="1600" b="1" dirty="0">
                <a:solidFill>
                  <a:schemeClr val="accent1">
                    <a:lumMod val="50000"/>
                  </a:schemeClr>
                </a:solidFill>
              </a:rPr>
              <a:t> </a:t>
            </a:r>
            <a:r>
              <a:rPr lang="fr-FR" sz="1600" b="1" dirty="0" err="1">
                <a:solidFill>
                  <a:schemeClr val="accent1">
                    <a:lumMod val="50000"/>
                  </a:schemeClr>
                </a:solidFill>
              </a:rPr>
              <a:t>Shall</a:t>
            </a:r>
            <a:r>
              <a:rPr lang="fr-FR" sz="1600" b="1" dirty="0">
                <a:solidFill>
                  <a:schemeClr val="accent1">
                    <a:lumMod val="50000"/>
                  </a:schemeClr>
                </a:solidFill>
              </a:rPr>
              <a:t> </a:t>
            </a:r>
            <a:r>
              <a:rPr lang="fr-FR" sz="1600" b="1" dirty="0" err="1">
                <a:solidFill>
                  <a:schemeClr val="accent1">
                    <a:lumMod val="50000"/>
                  </a:schemeClr>
                </a:solidFill>
              </a:rPr>
              <a:t>Receive</a:t>
            </a:r>
            <a:r>
              <a:rPr lang="fr-FR" sz="1600" b="1" dirty="0">
                <a:solidFill>
                  <a:schemeClr val="accent1">
                    <a:lumMod val="50000"/>
                  </a:schemeClr>
                </a:solidFill>
              </a:rPr>
              <a:t> Power, p. 353 ; Vous recevrez une puissance, p. 353.)</a:t>
            </a:r>
          </a:p>
        </p:txBody>
      </p:sp>
      <p:pic>
        <p:nvPicPr>
          <p:cNvPr id="2" name="Picture 2">
            <a:extLst>
              <a:ext uri="{FF2B5EF4-FFF2-40B4-BE49-F238E27FC236}">
                <a16:creationId xmlns:a16="http://schemas.microsoft.com/office/drawing/2014/main" id="{FDB5E5B2-C763-E63E-84FE-02A8DE5598B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0544" y="1688121"/>
            <a:ext cx="1758747" cy="263812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7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5076BEF-67EF-687C-2FC9-5CAE84FA71DB}"/>
              </a:ext>
            </a:extLst>
          </p:cNvPr>
          <p:cNvSpPr txBox="1"/>
          <p:nvPr/>
        </p:nvSpPr>
        <p:spPr>
          <a:xfrm>
            <a:off x="4614530" y="372140"/>
            <a:ext cx="7389628" cy="4893647"/>
          </a:xfrm>
          <a:prstGeom prst="rect">
            <a:avLst/>
          </a:prstGeom>
          <a:noFill/>
        </p:spPr>
        <p:txBody>
          <a:bodyPr wrap="square" rtlCol="0">
            <a:spAutoFit/>
          </a:bodyPr>
          <a:lstStyle/>
          <a:p>
            <a:pPr algn="ctr"/>
            <a:r>
              <a:rPr lang="fr-FR" sz="2400" dirty="0">
                <a:solidFill>
                  <a:srgbClr val="0000FF"/>
                </a:solidFill>
                <a:effectLst>
                  <a:outerShdw blurRad="38100" dist="38100" dir="2700000" algn="tl">
                    <a:srgbClr val="000000">
                      <a:alpha val="43137"/>
                    </a:srgbClr>
                  </a:outerShdw>
                </a:effectLst>
                <a:highlight>
                  <a:srgbClr val="FFFF00"/>
                </a:highlight>
              </a:rPr>
              <a:t>Notre seule garantie contre le mal </a:t>
            </a:r>
            <a:r>
              <a:rPr lang="fr-FR" sz="2400" dirty="0">
                <a:solidFill>
                  <a:srgbClr val="FF0000"/>
                </a:solidFill>
                <a:effectLst>
                  <a:outerShdw blurRad="38100" dist="38100" dir="2700000" algn="tl">
                    <a:srgbClr val="000000">
                      <a:alpha val="43137"/>
                    </a:srgbClr>
                  </a:outerShdw>
                </a:effectLst>
                <a:highlight>
                  <a:srgbClr val="FFFF00"/>
                </a:highlight>
              </a:rPr>
              <a:t>est la présence de Jésus dans notre cœur</a:t>
            </a:r>
            <a:r>
              <a:rPr lang="fr-FR" sz="2400" dirty="0">
                <a:solidFill>
                  <a:srgbClr val="0000FF"/>
                </a:solidFill>
                <a:effectLst>
                  <a:outerShdw blurRad="38100" dist="38100" dir="2700000" algn="tl">
                    <a:srgbClr val="000000">
                      <a:alpha val="43137"/>
                    </a:srgbClr>
                  </a:outerShdw>
                </a:effectLst>
                <a:highlight>
                  <a:srgbClr val="FFFF00"/>
                </a:highlight>
              </a:rPr>
              <a:t>, par la foi en sa justice. </a:t>
            </a:r>
          </a:p>
          <a:p>
            <a:endParaRPr lang="fr-FR" sz="2400" dirty="0">
              <a:effectLst>
                <a:outerShdw blurRad="38100" dist="38100" dir="2700000" algn="tl">
                  <a:srgbClr val="000000">
                    <a:alpha val="43137"/>
                  </a:srgbClr>
                </a:outerShdw>
              </a:effectLst>
            </a:endParaRPr>
          </a:p>
          <a:p>
            <a:pPr algn="ctr"/>
            <a:r>
              <a:rPr lang="fr-FR" sz="2400" dirty="0">
                <a:solidFill>
                  <a:srgbClr val="FF0000"/>
                </a:solidFill>
                <a:effectLst>
                  <a:outerShdw blurRad="38100" dist="38100" dir="2700000" algn="tl">
                    <a:srgbClr val="000000">
                      <a:alpha val="43137"/>
                    </a:srgbClr>
                  </a:outerShdw>
                </a:effectLst>
                <a:highlight>
                  <a:srgbClr val="00FFFF"/>
                </a:highlight>
              </a:rPr>
              <a:t>C'est à cause de notre égoïsme que la tentation a une prise sur nous</a:t>
            </a:r>
            <a:r>
              <a:rPr lang="fr-FR" sz="2400" dirty="0">
                <a:solidFill>
                  <a:srgbClr val="CC9900"/>
                </a:solidFill>
                <a:effectLst>
                  <a:outerShdw blurRad="38100" dist="38100" dir="2700000" algn="tl">
                    <a:srgbClr val="000000">
                      <a:alpha val="43137"/>
                    </a:srgbClr>
                  </a:outerShdw>
                </a:effectLst>
                <a:highlight>
                  <a:srgbClr val="00FFFF"/>
                </a:highlight>
              </a:rPr>
              <a:t>. </a:t>
            </a:r>
            <a:r>
              <a:rPr lang="fr-FR" sz="2400" dirty="0">
                <a:ln w="0"/>
                <a:effectLst>
                  <a:outerShdw blurRad="38100" dist="19050" dir="2700000" algn="tl" rotWithShape="0">
                    <a:schemeClr val="dk1">
                      <a:alpha val="40000"/>
                    </a:schemeClr>
                  </a:outerShdw>
                </a:effectLst>
                <a:highlight>
                  <a:srgbClr val="00FFFF"/>
                </a:highlight>
              </a:rPr>
              <a:t>Mais, en contemplant le grand amour de Dieu, nous comprendrons combien ce défaut est odieux, repoussant, et nous désirerons vivement l'extirper de notre âme.</a:t>
            </a:r>
            <a:r>
              <a:rPr lang="fr-FR" sz="2400" dirty="0">
                <a:solidFill>
                  <a:srgbClr val="CC9900"/>
                </a:solidFill>
                <a:effectLst>
                  <a:outerShdw blurRad="38100" dist="38100" dir="2700000" algn="tl">
                    <a:srgbClr val="000000">
                      <a:alpha val="43137"/>
                    </a:srgbClr>
                  </a:outerShdw>
                </a:effectLst>
                <a:highlight>
                  <a:srgbClr val="00FFFF"/>
                </a:highlight>
              </a:rPr>
              <a:t> </a:t>
            </a:r>
          </a:p>
          <a:p>
            <a:endParaRPr lang="fr-FR" sz="2400" dirty="0">
              <a:effectLst>
                <a:outerShdw blurRad="38100" dist="38100" dir="2700000" algn="tl">
                  <a:srgbClr val="000000">
                    <a:alpha val="43137"/>
                  </a:srgbClr>
                </a:outerShdw>
              </a:effectLst>
            </a:endParaRPr>
          </a:p>
          <a:p>
            <a:pPr algn="ctr"/>
            <a:r>
              <a:rPr lang="fr-FR" sz="2400" dirty="0">
                <a:solidFill>
                  <a:srgbClr val="FF0000"/>
                </a:solidFill>
                <a:effectLst>
                  <a:outerShdw blurRad="38100" dist="38100" dir="2700000" algn="tl">
                    <a:srgbClr val="000000">
                      <a:alpha val="43137"/>
                    </a:srgbClr>
                  </a:outerShdw>
                </a:effectLst>
                <a:highlight>
                  <a:srgbClr val="FFFF00"/>
                </a:highlight>
              </a:rPr>
              <a:t>En nous révélant le Fils de Dieu, le Saint-Esprit attendrira et soumettra notre cœur, </a:t>
            </a:r>
            <a:br>
              <a:rPr lang="fr-FR" sz="2400" dirty="0">
                <a:solidFill>
                  <a:srgbClr val="FF0000"/>
                </a:solidFill>
                <a:effectLst>
                  <a:outerShdw blurRad="38100" dist="38100" dir="2700000" algn="tl">
                    <a:srgbClr val="000000">
                      <a:alpha val="43137"/>
                    </a:srgbClr>
                  </a:outerShdw>
                </a:effectLst>
                <a:highlight>
                  <a:srgbClr val="FFFF00"/>
                </a:highlight>
              </a:rPr>
            </a:br>
            <a:r>
              <a:rPr lang="fr-FR" sz="2400" dirty="0">
                <a:effectLst>
                  <a:outerShdw blurRad="38100" dist="38100" dir="2700000" algn="tl">
                    <a:srgbClr val="000000">
                      <a:alpha val="43137"/>
                    </a:srgbClr>
                  </a:outerShdw>
                </a:effectLst>
                <a:highlight>
                  <a:srgbClr val="FFFF00"/>
                </a:highlight>
              </a:rPr>
              <a:t>la tentation perdra alors son pouvoir et la grâce </a:t>
            </a:r>
            <a:br>
              <a:rPr lang="fr-FR" sz="2400" dirty="0">
                <a:effectLst>
                  <a:outerShdw blurRad="38100" dist="38100" dir="2700000" algn="tl">
                    <a:srgbClr val="000000">
                      <a:alpha val="43137"/>
                    </a:srgbClr>
                  </a:outerShdw>
                </a:effectLst>
                <a:highlight>
                  <a:srgbClr val="FFFF00"/>
                </a:highlight>
              </a:rPr>
            </a:br>
            <a:r>
              <a:rPr lang="fr-FR" sz="2400" dirty="0">
                <a:effectLst>
                  <a:outerShdw blurRad="38100" dist="38100" dir="2700000" algn="tl">
                    <a:srgbClr val="000000">
                      <a:alpha val="43137"/>
                    </a:srgbClr>
                  </a:outerShdw>
                </a:effectLst>
                <a:highlight>
                  <a:srgbClr val="FFFF00"/>
                </a:highlight>
              </a:rPr>
              <a:t>du Christ transformera notre caractère. </a:t>
            </a:r>
            <a:endParaRPr lang="fr-CH" sz="24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p:txBody>
      </p:sp>
      <p:sp>
        <p:nvSpPr>
          <p:cNvPr id="3" name="Parchemin : horizontal 2">
            <a:extLst>
              <a:ext uri="{FF2B5EF4-FFF2-40B4-BE49-F238E27FC236}">
                <a16:creationId xmlns:a16="http://schemas.microsoft.com/office/drawing/2014/main" id="{CA856103-1802-C102-B557-42F1DDB40426}"/>
              </a:ext>
            </a:extLst>
          </p:cNvPr>
          <p:cNvSpPr/>
          <p:nvPr/>
        </p:nvSpPr>
        <p:spPr>
          <a:xfrm>
            <a:off x="6379534" y="5382745"/>
            <a:ext cx="4306186" cy="1400827"/>
          </a:xfrm>
          <a:prstGeom prst="horizontalScroll">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CH" dirty="0">
                <a:ln w="0"/>
                <a:solidFill>
                  <a:schemeClr val="tx1"/>
                </a:solidFill>
                <a:effectLst>
                  <a:outerShdw blurRad="38100" dist="19050" dir="2700000" algn="tl" rotWithShape="0">
                    <a:schemeClr val="dk1">
                      <a:alpha val="40000"/>
                    </a:schemeClr>
                  </a:outerShdw>
                </a:effectLst>
              </a:rPr>
              <a:t>(</a:t>
            </a:r>
            <a:r>
              <a:rPr lang="fr-CH" sz="2400" dirty="0">
                <a:ln w="0"/>
                <a:solidFill>
                  <a:schemeClr val="tx1"/>
                </a:solidFill>
                <a:effectLst>
                  <a:outerShdw blurRad="38100" dist="19050" dir="2700000" algn="tl" rotWithShape="0">
                    <a:schemeClr val="dk1">
                      <a:alpha val="40000"/>
                    </a:schemeClr>
                  </a:outerShdw>
                </a:effectLst>
              </a:rPr>
              <a:t>Ellen G. White,</a:t>
            </a:r>
          </a:p>
          <a:p>
            <a:pPr algn="ctr"/>
            <a:r>
              <a:rPr lang="fr-FR" sz="24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Heureux ceux qui,</a:t>
            </a:r>
            <a:r>
              <a:rPr lang="fr-FR"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p. 96, 97.</a:t>
            </a:r>
            <a:r>
              <a:rPr lang="fr-CH" sz="2400" dirty="0">
                <a:ln w="0"/>
                <a:solidFill>
                  <a:schemeClr val="tx1"/>
                </a:solidFill>
                <a:effectLst>
                  <a:outerShdw blurRad="38100" dist="19050" dir="2700000" algn="tl" rotWithShape="0">
                    <a:schemeClr val="dk1">
                      <a:alpha val="40000"/>
                    </a:schemeClr>
                  </a:outerShdw>
                </a:effectLst>
              </a:rPr>
              <a:t> </a:t>
            </a:r>
          </a:p>
        </p:txBody>
      </p:sp>
      <p:pic>
        <p:nvPicPr>
          <p:cNvPr id="4" name="Imagen 7" descr="Una caricatura de una persona&#10;&#10;Descripción generada automáticamente con confianza baja">
            <a:extLst>
              <a:ext uri="{FF2B5EF4-FFF2-40B4-BE49-F238E27FC236}">
                <a16:creationId xmlns:a16="http://schemas.microsoft.com/office/drawing/2014/main" id="{5F8EEB30-91D6-85E2-8813-0E335A9984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4792" y="680484"/>
            <a:ext cx="3622621" cy="4898944"/>
          </a:xfrm>
          <a:prstGeom prst="roundRect">
            <a:avLst>
              <a:gd name="adj" fmla="val 877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1286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42C6282-5243-B578-6156-3A3303681794}"/>
              </a:ext>
            </a:extLst>
          </p:cNvPr>
          <p:cNvSpPr txBox="1"/>
          <p:nvPr/>
        </p:nvSpPr>
        <p:spPr>
          <a:xfrm>
            <a:off x="5337927" y="289610"/>
            <a:ext cx="6642847" cy="2585323"/>
          </a:xfrm>
          <a:prstGeom prst="rect">
            <a:avLst/>
          </a:prstGeom>
          <a:noFill/>
        </p:spPr>
        <p:txBody>
          <a:bodyPr wrap="square">
            <a:spAutoFit/>
          </a:bodyPr>
          <a:lstStyle/>
          <a:p>
            <a:pPr algn="just">
              <a:buNone/>
            </a:pPr>
            <a:r>
              <a:rPr lang="fr-FR" sz="1800" dirty="0">
                <a:effectLst>
                  <a:outerShdw blurRad="38100" dist="38100" dir="2700000" algn="tl">
                    <a:srgbClr val="000000">
                      <a:alpha val="43137"/>
                    </a:srgbClr>
                  </a:outerShdw>
                </a:effectLst>
                <a:highlight>
                  <a:srgbClr val="FFFF00"/>
                </a:highlight>
                <a:latin typeface="Calibri" panose="020F0502020204030204" pitchFamily="34" charset="0"/>
                <a:ea typeface="MS Minngs"/>
              </a:rPr>
              <a:t>«</a:t>
            </a:r>
            <a:r>
              <a:rPr lang="fr-FR" sz="1800" dirty="0">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 Parmi ceux qui assistaient Paul à Rome, se trouvaient quelques-uns de ses anciens collaborateurs.</a:t>
            </a:r>
            <a:r>
              <a:rPr lang="fr-FR" sz="18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p>
          <a:p>
            <a:pPr algn="just">
              <a:buNone/>
            </a:pPr>
            <a:r>
              <a:rPr lang="fr-FR" sz="18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Luc,</a:t>
            </a:r>
            <a:r>
              <a:rPr lang="fr-FR" sz="1800" dirty="0">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 « le médecin bien-aimé » </a:t>
            </a:r>
            <a:r>
              <a:rPr lang="fr-FR" sz="1800" i="1" dirty="0">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(Colossiens 4.14)</a:t>
            </a:r>
            <a:r>
              <a:rPr lang="fr-FR" sz="1800" dirty="0">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 qui l'avait suivi à Jérusalem, à Césarée où il avait partagé sa captivité pendant deux ans, et durant son périlleux voyage à Rome, était encore près de lui</a:t>
            </a:r>
            <a:r>
              <a:rPr lang="fr-FR" sz="1800" dirty="0">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  </a:t>
            </a:r>
            <a:r>
              <a:rPr lang="fr-FR" sz="18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Timothée</a:t>
            </a:r>
            <a:r>
              <a:rPr lang="fr-FR" sz="18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FR" sz="1800" dirty="0">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le réconfortait par ses paroles. </a:t>
            </a:r>
            <a:r>
              <a:rPr lang="fr-FR" sz="18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Tychique</a:t>
            </a:r>
            <a:r>
              <a:rPr lang="fr-FR" sz="18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a:t>
            </a:r>
            <a:r>
              <a:rPr lang="fr-FR" sz="1800" dirty="0">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 « le bien-aimé frère et fidèle ministre », son « compagnon de service dans le Seigneur » </a:t>
            </a:r>
            <a:r>
              <a:rPr lang="fr-FR" sz="1800" i="1" dirty="0">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(Colossiens 4.7)</a:t>
            </a:r>
            <a:r>
              <a:rPr lang="fr-FR" sz="1800" dirty="0">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 se tenait noblement à ses côtés, ainsi que </a:t>
            </a:r>
            <a:r>
              <a:rPr lang="fr-FR" sz="18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Démas et Marc...</a:t>
            </a:r>
            <a:endParaRPr lang="fr-CH" sz="18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p:txBody>
      </p:sp>
      <p:sp>
        <p:nvSpPr>
          <p:cNvPr id="4" name="ZoneTexte 3">
            <a:extLst>
              <a:ext uri="{FF2B5EF4-FFF2-40B4-BE49-F238E27FC236}">
                <a16:creationId xmlns:a16="http://schemas.microsoft.com/office/drawing/2014/main" id="{E7B7367D-58A5-E5D3-BBE2-3D58B9FAD264}"/>
              </a:ext>
            </a:extLst>
          </p:cNvPr>
          <p:cNvSpPr txBox="1"/>
          <p:nvPr/>
        </p:nvSpPr>
        <p:spPr>
          <a:xfrm>
            <a:off x="5337928" y="3045254"/>
            <a:ext cx="6642847" cy="1200329"/>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a:t>
            </a:r>
            <a:r>
              <a:rPr lang="fr-FR"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désirait suivre le Maître sur le sentier du renoncement. Maintenant qu'il partageait le sort du prisonnier, il comprenait mieux que jamais l'avantage infini qui consiste à gagner le Christ, et, pour ceux qui veulent gagner le monde.</a:t>
            </a:r>
            <a:endParaRPr lang="fr-CH"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B33DB26F-1D33-B8F2-16B6-3FC23A65585D}"/>
              </a:ext>
            </a:extLst>
          </p:cNvPr>
          <p:cNvSpPr txBox="1"/>
          <p:nvPr/>
        </p:nvSpPr>
        <p:spPr>
          <a:xfrm>
            <a:off x="1886516" y="4537065"/>
            <a:ext cx="10094259" cy="2031325"/>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Démas,</a:t>
            </a:r>
            <a:r>
              <a:rPr lang="fr-FR"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fidèle pendant un certain temps, abandonna la cause du Seigneur. Paul écrivait à son sujet : </a:t>
            </a:r>
            <a:r>
              <a:rPr lang="fr-FR"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b="1" dirty="0">
                <a:solidFill>
                  <a:schemeClr val="bg1"/>
                </a:solidFill>
                <a:effectLst>
                  <a:outerShdw blurRad="38100" dist="38100" dir="2700000" algn="tl">
                    <a:srgbClr val="000000">
                      <a:alpha val="43137"/>
                    </a:srgbClr>
                  </a:outerShdw>
                </a:effectLst>
                <a:highlight>
                  <a:srgbClr val="FF0000"/>
                </a:highlight>
                <a:latin typeface="Arial" panose="020B0604020202020204" pitchFamily="34" charset="0"/>
                <a:cs typeface="Arial" panose="020B0604020202020204" pitchFamily="34" charset="0"/>
              </a:rPr>
              <a:t>Démas m'a abandonné, par amour pour le siècle présent </a:t>
            </a:r>
            <a:r>
              <a:rPr lang="fr-FR"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i="1"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(2 Timothée 4.10)</a:t>
            </a:r>
            <a:r>
              <a:rPr lang="fr-FR"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a:t>
            </a:r>
            <a:br>
              <a:rPr lang="fr-FR"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br>
            <a:r>
              <a:rPr lang="fr-FR"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Pour les biens de ce monde, </a:t>
            </a:r>
            <a:r>
              <a:rPr lang="fr-FR"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MNMNBNMN</a:t>
            </a:r>
            <a:r>
              <a:rPr lang="fr-FR"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échangea tout ce qu'il y a de plus élevé et de plus noble. Quelle stupide transaction ! </a:t>
            </a:r>
          </a:p>
          <a:p>
            <a:pPr algn="just"/>
            <a:r>
              <a:rPr lang="fr-FR"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Ne possédant que les richesses et les honneurs terrestres, il était en réalité un homme pauvre, alors que </a:t>
            </a:r>
            <a:r>
              <a:rPr lang="fr-FR"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Marc, </a:t>
            </a:r>
            <a:r>
              <a:rPr lang="fr-FR"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en choisissant de souffrir pour l'amour du Christ, possédait les richesses éternelles, puisqu'il était considéré dans le ciel comme héritier de Dieu et cohéritier avec son Fils. </a:t>
            </a:r>
            <a:endParaRPr lang="fr-CH" dirty="0">
              <a:effectLst>
                <a:outerShdw blurRad="38100" dist="38100" dir="2700000" algn="tl">
                  <a:srgbClr val="000000">
                    <a:alpha val="43137"/>
                  </a:srgbClr>
                </a:outerShdw>
              </a:effectLst>
              <a:highlight>
                <a:srgbClr val="FFFF00"/>
              </a:highlight>
            </a:endParaRPr>
          </a:p>
        </p:txBody>
      </p:sp>
      <p:sp>
        <p:nvSpPr>
          <p:cNvPr id="8" name="Bulle narrative : rectangle à coins arrondis 7">
            <a:extLst>
              <a:ext uri="{FF2B5EF4-FFF2-40B4-BE49-F238E27FC236}">
                <a16:creationId xmlns:a16="http://schemas.microsoft.com/office/drawing/2014/main" id="{9D012078-3D2C-8914-FA08-520CCD379D17}"/>
              </a:ext>
            </a:extLst>
          </p:cNvPr>
          <p:cNvSpPr/>
          <p:nvPr/>
        </p:nvSpPr>
        <p:spPr>
          <a:xfrm>
            <a:off x="694764" y="248219"/>
            <a:ext cx="4034117" cy="753036"/>
          </a:xfrm>
          <a:prstGeom prst="wedgeRoundRectCallout">
            <a:avLst>
              <a:gd name="adj1" fmla="val 57167"/>
              <a:gd name="adj2" fmla="val 75596"/>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ln w="0"/>
                <a:solidFill>
                  <a:schemeClr val="tx1"/>
                </a:solidFill>
                <a:effectLst>
                  <a:outerShdw blurRad="38100" dist="19050" dir="2700000" algn="tl" rotWithShape="0">
                    <a:schemeClr val="dk1">
                      <a:alpha val="40000"/>
                    </a:schemeClr>
                  </a:outerShdw>
                </a:effectLst>
              </a:rPr>
              <a:t>(Ellen G. White,</a:t>
            </a:r>
          </a:p>
          <a:p>
            <a:pPr algn="ctr"/>
            <a:r>
              <a:rPr lang="fr-FR" i="1" dirty="0">
                <a:ln w="0"/>
                <a:solidFill>
                  <a:schemeClr val="tx1"/>
                </a:solidFill>
                <a:effectLst>
                  <a:outerShdw blurRad="38100" dist="19050" dir="2700000" algn="tl" rotWithShape="0">
                    <a:schemeClr val="dk1">
                      <a:alpha val="40000"/>
                    </a:schemeClr>
                  </a:outerShdw>
                </a:effectLst>
              </a:rPr>
              <a:t>Conquérants pacifiques,</a:t>
            </a:r>
            <a:r>
              <a:rPr lang="fr-FR" dirty="0">
                <a:ln w="0"/>
                <a:solidFill>
                  <a:schemeClr val="tx1"/>
                </a:solidFill>
                <a:effectLst>
                  <a:outerShdw blurRad="38100" dist="19050" dir="2700000" algn="tl" rotWithShape="0">
                    <a:schemeClr val="dk1">
                      <a:alpha val="40000"/>
                    </a:schemeClr>
                  </a:outerShdw>
                </a:effectLst>
              </a:rPr>
              <a:t> p. 403, 404.</a:t>
            </a:r>
            <a:endParaRPr lang="fr-CH" dirty="0">
              <a:ln w="0"/>
              <a:solidFill>
                <a:schemeClr val="tx1"/>
              </a:solidFill>
              <a:effectLst>
                <a:outerShdw blurRad="38100" dist="19050" dir="2700000" algn="tl" rotWithShape="0">
                  <a:schemeClr val="dk1">
                    <a:alpha val="40000"/>
                  </a:schemeClr>
                </a:outerShdw>
              </a:effectLst>
            </a:endParaRPr>
          </a:p>
        </p:txBody>
      </p:sp>
      <p:pic>
        <p:nvPicPr>
          <p:cNvPr id="1028" name="Picture 4">
            <a:extLst>
              <a:ext uri="{FF2B5EF4-FFF2-40B4-BE49-F238E27FC236}">
                <a16:creationId xmlns:a16="http://schemas.microsoft.com/office/drawing/2014/main" id="{E4960E01-3298-3804-ABEC-4C3F2E91721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1013" y="1249877"/>
            <a:ext cx="2833793" cy="3038566"/>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
            <a:extLst>
              <a:ext uri="{FF2B5EF4-FFF2-40B4-BE49-F238E27FC236}">
                <a16:creationId xmlns:a16="http://schemas.microsoft.com/office/drawing/2014/main" id="{C712B6DB-CFA2-49B9-BF35-C728CD3E70B2}"/>
              </a:ext>
            </a:extLst>
          </p:cNvPr>
          <p:cNvSpPr txBox="1">
            <a:spLocks/>
          </p:cNvSpPr>
          <p:nvPr/>
        </p:nvSpPr>
        <p:spPr>
          <a:xfrm>
            <a:off x="-233083" y="1384085"/>
            <a:ext cx="2432719" cy="1095539"/>
          </a:xfrm>
          <a:prstGeom prst="rect">
            <a:avLst/>
          </a:prstGeom>
          <a:solidFill>
            <a:srgbClr val="FFFF00"/>
          </a:solidFill>
          <a:effectLst>
            <a:outerShdw blurRad="40000" dist="23000" dir="5400000" rotWithShape="0">
              <a:srgbClr val="000000">
                <a:alpha val="35000"/>
              </a:srgbClr>
            </a:outerShdw>
            <a:softEdge rad="317500"/>
          </a:effectLst>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H" sz="2800" dirty="0">
                <a:solidFill>
                  <a:srgbClr val="FF0000"/>
                </a:solidFill>
                <a:latin typeface="Brush Script MT" panose="03060802040406070304" pitchFamily="66" charset="0"/>
              </a:rPr>
              <a:t>JE </a:t>
            </a:r>
            <a:br>
              <a:rPr lang="fr-CH" sz="2800" dirty="0">
                <a:solidFill>
                  <a:srgbClr val="FF0000"/>
                </a:solidFill>
                <a:latin typeface="Brush Script MT" panose="03060802040406070304" pitchFamily="66" charset="0"/>
              </a:rPr>
            </a:br>
            <a:r>
              <a:rPr lang="fr-CH" sz="2800" dirty="0">
                <a:solidFill>
                  <a:srgbClr val="FF0000"/>
                </a:solidFill>
                <a:latin typeface="Brush Script MT" panose="03060802040406070304" pitchFamily="66" charset="0"/>
              </a:rPr>
              <a:t>MEDITE</a:t>
            </a:r>
          </a:p>
        </p:txBody>
      </p:sp>
      <p:sp>
        <p:nvSpPr>
          <p:cNvPr id="12" name="Rectangle 11">
            <a:extLst>
              <a:ext uri="{FF2B5EF4-FFF2-40B4-BE49-F238E27FC236}">
                <a16:creationId xmlns:a16="http://schemas.microsoft.com/office/drawing/2014/main" id="{702E3540-AAEF-231E-B5BE-FC84F80F9C15}"/>
              </a:ext>
            </a:extLst>
          </p:cNvPr>
          <p:cNvSpPr/>
          <p:nvPr/>
        </p:nvSpPr>
        <p:spPr>
          <a:xfrm>
            <a:off x="-233083" y="2427648"/>
            <a:ext cx="2534598" cy="1229458"/>
          </a:xfrm>
          <a:prstGeom prst="rect">
            <a:avLst/>
          </a:prstGeom>
          <a:solidFill>
            <a:srgbClr val="C0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lvl="0" algn="ctr"/>
            <a:r>
              <a:rPr lang="fr-CH" sz="2800" dirty="0">
                <a:solidFill>
                  <a:srgbClr val="0000FF"/>
                </a:solidFill>
                <a:highlight>
                  <a:srgbClr val="FFFF00"/>
                </a:highlight>
                <a:latin typeface="Brush Script MT" panose="03060802040406070304" pitchFamily="66" charset="0"/>
              </a:rPr>
              <a:t>JE COMPRENDS</a:t>
            </a:r>
          </a:p>
        </p:txBody>
      </p:sp>
      <p:sp>
        <p:nvSpPr>
          <p:cNvPr id="13" name="Rectangle 12">
            <a:extLst>
              <a:ext uri="{FF2B5EF4-FFF2-40B4-BE49-F238E27FC236}">
                <a16:creationId xmlns:a16="http://schemas.microsoft.com/office/drawing/2014/main" id="{AF326D4C-11B6-62F7-4565-02A37FD67DF9}"/>
              </a:ext>
            </a:extLst>
          </p:cNvPr>
          <p:cNvSpPr/>
          <p:nvPr/>
        </p:nvSpPr>
        <p:spPr>
          <a:xfrm>
            <a:off x="24787" y="3536215"/>
            <a:ext cx="1908357" cy="1229458"/>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3200" dirty="0">
                <a:solidFill>
                  <a:srgbClr val="0000FF"/>
                </a:solidFill>
                <a:highlight>
                  <a:srgbClr val="FFFF00"/>
                </a:highlight>
                <a:latin typeface="Brush Script MT" panose="03060802040406070304" pitchFamily="66" charset="0"/>
              </a:rPr>
              <a:t>JE PRIE</a:t>
            </a:r>
          </a:p>
        </p:txBody>
      </p:sp>
      <p:sp>
        <p:nvSpPr>
          <p:cNvPr id="14" name="Rectangle 13">
            <a:extLst>
              <a:ext uri="{FF2B5EF4-FFF2-40B4-BE49-F238E27FC236}">
                <a16:creationId xmlns:a16="http://schemas.microsoft.com/office/drawing/2014/main" id="{1BF2132B-156F-9BF3-5C50-520CC3AAB84D}"/>
              </a:ext>
            </a:extLst>
          </p:cNvPr>
          <p:cNvSpPr/>
          <p:nvPr/>
        </p:nvSpPr>
        <p:spPr>
          <a:xfrm>
            <a:off x="-261831" y="4624957"/>
            <a:ext cx="2388336" cy="1266221"/>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Amen !</a:t>
            </a:r>
          </a:p>
        </p:txBody>
      </p:sp>
    </p:spTree>
    <p:extLst>
      <p:ext uri="{BB962C8B-B14F-4D97-AF65-F5344CB8AC3E}">
        <p14:creationId xmlns:p14="http://schemas.microsoft.com/office/powerpoint/2010/main" val="112102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 calcmode="lin" valueType="num">
                                      <p:cBhvr>
                                        <p:cTn id="9"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2000" fill="hold"/>
                                        <p:tgtEl>
                                          <p:spTgt spid="12"/>
                                        </p:tgtEl>
                                        <p:attrNameLst>
                                          <p:attrName>ppt_w</p:attrName>
                                        </p:attrNameLst>
                                      </p:cBhvr>
                                      <p:tavLst>
                                        <p:tav tm="0">
                                          <p:val>
                                            <p:fltVal val="0"/>
                                          </p:val>
                                        </p:tav>
                                        <p:tav tm="100000">
                                          <p:val>
                                            <p:strVal val="#ppt_w"/>
                                          </p:val>
                                        </p:tav>
                                      </p:tavLst>
                                    </p:anim>
                                    <p:anim calcmode="lin" valueType="num">
                                      <p:cBhvr>
                                        <p:cTn id="15" dur="2000" fill="hold"/>
                                        <p:tgtEl>
                                          <p:spTgt spid="12"/>
                                        </p:tgtEl>
                                        <p:attrNameLst>
                                          <p:attrName>ppt_h</p:attrName>
                                        </p:attrNameLst>
                                      </p:cBhvr>
                                      <p:tavLst>
                                        <p:tav tm="0">
                                          <p:val>
                                            <p:fltVal val="0"/>
                                          </p:val>
                                        </p:tav>
                                        <p:tav tm="100000">
                                          <p:val>
                                            <p:strVal val="#ppt_h"/>
                                          </p:val>
                                        </p:tav>
                                      </p:tavLst>
                                    </p:anim>
                                    <p:anim calcmode="lin" valueType="num">
                                      <p:cBhvr>
                                        <p:cTn id="16" dur="2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4000"/>
                            </p:stCondLst>
                            <p:childTnLst>
                              <p:par>
                                <p:cTn id="19" presetID="15"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2000" fill="hold"/>
                                        <p:tgtEl>
                                          <p:spTgt spid="13"/>
                                        </p:tgtEl>
                                        <p:attrNameLst>
                                          <p:attrName>ppt_w</p:attrName>
                                        </p:attrNameLst>
                                      </p:cBhvr>
                                      <p:tavLst>
                                        <p:tav tm="0">
                                          <p:val>
                                            <p:fltVal val="0"/>
                                          </p:val>
                                        </p:tav>
                                        <p:tav tm="100000">
                                          <p:val>
                                            <p:strVal val="#ppt_w"/>
                                          </p:val>
                                        </p:tav>
                                      </p:tavLst>
                                    </p:anim>
                                    <p:anim calcmode="lin" valueType="num">
                                      <p:cBhvr>
                                        <p:cTn id="22" dur="2000" fill="hold"/>
                                        <p:tgtEl>
                                          <p:spTgt spid="13"/>
                                        </p:tgtEl>
                                        <p:attrNameLst>
                                          <p:attrName>ppt_h</p:attrName>
                                        </p:attrNameLst>
                                      </p:cBhvr>
                                      <p:tavLst>
                                        <p:tav tm="0">
                                          <p:val>
                                            <p:fltVal val="0"/>
                                          </p:val>
                                        </p:tav>
                                        <p:tav tm="100000">
                                          <p:val>
                                            <p:strVal val="#ppt_h"/>
                                          </p:val>
                                        </p:tav>
                                      </p:tavLst>
                                    </p:anim>
                                    <p:anim calcmode="lin" valueType="num">
                                      <p:cBhvr>
                                        <p:cTn id="23" dur="2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6000"/>
                            </p:stCondLst>
                            <p:childTnLst>
                              <p:par>
                                <p:cTn id="26" presetID="15"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2000" fill="hold"/>
                                        <p:tgtEl>
                                          <p:spTgt spid="14"/>
                                        </p:tgtEl>
                                        <p:attrNameLst>
                                          <p:attrName>ppt_w</p:attrName>
                                        </p:attrNameLst>
                                      </p:cBhvr>
                                      <p:tavLst>
                                        <p:tav tm="0">
                                          <p:val>
                                            <p:fltVal val="0"/>
                                          </p:val>
                                        </p:tav>
                                        <p:tav tm="100000">
                                          <p:val>
                                            <p:strVal val="#ppt_w"/>
                                          </p:val>
                                        </p:tav>
                                      </p:tavLst>
                                    </p:anim>
                                    <p:anim calcmode="lin" valueType="num">
                                      <p:cBhvr>
                                        <p:cTn id="29" dur="2000" fill="hold"/>
                                        <p:tgtEl>
                                          <p:spTgt spid="14"/>
                                        </p:tgtEl>
                                        <p:attrNameLst>
                                          <p:attrName>ppt_h</p:attrName>
                                        </p:attrNameLst>
                                      </p:cBhvr>
                                      <p:tavLst>
                                        <p:tav tm="0">
                                          <p:val>
                                            <p:fltVal val="0"/>
                                          </p:val>
                                        </p:tav>
                                        <p:tav tm="100000">
                                          <p:val>
                                            <p:strVal val="#ppt_h"/>
                                          </p:val>
                                        </p:tav>
                                      </p:tavLst>
                                    </p:anim>
                                    <p:anim calcmode="lin" valueType="num">
                                      <p:cBhvr>
                                        <p:cTn id="30" dur="2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1" dur="2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E6779-75C9-A5CF-3A0F-1D1E6042AF0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7" name="Imagen 6" descr="Imagen que contiene edificio, persona, hombre, mujer&#10;&#10;El contenido generado por IA puede ser incorrecto.">
            <a:extLst>
              <a:ext uri="{FF2B5EF4-FFF2-40B4-BE49-F238E27FC236}">
                <a16:creationId xmlns:a16="http://schemas.microsoft.com/office/drawing/2014/main" id="{AD7186A6-9CC9-2EAF-2D4C-690990607A8D}"/>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354672" y="543152"/>
            <a:ext cx="8384153" cy="5771697"/>
          </a:xfrm>
          <a:prstGeom prst="rect">
            <a:avLst/>
          </a:prstGeom>
          <a:effectLst/>
        </p:spPr>
      </p:pic>
      <p:sp>
        <p:nvSpPr>
          <p:cNvPr id="3" name="CuadroTexto 2">
            <a:extLst>
              <a:ext uri="{FF2B5EF4-FFF2-40B4-BE49-F238E27FC236}">
                <a16:creationId xmlns:a16="http://schemas.microsoft.com/office/drawing/2014/main" id="{BB20154F-8AAB-FCAE-1D8F-EC41CAF14595}"/>
              </a:ext>
            </a:extLst>
          </p:cNvPr>
          <p:cNvSpPr txBox="1"/>
          <p:nvPr/>
        </p:nvSpPr>
        <p:spPr>
          <a:xfrm>
            <a:off x="8891121" y="555358"/>
            <a:ext cx="3123543" cy="5632311"/>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fr-FR" sz="4800" b="1" dirty="0">
                <a:ln w="12700" cmpd="sng">
                  <a:noFill/>
                  <a:prstDash val="solid"/>
                </a:ln>
                <a:solidFill>
                  <a:prstClr val="white"/>
                </a:solidFill>
                <a:latin typeface="Comic Sans MS" panose="030F0702030302020204" pitchFamily="66" charset="0"/>
              </a:rPr>
              <a:t>« Car Christ est ma vie, et la mort m'est un gain »</a:t>
            </a:r>
          </a:p>
          <a:p>
            <a:pPr lvl="0" algn="ctr">
              <a:spcBef>
                <a:spcPts val="1200"/>
              </a:spcBef>
              <a:defRPr/>
            </a:pPr>
            <a:endParaRPr kumimoji="0" lang="fr-FR" sz="2400" b="1" i="0" u="none" strike="noStrike" kern="1200" cap="none" spc="0" normalizeH="0" baseline="0" noProof="0" dirty="0">
              <a:ln w="12700" cmpd="sng">
                <a:noFill/>
                <a:prstDash val="solid"/>
              </a:ln>
              <a:solidFill>
                <a:prstClr val="white"/>
              </a:solidFill>
              <a:effectLst/>
              <a:uLnTx/>
              <a:uFillTx/>
              <a:latin typeface="Comic Sans MS" panose="030F0702030302020204" pitchFamily="66" charset="0"/>
              <a:ea typeface="+mn-ea"/>
              <a:cs typeface="+mn-cs"/>
            </a:endParaRPr>
          </a:p>
          <a:p>
            <a:pPr lvl="0" algn="ctr">
              <a:spcBef>
                <a:spcPts val="1200"/>
              </a:spcBef>
              <a:defRPr/>
            </a:pPr>
            <a:r>
              <a:rPr lang="fr-FR" sz="2800" b="1" dirty="0">
                <a:ln w="12700" cmpd="sng">
                  <a:noFill/>
                  <a:prstDash val="solid"/>
                </a:ln>
                <a:solidFill>
                  <a:srgbClr val="FFFF00"/>
                </a:solidFill>
                <a:latin typeface="Comic Sans MS" panose="030F0702030302020204" pitchFamily="66" charset="0"/>
              </a:rPr>
              <a:t>Philippiens 1.21</a:t>
            </a:r>
            <a:endParaRPr kumimoji="0" lang="fr-FR" sz="2800" b="1" i="0" u="none" strike="noStrike" kern="1200" cap="none" spc="0" normalizeH="0" baseline="0" noProof="0" dirty="0">
              <a:ln w="12700" cmpd="sng">
                <a:noFill/>
                <a:prstDash val="solid"/>
              </a:ln>
              <a:solidFill>
                <a:srgbClr val="FFFF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10558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9238BC3-3CCA-5C08-A475-97F33D83B3EA}"/>
              </a:ext>
            </a:extLst>
          </p:cNvPr>
          <p:cNvSpPr txBox="1"/>
          <p:nvPr/>
        </p:nvSpPr>
        <p:spPr>
          <a:xfrm>
            <a:off x="3721395" y="120402"/>
            <a:ext cx="8243777" cy="6524863"/>
          </a:xfrm>
          <a:prstGeom prst="rect">
            <a:avLst/>
          </a:prstGeom>
          <a:noFill/>
        </p:spPr>
        <p:txBody>
          <a:bodyPr wrap="square" rtlCol="0">
            <a:spAutoFit/>
          </a:bodyPr>
          <a:lstStyle/>
          <a:p>
            <a:pPr marL="342900" indent="-342900" algn="just">
              <a:buFont typeface="Wingdings" panose="05000000000000000000" pitchFamily="2" charset="2"/>
              <a:buChar char="v"/>
            </a:pPr>
            <a:r>
              <a:rPr lang="fr-FR" sz="2300" dirty="0">
                <a:solidFill>
                  <a:schemeClr val="accent2"/>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Le Sauveur n'abandonnera jamais une âme pour laquelle il est mort. Elle peut se séparer de lui et se laisser subjuguer par le tentateur, mais il ne se détournera jamais de celle dont il a payé la rançon au prix de sa vie. </a:t>
            </a:r>
          </a:p>
          <a:p>
            <a:pPr marL="342900" indent="-342900" algn="just">
              <a:buFont typeface="Wingdings" panose="05000000000000000000" pitchFamily="2" charset="2"/>
              <a:buChar char="v"/>
            </a:pPr>
            <a:endParaRPr lang="fr-FR" sz="2300"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v"/>
            </a:pPr>
            <a:r>
              <a:rPr lang="fr-FR" sz="24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Si notre vision spirituelle était plus claire, nous verrions des âmes accablées par l'oppression ou le chagrin, ployant sous la douleur comme un attelage sous son fardeau et sur le point de succomber au découragement ; </a:t>
            </a:r>
            <a:r>
              <a:rPr lang="fr-FR" sz="2400" dirty="0">
                <a:solidFill>
                  <a:srgbClr val="C0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en même temps, </a:t>
            </a:r>
            <a:r>
              <a:rPr lang="fr-FR" sz="2400" dirty="0">
                <a:solidFill>
                  <a:srgbClr val="76483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nous verrions des anges voler à leur secours, </a:t>
            </a:r>
            <a:r>
              <a:rPr lang="fr-FR" sz="2400" dirty="0">
                <a:solidFill>
                  <a:srgbClr val="C0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repousser les forces du malin et conduire leurs protégés en lieu sûr. </a:t>
            </a:r>
          </a:p>
          <a:p>
            <a:pPr marL="342900" indent="-342900" algn="just">
              <a:buFont typeface="Wingdings" panose="05000000000000000000" pitchFamily="2" charset="2"/>
              <a:buChar char="v"/>
            </a:pPr>
            <a:endParaRPr lang="fr-FR" sz="20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fr-FR" sz="2300" dirty="0">
                <a:solidFill>
                  <a:srgbClr val="76483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Nous comprendrions que les batailles qui se livrent entre ces deux armées sont aussi réelles que celles où s'affrontent les nations de ce monde. </a:t>
            </a:r>
            <a:br>
              <a:rPr lang="fr-FR" sz="2300" dirty="0">
                <a:solidFill>
                  <a:srgbClr val="76483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300" dirty="0">
                <a:solidFill>
                  <a:srgbClr val="76483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Nous verrions que notre destin éternel dépend de l'issue de ce conflit spirituel. </a:t>
            </a:r>
            <a:endParaRPr lang="fr-CH" sz="2300" dirty="0">
              <a:solidFill>
                <a:srgbClr val="76483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p:txBody>
      </p:sp>
      <p:sp>
        <p:nvSpPr>
          <p:cNvPr id="3" name="Parchemin : vertical 2">
            <a:extLst>
              <a:ext uri="{FF2B5EF4-FFF2-40B4-BE49-F238E27FC236}">
                <a16:creationId xmlns:a16="http://schemas.microsoft.com/office/drawing/2014/main" id="{7C1CBEC6-9B9F-2EF7-A1AB-D05D75CEE928}"/>
              </a:ext>
            </a:extLst>
          </p:cNvPr>
          <p:cNvSpPr/>
          <p:nvPr/>
        </p:nvSpPr>
        <p:spPr>
          <a:xfrm>
            <a:off x="127591" y="116959"/>
            <a:ext cx="3593804" cy="3763925"/>
          </a:xfrm>
          <a:prstGeom prst="verticalScroll">
            <a:avLst/>
          </a:prstGeom>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dirty="0">
                <a:effectLst>
                  <a:outerShdw blurRad="38100" dist="38100" dir="2700000" algn="tl">
                    <a:srgbClr val="000000">
                      <a:alpha val="43137"/>
                    </a:srgbClr>
                  </a:outerShdw>
                </a:effectLst>
                <a:latin typeface="Calibri" panose="020F0502020204030204" pitchFamily="34" charset="0"/>
                <a:ea typeface="MS Minngs"/>
              </a:rPr>
              <a:t>Les paroles de Jésus à Pierre s'adressent aussi à nous : </a:t>
            </a:r>
            <a:r>
              <a:rPr lang="fr-FR" sz="2000" dirty="0">
                <a:solidFill>
                  <a:srgbClr val="FFFF00"/>
                </a:solidFill>
                <a:effectLst>
                  <a:outerShdw blurRad="38100" dist="38100" dir="2700000" algn="tl">
                    <a:srgbClr val="000000">
                      <a:alpha val="43137"/>
                    </a:srgbClr>
                  </a:outerShdw>
                </a:effectLst>
                <a:latin typeface="Calibri" panose="020F0502020204030204" pitchFamily="34" charset="0"/>
                <a:ea typeface="MS Minngs"/>
              </a:rPr>
              <a:t>« Satan vous a réclamés, pour vous cribler comme le froment.</a:t>
            </a:r>
            <a:r>
              <a:rPr lang="fr-FR" sz="2000" dirty="0">
                <a:effectLst/>
                <a:latin typeface="Calibri" panose="020F0502020204030204" pitchFamily="34" charset="0"/>
                <a:ea typeface="MS Minngs"/>
              </a:rPr>
              <a:t> </a:t>
            </a:r>
            <a:r>
              <a:rPr lang="fr-FR" sz="2000" dirty="0">
                <a:effectLst>
                  <a:outerShdw blurRad="38100" dist="38100" dir="2700000" algn="tl">
                    <a:srgbClr val="000000">
                      <a:alpha val="43137"/>
                    </a:srgbClr>
                  </a:outerShdw>
                </a:effectLst>
                <a:latin typeface="Calibri" panose="020F0502020204030204" pitchFamily="34" charset="0"/>
                <a:ea typeface="MS Minngs"/>
              </a:rPr>
              <a:t>Mais j'ai prié pour toi, afin que ta foi ne défaille pas » </a:t>
            </a:r>
            <a:br>
              <a:rPr lang="fr-FR" sz="2000" dirty="0">
                <a:effectLst>
                  <a:outerShdw blurRad="38100" dist="38100" dir="2700000" algn="tl">
                    <a:srgbClr val="000000">
                      <a:alpha val="43137"/>
                    </a:srgbClr>
                  </a:outerShdw>
                </a:effectLst>
                <a:latin typeface="Calibri" panose="020F0502020204030204" pitchFamily="34" charset="0"/>
                <a:ea typeface="MS Minngs"/>
              </a:rPr>
            </a:br>
            <a:r>
              <a:rPr lang="fr-FR" sz="2000" i="1" dirty="0">
                <a:solidFill>
                  <a:schemeClr val="accent4">
                    <a:lumMod val="60000"/>
                    <a:lumOff val="40000"/>
                  </a:schemeClr>
                </a:solidFill>
                <a:effectLst/>
                <a:latin typeface="Calibri" panose="020F0502020204030204" pitchFamily="34" charset="0"/>
                <a:ea typeface="MS Minngs"/>
              </a:rPr>
              <a:t>(Luc 22.31,32</a:t>
            </a:r>
            <a:r>
              <a:rPr lang="fr-FR" sz="2000" i="1" dirty="0">
                <a:effectLst/>
                <a:latin typeface="Calibri" panose="020F0502020204030204" pitchFamily="34" charset="0"/>
                <a:ea typeface="MS Minngs"/>
              </a:rPr>
              <a:t>)</a:t>
            </a:r>
            <a:endParaRPr lang="fr-CH" sz="2000" dirty="0">
              <a:solidFill>
                <a:schemeClr val="bg1"/>
              </a:solidFill>
            </a:endParaRPr>
          </a:p>
        </p:txBody>
      </p:sp>
      <p:pic>
        <p:nvPicPr>
          <p:cNvPr id="4" name="Imagen 23" descr="Imagen en blanco y negro de un hombre con la mano en la cabeza&#10;&#10;Descripción generada automáticamente con confianza baja">
            <a:extLst>
              <a:ext uri="{FF2B5EF4-FFF2-40B4-BE49-F238E27FC236}">
                <a16:creationId xmlns:a16="http://schemas.microsoft.com/office/drawing/2014/main" id="{4E402109-D872-A6CD-FD43-EE0E01DF99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0213" y="3678246"/>
            <a:ext cx="1669312" cy="1953815"/>
          </a:xfrm>
          <a:prstGeom prst="rect">
            <a:avLst/>
          </a:prstGeom>
          <a:ln>
            <a:noFill/>
          </a:ln>
          <a:effectLst>
            <a:outerShdw blurRad="190500" algn="tl" rotWithShape="0">
              <a:srgbClr val="000000">
                <a:alpha val="70000"/>
              </a:srgbClr>
            </a:outerShdw>
          </a:effectLst>
        </p:spPr>
      </p:pic>
      <p:sp>
        <p:nvSpPr>
          <p:cNvPr id="6" name="Parchemin : horizontal 5">
            <a:extLst>
              <a:ext uri="{FF2B5EF4-FFF2-40B4-BE49-F238E27FC236}">
                <a16:creationId xmlns:a16="http://schemas.microsoft.com/office/drawing/2014/main" id="{A36354E9-9260-9524-5BD0-E52893E6E152}"/>
              </a:ext>
            </a:extLst>
          </p:cNvPr>
          <p:cNvSpPr/>
          <p:nvPr/>
        </p:nvSpPr>
        <p:spPr>
          <a:xfrm>
            <a:off x="497958" y="5457173"/>
            <a:ext cx="2853070" cy="1400827"/>
          </a:xfrm>
          <a:prstGeom prst="horizontalScroll">
            <a:avLst/>
          </a:prstGeom>
          <a:gradFill rotWithShape="1">
            <a:gsLst>
              <a:gs pos="0">
                <a:srgbClr val="FFFF66">
                  <a:satMod val="103000"/>
                  <a:lumMod val="102000"/>
                  <a:tint val="94000"/>
                </a:srgbClr>
              </a:gs>
              <a:gs pos="50000">
                <a:srgbClr val="FFFF66">
                  <a:satMod val="110000"/>
                  <a:lumMod val="100000"/>
                  <a:shade val="100000"/>
                </a:srgbClr>
              </a:gs>
              <a:gs pos="100000">
                <a:srgbClr val="FFFF66">
                  <a:lumMod val="99000"/>
                  <a:satMod val="120000"/>
                  <a:shade val="78000"/>
                </a:srgbClr>
              </a:gs>
            </a:gsLst>
            <a:lin ang="5400000" scaled="0"/>
          </a:gradFill>
          <a:ln w="381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ptos" panose="02110004020202020204"/>
                <a:ea typeface="+mn-ea"/>
                <a:cs typeface="+mn-cs"/>
              </a:rPr>
              <a:t>(</a:t>
            </a:r>
            <a:r>
              <a:rPr kumimoji="0" lang="fr-CH" sz="24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ptos" panose="02110004020202020204"/>
                <a:ea typeface="+mn-ea"/>
                <a:cs typeface="+mn-cs"/>
              </a:rPr>
              <a:t>Ellen G. White,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1"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panose="020F0502020204030204" pitchFamily="34" charset="0"/>
                <a:ea typeface="MS Minngs"/>
                <a:cs typeface="+mn-cs"/>
              </a:rPr>
              <a:t>Heureux ceux qui,</a:t>
            </a:r>
            <a:r>
              <a:rPr kumimoji="0" lang="fr-FR" sz="24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panose="020F0502020204030204" pitchFamily="34" charset="0"/>
                <a:ea typeface="MS Minngs"/>
                <a:cs typeface="+mn-cs"/>
              </a:rPr>
              <a:t> p. 96, 97.</a:t>
            </a:r>
            <a:r>
              <a:rPr kumimoji="0" lang="fr-CH" sz="24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ptos" panose="02110004020202020204"/>
                <a:ea typeface="+mn-ea"/>
                <a:cs typeface="+mn-cs"/>
              </a:rPr>
              <a:t> </a:t>
            </a:r>
          </a:p>
        </p:txBody>
      </p:sp>
      <p:pic>
        <p:nvPicPr>
          <p:cNvPr id="7" name="Picture 2" descr="Prière à mon ange gardien">
            <a:extLst>
              <a:ext uri="{FF2B5EF4-FFF2-40B4-BE49-F238E27FC236}">
                <a16:creationId xmlns:a16="http://schemas.microsoft.com/office/drawing/2014/main" id="{A9EE0396-2D2A-5D90-5572-95ABAF39F63E}"/>
              </a:ext>
            </a:extLst>
          </p:cNvPr>
          <p:cNvPicPr>
            <a:picLocks noChangeAspect="1" noChangeArrowheads="1"/>
          </p:cNvPicPr>
          <p:nvPr/>
        </p:nvPicPr>
        <p:blipFill>
          <a:blip r:embed="rId4">
            <a:duotone>
              <a:prstClr val="black"/>
              <a:schemeClr val="accent5">
                <a:tint val="45000"/>
                <a:satMod val="400000"/>
              </a:schemeClr>
            </a:duotone>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3039140" y="2336841"/>
            <a:ext cx="1499192" cy="20919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rière à mon ange gardien">
            <a:extLst>
              <a:ext uri="{FF2B5EF4-FFF2-40B4-BE49-F238E27FC236}">
                <a16:creationId xmlns:a16="http://schemas.microsoft.com/office/drawing/2014/main" id="{D8D5E6D2-38E8-AB09-5935-CD9751FB6639}"/>
              </a:ext>
            </a:extLst>
          </p:cNvPr>
          <p:cNvPicPr>
            <a:picLocks noChangeAspect="1" noChangeArrowheads="1"/>
          </p:cNvPicPr>
          <p:nvPr/>
        </p:nvPicPr>
        <p:blipFill>
          <a:blip r:embed="rId4">
            <a:duotone>
              <a:prstClr val="black"/>
              <a:schemeClr val="accent5">
                <a:tint val="45000"/>
                <a:satMod val="400000"/>
              </a:schemeClr>
            </a:duotone>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256954" y="3678246"/>
            <a:ext cx="1499192" cy="209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01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een and white background&#10;&#10;AI-generated content may be incorrect.">
            <a:extLst>
              <a:ext uri="{FF2B5EF4-FFF2-40B4-BE49-F238E27FC236}">
                <a16:creationId xmlns:a16="http://schemas.microsoft.com/office/drawing/2014/main" id="{2B9A898D-7CFD-266A-978B-7FF97EE5F75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3CA508E9-0C2F-04EE-CAD3-DB6FAD2CCB8E}"/>
              </a:ext>
            </a:extLst>
          </p:cNvPr>
          <p:cNvSpPr txBox="1"/>
          <p:nvPr/>
        </p:nvSpPr>
        <p:spPr>
          <a:xfrm>
            <a:off x="4229100" y="4000500"/>
            <a:ext cx="7962900" cy="2708434"/>
          </a:xfrm>
          <a:prstGeom prst="rect">
            <a:avLst/>
          </a:prstGeom>
          <a:noFill/>
        </p:spPr>
        <p:txBody>
          <a:bodyPr wrap="square" rtlCol="0">
            <a:spAutoFit/>
          </a:bodyPr>
          <a:lstStyle/>
          <a:p>
            <a:pPr>
              <a:spcBef>
                <a:spcPts val="600"/>
              </a:spcBef>
            </a:pPr>
            <a:r>
              <a:rPr lang="fr-FR" sz="2000" b="1" dirty="0">
                <a:solidFill>
                  <a:schemeClr val="bg1"/>
                </a:solidFill>
                <a:effectLst>
                  <a:outerShdw blurRad="38100" dist="38100" dir="2700000" algn="tl">
                    <a:srgbClr val="000000">
                      <a:alpha val="43137"/>
                    </a:srgbClr>
                  </a:outerShdw>
                </a:effectLst>
                <a:highlight>
                  <a:srgbClr val="E33505"/>
                </a:highlight>
              </a:rPr>
              <a:t> Vivre pour Christ ou mourir pour Christ ??</a:t>
            </a:r>
          </a:p>
          <a:p>
            <a:pPr lvl="1">
              <a:spcBef>
                <a:spcPts val="600"/>
              </a:spcBef>
            </a:pPr>
            <a:r>
              <a:rPr lang="fr-FR" sz="2000" b="1" dirty="0"/>
              <a:t>Christ exalté en Paul (Philippiens 1.10-20, 25-26)</a:t>
            </a:r>
          </a:p>
          <a:p>
            <a:pPr lvl="1">
              <a:spcBef>
                <a:spcPts val="600"/>
              </a:spcBef>
            </a:pPr>
            <a:r>
              <a:rPr lang="fr-FR" sz="2000" b="1" dirty="0"/>
              <a:t>Vivre ou mourir pour Christ (Philippiens 1.21-22)</a:t>
            </a:r>
          </a:p>
          <a:p>
            <a:pPr lvl="1">
              <a:spcBef>
                <a:spcPts val="600"/>
              </a:spcBef>
            </a:pPr>
            <a:r>
              <a:rPr lang="fr-FR" sz="2000" b="1" dirty="0"/>
              <a:t>Le dilemme de Paul (Philippiens 1.23-24)</a:t>
            </a:r>
          </a:p>
          <a:p>
            <a:pPr>
              <a:spcBef>
                <a:spcPts val="600"/>
              </a:spcBef>
            </a:pPr>
            <a:r>
              <a:rPr lang="fr-FR" sz="2000" b="1" dirty="0">
                <a:solidFill>
                  <a:schemeClr val="bg1"/>
                </a:solidFill>
                <a:effectLst>
                  <a:outerShdw blurRad="38100" dist="38100" dir="2700000" algn="tl">
                    <a:srgbClr val="000000">
                      <a:alpha val="43137"/>
                    </a:srgbClr>
                  </a:outerShdw>
                </a:effectLst>
                <a:highlight>
                  <a:srgbClr val="3410D3"/>
                </a:highlight>
              </a:rPr>
              <a:t> Le dilemme de Paul (Philippiens 1.23-24 ?</a:t>
            </a:r>
          </a:p>
          <a:p>
            <a:pPr lvl="1">
              <a:spcBef>
                <a:spcPts val="600"/>
              </a:spcBef>
            </a:pPr>
            <a:r>
              <a:rPr lang="fr-FR" sz="2000" b="1" dirty="0"/>
              <a:t>Se comporter de manière digne de l'Évangile (Philippiens 1.27a)</a:t>
            </a:r>
          </a:p>
          <a:p>
            <a:pPr lvl="1">
              <a:spcBef>
                <a:spcPts val="600"/>
              </a:spcBef>
            </a:pPr>
            <a:r>
              <a:rPr lang="fr-FR" sz="2000" b="1" dirty="0"/>
              <a:t>Combattre unanimement pour l'Évangile (Philippiens 1.27b-30))</a:t>
            </a:r>
          </a:p>
        </p:txBody>
      </p:sp>
      <p:sp>
        <p:nvSpPr>
          <p:cNvPr id="3" name="CuadroTexto 2">
            <a:extLst>
              <a:ext uri="{FF2B5EF4-FFF2-40B4-BE49-F238E27FC236}">
                <a16:creationId xmlns:a16="http://schemas.microsoft.com/office/drawing/2014/main" id="{34584D60-18BA-0678-C54C-0B1378B73E48}"/>
              </a:ext>
            </a:extLst>
          </p:cNvPr>
          <p:cNvSpPr txBox="1"/>
          <p:nvPr/>
        </p:nvSpPr>
        <p:spPr>
          <a:xfrm>
            <a:off x="304799" y="309238"/>
            <a:ext cx="7362825" cy="707886"/>
          </a:xfrm>
          <a:prstGeom prst="rect">
            <a:avLst/>
          </a:prstGeom>
          <a:noFill/>
        </p:spPr>
        <p:txBody>
          <a:bodyPr wrap="square" rtlCol="0">
            <a:spAutoFit/>
          </a:bodyPr>
          <a:lstStyle/>
          <a:p>
            <a:pPr>
              <a:spcBef>
                <a:spcPts val="600"/>
              </a:spcBef>
            </a:pPr>
            <a:r>
              <a:rPr lang="fr-FR" sz="2000" b="1" dirty="0"/>
              <a:t>Paul attendait d'être jugé par l'impitoyable Néron. Son avenir dépendait plus de l'humeur de César que de la justice.</a:t>
            </a:r>
          </a:p>
        </p:txBody>
      </p:sp>
      <p:pic>
        <p:nvPicPr>
          <p:cNvPr id="5" name="Imagen 4" descr="Imagen que contiene persona, edificio, hombre, gente&#10;&#10;El contenido generado por IA puede ser incorrecto.">
            <a:extLst>
              <a:ext uri="{FF2B5EF4-FFF2-40B4-BE49-F238E27FC236}">
                <a16:creationId xmlns:a16="http://schemas.microsoft.com/office/drawing/2014/main" id="{8ACAB702-227B-93FC-8AA6-0401C48F3FA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962899" y="119959"/>
            <a:ext cx="3933826" cy="3712366"/>
          </a:xfrm>
          <a:prstGeom prst="rect">
            <a:avLst/>
          </a:prstGeom>
          <a:ln w="38100" cap="sq">
            <a:solidFill>
              <a:srgbClr val="F55D24"/>
            </a:solidFill>
            <a:prstDash val="solid"/>
            <a:miter lim="800000"/>
          </a:ln>
          <a:effectLst>
            <a:outerShdw blurRad="50800" dist="38100" dir="2700000" algn="tl" rotWithShape="0">
              <a:srgbClr val="000000">
                <a:alpha val="43000"/>
              </a:srgbClr>
            </a:outerShdw>
          </a:effectLst>
        </p:spPr>
      </p:pic>
      <p:pic>
        <p:nvPicPr>
          <p:cNvPr id="7" name="Imagen 6" descr="Imagen que contiene foto, viejo, tabla, fuego&#10;&#10;El contenido generado por IA puede ser incorrecto.">
            <a:extLst>
              <a:ext uri="{FF2B5EF4-FFF2-40B4-BE49-F238E27FC236}">
                <a16:creationId xmlns:a16="http://schemas.microsoft.com/office/drawing/2014/main" id="{5A984E75-9235-133A-2277-EF565F16E1F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90500" y="3514310"/>
            <a:ext cx="2695575" cy="312530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Forma, Círculo&#10;&#10;El contenido generado por IA puede ser incorrecto.">
            <a:extLst>
              <a:ext uri="{FF2B5EF4-FFF2-40B4-BE49-F238E27FC236}">
                <a16:creationId xmlns:a16="http://schemas.microsoft.com/office/drawing/2014/main" id="{577FA352-1C5F-F410-391B-89568D68C3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51238" y="6349673"/>
            <a:ext cx="319509" cy="261615"/>
          </a:xfrm>
          <a:prstGeom prst="rect">
            <a:avLst/>
          </a:prstGeom>
          <a:effectLst>
            <a:outerShdw blurRad="50800" dist="38100" dir="8100000" algn="tr" rotWithShape="0">
              <a:prstClr val="black">
                <a:alpha val="40000"/>
              </a:prstClr>
            </a:outerShdw>
          </a:effectLst>
        </p:spPr>
      </p:pic>
      <p:pic>
        <p:nvPicPr>
          <p:cNvPr id="9" name="Imagen 8" descr="Forma&#10;&#10;El contenido generado por IA puede ser incorrecto.">
            <a:extLst>
              <a:ext uri="{FF2B5EF4-FFF2-40B4-BE49-F238E27FC236}">
                <a16:creationId xmlns:a16="http://schemas.microsoft.com/office/drawing/2014/main" id="{0114DAD2-D8FB-B9C8-3772-C8083F80579E}"/>
              </a:ext>
            </a:extLst>
          </p:cNvPr>
          <p:cNvPicPr>
            <a:picLocks noChangeAspect="1"/>
          </p:cNvPicPr>
          <p:nvPr/>
        </p:nvPicPr>
        <p:blipFill>
          <a:blip r:embed="rId6" cstate="screen">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4351238" y="5977033"/>
            <a:ext cx="319509" cy="261615"/>
          </a:xfrm>
          <a:prstGeom prst="rect">
            <a:avLst/>
          </a:prstGeom>
          <a:effectLst>
            <a:outerShdw blurRad="50800" dist="38100" dir="8100000" algn="tr" rotWithShape="0">
              <a:prstClr val="black">
                <a:alpha val="40000"/>
              </a:prstClr>
            </a:outerShdw>
          </a:effectLst>
        </p:spPr>
      </p:pic>
      <p:pic>
        <p:nvPicPr>
          <p:cNvPr id="14" name="Imagen 13" descr="Forma&#10;&#10;El contenido generado por IA puede ser incorrecto.">
            <a:extLst>
              <a:ext uri="{FF2B5EF4-FFF2-40B4-BE49-F238E27FC236}">
                <a16:creationId xmlns:a16="http://schemas.microsoft.com/office/drawing/2014/main" id="{8A1E8E96-0DDB-2FDF-32C8-66D45FE4AD0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51238" y="5208766"/>
            <a:ext cx="319509" cy="261615"/>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283D31CF-5041-0E57-A452-19270C327D5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351238" y="4817076"/>
            <a:ext cx="319509" cy="261615"/>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C883712A-ACDD-4BB5-D497-30C1E0842EC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351238" y="4451884"/>
            <a:ext cx="319509" cy="261615"/>
          </a:xfrm>
          <a:prstGeom prst="rect">
            <a:avLst/>
          </a:prstGeom>
          <a:effectLst>
            <a:outerShdw blurRad="50800" dist="38100" dir="8100000" algn="tr" rotWithShape="0">
              <a:prstClr val="black">
                <a:alpha val="40000"/>
              </a:prstClr>
            </a:outerShdw>
          </a:effectLst>
        </p:spPr>
      </p:pic>
      <p:pic>
        <p:nvPicPr>
          <p:cNvPr id="20" name="Imagen 19" descr="Icono&#10;&#10;El contenido generado por IA puede ser incorrecto.">
            <a:extLst>
              <a:ext uri="{FF2B5EF4-FFF2-40B4-BE49-F238E27FC236}">
                <a16:creationId xmlns:a16="http://schemas.microsoft.com/office/drawing/2014/main" id="{9A20F7CA-C8B9-C52E-F5A8-3D9BAEE98E97}"/>
              </a:ext>
            </a:extLst>
          </p:cNvPr>
          <p:cNvPicPr>
            <a:picLocks noChangeAspect="1"/>
          </p:cNvPicPr>
          <p:nvPr/>
        </p:nvPicPr>
        <p:blipFill>
          <a:blip r:embed="rId11" cstate="screen">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4016574"/>
            <a:ext cx="657658" cy="352425"/>
          </a:xfrm>
          <a:prstGeom prst="rect">
            <a:avLst/>
          </a:prstGeom>
        </p:spPr>
      </p:pic>
      <p:pic>
        <p:nvPicPr>
          <p:cNvPr id="28" name="Imagen 27" descr="Icono&#10;&#10;El contenido generado por IA puede ser incorrecto.">
            <a:extLst>
              <a:ext uri="{FF2B5EF4-FFF2-40B4-BE49-F238E27FC236}">
                <a16:creationId xmlns:a16="http://schemas.microsoft.com/office/drawing/2014/main" id="{9710B8C8-7BBC-FC12-2216-37CE206B7A80}"/>
              </a:ext>
            </a:extLst>
          </p:cNvPr>
          <p:cNvPicPr>
            <a:picLocks noChangeAspect="1"/>
          </p:cNvPicPr>
          <p:nvPr/>
        </p:nvPicPr>
        <p:blipFill>
          <a:blip r:embed="rId13" cstate="screen">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5567251"/>
            <a:ext cx="657658" cy="352425"/>
          </a:xfrm>
          <a:prstGeom prst="rect">
            <a:avLst/>
          </a:prstGeom>
        </p:spPr>
      </p:pic>
      <p:sp>
        <p:nvSpPr>
          <p:cNvPr id="6" name="CuadroTexto 5">
            <a:extLst>
              <a:ext uri="{FF2B5EF4-FFF2-40B4-BE49-F238E27FC236}">
                <a16:creationId xmlns:a16="http://schemas.microsoft.com/office/drawing/2014/main" id="{CB4F159F-A519-936A-20D3-A4E7F6EAE216}"/>
              </a:ext>
            </a:extLst>
          </p:cNvPr>
          <p:cNvSpPr txBox="1"/>
          <p:nvPr/>
        </p:nvSpPr>
        <p:spPr>
          <a:xfrm>
            <a:off x="295275" y="2411213"/>
            <a:ext cx="7362825" cy="1015663"/>
          </a:xfrm>
          <a:prstGeom prst="rect">
            <a:avLst/>
          </a:prstGeom>
          <a:noFill/>
        </p:spPr>
        <p:txBody>
          <a:bodyPr wrap="square">
            <a:spAutoFit/>
          </a:bodyPr>
          <a:lstStyle/>
          <a:p>
            <a:pPr>
              <a:spcBef>
                <a:spcPts val="600"/>
              </a:spcBef>
            </a:pPr>
            <a:r>
              <a:rPr lang="fr-FR" sz="2000" b="1" dirty="0"/>
              <a:t>Néanmoins, si sa mort devait avoir des répercussions bénéfiques pour l'Évangile (comme c'était le cas pour son emprisonnement), il était disposé à donner sa vie pour Christ.</a:t>
            </a:r>
          </a:p>
        </p:txBody>
      </p:sp>
      <p:sp>
        <p:nvSpPr>
          <p:cNvPr id="11" name="CuadroTexto 10">
            <a:extLst>
              <a:ext uri="{FF2B5EF4-FFF2-40B4-BE49-F238E27FC236}">
                <a16:creationId xmlns:a16="http://schemas.microsoft.com/office/drawing/2014/main" id="{ABE769E4-4F91-94EA-246A-30AAACAB5B87}"/>
              </a:ext>
            </a:extLst>
          </p:cNvPr>
          <p:cNvSpPr txBox="1"/>
          <p:nvPr/>
        </p:nvSpPr>
        <p:spPr>
          <a:xfrm>
            <a:off x="295274" y="1101211"/>
            <a:ext cx="7362825" cy="1323439"/>
          </a:xfrm>
          <a:prstGeom prst="rect">
            <a:avLst/>
          </a:prstGeom>
          <a:noFill/>
        </p:spPr>
        <p:txBody>
          <a:bodyPr wrap="square">
            <a:spAutoFit/>
          </a:bodyPr>
          <a:lstStyle/>
          <a:p>
            <a:pPr>
              <a:spcBef>
                <a:spcPts val="600"/>
              </a:spcBef>
            </a:pPr>
            <a:r>
              <a:rPr lang="fr-FR" sz="2000" b="1" dirty="0"/>
              <a:t>Mais il savait que son destin n'était pas réellement entre les mains de Néron, mais entre celles de Dieu. C'est pourquoi il était certain que, grâce aux prières qui s'élevaient pour lui dans les églises, il serait libéré.</a:t>
            </a:r>
          </a:p>
        </p:txBody>
      </p:sp>
    </p:spTree>
    <p:extLst>
      <p:ext uri="{BB962C8B-B14F-4D97-AF65-F5344CB8AC3E}">
        <p14:creationId xmlns:p14="http://schemas.microsoft.com/office/powerpoint/2010/main" val="3824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ppt_x-#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3" presetClass="entr" presetSubtype="27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2/3*#ppt_w"/>
                                          </p:val>
                                        </p:tav>
                                        <p:tav tm="100000">
                                          <p:val>
                                            <p:strVal val="#ppt_w"/>
                                          </p:val>
                                        </p:tav>
                                      </p:tavLst>
                                    </p:anim>
                                    <p:anim calcmode="lin" valueType="num">
                                      <p:cBhvr>
                                        <p:cTn id="44" dur="500" fill="hold"/>
                                        <p:tgtEl>
                                          <p:spTgt spid="16"/>
                                        </p:tgtEl>
                                        <p:attrNameLst>
                                          <p:attrName>ppt_h</p:attrName>
                                        </p:attrNameLst>
                                      </p:cBhvr>
                                      <p:tavLst>
                                        <p:tav tm="0">
                                          <p:val>
                                            <p:strVal val="2/3*#ppt_h"/>
                                          </p:val>
                                        </p:tav>
                                        <p:tav tm="100000">
                                          <p:val>
                                            <p:strVal val="#ppt_h"/>
                                          </p:val>
                                        </p:tav>
                                      </p:tavLst>
                                    </p:anim>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23" presetClass="entr" presetSubtype="27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strVal val="2/3*#ppt_w"/>
                                          </p:val>
                                        </p:tav>
                                        <p:tav tm="100000">
                                          <p:val>
                                            <p:strVal val="#ppt_w"/>
                                          </p:val>
                                        </p:tav>
                                      </p:tavLst>
                                    </p:anim>
                                    <p:anim calcmode="lin" valueType="num">
                                      <p:cBhvr>
                                        <p:cTn id="53" dur="500" fill="hold"/>
                                        <p:tgtEl>
                                          <p:spTgt spid="15"/>
                                        </p:tgtEl>
                                        <p:attrNameLst>
                                          <p:attrName>ppt_h</p:attrName>
                                        </p:attrNameLst>
                                      </p:cBhvr>
                                      <p:tavLst>
                                        <p:tav tm="0">
                                          <p:val>
                                            <p:strVal val="2/3*#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23" presetClass="entr" presetSubtype="27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strVal val="2/3*#ppt_w"/>
                                          </p:val>
                                        </p:tav>
                                        <p:tav tm="100000">
                                          <p:val>
                                            <p:strVal val="#ppt_w"/>
                                          </p:val>
                                        </p:tav>
                                      </p:tavLst>
                                    </p:anim>
                                    <p:anim calcmode="lin" valueType="num">
                                      <p:cBhvr>
                                        <p:cTn id="62" dur="500" fill="hold"/>
                                        <p:tgtEl>
                                          <p:spTgt spid="14"/>
                                        </p:tgtEl>
                                        <p:attrNameLst>
                                          <p:attrName>ppt_h</p:attrName>
                                        </p:attrNameLst>
                                      </p:cBhvr>
                                      <p:tavLst>
                                        <p:tav tm="0">
                                          <p:val>
                                            <p:strVal val="2/3*#ppt_h"/>
                                          </p:val>
                                        </p:tav>
                                        <p:tav tm="100000">
                                          <p:val>
                                            <p:strVal val="#ppt_h"/>
                                          </p:val>
                                        </p:tav>
                                      </p:tavLst>
                                    </p:anim>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ppt_x</p:attrName>
                                        </p:attrNameLst>
                                      </p:cBhvr>
                                      <p:tavLst>
                                        <p:tav tm="0">
                                          <p:val>
                                            <p:strVal val="#ppt_x-#ppt_w/2"/>
                                          </p:val>
                                        </p:tav>
                                        <p:tav tm="100000">
                                          <p:val>
                                            <p:strVal val="#ppt_x"/>
                                          </p:val>
                                        </p:tav>
                                      </p:tavLst>
                                    </p:anim>
                                    <p:anim calcmode="lin" valueType="num">
                                      <p:cBhvr>
                                        <p:cTn id="72" dur="500" fill="hold"/>
                                        <p:tgtEl>
                                          <p:spTgt spid="28"/>
                                        </p:tgtEl>
                                        <p:attrNameLst>
                                          <p:attrName>ppt_y</p:attrName>
                                        </p:attrNameLst>
                                      </p:cBhvr>
                                      <p:tavLst>
                                        <p:tav tm="0">
                                          <p:val>
                                            <p:strVal val="#ppt_y"/>
                                          </p:val>
                                        </p:tav>
                                        <p:tav tm="100000">
                                          <p:val>
                                            <p:strVal val="#ppt_y"/>
                                          </p:val>
                                        </p:tav>
                                      </p:tavLst>
                                    </p:anim>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par>
                          <p:cTn id="79" fill="hold">
                            <p:stCondLst>
                              <p:cond delay="1000"/>
                            </p:stCondLst>
                            <p:childTnLst>
                              <p:par>
                                <p:cTn id="80" presetID="23" presetClass="entr" presetSubtype="272"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strVal val="2/3*#ppt_w"/>
                                          </p:val>
                                        </p:tav>
                                        <p:tav tm="100000">
                                          <p:val>
                                            <p:strVal val="#ppt_w"/>
                                          </p:val>
                                        </p:tav>
                                      </p:tavLst>
                                    </p:anim>
                                    <p:anim calcmode="lin" valueType="num">
                                      <p:cBhvr>
                                        <p:cTn id="83" dur="500" fill="hold"/>
                                        <p:tgtEl>
                                          <p:spTgt spid="9"/>
                                        </p:tgtEl>
                                        <p:attrNameLst>
                                          <p:attrName>ppt_h</p:attrName>
                                        </p:attrNameLst>
                                      </p:cBhvr>
                                      <p:tavLst>
                                        <p:tav tm="0">
                                          <p:val>
                                            <p:strVal val="2/3*#ppt_h"/>
                                          </p:val>
                                        </p:tav>
                                        <p:tav tm="100000">
                                          <p:val>
                                            <p:strVal val="#ppt_h"/>
                                          </p:val>
                                        </p:tav>
                                      </p:tavLst>
                                    </p:anim>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Effect transition="in" filter="wipe(left)">
                                      <p:cBhvr>
                                        <p:cTn id="87" dur="500"/>
                                        <p:tgtEl>
                                          <p:spTgt spid="2">
                                            <p:txEl>
                                              <p:pRg st="5" end="5"/>
                                            </p:txEl>
                                          </p:spTgt>
                                        </p:tgtEl>
                                      </p:cBhvr>
                                    </p:animEffect>
                                  </p:childTnLst>
                                </p:cTn>
                              </p:par>
                            </p:childTnLst>
                          </p:cTn>
                        </p:par>
                        <p:par>
                          <p:cTn id="88" fill="hold">
                            <p:stCondLst>
                              <p:cond delay="2000"/>
                            </p:stCondLst>
                            <p:childTnLst>
                              <p:par>
                                <p:cTn id="89" presetID="23" presetClass="entr" presetSubtype="272"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strVal val="2/3*#ppt_w"/>
                                          </p:val>
                                        </p:tav>
                                        <p:tav tm="100000">
                                          <p:val>
                                            <p:strVal val="#ppt_w"/>
                                          </p:val>
                                        </p:tav>
                                      </p:tavLst>
                                    </p:anim>
                                    <p:anim calcmode="lin" valueType="num">
                                      <p:cBhvr>
                                        <p:cTn id="92" dur="500" fill="hold"/>
                                        <p:tgtEl>
                                          <p:spTgt spid="8"/>
                                        </p:tgtEl>
                                        <p:attrNameLst>
                                          <p:attrName>ppt_h</p:attrName>
                                        </p:attrNameLst>
                                      </p:cBhvr>
                                      <p:tavLst>
                                        <p:tav tm="0">
                                          <p:val>
                                            <p:strVal val="2/3*#ppt_h"/>
                                          </p:val>
                                        </p:tav>
                                        <p:tav tm="100000">
                                          <p:val>
                                            <p:strVal val="#ppt_h"/>
                                          </p:val>
                                        </p:tav>
                                      </p:tavLst>
                                    </p:anim>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left)">
                                      <p:cBhvr>
                                        <p:cTn id="9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4" name="Picture 3" descr="A green arrow on a red background&#10;&#10;AI-generated content may be incorrect.">
            <a:extLst>
              <a:ext uri="{FF2B5EF4-FFF2-40B4-BE49-F238E27FC236}">
                <a16:creationId xmlns:a16="http://schemas.microsoft.com/office/drawing/2014/main" id="{5AEC897F-29C0-E786-29AD-53E99B7BCA2F}"/>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3ED0E7C6-E451-E2EC-A258-F67F397255C8}"/>
              </a:ext>
            </a:extLst>
          </p:cNvPr>
          <p:cNvSpPr txBox="1"/>
          <p:nvPr/>
        </p:nvSpPr>
        <p:spPr>
          <a:xfrm>
            <a:off x="447675" y="674400"/>
            <a:ext cx="8167688" cy="5586145"/>
          </a:xfrm>
          <a:prstGeom prst="rect">
            <a:avLst/>
          </a:prstGeom>
          <a:noFill/>
        </p:spPr>
        <p:txBody>
          <a:bodyPr wrap="square">
            <a:spAutoFit/>
          </a:bodyPr>
          <a:lstStyle/>
          <a:p>
            <a:pPr algn="ctr">
              <a:spcAft>
                <a:spcPts val="600"/>
              </a:spcAft>
            </a:pPr>
            <a:r>
              <a:rPr lang="fr-FR" sz="8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VIVRE POUR CHRIST </a:t>
            </a:r>
          </a:p>
          <a:p>
            <a:pPr algn="ctr">
              <a:spcAft>
                <a:spcPts val="600"/>
              </a:spcAft>
            </a:pPr>
            <a:r>
              <a:rPr lang="fr-FR" sz="8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OU MOURIR POUR CHRIST ?</a:t>
            </a:r>
          </a:p>
        </p:txBody>
      </p:sp>
    </p:spTree>
    <p:extLst>
      <p:ext uri="{BB962C8B-B14F-4D97-AF65-F5344CB8AC3E}">
        <p14:creationId xmlns:p14="http://schemas.microsoft.com/office/powerpoint/2010/main" val="3701182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EDB9429-BC4F-6D67-6E25-8BD4A6F6D325}"/>
              </a:ext>
            </a:extLst>
          </p:cNvPr>
          <p:cNvSpPr txBox="1"/>
          <p:nvPr/>
        </p:nvSpPr>
        <p:spPr>
          <a:xfrm>
            <a:off x="2587256" y="844753"/>
            <a:ext cx="7017488" cy="3416320"/>
          </a:xfrm>
          <a:prstGeom prst="rect">
            <a:avLst/>
          </a:prstGeom>
          <a:noFill/>
          <a:ln w="57150">
            <a:solidFill>
              <a:srgbClr val="9900FF"/>
            </a:solidFill>
          </a:ln>
        </p:spPr>
        <p:txBody>
          <a:bodyPr wrap="square" rtlCol="0">
            <a:spAutoFit/>
          </a:bodyPr>
          <a:lstStyle/>
          <a:p>
            <a:pPr algn="just"/>
            <a:r>
              <a:rPr lang="fr-FR" sz="24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Pour la conversion d'un seul pécheur, le serviteur de Dieu déploiera ses ressources au maximum</a:t>
            </a:r>
            <a:r>
              <a:rPr lang="fr-FR" sz="2400" dirty="0">
                <a:latin typeface="Arial" panose="020B0604020202020204" pitchFamily="34" charset="0"/>
                <a:cs typeface="Arial" panose="020B0604020202020204" pitchFamily="34" charset="0"/>
              </a:rPr>
              <a:t>. </a:t>
            </a:r>
            <a:br>
              <a:rPr lang="fr-FR" sz="2400" dirty="0">
                <a:latin typeface="Arial" panose="020B0604020202020204" pitchFamily="34" charset="0"/>
                <a:cs typeface="Arial" panose="020B0604020202020204" pitchFamily="34" charset="0"/>
              </a:rPr>
            </a:br>
            <a:br>
              <a:rPr lang="fr-FR" sz="2400" dirty="0">
                <a:latin typeface="Arial" panose="020B0604020202020204" pitchFamily="34" charset="0"/>
                <a:cs typeface="Arial" panose="020B0604020202020204" pitchFamily="34" charset="0"/>
              </a:rPr>
            </a:br>
            <a:r>
              <a:rPr lang="fr-F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L'âme créée par le Seigneur et rachetée par le Christ représente une grande valeur : </a:t>
            </a:r>
            <a:r>
              <a:rPr lang="fr-FR" sz="24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un avenir riche de possibilités, des privilèges spirituels, des aptitudes développées par la parole de Dieu, </a:t>
            </a:r>
            <a:r>
              <a:rPr lang="fr-FR" sz="24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sans compter l'immortalité offerte par une espérance vivante grâce à l’Évangile</a:t>
            </a:r>
            <a:r>
              <a:rPr lang="fr-FR" sz="2400" dirty="0">
                <a:solidFill>
                  <a:srgbClr val="FF0000"/>
                </a:solidFill>
                <a:highlight>
                  <a:srgbClr val="FFFF00"/>
                </a:highlight>
                <a:latin typeface="Arial" panose="020B0604020202020204" pitchFamily="34" charset="0"/>
                <a:cs typeface="Arial" panose="020B0604020202020204" pitchFamily="34" charset="0"/>
              </a:rPr>
              <a:t>.</a:t>
            </a:r>
            <a:r>
              <a:rPr lang="fr-FR" sz="2400" dirty="0">
                <a:highlight>
                  <a:srgbClr val="FFFF00"/>
                </a:highlight>
                <a:latin typeface="Arial" panose="020B0604020202020204" pitchFamily="34" charset="0"/>
                <a:cs typeface="Arial" panose="020B0604020202020204" pitchFamily="34" charset="0"/>
              </a:rPr>
              <a:t> […]  </a:t>
            </a:r>
            <a:endParaRPr lang="fr-CH" sz="2400" dirty="0">
              <a:highlight>
                <a:srgbClr val="FFFF00"/>
              </a:highligh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F2D8D68C-1162-8FD6-6096-E3D921DE67A2}"/>
              </a:ext>
            </a:extLst>
          </p:cNvPr>
          <p:cNvSpPr txBox="1"/>
          <p:nvPr/>
        </p:nvSpPr>
        <p:spPr>
          <a:xfrm>
            <a:off x="2587256" y="4536236"/>
            <a:ext cx="8729330" cy="1938992"/>
          </a:xfrm>
          <a:prstGeom prst="rect">
            <a:avLst/>
          </a:prstGeom>
          <a:noFill/>
          <a:ln w="57150">
            <a:solidFill>
              <a:srgbClr val="9900FF"/>
            </a:solidFill>
          </a:ln>
        </p:spPr>
        <p:txBody>
          <a:bodyPr wrap="square" rtlCol="0">
            <a:spAutoFit/>
          </a:bodyPr>
          <a:lstStyle/>
          <a:p>
            <a:pPr algn="just"/>
            <a:r>
              <a:rPr lang="fr-F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cœur d'un vrai serviteur de Dieu déborde de l'intense désir de sauver des âmes. </a:t>
            </a:r>
            <a:r>
              <a:rPr lang="fr-FR" sz="24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Il emploie tout son temps, toutes ses forces à cette noble tâche. </a:t>
            </a:r>
            <a:r>
              <a:rPr lang="fr-FR" sz="2400" dirty="0">
                <a:solidFill>
                  <a:srgbClr val="99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Il ne craint pas sa peine, car il veut faire entendre aux autres les vérités qui ont apporté tant de joie, de paix et de bonheur à son âme.</a:t>
            </a:r>
            <a:endParaRPr lang="fr-CH" sz="2400" dirty="0">
              <a:solidFill>
                <a:srgbClr val="99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p:txBody>
      </p:sp>
      <p:pic>
        <p:nvPicPr>
          <p:cNvPr id="4" name="Picture 2" descr="Ceci contient une image de : {{ pinTitle }}">
            <a:extLst>
              <a:ext uri="{FF2B5EF4-FFF2-40B4-BE49-F238E27FC236}">
                <a16:creationId xmlns:a16="http://schemas.microsoft.com/office/drawing/2014/main" id="{5ACE0541-04A3-AE97-BA37-A5E334EFD1C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101366" y="1028629"/>
            <a:ext cx="1560572" cy="24003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6940B62-00C8-2FA8-120A-9E60B2DA32A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0062" y="862749"/>
            <a:ext cx="1502671" cy="27321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eci contient une image de : {{ pinTitle }}">
            <a:extLst>
              <a:ext uri="{FF2B5EF4-FFF2-40B4-BE49-F238E27FC236}">
                <a16:creationId xmlns:a16="http://schemas.microsoft.com/office/drawing/2014/main" id="{BB5BC0CC-270C-A631-06AB-F556CDFAA19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0819" y="4138241"/>
            <a:ext cx="1435886" cy="202605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 coins arrondis 6">
            <a:extLst>
              <a:ext uri="{FF2B5EF4-FFF2-40B4-BE49-F238E27FC236}">
                <a16:creationId xmlns:a16="http://schemas.microsoft.com/office/drawing/2014/main" id="{E5548911-D7E4-CBB9-AF42-39F898A3BF96}"/>
              </a:ext>
            </a:extLst>
          </p:cNvPr>
          <p:cNvSpPr/>
          <p:nvPr/>
        </p:nvSpPr>
        <p:spPr>
          <a:xfrm>
            <a:off x="1403498" y="116958"/>
            <a:ext cx="9558669" cy="5767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2400" dirty="0">
                <a:effectLst>
                  <a:outerShdw blurRad="38100" dist="38100" dir="2700000" algn="tl">
                    <a:srgbClr val="000000">
                      <a:alpha val="43137"/>
                    </a:srgbClr>
                  </a:outerShdw>
                </a:effectLst>
              </a:rPr>
              <a:t>(Ellen G. White, </a:t>
            </a:r>
            <a:r>
              <a:rPr lang="fr-FR" sz="2400" i="1" dirty="0">
                <a:effectLst>
                  <a:outerShdw blurRad="38100" dist="38100" dir="2700000" algn="tl">
                    <a:srgbClr val="000000">
                      <a:alpha val="43137"/>
                    </a:srgbClr>
                  </a:outerShdw>
                </a:effectLst>
              </a:rPr>
              <a:t>Conquérants pacifiques,</a:t>
            </a:r>
            <a:r>
              <a:rPr lang="fr-FR" sz="2400" dirty="0">
                <a:effectLst>
                  <a:outerShdw blurRad="38100" dist="38100" dir="2700000" algn="tl">
                    <a:srgbClr val="000000">
                      <a:alpha val="43137"/>
                    </a:srgbClr>
                  </a:outerShdw>
                </a:effectLst>
              </a:rPr>
              <a:t> p. 328, 329.)</a:t>
            </a:r>
            <a:endParaRPr lang="fr-CH"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21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yellow and white background&#10;&#10;AI-generated content may be incorrect.">
            <a:extLst>
              <a:ext uri="{FF2B5EF4-FFF2-40B4-BE49-F238E27FC236}">
                <a16:creationId xmlns:a16="http://schemas.microsoft.com/office/drawing/2014/main" id="{AC6B65EB-B78B-F3CE-C872-70151427A5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DE6DEE6-8984-C0E4-6596-00411FF97FA3}"/>
              </a:ext>
            </a:extLst>
          </p:cNvPr>
          <p:cNvSpPr txBox="1"/>
          <p:nvPr/>
        </p:nvSpPr>
        <p:spPr>
          <a:xfrm>
            <a:off x="1" y="0"/>
            <a:ext cx="12192000" cy="769441"/>
          </a:xfrm>
          <a:prstGeom prst="rect">
            <a:avLst/>
          </a:prstGeom>
          <a:noFill/>
        </p:spPr>
        <p:txBody>
          <a:bodyPr wrap="square">
            <a:spAutoFit/>
            <a:scene3d>
              <a:camera prst="orthographicFront"/>
              <a:lightRig rig="freezing" dir="t"/>
            </a:scene3d>
            <a:sp3d extrusionH="57150" contourW="25400">
              <a:bevelT h="25400" prst="softRound"/>
              <a:contourClr>
                <a:schemeClr val="accent3">
                  <a:lumMod val="75000"/>
                </a:schemeClr>
              </a:contourClr>
            </a:sp3d>
          </a:bodyPr>
          <a:lstStyle/>
          <a:p>
            <a:pPr algn="ctr"/>
            <a:r>
              <a:rPr lang="fr-FR" sz="4400" b="1" spc="300" dirty="0">
                <a:ln w="15875">
                  <a:noFill/>
                  <a:prstDash val="solid"/>
                </a:ln>
                <a:solidFill>
                  <a:srgbClr val="697DBA"/>
                </a:solidFill>
                <a:effectLst>
                  <a:outerShdw blurRad="38100" dist="22860" dir="5400000" algn="tl" rotWithShape="0">
                    <a:srgbClr val="000000">
                      <a:alpha val="30000"/>
                    </a:srgbClr>
                  </a:outerShdw>
                </a:effectLst>
              </a:rPr>
              <a:t>CHRIST EXALTÉ EN PAUL</a:t>
            </a:r>
          </a:p>
        </p:txBody>
      </p:sp>
      <p:sp>
        <p:nvSpPr>
          <p:cNvPr id="5" name="CuadroTexto 4">
            <a:extLst>
              <a:ext uri="{FF2B5EF4-FFF2-40B4-BE49-F238E27FC236}">
                <a16:creationId xmlns:a16="http://schemas.microsoft.com/office/drawing/2014/main" id="{C9E2C81B-0833-C1E1-D548-3934E29DB94F}"/>
              </a:ext>
            </a:extLst>
          </p:cNvPr>
          <p:cNvSpPr txBox="1"/>
          <p:nvPr/>
        </p:nvSpPr>
        <p:spPr>
          <a:xfrm>
            <a:off x="0" y="690473"/>
            <a:ext cx="12191999" cy="584775"/>
          </a:xfrm>
          <a:prstGeom prst="rect">
            <a:avLst/>
          </a:prstGeom>
          <a:noFill/>
        </p:spPr>
        <p:txBody>
          <a:bodyPr wrap="square">
            <a:spAutoFit/>
            <a:scene3d>
              <a:camera prst="orthographicFront"/>
              <a:lightRig rig="threePt" dir="t"/>
            </a:scene3d>
            <a:sp3d extrusionH="57150">
              <a:bevelT w="38100" h="38100"/>
            </a:sp3d>
          </a:bodyPr>
          <a:lstStyle/>
          <a:p>
            <a:pPr algn="ctr"/>
            <a:r>
              <a:rPr lang="fr-FR" sz="1600" b="1" dirty="0">
                <a:solidFill>
                  <a:schemeClr val="accent5">
                    <a:lumMod val="75000"/>
                  </a:schemeClr>
                </a:solidFill>
                <a:latin typeface="Comic Sans MS" panose="030F0702030302020204" pitchFamily="66" charset="0"/>
              </a:rPr>
              <a:t>« Selon ma ferme attente et mon espérance que je n'aurai honte de rien, mais que, maintenant comme toujours, Christ sera glorifié dans mon corps avec une pleine assurance, soit par ma vie, soit par ma mort » </a:t>
            </a:r>
            <a:r>
              <a:rPr lang="fr-FR" sz="1200" b="1" dirty="0">
                <a:solidFill>
                  <a:schemeClr val="accent5">
                    <a:lumMod val="75000"/>
                  </a:schemeClr>
                </a:solidFill>
                <a:latin typeface="Comic Sans MS" panose="030F0702030302020204" pitchFamily="66" charset="0"/>
              </a:rPr>
              <a:t>(Philippiens 1.20)</a:t>
            </a:r>
          </a:p>
        </p:txBody>
      </p:sp>
      <p:sp>
        <p:nvSpPr>
          <p:cNvPr id="6" name="CuadroTexto 5">
            <a:extLst>
              <a:ext uri="{FF2B5EF4-FFF2-40B4-BE49-F238E27FC236}">
                <a16:creationId xmlns:a16="http://schemas.microsoft.com/office/drawing/2014/main" id="{0D3F8635-DB1A-85FC-6E69-281539611746}"/>
              </a:ext>
            </a:extLst>
          </p:cNvPr>
          <p:cNvSpPr txBox="1"/>
          <p:nvPr/>
        </p:nvSpPr>
        <p:spPr>
          <a:xfrm>
            <a:off x="3477210" y="1344007"/>
            <a:ext cx="6331528" cy="2246769"/>
          </a:xfrm>
          <a:prstGeom prst="rect">
            <a:avLst/>
          </a:prstGeom>
          <a:noFill/>
        </p:spPr>
        <p:txBody>
          <a:bodyPr wrap="square" rtlCol="0">
            <a:spAutoFit/>
          </a:bodyPr>
          <a:lstStyle/>
          <a:p>
            <a:pPr>
              <a:spcBef>
                <a:spcPts val="600"/>
              </a:spcBef>
            </a:pPr>
            <a:r>
              <a:rPr lang="fr-FR" sz="2000" b="1" dirty="0"/>
              <a:t>Paul se réjouissait dans les souffrances qu'il endurait, qui n'étaient pas rares </a:t>
            </a:r>
            <a:r>
              <a:rPr lang="fr-FR" b="1" dirty="0">
                <a:solidFill>
                  <a:srgbClr val="5C7AD4"/>
                </a:solidFill>
              </a:rPr>
              <a:t>(Colossiens 1.24a ; 2 Corinthiens 11.23-27)</a:t>
            </a:r>
            <a:r>
              <a:rPr lang="fr-FR" sz="2000" b="1" dirty="0"/>
              <a:t>. Bien sûr, il ne se réjouissait pas de la souffrance en soi, mais des raisons pour lesquelles il subissait des épreuves, dont l'une était le bénéfice qu'elle apportait à l'Église de Christ </a:t>
            </a:r>
            <a:r>
              <a:rPr lang="fr-FR" b="1" dirty="0">
                <a:solidFill>
                  <a:srgbClr val="5C7AD4"/>
                </a:solidFill>
              </a:rPr>
              <a:t>(Colossiens 1.24b ; 2 Corinthiens 11.28)</a:t>
            </a:r>
            <a:r>
              <a:rPr lang="fr-FR" sz="2000" b="1" dirty="0"/>
              <a:t>.</a:t>
            </a:r>
          </a:p>
        </p:txBody>
      </p:sp>
      <p:pic>
        <p:nvPicPr>
          <p:cNvPr id="4" name="Imagen 3" descr="Imagen que contiene perro, hombre, tabla, grupo&#10;&#10;El contenido generado por IA puede ser incorrecto.">
            <a:extLst>
              <a:ext uri="{FF2B5EF4-FFF2-40B4-BE49-F238E27FC236}">
                <a16:creationId xmlns:a16="http://schemas.microsoft.com/office/drawing/2014/main" id="{77274124-6AB0-65E7-0120-2DC7121CF5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4637" y="1459914"/>
            <a:ext cx="2971963" cy="2911249"/>
          </a:xfrm>
          <a:prstGeom prst="rect">
            <a:avLst/>
          </a:prstGeom>
          <a:ln w="38100" cap="sq">
            <a:solidFill>
              <a:srgbClr val="465A98"/>
            </a:solidFill>
            <a:prstDash val="solid"/>
            <a:miter lim="800000"/>
          </a:ln>
          <a:effectLst>
            <a:outerShdw blurRad="50800" dist="38100" dir="2700000" algn="tl" rotWithShape="0">
              <a:srgbClr val="000000">
                <a:alpha val="43000"/>
              </a:srgbClr>
            </a:outerShdw>
          </a:effectLst>
        </p:spPr>
      </p:pic>
      <p:pic>
        <p:nvPicPr>
          <p:cNvPr id="8" name="Imagen 7" descr="Pintura de una persona&#10;&#10;El contenido generado por IA puede ser incorrecto.">
            <a:extLst>
              <a:ext uri="{FF2B5EF4-FFF2-40B4-BE49-F238E27FC236}">
                <a16:creationId xmlns:a16="http://schemas.microsoft.com/office/drawing/2014/main" id="{ACBC3ACC-2621-93EA-F31A-03100E42C1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41499" y="3994006"/>
            <a:ext cx="1847301" cy="2056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descr="Imagen que contiene texto, foto, grupo, hombre&#10;&#10;El contenido generado por IA puede ser incorrecto.">
            <a:extLst>
              <a:ext uri="{FF2B5EF4-FFF2-40B4-BE49-F238E27FC236}">
                <a16:creationId xmlns:a16="http://schemas.microsoft.com/office/drawing/2014/main" id="{E2D236A5-9AB7-0F14-CFBD-B1C003252C3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0039348" y="1520874"/>
            <a:ext cx="1922042" cy="2192139"/>
          </a:xfrm>
          <a:prstGeom prst="rect">
            <a:avLst/>
          </a:prstGeom>
          <a:solidFill>
            <a:srgbClr val="FFFFFF">
              <a:shade val="85000"/>
            </a:srgbClr>
          </a:solidFill>
          <a:ln w="88900" cap="sq">
            <a:solidFill>
              <a:srgbClr val="76483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30F703C-8C91-47F8-404C-C7B61DA7087D}"/>
              </a:ext>
            </a:extLst>
          </p:cNvPr>
          <p:cNvSpPr txBox="1"/>
          <p:nvPr/>
        </p:nvSpPr>
        <p:spPr>
          <a:xfrm>
            <a:off x="203201" y="4450845"/>
            <a:ext cx="9836150" cy="1323439"/>
          </a:xfrm>
          <a:prstGeom prst="rect">
            <a:avLst/>
          </a:prstGeom>
          <a:noFill/>
        </p:spPr>
        <p:txBody>
          <a:bodyPr wrap="square">
            <a:spAutoFit/>
          </a:bodyPr>
          <a:lstStyle/>
          <a:p>
            <a:pPr>
              <a:spcBef>
                <a:spcPts val="600"/>
              </a:spcBef>
            </a:pPr>
            <a:r>
              <a:rPr lang="fr-FR" sz="2000" b="1" dirty="0"/>
              <a:t>Dans sa lettre aux Philippiens, Paul laisse clairement entendre que, pour le moment, il n'espérait pas exalter Jésus par sa mort, mais qu'il espérait, grâce aux prières de l'Église et à l'œuvre du Saint-Esprit, être libéré et continuer à servir Christ par sa vie </a:t>
            </a:r>
            <a:r>
              <a:rPr lang="fr-FR" b="1" dirty="0">
                <a:solidFill>
                  <a:srgbClr val="5C7AD4"/>
                </a:solidFill>
              </a:rPr>
              <a:t>(Philippiens 1.19, 25-26)</a:t>
            </a:r>
            <a:r>
              <a:rPr lang="fr-FR" sz="2000" b="1" dirty="0"/>
              <a:t>.</a:t>
            </a:r>
          </a:p>
        </p:txBody>
      </p:sp>
      <p:sp>
        <p:nvSpPr>
          <p:cNvPr id="7" name="CuadroTexto 6">
            <a:extLst>
              <a:ext uri="{FF2B5EF4-FFF2-40B4-BE49-F238E27FC236}">
                <a16:creationId xmlns:a16="http://schemas.microsoft.com/office/drawing/2014/main" id="{ADFEB025-3047-918B-9617-B0F0BEC568CF}"/>
              </a:ext>
            </a:extLst>
          </p:cNvPr>
          <p:cNvSpPr txBox="1"/>
          <p:nvPr/>
        </p:nvSpPr>
        <p:spPr>
          <a:xfrm>
            <a:off x="3477210" y="3597979"/>
            <a:ext cx="6459990" cy="707886"/>
          </a:xfrm>
          <a:prstGeom prst="rect">
            <a:avLst/>
          </a:prstGeom>
          <a:noFill/>
        </p:spPr>
        <p:txBody>
          <a:bodyPr wrap="square">
            <a:spAutoFit/>
          </a:bodyPr>
          <a:lstStyle/>
          <a:p>
            <a:pPr>
              <a:spcBef>
                <a:spcPts val="600"/>
              </a:spcBef>
            </a:pPr>
            <a:r>
              <a:rPr lang="fr-FR" sz="2000" b="1" dirty="0"/>
              <a:t>En imitant Jésus dans sa souffrance – et même dans sa mort –, Christ était exalté en Paul </a:t>
            </a:r>
            <a:r>
              <a:rPr lang="fr-FR" b="1" dirty="0">
                <a:solidFill>
                  <a:srgbClr val="5C7AD4"/>
                </a:solidFill>
              </a:rPr>
              <a:t>(Philippiens 1.20)</a:t>
            </a:r>
            <a:r>
              <a:rPr lang="fr-FR" sz="2000" b="1" dirty="0"/>
              <a:t>.</a:t>
            </a:r>
          </a:p>
        </p:txBody>
      </p:sp>
      <p:sp>
        <p:nvSpPr>
          <p:cNvPr id="11" name="CuadroTexto 10">
            <a:extLst>
              <a:ext uri="{FF2B5EF4-FFF2-40B4-BE49-F238E27FC236}">
                <a16:creationId xmlns:a16="http://schemas.microsoft.com/office/drawing/2014/main" id="{2CE9D845-D687-8C44-B629-793DDBA55EFA}"/>
              </a:ext>
            </a:extLst>
          </p:cNvPr>
          <p:cNvSpPr txBox="1"/>
          <p:nvPr/>
        </p:nvSpPr>
        <p:spPr>
          <a:xfrm>
            <a:off x="203199" y="5752635"/>
            <a:ext cx="9836149" cy="1015663"/>
          </a:xfrm>
          <a:prstGeom prst="rect">
            <a:avLst/>
          </a:prstGeom>
          <a:noFill/>
        </p:spPr>
        <p:txBody>
          <a:bodyPr wrap="square">
            <a:spAutoFit/>
          </a:bodyPr>
          <a:lstStyle/>
          <a:p>
            <a:pPr>
              <a:spcBef>
                <a:spcPts val="600"/>
              </a:spcBef>
            </a:pPr>
            <a:r>
              <a:rPr lang="fr-FR" sz="2000" b="1" dirty="0"/>
              <a:t>À cause du mal qui règne dans notre monde, vivre comme Christ a vécu implique – en de nombreuses occasions – souffrir comme Christ a souffert et, dans certains cas, mourir comme Christ est mort </a:t>
            </a:r>
            <a:r>
              <a:rPr lang="fr-FR" b="1" dirty="0">
                <a:solidFill>
                  <a:srgbClr val="5C7AD4"/>
                </a:solidFill>
              </a:rPr>
              <a:t>(2 Timothée 3.12)</a:t>
            </a:r>
            <a:r>
              <a:rPr lang="fr-FR" sz="2000" b="1" dirty="0"/>
              <a:t>.</a:t>
            </a:r>
          </a:p>
        </p:txBody>
      </p:sp>
    </p:spTree>
    <p:extLst>
      <p:ext uri="{BB962C8B-B14F-4D97-AF65-F5344CB8AC3E}">
        <p14:creationId xmlns:p14="http://schemas.microsoft.com/office/powerpoint/2010/main" val="20472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900" decel="100000" fill="hold"/>
                                        <p:tgtEl>
                                          <p:spTgt spid="1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900" decel="100000" fill="hold"/>
                                        <p:tgtEl>
                                          <p:spTgt spid="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720E87D-3E78-6B43-F6BB-F3733E98C2A4}"/>
              </a:ext>
            </a:extLst>
          </p:cNvPr>
          <p:cNvSpPr txBox="1"/>
          <p:nvPr/>
        </p:nvSpPr>
        <p:spPr>
          <a:xfrm>
            <a:off x="1201479" y="382772"/>
            <a:ext cx="10164726" cy="1938992"/>
          </a:xfrm>
          <a:prstGeom prst="rect">
            <a:avLst/>
          </a:prstGeom>
          <a:noFill/>
        </p:spPr>
        <p:txBody>
          <a:bodyPr wrap="square" rtlCol="0">
            <a:spAutoFit/>
          </a:bodyPr>
          <a:lstStyle/>
          <a:p>
            <a:pPr algn="just"/>
            <a:r>
              <a:rPr lang="fr-FR" sz="2400" dirty="0">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La Bible adresse peu de louanges à ses héros. Elle fait une très petite place aux vertus des meilleurs hommes qui ont vécu. </a:t>
            </a:r>
            <a:r>
              <a:rPr lang="fr-FR" sz="24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Ce silence, qui n'est pas sans but, contient un enseignement. </a:t>
            </a:r>
            <a:r>
              <a:rPr lang="fr-FR" sz="24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Toutes les qualités d'un homme sont un don du ciel. </a:t>
            </a:r>
            <a:r>
              <a:rPr lang="fr-FR" sz="2400" dirty="0">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Du fait que ses bonnes œuvres sont accomplies par la grâce de Dieu en Jésus-Christ, la gloire en revient au Seigneur</a:t>
            </a:r>
            <a:r>
              <a:rPr lang="fr-FR" sz="2400" dirty="0">
                <a:effectLst/>
                <a:highlight>
                  <a:srgbClr val="FFFF00"/>
                </a:highlight>
                <a:latin typeface="Arial" panose="020B0604020202020204" pitchFamily="34" charset="0"/>
                <a:ea typeface="MS Minngs"/>
                <a:cs typeface="Arial" panose="020B0604020202020204" pitchFamily="34" charset="0"/>
              </a:rPr>
              <a:t>.</a:t>
            </a:r>
            <a:r>
              <a:rPr lang="fr-FR" sz="2400" dirty="0">
                <a:effectLst/>
                <a:latin typeface="Arial" panose="020B0604020202020204" pitchFamily="34" charset="0"/>
                <a:ea typeface="MS Minngs"/>
                <a:cs typeface="Arial" panose="020B0604020202020204" pitchFamily="34" charset="0"/>
              </a:rPr>
              <a:t> </a:t>
            </a:r>
            <a:endParaRPr lang="fr-CH" sz="2400"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DD64C4DB-B67A-6125-8775-F2190861FBCC}"/>
              </a:ext>
            </a:extLst>
          </p:cNvPr>
          <p:cNvSpPr txBox="1"/>
          <p:nvPr/>
        </p:nvSpPr>
        <p:spPr>
          <a:xfrm>
            <a:off x="3498112" y="2456120"/>
            <a:ext cx="7868093" cy="2308324"/>
          </a:xfrm>
          <a:prstGeom prst="rect">
            <a:avLst/>
          </a:prstGeom>
          <a:noFill/>
        </p:spPr>
        <p:txBody>
          <a:bodyPr wrap="square" rtlCol="0">
            <a:spAutoFit/>
          </a:bodyPr>
          <a:lstStyle/>
          <a:p>
            <a:pPr algn="just"/>
            <a:r>
              <a:rPr lang="fr-FR" sz="24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L'homme n'est qu'un instrument entre les mains de Dieu. Il est donc périlleux, comme l'histoire biblique nous l'enseigne, de lui adresser des éloges. Celui qui se confie en ses propres forces oublie qu'il ne peut rien faire de lui-même. Il est certain de tomber car il a affaire à des ennemis plus forts que lui</a:t>
            </a:r>
            <a:endParaRPr lang="fr-CH" sz="24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212245DB-1B45-2CF7-B2E7-F9CABE9EA0E9}"/>
              </a:ext>
            </a:extLst>
          </p:cNvPr>
          <p:cNvSpPr txBox="1"/>
          <p:nvPr/>
        </p:nvSpPr>
        <p:spPr>
          <a:xfrm>
            <a:off x="2179674" y="5039833"/>
            <a:ext cx="9186531" cy="1569660"/>
          </a:xfrm>
          <a:prstGeom prst="rect">
            <a:avLst/>
          </a:prstGeom>
          <a:noFill/>
        </p:spPr>
        <p:txBody>
          <a:bodyPr wrap="square" rtlCol="0">
            <a:spAutoFit/>
          </a:bodyPr>
          <a:lstStyle/>
          <a:p>
            <a:pPr algn="ctr"/>
            <a:r>
              <a:rPr lang="fr-FR" sz="1800" dirty="0">
                <a:effectLst/>
                <a:highlight>
                  <a:srgbClr val="FFFF00"/>
                </a:highlight>
                <a:latin typeface="Calibri" panose="020F0502020204030204" pitchFamily="34" charset="0"/>
                <a:ea typeface="MS Minngs"/>
              </a:rPr>
              <a:t>. </a:t>
            </a:r>
            <a:r>
              <a:rPr lang="fr-FR" sz="24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 Ce n'est pas contre la chair et le sang que nous avons à combattre, mais contre les dominations, contre les puissances, contre les esprits mauvais qui sont dans les régions célestes » </a:t>
            </a:r>
            <a:r>
              <a:rPr lang="fr-FR" sz="2400" i="1"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(Éphésiens 6.12</a:t>
            </a:r>
            <a:endParaRPr lang="fr-CH" sz="24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p:txBody>
      </p:sp>
      <p:pic>
        <p:nvPicPr>
          <p:cNvPr id="5" name="Picture 2" descr="Was Peter the First Pope?">
            <a:extLst>
              <a:ext uri="{FF2B5EF4-FFF2-40B4-BE49-F238E27FC236}">
                <a16:creationId xmlns:a16="http://schemas.microsoft.com/office/drawing/2014/main" id="{73814855-2F26-6575-B185-89B94838001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1510" y="2853044"/>
            <a:ext cx="3028950" cy="1514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descr="Noé Biblique Fait Un Sacrifice Sur L'autel Et Un Incendie Brûle Banque  D'Images Et Photos Libres De Droits. Image 84256488.">
            <a:extLst>
              <a:ext uri="{FF2B5EF4-FFF2-40B4-BE49-F238E27FC236}">
                <a16:creationId xmlns:a16="http://schemas.microsoft.com/office/drawing/2014/main" id="{0181DCDD-95B3-D1F5-3373-BBE3B71BC6B4}"/>
              </a:ext>
            </a:extLst>
          </p:cNvPr>
          <p:cNvPicPr>
            <a:picLocks noChangeAspect="1" noChangeArrowheads="1"/>
          </p:cNvPicPr>
          <p:nvPr/>
        </p:nvPicPr>
        <p:blipFill>
          <a:blip r:embed="rId3">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261510" y="4756100"/>
            <a:ext cx="2248313" cy="1626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CF61B2EE-1FFC-4B7C-753D-27B4BF62DF16}"/>
              </a:ext>
            </a:extLst>
          </p:cNvPr>
          <p:cNvSpPr txBox="1"/>
          <p:nvPr/>
        </p:nvSpPr>
        <p:spPr>
          <a:xfrm>
            <a:off x="8123275" y="6325759"/>
            <a:ext cx="3125972" cy="369332"/>
          </a:xfrm>
          <a:prstGeom prst="rect">
            <a:avLst/>
          </a:prstGeom>
          <a:noFill/>
        </p:spPr>
        <p:txBody>
          <a:bodyPr wrap="square" rtlCol="0">
            <a:spAutoFit/>
          </a:bodyPr>
          <a:lstStyle/>
          <a:p>
            <a:r>
              <a:rPr lang="fr-FR" i="1" dirty="0">
                <a:highlight>
                  <a:srgbClr val="00FF00"/>
                </a:highlight>
              </a:rPr>
              <a:t>(Conflit and Courage,</a:t>
            </a:r>
            <a:r>
              <a:rPr lang="fr-FR" dirty="0">
                <a:highlight>
                  <a:srgbClr val="00FF00"/>
                </a:highlight>
              </a:rPr>
              <a:t> p. 365)</a:t>
            </a:r>
            <a:endParaRPr lang="fr-CH" dirty="0">
              <a:highlight>
                <a:srgbClr val="00FF00"/>
              </a:highlight>
            </a:endParaRPr>
          </a:p>
        </p:txBody>
      </p:sp>
    </p:spTree>
    <p:extLst>
      <p:ext uri="{BB962C8B-B14F-4D97-AF65-F5344CB8AC3E}">
        <p14:creationId xmlns:p14="http://schemas.microsoft.com/office/powerpoint/2010/main" val="18331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3718</TotalTime>
  <Words>3012</Words>
  <Application>Microsoft Office PowerPoint</Application>
  <PresentationFormat>Panorámica</PresentationFormat>
  <Paragraphs>145</Paragraphs>
  <Slides>20</Slides>
  <Notes>2</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20</vt:i4>
      </vt:variant>
    </vt:vector>
  </HeadingPairs>
  <TitlesOfParts>
    <vt:vector size="30" baseType="lpstr">
      <vt:lpstr>Brush Script MT</vt:lpstr>
      <vt:lpstr>Aptos Display</vt:lpstr>
      <vt:lpstr>Calibri</vt:lpstr>
      <vt:lpstr>Arial</vt:lpstr>
      <vt:lpstr>Constantia</vt:lpstr>
      <vt:lpstr>Aptos</vt:lpstr>
      <vt:lpstr>Wingdings</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61</cp:revision>
  <dcterms:created xsi:type="dcterms:W3CDTF">2025-12-30T08:43:05Z</dcterms:created>
  <dcterms:modified xsi:type="dcterms:W3CDTF">2026-01-14T08:12:17Z</dcterms:modified>
</cp:coreProperties>
</file>