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320" r:id="rId3"/>
    <p:sldId id="317"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C2E0"/>
    <a:srgbClr val="B0AEE0"/>
    <a:srgbClr val="736FC7"/>
    <a:srgbClr val="4743AC"/>
    <a:srgbClr val="B6BCD8"/>
    <a:srgbClr val="7A84B8"/>
    <a:srgbClr val="4C578F"/>
    <a:srgbClr val="BEC4E0"/>
    <a:srgbClr val="7785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5" autoAdjust="0"/>
    <p:restoredTop sz="94660"/>
  </p:normalViewPr>
  <p:slideViewPr>
    <p:cSldViewPr snapToGrid="0">
      <p:cViewPr varScale="1">
        <p:scale>
          <a:sx n="107" d="100"/>
          <a:sy n="107"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fr-FR" sz="2000" b="1" noProof="0" dirty="0">
              <a:effectLst>
                <a:outerShdw blurRad="38100" dist="38100" dir="2700000" algn="tl">
                  <a:srgbClr val="000000">
                    <a:alpha val="43137"/>
                  </a:srgbClr>
                </a:outerShdw>
              </a:effectLst>
            </a:rPr>
            <a:t>Consolation en Christ</a:t>
          </a:r>
          <a:endParaRPr lang="fr-FR" sz="2000" noProof="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fr-FR" sz="2000" b="1" noProof="0" dirty="0">
              <a:effectLst>
                <a:outerShdw blurRad="38100" dist="38100" dir="2700000" algn="tl">
                  <a:srgbClr val="000000">
                    <a:alpha val="43137"/>
                  </a:srgbClr>
                </a:outerShdw>
              </a:effectLst>
            </a:rPr>
            <a:t>Consolation d'amour</a:t>
          </a:r>
          <a:endParaRPr lang="fr-FR" sz="2000" noProof="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fr-FR" sz="2000" b="1" noProof="0" dirty="0">
              <a:effectLst>
                <a:outerShdw blurRad="38100" dist="38100" dir="2700000" algn="tl">
                  <a:srgbClr val="000000">
                    <a:alpha val="43137"/>
                  </a:srgbClr>
                </a:outerShdw>
              </a:effectLst>
            </a:rPr>
            <a:t>Communion de l'Esprit</a:t>
          </a:r>
          <a:endParaRPr lang="fr-FR" sz="2000" noProof="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fr-FR" sz="2000" b="1" noProof="0" dirty="0">
              <a:effectLst>
                <a:outerShdw blurRad="38100" dist="38100" dir="2700000" algn="tl">
                  <a:srgbClr val="000000">
                    <a:alpha val="43137"/>
                  </a:srgbClr>
                </a:outerShdw>
              </a:effectLst>
            </a:rPr>
            <a:t>Affection tendre</a:t>
          </a:r>
          <a:endParaRPr lang="fr-FR" sz="2000" noProof="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fr-FR" sz="2000" b="1" noProof="0" dirty="0">
              <a:effectLst>
                <a:outerShdw blurRad="38100" dist="38100" dir="2700000" algn="tl">
                  <a:srgbClr val="000000">
                    <a:alpha val="43137"/>
                  </a:srgbClr>
                </a:outerShdw>
              </a:effectLst>
            </a:rPr>
            <a:t>Miséricorde</a:t>
          </a:r>
          <a:endParaRPr lang="fr-FR" sz="2000" noProof="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fr-FR" sz="2000" b="1" noProof="0" dirty="0">
              <a:effectLst>
                <a:outerShdw blurRad="38100" dist="38100" dir="2700000" algn="tl">
                  <a:srgbClr val="000000">
                    <a:alpha val="43137"/>
                  </a:srgbClr>
                </a:outerShdw>
              </a:effectLst>
            </a:rPr>
            <a:t>Unité de sentiment et d'amour</a:t>
          </a:r>
          <a:endParaRPr lang="fr-FR" sz="2000" noProof="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fr-FR" sz="1800" b="1" noProof="0" dirty="0"/>
            <a:t>Il les stimule à étudier et imiter la vie modèle de Christ</a:t>
          </a:r>
          <a:endParaRPr lang="fr-FR" sz="1800" noProof="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fr-FR" sz="1800" b="1" noProof="0" dirty="0"/>
            <a:t>Son amour pour Christ exerce un pouvoir stimulant sur leurs esprits</a:t>
          </a:r>
          <a:endParaRPr lang="fr-FR" sz="1800" noProof="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fr-FR" sz="1800" b="1" noProof="0" dirty="0"/>
            <a:t>Ils doivent se soumettre au contrôle de l'Esprit</a:t>
          </a:r>
          <a:endParaRPr lang="fr-FR" sz="1800" noProof="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fr-FR" sz="1800" b="1" noProof="0" dirty="0"/>
            <a:t>Voir en eux les émotions tendres et chaleureuses de l'affection humaine</a:t>
          </a:r>
          <a:endParaRPr lang="fr-FR" sz="1800" noProof="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US" sz="1800" b="1" kern="1200" dirty="0">
              <a:solidFill>
                <a:prstClr val="black">
                  <a:hueOff val="0"/>
                  <a:satOff val="0"/>
                  <a:lumOff val="0"/>
                  <a:alphaOff val="0"/>
                </a:prstClr>
              </a:solidFill>
              <a:latin typeface="+mn-lt"/>
              <a:ea typeface="+mn-ea"/>
              <a:cs typeface="+mn-cs"/>
            </a:rPr>
            <a:t>Manifester </a:t>
          </a:r>
          <a:r>
            <a:rPr lang="en-US" sz="1800" b="1" kern="1200" dirty="0" err="1">
              <a:solidFill>
                <a:prstClr val="black">
                  <a:hueOff val="0"/>
                  <a:satOff val="0"/>
                  <a:lumOff val="0"/>
                  <a:alphaOff val="0"/>
                </a:prstClr>
              </a:solidFill>
              <a:latin typeface="+mn-lt"/>
              <a:ea typeface="+mn-ea"/>
              <a:cs typeface="+mn-cs"/>
            </a:rPr>
            <a:t>une</a:t>
          </a:r>
          <a:r>
            <a:rPr lang="en-US" sz="1800" b="1" kern="1200" dirty="0">
              <a:solidFill>
                <a:prstClr val="black">
                  <a:hueOff val="0"/>
                  <a:satOff val="0"/>
                  <a:lumOff val="0"/>
                  <a:alphaOff val="0"/>
                </a:prstClr>
              </a:solidFill>
              <a:latin typeface="+mn-lt"/>
              <a:ea typeface="+mn-ea"/>
              <a:cs typeface="+mn-cs"/>
            </a:rPr>
            <a:t> affection </a:t>
          </a:r>
          <a:r>
            <a:rPr lang="en-US" sz="1800" b="1" kern="1200" dirty="0" err="1">
              <a:solidFill>
                <a:prstClr val="black">
                  <a:hueOff val="0"/>
                  <a:satOff val="0"/>
                  <a:lumOff val="0"/>
                  <a:alphaOff val="0"/>
                </a:prstClr>
              </a:solidFill>
              <a:latin typeface="+mn-lt"/>
              <a:ea typeface="+mn-ea"/>
              <a:cs typeface="+mn-cs"/>
            </a:rPr>
            <a:t>sincère</a:t>
          </a:r>
          <a:r>
            <a:rPr lang="en-US" sz="1800" b="1" kern="1200" dirty="0">
              <a:solidFill>
                <a:prstClr val="black">
                  <a:hueOff val="0"/>
                  <a:satOff val="0"/>
                  <a:lumOff val="0"/>
                  <a:alphaOff val="0"/>
                </a:prstClr>
              </a:solidFill>
              <a:latin typeface="+mn-lt"/>
              <a:ea typeface="+mn-ea"/>
              <a:cs typeface="+mn-cs"/>
            </a:rPr>
            <a:t> par des </a:t>
          </a:r>
          <a:r>
            <a:rPr lang="en-US" sz="1800" b="1" kern="1200" dirty="0" err="1">
              <a:solidFill>
                <a:prstClr val="black">
                  <a:hueOff val="0"/>
                  <a:satOff val="0"/>
                  <a:lumOff val="0"/>
                  <a:alphaOff val="0"/>
                </a:prstClr>
              </a:solidFill>
              <a:latin typeface="+mn-lt"/>
              <a:ea typeface="+mn-ea"/>
              <a:cs typeface="+mn-cs"/>
            </a:rPr>
            <a:t>actes</a:t>
          </a:r>
          <a:r>
            <a:rPr lang="en-US" sz="1800" b="1" kern="1200" dirty="0">
              <a:solidFill>
                <a:prstClr val="black">
                  <a:hueOff val="0"/>
                  <a:satOff val="0"/>
                  <a:lumOff val="0"/>
                  <a:alphaOff val="0"/>
                </a:prstClr>
              </a:solidFill>
              <a:latin typeface="+mn-lt"/>
              <a:ea typeface="+mn-ea"/>
              <a:cs typeface="+mn-cs"/>
            </a:rPr>
            <a:t> </a:t>
          </a:r>
          <a:r>
            <a:rPr lang="en-US" sz="1800" b="1" kern="1200" dirty="0" err="1">
              <a:solidFill>
                <a:prstClr val="black">
                  <a:hueOff val="0"/>
                  <a:satOff val="0"/>
                  <a:lumOff val="0"/>
                  <a:alphaOff val="0"/>
                </a:prstClr>
              </a:solidFill>
              <a:latin typeface="+mn-lt"/>
              <a:ea typeface="+mn-ea"/>
              <a:cs typeface="+mn-cs"/>
            </a:rPr>
            <a:t>individuels</a:t>
          </a:r>
          <a:r>
            <a:rPr lang="en-US" sz="1800" b="1" kern="1200" dirty="0">
              <a:solidFill>
                <a:prstClr val="black">
                  <a:hueOff val="0"/>
                  <a:satOff val="0"/>
                  <a:lumOff val="0"/>
                  <a:alphaOff val="0"/>
                </a:prstClr>
              </a:solidFill>
              <a:latin typeface="+mn-lt"/>
              <a:ea typeface="+mn-ea"/>
              <a:cs typeface="+mn-cs"/>
            </a:rPr>
            <a:t> de </a:t>
          </a:r>
          <a:r>
            <a:rPr lang="en-US" sz="1800" b="1" kern="1200" dirty="0" err="1">
              <a:solidFill>
                <a:prstClr val="black">
                  <a:hueOff val="0"/>
                  <a:satOff val="0"/>
                  <a:lumOff val="0"/>
                  <a:alphaOff val="0"/>
                </a:prstClr>
              </a:solidFill>
              <a:latin typeface="+mn-lt"/>
              <a:ea typeface="+mn-ea"/>
              <a:cs typeface="+mn-cs"/>
            </a:rPr>
            <a:t>miséricorde</a:t>
          </a:r>
          <a:r>
            <a:rPr lang="en-US" sz="1800" kern="1200" dirty="0">
              <a:latin typeface="+mn-lt"/>
            </a:rPr>
            <a:t>.</a:t>
          </a:r>
          <a:endParaRPr lang="fr-FR" sz="1800" kern="1200" noProof="0" dirty="0">
            <a:latin typeface="+mn-lt"/>
          </a:endParaRPr>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en-US" sz="1800" b="1" kern="1200" dirty="0" err="1">
              <a:solidFill>
                <a:prstClr val="black">
                  <a:hueOff val="0"/>
                  <a:satOff val="0"/>
                  <a:lumOff val="0"/>
                  <a:alphaOff val="0"/>
                </a:prstClr>
              </a:solidFill>
              <a:latin typeface="Aptos" panose="02110004020202020204"/>
              <a:ea typeface="+mn-ea"/>
              <a:cs typeface="+mn-cs"/>
            </a:rPr>
            <a:t>L'amour</a:t>
          </a:r>
          <a:r>
            <a:rPr lang="en-US" sz="1800" b="1" kern="1200" dirty="0">
              <a:solidFill>
                <a:prstClr val="black">
                  <a:hueOff val="0"/>
                  <a:satOff val="0"/>
                  <a:lumOff val="0"/>
                  <a:alphaOff val="0"/>
                </a:prstClr>
              </a:solidFill>
              <a:latin typeface="Aptos" panose="02110004020202020204"/>
              <a:ea typeface="+mn-ea"/>
              <a:cs typeface="+mn-cs"/>
            </a:rPr>
            <a:t> mutuel </a:t>
          </a:r>
          <a:r>
            <a:rPr lang="en-US" sz="1800" b="1" kern="1200" dirty="0" err="1">
              <a:solidFill>
                <a:prstClr val="black">
                  <a:hueOff val="0"/>
                  <a:satOff val="0"/>
                  <a:lumOff val="0"/>
                  <a:alphaOff val="0"/>
                </a:prstClr>
              </a:solidFill>
              <a:latin typeface="Aptos" panose="02110004020202020204"/>
              <a:ea typeface="+mn-ea"/>
              <a:cs typeface="+mn-cs"/>
            </a:rPr>
            <a:t>harmonise</a:t>
          </a:r>
          <a:r>
            <a:rPr lang="en-US" sz="1800" b="1" kern="1200" dirty="0">
              <a:solidFill>
                <a:prstClr val="black">
                  <a:hueOff val="0"/>
                  <a:satOff val="0"/>
                  <a:lumOff val="0"/>
                  <a:alphaOff val="0"/>
                </a:prstClr>
              </a:solidFill>
              <a:latin typeface="Aptos" panose="02110004020202020204"/>
              <a:ea typeface="+mn-ea"/>
              <a:cs typeface="+mn-cs"/>
            </a:rPr>
            <a:t> les pensées et </a:t>
          </a:r>
          <a:r>
            <a:rPr lang="en-US" sz="1800" b="1" kern="1200" dirty="0" err="1">
              <a:solidFill>
                <a:prstClr val="black">
                  <a:hueOff val="0"/>
                  <a:satOff val="0"/>
                  <a:lumOff val="0"/>
                  <a:alphaOff val="0"/>
                </a:prstClr>
              </a:solidFill>
              <a:latin typeface="Aptos" panose="02110004020202020204"/>
              <a:ea typeface="+mn-ea"/>
              <a:cs typeface="+mn-cs"/>
            </a:rPr>
            <a:t>favorise</a:t>
          </a:r>
          <a:r>
            <a:rPr lang="en-US" sz="1800" b="1" kern="1200" dirty="0">
              <a:solidFill>
                <a:prstClr val="black">
                  <a:hueOff val="0"/>
                  <a:satOff val="0"/>
                  <a:lumOff val="0"/>
                  <a:alphaOff val="0"/>
                </a:prstClr>
              </a:solidFill>
              <a:latin typeface="Aptos" panose="02110004020202020204"/>
              <a:ea typeface="+mn-ea"/>
              <a:cs typeface="+mn-cs"/>
            </a:rPr>
            <a:t> </a:t>
          </a:r>
          <a:r>
            <a:rPr lang="en-US" sz="1800" b="1" kern="1200" dirty="0" err="1">
              <a:solidFill>
                <a:prstClr val="black">
                  <a:hueOff val="0"/>
                  <a:satOff val="0"/>
                  <a:lumOff val="0"/>
                  <a:alphaOff val="0"/>
                </a:prstClr>
              </a:solidFill>
              <a:latin typeface="Aptos" panose="02110004020202020204"/>
              <a:ea typeface="+mn-ea"/>
              <a:cs typeface="+mn-cs"/>
            </a:rPr>
            <a:t>l'unité</a:t>
          </a:r>
          <a:r>
            <a:rPr lang="en-US" sz="1800" b="1" kern="1200" dirty="0">
              <a:solidFill>
                <a:prstClr val="black">
                  <a:hueOff val="0"/>
                  <a:satOff val="0"/>
                  <a:lumOff val="0"/>
                  <a:alphaOff val="0"/>
                </a:prstClr>
              </a:solidFill>
              <a:latin typeface="Aptos" panose="02110004020202020204"/>
              <a:ea typeface="+mn-ea"/>
              <a:cs typeface="+mn-cs"/>
            </a:rPr>
            <a:t> dans </a:t>
          </a:r>
          <a:r>
            <a:rPr lang="en-US" sz="1800" b="1" kern="1200" dirty="0" err="1">
              <a:solidFill>
                <a:prstClr val="black">
                  <a:hueOff val="0"/>
                  <a:satOff val="0"/>
                  <a:lumOff val="0"/>
                  <a:alphaOff val="0"/>
                </a:prstClr>
              </a:solidFill>
              <a:latin typeface="Aptos" panose="02110004020202020204"/>
              <a:ea typeface="+mn-ea"/>
              <a:cs typeface="+mn-cs"/>
            </a:rPr>
            <a:t>l'action</a:t>
          </a:r>
          <a:r>
            <a:rPr lang="en-US" sz="1800" b="1" kern="1200" dirty="0">
              <a:solidFill>
                <a:prstClr val="black">
                  <a:hueOff val="0"/>
                  <a:satOff val="0"/>
                  <a:lumOff val="0"/>
                  <a:alphaOff val="0"/>
                </a:prstClr>
              </a:solidFill>
              <a:latin typeface="Aptos" panose="02110004020202020204"/>
              <a:ea typeface="+mn-ea"/>
              <a:cs typeface="+mn-cs"/>
            </a:rPr>
            <a:t>. </a:t>
          </a:r>
          <a:endParaRPr lang="fr-FR" sz="1800" b="1" kern="1200" noProof="0" dirty="0">
            <a:solidFill>
              <a:prstClr val="black">
                <a:hueOff val="0"/>
                <a:satOff val="0"/>
                <a:lumOff val="0"/>
                <a:alphaOff val="0"/>
              </a:prstClr>
            </a:solidFill>
            <a:latin typeface="Aptos" panose="02110004020202020204"/>
            <a:ea typeface="+mn-ea"/>
            <a:cs typeface="+mn-cs"/>
          </a:endParaRPr>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fr-FR" sz="1800" b="1" noProof="0" dirty="0">
              <a:solidFill>
                <a:schemeClr val="bg1"/>
              </a:solidFill>
              <a:effectLst>
                <a:outerShdw blurRad="38100" dist="38100" dir="2700000" algn="tl">
                  <a:srgbClr val="000000">
                    <a:alpha val="43137"/>
                  </a:srgbClr>
                </a:outerShdw>
              </a:effectLst>
            </a:rPr>
            <a:t>Il a renoncé à ses prérogatives divines (Philippiens 2.6)</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fr-FR" sz="1800" b="1" noProof="0" dirty="0">
              <a:solidFill>
                <a:schemeClr val="bg1"/>
              </a:solidFill>
              <a:effectLst>
                <a:outerShdw blurRad="38100" dist="38100" dir="2700000" algn="tl">
                  <a:srgbClr val="000000">
                    <a:alpha val="43137"/>
                  </a:srgbClr>
                </a:outerShdw>
              </a:effectLst>
            </a:rPr>
            <a:t>Il s'est fait homme pour nous servir (Philippiens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fr-FR" sz="1800" b="1" noProof="0" dirty="0">
              <a:solidFill>
                <a:schemeClr val="bg1"/>
              </a:solidFill>
              <a:effectLst>
                <a:outerShdw blurRad="38100" dist="38100" dir="2700000" algn="tl">
                  <a:srgbClr val="000000">
                    <a:alpha val="43137"/>
                  </a:srgbClr>
                </a:outerShdw>
              </a:effectLst>
            </a:rPr>
            <a:t>Il a obéi humblement en tout, jusqu'à sa mort (Philippiens 2.8)</a:t>
          </a: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noProof="0" dirty="0"/>
            <a:t>Il les stimule à étudier et imiter la vie modèle de Christ</a:t>
          </a:r>
          <a:endParaRPr lang="fr-FR" sz="1800" kern="1200" noProof="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effectLst>
                <a:outerShdw blurRad="38100" dist="38100" dir="2700000" algn="tl">
                  <a:srgbClr val="000000">
                    <a:alpha val="43137"/>
                  </a:srgbClr>
                </a:outerShdw>
              </a:effectLst>
            </a:rPr>
            <a:t>Consolation en Christ</a:t>
          </a:r>
          <a:endParaRPr lang="fr-FR" sz="2000" kern="1200" noProof="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noProof="0" dirty="0"/>
            <a:t>Son amour pour Christ exerce un pouvoir stimulant sur leurs esprits</a:t>
          </a:r>
          <a:endParaRPr lang="fr-FR" sz="1800" kern="1200" noProof="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effectLst>
                <a:outerShdw blurRad="38100" dist="38100" dir="2700000" algn="tl">
                  <a:srgbClr val="000000">
                    <a:alpha val="43137"/>
                  </a:srgbClr>
                </a:outerShdw>
              </a:effectLst>
            </a:rPr>
            <a:t>Consolation d'amour</a:t>
          </a:r>
          <a:endParaRPr lang="fr-FR" sz="2000" kern="1200" noProof="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noProof="0" dirty="0"/>
            <a:t>Ils doivent se soumettre au contrôle de l'Esprit</a:t>
          </a:r>
          <a:endParaRPr lang="fr-FR" sz="1800" kern="1200" noProof="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effectLst>
                <a:outerShdw blurRad="38100" dist="38100" dir="2700000" algn="tl">
                  <a:srgbClr val="000000">
                    <a:alpha val="43137"/>
                  </a:srgbClr>
                </a:outerShdw>
              </a:effectLst>
            </a:rPr>
            <a:t>Communion de l'Esprit</a:t>
          </a:r>
          <a:endParaRPr lang="fr-FR" sz="2000" kern="1200" noProof="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noProof="0" dirty="0"/>
            <a:t>Voir en eux les émotions tendres et chaleureuses de l'affection humaine</a:t>
          </a:r>
          <a:endParaRPr lang="fr-FR" sz="1800" kern="1200" noProof="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effectLst>
                <a:outerShdw blurRad="38100" dist="38100" dir="2700000" algn="tl">
                  <a:srgbClr val="000000">
                    <a:alpha val="43137"/>
                  </a:srgbClr>
                </a:outerShdw>
              </a:effectLst>
            </a:rPr>
            <a:t>Affection tendre</a:t>
          </a:r>
          <a:endParaRPr lang="fr-FR" sz="2000" kern="1200" noProof="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solidFill>
                <a:prstClr val="black">
                  <a:hueOff val="0"/>
                  <a:satOff val="0"/>
                  <a:lumOff val="0"/>
                  <a:alphaOff val="0"/>
                </a:prstClr>
              </a:solidFill>
              <a:latin typeface="+mn-lt"/>
              <a:ea typeface="+mn-ea"/>
              <a:cs typeface="+mn-cs"/>
            </a:rPr>
            <a:t>Manifester </a:t>
          </a:r>
          <a:r>
            <a:rPr lang="en-US" sz="1800" b="1" kern="1200" dirty="0" err="1">
              <a:solidFill>
                <a:prstClr val="black">
                  <a:hueOff val="0"/>
                  <a:satOff val="0"/>
                  <a:lumOff val="0"/>
                  <a:alphaOff val="0"/>
                </a:prstClr>
              </a:solidFill>
              <a:latin typeface="+mn-lt"/>
              <a:ea typeface="+mn-ea"/>
              <a:cs typeface="+mn-cs"/>
            </a:rPr>
            <a:t>une</a:t>
          </a:r>
          <a:r>
            <a:rPr lang="en-US" sz="1800" b="1" kern="1200" dirty="0">
              <a:solidFill>
                <a:prstClr val="black">
                  <a:hueOff val="0"/>
                  <a:satOff val="0"/>
                  <a:lumOff val="0"/>
                  <a:alphaOff val="0"/>
                </a:prstClr>
              </a:solidFill>
              <a:latin typeface="+mn-lt"/>
              <a:ea typeface="+mn-ea"/>
              <a:cs typeface="+mn-cs"/>
            </a:rPr>
            <a:t> affection </a:t>
          </a:r>
          <a:r>
            <a:rPr lang="en-US" sz="1800" b="1" kern="1200" dirty="0" err="1">
              <a:solidFill>
                <a:prstClr val="black">
                  <a:hueOff val="0"/>
                  <a:satOff val="0"/>
                  <a:lumOff val="0"/>
                  <a:alphaOff val="0"/>
                </a:prstClr>
              </a:solidFill>
              <a:latin typeface="+mn-lt"/>
              <a:ea typeface="+mn-ea"/>
              <a:cs typeface="+mn-cs"/>
            </a:rPr>
            <a:t>sincère</a:t>
          </a:r>
          <a:r>
            <a:rPr lang="en-US" sz="1800" b="1" kern="1200" dirty="0">
              <a:solidFill>
                <a:prstClr val="black">
                  <a:hueOff val="0"/>
                  <a:satOff val="0"/>
                  <a:lumOff val="0"/>
                  <a:alphaOff val="0"/>
                </a:prstClr>
              </a:solidFill>
              <a:latin typeface="+mn-lt"/>
              <a:ea typeface="+mn-ea"/>
              <a:cs typeface="+mn-cs"/>
            </a:rPr>
            <a:t> par des </a:t>
          </a:r>
          <a:r>
            <a:rPr lang="en-US" sz="1800" b="1" kern="1200" dirty="0" err="1">
              <a:solidFill>
                <a:prstClr val="black">
                  <a:hueOff val="0"/>
                  <a:satOff val="0"/>
                  <a:lumOff val="0"/>
                  <a:alphaOff val="0"/>
                </a:prstClr>
              </a:solidFill>
              <a:latin typeface="+mn-lt"/>
              <a:ea typeface="+mn-ea"/>
              <a:cs typeface="+mn-cs"/>
            </a:rPr>
            <a:t>actes</a:t>
          </a:r>
          <a:r>
            <a:rPr lang="en-US" sz="1800" b="1" kern="1200" dirty="0">
              <a:solidFill>
                <a:prstClr val="black">
                  <a:hueOff val="0"/>
                  <a:satOff val="0"/>
                  <a:lumOff val="0"/>
                  <a:alphaOff val="0"/>
                </a:prstClr>
              </a:solidFill>
              <a:latin typeface="+mn-lt"/>
              <a:ea typeface="+mn-ea"/>
              <a:cs typeface="+mn-cs"/>
            </a:rPr>
            <a:t> </a:t>
          </a:r>
          <a:r>
            <a:rPr lang="en-US" sz="1800" b="1" kern="1200" dirty="0" err="1">
              <a:solidFill>
                <a:prstClr val="black">
                  <a:hueOff val="0"/>
                  <a:satOff val="0"/>
                  <a:lumOff val="0"/>
                  <a:alphaOff val="0"/>
                </a:prstClr>
              </a:solidFill>
              <a:latin typeface="+mn-lt"/>
              <a:ea typeface="+mn-ea"/>
              <a:cs typeface="+mn-cs"/>
            </a:rPr>
            <a:t>individuels</a:t>
          </a:r>
          <a:r>
            <a:rPr lang="en-US" sz="1800" b="1" kern="1200" dirty="0">
              <a:solidFill>
                <a:prstClr val="black">
                  <a:hueOff val="0"/>
                  <a:satOff val="0"/>
                  <a:lumOff val="0"/>
                  <a:alphaOff val="0"/>
                </a:prstClr>
              </a:solidFill>
              <a:latin typeface="+mn-lt"/>
              <a:ea typeface="+mn-ea"/>
              <a:cs typeface="+mn-cs"/>
            </a:rPr>
            <a:t> de </a:t>
          </a:r>
          <a:r>
            <a:rPr lang="en-US" sz="1800" b="1" kern="1200" dirty="0" err="1">
              <a:solidFill>
                <a:prstClr val="black">
                  <a:hueOff val="0"/>
                  <a:satOff val="0"/>
                  <a:lumOff val="0"/>
                  <a:alphaOff val="0"/>
                </a:prstClr>
              </a:solidFill>
              <a:latin typeface="+mn-lt"/>
              <a:ea typeface="+mn-ea"/>
              <a:cs typeface="+mn-cs"/>
            </a:rPr>
            <a:t>miséricorde</a:t>
          </a:r>
          <a:r>
            <a:rPr lang="en-US" sz="1800" kern="1200" dirty="0">
              <a:latin typeface="+mn-lt"/>
            </a:rPr>
            <a:t>.</a:t>
          </a:r>
          <a:endParaRPr lang="fr-FR" sz="1800" kern="1200" noProof="0" dirty="0">
            <a:latin typeface="+mn-lt"/>
          </a:endParaRPr>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effectLst>
                <a:outerShdw blurRad="38100" dist="38100" dir="2700000" algn="tl">
                  <a:srgbClr val="000000">
                    <a:alpha val="43137"/>
                  </a:srgbClr>
                </a:outerShdw>
              </a:effectLst>
            </a:rPr>
            <a:t>Miséricorde</a:t>
          </a:r>
          <a:endParaRPr lang="fr-FR" sz="2000" kern="1200" noProof="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err="1">
              <a:solidFill>
                <a:prstClr val="black">
                  <a:hueOff val="0"/>
                  <a:satOff val="0"/>
                  <a:lumOff val="0"/>
                  <a:alphaOff val="0"/>
                </a:prstClr>
              </a:solidFill>
              <a:latin typeface="Aptos" panose="02110004020202020204"/>
              <a:ea typeface="+mn-ea"/>
              <a:cs typeface="+mn-cs"/>
            </a:rPr>
            <a:t>L'amour</a:t>
          </a:r>
          <a:r>
            <a:rPr lang="en-US" sz="1800" b="1" kern="1200" dirty="0">
              <a:solidFill>
                <a:prstClr val="black">
                  <a:hueOff val="0"/>
                  <a:satOff val="0"/>
                  <a:lumOff val="0"/>
                  <a:alphaOff val="0"/>
                </a:prstClr>
              </a:solidFill>
              <a:latin typeface="Aptos" panose="02110004020202020204"/>
              <a:ea typeface="+mn-ea"/>
              <a:cs typeface="+mn-cs"/>
            </a:rPr>
            <a:t> mutuel </a:t>
          </a:r>
          <a:r>
            <a:rPr lang="en-US" sz="1800" b="1" kern="1200" dirty="0" err="1">
              <a:solidFill>
                <a:prstClr val="black">
                  <a:hueOff val="0"/>
                  <a:satOff val="0"/>
                  <a:lumOff val="0"/>
                  <a:alphaOff val="0"/>
                </a:prstClr>
              </a:solidFill>
              <a:latin typeface="Aptos" panose="02110004020202020204"/>
              <a:ea typeface="+mn-ea"/>
              <a:cs typeface="+mn-cs"/>
            </a:rPr>
            <a:t>harmonise</a:t>
          </a:r>
          <a:r>
            <a:rPr lang="en-US" sz="1800" b="1" kern="1200" dirty="0">
              <a:solidFill>
                <a:prstClr val="black">
                  <a:hueOff val="0"/>
                  <a:satOff val="0"/>
                  <a:lumOff val="0"/>
                  <a:alphaOff val="0"/>
                </a:prstClr>
              </a:solidFill>
              <a:latin typeface="Aptos" panose="02110004020202020204"/>
              <a:ea typeface="+mn-ea"/>
              <a:cs typeface="+mn-cs"/>
            </a:rPr>
            <a:t> les pensées et </a:t>
          </a:r>
          <a:r>
            <a:rPr lang="en-US" sz="1800" b="1" kern="1200" dirty="0" err="1">
              <a:solidFill>
                <a:prstClr val="black">
                  <a:hueOff val="0"/>
                  <a:satOff val="0"/>
                  <a:lumOff val="0"/>
                  <a:alphaOff val="0"/>
                </a:prstClr>
              </a:solidFill>
              <a:latin typeface="Aptos" panose="02110004020202020204"/>
              <a:ea typeface="+mn-ea"/>
              <a:cs typeface="+mn-cs"/>
            </a:rPr>
            <a:t>favorise</a:t>
          </a:r>
          <a:r>
            <a:rPr lang="en-US" sz="1800" b="1" kern="1200" dirty="0">
              <a:solidFill>
                <a:prstClr val="black">
                  <a:hueOff val="0"/>
                  <a:satOff val="0"/>
                  <a:lumOff val="0"/>
                  <a:alphaOff val="0"/>
                </a:prstClr>
              </a:solidFill>
              <a:latin typeface="Aptos" panose="02110004020202020204"/>
              <a:ea typeface="+mn-ea"/>
              <a:cs typeface="+mn-cs"/>
            </a:rPr>
            <a:t> </a:t>
          </a:r>
          <a:r>
            <a:rPr lang="en-US" sz="1800" b="1" kern="1200" dirty="0" err="1">
              <a:solidFill>
                <a:prstClr val="black">
                  <a:hueOff val="0"/>
                  <a:satOff val="0"/>
                  <a:lumOff val="0"/>
                  <a:alphaOff val="0"/>
                </a:prstClr>
              </a:solidFill>
              <a:latin typeface="Aptos" panose="02110004020202020204"/>
              <a:ea typeface="+mn-ea"/>
              <a:cs typeface="+mn-cs"/>
            </a:rPr>
            <a:t>l'unité</a:t>
          </a:r>
          <a:r>
            <a:rPr lang="en-US" sz="1800" b="1" kern="1200" dirty="0">
              <a:solidFill>
                <a:prstClr val="black">
                  <a:hueOff val="0"/>
                  <a:satOff val="0"/>
                  <a:lumOff val="0"/>
                  <a:alphaOff val="0"/>
                </a:prstClr>
              </a:solidFill>
              <a:latin typeface="Aptos" panose="02110004020202020204"/>
              <a:ea typeface="+mn-ea"/>
              <a:cs typeface="+mn-cs"/>
            </a:rPr>
            <a:t> dans </a:t>
          </a:r>
          <a:r>
            <a:rPr lang="en-US" sz="1800" b="1" kern="1200" dirty="0" err="1">
              <a:solidFill>
                <a:prstClr val="black">
                  <a:hueOff val="0"/>
                  <a:satOff val="0"/>
                  <a:lumOff val="0"/>
                  <a:alphaOff val="0"/>
                </a:prstClr>
              </a:solidFill>
              <a:latin typeface="Aptos" panose="02110004020202020204"/>
              <a:ea typeface="+mn-ea"/>
              <a:cs typeface="+mn-cs"/>
            </a:rPr>
            <a:t>l'action</a:t>
          </a:r>
          <a:r>
            <a:rPr lang="en-US" sz="1800" b="1" kern="1200" dirty="0">
              <a:solidFill>
                <a:prstClr val="black">
                  <a:hueOff val="0"/>
                  <a:satOff val="0"/>
                  <a:lumOff val="0"/>
                  <a:alphaOff val="0"/>
                </a:prstClr>
              </a:solidFill>
              <a:latin typeface="Aptos" panose="02110004020202020204"/>
              <a:ea typeface="+mn-ea"/>
              <a:cs typeface="+mn-cs"/>
            </a:rPr>
            <a:t>. </a:t>
          </a:r>
          <a:endParaRPr lang="fr-FR" sz="1800" b="1" kern="1200" noProof="0" dirty="0">
            <a:solidFill>
              <a:prstClr val="black">
                <a:hueOff val="0"/>
                <a:satOff val="0"/>
                <a:lumOff val="0"/>
                <a:alphaOff val="0"/>
              </a:prstClr>
            </a:solidFill>
            <a:latin typeface="Aptos" panose="02110004020202020204"/>
            <a:ea typeface="+mn-ea"/>
            <a:cs typeface="+mn-cs"/>
          </a:endParaRPr>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effectLst>
                <a:outerShdw blurRad="38100" dist="38100" dir="2700000" algn="tl">
                  <a:srgbClr val="000000">
                    <a:alpha val="43137"/>
                  </a:srgbClr>
                </a:outerShdw>
              </a:effectLst>
            </a:rPr>
            <a:t>Unité de sentiment et d'amour</a:t>
          </a:r>
          <a:endParaRPr lang="fr-FR" sz="2000" kern="1200" noProof="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solidFill>
                <a:schemeClr val="bg1"/>
              </a:solidFill>
              <a:effectLst>
                <a:outerShdw blurRad="38100" dist="38100" dir="2700000" algn="tl">
                  <a:srgbClr val="000000">
                    <a:alpha val="43137"/>
                  </a:srgbClr>
                </a:outerShdw>
              </a:effectLst>
            </a:rPr>
            <a:t>Il a renoncé à ses prérogatives divines (Philippiens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solidFill>
                <a:schemeClr val="bg1"/>
              </a:solidFill>
              <a:effectLst>
                <a:outerShdw blurRad="38100" dist="38100" dir="2700000" algn="tl">
                  <a:srgbClr val="000000">
                    <a:alpha val="43137"/>
                  </a:srgbClr>
                </a:outerShdw>
              </a:effectLst>
            </a:rPr>
            <a:t>Il s'est fait homme pour nous servir (Philippiens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solidFill>
                <a:schemeClr val="bg1"/>
              </a:solidFill>
              <a:effectLst>
                <a:outerShdw blurRad="38100" dist="38100" dir="2700000" algn="tl">
                  <a:srgbClr val="000000">
                    <a:alpha val="43137"/>
                  </a:srgbClr>
                </a:outerShdw>
              </a:effectLst>
            </a:rPr>
            <a:t>Il a obéi humblement en tout, jusqu'à sa mort (Philippiens 2.8)</a:t>
          </a: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20/01/2026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20/01/2026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20/01/2026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20/01/2026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20/01/2026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20/01/2026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20/01/2026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20/01/2026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20/01/2026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20/01/2026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20/01/2026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20/01/2026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20/01/2026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20/01/2026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20/01/2026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20/01/2026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20/01/2026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20/01/2026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20/01/2026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20/01/2026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20/01/2026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20/01/2026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20/01/2026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20/01/2026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e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pic>
        <p:nvPicPr>
          <p:cNvPr id="6" name="Image 5" descr="Une image contenant habits, personne, femme, Visage humain&#10;&#10;Le contenu généré par l’IA peut être incorrect.">
            <a:extLst>
              <a:ext uri="{FF2B5EF4-FFF2-40B4-BE49-F238E27FC236}">
                <a16:creationId xmlns:a16="http://schemas.microsoft.com/office/drawing/2014/main" id="{0BA2FC91-FB97-0507-79D3-36336B521F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fr-FR" sz="58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L'UNITÉ PAR L'HUMILITÉ</a:t>
            </a: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fr-FR" b="1" noProof="0" dirty="0">
                <a:solidFill>
                  <a:schemeClr val="accent5">
                    <a:lumMod val="75000"/>
                  </a:schemeClr>
                </a:solidFill>
              </a:rPr>
              <a:t>Leçon 4 pour le 24 janvier 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Rectangle, texte, conception&#10;&#10;Le contenu généré par l’IA peut être incorrect.">
            <a:extLst>
              <a:ext uri="{FF2B5EF4-FFF2-40B4-BE49-F238E27FC236}">
                <a16:creationId xmlns:a16="http://schemas.microsoft.com/office/drawing/2014/main" id="{2C5E67AA-819F-C03C-7AA0-FB05500D44F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401205"/>
          </a:xfrm>
          <a:prstGeom prst="rect">
            <a:avLst/>
          </a:prstGeom>
          <a:noFill/>
        </p:spPr>
        <p:txBody>
          <a:bodyPr wrap="square">
            <a:spAutoFit/>
          </a:bodyPr>
          <a:lstStyle/>
          <a:p>
            <a:pPr>
              <a:spcBef>
                <a:spcPts val="600"/>
              </a:spcBef>
            </a:pPr>
            <a:r>
              <a:rPr lang="fr-FR" sz="2800" b="1" noProof="0" dirty="0">
                <a:latin typeface="Constantia" panose="02030602050306030303" pitchFamily="18" charset="0"/>
              </a:rPr>
              <a:t>« Dieu permet à l’homme d’être lui-même. Il ne désire pas que son esprit soit absorbé par celui d’un de ses compagnons, mortel comme lui. Ceux qui désirent être transformés dans leur vie et leur caractère ne doivent pas regarder aux hommes, mais au divin exemple. Dieu nous dit : "Ayez en vous les sentiments qui étaient en Jésus-Christ". Par la conversion et la régénération, les hommes reçoivent l’Esprit du Christ. »</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4778268" y="5539472"/>
            <a:ext cx="5434437" cy="338554"/>
          </a:xfrm>
          <a:prstGeom prst="rect">
            <a:avLst/>
          </a:prstGeom>
          <a:noFill/>
        </p:spPr>
        <p:txBody>
          <a:bodyPr wrap="none" rtlCol="0">
            <a:spAutoFit/>
          </a:bodyPr>
          <a:lstStyle/>
          <a:p>
            <a:pPr algn="r"/>
            <a:r>
              <a:rPr lang="fr-FR" sz="1600" b="1" noProof="0" dirty="0"/>
              <a:t>E. G. W. (Pour mieux connaitre Jésus-</a:t>
            </a:r>
            <a:r>
              <a:rPr lang="fr-FR" sz="1600" b="1" noProof="0" dirty="0" err="1"/>
              <a:t>Crist,p</a:t>
            </a:r>
            <a:r>
              <a:rPr lang="fr-FR" sz="1600" b="1" noProof="0" dirty="0"/>
              <a:t>. 136,  8 mai.)</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pic>
        <p:nvPicPr>
          <p:cNvPr id="5" name="Image 4" descr="Une image contenant personne, joint, Membre, doigt&#10;&#10;Le contenu généré par l’IA peut être incorrect.">
            <a:extLst>
              <a:ext uri="{FF2B5EF4-FFF2-40B4-BE49-F238E27FC236}">
                <a16:creationId xmlns:a16="http://schemas.microsoft.com/office/drawing/2014/main" id="{8F845419-690B-B9C8-014D-AA0742004B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705177"/>
            <a:ext cx="5958672" cy="544764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Rendez ma joie parfaite, ayant un même sentiment, un même amour, une même âme, une même pensée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4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Philippiens 2.2</a:t>
            </a:r>
            <a:endParaRPr kumimoji="0" lang="fr-FR" sz="4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561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jaune, capture d’écran, Caractère coloré, Rectangle&#10;&#10;Le contenu généré par l’IA peut être incorrect.">
            <a:extLst>
              <a:ext uri="{FF2B5EF4-FFF2-40B4-BE49-F238E27FC236}">
                <a16:creationId xmlns:a16="http://schemas.microsoft.com/office/drawing/2014/main" id="{C89395BB-CFE2-0620-4339-369DDB26524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ln>
            <a:solidFill>
              <a:schemeClr val="tx2">
                <a:lumMod val="20000"/>
                <a:lumOff val="80000"/>
              </a:schemeClr>
            </a:solidFill>
          </a:ln>
        </p:spPr>
      </p:pic>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fr-FR" sz="2000" b="1" noProof="0" dirty="0">
                <a:solidFill>
                  <a:srgbClr val="B92F00"/>
                </a:solidFill>
              </a:rPr>
              <a:t>L'origine de la désunion (Philippiens 2.1-3a)</a:t>
            </a:r>
          </a:p>
          <a:p>
            <a:pPr>
              <a:spcBef>
                <a:spcPts val="3000"/>
              </a:spcBef>
            </a:pPr>
            <a:r>
              <a:rPr lang="fr-FR" sz="2000" b="1" noProof="0" dirty="0">
                <a:solidFill>
                  <a:srgbClr val="008496"/>
                </a:solidFill>
              </a:rPr>
              <a:t>L'unité par l'humilité (Philippiens 2.3b-4)</a:t>
            </a:r>
          </a:p>
          <a:p>
            <a:pPr>
              <a:spcBef>
                <a:spcPts val="3000"/>
              </a:spcBef>
            </a:pPr>
            <a:r>
              <a:rPr lang="fr-FR" sz="2000" b="1" noProof="0" dirty="0">
                <a:solidFill>
                  <a:srgbClr val="139E00"/>
                </a:solidFill>
              </a:rPr>
              <a:t>Penser comme Jésus (Philippiens 2.5)</a:t>
            </a:r>
          </a:p>
          <a:p>
            <a:pPr>
              <a:spcBef>
                <a:spcPts val="3000"/>
              </a:spcBef>
            </a:pPr>
            <a:r>
              <a:rPr lang="fr-FR" sz="2000" b="1" noProof="0" dirty="0">
                <a:solidFill>
                  <a:srgbClr val="9800B9"/>
                </a:solidFill>
              </a:rPr>
              <a:t>L'attitude de Jésus (Philippiens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631216"/>
          </a:xfrm>
          <a:prstGeom prst="rect">
            <a:avLst/>
          </a:prstGeom>
          <a:noFill/>
        </p:spPr>
        <p:txBody>
          <a:bodyPr wrap="square" rtlCol="0">
            <a:spAutoFit/>
          </a:bodyPr>
          <a:lstStyle/>
          <a:p>
            <a:pPr>
              <a:spcBef>
                <a:spcPts val="600"/>
              </a:spcBef>
            </a:pPr>
            <a:r>
              <a:rPr lang="fr-FR" sz="2000" b="1" noProof="0" dirty="0"/>
              <a:t>Paul vient d'encourager les croyants de Philippes à rester fermes face aux difficultés qu'implique la vie chrétienne. Il leur a demandé de se comporter d'une manière digne des citoyens célestes, en mettant l'accent sur l'unité.</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267449" cy="1323439"/>
          </a:xfrm>
          <a:prstGeom prst="rect">
            <a:avLst/>
          </a:prstGeom>
          <a:noFill/>
        </p:spPr>
        <p:txBody>
          <a:bodyPr wrap="square">
            <a:spAutoFit/>
          </a:bodyPr>
          <a:lstStyle/>
          <a:p>
            <a:pPr>
              <a:spcBef>
                <a:spcPts val="600"/>
              </a:spcBef>
            </a:pPr>
            <a:r>
              <a:rPr lang="fr-FR" sz="2000" b="1" noProof="0" dirty="0"/>
              <a:t>Avec l'expression « c'est pourquoi », Paul commence une nouvelle section dans laquelle il nous donne les clés pour comprendre comment parvenir à cette unité parfaite : en imitant l'exemple de Jésus.</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pic>
        <p:nvPicPr>
          <p:cNvPr id="10" name="Image 9" descr="Une image contenant nuage, nature, bleu, bleu vert&#10;&#10;Le contenu généré par l’IA peut être incorrect.">
            <a:extLst>
              <a:ext uri="{FF2B5EF4-FFF2-40B4-BE49-F238E27FC236}">
                <a16:creationId xmlns:a16="http://schemas.microsoft.com/office/drawing/2014/main" id="{61F3B5F4-FC45-0E1B-7ACD-89016C913F9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FR" sz="4400" b="1" noProof="0" dirty="0">
                <a:ln/>
                <a:solidFill>
                  <a:schemeClr val="accent6"/>
                </a:solidFill>
              </a:rPr>
              <a:t>L'ORIGINE DE LA DÉSUNION</a:t>
            </a:r>
          </a:p>
        </p:txBody>
      </p:sp>
      <p:sp>
        <p:nvSpPr>
          <p:cNvPr id="5" name="CuadroTexto 4">
            <a:extLst>
              <a:ext uri="{FF2B5EF4-FFF2-40B4-BE49-F238E27FC236}">
                <a16:creationId xmlns:a16="http://schemas.microsoft.com/office/drawing/2014/main" id="{00BD2A5A-A65E-0015-02D3-52CC51E49A8C}"/>
              </a:ext>
            </a:extLst>
          </p:cNvPr>
          <p:cNvSpPr txBox="1"/>
          <p:nvPr/>
        </p:nvSpPr>
        <p:spPr>
          <a:xfrm>
            <a:off x="-1" y="685992"/>
            <a:ext cx="8917857" cy="369332"/>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0" dirty="0">
                <a:solidFill>
                  <a:schemeClr val="tx2"/>
                </a:solidFill>
                <a:latin typeface="Comic Sans MS" panose="030F0702030302020204" pitchFamily="66" charset="0"/>
              </a:rPr>
              <a:t>« Ne faites rien par esprit de parti ou par vaine gloire » (Philippiens 2.3a)</a:t>
            </a:r>
            <a:endParaRPr lang="fr-FR" sz="1400" b="1" noProof="0" dirty="0">
              <a:solidFill>
                <a:schemeClr val="tx2"/>
              </a:solidFill>
              <a:latin typeface="Comic Sans MS" panose="030F0702030302020204" pitchFamily="66" charset="0"/>
            </a:endParaRPr>
          </a:p>
        </p:txBody>
      </p:sp>
      <p:sp>
        <p:nvSpPr>
          <p:cNvPr id="6" name="CuadroTexto 5">
            <a:extLst>
              <a:ext uri="{FF2B5EF4-FFF2-40B4-BE49-F238E27FC236}">
                <a16:creationId xmlns:a16="http://schemas.microsoft.com/office/drawing/2014/main" id="{4144C246-DF8A-3014-1298-D3C594D77859}"/>
              </a:ext>
            </a:extLst>
          </p:cNvPr>
          <p:cNvSpPr txBox="1"/>
          <p:nvPr/>
        </p:nvSpPr>
        <p:spPr>
          <a:xfrm>
            <a:off x="38502" y="1062573"/>
            <a:ext cx="9372198" cy="1015663"/>
          </a:xfrm>
          <a:prstGeom prst="rect">
            <a:avLst/>
          </a:prstGeom>
          <a:noFill/>
        </p:spPr>
        <p:txBody>
          <a:bodyPr wrap="square" rtlCol="0">
            <a:spAutoFit/>
          </a:bodyPr>
          <a:lstStyle/>
          <a:p>
            <a:pPr>
              <a:spcBef>
                <a:spcPts val="600"/>
              </a:spcBef>
            </a:pPr>
            <a:r>
              <a:rPr lang="fr-FR" sz="2000" b="1" noProof="0" dirty="0"/>
              <a:t>Avant de mettre le doigt sur la plaie, en indiquant les motifs de la désunion qui se percevait parmi les Philippiens, quels sont les premiers conseils qu'il leur donne pour atteindre l'unité, en rendant parfaite sa joie (Philippiens 2.1-2) ?</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2779689134"/>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707886"/>
          </a:xfrm>
          <a:prstGeom prst="rect">
            <a:avLst/>
          </a:prstGeom>
          <a:noFill/>
        </p:spPr>
        <p:txBody>
          <a:bodyPr wrap="square" rtlCol="0">
            <a:spAutoFit/>
          </a:bodyPr>
          <a:lstStyle/>
          <a:p>
            <a:pPr>
              <a:spcBef>
                <a:spcPts val="600"/>
              </a:spcBef>
            </a:pPr>
            <a:r>
              <a:rPr lang="fr-FR" sz="2000" b="1" noProof="0" dirty="0"/>
              <a:t>Tout cela, ils ne pourraient l'obtenir que s'ils laissaient de côté ce qui les séparait : l'orgueil et les disputes (Phil.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a:fillRect/>
          </a:stretch>
        </p:blipFill>
        <p:spPr>
          <a:xfrm>
            <a:off x="9319687" y="210737"/>
            <a:ext cx="2636594" cy="1478363"/>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015663"/>
          </a:xfrm>
          <a:prstGeom prst="rect">
            <a:avLst/>
          </a:prstGeom>
          <a:noFill/>
        </p:spPr>
        <p:txBody>
          <a:bodyPr wrap="square">
            <a:spAutoFit/>
          </a:bodyPr>
          <a:lstStyle/>
          <a:p>
            <a:pPr>
              <a:spcBef>
                <a:spcPts val="600"/>
              </a:spcBef>
            </a:pPr>
            <a:r>
              <a:rPr lang="fr-FR" sz="2000" b="1" noProof="0" dirty="0"/>
              <a:t>Ces deux problèmes étaient présents dans la rébellion de Lucifer, et se trouvent parmi les problèmes les plus graves des relations (Galates 5.26 ; Jacques 3.16)</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Lilas, Caractère coloré, rose, Magenta&#10;&#10;Le contenu généré par l’IA peut être incorrect.">
            <a:extLst>
              <a:ext uri="{FF2B5EF4-FFF2-40B4-BE49-F238E27FC236}">
                <a16:creationId xmlns:a16="http://schemas.microsoft.com/office/drawing/2014/main" id="{6AE5F6B3-9C49-63A4-CDAD-4E1D7979069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noProof="0" dirty="0"/>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fr-FR" sz="4400" b="1" spc="300" noProof="0" dirty="0">
                <a:ln w="6600">
                  <a:solidFill>
                    <a:srgbClr val="10A499"/>
                  </a:solidFill>
                  <a:prstDash val="solid"/>
                </a:ln>
                <a:solidFill>
                  <a:srgbClr val="96F5EE"/>
                </a:solidFill>
                <a:effectLst>
                  <a:outerShdw dist="38100" dir="2700000" algn="tl" rotWithShape="0">
                    <a:schemeClr val="accent2"/>
                  </a:outerShdw>
                </a:effectLst>
              </a:rPr>
              <a:t>L'UNITÉ PAR L'HUMILITÉ</a:t>
            </a: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r>
              <a:rPr lang="fr-FR" b="1" noProof="0" dirty="0">
                <a:solidFill>
                  <a:schemeClr val="bg1"/>
                </a:solidFill>
                <a:effectLst>
                  <a:outerShdw blurRad="38100" dist="38100" dir="2700000" algn="tl">
                    <a:srgbClr val="000000">
                      <a:alpha val="43137"/>
                    </a:srgbClr>
                  </a:outerShdw>
                </a:effectLst>
                <a:latin typeface="Comic Sans MS" panose="030F0702030302020204" pitchFamily="66" charset="0"/>
              </a:rPr>
              <a:t>« ..mais que l'humilité vous fasse regarder les autres comme étant au-dessus de vous-mêmes. Que chacun de vous, au lieu de considérer ses propres intérêts, considère aussi ceux des autres » </a:t>
            </a:r>
            <a:r>
              <a:rPr lang="fr-FR" sz="1600" b="1" noProof="0" dirty="0">
                <a:solidFill>
                  <a:schemeClr val="bg1"/>
                </a:solidFill>
                <a:effectLst>
                  <a:outerShdw blurRad="38100" dist="38100" dir="2700000" algn="tl">
                    <a:srgbClr val="000000">
                      <a:alpha val="43137"/>
                    </a:srgbClr>
                  </a:outerShdw>
                </a:effectLst>
                <a:latin typeface="Comic Sans MS" panose="030F0702030302020204" pitchFamily="66" charset="0"/>
              </a:rPr>
              <a:t>(Philippiens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1" y="1359620"/>
            <a:ext cx="8386057" cy="1323439"/>
          </a:xfrm>
          <a:prstGeom prst="rect">
            <a:avLst/>
          </a:prstGeom>
          <a:noFill/>
        </p:spPr>
        <p:txBody>
          <a:bodyPr wrap="square" rtlCol="0">
            <a:spAutoFit/>
          </a:bodyPr>
          <a:lstStyle/>
          <a:p>
            <a:pPr>
              <a:spcBef>
                <a:spcPts val="600"/>
              </a:spcBef>
            </a:pPr>
            <a:r>
              <a:rPr lang="fr-FR" sz="2000" b="1" noProof="0" dirty="0"/>
              <a:t>La formule pour l'unité que Paul propose ne consiste pas en quelque chose d'externe, mais en une attitude intérieure : l'humilité. En plus d'être un trait caractéristique de Jésus, Il a encouragé ses auditeurs à être humbles (Matthieu 11.29 ; 18.4 ; 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65134" y="2515069"/>
            <a:ext cx="2254185" cy="3263431"/>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646736"/>
            <a:ext cx="5959191" cy="1631216"/>
          </a:xfrm>
          <a:prstGeom prst="rect">
            <a:avLst/>
          </a:prstGeom>
          <a:noFill/>
        </p:spPr>
        <p:txBody>
          <a:bodyPr wrap="square">
            <a:spAutoFit/>
          </a:bodyPr>
          <a:lstStyle/>
          <a:p>
            <a:pPr>
              <a:spcBef>
                <a:spcPts val="600"/>
              </a:spcBef>
            </a:pPr>
            <a:r>
              <a:rPr lang="fr-FR" sz="2000" b="1" noProof="0" dirty="0"/>
              <a:t>Pour atteindre cette humilité, Paul propose que nous considérions les autres comme supérieurs à nous-mêmes (Philippiens 2.3). Mais ne sommes-nous pas tous égaux devant Dieu ? Ne doit-il pas y avoir égalité pour pouvoir avoir l'unité ?</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144297"/>
            <a:ext cx="9592452" cy="707886"/>
          </a:xfrm>
          <a:prstGeom prst="rect">
            <a:avLst/>
          </a:prstGeom>
          <a:noFill/>
        </p:spPr>
        <p:txBody>
          <a:bodyPr wrap="square">
            <a:spAutoFit/>
          </a:bodyPr>
          <a:lstStyle/>
          <a:p>
            <a:pPr>
              <a:spcBef>
                <a:spcPts val="600"/>
              </a:spcBef>
            </a:pPr>
            <a:r>
              <a:rPr lang="fr-FR" sz="2000" b="1" noProof="0" dirty="0"/>
              <a:t>Pour pouvoir aider l'autre, nous devons apprendre à l'écouter pour comprendre son point de vue. Tout cela est, sans aucun doute, l'œuvre de l'Esprit Saint.</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0" y="4241629"/>
            <a:ext cx="5860873" cy="1938992"/>
          </a:xfrm>
          <a:prstGeom prst="rect">
            <a:avLst/>
          </a:prstGeom>
          <a:noFill/>
        </p:spPr>
        <p:txBody>
          <a:bodyPr wrap="square">
            <a:spAutoFit/>
          </a:bodyPr>
          <a:lstStyle/>
          <a:p>
            <a:pPr>
              <a:spcBef>
                <a:spcPts val="600"/>
              </a:spcBef>
            </a:pPr>
            <a:r>
              <a:rPr lang="fr-FR" sz="2000" b="1" noProof="0" dirty="0"/>
              <a:t>Paul ne dit pas que nous sommes inférieurs à l'autre, mais que nous estimions (considérions) que nous le sommes. Tout comme le serviteur cherche le bien de son maître, nous devons chercher le bien de ceux que nous estimons supérieurs à nous (Philippiens 2.4).</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flou, Caractère coloré, orange&#10;&#10;Le contenu généré par l’IA peut être incorrect.">
            <a:extLst>
              <a:ext uri="{FF2B5EF4-FFF2-40B4-BE49-F238E27FC236}">
                <a16:creationId xmlns:a16="http://schemas.microsoft.com/office/drawing/2014/main" id="{5CC33FFE-B1AC-A7DE-6837-C5D96ECCDCB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fr-FR" sz="4400" b="1" spc="6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PENSER COMME JÉSUS</a:t>
            </a:r>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8" y="593355"/>
            <a:ext cx="7649497" cy="615553"/>
          </a:xfrm>
          <a:prstGeom prst="rect">
            <a:avLst/>
          </a:prstGeom>
          <a:noFill/>
        </p:spPr>
        <p:txBody>
          <a:bodyPr wrap="square">
            <a:spAutoFit/>
          </a:bodyPr>
          <a:lstStyle/>
          <a:p>
            <a:pPr algn="ctr"/>
            <a:r>
              <a:rPr lang="fr-FR"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Ayez en vous les sentiments qui étaient en Jésus-Christ » </a:t>
            </a:r>
            <a:r>
              <a:rPr lang="fr-FR" sz="16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(Philippiens 2.5)</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8" y="1150450"/>
            <a:ext cx="8567365" cy="1631216"/>
          </a:xfrm>
          <a:prstGeom prst="rect">
            <a:avLst/>
          </a:prstGeom>
          <a:noFill/>
        </p:spPr>
        <p:txBody>
          <a:bodyPr wrap="square" rtlCol="0">
            <a:spAutoFit/>
          </a:bodyPr>
          <a:lstStyle/>
          <a:p>
            <a:pPr>
              <a:spcBef>
                <a:spcPts val="600"/>
              </a:spcBef>
            </a:pPr>
            <a:r>
              <a:rPr lang="fr-FR" sz="2000" b="1" noProof="0" dirty="0"/>
              <a:t>Comment nos pensées sont-elles modelées ? À travers les « avenues de l'âme », c'est-à-dire, nos sens. Tout ce que nous lisons, voyons ou entendons, nous modèle d'une certaine manière. Et, bien sûr, Satan se charge de bombarder nos sens pour façonner nos esprits selon sa propre pensée.</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89482" y="4488410"/>
            <a:ext cx="3797164" cy="2246769"/>
          </a:xfrm>
          <a:prstGeom prst="rect">
            <a:avLst/>
          </a:prstGeom>
          <a:noFill/>
        </p:spPr>
        <p:txBody>
          <a:bodyPr wrap="square">
            <a:spAutoFit/>
          </a:bodyPr>
          <a:lstStyle/>
          <a:p>
            <a:pPr>
              <a:spcBef>
                <a:spcPts val="600"/>
              </a:spcBef>
            </a:pPr>
            <a:r>
              <a:rPr lang="fr-FR" sz="2000" b="1" noProof="0" dirty="0"/>
              <a:t>Il en est ainsi parce que nos pensées sont charnelles, et notre cœur trompeur (Jérémie 17.9). L'Esprit transformera notre esprit charnel en un esprit spirituel, comme celui de Christ (Romains 8.1, 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1015663"/>
          </a:xfrm>
          <a:prstGeom prst="rect">
            <a:avLst/>
          </a:prstGeom>
          <a:noFill/>
        </p:spPr>
        <p:txBody>
          <a:bodyPr wrap="square">
            <a:spAutoFit/>
          </a:bodyPr>
          <a:lstStyle/>
          <a:p>
            <a:pPr>
              <a:spcBef>
                <a:spcPts val="600"/>
              </a:spcBef>
            </a:pPr>
            <a:r>
              <a:rPr lang="fr-FR" sz="2000" b="1" noProof="0" dirty="0"/>
              <a:t>Peut-être pouvons-nous, avec beaucoup d'effort, obtenir le premier. Mais changer notre esprit pour le conformer à l'esprit de Jésus, seul l'Esprit Saint peut le faire en nous.</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7" y="2775711"/>
            <a:ext cx="8567364" cy="707886"/>
          </a:xfrm>
          <a:prstGeom prst="rect">
            <a:avLst/>
          </a:prstGeom>
          <a:noFill/>
        </p:spPr>
        <p:txBody>
          <a:bodyPr wrap="square">
            <a:spAutoFit/>
          </a:bodyPr>
          <a:lstStyle/>
          <a:p>
            <a:pPr>
              <a:spcBef>
                <a:spcPts val="600"/>
              </a:spcBef>
            </a:pPr>
            <a:r>
              <a:rPr lang="fr-FR" sz="2000" b="1" noProof="0" dirty="0"/>
              <a:t>Paul est radical. Non seulement il nous invite à surveiller nos pensées, mais il nous demande de penser comme Christ pensait </a:t>
            </a:r>
            <a:r>
              <a:rPr lang="fr-FR" sz="1600" b="1" noProof="0" dirty="0"/>
              <a:t>(Philippiens 4.8 ;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Rectangle, Caractère coloré, violette&#10;&#10;Le contenu généré par l’IA peut être incorrect.">
            <a:extLst>
              <a:ext uri="{FF2B5EF4-FFF2-40B4-BE49-F238E27FC236}">
                <a16:creationId xmlns:a16="http://schemas.microsoft.com/office/drawing/2014/main" id="{BD0F1594-4564-04BF-2E67-194DBCE591A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4524315"/>
          </a:xfrm>
          <a:prstGeom prst="rect">
            <a:avLst/>
          </a:prstGeom>
          <a:noFill/>
        </p:spPr>
        <p:txBody>
          <a:bodyPr wrap="square">
            <a:spAutoFit/>
          </a:bodyPr>
          <a:lstStyle/>
          <a:p>
            <a:pPr>
              <a:spcBef>
                <a:spcPts val="600"/>
              </a:spcBef>
            </a:pPr>
            <a:r>
              <a:rPr lang="fr-FR" sz="3200" b="1" noProof="0" dirty="0">
                <a:latin typeface="Constantia" panose="02030602050306030303" pitchFamily="18" charset="0"/>
              </a:rPr>
              <a:t>« Tous ceux qui désirent résister à la tentation et éviter les artifices de l’ennemi ont quelque chose à faire. Ils doivent surveiller avec le plus grand soin tout ce qui pourrait leur nuire, éviter de lire, de voir ou d’entendre ce qui est de nature à suggérer des pensées impures. Il ne faut pas permettre à son esprit d’errer au hasard sur tous les sujets que l’ennemi fait passer devant nos yeux. »</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8061287" y="827752"/>
            <a:ext cx="4002892" cy="338554"/>
          </a:xfrm>
          <a:prstGeom prst="rect">
            <a:avLst/>
          </a:prstGeom>
          <a:noFill/>
        </p:spPr>
        <p:txBody>
          <a:bodyPr wrap="none" rtlCol="0">
            <a:spAutoFit/>
          </a:bodyPr>
          <a:lstStyle/>
          <a:p>
            <a:pPr algn="r"/>
            <a:r>
              <a:rPr lang="fr-FR" sz="1600" b="1" noProof="0" dirty="0"/>
              <a:t>E. G. W. (Patriarches et prophètes, p. 440)</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pic>
        <p:nvPicPr>
          <p:cNvPr id="11" name="Image 10" descr="Une image contenant Caractère coloré, flou, violet, Lilas&#10;&#10;Le contenu généré par l’IA peut être incorrect.">
            <a:extLst>
              <a:ext uri="{FF2B5EF4-FFF2-40B4-BE49-F238E27FC236}">
                <a16:creationId xmlns:a16="http://schemas.microsoft.com/office/drawing/2014/main" id="{00AEACEA-BED3-98A7-FAFE-FD4E6638730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fr-FR" sz="4800" b="1" spc="3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L'ATTITUDE DE JÉSUS (1)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64846"/>
            <a:ext cx="12192000" cy="369332"/>
          </a:xfrm>
          <a:prstGeom prst="rect">
            <a:avLst/>
          </a:prstGeom>
          <a:noFill/>
        </p:spPr>
        <p:txBody>
          <a:bodyPr wrap="square">
            <a:spAutoFit/>
          </a:bodyPr>
          <a:lstStyle/>
          <a:p>
            <a:r>
              <a:rPr lang="fr-FR" b="1" spc="-130" noProof="0" dirty="0">
                <a:solidFill>
                  <a:srgbClr val="FFFF00"/>
                </a:solidFill>
                <a:effectLst>
                  <a:outerShdw blurRad="38100" dist="38100" dir="2700000" algn="tl">
                    <a:srgbClr val="000000">
                      <a:alpha val="43137"/>
                    </a:srgbClr>
                  </a:outerShdw>
                </a:effectLst>
                <a:latin typeface="Comic Sans MS" panose="030F0702030302020204" pitchFamily="66" charset="0"/>
              </a:rPr>
              <a:t>« lequel, existant en forme de Dieu, n'a point regardé comme une proie à arracher d'être égal avec Dieu » (Philippiens 2.6)</a:t>
            </a: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fr-FR" sz="2000" b="1" noProof="0" dirty="0"/>
              <a:t>Paul souligne trois qualités de Jésus :</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3610604869"/>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413812"/>
            <a:ext cx="7421868" cy="707886"/>
          </a:xfrm>
          <a:prstGeom prst="rect">
            <a:avLst/>
          </a:prstGeom>
          <a:noFill/>
        </p:spPr>
        <p:txBody>
          <a:bodyPr wrap="square" rtlCol="0">
            <a:spAutoFit/>
          </a:bodyPr>
          <a:lstStyle/>
          <a:p>
            <a:pPr>
              <a:spcBef>
                <a:spcPts val="600"/>
              </a:spcBef>
            </a:pPr>
            <a:r>
              <a:rPr lang="fr-FR" sz="2000" b="1" noProof="0" dirty="0"/>
              <a:t>Étant le Créateur, Il s'est fait créature. Il a accepté d'être maltraité et de mourir sur la croix pour pouvoir nous racheter.</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90" y="6122246"/>
            <a:ext cx="7144360" cy="707886"/>
          </a:xfrm>
          <a:prstGeom prst="rect">
            <a:avLst/>
          </a:prstGeom>
          <a:noFill/>
        </p:spPr>
        <p:txBody>
          <a:bodyPr wrap="square">
            <a:spAutoFit/>
          </a:bodyPr>
          <a:lstStyle/>
          <a:p>
            <a:pPr>
              <a:spcBef>
                <a:spcPts val="600"/>
              </a:spcBef>
            </a:pPr>
            <a:r>
              <a:rPr lang="fr-FR" sz="2000" b="1" noProof="0" dirty="0"/>
              <a:t>Il est notre exemple à suivre. Nous devons être disposés à nous humilier et à nous sacrifier pour le bien des autres.</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9" y="5429748"/>
            <a:ext cx="7144359" cy="707886"/>
          </a:xfrm>
          <a:prstGeom prst="rect">
            <a:avLst/>
          </a:prstGeom>
          <a:noFill/>
        </p:spPr>
        <p:txBody>
          <a:bodyPr wrap="square">
            <a:spAutoFit/>
          </a:bodyPr>
          <a:lstStyle/>
          <a:p>
            <a:pPr>
              <a:spcBef>
                <a:spcPts val="600"/>
              </a:spcBef>
            </a:pPr>
            <a:r>
              <a:rPr lang="fr-FR" sz="2000" b="1" noProof="0" dirty="0"/>
              <a:t>Quand nous pensons à cela, nous ne pouvons que nous prosterner et adorer notre merveilleux Sauveur.</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113246"/>
            <a:ext cx="7144358" cy="1323439"/>
          </a:xfrm>
          <a:prstGeom prst="rect">
            <a:avLst/>
          </a:prstGeom>
          <a:noFill/>
        </p:spPr>
        <p:txBody>
          <a:bodyPr wrap="square">
            <a:spAutoFit/>
          </a:bodyPr>
          <a:lstStyle/>
          <a:p>
            <a:pPr>
              <a:spcBef>
                <a:spcPts val="600"/>
              </a:spcBef>
            </a:pPr>
            <a:r>
              <a:rPr lang="fr-FR" sz="2000" b="1" noProof="0" dirty="0"/>
              <a:t>Bien qu'étant à un niveau d'égalité avec les deux autres Personnes de la Divinité, la soumission de Jésus à la volonté du Père a toujours été parfaite. Il n'y a jamais eu un moment où Il ait refusé de se soumettre.</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peinture, rose, pêche, art&#10;&#10;Le contenu généré par l’IA peut être incorrect.">
            <a:extLst>
              <a:ext uri="{FF2B5EF4-FFF2-40B4-BE49-F238E27FC236}">
                <a16:creationId xmlns:a16="http://schemas.microsoft.com/office/drawing/2014/main" id="{0CF09E82-43E5-5655-74ED-608B9320EFD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D1FA824-3EC0-2C67-E4F0-5F1920CFFF81}"/>
              </a:ext>
            </a:extLst>
          </p:cNvPr>
          <p:cNvSpPr txBox="1"/>
          <p:nvPr/>
        </p:nvSpPr>
        <p:spPr>
          <a:xfrm>
            <a:off x="4577982" y="95250"/>
            <a:ext cx="7614017"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fr-FR" sz="4400" b="1" spc="300" noProof="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L'ATTITUDE DE JÉSUS (2)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961340"/>
            <a:ext cx="7030706" cy="1328023"/>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b="1" noProof="0" dirty="0">
                <a:effectLst>
                  <a:outerShdw blurRad="38100" dist="38100" dir="2700000" algn="tl">
                    <a:srgbClr val="000000">
                      <a:alpha val="43137"/>
                    </a:srgbClr>
                  </a:outerShdw>
                </a:effectLst>
                <a:latin typeface="Comic Sans MS" panose="030F0702030302020204" pitchFamily="66" charset="0"/>
              </a:rPr>
              <a:t>« Et, sans contredit, le mystère de la piété est grand : celui qui a été manifesté en chair, justifié par l'Esprit, vu des anges, prêché aux Gentils, cru dans le monde, élevé dans la gloire » (1 Timothée 3.16)</a:t>
            </a:r>
            <a:endParaRPr lang="fr-FR" sz="1400" b="1" noProof="0" dirty="0">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9955E2B-46C7-DEDA-8BCC-CE5F37662BEE}"/>
              </a:ext>
            </a:extLst>
          </p:cNvPr>
          <p:cNvSpPr txBox="1"/>
          <p:nvPr/>
        </p:nvSpPr>
        <p:spPr>
          <a:xfrm>
            <a:off x="4923805" y="2424112"/>
            <a:ext cx="7144369" cy="1015663"/>
          </a:xfrm>
          <a:prstGeom prst="rect">
            <a:avLst/>
          </a:prstGeom>
          <a:noFill/>
        </p:spPr>
        <p:txBody>
          <a:bodyPr wrap="square" rtlCol="0">
            <a:spAutoFit/>
          </a:bodyPr>
          <a:lstStyle/>
          <a:p>
            <a:pPr>
              <a:spcBef>
                <a:spcPts val="600"/>
              </a:spcBef>
            </a:pPr>
            <a:r>
              <a:rPr lang="fr-FR" sz="2000" b="1" noProof="0" dirty="0"/>
              <a:t>L'étonnante condescendance de Christ en se convertissant en un être humain sera un sujet d'étude pour les rachetés tout au long de l'éternité.</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923804" y="5748099"/>
            <a:ext cx="7144369" cy="1015663"/>
          </a:xfrm>
          <a:prstGeom prst="rect">
            <a:avLst/>
          </a:prstGeom>
          <a:noFill/>
        </p:spPr>
        <p:txBody>
          <a:bodyPr wrap="square">
            <a:spAutoFit/>
          </a:bodyPr>
          <a:lstStyle/>
          <a:p>
            <a:pPr>
              <a:spcBef>
                <a:spcPts val="600"/>
              </a:spcBef>
            </a:pPr>
            <a:r>
              <a:rPr lang="fr-FR" sz="2000" b="1" noProof="0" dirty="0"/>
              <a:t>Cet exemple nous appelle à abandonner notre égoïsme et notre désir d'être servis, et à les changer pour l'humilité et la disposition à servir les autres.</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923802" y="4440048"/>
            <a:ext cx="7144370" cy="1323439"/>
          </a:xfrm>
          <a:prstGeom prst="rect">
            <a:avLst/>
          </a:prstGeom>
          <a:noFill/>
        </p:spPr>
        <p:txBody>
          <a:bodyPr wrap="square">
            <a:spAutoFit/>
          </a:bodyPr>
          <a:lstStyle/>
          <a:p>
            <a:pPr>
              <a:spcBef>
                <a:spcPts val="600"/>
              </a:spcBef>
            </a:pPr>
            <a:r>
              <a:rPr lang="fr-FR" sz="2000" b="1" noProof="0" dirty="0"/>
              <a:t>Jésus est passé de la suprématie universelle à la servitude absolue. C'est précisément le contraire de ce qu'aspirait Lucifer qui, étant serviteur, a voulu la suprématie universelle.</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923804" y="3439773"/>
            <a:ext cx="7144368" cy="1015663"/>
          </a:xfrm>
          <a:prstGeom prst="rect">
            <a:avLst/>
          </a:prstGeom>
          <a:noFill/>
        </p:spPr>
        <p:txBody>
          <a:bodyPr wrap="square">
            <a:spAutoFit/>
          </a:bodyPr>
          <a:lstStyle/>
          <a:p>
            <a:pPr>
              <a:spcBef>
                <a:spcPts val="600"/>
              </a:spcBef>
            </a:pPr>
            <a:r>
              <a:rPr lang="fr-FR" sz="2000" b="1" noProof="0" dirty="0"/>
              <a:t>Il est incroyable que l'Être infini et éternel se soit converti en un être humain fini, sujet à la mort. C'est ce que Paul appelle « le mystère de la piété » (1 Timothée 3.16).</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667</TotalTime>
  <Words>1278</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49</cp:revision>
  <dcterms:created xsi:type="dcterms:W3CDTF">2025-12-31T11:02:26Z</dcterms:created>
  <dcterms:modified xsi:type="dcterms:W3CDTF">2026-01-20T07:07:45Z</dcterms:modified>
</cp:coreProperties>
</file>