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FB3"/>
    <a:srgbClr val="38620C"/>
    <a:srgbClr val="008001"/>
    <a:srgbClr val="85CFE9"/>
    <a:srgbClr val="8279AC"/>
    <a:srgbClr val="892267"/>
    <a:srgbClr val="BDA492"/>
    <a:srgbClr val="A5A7AC"/>
    <a:srgbClr val="A5A9E3"/>
    <a:srgbClr val="FFC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6362"/>
  </p:normalViewPr>
  <p:slideViewPr>
    <p:cSldViewPr snapToGrid="0">
      <p:cViewPr varScale="1">
        <p:scale>
          <a:sx n="103" d="100"/>
          <a:sy n="103" d="100"/>
        </p:scale>
        <p:origin x="438"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01/04/2026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01/04/2026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4.wdp"/><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17" Type="http://schemas.microsoft.com/office/2007/relationships/hdphoto" Target="../media/hdphoto6.wdp"/><Relationship Id="rId2" Type="http://schemas.openxmlformats.org/officeDocument/2006/relationships/image" Target="../media/image3.jpe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jpeg"/><Relationship Id="rId15" Type="http://schemas.microsoft.com/office/2007/relationships/hdphoto" Target="../media/hdphoto5.wdp"/><Relationship Id="rId10" Type="http://schemas.openxmlformats.org/officeDocument/2006/relationships/image" Target="../media/image9.png"/><Relationship Id="rId19" Type="http://schemas.microsoft.com/office/2007/relationships/hdphoto" Target="../media/hdphoto7.wdp"/><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D9C207B4-FCEA-8B82-93F4-2E8BFA7B9B2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75B5879D-7B73-4A79-5D07-C180C3AC7DE1}"/>
              </a:ext>
            </a:extLst>
          </p:cNvPr>
          <p:cNvSpPr txBox="1"/>
          <p:nvPr/>
        </p:nvSpPr>
        <p:spPr>
          <a:xfrm>
            <a:off x="3971924" y="-135683"/>
            <a:ext cx="8029575" cy="2708434"/>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spcAft>
                <a:spcPts val="600"/>
              </a:spcAft>
            </a:pPr>
            <a:r>
              <a:rPr lang="fr-FR" sz="85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ANALYSE FACTUELLE</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2011558" cy="584775"/>
          </a:xfrm>
          <a:prstGeom prst="rect">
            <a:avLst/>
          </a:prstGeom>
          <a:noFill/>
        </p:spPr>
        <p:txBody>
          <a:bodyPr wrap="square" rtlCol="0">
            <a:spAutoFit/>
          </a:bodyPr>
          <a:lstStyle/>
          <a:p>
            <a:r>
              <a:rPr lang="fr-FR" sz="1600" b="1" noProof="1">
                <a:solidFill>
                  <a:srgbClr val="D7AA80"/>
                </a:solidFill>
              </a:rPr>
              <a:t>Leçon 1 </a:t>
            </a:r>
          </a:p>
          <a:p>
            <a:r>
              <a:rPr lang="fr-FR" sz="1600" b="1" noProof="1">
                <a:solidFill>
                  <a:srgbClr val="D7AA80"/>
                </a:solidFill>
              </a:rPr>
              <a:t>pour le 4 avril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247F3-88C9-2AD0-AF55-BD9920001D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rPr>
              <a:t>LE SARMENT ET LA VIGNE</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371474" y="609897"/>
            <a:ext cx="11449050" cy="646331"/>
          </a:xfrm>
          <a:prstGeom prst="rect">
            <a:avLst/>
          </a:prstGeom>
          <a:noFill/>
        </p:spPr>
        <p:txBody>
          <a:bodyPr wrap="square">
            <a:spAutoFit/>
          </a:bodyPr>
          <a:lstStyle/>
          <a:p>
            <a:pPr algn="ctr"/>
            <a:r>
              <a:rPr lang="fr-FR" b="1" noProof="1">
                <a:solidFill>
                  <a:srgbClr val="FFCB7F"/>
                </a:solidFill>
                <a:effectLst>
                  <a:outerShdw blurRad="38100" dist="38100" dir="2700000" algn="tl">
                    <a:srgbClr val="000000">
                      <a:alpha val="43137"/>
                    </a:srgbClr>
                  </a:outerShdw>
                </a:effectLst>
                <a:latin typeface="Comic Sans MS" panose="030F0702030302020204" pitchFamily="66" charset="0"/>
              </a:rPr>
              <a:t>“Je suis le cep, vous êtes les sarments. Celui qui demeure en moi et en qui je demeure porte beaucoup de fruit, car sans moi vous ne pouvez rien faire” </a:t>
            </a:r>
            <a:r>
              <a:rPr lang="fr-FR" sz="1400" b="1" noProof="1">
                <a:solidFill>
                  <a:srgbClr val="FFCB7F"/>
                </a:solidFill>
                <a:effectLst>
                  <a:outerShdw blurRad="38100" dist="38100" dir="2700000" algn="tl">
                    <a:srgbClr val="000000">
                      <a:alpha val="43137"/>
                    </a:srgbClr>
                  </a:outerShdw>
                </a:effectLst>
                <a:latin typeface="Comic Sans MS" panose="030F0702030302020204" pitchFamily="66" charset="0"/>
              </a:rPr>
              <a:t>(Jean 15.5)</a:t>
            </a:r>
            <a:endParaRPr lang="fr-FR" b="1" noProof="1">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366638"/>
            <a:ext cx="7254089" cy="1015663"/>
          </a:xfrm>
          <a:prstGeom prst="rect">
            <a:avLst/>
          </a:prstGeom>
          <a:noFill/>
        </p:spPr>
        <p:txBody>
          <a:bodyPr wrap="square" rtlCol="0">
            <a:spAutoFit/>
          </a:bodyPr>
          <a:lstStyle/>
          <a:p>
            <a:pPr>
              <a:spcBef>
                <a:spcPts val="600"/>
              </a:spcBef>
            </a:pPr>
            <a:r>
              <a:rPr lang="fr-FR" sz="2000" b="1" noProof="1"/>
              <a:t>Peu avant de mourir, Jésus déclara qu’il était “le cep”, et que ses disciples étaient “les sarments”. </a:t>
            </a:r>
          </a:p>
          <a:p>
            <a:r>
              <a:rPr lang="fr-FR" sz="2000" b="1" noProof="1"/>
              <a:t>Que voulait-il dire par là ?</a:t>
            </a:r>
          </a:p>
        </p:txBody>
      </p:sp>
      <p:pic>
        <p:nvPicPr>
          <p:cNvPr id="6" name="Imagen 5" descr="Imagen que contiene exterior, hombre, fruta, parado  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  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36"/>
          <a:stretch>
            <a:fillRect/>
          </a:stretch>
        </p:blipFill>
        <p:spPr>
          <a:xfrm>
            <a:off x="371474" y="4810699"/>
            <a:ext cx="1798350" cy="1815973"/>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  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356637" y="4629200"/>
            <a:ext cx="6807027" cy="1015663"/>
          </a:xfrm>
          <a:prstGeom prst="rect">
            <a:avLst/>
          </a:prstGeom>
          <a:noFill/>
        </p:spPr>
        <p:txBody>
          <a:bodyPr wrap="square">
            <a:spAutoFit/>
          </a:bodyPr>
          <a:lstStyle/>
          <a:p>
            <a:pPr>
              <a:spcBef>
                <a:spcPts val="600"/>
              </a:spcBef>
            </a:pPr>
            <a:r>
              <a:rPr lang="fr-FR" sz="2000" b="1" noProof="1"/>
              <a:t>Demeurer en Jésus est un antidote contre la tiédeur laodicéenne. C’est aussi une source de joie </a:t>
            </a:r>
            <a:r>
              <a:rPr lang="fr-FR" noProof="1"/>
              <a:t>(Jean 15.11)</a:t>
            </a:r>
            <a:r>
              <a:rPr lang="fr-FR" sz="2000" b="1" noProof="1"/>
              <a:t>. Mais comment pouvons-nous demeurer en Jésus ?</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356637" y="5644400"/>
            <a:ext cx="6993840" cy="1015663"/>
          </a:xfrm>
          <a:prstGeom prst="rect">
            <a:avLst/>
          </a:prstGeom>
          <a:noFill/>
        </p:spPr>
        <p:txBody>
          <a:bodyPr wrap="square">
            <a:spAutoFit/>
          </a:bodyPr>
          <a:lstStyle/>
          <a:p>
            <a:pPr>
              <a:spcBef>
                <a:spcPts val="600"/>
              </a:spcBef>
            </a:pPr>
            <a:r>
              <a:rPr lang="fr-FR" sz="2000" b="1" noProof="1"/>
              <a:t>En faisant ce qui lui est agréable, c’est-à-dire en gardant ses commandements </a:t>
            </a:r>
            <a:r>
              <a:rPr lang="fr-FR" noProof="1"/>
              <a:t>(Jean 15.10)</a:t>
            </a:r>
            <a:r>
              <a:rPr lang="fr-FR" sz="2000" b="1" noProof="1"/>
              <a:t>. C’est là une réponse d’amour à l’amour que Dieu nous a manifesté </a:t>
            </a:r>
            <a:r>
              <a:rPr lang="fr-FR" noProof="1"/>
              <a:t>(1 Jean 4.19)</a:t>
            </a:r>
            <a:r>
              <a:rPr lang="fr-FR" sz="2000" b="1" noProof="1"/>
              <a:t>.</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382301"/>
            <a:ext cx="7254089" cy="2246769"/>
          </a:xfrm>
          <a:prstGeom prst="rect">
            <a:avLst/>
          </a:prstGeom>
          <a:noFill/>
        </p:spPr>
        <p:txBody>
          <a:bodyPr wrap="square">
            <a:spAutoFit/>
          </a:bodyPr>
          <a:lstStyle/>
          <a:p>
            <a:pPr>
              <a:spcBef>
                <a:spcPts val="600"/>
              </a:spcBef>
            </a:pPr>
            <a:r>
              <a:rPr lang="fr-FR" sz="2000" b="1" noProof="1"/>
              <a:t>Un sarment peut vivre un certain temps sans être uni au cep, mais il finira par se dessécher. Pour que nous ne perdions pas la vie éternelle, Jésus nous adresse une supplication : “Demeurez en moi” </a:t>
            </a:r>
            <a:r>
              <a:rPr lang="fr-FR" noProof="1"/>
              <a:t>(Jean 15.4)</a:t>
            </a:r>
            <a:r>
              <a:rPr lang="fr-FR" sz="2000" b="1" noProof="1"/>
              <a:t>. Dans les 11 versets où Jésus expose cette parabole du cep et des sarments, il emploie 10 fois le verbe “demeurer”. Ce doit être quelque chose de vraiment important.</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0E347-CD19-6EE8-4F3D-9ED87FB940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fr-FR" sz="4400" b="1" spc="1000" noProof="1">
                <a:ln w="0"/>
                <a:solidFill>
                  <a:schemeClr val="bg1"/>
                </a:solidFill>
                <a:effectLst>
                  <a:innerShdw blurRad="63500" dist="50800" dir="13500000">
                    <a:srgbClr val="000000">
                      <a:alpha val="50000"/>
                    </a:srgbClr>
                  </a:innerShdw>
                </a:effectLst>
              </a:rPr>
              <a:t>LA SÈVE</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0" y="559509"/>
            <a:ext cx="12191998" cy="646331"/>
          </a:xfrm>
          <a:prstGeom prst="rect">
            <a:avLst/>
          </a:prstGeom>
          <a:noFill/>
        </p:spPr>
        <p:txBody>
          <a:bodyPr wrap="square">
            <a:spAutoFit/>
          </a:bodyPr>
          <a:lstStyle/>
          <a:p>
            <a:pPr algn="ctr"/>
            <a:r>
              <a:rPr lang="fr-FR"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“Demeurez en moi, et je demeurerai en vous. </a:t>
            </a:r>
            <a:r>
              <a:rPr lang="fr-FR" b="1" noProof="1">
                <a:solidFill>
                  <a:srgbClr val="B3FFB3"/>
                </a:solidFill>
                <a:effectLst>
                  <a:outerShdw blurRad="38100" dist="38100" dir="2700000" algn="tl">
                    <a:srgbClr val="000000">
                      <a:alpha val="43137"/>
                    </a:srgbClr>
                  </a:outerShdw>
                </a:effectLst>
                <a:latin typeface="Comic Sans MS" panose="030F0702030302020204" pitchFamily="66" charset="0"/>
              </a:rPr>
              <a:t>Comme</a:t>
            </a:r>
            <a:r>
              <a:rPr lang="fr-FR"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le sarment ne peut de lui-même porter du fruit, s’il ne demeure attaché au cep, ainsi vous ne le pouvez pas non plus, si vous ne demeurez en moi” </a:t>
            </a:r>
            <a:r>
              <a:rPr lang="fr-FR" sz="1400"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(Jean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648126"/>
          </a:xfrm>
          <a:prstGeom prst="rect">
            <a:avLst/>
          </a:prstGeom>
          <a:noFill/>
        </p:spPr>
        <p:txBody>
          <a:bodyPr wrap="square" rtlCol="0">
            <a:spAutoFit/>
          </a:bodyPr>
          <a:lstStyle/>
          <a:p>
            <a:pPr>
              <a:lnSpc>
                <a:spcPct val="90000"/>
              </a:lnSpc>
            </a:pPr>
            <a:r>
              <a:rPr lang="fr-FR" sz="2000" b="1" noProof="1"/>
              <a:t>En hiver, les sarments sont bien attachés à la vigne, mais ils ne portent pas de fruit. Pourquoi ? Parce qu’ils ne reçoivent pas la sève.</a:t>
            </a:r>
          </a:p>
        </p:txBody>
      </p:sp>
      <p:sp>
        <p:nvSpPr>
          <p:cNvPr id="28" name="Freeform 27">
            <a:extLst>
              <a:ext uri="{FF2B5EF4-FFF2-40B4-BE49-F238E27FC236}">
                <a16:creationId xmlns:a16="http://schemas.microsoft.com/office/drawing/2014/main" id="{1EFDF573-B9E5-EE3F-D0F3-6928796293AE}"/>
              </a:ext>
            </a:extLst>
          </p:cNvPr>
          <p:cNvSpPr/>
          <p:nvPr/>
        </p:nvSpPr>
        <p:spPr>
          <a:xfrm>
            <a:off x="416832" y="4750763"/>
            <a:ext cx="4788004" cy="431528"/>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bg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98172" tIns="76201" rIns="142240" bIns="76201"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est notre Consolateur </a:t>
            </a:r>
            <a:r>
              <a:rPr lang="fr-FR" sz="1500" kern="1200" noProof="1">
                <a:effectLst>
                  <a:outerShdw blurRad="38100" dist="38100" dir="2700000" algn="tl">
                    <a:srgbClr val="000000">
                      <a:alpha val="43137"/>
                    </a:srgbClr>
                  </a:outerShdw>
                </a:effectLst>
              </a:rPr>
              <a:t>(Jean 14.16-17)</a:t>
            </a:r>
          </a:p>
        </p:txBody>
      </p:sp>
      <p:sp>
        <p:nvSpPr>
          <p:cNvPr id="29" name="Oval 28">
            <a:extLst>
              <a:ext uri="{FF2B5EF4-FFF2-40B4-BE49-F238E27FC236}">
                <a16:creationId xmlns:a16="http://schemas.microsoft.com/office/drawing/2014/main" id="{66928C74-8BA6-C0E9-34EA-DEA6FD34D1A6}"/>
              </a:ext>
            </a:extLst>
          </p:cNvPr>
          <p:cNvSpPr/>
          <p:nvPr/>
        </p:nvSpPr>
        <p:spPr>
          <a:xfrm>
            <a:off x="135267" y="4750764"/>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0" name="Freeform 29">
            <a:extLst>
              <a:ext uri="{FF2B5EF4-FFF2-40B4-BE49-F238E27FC236}">
                <a16:creationId xmlns:a16="http://schemas.microsoft.com/office/drawing/2014/main" id="{5F112AFC-8C98-FBEB-C507-4D21DDBCFB3B}"/>
              </a:ext>
            </a:extLst>
          </p:cNvPr>
          <p:cNvSpPr/>
          <p:nvPr/>
        </p:nvSpPr>
        <p:spPr>
          <a:xfrm>
            <a:off x="416832" y="5309139"/>
            <a:ext cx="4788004" cy="431528"/>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98172" tIns="76201" rIns="142240" bIns="76201"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révèle Jésus </a:t>
            </a:r>
            <a:r>
              <a:rPr lang="fr-FR" sz="1500" kern="1200" noProof="1">
                <a:effectLst>
                  <a:outerShdw blurRad="38100" dist="38100" dir="2700000" algn="tl">
                    <a:srgbClr val="000000">
                      <a:alpha val="43137"/>
                    </a:srgbClr>
                  </a:outerShdw>
                </a:effectLst>
              </a:rPr>
              <a:t>(Jean 15.26)</a:t>
            </a:r>
          </a:p>
        </p:txBody>
      </p:sp>
      <p:sp>
        <p:nvSpPr>
          <p:cNvPr id="31" name="Oval 30">
            <a:extLst>
              <a:ext uri="{FF2B5EF4-FFF2-40B4-BE49-F238E27FC236}">
                <a16:creationId xmlns:a16="http://schemas.microsoft.com/office/drawing/2014/main" id="{093863CE-9489-A7EB-A9B0-6C642A507EAC}"/>
              </a:ext>
            </a:extLst>
          </p:cNvPr>
          <p:cNvSpPr/>
          <p:nvPr/>
        </p:nvSpPr>
        <p:spPr>
          <a:xfrm>
            <a:off x="135267" y="5309140"/>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0"/>
              <a:satOff val="0"/>
              <a:lumOff val="0"/>
              <a:alphaOff val="0"/>
            </a:schemeClr>
          </a:fillRef>
          <a:effectRef idx="2">
            <a:schemeClr val="accent3">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2" name="Freeform 31">
            <a:extLst>
              <a:ext uri="{FF2B5EF4-FFF2-40B4-BE49-F238E27FC236}">
                <a16:creationId xmlns:a16="http://schemas.microsoft.com/office/drawing/2014/main" id="{0FDDAE6F-9A9C-ABCD-1377-6EFCB4A5EADD}"/>
              </a:ext>
            </a:extLst>
          </p:cNvPr>
          <p:cNvSpPr/>
          <p:nvPr/>
        </p:nvSpPr>
        <p:spPr>
          <a:xfrm>
            <a:off x="416832" y="5867516"/>
            <a:ext cx="4788004" cy="431527"/>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98172" tIns="76201" rIns="142240" bIns="76200"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convainc de péché </a:t>
            </a:r>
            <a:r>
              <a:rPr lang="fr-FR" sz="1500" kern="1200" noProof="1">
                <a:effectLst>
                  <a:outerShdw blurRad="38100" dist="38100" dir="2700000" algn="tl">
                    <a:srgbClr val="000000">
                      <a:alpha val="43137"/>
                    </a:srgbClr>
                  </a:outerShdw>
                </a:effectLst>
              </a:rPr>
              <a:t>(Jean 16.8)</a:t>
            </a:r>
          </a:p>
        </p:txBody>
      </p:sp>
      <p:sp>
        <p:nvSpPr>
          <p:cNvPr id="33" name="Oval 32">
            <a:extLst>
              <a:ext uri="{FF2B5EF4-FFF2-40B4-BE49-F238E27FC236}">
                <a16:creationId xmlns:a16="http://schemas.microsoft.com/office/drawing/2014/main" id="{BB2E9A94-32A8-E6CF-2C67-A3926B3DA328}"/>
              </a:ext>
            </a:extLst>
          </p:cNvPr>
          <p:cNvSpPr/>
          <p:nvPr/>
        </p:nvSpPr>
        <p:spPr>
          <a:xfrm>
            <a:off x="135267" y="5867517"/>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4" name="Freeform 33">
            <a:extLst>
              <a:ext uri="{FF2B5EF4-FFF2-40B4-BE49-F238E27FC236}">
                <a16:creationId xmlns:a16="http://schemas.microsoft.com/office/drawing/2014/main" id="{8584569D-8139-A2C2-A4E7-987F2E5217D2}"/>
              </a:ext>
            </a:extLst>
          </p:cNvPr>
          <p:cNvSpPr/>
          <p:nvPr/>
        </p:nvSpPr>
        <p:spPr>
          <a:xfrm>
            <a:off x="416832" y="6425892"/>
            <a:ext cx="4788004" cy="431527"/>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98172" tIns="76201" rIns="142240" bIns="76200"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guide dans toute la vérité </a:t>
            </a:r>
            <a:r>
              <a:rPr lang="fr-FR" sz="1400" kern="1200" noProof="1">
                <a:effectLst>
                  <a:outerShdw blurRad="38100" dist="38100" dir="2700000" algn="tl">
                    <a:srgbClr val="000000">
                      <a:alpha val="43137"/>
                    </a:srgbClr>
                  </a:outerShdw>
                </a:effectLst>
              </a:rPr>
              <a:t>(Jean 16.13)</a:t>
            </a:r>
          </a:p>
        </p:txBody>
      </p:sp>
      <p:sp>
        <p:nvSpPr>
          <p:cNvPr id="35" name="Oval 34">
            <a:extLst>
              <a:ext uri="{FF2B5EF4-FFF2-40B4-BE49-F238E27FC236}">
                <a16:creationId xmlns:a16="http://schemas.microsoft.com/office/drawing/2014/main" id="{3FF839E8-0BD1-1357-3BEB-BD890CE9FF13}"/>
              </a:ext>
            </a:extLst>
          </p:cNvPr>
          <p:cNvSpPr/>
          <p:nvPr/>
        </p:nvSpPr>
        <p:spPr>
          <a:xfrm>
            <a:off x="135267" y="6425893"/>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pic>
        <p:nvPicPr>
          <p:cNvPr id="7" name="Imagen 6" descr="Un árbol con hojas verdes  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  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grpSp>
      <p:pic>
        <p:nvPicPr>
          <p:cNvPr id="15" name="Imagen 14" descr="Un dibujo de una persona  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2" y="4042800"/>
            <a:ext cx="8929227" cy="648126"/>
          </a:xfrm>
          <a:prstGeom prst="rect">
            <a:avLst/>
          </a:prstGeom>
          <a:noFill/>
        </p:spPr>
        <p:txBody>
          <a:bodyPr wrap="square">
            <a:spAutoFit/>
          </a:bodyPr>
          <a:lstStyle>
            <a:defPPr>
              <a:defRPr lang="es-ES"/>
            </a:defPPr>
            <a:lvl1pPr>
              <a:lnSpc>
                <a:spcPct val="90000"/>
              </a:lnSpc>
              <a:defRPr sz="2000" b="1"/>
            </a:lvl1pPr>
          </a:lstStyle>
          <a:p>
            <a:r>
              <a:rPr lang="fr-FR" noProof="1"/>
              <a:t>Dans ce même discours </a:t>
            </a:r>
            <a:r>
              <a:rPr lang="fr-FR" sz="1800" b="0" noProof="1"/>
              <a:t>(Jean 14-17)</a:t>
            </a:r>
            <a:r>
              <a:rPr lang="fr-FR" noProof="1"/>
              <a:t>, Jésus nous en donne l’explication : c’est le Saint-Esprit qui agit en nous pour nous vivifier, si nous le désirons.</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1" y="3117600"/>
            <a:ext cx="8929227" cy="925125"/>
          </a:xfrm>
          <a:prstGeom prst="rect">
            <a:avLst/>
          </a:prstGeom>
          <a:noFill/>
        </p:spPr>
        <p:txBody>
          <a:bodyPr wrap="square">
            <a:spAutoFit/>
          </a:bodyPr>
          <a:lstStyle>
            <a:defPPr>
              <a:defRPr lang="es-ES"/>
            </a:defPPr>
            <a:lvl1pPr>
              <a:lnSpc>
                <a:spcPct val="90000"/>
              </a:lnSpc>
              <a:defRPr sz="2000" b="1"/>
            </a:lvl1pPr>
          </a:lstStyle>
          <a:p>
            <a:r>
              <a:rPr lang="fr-FR" noProof="1"/>
              <a:t>Que nous soyons de jeunes pousses ou des branches arrachées, une chose est claire : nous avons besoin de la sève du cep. À quoi pouvons-nous comparer cette sève ?</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1915200"/>
            <a:ext cx="8929230" cy="1202124"/>
          </a:xfrm>
          <a:prstGeom prst="rect">
            <a:avLst/>
          </a:prstGeom>
          <a:noFill/>
        </p:spPr>
        <p:txBody>
          <a:bodyPr wrap="square">
            <a:spAutoFit/>
          </a:bodyPr>
          <a:lstStyle/>
          <a:p>
            <a:pPr>
              <a:lnSpc>
                <a:spcPct val="90000"/>
              </a:lnSpc>
            </a:pPr>
            <a:r>
              <a:rPr lang="fr-FR" sz="2000" b="1" noProof="1"/>
              <a:t>C’est seulement au retour du printemps qu’ils reçoivent la sève du cep et que bourgeonnent alors les pousses (les sarments). Le mot grec utilisé par Jean peut également désigner les branches qui ont été arrachées et greffées à nouveau dans la vigne.</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 calcmode="lin" valueType="num">
                                      <p:cBhvr>
                                        <p:cTn id="68" dur="500" fill="hold"/>
                                        <p:tgtEl>
                                          <p:spTgt spid="29"/>
                                        </p:tgtEl>
                                        <p:attrNameLst>
                                          <p:attrName>style.rotation</p:attrName>
                                        </p:attrNameLst>
                                      </p:cBhvr>
                                      <p:tavLst>
                                        <p:tav tm="0">
                                          <p:val>
                                            <p:fltVal val="90"/>
                                          </p:val>
                                        </p:tav>
                                        <p:tav tm="100000">
                                          <p:val>
                                            <p:fltVal val="0"/>
                                          </p:val>
                                        </p:tav>
                                      </p:tavLst>
                                    </p:anim>
                                    <p:animEffect transition="in" filter="fade">
                                      <p:cBhvr>
                                        <p:cTn id="69" dur="500"/>
                                        <p:tgtEl>
                                          <p:spTgt spid="29"/>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 calcmode="lin" valueType="num">
                                      <p:cBhvr>
                                        <p:cTn id="80" dur="500" fill="hold"/>
                                        <p:tgtEl>
                                          <p:spTgt spid="31"/>
                                        </p:tgtEl>
                                        <p:attrNameLst>
                                          <p:attrName>style.rotation</p:attrName>
                                        </p:attrNameLst>
                                      </p:cBhvr>
                                      <p:tavLst>
                                        <p:tav tm="0">
                                          <p:val>
                                            <p:fltVal val="90"/>
                                          </p:val>
                                        </p:tav>
                                        <p:tav tm="100000">
                                          <p:val>
                                            <p:fltVal val="0"/>
                                          </p:val>
                                        </p:tav>
                                      </p:tavLst>
                                    </p:anim>
                                    <p:animEffect transition="in" filter="fade">
                                      <p:cBhvr>
                                        <p:cTn id="81" dur="500"/>
                                        <p:tgtEl>
                                          <p:spTgt spid="31"/>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 calcmode="lin" valueType="num">
                                      <p:cBhvr>
                                        <p:cTn id="92" dur="500" fill="hold"/>
                                        <p:tgtEl>
                                          <p:spTgt spid="33"/>
                                        </p:tgtEl>
                                        <p:attrNameLst>
                                          <p:attrName>style.rotation</p:attrName>
                                        </p:attrNameLst>
                                      </p:cBhvr>
                                      <p:tavLst>
                                        <p:tav tm="0">
                                          <p:val>
                                            <p:fltVal val="90"/>
                                          </p:val>
                                        </p:tav>
                                        <p:tav tm="100000">
                                          <p:val>
                                            <p:fltVal val="0"/>
                                          </p:val>
                                        </p:tav>
                                      </p:tavLst>
                                    </p:anim>
                                    <p:animEffect transition="in" filter="fade">
                                      <p:cBhvr>
                                        <p:cTn id="93" dur="500"/>
                                        <p:tgtEl>
                                          <p:spTgt spid="33"/>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anim calcmode="lin" valueType="num">
                                      <p:cBhvr>
                                        <p:cTn id="104" dur="500" fill="hold"/>
                                        <p:tgtEl>
                                          <p:spTgt spid="35"/>
                                        </p:tgtEl>
                                        <p:attrNameLst>
                                          <p:attrName>style.rotation</p:attrName>
                                        </p:attrNameLst>
                                      </p:cBhvr>
                                      <p:tavLst>
                                        <p:tav tm="0">
                                          <p:val>
                                            <p:fltVal val="90"/>
                                          </p:val>
                                        </p:tav>
                                        <p:tav tm="100000">
                                          <p:val>
                                            <p:fltVal val="0"/>
                                          </p:val>
                                        </p:tav>
                                      </p:tavLst>
                                    </p:anim>
                                    <p:animEffect transition="in" filter="fade">
                                      <p:cBhvr>
                                        <p:cTn id="105" dur="500"/>
                                        <p:tgtEl>
                                          <p:spTgt spid="35"/>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left)">
                                      <p:cBhvr>
                                        <p:cTn id="10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28" grpId="0" animBg="1"/>
      <p:bldP spid="29" grpId="0" animBg="1"/>
      <p:bldP spid="30" grpId="0" animBg="1"/>
      <p:bldP spid="31" grpId="0" animBg="1"/>
      <p:bldP spid="32" grpId="0" animBg="1"/>
      <p:bldP spid="33" grpId="0" animBg="1"/>
      <p:bldP spid="34" grpId="0" animBg="1"/>
      <p:bldP spid="35" grpId="0" animBg="1"/>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B9CEBC54-03AB-8932-77FB-46A90EE8B2E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632311"/>
          </a:xfrm>
          <a:prstGeom prst="rect">
            <a:avLst/>
          </a:prstGeom>
          <a:noFill/>
        </p:spPr>
        <p:txBody>
          <a:bodyPr wrap="square">
            <a:spAutoFit/>
          </a:bodyPr>
          <a:lstStyle/>
          <a:p>
            <a:pPr>
              <a:spcBef>
                <a:spcPts val="600"/>
              </a:spcBef>
            </a:pPr>
            <a:r>
              <a:rPr lang="fr-FR" sz="2400" b="1" noProof="1">
                <a:latin typeface="Constantia" panose="02030602050306030303" pitchFamily="18" charset="0"/>
              </a:rPr>
              <a:t>“L’or recommandé ici, celui qui a été éprouvé dans le feu, c’est la foi et l’amour. Il enrichit le cœur ; car il a été purifié jusqu’à n’être plus que pureté, et plus on l’éprouve, plus son éclat est brillant. Le vêtement blanc, c’est la pureté du caractère, la justice de Christ impartie au pécheur. C’est bien là un vêtement d’étoffe céleste, qui ne peut s’acheter qu’auprès de Christ, au prix d’une vie d’obéissance volontaire. Le collyre, c’est cette sagesse et cette grâce qui nous permettent de distinguer le mal du bien, et de détecter le péché sous quelque apparence que ce soit. Dieu a donné à son Église des yeux, et il lui demande de les oindre avec la sagesse pour y voir clairement ; mais beaucoup, s’ils le pouvaient, crèveraient les yeux de l’Église ; car ils ne voudraient pas que leurs œuvres soient exposées à la lumière, de peur d’être repris. Le collyre divin donnera de la clarté à l’entendement. Christ est le dépositaire de toutes les grâces. Il dit : “Achetez de moi.” Apocalypse 3.18”</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4089026" y="6428245"/>
            <a:ext cx="6991928" cy="692497"/>
          </a:xfrm>
          <a:prstGeom prst="rect">
            <a:avLst/>
          </a:prstGeom>
          <a:noFill/>
        </p:spPr>
        <p:txBody>
          <a:bodyPr wrap="square" rtlCol="0">
            <a:spAutoFit/>
          </a:bodyPr>
          <a:lstStyle/>
          <a:p>
            <a:pPr algn="r">
              <a:spcAft>
                <a:spcPts val="600"/>
              </a:spcAft>
            </a:pPr>
            <a:r>
              <a:rPr lang="fr-FR" sz="1600" b="1" noProof="1">
                <a:solidFill>
                  <a:schemeClr val="bg1"/>
                </a:solidFill>
              </a:rPr>
              <a:t>E. G. White (Traduction libre) </a:t>
            </a:r>
            <a:r>
              <a:rPr lang="en-US" dirty="0">
                <a:solidFill>
                  <a:schemeClr val="bg1"/>
                </a:solidFill>
              </a:rPr>
              <a:t>Testimonies for the Church, vol. 4 p.88</a:t>
            </a:r>
          </a:p>
          <a:p>
            <a:pPr algn="r">
              <a:spcAft>
                <a:spcPts val="600"/>
              </a:spcAft>
            </a:pPr>
            <a:endParaRPr lang="fr-FR" sz="1600" b="1" noProof="1">
              <a:solidFill>
                <a:schemeClr val="bg1"/>
              </a:solidFill>
            </a:endParaRP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3" name="Picture 2">
            <a:extLst>
              <a:ext uri="{FF2B5EF4-FFF2-40B4-BE49-F238E27FC236}">
                <a16:creationId xmlns:a16="http://schemas.microsoft.com/office/drawing/2014/main" id="{3261A432-B684-BD4F-6277-980A7258DC5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D4B02901-B77C-C10D-82DF-0E3052C540CF}"/>
              </a:ext>
            </a:extLst>
          </p:cNvPr>
          <p:cNvSpPr txBox="1"/>
          <p:nvPr/>
        </p:nvSpPr>
        <p:spPr>
          <a:xfrm>
            <a:off x="7943850" y="435188"/>
            <a:ext cx="3905250" cy="3077766"/>
          </a:xfrm>
          <a:prstGeom prst="rect">
            <a:avLst/>
          </a:prstGeom>
          <a:noFill/>
        </p:spPr>
        <p:txBody>
          <a:bodyPr wrap="square">
            <a:spAutoFit/>
          </a:bodyPr>
          <a:lstStyle/>
          <a:p>
            <a:pPr algn="ctr"/>
            <a:r>
              <a:rPr lang="fr-FR" sz="4000" b="1" noProof="1">
                <a:solidFill>
                  <a:schemeClr val="bg1"/>
                </a:solidFill>
                <a:effectLst>
                  <a:outerShdw blurRad="38100" dist="38100" dir="2700000" algn="tl">
                    <a:srgbClr val="000000">
                      <a:alpha val="43137"/>
                    </a:srgbClr>
                  </a:outerShdw>
                </a:effectLst>
                <a:latin typeface="Comic Sans MS" panose="030F0702030302020204" pitchFamily="66" charset="0"/>
              </a:rPr>
              <a:t>“Comme le Père m’a aimé, je vous ai aussi aimés”</a:t>
            </a:r>
          </a:p>
          <a:p>
            <a:pPr algn="ctr">
              <a:spcBef>
                <a:spcPts val="1200"/>
              </a:spcBef>
            </a:pPr>
            <a:r>
              <a:rPr lang="fr-FR" sz="2400" b="1" noProof="1">
                <a:solidFill>
                  <a:schemeClr val="bg1"/>
                </a:solidFill>
                <a:effectLst>
                  <a:outerShdw blurRad="38100" dist="38100" dir="2700000" algn="tl">
                    <a:srgbClr val="000000">
                      <a:alpha val="43137"/>
                    </a:srgbClr>
                  </a:outerShdw>
                </a:effectLst>
                <a:latin typeface="Comic Sans MS" panose="030F0702030302020204" pitchFamily="66" charset="0"/>
              </a:rPr>
              <a:t>(Jean 15.9 </a:t>
            </a:r>
            <a:r>
              <a:rPr lang="fr-FR" b="1" noProof="1">
                <a:solidFill>
                  <a:schemeClr val="bg1"/>
                </a:solidFill>
                <a:effectLst>
                  <a:outerShdw blurRad="38100" dist="38100" dir="2700000" algn="tl">
                    <a:srgbClr val="000000">
                      <a:alpha val="43137"/>
                    </a:srgbClr>
                  </a:outerShdw>
                </a:effectLst>
                <a:latin typeface="Comic Sans MS" panose="030F0702030302020204" pitchFamily="66" charset="0"/>
              </a:rPr>
              <a:t>NEG 1979</a:t>
            </a:r>
            <a:r>
              <a:rPr lang="fr-FR" sz="2400" b="1" noProof="1">
                <a:solidFill>
                  <a:schemeClr val="bg1"/>
                </a:solidFill>
                <a:effectLst>
                  <a:outerShdw blurRad="38100" dist="38100" dir="2700000" algn="tl">
                    <a:srgbClr val="000000">
                      <a:alpha val="43137"/>
                    </a:srgbClr>
                  </a:outerShdw>
                </a:effectLst>
                <a:latin typeface="Comic Sans MS" panose="030F0702030302020204" pitchFamily="66" charset="0"/>
              </a:rPr>
              <a:t>)</a:t>
            </a:r>
            <a:endParaRPr lang="fr-FR" sz="4000" b="1" noProof="1">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1725D-9868-41B8-8F5E-17490929B0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6C176A"/>
                </a:solidFill>
              </a:rPr>
              <a:t>Le message de Dieu (Apocalypse 3.14-22) :</a:t>
            </a:r>
          </a:p>
          <a:p>
            <a:pPr lvl="1">
              <a:spcBef>
                <a:spcPts val="600"/>
              </a:spcBef>
            </a:pPr>
            <a:r>
              <a:rPr lang="fr-FR" sz="2000" b="1" noProof="1"/>
              <a:t>Évaluation (v. 14-17)</a:t>
            </a:r>
          </a:p>
          <a:p>
            <a:pPr lvl="1">
              <a:spcBef>
                <a:spcPts val="600"/>
              </a:spcBef>
            </a:pPr>
            <a:r>
              <a:rPr lang="fr-FR" sz="2000" b="1" noProof="1"/>
              <a:t>Solution (v. 18)</a:t>
            </a:r>
          </a:p>
          <a:p>
            <a:pPr lvl="1">
              <a:spcBef>
                <a:spcPts val="600"/>
              </a:spcBef>
            </a:pPr>
            <a:r>
              <a:rPr lang="fr-FR" sz="2000" b="1" noProof="1"/>
              <a:t>Résultat (v. 19-20)</a:t>
            </a:r>
          </a:p>
          <a:p>
            <a:pPr lvl="1">
              <a:spcBef>
                <a:spcPts val="600"/>
              </a:spcBef>
            </a:pPr>
            <a:r>
              <a:rPr lang="fr-FR" sz="2000" b="1" noProof="1"/>
              <a:t>Récompense (v. 21-22)</a:t>
            </a:r>
          </a:p>
          <a:p>
            <a:pPr>
              <a:spcBef>
                <a:spcPts val="1800"/>
              </a:spcBef>
            </a:pPr>
            <a:r>
              <a:rPr lang="fr-FR" sz="2000" b="1" noProof="1">
                <a:solidFill>
                  <a:srgbClr val="801C21"/>
                </a:solidFill>
              </a:rPr>
              <a:t>Évalue-toi (Jean 15.1-11) :</a:t>
            </a:r>
          </a:p>
          <a:p>
            <a:pPr lvl="1">
              <a:spcBef>
                <a:spcPts val="600"/>
              </a:spcBef>
            </a:pPr>
            <a:r>
              <a:rPr lang="fr-FR" sz="2000" b="1" noProof="1"/>
              <a:t>Le sarment et la vigne</a:t>
            </a:r>
          </a:p>
          <a:p>
            <a:pPr lvl="1">
              <a:spcBef>
                <a:spcPts val="600"/>
              </a:spcBef>
            </a:pPr>
            <a:r>
              <a:rPr lang="fr-FR" sz="2000" b="1" noProof="1"/>
              <a:t>La sève</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1015663"/>
          </a:xfrm>
          <a:prstGeom prst="rect">
            <a:avLst/>
          </a:prstGeom>
          <a:noFill/>
        </p:spPr>
        <p:txBody>
          <a:bodyPr wrap="square" rtlCol="0">
            <a:spAutoFit/>
          </a:bodyPr>
          <a:lstStyle/>
          <a:p>
            <a:pPr>
              <a:spcBef>
                <a:spcPts val="600"/>
              </a:spcBef>
            </a:pPr>
            <a:r>
              <a:rPr lang="fr-FR" sz="2000" b="1" noProof="1">
                <a:solidFill>
                  <a:schemeClr val="bg1"/>
                </a:solidFill>
                <a:effectLst>
                  <a:glow rad="88900">
                    <a:srgbClr val="2C3D66"/>
                  </a:glow>
                  <a:outerShdw blurRad="38100" dist="38100" dir="2700000" algn="tl">
                    <a:srgbClr val="000000">
                      <a:alpha val="43137"/>
                    </a:srgbClr>
                  </a:outerShdw>
                </a:effectLst>
              </a:rPr>
              <a:t>Chacun d’entre nous est parvenu à une relation avec Dieu qui lui est propre. Mais nous nous rejoignons tous sur un point : cette relation peut (et doit) grandir.</a:t>
            </a:r>
          </a:p>
        </p:txBody>
      </p:sp>
      <p:pic>
        <p:nvPicPr>
          <p:cNvPr id="5" name="Imagen 4" descr="Hombre y mujer sentados en una banca de madera  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  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  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  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  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  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  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  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  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  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878539"/>
            <a:ext cx="8391524" cy="1323439"/>
          </a:xfrm>
          <a:prstGeom prst="rect">
            <a:avLst/>
          </a:prstGeom>
          <a:noFill/>
        </p:spPr>
        <p:txBody>
          <a:bodyPr wrap="square">
            <a:spAutoFit/>
          </a:bodyPr>
          <a:lstStyle/>
          <a:p>
            <a:pPr>
              <a:spcBef>
                <a:spcPts val="600"/>
              </a:spcBef>
            </a:pPr>
            <a:r>
              <a:rPr lang="fr-FR" sz="2000" b="1" noProof="1">
                <a:solidFill>
                  <a:schemeClr val="bg1"/>
                </a:solidFill>
                <a:effectLst>
                  <a:glow rad="88900">
                    <a:srgbClr val="2C3D66"/>
                  </a:glow>
                  <a:outerShdw blurRad="38100" dist="38100" dir="2700000" algn="tl">
                    <a:srgbClr val="000000">
                      <a:alpha val="43137"/>
                    </a:srgbClr>
                  </a:outerShdw>
                </a:effectLst>
              </a:rPr>
              <a:t>Dieu nous a adressé un message général sur l’état spirituel de la dernière période de l’Église en ce monde. Il nous revient maintenant de nous évaluer pour savoir quelle part de ce message s’applique à nous, et comment consolider et approfondir notre relation avec Dieu.</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159200"/>
            <a:ext cx="8391524" cy="707886"/>
          </a:xfrm>
          <a:prstGeom prst="rect">
            <a:avLst/>
          </a:prstGeom>
          <a:noFill/>
        </p:spPr>
        <p:txBody>
          <a:bodyPr wrap="square">
            <a:spAutoFit/>
          </a:bodyPr>
          <a:lstStyle/>
          <a:p>
            <a:pPr>
              <a:spcBef>
                <a:spcPts val="600"/>
              </a:spcBef>
            </a:pPr>
            <a:r>
              <a:rPr lang="fr-FR" sz="2000" b="1" noProof="1">
                <a:solidFill>
                  <a:schemeClr val="bg1"/>
                </a:solidFill>
                <a:effectLst>
                  <a:glow rad="88900">
                    <a:srgbClr val="2C3D66"/>
                  </a:glow>
                  <a:outerShdw blurRad="38100" dist="38100" dir="2700000" algn="tl">
                    <a:srgbClr val="000000">
                      <a:alpha val="43137"/>
                    </a:srgbClr>
                  </a:outerShdw>
                </a:effectLst>
              </a:rPr>
              <a:t>Le premier pas à franchir pour pouvoir grandir, c’est de prendre conscience de notre situation actuelle.</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CFDECCB7-62ED-5E72-EC9B-201B127516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spcAft>
                <a:spcPts val="600"/>
              </a:spcAft>
            </a:pPr>
            <a:r>
              <a:rPr lang="fr-FR" sz="11500" noProof="1">
                <a:ln w="0"/>
                <a:solidFill>
                  <a:srgbClr val="B0175F"/>
                </a:solidFill>
                <a:effectLst>
                  <a:outerShdw blurRad="38100" dist="25400" dir="5400000" algn="ctr" rotWithShape="0">
                    <a:srgbClr val="6E747A">
                      <a:alpha val="43000"/>
                    </a:srgbClr>
                  </a:outerShdw>
                </a:effectLst>
              </a:rPr>
              <a:t>LE MESSAGE DE DIEU</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spcAft>
                <a:spcPts val="600"/>
              </a:spcAft>
            </a:pPr>
            <a:r>
              <a:rPr lang="fr-FR" sz="4800" noProof="1">
                <a:ln w="0"/>
                <a:solidFill>
                  <a:srgbClr val="33792F"/>
                </a:solidFill>
                <a:effectLst>
                  <a:outerShdw blurRad="38100" dist="25400" dir="5400000" algn="ctr" rotWithShape="0">
                    <a:srgbClr val="6E747A">
                      <a:alpha val="43000"/>
                    </a:srgbClr>
                  </a:outerShdw>
                </a:effectLst>
              </a:rPr>
              <a:t>(Apocalypse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6D9B19-0BF9-44B9-251D-A76E4703008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fr-FR" sz="4400" b="1" spc="600" noProof="1">
                <a:ln w="10160">
                  <a:solidFill>
                    <a:schemeClr val="accent2"/>
                  </a:solidFill>
                  <a:prstDash val="solid"/>
                </a:ln>
                <a:solidFill>
                  <a:srgbClr val="FFFFFF"/>
                </a:solidFill>
                <a:effectLst>
                  <a:outerShdw blurRad="38100" dist="22860" dir="5400000" algn="tl" rotWithShape="0">
                    <a:srgbClr val="000000">
                      <a:alpha val="30000"/>
                    </a:srgbClr>
                  </a:outerShdw>
                </a:effectLst>
              </a:rPr>
              <a:t>ÉVALUATION</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36973"/>
            <a:ext cx="7365300" cy="923330"/>
          </a:xfrm>
          <a:prstGeom prst="rect">
            <a:avLst/>
          </a:prstGeom>
          <a:noFill/>
        </p:spPr>
        <p:txBody>
          <a:bodyPr wrap="square" anchor="ctr">
            <a:spAutoFit/>
          </a:bodyPr>
          <a:lstStyle/>
          <a:p>
            <a:pPr algn="ctr"/>
            <a:r>
              <a:rPr lang="fr-FR" b="1" noProof="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“Parce que tu dis : Je suis riche, je me suis enrichi, et je n’ai besoin de rien, et parce que tu ne sais pas que tu es malheureux, misérable, pauvre, aveugle et nu…” </a:t>
            </a:r>
            <a:r>
              <a:rPr lang="fr-FR" sz="1400" b="1" noProof="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(Apocalypse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fr-FR" sz="2000" b="1" noProof="1"/>
              <a:t>Le message aux sept Églises présente l’état de l’Église universelle depuis l’époque apostolique jusqu’à nos jours </a:t>
            </a:r>
            <a:r>
              <a:rPr lang="fr-FR" noProof="1"/>
              <a:t>(Apocalypse 2-3)</a:t>
            </a:r>
            <a:r>
              <a:rPr lang="fr-FR" sz="2000" b="1" noProof="1"/>
              <a:t>. En adressant le message à notre époque (Laodicée), Jésus se présente comme « l’Amen [la Vérité], le témoin fidèle et véritable » </a:t>
            </a:r>
            <a:r>
              <a:rPr lang="fr-FR" noProof="1"/>
              <a:t>(Apocalypse 3.14)</a:t>
            </a:r>
            <a:r>
              <a:rPr lang="fr-FR" sz="2000" b="1" noProof="1"/>
              <a:t>.</a:t>
            </a:r>
          </a:p>
        </p:txBody>
      </p:sp>
      <p:pic>
        <p:nvPicPr>
          <p:cNvPr id="6" name="Imagen 5" descr="Imagen que contiene tabla, lentes, hombre, sostener  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  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  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900467" y="3384000"/>
            <a:ext cx="7291532" cy="1015663"/>
          </a:xfrm>
          <a:prstGeom prst="rect">
            <a:avLst/>
          </a:prstGeom>
          <a:noFill/>
        </p:spPr>
        <p:txBody>
          <a:bodyPr wrap="square">
            <a:spAutoFit/>
          </a:bodyPr>
          <a:lstStyle/>
          <a:p>
            <a:pPr>
              <a:spcBef>
                <a:spcPts val="600"/>
              </a:spcBef>
            </a:pPr>
            <a:r>
              <a:rPr lang="fr-FR" sz="2000" b="1" noProof="1"/>
              <a:t>Lorsque nous nous regardons nous-mêmes, nous voyons </a:t>
            </a:r>
            <a:r>
              <a:rPr lang="fr-FR" sz="2000" i="1" noProof="1"/>
              <a:t>notre</a:t>
            </a:r>
            <a:r>
              <a:rPr lang="fr-FR" sz="2000" b="1" noProof="1"/>
              <a:t> </a:t>
            </a:r>
            <a:r>
              <a:rPr lang="fr-FR" sz="2000" i="1" noProof="1"/>
              <a:t>vérité</a:t>
            </a:r>
            <a:r>
              <a:rPr lang="fr-FR" sz="2000" b="1" noProof="1"/>
              <a:t> : « Je suis riche, je me suis enrichi, et je n’ai besoin de rien » </a:t>
            </a:r>
            <a:r>
              <a:rPr lang="fr-FR" noProof="1"/>
              <a:t>(Apocalypse 3.17a)</a:t>
            </a:r>
            <a:r>
              <a:rPr lang="fr-FR" sz="2000" b="1" noProof="1"/>
              <a:t>.</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00466" y="5414400"/>
            <a:ext cx="7291532" cy="1323439"/>
          </a:xfrm>
          <a:prstGeom prst="rect">
            <a:avLst/>
          </a:prstGeom>
          <a:noFill/>
        </p:spPr>
        <p:txBody>
          <a:bodyPr wrap="square">
            <a:spAutoFit/>
          </a:bodyPr>
          <a:lstStyle/>
          <a:p>
            <a:pPr>
              <a:spcBef>
                <a:spcPts val="600"/>
              </a:spcBef>
            </a:pPr>
            <a:r>
              <a:rPr lang="fr-FR" sz="2000" b="1" noProof="1"/>
              <a:t>Il nous revient maintenant de nous évaluer. Suis-je conscient de ce que je possède véritablement, et de ce dont j’ai encore besoin ? Dans quelle mesure ai-je grandi dans ma relation avec Jésus ? Suis-je en train de changer en mieux ?</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900467" y="4399200"/>
            <a:ext cx="5277201" cy="1015663"/>
          </a:xfrm>
          <a:prstGeom prst="rect">
            <a:avLst/>
          </a:prstGeom>
          <a:noFill/>
        </p:spPr>
        <p:txBody>
          <a:bodyPr wrap="square">
            <a:spAutoFit/>
          </a:bodyPr>
          <a:lstStyle/>
          <a:p>
            <a:pPr>
              <a:spcBef>
                <a:spcPts val="600"/>
              </a:spcBef>
            </a:pPr>
            <a:r>
              <a:rPr lang="fr-FR" sz="2000" b="1" noProof="1"/>
              <a:t>Mais Jésus, lui, voit </a:t>
            </a:r>
            <a:r>
              <a:rPr lang="fr-FR" sz="2000" i="1" noProof="1"/>
              <a:t>la vérité</a:t>
            </a:r>
            <a:r>
              <a:rPr lang="fr-FR" sz="2000" b="1" noProof="1"/>
              <a:t> — notre réalité : « tu es malheureux, misérable, pauvre, aveugle et nu » </a:t>
            </a:r>
            <a:r>
              <a:rPr lang="fr-FR" noProof="1"/>
              <a:t>(Apocalypse 3.17b)</a:t>
            </a:r>
            <a:r>
              <a:rPr lang="fr-FR" sz="2000" b="1" noProof="1"/>
              <a:t>.</a:t>
            </a:r>
          </a:p>
        </p:txBody>
      </p:sp>
      <p:pic>
        <p:nvPicPr>
          <p:cNvPr id="18" name="Imagen 17" descr="Hombre sentado en una silla  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10475843" y="4187019"/>
            <a:ext cx="1015162" cy="1186732"/>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C2E6B1-008B-5A44-3B99-70A35A95B2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Imagen 22" descr="Un dibujo de una persona  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100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SOLUTION</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632762"/>
            <a:ext cx="9294403" cy="1138773"/>
          </a:xfrm>
          <a:prstGeom prst="rect">
            <a:avLst/>
          </a:prstGeom>
          <a:noFill/>
        </p:spPr>
        <p:txBody>
          <a:bodyPr wrap="square">
            <a:spAutoFit/>
          </a:bodyPr>
          <a:lstStyle/>
          <a:p>
            <a:pPr algn="ctr"/>
            <a:r>
              <a:rPr lang="fr-FR" b="1" noProof="1">
                <a:solidFill>
                  <a:schemeClr val="accent5">
                    <a:lumMod val="50000"/>
                  </a:schemeClr>
                </a:solidFill>
                <a:latin typeface="Comic Sans MS" panose="030F0702030302020204" pitchFamily="66" charset="0"/>
              </a:rPr>
              <a:t>“Je te conseille d’acheter de moi de l’or éprouvé par le feu, afin que tu deviennes riche, et des vêtements blancs pour te vêtir et pour que la honte de ta nudité ne paraisse pas, et un collyre pour oindre tes yeux, afin que tu voies” </a:t>
            </a:r>
            <a:r>
              <a:rPr lang="fr-FR" sz="1400" b="1" noProof="1">
                <a:solidFill>
                  <a:schemeClr val="accent5">
                    <a:lumMod val="50000"/>
                  </a:schemeClr>
                </a:solidFill>
                <a:latin typeface="Comic Sans MS" panose="030F0702030302020204" pitchFamily="66" charset="0"/>
              </a:rPr>
              <a:t>(Apocalypse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fr-FR" sz="2000" b="1" noProof="1"/>
              <a:t>Du fait que se sentir à l’aise dans notre situation engendre l’apathie (la tiédeur), Jésus nous conseille trois choses :</a:t>
            </a:r>
          </a:p>
        </p:txBody>
      </p:sp>
      <p:sp>
        <p:nvSpPr>
          <p:cNvPr id="10" name="Freeform 9">
            <a:extLst>
              <a:ext uri="{FF2B5EF4-FFF2-40B4-BE49-F238E27FC236}">
                <a16:creationId xmlns:a16="http://schemas.microsoft.com/office/drawing/2014/main" id="{9665E26E-CD7F-9F76-EEA1-770028AF1344}"/>
              </a:ext>
            </a:extLst>
          </p:cNvPr>
          <p:cNvSpPr/>
          <p:nvPr/>
        </p:nvSpPr>
        <p:spPr>
          <a:xfrm>
            <a:off x="552652" y="4740293"/>
            <a:ext cx="4247997" cy="1943598"/>
          </a:xfrm>
          <a:custGeom>
            <a:avLst/>
            <a:gdLst>
              <a:gd name="csX0" fmla="*/ 0 w 4247997"/>
              <a:gd name="csY0" fmla="*/ 0 h 1943598"/>
              <a:gd name="csX1" fmla="*/ 4247997 w 4247997"/>
              <a:gd name="csY1" fmla="*/ 0 h 1943598"/>
              <a:gd name="csX2" fmla="*/ 4247997 w 4247997"/>
              <a:gd name="csY2" fmla="*/ 1943598 h 1943598"/>
              <a:gd name="csX3" fmla="*/ 0 w 4247997"/>
              <a:gd name="csY3" fmla="*/ 1943598 h 1943598"/>
              <a:gd name="csX4" fmla="*/ 0 w 4247997"/>
              <a:gd name="csY4" fmla="*/ 0 h 1943598"/>
            </a:gdLst>
            <a:ahLst/>
            <a:cxnLst>
              <a:cxn ang="0">
                <a:pos x="csX0" y="csY0"/>
              </a:cxn>
              <a:cxn ang="0">
                <a:pos x="csX1" y="csY1"/>
              </a:cxn>
              <a:cxn ang="0">
                <a:pos x="csX2" y="csY2"/>
              </a:cxn>
              <a:cxn ang="0">
                <a:pos x="csX3" y="csY3"/>
              </a:cxn>
              <a:cxn ang="0">
                <a:pos x="csX4" y="csY4"/>
              </a:cxn>
            </a:cxnLst>
            <a:rect l="l" t="t" r="r" b="b"/>
            <a:pathLst>
              <a:path w="4247997" h="1943598">
                <a:moveTo>
                  <a:pt x="0" y="0"/>
                </a:moveTo>
                <a:lnTo>
                  <a:pt x="4247997" y="0"/>
                </a:lnTo>
                <a:lnTo>
                  <a:pt x="4247997"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noProof="1">
                <a:solidFill>
                  <a:schemeClr val="tx1"/>
                </a:solidFill>
                <a:effectLst/>
              </a:rPr>
              <a:t>Ne pas se contenter d’une vérité à moitié, ni d’une étude superficielle de la Bible. Nous devons rejeter les doctrines humaines (le clinquant), et approfondir notre étude de la Bible, afin d’ôter toute imperfection (la scorie) dans notre connaissance de celle-ci.</a:t>
            </a:r>
            <a:endParaRPr lang="fr-FR" sz="1800" kern="1200" noProof="1">
              <a:solidFill>
                <a:schemeClr val="tx1"/>
              </a:solidFill>
              <a:effectLst/>
            </a:endParaRPr>
          </a:p>
        </p:txBody>
      </p:sp>
      <p:grpSp>
        <p:nvGrpSpPr>
          <p:cNvPr id="2" name="Grupo 1">
            <a:extLst>
              <a:ext uri="{FF2B5EF4-FFF2-40B4-BE49-F238E27FC236}">
                <a16:creationId xmlns:a16="http://schemas.microsoft.com/office/drawing/2014/main" id="{5EB734CA-AF85-A8D7-B71B-E5E59D2420D6}"/>
              </a:ext>
            </a:extLst>
          </p:cNvPr>
          <p:cNvGrpSpPr/>
          <p:nvPr/>
        </p:nvGrpSpPr>
        <p:grpSpPr>
          <a:xfrm>
            <a:off x="503854" y="2504109"/>
            <a:ext cx="4247996" cy="4179782"/>
            <a:chOff x="503854" y="2504109"/>
            <a:chExt cx="4247996" cy="4179782"/>
          </a:xfrm>
        </p:grpSpPr>
        <p:sp>
          <p:nvSpPr>
            <p:cNvPr id="6" name="Straight Connector 5">
              <a:extLst>
                <a:ext uri="{FF2B5EF4-FFF2-40B4-BE49-F238E27FC236}">
                  <a16:creationId xmlns:a16="http://schemas.microsoft.com/office/drawing/2014/main" id="{78F2793A-B93E-0615-3E39-CB6C038DCC86}"/>
                </a:ext>
              </a:extLst>
            </p:cNvPr>
            <p:cNvSpPr/>
            <p:nvPr/>
          </p:nvSpPr>
          <p:spPr>
            <a:xfrm>
              <a:off x="511189" y="2922088"/>
              <a:ext cx="0" cy="3761803"/>
            </a:xfrm>
            <a:prstGeom prst="line">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9" name="Rectangle 8">
              <a:extLst>
                <a:ext uri="{FF2B5EF4-FFF2-40B4-BE49-F238E27FC236}">
                  <a16:creationId xmlns:a16="http://schemas.microsoft.com/office/drawing/2014/main" id="{402453E8-99A9-3173-5790-82BACFEAE127}"/>
                </a:ext>
              </a:extLst>
            </p:cNvPr>
            <p:cNvSpPr/>
            <p:nvPr/>
          </p:nvSpPr>
          <p:spPr>
            <a:xfrm>
              <a:off x="1506655" y="3047481"/>
              <a:ext cx="2339991" cy="169281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11" name="Freeform 10">
              <a:extLst>
                <a:ext uri="{FF2B5EF4-FFF2-40B4-BE49-F238E27FC236}">
                  <a16:creationId xmlns:a16="http://schemas.microsoft.com/office/drawing/2014/main" id="{F748D36E-CCE6-5D26-5AD1-45B57652DA92}"/>
                </a:ext>
              </a:extLst>
            </p:cNvPr>
            <p:cNvSpPr/>
            <p:nvPr/>
          </p:nvSpPr>
          <p:spPr>
            <a:xfrm>
              <a:off x="503854" y="2504109"/>
              <a:ext cx="4247996" cy="417978"/>
            </a:xfrm>
            <a:custGeom>
              <a:avLst/>
              <a:gdLst>
                <a:gd name="csX0" fmla="*/ 0 w 4247996"/>
                <a:gd name="csY0" fmla="*/ 0 h 417978"/>
                <a:gd name="csX1" fmla="*/ 4247996 w 4247996"/>
                <a:gd name="csY1" fmla="*/ 0 h 417978"/>
                <a:gd name="csX2" fmla="*/ 4247996 w 4247996"/>
                <a:gd name="csY2" fmla="*/ 417978 h 417978"/>
                <a:gd name="csX3" fmla="*/ 0 w 4247996"/>
                <a:gd name="csY3" fmla="*/ 417978 h 417978"/>
                <a:gd name="csX4" fmla="*/ 0 w 4247996"/>
                <a:gd name="csY4" fmla="*/ 0 h 417978"/>
              </a:gdLst>
              <a:ahLst/>
              <a:cxnLst>
                <a:cxn ang="0">
                  <a:pos x="csX0" y="csY0"/>
                </a:cxn>
                <a:cxn ang="0">
                  <a:pos x="csX1" y="csY1"/>
                </a:cxn>
                <a:cxn ang="0">
                  <a:pos x="csX2" y="csY2"/>
                </a:cxn>
                <a:cxn ang="0">
                  <a:pos x="csX3" y="csY3"/>
                </a:cxn>
                <a:cxn ang="0">
                  <a:pos x="csX4" y="csY4"/>
                </a:cxn>
              </a:cxnLst>
              <a:rect l="l" t="t" r="r" b="b"/>
              <a:pathLst>
                <a:path w="4247996" h="417978">
                  <a:moveTo>
                    <a:pt x="0" y="0"/>
                  </a:moveTo>
                  <a:lnTo>
                    <a:pt x="4247996" y="0"/>
                  </a:lnTo>
                  <a:lnTo>
                    <a:pt x="4247996" y="417978"/>
                  </a:lnTo>
                  <a:lnTo>
                    <a:pt x="0" y="417978"/>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de l’or éprouvé</a:t>
              </a:r>
              <a:endParaRPr lang="fr-FR" kern="1200" noProof="1">
                <a:effectLst>
                  <a:outerShdw blurRad="38100" dist="38100" dir="2700000" algn="tl">
                    <a:srgbClr val="000000">
                      <a:alpha val="43137"/>
                    </a:srgbClr>
                  </a:outerShdw>
                </a:effectLst>
              </a:endParaRPr>
            </a:p>
          </p:txBody>
        </p:sp>
      </p:grpSp>
      <p:sp>
        <p:nvSpPr>
          <p:cNvPr id="15" name="Freeform 14">
            <a:extLst>
              <a:ext uri="{FF2B5EF4-FFF2-40B4-BE49-F238E27FC236}">
                <a16:creationId xmlns:a16="http://schemas.microsoft.com/office/drawing/2014/main" id="{90243978-D3DE-84FA-044C-DACDAE050CC5}"/>
              </a:ext>
            </a:extLst>
          </p:cNvPr>
          <p:cNvSpPr/>
          <p:nvPr/>
        </p:nvSpPr>
        <p:spPr>
          <a:xfrm>
            <a:off x="5462617" y="4740908"/>
            <a:ext cx="3261992" cy="1943598"/>
          </a:xfrm>
          <a:custGeom>
            <a:avLst/>
            <a:gdLst>
              <a:gd name="csX0" fmla="*/ 0 w 3261992"/>
              <a:gd name="csY0" fmla="*/ 0 h 1943598"/>
              <a:gd name="csX1" fmla="*/ 3261992 w 3261992"/>
              <a:gd name="csY1" fmla="*/ 0 h 1943598"/>
              <a:gd name="csX2" fmla="*/ 3261992 w 3261992"/>
              <a:gd name="csY2" fmla="*/ 1943598 h 1943598"/>
              <a:gd name="csX3" fmla="*/ 0 w 3261992"/>
              <a:gd name="csY3" fmla="*/ 1943598 h 1943598"/>
              <a:gd name="csX4" fmla="*/ 0 w 3261992"/>
              <a:gd name="csY4" fmla="*/ 0 h 1943598"/>
            </a:gdLst>
            <a:ahLst/>
            <a:cxnLst>
              <a:cxn ang="0">
                <a:pos x="csX0" y="csY0"/>
              </a:cxn>
              <a:cxn ang="0">
                <a:pos x="csX1" y="csY1"/>
              </a:cxn>
              <a:cxn ang="0">
                <a:pos x="csX2" y="csY2"/>
              </a:cxn>
              <a:cxn ang="0">
                <a:pos x="csX3" y="csY3"/>
              </a:cxn>
              <a:cxn ang="0">
                <a:pos x="csX4" y="csY4"/>
              </a:cxn>
            </a:cxnLst>
            <a:rect l="l" t="t" r="r" b="b"/>
            <a:pathLst>
              <a:path w="3261992" h="1943598">
                <a:moveTo>
                  <a:pt x="0" y="0"/>
                </a:moveTo>
                <a:lnTo>
                  <a:pt x="3261992" y="0"/>
                </a:lnTo>
                <a:lnTo>
                  <a:pt x="3261992"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noProof="1">
                <a:solidFill>
                  <a:schemeClr val="tx1"/>
                </a:solidFill>
                <a:effectLst/>
              </a:rPr>
              <a:t>Accepter la justice de Jésus comme seul moyen d’atteindre le salut. Vouloir se présenter devant Dieu avec nos propres œuvres de justice, c’est comparaître nus devant lui.</a:t>
            </a:r>
            <a:endParaRPr lang="fr-FR" sz="1800" kern="1200" noProof="1">
              <a:solidFill>
                <a:schemeClr val="tx1"/>
              </a:solidFill>
              <a:effectLst/>
            </a:endParaRPr>
          </a:p>
        </p:txBody>
      </p:sp>
      <p:grpSp>
        <p:nvGrpSpPr>
          <p:cNvPr id="18" name="Grupo 17">
            <a:extLst>
              <a:ext uri="{FF2B5EF4-FFF2-40B4-BE49-F238E27FC236}">
                <a16:creationId xmlns:a16="http://schemas.microsoft.com/office/drawing/2014/main" id="{5164994E-DC54-F049-B31D-FE2934FA17E4}"/>
              </a:ext>
            </a:extLst>
          </p:cNvPr>
          <p:cNvGrpSpPr/>
          <p:nvPr/>
        </p:nvGrpSpPr>
        <p:grpSpPr>
          <a:xfrm>
            <a:off x="5302372" y="2503496"/>
            <a:ext cx="3482171" cy="4181010"/>
            <a:chOff x="5302372" y="2503496"/>
            <a:chExt cx="3482171" cy="4181010"/>
          </a:xfrm>
        </p:grpSpPr>
        <p:sp>
          <p:nvSpPr>
            <p:cNvPr id="13" name="Straight Connector 12">
              <a:extLst>
                <a:ext uri="{FF2B5EF4-FFF2-40B4-BE49-F238E27FC236}">
                  <a16:creationId xmlns:a16="http://schemas.microsoft.com/office/drawing/2014/main" id="{EB59713F-8C28-E0B2-3231-FD3562C213DB}"/>
                </a:ext>
              </a:extLst>
            </p:cNvPr>
            <p:cNvSpPr/>
            <p:nvPr/>
          </p:nvSpPr>
          <p:spPr>
            <a:xfrm>
              <a:off x="5302372" y="2922703"/>
              <a:ext cx="0" cy="3761803"/>
            </a:xfrm>
            <a:prstGeom prst="line">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4" name="Rectangle 13">
              <a:extLst>
                <a:ext uri="{FF2B5EF4-FFF2-40B4-BE49-F238E27FC236}">
                  <a16:creationId xmlns:a16="http://schemas.microsoft.com/office/drawing/2014/main" id="{F6F1D93F-4FD7-6BD7-7F67-8540A2813060}"/>
                </a:ext>
              </a:extLst>
            </p:cNvPr>
            <p:cNvSpPr/>
            <p:nvPr/>
          </p:nvSpPr>
          <p:spPr>
            <a:xfrm>
              <a:off x="5915673" y="3048097"/>
              <a:ext cx="2355878" cy="1692811"/>
            </a:xfrm>
            <a:prstGeom prst="rect">
              <a:avLst/>
            </a:prstGeom>
            <a:blipFill dpi="0"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b="1"/>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noProof="1"/>
            </a:p>
          </p:txBody>
        </p:sp>
        <p:sp>
          <p:nvSpPr>
            <p:cNvPr id="16" name="Freeform 15">
              <a:extLst>
                <a:ext uri="{FF2B5EF4-FFF2-40B4-BE49-F238E27FC236}">
                  <a16:creationId xmlns:a16="http://schemas.microsoft.com/office/drawing/2014/main" id="{F110BD06-A318-747E-8057-72EB587D5934}"/>
                </a:ext>
              </a:extLst>
            </p:cNvPr>
            <p:cNvSpPr/>
            <p:nvPr/>
          </p:nvSpPr>
          <p:spPr>
            <a:xfrm>
              <a:off x="5305084" y="2503496"/>
              <a:ext cx="3479459" cy="420435"/>
            </a:xfrm>
            <a:custGeom>
              <a:avLst/>
              <a:gdLst>
                <a:gd name="csX0" fmla="*/ 0 w 3479459"/>
                <a:gd name="csY0" fmla="*/ 0 h 420435"/>
                <a:gd name="csX1" fmla="*/ 3479459 w 3479459"/>
                <a:gd name="csY1" fmla="*/ 0 h 420435"/>
                <a:gd name="csX2" fmla="*/ 3479459 w 3479459"/>
                <a:gd name="csY2" fmla="*/ 420435 h 420435"/>
                <a:gd name="csX3" fmla="*/ 0 w 3479459"/>
                <a:gd name="csY3" fmla="*/ 420435 h 420435"/>
                <a:gd name="csX4" fmla="*/ 0 w 3479459"/>
                <a:gd name="csY4" fmla="*/ 0 h 420435"/>
              </a:gdLst>
              <a:ahLst/>
              <a:cxnLst>
                <a:cxn ang="0">
                  <a:pos x="csX0" y="csY0"/>
                </a:cxn>
                <a:cxn ang="0">
                  <a:pos x="csX1" y="csY1"/>
                </a:cxn>
                <a:cxn ang="0">
                  <a:pos x="csX2" y="csY2"/>
                </a:cxn>
                <a:cxn ang="0">
                  <a:pos x="csX3" y="csY3"/>
                </a:cxn>
                <a:cxn ang="0">
                  <a:pos x="csX4" y="csY4"/>
                </a:cxn>
              </a:cxnLst>
              <a:rect l="l" t="t" r="r" b="b"/>
              <a:pathLst>
                <a:path w="3479459" h="420435">
                  <a:moveTo>
                    <a:pt x="0" y="0"/>
                  </a:moveTo>
                  <a:lnTo>
                    <a:pt x="3479459" y="0"/>
                  </a:lnTo>
                  <a:lnTo>
                    <a:pt x="3479459" y="420435"/>
                  </a:lnTo>
                  <a:lnTo>
                    <a:pt x="0" y="420435"/>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des vêtements blancs</a:t>
              </a:r>
              <a:endParaRPr lang="fr-FR" kern="1200" noProof="1">
                <a:effectLst>
                  <a:outerShdw blurRad="38100" dist="38100" dir="2700000" algn="tl">
                    <a:srgbClr val="000000">
                      <a:alpha val="43137"/>
                    </a:srgbClr>
                  </a:outerShdw>
                </a:effectLst>
              </a:endParaRPr>
            </a:p>
          </p:txBody>
        </p:sp>
      </p:grpSp>
      <p:sp>
        <p:nvSpPr>
          <p:cNvPr id="25" name="Freeform 24">
            <a:extLst>
              <a:ext uri="{FF2B5EF4-FFF2-40B4-BE49-F238E27FC236}">
                <a16:creationId xmlns:a16="http://schemas.microsoft.com/office/drawing/2014/main" id="{6E5B6A38-5AD9-013D-9FA0-B7DEA004DEC4}"/>
              </a:ext>
            </a:extLst>
          </p:cNvPr>
          <p:cNvSpPr/>
          <p:nvPr/>
        </p:nvSpPr>
        <p:spPr>
          <a:xfrm>
            <a:off x="9237293" y="4740293"/>
            <a:ext cx="2484006" cy="1943598"/>
          </a:xfrm>
          <a:custGeom>
            <a:avLst/>
            <a:gdLst>
              <a:gd name="csX0" fmla="*/ 0 w 2484006"/>
              <a:gd name="csY0" fmla="*/ 0 h 1943598"/>
              <a:gd name="csX1" fmla="*/ 2484006 w 2484006"/>
              <a:gd name="csY1" fmla="*/ 0 h 1943598"/>
              <a:gd name="csX2" fmla="*/ 2484006 w 2484006"/>
              <a:gd name="csY2" fmla="*/ 1943598 h 1943598"/>
              <a:gd name="csX3" fmla="*/ 0 w 2484006"/>
              <a:gd name="csY3" fmla="*/ 1943598 h 1943598"/>
              <a:gd name="csX4" fmla="*/ 0 w 2484006"/>
              <a:gd name="csY4" fmla="*/ 0 h 1943598"/>
            </a:gdLst>
            <a:ahLst/>
            <a:cxnLst>
              <a:cxn ang="0">
                <a:pos x="csX0" y="csY0"/>
              </a:cxn>
              <a:cxn ang="0">
                <a:pos x="csX1" y="csY1"/>
              </a:cxn>
              <a:cxn ang="0">
                <a:pos x="csX2" y="csY2"/>
              </a:cxn>
              <a:cxn ang="0">
                <a:pos x="csX3" y="csY3"/>
              </a:cxn>
              <a:cxn ang="0">
                <a:pos x="csX4" y="csY4"/>
              </a:cxn>
            </a:cxnLst>
            <a:rect l="l" t="t" r="r" b="b"/>
            <a:pathLst>
              <a:path w="2484006" h="1943598">
                <a:moveTo>
                  <a:pt x="0" y="0"/>
                </a:moveTo>
                <a:lnTo>
                  <a:pt x="2484006" y="0"/>
                </a:lnTo>
                <a:lnTo>
                  <a:pt x="2484006"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buNone/>
            </a:pPr>
            <a:r>
              <a:rPr lang="fr-FR" sz="1800" b="1" kern="1200" noProof="1">
                <a:solidFill>
                  <a:schemeClr val="tx1"/>
                </a:solidFill>
                <a:effectLst/>
              </a:rPr>
              <a:t>Recevoir le Saint-Esprit. Lui seul peut nous donner la perspicacité spirituelle et nous convaincre de notre situation réelle</a:t>
            </a:r>
            <a:r>
              <a:rPr lang="fr-FR" b="1" kern="1200" noProof="1">
                <a:solidFill>
                  <a:schemeClr val="tx1"/>
                </a:solidFill>
                <a:effectLst/>
              </a:rPr>
              <a:t> </a:t>
            </a:r>
          </a:p>
          <a:p>
            <a:pPr marL="0" lvl="0" indent="0" algn="ctr" defTabSz="800100">
              <a:lnSpc>
                <a:spcPct val="90000"/>
              </a:lnSpc>
              <a:spcBef>
                <a:spcPct val="0"/>
              </a:spcBef>
              <a:buNone/>
            </a:pPr>
            <a:r>
              <a:rPr lang="fr-FR" kern="1200" noProof="1">
                <a:solidFill>
                  <a:schemeClr val="tx1"/>
                </a:solidFill>
                <a:effectLst/>
              </a:rPr>
              <a:t>(Jean 16.8)</a:t>
            </a:r>
            <a:r>
              <a:rPr lang="fr-FR" sz="1800" kern="1200" noProof="1">
                <a:solidFill>
                  <a:schemeClr val="tx1"/>
                </a:solidFill>
                <a:effectLst/>
              </a:rPr>
              <a:t>.</a:t>
            </a:r>
          </a:p>
        </p:txBody>
      </p:sp>
      <p:grpSp>
        <p:nvGrpSpPr>
          <p:cNvPr id="19" name="Grupo 18">
            <a:extLst>
              <a:ext uri="{FF2B5EF4-FFF2-40B4-BE49-F238E27FC236}">
                <a16:creationId xmlns:a16="http://schemas.microsoft.com/office/drawing/2014/main" id="{3094C69A-671F-3329-FE4A-F72523BF5241}"/>
              </a:ext>
            </a:extLst>
          </p:cNvPr>
          <p:cNvGrpSpPr/>
          <p:nvPr/>
        </p:nvGrpSpPr>
        <p:grpSpPr>
          <a:xfrm>
            <a:off x="9206500" y="2504109"/>
            <a:ext cx="2447993" cy="4179782"/>
            <a:chOff x="9206500" y="2504109"/>
            <a:chExt cx="2447993" cy="4179782"/>
          </a:xfrm>
        </p:grpSpPr>
        <p:sp>
          <p:nvSpPr>
            <p:cNvPr id="22" name="Straight Connector 21">
              <a:extLst>
                <a:ext uri="{FF2B5EF4-FFF2-40B4-BE49-F238E27FC236}">
                  <a16:creationId xmlns:a16="http://schemas.microsoft.com/office/drawing/2014/main" id="{5EDB4A1D-C481-1170-8C0D-EB45DCA5FC57}"/>
                </a:ext>
              </a:extLst>
            </p:cNvPr>
            <p:cNvSpPr/>
            <p:nvPr/>
          </p:nvSpPr>
          <p:spPr>
            <a:xfrm>
              <a:off x="9208574" y="2922088"/>
              <a:ext cx="0" cy="3761803"/>
            </a:xfrm>
            <a:prstGeom prst="line">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24" name="Rectangle 23">
              <a:extLst>
                <a:ext uri="{FF2B5EF4-FFF2-40B4-BE49-F238E27FC236}">
                  <a16:creationId xmlns:a16="http://schemas.microsoft.com/office/drawing/2014/main" id="{CEBBDCC3-F1A6-4993-DCA8-9D681BEE7A60}"/>
                </a:ext>
              </a:extLst>
            </p:cNvPr>
            <p:cNvSpPr/>
            <p:nvPr/>
          </p:nvSpPr>
          <p:spPr>
            <a:xfrm>
              <a:off x="9309300" y="3047481"/>
              <a:ext cx="2339991" cy="1692811"/>
            </a:xfrm>
            <a:prstGeom prst="rect">
              <a:avLst/>
            </a:prstGeom>
            <a:blipFill dpi="0"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a:lstStyle/>
            <a:p>
              <a:endParaRPr lang="fr-FR" noProof="1"/>
            </a:p>
          </p:txBody>
        </p:sp>
        <p:sp>
          <p:nvSpPr>
            <p:cNvPr id="26" name="Freeform 25">
              <a:extLst>
                <a:ext uri="{FF2B5EF4-FFF2-40B4-BE49-F238E27FC236}">
                  <a16:creationId xmlns:a16="http://schemas.microsoft.com/office/drawing/2014/main" id="{614C9130-F4A8-D99C-D570-38DDBCA237BA}"/>
                </a:ext>
              </a:extLst>
            </p:cNvPr>
            <p:cNvSpPr/>
            <p:nvPr/>
          </p:nvSpPr>
          <p:spPr>
            <a:xfrm>
              <a:off x="9206500" y="2504109"/>
              <a:ext cx="2447993" cy="417978"/>
            </a:xfrm>
            <a:custGeom>
              <a:avLst/>
              <a:gdLst>
                <a:gd name="csX0" fmla="*/ 0 w 2447993"/>
                <a:gd name="csY0" fmla="*/ 0 h 417978"/>
                <a:gd name="csX1" fmla="*/ 2447993 w 2447993"/>
                <a:gd name="csY1" fmla="*/ 0 h 417978"/>
                <a:gd name="csX2" fmla="*/ 2447993 w 2447993"/>
                <a:gd name="csY2" fmla="*/ 417978 h 417978"/>
                <a:gd name="csX3" fmla="*/ 0 w 2447993"/>
                <a:gd name="csY3" fmla="*/ 417978 h 417978"/>
                <a:gd name="csX4" fmla="*/ 0 w 2447993"/>
                <a:gd name="csY4" fmla="*/ 0 h 417978"/>
              </a:gdLst>
              <a:ahLst/>
              <a:cxnLst>
                <a:cxn ang="0">
                  <a:pos x="csX0" y="csY0"/>
                </a:cxn>
                <a:cxn ang="0">
                  <a:pos x="csX1" y="csY1"/>
                </a:cxn>
                <a:cxn ang="0">
                  <a:pos x="csX2" y="csY2"/>
                </a:cxn>
                <a:cxn ang="0">
                  <a:pos x="csX3" y="csY3"/>
                </a:cxn>
                <a:cxn ang="0">
                  <a:pos x="csX4" y="csY4"/>
                </a:cxn>
              </a:cxnLst>
              <a:rect l="l" t="t" r="r" b="b"/>
              <a:pathLst>
                <a:path w="2447993" h="417978">
                  <a:moveTo>
                    <a:pt x="0" y="0"/>
                  </a:moveTo>
                  <a:lnTo>
                    <a:pt x="2447993" y="0"/>
                  </a:lnTo>
                  <a:lnTo>
                    <a:pt x="2447993" y="417978"/>
                  </a:lnTo>
                  <a:lnTo>
                    <a:pt x="0" y="417978"/>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le collyre</a:t>
              </a:r>
              <a:endParaRPr lang="fr-FR" kern="1200" noProof="1">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900" decel="100000" fill="hold"/>
                                        <p:tgtEl>
                                          <p:spTgt spid="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900" decel="100000" fill="hold"/>
                                        <p:tgtEl>
                                          <p:spTgt spid="1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900" decel="100000" fill="hold"/>
                                        <p:tgtEl>
                                          <p:spTgt spid="1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5"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FA977-C6D4-69F1-6757-09F23BB17E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spc="1000" noProof="1">
                <a:ln/>
                <a:solidFill>
                  <a:srgbClr val="9A0000"/>
                </a:solidFill>
                <a:effectLst>
                  <a:outerShdw blurRad="38100" dist="38100" dir="2700000" algn="tl">
                    <a:srgbClr val="000000">
                      <a:alpha val="43137"/>
                    </a:srgbClr>
                  </a:outerShdw>
                </a:effectLst>
              </a:rPr>
              <a:t>RÉSULTAT</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552575" y="553199"/>
            <a:ext cx="9084323" cy="861774"/>
          </a:xfrm>
          <a:prstGeom prst="rect">
            <a:avLst/>
          </a:prstGeom>
          <a:noFill/>
        </p:spPr>
        <p:txBody>
          <a:bodyPr wrap="square">
            <a:spAutoFit/>
          </a:bodyPr>
          <a:lstStyle/>
          <a:p>
            <a:pPr algn="ctr"/>
            <a:r>
              <a:rPr lang="fr-FR" b="1" noProof="1">
                <a:solidFill>
                  <a:srgbClr val="FFFF00"/>
                </a:solidFill>
                <a:effectLst>
                  <a:outerShdw blurRad="38100" dist="38100" dir="2700000" algn="tl">
                    <a:srgbClr val="000000">
                      <a:alpha val="43137"/>
                    </a:srgbClr>
                  </a:outerShdw>
                </a:effectLst>
                <a:latin typeface="Comic Sans MS" panose="030F0702030302020204" pitchFamily="66" charset="0"/>
              </a:rPr>
              <a:t>“Voici, je me tiens à la porte, et je frappe. Si quelqu’un entend ma voix et ouvre la porte, j’entrerai chez lui, je souperai avec lui, et lui avec moi” </a:t>
            </a:r>
            <a:r>
              <a:rPr lang="fr-FR" sz="1400" b="1" noProof="1">
                <a:solidFill>
                  <a:srgbClr val="FFFF00"/>
                </a:solidFill>
                <a:effectLst>
                  <a:outerShdw blurRad="38100" dist="38100" dir="2700000" algn="tl">
                    <a:srgbClr val="000000">
                      <a:alpha val="43137"/>
                    </a:srgbClr>
                  </a:outerShdw>
                </a:effectLst>
                <a:latin typeface="Comic Sans MS" panose="030F0702030302020204" pitchFamily="66" charset="0"/>
              </a:rPr>
              <a:t>(Apocalypse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513515"/>
            <a:ext cx="7458278" cy="1323439"/>
          </a:xfrm>
          <a:prstGeom prst="rect">
            <a:avLst/>
          </a:prstGeom>
          <a:noFill/>
        </p:spPr>
        <p:txBody>
          <a:bodyPr wrap="square" rtlCol="0">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rPr>
              <a:t>Il y a un problème. Je me vois bien spirituellement, mais Jésus veut me perfectionner. Or, si je ne prends pas conscience de mon besoin de changement, je ne changerai jamais. Je ne voudrai jamais acheter ce que je crois déjà posséder.</a:t>
            </a:r>
          </a:p>
        </p:txBody>
      </p:sp>
      <p:pic>
        <p:nvPicPr>
          <p:cNvPr id="4" name="Imagen 3" descr="Imagen que contiene edificio, exterior, persona, hombre  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212400" y="5842029"/>
            <a:ext cx="7477943" cy="1015663"/>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rPr>
              <a:t>Jésus frappe à la porte de mon cœur et attend patiemment. Il n’interrompt pas ma vie pour me contraindre à entrer en relation avec lui. La décision d’ouvrir m’appartient.</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40" y="3852000"/>
            <a:ext cx="7458277" cy="1938992"/>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rPr>
              <a:t>Les réprimandes et les corrections de Jésus ne sont pas nécessairement négatives. Il préfère la voie du dialogue. Il veut s’asseoir paisiblement avec nous et converser… “Voici, je me tiens à la porte, et je frappe. Si quelqu’un entend ma voix et ouvre la porte, j’entrerai chez lui, je souperai avec lui, et lui avec moi” </a:t>
            </a:r>
            <a:r>
              <a:rPr lang="fr-FR" noProof="1">
                <a:solidFill>
                  <a:schemeClr val="bg1"/>
                </a:solidFill>
                <a:effectLst>
                  <a:outerShdw blurRad="38100" dist="38100" dir="2700000" algn="tl">
                    <a:srgbClr val="000000">
                      <a:alpha val="43137"/>
                    </a:srgbClr>
                  </a:outerShdw>
                </a:effectLst>
              </a:rPr>
              <a:t>(Apocalypse 3.20)</a:t>
            </a:r>
            <a:r>
              <a:rPr lang="fr-FR" sz="2000" b="1" noProof="1">
                <a:solidFill>
                  <a:schemeClr val="bg1"/>
                </a:solidFill>
                <a:effectLst>
                  <a:outerShdw blurRad="38100" dist="38100" dir="2700000" algn="tl">
                    <a:srgbClr val="000000">
                      <a:alpha val="43137"/>
                    </a:srgbClr>
                  </a:outerShdw>
                </a:effectLst>
              </a:rPr>
              <a:t>.</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36800"/>
            <a:ext cx="7458276" cy="1015663"/>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rPr>
              <a:t>Pour remédier à cela, Jésus a ses propres méthodes : “Moi, je reprends et je châtie tous ceux que j’aime” ; et il ajoute : “repens-toi” </a:t>
            </a:r>
            <a:r>
              <a:rPr lang="fr-FR" noProof="1">
                <a:solidFill>
                  <a:schemeClr val="bg1"/>
                </a:solidFill>
                <a:effectLst>
                  <a:outerShdw blurRad="38100" dist="38100" dir="2700000" algn="tl">
                    <a:srgbClr val="000000">
                      <a:alpha val="43137"/>
                    </a:srgbClr>
                  </a:outerShdw>
                </a:effectLst>
              </a:rPr>
              <a:t>(Apocalypse 3.19)</a:t>
            </a:r>
            <a:r>
              <a:rPr lang="fr-FR" sz="2000" b="1" noProof="1">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5EABDB-5031-5E5F-3DBB-B427DDF1465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FR" sz="4400" b="1" spc="1000" noProof="1">
                <a:ln w="6600">
                  <a:solidFill>
                    <a:srgbClr val="547D11"/>
                  </a:solidFill>
                  <a:prstDash val="solid"/>
                </a:ln>
                <a:solidFill>
                  <a:srgbClr val="FFFFFF"/>
                </a:solidFill>
                <a:effectLst>
                  <a:outerShdw dist="38100" dir="2700000" algn="tl" rotWithShape="0">
                    <a:srgbClr val="547D11"/>
                  </a:outerShdw>
                </a:effectLst>
              </a:rPr>
              <a:t>RÉCOMPENSE</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652F00"/>
                </a:solidFill>
                <a:latin typeface="Comic Sans MS" panose="030F0702030302020204" pitchFamily="66" charset="0"/>
              </a:rPr>
              <a:t>“Celui qui vaincra, je lui accorderai de s’asseoir avec moi sur mon trône, comme moi j’ai vaincu et me suis assis avec mon Père sur son trône” </a:t>
            </a:r>
            <a:r>
              <a:rPr lang="fr-FR" sz="1400" b="1" noProof="1">
                <a:solidFill>
                  <a:srgbClr val="652F00"/>
                </a:solidFill>
                <a:latin typeface="Comic Sans MS" panose="030F0702030302020204" pitchFamily="66" charset="0"/>
              </a:rPr>
              <a:t>(Apocalypse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18048"/>
            <a:ext cx="8052926" cy="1631216"/>
          </a:xfrm>
          <a:prstGeom prst="rect">
            <a:avLst/>
          </a:prstGeom>
          <a:noFill/>
        </p:spPr>
        <p:txBody>
          <a:bodyPr wrap="square" rtlCol="0">
            <a:spAutoFit/>
          </a:bodyPr>
          <a:lstStyle/>
          <a:p>
            <a:pPr>
              <a:spcBef>
                <a:spcPts val="600"/>
              </a:spcBef>
            </a:pPr>
            <a:r>
              <a:rPr lang="fr-FR" sz="2000" b="1" noProof="1"/>
              <a:t>Jésus sait que le chemin n’est pas facile. Il connaît nos efforts pour acheter l’or, le vêtement et le collyre. Il connaît nos luttes pour quitter la tiédeur, ouvrir la porte et entrer en relation avec lui. C’est pourquoi il nous dit : Tu peux vaincre comme moi j’ai vaincu </a:t>
            </a:r>
            <a:r>
              <a:rPr lang="fr-FR" noProof="1"/>
              <a:t>(Apocalypse 3.21)</a:t>
            </a:r>
            <a:r>
              <a:rPr lang="fr-FR" sz="2000" b="1" noProof="1"/>
              <a:t>.</a:t>
            </a:r>
          </a:p>
        </p:txBody>
      </p:sp>
      <p:sp>
        <p:nvSpPr>
          <p:cNvPr id="13" name="Rectangle 12">
            <a:extLst>
              <a:ext uri="{FF2B5EF4-FFF2-40B4-BE49-F238E27FC236}">
                <a16:creationId xmlns:a16="http://schemas.microsoft.com/office/drawing/2014/main" id="{285826D0-1391-B88C-76D8-CEA4D08ED7A1}"/>
              </a:ext>
            </a:extLst>
          </p:cNvPr>
          <p:cNvSpPr/>
          <p:nvPr/>
        </p:nvSpPr>
        <p:spPr>
          <a:xfrm>
            <a:off x="390537" y="3617733"/>
            <a:ext cx="1495354" cy="1800000"/>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endParaRPr lang="fr-FR" noProof="1"/>
          </a:p>
        </p:txBody>
      </p:sp>
      <p:sp>
        <p:nvSpPr>
          <p:cNvPr id="14" name="Freeform 13">
            <a:extLst>
              <a:ext uri="{FF2B5EF4-FFF2-40B4-BE49-F238E27FC236}">
                <a16:creationId xmlns:a16="http://schemas.microsoft.com/office/drawing/2014/main" id="{F667D167-AA56-1E95-65A6-51157D1675E1}"/>
              </a:ext>
            </a:extLst>
          </p:cNvPr>
          <p:cNvSpPr/>
          <p:nvPr/>
        </p:nvSpPr>
        <p:spPr>
          <a:xfrm>
            <a:off x="525119"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36000" tIns="68580" rIns="36000" bIns="68580" numCol="1" spcCol="1270" anchor="ctr" anchorCtr="0">
            <a:noAutofit/>
          </a:bodyPr>
          <a:lstStyle/>
          <a:p>
            <a:pPr marL="0" lvl="0" indent="0" algn="ctr" defTabSz="800100">
              <a:lnSpc>
                <a:spcPct val="90000"/>
              </a:lnSpc>
              <a:spcBef>
                <a:spcPct val="0"/>
              </a:spcBef>
              <a:spcAft>
                <a:spcPct val="35000"/>
              </a:spcAft>
              <a:buNone/>
            </a:pPr>
            <a:r>
              <a:rPr lang="fr-FR" sz="1600" b="1" kern="1200" noProof="1">
                <a:solidFill>
                  <a:schemeClr val="tx1"/>
                </a:solidFill>
              </a:rPr>
              <a:t>Il a décidé  de nous créer </a:t>
            </a:r>
            <a:r>
              <a:rPr lang="fr-FR" sz="1600" kern="1200" noProof="1">
                <a:solidFill>
                  <a:schemeClr val="tx1"/>
                </a:solidFill>
              </a:rPr>
              <a:t>(Genèse 2.7)</a:t>
            </a:r>
          </a:p>
        </p:txBody>
      </p:sp>
      <p:sp>
        <p:nvSpPr>
          <p:cNvPr id="15" name="Rectangle 14">
            <a:extLst>
              <a:ext uri="{FF2B5EF4-FFF2-40B4-BE49-F238E27FC236}">
                <a16:creationId xmlns:a16="http://schemas.microsoft.com/office/drawing/2014/main" id="{84166F08-1F0E-A3B0-33D2-64F13EE8192F}"/>
              </a:ext>
            </a:extLst>
          </p:cNvPr>
          <p:cNvSpPr/>
          <p:nvPr/>
        </p:nvSpPr>
        <p:spPr>
          <a:xfrm>
            <a:off x="2035427" y="3617733"/>
            <a:ext cx="1495354" cy="1800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endParaRPr lang="fr-FR" noProof="1"/>
          </a:p>
        </p:txBody>
      </p:sp>
      <p:sp>
        <p:nvSpPr>
          <p:cNvPr id="16" name="Freeform 15">
            <a:extLst>
              <a:ext uri="{FF2B5EF4-FFF2-40B4-BE49-F238E27FC236}">
                <a16:creationId xmlns:a16="http://schemas.microsoft.com/office/drawing/2014/main" id="{6275BBF7-D061-E82C-0C5C-23EFA3F86C66}"/>
              </a:ext>
            </a:extLst>
          </p:cNvPr>
          <p:cNvSpPr/>
          <p:nvPr/>
        </p:nvSpPr>
        <p:spPr>
          <a:xfrm>
            <a:off x="2170009"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563367"/>
              <a:satOff val="0"/>
              <a:lumOff val="11438"/>
              <a:alphaOff val="0"/>
            </a:schemeClr>
          </a:fillRef>
          <a:effectRef idx="1">
            <a:scrgbClr r="0" g="0" b="0"/>
          </a:effectRef>
          <a:fontRef idx="minor">
            <a:schemeClr val="dk1"/>
          </a:fontRef>
        </p:style>
        <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fr-FR" sz="1600" b="1" kern="1200" noProof="1">
                <a:solidFill>
                  <a:schemeClr val="tx1"/>
                </a:solidFill>
              </a:rPr>
              <a:t>Il nous cherche lorsque nous avons péché </a:t>
            </a:r>
            <a:r>
              <a:rPr lang="fr-FR" sz="1600" kern="1200" noProof="1">
                <a:solidFill>
                  <a:schemeClr val="tx1"/>
                </a:solidFill>
              </a:rPr>
              <a:t>(Genèse 3.8-9)</a:t>
            </a:r>
          </a:p>
        </p:txBody>
      </p:sp>
      <p:sp>
        <p:nvSpPr>
          <p:cNvPr id="17" name="Rectangle 16">
            <a:extLst>
              <a:ext uri="{FF2B5EF4-FFF2-40B4-BE49-F238E27FC236}">
                <a16:creationId xmlns:a16="http://schemas.microsoft.com/office/drawing/2014/main" id="{08D1091A-5279-DD5D-8EAF-D71E3267E0F9}"/>
              </a:ext>
            </a:extLst>
          </p:cNvPr>
          <p:cNvSpPr/>
          <p:nvPr/>
        </p:nvSpPr>
        <p:spPr>
          <a:xfrm>
            <a:off x="3680318" y="3617733"/>
            <a:ext cx="1495354" cy="1800000"/>
          </a:xfrm>
          <a:prstGeom prst="rect">
            <a:avLst/>
          </a:prstGeom>
          <a:blipFill dpi="0"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endParaRPr lang="fr-FR" noProof="1"/>
          </a:p>
        </p:txBody>
      </p:sp>
      <p:sp>
        <p:nvSpPr>
          <p:cNvPr id="18" name="Freeform 17">
            <a:extLst>
              <a:ext uri="{FF2B5EF4-FFF2-40B4-BE49-F238E27FC236}">
                <a16:creationId xmlns:a16="http://schemas.microsoft.com/office/drawing/2014/main" id="{1CD8782B-61D6-2F8B-CFE0-B5511DC0A8F1}"/>
              </a:ext>
            </a:extLst>
          </p:cNvPr>
          <p:cNvSpPr/>
          <p:nvPr/>
        </p:nvSpPr>
        <p:spPr>
          <a:xfrm>
            <a:off x="3814900"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36000" tIns="68580" rIns="36000" bIns="68580" numCol="1" spcCol="1270" anchor="ctr" anchorCtr="0">
            <a:noAutofit/>
          </a:bodyPr>
          <a:lstStyle/>
          <a:p>
            <a:pPr marL="0" lvl="0" indent="0" algn="ctr" defTabSz="800100">
              <a:lnSpc>
                <a:spcPct val="90000"/>
              </a:lnSpc>
              <a:spcBef>
                <a:spcPct val="0"/>
              </a:spcBef>
              <a:spcAft>
                <a:spcPct val="35000"/>
              </a:spcAft>
              <a:buNone/>
            </a:pPr>
            <a:r>
              <a:rPr lang="fr-FR" sz="1600" b="1" kern="1200" noProof="1">
                <a:solidFill>
                  <a:schemeClr val="tx1"/>
                </a:solidFill>
              </a:rPr>
              <a:t>Il s’est donné lui-même pour nous sauver      </a:t>
            </a:r>
            <a:r>
              <a:rPr lang="fr-FR" sz="1600" kern="1200" noProof="1">
                <a:solidFill>
                  <a:schemeClr val="tx1"/>
                </a:solidFill>
              </a:rPr>
              <a:t>(Jean 3.16)</a:t>
            </a:r>
          </a:p>
        </p:txBody>
      </p:sp>
      <p:sp>
        <p:nvSpPr>
          <p:cNvPr id="19" name="Rectangle 18">
            <a:extLst>
              <a:ext uri="{FF2B5EF4-FFF2-40B4-BE49-F238E27FC236}">
                <a16:creationId xmlns:a16="http://schemas.microsoft.com/office/drawing/2014/main" id="{A631CF21-51C9-98C5-3584-464E3D60D302}"/>
              </a:ext>
            </a:extLst>
          </p:cNvPr>
          <p:cNvSpPr/>
          <p:nvPr/>
        </p:nvSpPr>
        <p:spPr>
          <a:xfrm>
            <a:off x="5677191" y="3617733"/>
            <a:ext cx="1495354" cy="1800000"/>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endParaRPr lang="fr-FR" noProof="1"/>
          </a:p>
        </p:txBody>
      </p:sp>
      <p:sp>
        <p:nvSpPr>
          <p:cNvPr id="20" name="Freeform 19">
            <a:extLst>
              <a:ext uri="{FF2B5EF4-FFF2-40B4-BE49-F238E27FC236}">
                <a16:creationId xmlns:a16="http://schemas.microsoft.com/office/drawing/2014/main" id="{8D9A0B7A-699B-9CA4-BC94-8E64B5345FD6}"/>
              </a:ext>
            </a:extLst>
          </p:cNvPr>
          <p:cNvSpPr/>
          <p:nvPr/>
        </p:nvSpPr>
        <p:spPr>
          <a:xfrm>
            <a:off x="5325208" y="5344258"/>
            <a:ext cx="2303994" cy="1439999"/>
          </a:xfrm>
          <a:custGeom>
            <a:avLst/>
            <a:gdLst>
              <a:gd name="csX0" fmla="*/ 0 w 2303994"/>
              <a:gd name="csY0" fmla="*/ 0 h 1439999"/>
              <a:gd name="csX1" fmla="*/ 1343997 w 2303994"/>
              <a:gd name="csY1" fmla="*/ 0 h 1439999"/>
              <a:gd name="csX2" fmla="*/ 1618556 w 2303994"/>
              <a:gd name="csY2" fmla="*/ -154080 h 1439999"/>
              <a:gd name="csX3" fmla="*/ 1919995 w 2303994"/>
              <a:gd name="csY3" fmla="*/ 0 h 1439999"/>
              <a:gd name="csX4" fmla="*/ 2303994 w 2303994"/>
              <a:gd name="csY4" fmla="*/ 0 h 1439999"/>
              <a:gd name="csX5" fmla="*/ 2303994 w 2303994"/>
              <a:gd name="csY5" fmla="*/ 240000 h 1439999"/>
              <a:gd name="csX6" fmla="*/ 2303994 w 2303994"/>
              <a:gd name="csY6" fmla="*/ 240000 h 1439999"/>
              <a:gd name="csX7" fmla="*/ 2303994 w 2303994"/>
              <a:gd name="csY7" fmla="*/ 600000 h 1439999"/>
              <a:gd name="csX8" fmla="*/ 2303994 w 2303994"/>
              <a:gd name="csY8" fmla="*/ 1439999 h 1439999"/>
              <a:gd name="csX9" fmla="*/ 1919995 w 2303994"/>
              <a:gd name="csY9" fmla="*/ 1439999 h 1439999"/>
              <a:gd name="csX10" fmla="*/ 1343997 w 2303994"/>
              <a:gd name="csY10" fmla="*/ 1439999 h 1439999"/>
              <a:gd name="csX11" fmla="*/ 1343997 w 2303994"/>
              <a:gd name="csY11" fmla="*/ 1439999 h 1439999"/>
              <a:gd name="csX12" fmla="*/ 0 w 2303994"/>
              <a:gd name="csY12" fmla="*/ 1439999 h 1439999"/>
              <a:gd name="csX13" fmla="*/ 0 w 2303994"/>
              <a:gd name="csY13" fmla="*/ 600000 h 1439999"/>
              <a:gd name="csX14" fmla="*/ 0 w 2303994"/>
              <a:gd name="csY14" fmla="*/ 240000 h 1439999"/>
              <a:gd name="csX15" fmla="*/ 0 w 2303994"/>
              <a:gd name="csY15" fmla="*/ 240000 h 1439999"/>
              <a:gd name="csX16" fmla="*/ 0 w 2303994"/>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303994" h="1439999">
                <a:moveTo>
                  <a:pt x="0" y="0"/>
                </a:moveTo>
                <a:lnTo>
                  <a:pt x="1343997" y="0"/>
                </a:lnTo>
                <a:lnTo>
                  <a:pt x="1618556" y="-154080"/>
                </a:lnTo>
                <a:lnTo>
                  <a:pt x="1919995" y="0"/>
                </a:lnTo>
                <a:lnTo>
                  <a:pt x="2303994" y="0"/>
                </a:lnTo>
                <a:lnTo>
                  <a:pt x="2303994" y="240000"/>
                </a:lnTo>
                <a:lnTo>
                  <a:pt x="2303994" y="240000"/>
                </a:lnTo>
                <a:lnTo>
                  <a:pt x="2303994" y="600000"/>
                </a:lnTo>
                <a:lnTo>
                  <a:pt x="2303994" y="1439999"/>
                </a:lnTo>
                <a:lnTo>
                  <a:pt x="1919995" y="1439999"/>
                </a:lnTo>
                <a:lnTo>
                  <a:pt x="1343997" y="1439999"/>
                </a:lnTo>
                <a:lnTo>
                  <a:pt x="1343997" y="1439999"/>
                </a:lnTo>
                <a:lnTo>
                  <a:pt x="0" y="1439999"/>
                </a:lnTo>
                <a:lnTo>
                  <a:pt x="0" y="600000"/>
                </a:lnTo>
                <a:lnTo>
                  <a:pt x="0" y="240000"/>
                </a:lnTo>
                <a:lnTo>
                  <a:pt x="0" y="240000"/>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9690102"/>
              <a:satOff val="0"/>
              <a:lumOff val="34314"/>
              <a:alphaOff val="0"/>
            </a:schemeClr>
          </a:fillRef>
          <a:effectRef idx="1">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600" b="1" kern="1200" noProof="1">
                <a:solidFill>
                  <a:schemeClr val="tx1"/>
                </a:solidFill>
              </a:rPr>
              <a:t>Il veut nous accorder une récompense : nous asseoir avec lui, et jouir d’une éternité en sa compagnie </a:t>
            </a:r>
            <a:r>
              <a:rPr lang="fr-FR" sz="1600" kern="1200" noProof="1">
                <a:solidFill>
                  <a:schemeClr val="tx1"/>
                </a:solidFill>
              </a:rPr>
              <a:t>(Apocalypse 3.21)</a:t>
            </a:r>
          </a:p>
        </p:txBody>
      </p:sp>
      <p:pic>
        <p:nvPicPr>
          <p:cNvPr id="11" name="Imagen 10" descr="Estatua de una persona  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949810"/>
            <a:ext cx="7658099" cy="707886"/>
          </a:xfrm>
          <a:prstGeom prst="rect">
            <a:avLst/>
          </a:prstGeom>
          <a:noFill/>
        </p:spPr>
        <p:txBody>
          <a:bodyPr wrap="square">
            <a:spAutoFit/>
          </a:bodyPr>
          <a:lstStyle/>
          <a:p>
            <a:pPr>
              <a:spcBef>
                <a:spcPts val="600"/>
              </a:spcBef>
            </a:pPr>
            <a:r>
              <a:rPr lang="fr-FR" sz="2000" b="1" noProof="1"/>
              <a:t>Il sait aussi que nous ne ferons jamais le premier pas. </a:t>
            </a:r>
          </a:p>
          <a:p>
            <a:r>
              <a:rPr lang="fr-FR" sz="2000" b="1" noProof="1"/>
              <a:t>Dieu a toujours pris l’initiative. </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554545"/>
          </a:xfrm>
          <a:prstGeom prst="rect">
            <a:avLst/>
          </a:prstGeom>
          <a:noFill/>
        </p:spPr>
        <p:txBody>
          <a:bodyPr wrap="square">
            <a:spAutoFit/>
          </a:bodyPr>
          <a:lstStyle/>
          <a:p>
            <a:pPr>
              <a:spcBef>
                <a:spcPts val="600"/>
              </a:spcBef>
            </a:pPr>
            <a:r>
              <a:rPr lang="fr-FR" sz="2000" b="1" noProof="1"/>
              <a:t>La clé de ce comportement divin (que nous ne méritons pas) est l’amour : “Je t’ai aimé d’un amour éternel” </a:t>
            </a:r>
            <a:r>
              <a:rPr lang="fr-FR" noProof="1"/>
              <a:t>(Jérémie 31.3)</a:t>
            </a:r>
            <a:r>
              <a:rPr lang="fr-FR" sz="2000" b="1" noProof="1"/>
              <a:t>. Il veut entrer en relation avec nous. Moi, est-ce que je veux entrer en relation avec lui ? Vais-je lui ouvrir mon cœur et l’aimer comme il m’aime ?</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
                            </p:stCondLst>
                            <p:childTnLst>
                              <p:par>
                                <p:cTn id="45" presetID="17"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ppt_h/2"/>
                                          </p:val>
                                        </p:tav>
                                        <p:tav tm="100000">
                                          <p:val>
                                            <p:strVal val="#ppt_y"/>
                                          </p:val>
                                        </p:tav>
                                      </p:tavLst>
                                    </p:anim>
                                    <p:anim calcmode="lin" valueType="num">
                                      <p:cBhvr>
                                        <p:cTn id="49" dur="500" fill="hold"/>
                                        <p:tgtEl>
                                          <p:spTgt spid="14"/>
                                        </p:tgtEl>
                                        <p:attrNameLst>
                                          <p:attrName>ppt_w</p:attrName>
                                        </p:attrNameLst>
                                      </p:cBhvr>
                                      <p:tavLst>
                                        <p:tav tm="0">
                                          <p:val>
                                            <p:strVal val="#ppt_w"/>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00"/>
                            </p:stCondLst>
                            <p:childTnLst>
                              <p:par>
                                <p:cTn id="59" presetID="17"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ppt_h/2"/>
                                          </p:val>
                                        </p:tav>
                                        <p:tav tm="100000">
                                          <p:val>
                                            <p:strVal val="#ppt_y"/>
                                          </p:val>
                                        </p:tav>
                                      </p:tavLst>
                                    </p:anim>
                                    <p:anim calcmode="lin" valueType="num">
                                      <p:cBhvr>
                                        <p:cTn id="63" dur="500" fill="hold"/>
                                        <p:tgtEl>
                                          <p:spTgt spid="16"/>
                                        </p:tgtEl>
                                        <p:attrNameLst>
                                          <p:attrName>ppt_w</p:attrName>
                                        </p:attrNameLst>
                                      </p:cBhvr>
                                      <p:tavLst>
                                        <p:tav tm="0">
                                          <p:val>
                                            <p:strVal val="#ppt_w"/>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500"/>
                            </p:stCondLst>
                            <p:childTnLst>
                              <p:par>
                                <p:cTn id="73" presetID="17"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ppt_x</p:attrName>
                                        </p:attrNameLst>
                                      </p:cBhvr>
                                      <p:tavLst>
                                        <p:tav tm="0">
                                          <p:val>
                                            <p:strVal val="#ppt_x"/>
                                          </p:val>
                                        </p:tav>
                                        <p:tav tm="100000">
                                          <p:val>
                                            <p:strVal val="#ppt_x"/>
                                          </p:val>
                                        </p:tav>
                                      </p:tavLst>
                                    </p:anim>
                                    <p:anim calcmode="lin" valueType="num">
                                      <p:cBhvr>
                                        <p:cTn id="76" dur="500" fill="hold"/>
                                        <p:tgtEl>
                                          <p:spTgt spid="18"/>
                                        </p:tgtEl>
                                        <p:attrNameLst>
                                          <p:attrName>ppt_y</p:attrName>
                                        </p:attrNameLst>
                                      </p:cBhvr>
                                      <p:tavLst>
                                        <p:tav tm="0">
                                          <p:val>
                                            <p:strVal val="#ppt_y+#ppt_h/2"/>
                                          </p:val>
                                        </p:tav>
                                        <p:tav tm="100000">
                                          <p:val>
                                            <p:strVal val="#ppt_y"/>
                                          </p:val>
                                        </p:tav>
                                      </p:tavLst>
                                    </p:anim>
                                    <p:anim calcmode="lin" valueType="num">
                                      <p:cBhvr>
                                        <p:cTn id="77" dur="500" fill="hold"/>
                                        <p:tgtEl>
                                          <p:spTgt spid="18"/>
                                        </p:tgtEl>
                                        <p:attrNameLst>
                                          <p:attrName>ppt_w</p:attrName>
                                        </p:attrNameLst>
                                      </p:cBhvr>
                                      <p:tavLst>
                                        <p:tav tm="0">
                                          <p:val>
                                            <p:strVal val="#ppt_w"/>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500"/>
                            </p:stCondLst>
                            <p:childTnLst>
                              <p:par>
                                <p:cTn id="87" presetID="17"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ppt_x</p:attrName>
                                        </p:attrNameLst>
                                      </p:cBhvr>
                                      <p:tavLst>
                                        <p:tav tm="0">
                                          <p:val>
                                            <p:strVal val="#ppt_x"/>
                                          </p:val>
                                        </p:tav>
                                        <p:tav tm="100000">
                                          <p:val>
                                            <p:strVal val="#ppt_x"/>
                                          </p:val>
                                        </p:tav>
                                      </p:tavLst>
                                    </p:anim>
                                    <p:anim calcmode="lin" valueType="num">
                                      <p:cBhvr>
                                        <p:cTn id="90" dur="500" fill="hold"/>
                                        <p:tgtEl>
                                          <p:spTgt spid="20"/>
                                        </p:tgtEl>
                                        <p:attrNameLst>
                                          <p:attrName>ppt_y</p:attrName>
                                        </p:attrNameLst>
                                      </p:cBhvr>
                                      <p:tavLst>
                                        <p:tav tm="0">
                                          <p:val>
                                            <p:strVal val="#ppt_y+#ppt_h/2"/>
                                          </p:val>
                                        </p:tav>
                                        <p:tav tm="100000">
                                          <p:val>
                                            <p:strVal val="#ppt_y"/>
                                          </p:val>
                                        </p:tav>
                                      </p:tavLst>
                                    </p:anim>
                                    <p:anim calcmode="lin" valueType="num">
                                      <p:cBhvr>
                                        <p:cTn id="91" dur="500" fill="hold"/>
                                        <p:tgtEl>
                                          <p:spTgt spid="20"/>
                                        </p:tgtEl>
                                        <p:attrNameLst>
                                          <p:attrName>ppt_w</p:attrName>
                                        </p:attrNameLst>
                                      </p:cBhvr>
                                      <p:tavLst>
                                        <p:tav tm="0">
                                          <p:val>
                                            <p:strVal val="#ppt_w"/>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p:cTn id="97" dur="1000" fill="hold"/>
                                        <p:tgtEl>
                                          <p:spTgt spid="4"/>
                                        </p:tgtEl>
                                        <p:attrNameLst>
                                          <p:attrName>ppt_w</p:attrName>
                                        </p:attrNameLst>
                                      </p:cBhvr>
                                      <p:tavLst>
                                        <p:tav tm="0">
                                          <p:val>
                                            <p:fltVal val="0"/>
                                          </p:val>
                                        </p:tav>
                                        <p:tav tm="100000">
                                          <p:val>
                                            <p:strVal val="#ppt_w"/>
                                          </p:val>
                                        </p:tav>
                                      </p:tavLst>
                                    </p:anim>
                                    <p:anim calcmode="lin" valueType="num">
                                      <p:cBhvr>
                                        <p:cTn id="98" dur="1000" fill="hold"/>
                                        <p:tgtEl>
                                          <p:spTgt spid="4"/>
                                        </p:tgtEl>
                                        <p:attrNameLst>
                                          <p:attrName>ppt_h</p:attrName>
                                        </p:attrNameLst>
                                      </p:cBhvr>
                                      <p:tavLst>
                                        <p:tav tm="0">
                                          <p:val>
                                            <p:fltVal val="0"/>
                                          </p:val>
                                        </p:tav>
                                        <p:tav tm="100000">
                                          <p:val>
                                            <p:strVal val="#ppt_h"/>
                                          </p:val>
                                        </p:tav>
                                      </p:tavLst>
                                    </p:anim>
                                    <p:anim calcmode="lin" valueType="num">
                                      <p:cBhvr>
                                        <p:cTn id="9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animBg="1"/>
      <p:bldP spid="14" grpId="0" animBg="1"/>
      <p:bldP spid="15" grpId="0" animBg="1"/>
      <p:bldP spid="16" grpId="0" animBg="1"/>
      <p:bldP spid="17" grpId="0" animBg="1"/>
      <p:bldP spid="18" grpId="0" animBg="1"/>
      <p:bldP spid="19" grpId="0" animBg="1"/>
      <p:bldP spid="20" grpId="0" animBg="1"/>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F30861FB-A19B-6749-589D-A7CCF0F3086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9E6B445-F4EA-CCE0-103F-6BC866A1D070}"/>
              </a:ext>
            </a:extLst>
          </p:cNvPr>
          <p:cNvSpPr txBox="1"/>
          <p:nvPr/>
        </p:nvSpPr>
        <p:spPr>
          <a:xfrm>
            <a:off x="0" y="1727520"/>
            <a:ext cx="9567512" cy="1943481"/>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spcAft>
                <a:spcPts val="600"/>
              </a:spcAft>
            </a:pPr>
            <a:r>
              <a:rPr lang="fr-FR" sz="11500" spc="600" noProof="1">
                <a:ln w="0"/>
                <a:solidFill>
                  <a:srgbClr val="0C8A4D"/>
                </a:solidFill>
                <a:effectLst>
                  <a:outerShdw blurRad="38100" dist="25400" dir="5400000" algn="ctr" rotWithShape="0">
                    <a:srgbClr val="6E747A">
                      <a:alpha val="43000"/>
                    </a:srgbClr>
                  </a:outerShdw>
                </a:effectLst>
              </a:rPr>
              <a:t>ÉVALUE-TOI</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spcAft>
                <a:spcPts val="600"/>
              </a:spcAft>
            </a:pPr>
            <a:r>
              <a:rPr lang="fr-FR" sz="4800" noProof="1">
                <a:ln w="0"/>
                <a:solidFill>
                  <a:srgbClr val="6759E0"/>
                </a:solidFill>
                <a:effectLst>
                  <a:outerShdw blurRad="38100" dist="25400" dir="5400000" algn="ctr" rotWithShape="0">
                    <a:srgbClr val="6E747A">
                      <a:alpha val="43000"/>
                    </a:srgbClr>
                  </a:outerShdw>
                </a:effectLst>
              </a:rPr>
              <a:t>(Jean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593</TotalTime>
  <Words>1700</Words>
  <Application>Microsoft Office PowerPoint</Application>
  <PresentationFormat>Panorámica</PresentationFormat>
  <Paragraphs>72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82</cp:revision>
  <dcterms:created xsi:type="dcterms:W3CDTF">2026-02-21T18:00:10Z</dcterms:created>
  <dcterms:modified xsi:type="dcterms:W3CDTF">2026-04-01T13:34:12Z</dcterms:modified>
</cp:coreProperties>
</file>