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68" r:id="rId2"/>
    <p:sldId id="289" r:id="rId3"/>
    <p:sldId id="273" r:id="rId4"/>
    <p:sldId id="258" r:id="rId5"/>
    <p:sldId id="279" r:id="rId6"/>
    <p:sldId id="259" r:id="rId7"/>
    <p:sldId id="287" r:id="rId8"/>
    <p:sldId id="280" r:id="rId9"/>
    <p:sldId id="290" r:id="rId10"/>
    <p:sldId id="281" r:id="rId11"/>
    <p:sldId id="276" r:id="rId12"/>
    <p:sldId id="291" r:id="rId13"/>
    <p:sldId id="292" r:id="rId14"/>
    <p:sldId id="284" r:id="rId15"/>
    <p:sldId id="274" r:id="rId16"/>
    <p:sldId id="293" r:id="rId17"/>
    <p:sldId id="265" r:id="rId18"/>
    <p:sldId id="294" r:id="rId19"/>
    <p:sldId id="266" r:id="rId20"/>
    <p:sldId id="286" r:id="rId21"/>
    <p:sldId id="269" r:id="rId22"/>
    <p:sldId id="283" r:id="rId23"/>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a:srgbClr val="85CFE9"/>
    <a:srgbClr val="B3FFB3"/>
    <a:srgbClr val="38620C"/>
    <a:srgbClr val="008001"/>
    <a:srgbClr val="8279AC"/>
    <a:srgbClr val="892267"/>
    <a:srgbClr val="BDA492"/>
    <a:srgbClr val="A5A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6362"/>
  </p:normalViewPr>
  <p:slideViewPr>
    <p:cSldViewPr snapToGrid="0">
      <p:cViewPr varScale="1">
        <p:scale>
          <a:sx n="103" d="100"/>
          <a:sy n="103" d="100"/>
        </p:scale>
        <p:origin x="438"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19</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jpe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bible-en-ligne.net/bible,43N-15-7,jean.php" TargetMode="External"/><Relationship Id="rId3" Type="http://schemas.openxmlformats.org/officeDocument/2006/relationships/hyperlink" Target="https://bible-en-ligne.net/bible,43N-15-2,jean.php" TargetMode="External"/><Relationship Id="rId7" Type="http://schemas.openxmlformats.org/officeDocument/2006/relationships/hyperlink" Target="https://bible-en-ligne.net/bible,43N-15-6,jean.php" TargetMode="External"/><Relationship Id="rId12" Type="http://schemas.openxmlformats.org/officeDocument/2006/relationships/hyperlink" Target="https://bible-en-ligne.net/bible,43N-15-11,jean.php" TargetMode="External"/><Relationship Id="rId2" Type="http://schemas.openxmlformats.org/officeDocument/2006/relationships/hyperlink" Target="https://bible-en-ligne.net/bible,43N-15-1,jean.php" TargetMode="External"/><Relationship Id="rId1" Type="http://schemas.openxmlformats.org/officeDocument/2006/relationships/slideLayout" Target="../slideLayouts/slideLayout7.xml"/><Relationship Id="rId6" Type="http://schemas.openxmlformats.org/officeDocument/2006/relationships/hyperlink" Target="https://bible-en-ligne.net/bible,43N-15-5,jean.php" TargetMode="External"/><Relationship Id="rId11" Type="http://schemas.openxmlformats.org/officeDocument/2006/relationships/hyperlink" Target="https://bible-en-ligne.net/bible,43N-15-10,jean.php" TargetMode="External"/><Relationship Id="rId5" Type="http://schemas.openxmlformats.org/officeDocument/2006/relationships/hyperlink" Target="https://bible-en-ligne.net/bible,43N-15-4,jean.php" TargetMode="External"/><Relationship Id="rId10" Type="http://schemas.openxmlformats.org/officeDocument/2006/relationships/hyperlink" Target="https://bible-en-ligne.net/bible,43N-15-9,jean.php" TargetMode="External"/><Relationship Id="rId4" Type="http://schemas.openxmlformats.org/officeDocument/2006/relationships/hyperlink" Target="https://bible-en-ligne.net/bible,43N-15-3,jean.php" TargetMode="External"/><Relationship Id="rId9" Type="http://schemas.openxmlformats.org/officeDocument/2006/relationships/hyperlink" Target="https://bible-en-ligne.net/bible,43N-15-8,jean.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4.wdp"/><Relationship Id="rId1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17" Type="http://schemas.microsoft.com/office/2007/relationships/hdphoto" Target="../media/hdphoto6.wdp"/><Relationship Id="rId2" Type="http://schemas.openxmlformats.org/officeDocument/2006/relationships/image" Target="../media/image5.jpe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jpeg"/><Relationship Id="rId15" Type="http://schemas.microsoft.com/office/2007/relationships/hdphoto" Target="../media/hdphoto5.wdp"/><Relationship Id="rId10" Type="http://schemas.openxmlformats.org/officeDocument/2006/relationships/image" Target="../media/image11.png"/><Relationship Id="rId19" Type="http://schemas.microsoft.com/office/2007/relationships/hdphoto" Target="../media/hdphoto7.wdp"/><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ble.com/fr/bible/104/rev.3.1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bible-en-ligne.net/bible,66N-3-20,apocalypse.php" TargetMode="External"/><Relationship Id="rId3" Type="http://schemas.openxmlformats.org/officeDocument/2006/relationships/hyperlink" Target="https://bible-en-ligne.net/bible,66N-3-15,apocalypse.php" TargetMode="External"/><Relationship Id="rId7" Type="http://schemas.openxmlformats.org/officeDocument/2006/relationships/hyperlink" Target="https://bible-en-ligne.net/bible,66N-3-19,apocalypse.php" TargetMode="External"/><Relationship Id="rId2" Type="http://schemas.openxmlformats.org/officeDocument/2006/relationships/hyperlink" Target="https://bible-en-ligne.net/bible,66N-3-14,apocalypse.php" TargetMode="External"/><Relationship Id="rId1" Type="http://schemas.openxmlformats.org/officeDocument/2006/relationships/slideLayout" Target="../slideLayouts/slideLayout7.xml"/><Relationship Id="rId6" Type="http://schemas.openxmlformats.org/officeDocument/2006/relationships/hyperlink" Target="https://bible-en-ligne.net/bible,66N-3-18,apocalypse.php" TargetMode="External"/><Relationship Id="rId5" Type="http://schemas.openxmlformats.org/officeDocument/2006/relationships/hyperlink" Target="https://bible-en-ligne.net/bible,66N-3-17,apocalypse.php" TargetMode="External"/><Relationship Id="rId10" Type="http://schemas.openxmlformats.org/officeDocument/2006/relationships/hyperlink" Target="https://bible-en-ligne.net/bible,66N-3-22,apocalypse.php" TargetMode="External"/><Relationship Id="rId4" Type="http://schemas.openxmlformats.org/officeDocument/2006/relationships/hyperlink" Target="https://bible-en-ligne.net/bible,66N-3-16,apocalypse.php" TargetMode="External"/><Relationship Id="rId9" Type="http://schemas.openxmlformats.org/officeDocument/2006/relationships/hyperlink" Target="https://bible-en-ligne.net/bible,66N-3-21,apocalypse.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6" name="Picture 5">
            <a:extLst>
              <a:ext uri="{FF2B5EF4-FFF2-40B4-BE49-F238E27FC236}">
                <a16:creationId xmlns:a16="http://schemas.microsoft.com/office/drawing/2014/main" id="{D9C207B4-FCEA-8B82-93F4-2E8BFA7B9B2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75B5879D-7B73-4A79-5D07-C180C3AC7DE1}"/>
              </a:ext>
            </a:extLst>
          </p:cNvPr>
          <p:cNvSpPr txBox="1"/>
          <p:nvPr/>
        </p:nvSpPr>
        <p:spPr>
          <a:xfrm>
            <a:off x="3971924" y="13605"/>
            <a:ext cx="8029575" cy="2708434"/>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spcAft>
                <a:spcPts val="600"/>
              </a:spcAft>
            </a:pPr>
            <a:r>
              <a:rPr lang="fr-FR" sz="85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ANALYSE FACTUELLE</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2011558" cy="584775"/>
          </a:xfrm>
          <a:prstGeom prst="rect">
            <a:avLst/>
          </a:prstGeom>
          <a:noFill/>
        </p:spPr>
        <p:txBody>
          <a:bodyPr wrap="square" rtlCol="0">
            <a:spAutoFit/>
          </a:bodyPr>
          <a:lstStyle/>
          <a:p>
            <a:r>
              <a:rPr lang="fr-FR" sz="1600" b="1" noProof="1">
                <a:solidFill>
                  <a:srgbClr val="D7AA80"/>
                </a:solidFill>
              </a:rPr>
              <a:t>Leçon 1 </a:t>
            </a:r>
          </a:p>
          <a:p>
            <a:r>
              <a:rPr lang="fr-FR" sz="1600" b="1" noProof="1">
                <a:solidFill>
                  <a:srgbClr val="D7AA80"/>
                </a:solidFill>
              </a:rPr>
              <a:t>pour le 4 avril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9C3BEF7-47EC-5BCD-CE97-780EADAE3E4E}"/>
              </a:ext>
            </a:extLst>
          </p:cNvPr>
          <p:cNvSpPr txBox="1"/>
          <p:nvPr/>
        </p:nvSpPr>
        <p:spPr>
          <a:xfrm>
            <a:off x="4865914" y="163286"/>
            <a:ext cx="7021286" cy="4493538"/>
          </a:xfrm>
          <a:prstGeom prst="rect">
            <a:avLst/>
          </a:prstGeom>
          <a:noFill/>
          <a:ln w="38100">
            <a:solidFill>
              <a:schemeClr val="tx1"/>
            </a:solidFill>
          </a:ln>
        </p:spPr>
        <p:txBody>
          <a:bodyPr wrap="square" rtlCol="0">
            <a:spAutoFit/>
          </a:bodyPr>
          <a:lstStyle/>
          <a:p>
            <a:pPr algn="just"/>
            <a:r>
              <a:rPr lang="fr-FR" sz="2200" b="1" dirty="0">
                <a:latin typeface="Arial" panose="020B0604020202020204" pitchFamily="34" charset="0"/>
                <a:cs typeface="Arial" panose="020B0604020202020204" pitchFamily="34" charset="0"/>
              </a:rPr>
              <a:t>Demeurez</a:t>
            </a:r>
            <a:endParaRPr lang="fr-CH" sz="2200" dirty="0">
              <a:latin typeface="Arial" panose="020B0604020202020204" pitchFamily="34" charset="0"/>
              <a:cs typeface="Arial" panose="020B0604020202020204" pitchFamily="34" charset="0"/>
            </a:endParaRPr>
          </a:p>
          <a:p>
            <a:pPr algn="just"/>
            <a:r>
              <a:rPr lang="fr-FR" sz="2200" dirty="0">
                <a:latin typeface="Arial" panose="020B0604020202020204" pitchFamily="34" charset="0"/>
                <a:cs typeface="Arial" panose="020B0604020202020204" pitchFamily="34" charset="0"/>
              </a:rPr>
              <a:t>En venant au Christ,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foi </a:t>
            </a:r>
            <a:r>
              <a:rPr lang="fr-FR" sz="2200" dirty="0">
                <a:latin typeface="Arial" panose="020B0604020202020204" pitchFamily="34" charset="0"/>
                <a:cs typeface="Arial" panose="020B0604020202020204" pitchFamily="34" charset="0"/>
              </a:rPr>
              <a:t>doit être mise en œuvre.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avons besoin de l'associer à notre vie de tous les jours ; </a:t>
            </a:r>
            <a:r>
              <a:rPr lang="fr-FR" sz="2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alors nous goûterons la paix et la joie, et nous connaîtrons par expérience le sens de cette parole : </a:t>
            </a:r>
            <a:r>
              <a:rPr lang="fr-FR" sz="2200" dirty="0">
                <a:highlight>
                  <a:srgbClr val="00FFFF"/>
                </a:highlight>
                <a:latin typeface="Arial" panose="020B0604020202020204" pitchFamily="34" charset="0"/>
                <a:cs typeface="Arial" panose="020B0604020202020204" pitchFamily="34" charset="0"/>
              </a:rPr>
              <a:t>« Si vous gardez mes commandements, vous demeurerez dans mon amour, comme j'ai gardé les commandements de mon Père et que je demeure dans son amour »</a:t>
            </a:r>
            <a:r>
              <a:rPr lang="fr-FR" sz="2200" dirty="0">
                <a:latin typeface="Arial" panose="020B0604020202020204" pitchFamily="34" charset="0"/>
                <a:cs typeface="Arial" panose="020B0604020202020204" pitchFamily="34" charset="0"/>
              </a:rPr>
              <a:t> </a:t>
            </a:r>
            <a:r>
              <a:rPr lang="fr-FR" sz="2200" i="1"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(Jean 15.10).</a:t>
            </a:r>
            <a:r>
              <a:rPr lang="fr-FR" sz="2200" dirty="0">
                <a:solidFill>
                  <a:srgbClr val="0000FF"/>
                </a:solidFill>
                <a:latin typeface="Arial" panose="020B0604020202020204" pitchFamily="34" charset="0"/>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Notre foi peut se prévaloir de la promesse de demeurer dans l'amour de Jésus. Jésus déclare : </a:t>
            </a:r>
            <a:r>
              <a:rPr lang="fr-FR" sz="2200" dirty="0">
                <a:highlight>
                  <a:srgbClr val="00FFFF"/>
                </a:highlight>
                <a:latin typeface="Arial" panose="020B0604020202020204" pitchFamily="34" charset="0"/>
                <a:cs typeface="Arial" panose="020B0604020202020204" pitchFamily="34" charset="0"/>
              </a:rPr>
              <a:t>« Je vous ai parlé ainsi, afin que ma joie soit en vous et que votre joie soit complète » </a:t>
            </a:r>
            <a:r>
              <a:rPr lang="fr-FR" sz="2200" i="1" dirty="0">
                <a:highlight>
                  <a:srgbClr val="FFFF00"/>
                </a:highlight>
                <a:latin typeface="Arial" panose="020B0604020202020204" pitchFamily="34" charset="0"/>
                <a:cs typeface="Arial" panose="020B0604020202020204" pitchFamily="34" charset="0"/>
              </a:rPr>
              <a:t>(Jean 15.11).  </a:t>
            </a:r>
            <a:endParaRPr lang="fr-CH" dirty="0"/>
          </a:p>
        </p:txBody>
      </p:sp>
      <p:sp>
        <p:nvSpPr>
          <p:cNvPr id="3" name="ZoneTexte 2">
            <a:extLst>
              <a:ext uri="{FF2B5EF4-FFF2-40B4-BE49-F238E27FC236}">
                <a16:creationId xmlns:a16="http://schemas.microsoft.com/office/drawing/2014/main" id="{7E14F941-5780-C03F-D52B-83637F8C9EE5}"/>
              </a:ext>
            </a:extLst>
          </p:cNvPr>
          <p:cNvSpPr txBox="1"/>
          <p:nvPr/>
        </p:nvSpPr>
        <p:spPr>
          <a:xfrm>
            <a:off x="1208314" y="4887686"/>
            <a:ext cx="10722429" cy="1446550"/>
          </a:xfrm>
          <a:prstGeom prst="rect">
            <a:avLst/>
          </a:prstGeom>
          <a:noFill/>
          <a:ln w="38100">
            <a:solidFill>
              <a:schemeClr val="tx1"/>
            </a:solidFill>
          </a:ln>
        </p:spPr>
        <p:txBody>
          <a:bodyPr wrap="square" rtlCol="0">
            <a:spAutoFit/>
          </a:bodyPr>
          <a:lstStyle/>
          <a:p>
            <a:pPr algn="just"/>
            <a:r>
              <a:rPr lang="fr-FR" sz="220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foi agit par amour et purifie l'âme. </a:t>
            </a:r>
            <a:r>
              <a:rPr lang="fr-F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la foi, le Saint-Esprit trouve accès au cœur, et y crée la sainteté.</a:t>
            </a:r>
            <a:r>
              <a:rPr lang="fr-FR" sz="2200" dirty="0">
                <a:latin typeface="Arial" panose="020B0604020202020204" pitchFamily="34" charset="0"/>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L'homme ne peut devenir un agent qui réalise les œuvres du Christ, s'il n'est pas en communion avec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celui-là porte beaucoup de fruit ; hors de moi, en effet, vous ne pouvez rien faire. » </a:t>
            </a:r>
            <a:r>
              <a:rPr lang="de-CH" sz="2200" i="1"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(Jean 15.4,5)</a:t>
            </a:r>
            <a:endParaRPr lang="fr-CH" sz="22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A6520945-833B-4B45-4588-BDEC59EC8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5" y="587829"/>
            <a:ext cx="3810000" cy="381000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5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6C2E6B1-008B-5A44-3B99-70A35A95B26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3" name="Imagen 22" descr="Un dibujo de una persona  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fr-FR" sz="4400" b="1" spc="1000"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SOLUTION</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44729"/>
            <a:ext cx="9324975" cy="923330"/>
          </a:xfrm>
          <a:prstGeom prst="rect">
            <a:avLst/>
          </a:prstGeom>
          <a:noFill/>
        </p:spPr>
        <p:txBody>
          <a:bodyPr wrap="square">
            <a:spAutoFit/>
          </a:bodyPr>
          <a:lstStyle/>
          <a:p>
            <a:pPr algn="ctr"/>
            <a:r>
              <a:rPr lang="fr-FR" b="1" noProof="1">
                <a:solidFill>
                  <a:schemeClr val="accent5">
                    <a:lumMod val="50000"/>
                  </a:schemeClr>
                </a:solidFill>
                <a:latin typeface="Comic Sans MS" panose="030F0702030302020204" pitchFamily="66" charset="0"/>
              </a:rPr>
              <a:t>“Je te conseille d’acheter de moi de l’or éprouvé par le feu, afin que tu deviennes riche, et des vêtements blancs pour te vêtir et pour que la honte de ta nudité ne paraisse pas, et un collyre pour oindre tes yeux, afin que tu voies” </a:t>
            </a:r>
            <a:r>
              <a:rPr lang="fr-FR" sz="1400" b="1" noProof="1">
                <a:solidFill>
                  <a:schemeClr val="accent5">
                    <a:lumMod val="50000"/>
                  </a:schemeClr>
                </a:solidFill>
                <a:latin typeface="Comic Sans MS" panose="030F0702030302020204" pitchFamily="66" charset="0"/>
              </a:rPr>
              <a:t>(Apocalypse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fr-FR" sz="2000" b="1" noProof="1"/>
              <a:t>Du fait que se sentir à l’aise dans notre situation engendre l’apathie (la tiédeur), Jésus nous conseille trois choses :</a:t>
            </a:r>
          </a:p>
        </p:txBody>
      </p:sp>
      <p:grpSp>
        <p:nvGrpSpPr>
          <p:cNvPr id="5" name="Group 4">
            <a:extLst>
              <a:ext uri="{FF2B5EF4-FFF2-40B4-BE49-F238E27FC236}">
                <a16:creationId xmlns:a16="http://schemas.microsoft.com/office/drawing/2014/main" id="{9EED96E5-C990-FD50-F85B-7E9CD708D1F9}"/>
              </a:ext>
            </a:extLst>
          </p:cNvPr>
          <p:cNvGrpSpPr/>
          <p:nvPr/>
        </p:nvGrpSpPr>
        <p:grpSpPr>
          <a:xfrm>
            <a:off x="503854" y="2504109"/>
            <a:ext cx="4296795" cy="4179782"/>
            <a:chOff x="503854" y="2504109"/>
            <a:chExt cx="4296795" cy="4179782"/>
          </a:xfrm>
        </p:grpSpPr>
        <p:sp>
          <p:nvSpPr>
            <p:cNvPr id="6" name="Straight Connector 5">
              <a:extLst>
                <a:ext uri="{FF2B5EF4-FFF2-40B4-BE49-F238E27FC236}">
                  <a16:creationId xmlns:a16="http://schemas.microsoft.com/office/drawing/2014/main" id="{78F2793A-B93E-0615-3E39-CB6C038DCC86}"/>
                </a:ext>
              </a:extLst>
            </p:cNvPr>
            <p:cNvSpPr/>
            <p:nvPr/>
          </p:nvSpPr>
          <p:spPr>
            <a:xfrm>
              <a:off x="511189" y="2922088"/>
              <a:ext cx="0" cy="3761803"/>
            </a:xfrm>
            <a:prstGeom prst="line">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9" name="Rectangle 8">
              <a:extLst>
                <a:ext uri="{FF2B5EF4-FFF2-40B4-BE49-F238E27FC236}">
                  <a16:creationId xmlns:a16="http://schemas.microsoft.com/office/drawing/2014/main" id="{402453E8-99A9-3173-5790-82BACFEAE127}"/>
                </a:ext>
              </a:extLst>
            </p:cNvPr>
            <p:cNvSpPr/>
            <p:nvPr/>
          </p:nvSpPr>
          <p:spPr>
            <a:xfrm>
              <a:off x="1506655" y="3047481"/>
              <a:ext cx="2339991" cy="169281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fr-FR" noProof="1"/>
            </a:p>
          </p:txBody>
        </p:sp>
        <p:sp>
          <p:nvSpPr>
            <p:cNvPr id="10" name="Freeform 9">
              <a:extLst>
                <a:ext uri="{FF2B5EF4-FFF2-40B4-BE49-F238E27FC236}">
                  <a16:creationId xmlns:a16="http://schemas.microsoft.com/office/drawing/2014/main" id="{9665E26E-CD7F-9F76-EEA1-770028AF1344}"/>
                </a:ext>
              </a:extLst>
            </p:cNvPr>
            <p:cNvSpPr/>
            <p:nvPr/>
          </p:nvSpPr>
          <p:spPr>
            <a:xfrm>
              <a:off x="552652" y="4740293"/>
              <a:ext cx="4247997" cy="1943598"/>
            </a:xfrm>
            <a:custGeom>
              <a:avLst/>
              <a:gdLst>
                <a:gd name="csX0" fmla="*/ 0 w 4247997"/>
                <a:gd name="csY0" fmla="*/ 0 h 1943598"/>
                <a:gd name="csX1" fmla="*/ 4247997 w 4247997"/>
                <a:gd name="csY1" fmla="*/ 0 h 1943598"/>
                <a:gd name="csX2" fmla="*/ 4247997 w 4247997"/>
                <a:gd name="csY2" fmla="*/ 1943598 h 1943598"/>
                <a:gd name="csX3" fmla="*/ 0 w 4247997"/>
                <a:gd name="csY3" fmla="*/ 1943598 h 1943598"/>
                <a:gd name="csX4" fmla="*/ 0 w 4247997"/>
                <a:gd name="csY4" fmla="*/ 0 h 1943598"/>
              </a:gdLst>
              <a:ahLst/>
              <a:cxnLst>
                <a:cxn ang="0">
                  <a:pos x="csX0" y="csY0"/>
                </a:cxn>
                <a:cxn ang="0">
                  <a:pos x="csX1" y="csY1"/>
                </a:cxn>
                <a:cxn ang="0">
                  <a:pos x="csX2" y="csY2"/>
                </a:cxn>
                <a:cxn ang="0">
                  <a:pos x="csX3" y="csY3"/>
                </a:cxn>
                <a:cxn ang="0">
                  <a:pos x="csX4" y="csY4"/>
                </a:cxn>
              </a:cxnLst>
              <a:rect l="l" t="t" r="r" b="b"/>
              <a:pathLst>
                <a:path w="4247997" h="1943598">
                  <a:moveTo>
                    <a:pt x="0" y="0"/>
                  </a:moveTo>
                  <a:lnTo>
                    <a:pt x="4247997" y="0"/>
                  </a:lnTo>
                  <a:lnTo>
                    <a:pt x="4247997" y="1943598"/>
                  </a:lnTo>
                  <a:lnTo>
                    <a:pt x="0" y="194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noProof="1">
                  <a:effectLst/>
                </a:rPr>
                <a:t>Ne pas se contenter d’une vérité à moitié, ni d’une étude superficielle de la Bible. Nous devons rejeter les doctrines humaines (le clinquant), et approfondir notre étude de la Bible, afin d’ôter toute imperfection (la scorie) dans notre connaissance de celle-ci.</a:t>
              </a:r>
              <a:endParaRPr lang="fr-FR" sz="1800" kern="1200" noProof="1">
                <a:effectLst/>
              </a:endParaRPr>
            </a:p>
          </p:txBody>
        </p:sp>
        <p:sp>
          <p:nvSpPr>
            <p:cNvPr id="11" name="Freeform 10">
              <a:extLst>
                <a:ext uri="{FF2B5EF4-FFF2-40B4-BE49-F238E27FC236}">
                  <a16:creationId xmlns:a16="http://schemas.microsoft.com/office/drawing/2014/main" id="{F748D36E-CCE6-5D26-5AD1-45B57652DA92}"/>
                </a:ext>
              </a:extLst>
            </p:cNvPr>
            <p:cNvSpPr/>
            <p:nvPr/>
          </p:nvSpPr>
          <p:spPr>
            <a:xfrm>
              <a:off x="503854" y="2504109"/>
              <a:ext cx="4247996" cy="417978"/>
            </a:xfrm>
            <a:custGeom>
              <a:avLst/>
              <a:gdLst>
                <a:gd name="csX0" fmla="*/ 0 w 4247996"/>
                <a:gd name="csY0" fmla="*/ 0 h 417978"/>
                <a:gd name="csX1" fmla="*/ 4247996 w 4247996"/>
                <a:gd name="csY1" fmla="*/ 0 h 417978"/>
                <a:gd name="csX2" fmla="*/ 4247996 w 4247996"/>
                <a:gd name="csY2" fmla="*/ 417978 h 417978"/>
                <a:gd name="csX3" fmla="*/ 0 w 4247996"/>
                <a:gd name="csY3" fmla="*/ 417978 h 417978"/>
                <a:gd name="csX4" fmla="*/ 0 w 4247996"/>
                <a:gd name="csY4" fmla="*/ 0 h 417978"/>
              </a:gdLst>
              <a:ahLst/>
              <a:cxnLst>
                <a:cxn ang="0">
                  <a:pos x="csX0" y="csY0"/>
                </a:cxn>
                <a:cxn ang="0">
                  <a:pos x="csX1" y="csY1"/>
                </a:cxn>
                <a:cxn ang="0">
                  <a:pos x="csX2" y="csY2"/>
                </a:cxn>
                <a:cxn ang="0">
                  <a:pos x="csX3" y="csY3"/>
                </a:cxn>
                <a:cxn ang="0">
                  <a:pos x="csX4" y="csY4"/>
                </a:cxn>
              </a:cxnLst>
              <a:rect l="l" t="t" r="r" b="b"/>
              <a:pathLst>
                <a:path w="4247996" h="417978">
                  <a:moveTo>
                    <a:pt x="0" y="0"/>
                  </a:moveTo>
                  <a:lnTo>
                    <a:pt x="4247996" y="0"/>
                  </a:lnTo>
                  <a:lnTo>
                    <a:pt x="4247996" y="417978"/>
                  </a:lnTo>
                  <a:lnTo>
                    <a:pt x="0" y="417978"/>
                  </a:lnTo>
                  <a:lnTo>
                    <a:pt x="0"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Acheter de l’or éprouvé</a:t>
              </a:r>
              <a:endParaRPr lang="fr-FR" kern="1200" noProof="1">
                <a:effectLst>
                  <a:outerShdw blurRad="38100" dist="38100" dir="2700000" algn="tl">
                    <a:srgbClr val="000000">
                      <a:alpha val="43137"/>
                    </a:srgbClr>
                  </a:outerShdw>
                </a:effectLst>
              </a:endParaRPr>
            </a:p>
          </p:txBody>
        </p:sp>
      </p:grpSp>
      <p:grpSp>
        <p:nvGrpSpPr>
          <p:cNvPr id="12" name="Group 11">
            <a:extLst>
              <a:ext uri="{FF2B5EF4-FFF2-40B4-BE49-F238E27FC236}">
                <a16:creationId xmlns:a16="http://schemas.microsoft.com/office/drawing/2014/main" id="{F8CF8272-37AC-481D-4D35-046247CFA8FE}"/>
              </a:ext>
            </a:extLst>
          </p:cNvPr>
          <p:cNvGrpSpPr/>
          <p:nvPr/>
        </p:nvGrpSpPr>
        <p:grpSpPr>
          <a:xfrm>
            <a:off x="5302372" y="2503496"/>
            <a:ext cx="3482171" cy="4181010"/>
            <a:chOff x="5302372" y="2503496"/>
            <a:chExt cx="3482171" cy="4181010"/>
          </a:xfrm>
        </p:grpSpPr>
        <p:sp>
          <p:nvSpPr>
            <p:cNvPr id="13" name="Straight Connector 12">
              <a:extLst>
                <a:ext uri="{FF2B5EF4-FFF2-40B4-BE49-F238E27FC236}">
                  <a16:creationId xmlns:a16="http://schemas.microsoft.com/office/drawing/2014/main" id="{EB59713F-8C28-E0B2-3231-FD3562C213DB}"/>
                </a:ext>
              </a:extLst>
            </p:cNvPr>
            <p:cNvSpPr/>
            <p:nvPr/>
          </p:nvSpPr>
          <p:spPr>
            <a:xfrm>
              <a:off x="5302372" y="2922703"/>
              <a:ext cx="0" cy="3761803"/>
            </a:xfrm>
            <a:prstGeom prst="line">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14" name="Rectangle 13">
              <a:extLst>
                <a:ext uri="{FF2B5EF4-FFF2-40B4-BE49-F238E27FC236}">
                  <a16:creationId xmlns:a16="http://schemas.microsoft.com/office/drawing/2014/main" id="{F6F1D93F-4FD7-6BD7-7F67-8540A2813060}"/>
                </a:ext>
              </a:extLst>
            </p:cNvPr>
            <p:cNvSpPr/>
            <p:nvPr/>
          </p:nvSpPr>
          <p:spPr>
            <a:xfrm>
              <a:off x="5915673" y="3048097"/>
              <a:ext cx="2355878" cy="1692811"/>
            </a:xfrm>
            <a:prstGeom prst="rect">
              <a:avLst/>
            </a:prstGeom>
            <a:blipFill dpi="0"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b="1"/>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fr-FR" noProof="1"/>
            </a:p>
          </p:txBody>
        </p:sp>
        <p:sp>
          <p:nvSpPr>
            <p:cNvPr id="15" name="Freeform 14">
              <a:extLst>
                <a:ext uri="{FF2B5EF4-FFF2-40B4-BE49-F238E27FC236}">
                  <a16:creationId xmlns:a16="http://schemas.microsoft.com/office/drawing/2014/main" id="{90243978-D3DE-84FA-044C-DACDAE050CC5}"/>
                </a:ext>
              </a:extLst>
            </p:cNvPr>
            <p:cNvSpPr/>
            <p:nvPr/>
          </p:nvSpPr>
          <p:spPr>
            <a:xfrm>
              <a:off x="5462617" y="4740908"/>
              <a:ext cx="3261992" cy="1943598"/>
            </a:xfrm>
            <a:custGeom>
              <a:avLst/>
              <a:gdLst>
                <a:gd name="csX0" fmla="*/ 0 w 3261992"/>
                <a:gd name="csY0" fmla="*/ 0 h 1943598"/>
                <a:gd name="csX1" fmla="*/ 3261992 w 3261992"/>
                <a:gd name="csY1" fmla="*/ 0 h 1943598"/>
                <a:gd name="csX2" fmla="*/ 3261992 w 3261992"/>
                <a:gd name="csY2" fmla="*/ 1943598 h 1943598"/>
                <a:gd name="csX3" fmla="*/ 0 w 3261992"/>
                <a:gd name="csY3" fmla="*/ 1943598 h 1943598"/>
                <a:gd name="csX4" fmla="*/ 0 w 3261992"/>
                <a:gd name="csY4" fmla="*/ 0 h 1943598"/>
              </a:gdLst>
              <a:ahLst/>
              <a:cxnLst>
                <a:cxn ang="0">
                  <a:pos x="csX0" y="csY0"/>
                </a:cxn>
                <a:cxn ang="0">
                  <a:pos x="csX1" y="csY1"/>
                </a:cxn>
                <a:cxn ang="0">
                  <a:pos x="csX2" y="csY2"/>
                </a:cxn>
                <a:cxn ang="0">
                  <a:pos x="csX3" y="csY3"/>
                </a:cxn>
                <a:cxn ang="0">
                  <a:pos x="csX4" y="csY4"/>
                </a:cxn>
              </a:cxnLst>
              <a:rect l="l" t="t" r="r" b="b"/>
              <a:pathLst>
                <a:path w="3261992" h="1943598">
                  <a:moveTo>
                    <a:pt x="0" y="0"/>
                  </a:moveTo>
                  <a:lnTo>
                    <a:pt x="3261992" y="0"/>
                  </a:lnTo>
                  <a:lnTo>
                    <a:pt x="3261992" y="1943598"/>
                  </a:lnTo>
                  <a:lnTo>
                    <a:pt x="0" y="194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noProof="1">
                  <a:effectLst/>
                </a:rPr>
                <a:t>Accepter la justice de Jésus comme seul moyen d’atteindre le salut. Vouloir se présenter devant Dieu avec nos propres œuvres de justice, c’est comparaître nus devant lui.</a:t>
              </a:r>
              <a:endParaRPr lang="fr-FR" sz="1800" kern="1200" noProof="1">
                <a:effectLst/>
              </a:endParaRPr>
            </a:p>
          </p:txBody>
        </p:sp>
        <p:sp>
          <p:nvSpPr>
            <p:cNvPr id="16" name="Freeform 15">
              <a:extLst>
                <a:ext uri="{FF2B5EF4-FFF2-40B4-BE49-F238E27FC236}">
                  <a16:creationId xmlns:a16="http://schemas.microsoft.com/office/drawing/2014/main" id="{F110BD06-A318-747E-8057-72EB587D5934}"/>
                </a:ext>
              </a:extLst>
            </p:cNvPr>
            <p:cNvSpPr/>
            <p:nvPr/>
          </p:nvSpPr>
          <p:spPr>
            <a:xfrm>
              <a:off x="5305084" y="2503496"/>
              <a:ext cx="3479459" cy="420435"/>
            </a:xfrm>
            <a:custGeom>
              <a:avLst/>
              <a:gdLst>
                <a:gd name="csX0" fmla="*/ 0 w 3479459"/>
                <a:gd name="csY0" fmla="*/ 0 h 420435"/>
                <a:gd name="csX1" fmla="*/ 3479459 w 3479459"/>
                <a:gd name="csY1" fmla="*/ 0 h 420435"/>
                <a:gd name="csX2" fmla="*/ 3479459 w 3479459"/>
                <a:gd name="csY2" fmla="*/ 420435 h 420435"/>
                <a:gd name="csX3" fmla="*/ 0 w 3479459"/>
                <a:gd name="csY3" fmla="*/ 420435 h 420435"/>
                <a:gd name="csX4" fmla="*/ 0 w 3479459"/>
                <a:gd name="csY4" fmla="*/ 0 h 420435"/>
              </a:gdLst>
              <a:ahLst/>
              <a:cxnLst>
                <a:cxn ang="0">
                  <a:pos x="csX0" y="csY0"/>
                </a:cxn>
                <a:cxn ang="0">
                  <a:pos x="csX1" y="csY1"/>
                </a:cxn>
                <a:cxn ang="0">
                  <a:pos x="csX2" y="csY2"/>
                </a:cxn>
                <a:cxn ang="0">
                  <a:pos x="csX3" y="csY3"/>
                </a:cxn>
                <a:cxn ang="0">
                  <a:pos x="csX4" y="csY4"/>
                </a:cxn>
              </a:cxnLst>
              <a:rect l="l" t="t" r="r" b="b"/>
              <a:pathLst>
                <a:path w="3479459" h="420435">
                  <a:moveTo>
                    <a:pt x="0" y="0"/>
                  </a:moveTo>
                  <a:lnTo>
                    <a:pt x="3479459" y="0"/>
                  </a:lnTo>
                  <a:lnTo>
                    <a:pt x="3479459" y="420435"/>
                  </a:lnTo>
                  <a:lnTo>
                    <a:pt x="0" y="420435"/>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Acheter des vêtements blancs</a:t>
              </a:r>
              <a:endParaRPr lang="fr-FR" kern="1200" noProof="1">
                <a:effectLst>
                  <a:outerShdw blurRad="38100" dist="38100" dir="2700000" algn="tl">
                    <a:srgbClr val="000000">
                      <a:alpha val="43137"/>
                    </a:srgbClr>
                  </a:outerShdw>
                </a:effectLst>
              </a:endParaRPr>
            </a:p>
          </p:txBody>
        </p:sp>
      </p:grpSp>
      <p:grpSp>
        <p:nvGrpSpPr>
          <p:cNvPr id="17" name="Group 16">
            <a:extLst>
              <a:ext uri="{FF2B5EF4-FFF2-40B4-BE49-F238E27FC236}">
                <a16:creationId xmlns:a16="http://schemas.microsoft.com/office/drawing/2014/main" id="{8B3D6C3F-6DA2-182D-7D7D-3A946E389030}"/>
              </a:ext>
            </a:extLst>
          </p:cNvPr>
          <p:cNvGrpSpPr/>
          <p:nvPr/>
        </p:nvGrpSpPr>
        <p:grpSpPr>
          <a:xfrm>
            <a:off x="9206500" y="2504109"/>
            <a:ext cx="2514799" cy="4179782"/>
            <a:chOff x="9206500" y="2504109"/>
            <a:chExt cx="2514799" cy="4179782"/>
          </a:xfrm>
        </p:grpSpPr>
        <p:sp>
          <p:nvSpPr>
            <p:cNvPr id="22" name="Straight Connector 21">
              <a:extLst>
                <a:ext uri="{FF2B5EF4-FFF2-40B4-BE49-F238E27FC236}">
                  <a16:creationId xmlns:a16="http://schemas.microsoft.com/office/drawing/2014/main" id="{5EDB4A1D-C481-1170-8C0D-EB45DCA5FC57}"/>
                </a:ext>
              </a:extLst>
            </p:cNvPr>
            <p:cNvSpPr/>
            <p:nvPr/>
          </p:nvSpPr>
          <p:spPr>
            <a:xfrm>
              <a:off x="9208574" y="2922088"/>
              <a:ext cx="0" cy="3761803"/>
            </a:xfrm>
            <a:prstGeom prst="line">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noProof="1"/>
            </a:p>
          </p:txBody>
        </p:sp>
        <p:sp>
          <p:nvSpPr>
            <p:cNvPr id="24" name="Rectangle 23">
              <a:extLst>
                <a:ext uri="{FF2B5EF4-FFF2-40B4-BE49-F238E27FC236}">
                  <a16:creationId xmlns:a16="http://schemas.microsoft.com/office/drawing/2014/main" id="{CEBBDCC3-F1A6-4993-DCA8-9D681BEE7A60}"/>
                </a:ext>
              </a:extLst>
            </p:cNvPr>
            <p:cNvSpPr/>
            <p:nvPr/>
          </p:nvSpPr>
          <p:spPr>
            <a:xfrm>
              <a:off x="9309300" y="3047481"/>
              <a:ext cx="2339991" cy="1692811"/>
            </a:xfrm>
            <a:prstGeom prst="rect">
              <a:avLst/>
            </a:prstGeom>
            <a:blipFill dpi="0"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a:lstStyle/>
            <a:p>
              <a:endParaRPr lang="fr-FR" noProof="1"/>
            </a:p>
          </p:txBody>
        </p:sp>
        <p:sp>
          <p:nvSpPr>
            <p:cNvPr id="25" name="Freeform 24">
              <a:extLst>
                <a:ext uri="{FF2B5EF4-FFF2-40B4-BE49-F238E27FC236}">
                  <a16:creationId xmlns:a16="http://schemas.microsoft.com/office/drawing/2014/main" id="{6E5B6A38-5AD9-013D-9FA0-B7DEA004DEC4}"/>
                </a:ext>
              </a:extLst>
            </p:cNvPr>
            <p:cNvSpPr/>
            <p:nvPr/>
          </p:nvSpPr>
          <p:spPr>
            <a:xfrm>
              <a:off x="9237293" y="4740293"/>
              <a:ext cx="2484006" cy="1943598"/>
            </a:xfrm>
            <a:custGeom>
              <a:avLst/>
              <a:gdLst>
                <a:gd name="csX0" fmla="*/ 0 w 2484006"/>
                <a:gd name="csY0" fmla="*/ 0 h 1943598"/>
                <a:gd name="csX1" fmla="*/ 2484006 w 2484006"/>
                <a:gd name="csY1" fmla="*/ 0 h 1943598"/>
                <a:gd name="csX2" fmla="*/ 2484006 w 2484006"/>
                <a:gd name="csY2" fmla="*/ 1943598 h 1943598"/>
                <a:gd name="csX3" fmla="*/ 0 w 2484006"/>
                <a:gd name="csY3" fmla="*/ 1943598 h 1943598"/>
                <a:gd name="csX4" fmla="*/ 0 w 2484006"/>
                <a:gd name="csY4" fmla="*/ 0 h 1943598"/>
              </a:gdLst>
              <a:ahLst/>
              <a:cxnLst>
                <a:cxn ang="0">
                  <a:pos x="csX0" y="csY0"/>
                </a:cxn>
                <a:cxn ang="0">
                  <a:pos x="csX1" y="csY1"/>
                </a:cxn>
                <a:cxn ang="0">
                  <a:pos x="csX2" y="csY2"/>
                </a:cxn>
                <a:cxn ang="0">
                  <a:pos x="csX3" y="csY3"/>
                </a:cxn>
                <a:cxn ang="0">
                  <a:pos x="csX4" y="csY4"/>
                </a:cxn>
              </a:cxnLst>
              <a:rect l="l" t="t" r="r" b="b"/>
              <a:pathLst>
                <a:path w="2484006" h="1943598">
                  <a:moveTo>
                    <a:pt x="0" y="0"/>
                  </a:moveTo>
                  <a:lnTo>
                    <a:pt x="2484006" y="0"/>
                  </a:lnTo>
                  <a:lnTo>
                    <a:pt x="2484006" y="1943598"/>
                  </a:lnTo>
                  <a:lnTo>
                    <a:pt x="0" y="19435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lvl="0" indent="0" algn="ctr" defTabSz="800100">
                <a:lnSpc>
                  <a:spcPct val="90000"/>
                </a:lnSpc>
                <a:spcBef>
                  <a:spcPct val="0"/>
                </a:spcBef>
                <a:buNone/>
              </a:pPr>
              <a:r>
                <a:rPr lang="fr-FR" sz="1800" b="1" kern="1200" noProof="1">
                  <a:effectLst/>
                </a:rPr>
                <a:t>Recevoir le Saint-Esprit. Lui seul peut nous donner la perspicacité spirituelle et nous convaincre de notre situation réelle</a:t>
              </a:r>
              <a:r>
                <a:rPr lang="fr-FR" b="1" kern="1200" noProof="1">
                  <a:solidFill>
                    <a:schemeClr val="accent3">
                      <a:lumMod val="75000"/>
                    </a:schemeClr>
                  </a:solidFill>
                  <a:effectLst/>
                </a:rPr>
                <a:t> </a:t>
              </a:r>
            </a:p>
            <a:p>
              <a:pPr marL="0" lvl="0" indent="0" algn="ctr" defTabSz="800100">
                <a:lnSpc>
                  <a:spcPct val="90000"/>
                </a:lnSpc>
                <a:spcBef>
                  <a:spcPct val="0"/>
                </a:spcBef>
                <a:buNone/>
              </a:pPr>
              <a:r>
                <a:rPr lang="fr-FR" kern="1200" noProof="1">
                  <a:solidFill>
                    <a:srgbClr val="8279AC"/>
                  </a:solidFill>
                  <a:effectLst/>
                </a:rPr>
                <a:t>(Jean 16.8)</a:t>
              </a:r>
              <a:r>
                <a:rPr lang="fr-FR" sz="1800" kern="1200" noProof="1">
                  <a:solidFill>
                    <a:srgbClr val="8279AC"/>
                  </a:solidFill>
                  <a:effectLst/>
                </a:rPr>
                <a:t>.</a:t>
              </a:r>
            </a:p>
          </p:txBody>
        </p:sp>
        <p:sp>
          <p:nvSpPr>
            <p:cNvPr id="26" name="Freeform 25">
              <a:extLst>
                <a:ext uri="{FF2B5EF4-FFF2-40B4-BE49-F238E27FC236}">
                  <a16:creationId xmlns:a16="http://schemas.microsoft.com/office/drawing/2014/main" id="{614C9130-F4A8-D99C-D570-38DDBCA237BA}"/>
                </a:ext>
              </a:extLst>
            </p:cNvPr>
            <p:cNvSpPr/>
            <p:nvPr/>
          </p:nvSpPr>
          <p:spPr>
            <a:xfrm>
              <a:off x="9206500" y="2504109"/>
              <a:ext cx="2447993" cy="417978"/>
            </a:xfrm>
            <a:custGeom>
              <a:avLst/>
              <a:gdLst>
                <a:gd name="csX0" fmla="*/ 0 w 2447993"/>
                <a:gd name="csY0" fmla="*/ 0 h 417978"/>
                <a:gd name="csX1" fmla="*/ 2447993 w 2447993"/>
                <a:gd name="csY1" fmla="*/ 0 h 417978"/>
                <a:gd name="csX2" fmla="*/ 2447993 w 2447993"/>
                <a:gd name="csY2" fmla="*/ 417978 h 417978"/>
                <a:gd name="csX3" fmla="*/ 0 w 2447993"/>
                <a:gd name="csY3" fmla="*/ 417978 h 417978"/>
                <a:gd name="csX4" fmla="*/ 0 w 2447993"/>
                <a:gd name="csY4" fmla="*/ 0 h 417978"/>
              </a:gdLst>
              <a:ahLst/>
              <a:cxnLst>
                <a:cxn ang="0">
                  <a:pos x="csX0" y="csY0"/>
                </a:cxn>
                <a:cxn ang="0">
                  <a:pos x="csX1" y="csY1"/>
                </a:cxn>
                <a:cxn ang="0">
                  <a:pos x="csX2" y="csY2"/>
                </a:cxn>
                <a:cxn ang="0">
                  <a:pos x="csX3" y="csY3"/>
                </a:cxn>
                <a:cxn ang="0">
                  <a:pos x="csX4" y="csY4"/>
                </a:cxn>
              </a:cxnLst>
              <a:rect l="l" t="t" r="r" b="b"/>
              <a:pathLst>
                <a:path w="2447993" h="417978">
                  <a:moveTo>
                    <a:pt x="0" y="0"/>
                  </a:moveTo>
                  <a:lnTo>
                    <a:pt x="2447993" y="0"/>
                  </a:lnTo>
                  <a:lnTo>
                    <a:pt x="2447993" y="417978"/>
                  </a:lnTo>
                  <a:lnTo>
                    <a:pt x="0" y="417978"/>
                  </a:lnTo>
                  <a:lnTo>
                    <a:pt x="0"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Acheter le collyre</a:t>
              </a:r>
              <a:endParaRPr lang="fr-FR" kern="1200" noProof="1">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FA977-C6D4-69F1-6757-09F23BB17EE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1000" normalizeH="0" baseline="0" noProof="1">
                <a:ln/>
                <a:solidFill>
                  <a:srgbClr val="9A0000"/>
                </a:solidFill>
                <a:effectLst>
                  <a:outerShdw blurRad="38100" dist="38100" dir="2700000" algn="tl">
                    <a:srgbClr val="000000">
                      <a:alpha val="43137"/>
                    </a:srgbClr>
                  </a:outerShdw>
                </a:effectLst>
                <a:uLnTx/>
                <a:uFillTx/>
                <a:latin typeface="Aptos" panose="02110004020202020204"/>
                <a:ea typeface="+mn-ea"/>
                <a:cs typeface="+mn-cs"/>
              </a:rPr>
              <a:t>RÉSULTAT</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1552574" y="674498"/>
            <a:ext cx="934402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“Voici, je me tiens à la porte, et je frappe. Si quelqu’un entend ma voix et ouvre la porte, j’entrerai chez lui, je souperai avec lui, et lui avec moi” </a:t>
            </a:r>
            <a:r>
              <a:rPr kumimoji="0" lang="fr-FR" sz="14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Comic Sans MS" panose="030F0702030302020204" pitchFamily="66" charset="0"/>
                <a:ea typeface="+mn-ea"/>
                <a:cs typeface="+mn-cs"/>
              </a:rPr>
              <a:t>(Apocalypse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35512" y="1437315"/>
            <a:ext cx="807028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Il y a un problème. Je me vois bien spirituellement, mais Jésus veut me perfectionner. Or, si je ne prends pas conscience de mon besoin de changement, je ne changerai jamais. Je ne voudrai jamais acheter ce que je crois déjà posséder.</a:t>
            </a:r>
          </a:p>
        </p:txBody>
      </p:sp>
      <p:pic>
        <p:nvPicPr>
          <p:cNvPr id="4" name="Imagen 3" descr="Imagen que contiene edificio, exterior, persona, hombre  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8710505" y="1654277"/>
            <a:ext cx="3102360" cy="3897437"/>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353915" y="5918229"/>
            <a:ext cx="10803943" cy="707886"/>
          </a:xfrm>
          <a:prstGeom prst="rect">
            <a:avLst/>
          </a:prstGeom>
          <a:noFill/>
        </p:spPr>
        <p:txBody>
          <a:bodyPr wrap="square">
            <a:spAutoFit/>
          </a:bodyPr>
          <a:lstStyle/>
          <a:p>
            <a:pPr marL="457200" marR="0" lvl="1" indent="0" algn="just"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highlight>
                  <a:srgbClr val="0000FF"/>
                </a:highlight>
                <a:uLnTx/>
                <a:uFillTx/>
                <a:latin typeface="Aptos" panose="02110004020202020204"/>
                <a:ea typeface="+mn-ea"/>
                <a:cs typeface="+mn-cs"/>
              </a:rPr>
              <a:t>Jésus frappe à la porte de mon cœur et attend patiemment. Il n’interrompt pas ma </a:t>
            </a:r>
            <a:br>
              <a:rPr kumimoji="0" lang="fr-FR" sz="2000" b="1" i="0" u="none" strike="noStrike" kern="1200" cap="none" spc="0" normalizeH="0" baseline="0" noProof="1">
                <a:ln>
                  <a:noFill/>
                </a:ln>
                <a:solidFill>
                  <a:prstClr val="white"/>
                </a:solidFill>
                <a:effectLst/>
                <a:highlight>
                  <a:srgbClr val="0000FF"/>
                </a:highlight>
                <a:uLnTx/>
                <a:uFillTx/>
                <a:latin typeface="Aptos" panose="02110004020202020204"/>
                <a:ea typeface="+mn-ea"/>
                <a:cs typeface="+mn-cs"/>
              </a:rPr>
            </a:br>
            <a:r>
              <a:rPr kumimoji="0" lang="fr-FR" sz="2000" b="1" i="0" u="none" strike="noStrike" kern="1200" cap="none" spc="0" normalizeH="0" baseline="0" noProof="1">
                <a:ln>
                  <a:noFill/>
                </a:ln>
                <a:solidFill>
                  <a:prstClr val="white"/>
                </a:solidFill>
                <a:effectLst/>
                <a:highlight>
                  <a:srgbClr val="0000FF"/>
                </a:highlight>
                <a:uLnTx/>
                <a:uFillTx/>
                <a:latin typeface="Aptos" panose="02110004020202020204"/>
                <a:ea typeface="+mn-ea"/>
                <a:cs typeface="+mn-cs"/>
              </a:rPr>
              <a:t>vie pour me contraindre à entrer en relation avec lui. La décision d’ouvrir m’appartient.</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40" y="3852000"/>
            <a:ext cx="797231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Les réprimandes et les corrections de Jésus ne sont pas nécessairement négatives</a:t>
            </a:r>
            <a: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kumimoji="0" lang="fr-FR" sz="2000" b="1" i="0" u="none" strike="noStrike" kern="1200" cap="none" spc="0" normalizeH="0" baseline="0" noProof="1">
                <a:ln>
                  <a:noFill/>
                </a:ln>
                <a:solidFill>
                  <a:prstClr val="white"/>
                </a:solidFill>
                <a:effectLst/>
                <a:highlight>
                  <a:srgbClr val="0000FF"/>
                </a:highlight>
                <a:uLnTx/>
                <a:uFillTx/>
                <a:latin typeface="Aptos" panose="02110004020202020204"/>
                <a:ea typeface="+mn-ea"/>
                <a:cs typeface="+mn-cs"/>
              </a:rPr>
              <a:t>Il préfère la voie du dialogue. Il veut s’asseoir paisiblement avec nous et converser… </a:t>
            </a:r>
            <a:b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br>
            <a:r>
              <a:rPr kumimoji="0" lang="fr-FR" sz="2000" b="1" i="0" u="none" strike="noStrike" kern="1200" cap="none" spc="0" normalizeH="0" baseline="0" noProof="1">
                <a:ln>
                  <a:noFill/>
                </a:ln>
                <a:solidFill>
                  <a:srgbClr val="0000FF"/>
                </a:solidFill>
                <a:effectLst/>
                <a:highlight>
                  <a:srgbClr val="FFFF00"/>
                </a:highlight>
                <a:uLnTx/>
                <a:uFillTx/>
                <a:latin typeface="Aptos" panose="02110004020202020204"/>
                <a:ea typeface="+mn-ea"/>
                <a:cs typeface="+mn-cs"/>
              </a:rPr>
              <a:t>“</a:t>
            </a:r>
            <a:r>
              <a:rPr kumimoji="0" lang="fr-FR" sz="2000" b="1" i="0" u="none" strike="noStrike" kern="1200" cap="none" spc="0" normalizeH="0" baseline="0" noProof="1">
                <a:ln>
                  <a:noFill/>
                </a:ln>
                <a:solidFill>
                  <a:srgbClr val="FF0000"/>
                </a:solidFill>
                <a:effectLst/>
                <a:highlight>
                  <a:srgbClr val="FFFF00"/>
                </a:highlight>
                <a:uLnTx/>
                <a:uFillTx/>
                <a:latin typeface="Aptos" panose="02110004020202020204"/>
                <a:ea typeface="+mn-ea"/>
                <a:cs typeface="+mn-cs"/>
              </a:rPr>
              <a:t>Voici, je me tiens à la porte, et je frappe</a:t>
            </a:r>
            <a:r>
              <a:rPr kumimoji="0" lang="fr-FR" sz="2000" b="1" i="0" u="none" strike="noStrike" kern="1200" cap="none" spc="0" normalizeH="0" baseline="0" noProof="1">
                <a:ln>
                  <a:noFill/>
                </a:ln>
                <a:solidFill>
                  <a:srgbClr val="0000FF"/>
                </a:solidFill>
                <a:effectLst/>
                <a:highlight>
                  <a:srgbClr val="FFFF00"/>
                </a:highlight>
                <a:uLnTx/>
                <a:uFillTx/>
                <a:latin typeface="Aptos" panose="02110004020202020204"/>
                <a:ea typeface="+mn-ea"/>
                <a:cs typeface="+mn-cs"/>
              </a:rPr>
              <a:t>. </a:t>
            </a:r>
            <a:r>
              <a:rPr kumimoji="0" lang="fr-FR" sz="2000" b="1" i="0" u="none" strike="noStrike" kern="1200" cap="none" spc="0" normalizeH="0" baseline="0" noProof="1">
                <a:ln>
                  <a:noFill/>
                </a:ln>
                <a:solidFill>
                  <a:srgbClr val="FF0000"/>
                </a:solidFill>
                <a:effectLst/>
                <a:highlight>
                  <a:srgbClr val="FFFF00"/>
                </a:highlight>
                <a:uLnTx/>
                <a:uFillTx/>
                <a:latin typeface="Aptos" panose="02110004020202020204"/>
                <a:ea typeface="+mn-ea"/>
                <a:cs typeface="+mn-cs"/>
              </a:rPr>
              <a:t>Si quelqu’un   entend </a:t>
            </a:r>
            <a:br>
              <a:rPr kumimoji="0" lang="fr-FR" sz="2000" b="1" i="0" u="none" strike="noStrike" kern="1200" cap="none" spc="0" normalizeH="0" baseline="0" noProof="1">
                <a:ln>
                  <a:noFill/>
                </a:ln>
                <a:solidFill>
                  <a:srgbClr val="0000FF"/>
                </a:solidFill>
                <a:effectLst/>
                <a:highlight>
                  <a:srgbClr val="FFFF00"/>
                </a:highlight>
                <a:uLnTx/>
                <a:uFillTx/>
                <a:latin typeface="Aptos" panose="02110004020202020204"/>
                <a:ea typeface="+mn-ea"/>
                <a:cs typeface="+mn-cs"/>
              </a:rPr>
            </a:br>
            <a:r>
              <a:rPr kumimoji="0" lang="fr-FR" sz="2000" b="1" i="0" u="none" strike="noStrike" kern="1200" cap="none" spc="0" normalizeH="0" baseline="0" noProof="1">
                <a:ln>
                  <a:noFill/>
                </a:ln>
                <a:solidFill>
                  <a:srgbClr val="0000FF"/>
                </a:solidFill>
                <a:effectLst/>
                <a:highlight>
                  <a:srgbClr val="FFFF00"/>
                </a:highlight>
                <a:uLnTx/>
                <a:uFillTx/>
                <a:latin typeface="Aptos" panose="02110004020202020204"/>
                <a:ea typeface="+mn-ea"/>
                <a:cs typeface="+mn-cs"/>
              </a:rPr>
              <a:t> </a:t>
            </a:r>
            <a:r>
              <a:rPr kumimoji="0" lang="fr-FR" sz="2000" b="1" i="0" u="none" strike="noStrike" kern="1200" cap="none" spc="0" normalizeH="0" baseline="0" noProof="1">
                <a:ln>
                  <a:noFill/>
                </a:ln>
                <a:solidFill>
                  <a:srgbClr val="FF0000"/>
                </a:solidFill>
                <a:effectLst/>
                <a:highlight>
                  <a:srgbClr val="FFFF00"/>
                </a:highlight>
                <a:uLnTx/>
                <a:uFillTx/>
                <a:latin typeface="Aptos" panose="02110004020202020204"/>
                <a:ea typeface="+mn-ea"/>
                <a:cs typeface="+mn-cs"/>
              </a:rPr>
              <a:t>ma voix </a:t>
            </a:r>
            <a:r>
              <a:rPr kumimoji="0" lang="fr-FR" sz="2000" b="1" i="0" u="none" strike="noStrike" kern="1200" cap="none" spc="0" normalizeH="0" baseline="0" noProof="1">
                <a:ln>
                  <a:noFill/>
                </a:ln>
                <a:solidFill>
                  <a:srgbClr val="0000FF"/>
                </a:solidFill>
                <a:effectLst/>
                <a:highlight>
                  <a:srgbClr val="FFFF00"/>
                </a:highlight>
                <a:uLnTx/>
                <a:uFillTx/>
                <a:latin typeface="Aptos" panose="02110004020202020204"/>
                <a:ea typeface="+mn-ea"/>
                <a:cs typeface="+mn-cs"/>
              </a:rPr>
              <a:t>et ouvre la porte, j’entrerai chez lui, je souperai avec lui, </a:t>
            </a:r>
            <a:br>
              <a:rPr kumimoji="0" lang="fr-FR" sz="2000" b="1" i="0" u="none" strike="noStrike" kern="1200" cap="none" spc="0" normalizeH="0" baseline="0" noProof="1">
                <a:ln>
                  <a:noFill/>
                </a:ln>
                <a:solidFill>
                  <a:srgbClr val="0000FF"/>
                </a:solidFill>
                <a:effectLst/>
                <a:highlight>
                  <a:srgbClr val="FFFF00"/>
                </a:highlight>
                <a:uLnTx/>
                <a:uFillTx/>
                <a:latin typeface="Aptos" panose="02110004020202020204"/>
                <a:ea typeface="+mn-ea"/>
                <a:cs typeface="+mn-cs"/>
              </a:rPr>
            </a:br>
            <a:r>
              <a:rPr kumimoji="0" lang="fr-FR" sz="2000" b="1" i="0" u="none" strike="noStrike" kern="1200" cap="none" spc="0" normalizeH="0" baseline="0" noProof="1">
                <a:ln>
                  <a:noFill/>
                </a:ln>
                <a:solidFill>
                  <a:srgbClr val="0000FF"/>
                </a:solidFill>
                <a:effectLst/>
                <a:highlight>
                  <a:srgbClr val="FFFF00"/>
                </a:highlight>
                <a:uLnTx/>
                <a:uFillTx/>
                <a:latin typeface="Aptos" panose="02110004020202020204"/>
                <a:ea typeface="+mn-ea"/>
                <a:cs typeface="+mn-cs"/>
              </a:rPr>
              <a:t> et lui avec moi”    </a:t>
            </a:r>
            <a:r>
              <a:rPr kumimoji="0" lang="fr-FR" sz="1800" b="0" i="0" u="none" strike="noStrike" kern="1200" cap="none" spc="0" normalizeH="0" baseline="0" noProof="1">
                <a:ln>
                  <a:noFill/>
                </a:ln>
                <a:solidFill>
                  <a:srgbClr val="85CFE9"/>
                </a:solidFill>
                <a:effectLst>
                  <a:outerShdw blurRad="38100" dist="38100" dir="2700000" algn="tl">
                    <a:srgbClr val="000000">
                      <a:alpha val="43137"/>
                    </a:srgbClr>
                  </a:outerShdw>
                </a:effectLst>
                <a:uLnTx/>
                <a:uFillTx/>
                <a:latin typeface="Aptos" panose="02110004020202020204"/>
                <a:ea typeface="+mn-ea"/>
                <a:cs typeface="+mn-cs"/>
              </a:rPr>
              <a:t>(</a:t>
            </a:r>
            <a:r>
              <a:rPr kumimoji="0" lang="fr-FR" sz="1800" b="0" i="0" u="none" strike="noStrike" kern="1200" cap="none" spc="0" normalizeH="0" baseline="0" noProof="1">
                <a:ln>
                  <a:noFill/>
                </a:ln>
                <a:solidFill>
                  <a:srgbClr val="FFFF00"/>
                </a:solidFill>
                <a:effectLst/>
                <a:uLnTx/>
                <a:uFillTx/>
                <a:latin typeface="Aptos" panose="02110004020202020204"/>
                <a:ea typeface="+mn-ea"/>
                <a:cs typeface="+mn-cs"/>
              </a:rPr>
              <a:t>Apocalypse 3.20)</a:t>
            </a:r>
            <a:r>
              <a:rPr kumimoji="0" lang="fr-FR" sz="2000" b="1" i="0" u="none" strike="noStrike" kern="1200" cap="none" spc="0" normalizeH="0" baseline="0" noProof="1">
                <a:ln>
                  <a:noFill/>
                </a:ln>
                <a:solidFill>
                  <a:srgbClr val="FFFF00"/>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727943"/>
            <a:ext cx="78634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FF"/>
                </a:solidFill>
                <a:effectLst/>
                <a:highlight>
                  <a:srgbClr val="00FF00"/>
                </a:highlight>
                <a:uLnTx/>
                <a:uFillTx/>
                <a:latin typeface="Aptos" panose="02110004020202020204"/>
                <a:ea typeface="+mn-ea"/>
                <a:cs typeface="+mn-cs"/>
              </a:rPr>
              <a:t>Pour remédier à cela, Jésus a ses propres méthodes </a:t>
            </a:r>
            <a: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b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br>
            <a: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“Moi, je reprends et je châtie tous ceux que j’aime” ; </a:t>
            </a:r>
            <a:b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br>
            <a:r>
              <a:rPr kumimoji="0" lang="fr-FR" sz="20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et il ajoute : </a:t>
            </a:r>
            <a:r>
              <a:rPr kumimoji="0" lang="fr-FR" sz="20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“repens-toi”      </a:t>
            </a:r>
            <a:r>
              <a:rPr kumimoji="0" lang="fr-FR" sz="1800" b="0" i="0" u="none" strike="noStrike" kern="1200" cap="none" spc="0" normalizeH="0" baseline="0" noProof="1">
                <a:ln>
                  <a:noFill/>
                </a:ln>
                <a:solidFill>
                  <a:srgbClr val="85CFE9"/>
                </a:solidFill>
                <a:effectLst>
                  <a:outerShdw blurRad="38100" dist="38100" dir="2700000" algn="tl">
                    <a:srgbClr val="000000">
                      <a:alpha val="43137"/>
                    </a:srgbClr>
                  </a:outerShdw>
                </a:effectLst>
                <a:uLnTx/>
                <a:uFillTx/>
                <a:latin typeface="Aptos" panose="02110004020202020204"/>
                <a:ea typeface="+mn-ea"/>
                <a:cs typeface="+mn-cs"/>
              </a:rPr>
              <a:t>(</a:t>
            </a:r>
            <a:r>
              <a:rPr kumimoji="0" lang="fr-FR" sz="2000" b="0"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Apocalypse 3.19)</a:t>
            </a:r>
            <a:r>
              <a:rPr kumimoji="0" lang="fr-FR" sz="2000" b="1" i="0" u="none" strike="noStrike" kern="1200" cap="none" spc="0" normalizeH="0" baseline="0" noProof="1">
                <a:ln>
                  <a:noFill/>
                </a:ln>
                <a:solidFill>
                  <a:srgbClr val="FFFF00"/>
                </a:solidFill>
                <a:effectLst>
                  <a:outerShdw blurRad="38100" dist="38100" dir="2700000" algn="tl">
                    <a:srgbClr val="000000">
                      <a:alpha val="43137"/>
                    </a:srgbClr>
                  </a:outerShdw>
                </a:effectLst>
                <a:uLnTx/>
                <a:uFillTx/>
                <a:latin typeface="Aptos" panose="02110004020202020204"/>
                <a:ea typeface="+mn-ea"/>
                <a:cs typeface="+mn-cs"/>
              </a:rPr>
              <a:t>.</a:t>
            </a:r>
          </a:p>
        </p:txBody>
      </p:sp>
    </p:spTree>
    <p:extLst>
      <p:ext uri="{BB962C8B-B14F-4D97-AF65-F5344CB8AC3E}">
        <p14:creationId xmlns:p14="http://schemas.microsoft.com/office/powerpoint/2010/main" val="327679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05EABDB-5031-5E5F-3DBB-B427DDF1465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1000" normalizeH="0" baseline="0" noProof="1">
                <a:ln w="6600">
                  <a:solidFill>
                    <a:srgbClr val="547D11"/>
                  </a:solidFill>
                  <a:prstDash val="solid"/>
                </a:ln>
                <a:solidFill>
                  <a:srgbClr val="FFFFFF"/>
                </a:solidFill>
                <a:effectLst>
                  <a:outerShdw dist="38100" dir="2700000" algn="tl" rotWithShape="0">
                    <a:srgbClr val="547D11"/>
                  </a:outerShdw>
                </a:effectLst>
                <a:uLnTx/>
                <a:uFillTx/>
                <a:latin typeface="Aptos" panose="02110004020202020204"/>
                <a:ea typeface="+mn-ea"/>
                <a:cs typeface="+mn-cs"/>
              </a:rPr>
              <a:t>RÉCOMPENSE</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1">
                <a:ln>
                  <a:noFill/>
                </a:ln>
                <a:solidFill>
                  <a:srgbClr val="652F00"/>
                </a:solidFill>
                <a:effectLst/>
                <a:uLnTx/>
                <a:uFillTx/>
                <a:latin typeface="Comic Sans MS" panose="030F0702030302020204" pitchFamily="66" charset="0"/>
                <a:ea typeface="+mn-ea"/>
                <a:cs typeface="+mn-cs"/>
              </a:rPr>
              <a:t>“Celui qui vaincra, je lui accorderai de s’asseoir avec moi sur mon trône, comme moi j’ai vaincu et me suis assis avec mon Père sur son trône” (Apocalypse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18048"/>
            <a:ext cx="8052926" cy="1631216"/>
          </a:xfrm>
          <a:prstGeom prst="rect">
            <a:avLst/>
          </a:prstGeom>
          <a:noFill/>
          <a:ln w="38100">
            <a:solidFill>
              <a:srgbClr val="9900FF"/>
            </a:solid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Jésus sait que le chemin n’est pas facile. Il connaît nos efforts pour acheter l’or, le vêtement et le collyre. Il connaît nos luttes pour quitter la tiédeur, ouvrir la porte et entrer en relation avec lui. C’est pourquoi il nous dit : Tu peux vaincre comme moi j’ai vaincu </a:t>
            </a:r>
            <a:r>
              <a:rPr kumimoji="0" lang="fr-FR" sz="1800" b="0" i="0" u="none" strike="noStrike" kern="1200" cap="none" spc="0" normalizeH="0" baseline="0" noProof="1">
                <a:ln w="0"/>
                <a:solidFill>
                  <a:srgbClr val="7030A0"/>
                </a:solidFill>
                <a:effectLst>
                  <a:outerShdw blurRad="38100" dist="38100" dir="2700000" algn="tl">
                    <a:srgbClr val="000000">
                      <a:alpha val="43137"/>
                    </a:srgbClr>
                  </a:outerShdw>
                </a:effectLst>
                <a:uLnTx/>
                <a:uFillTx/>
                <a:latin typeface="Aptos" panose="02110004020202020204"/>
                <a:ea typeface="+mn-ea"/>
                <a:cs typeface="+mn-cs"/>
              </a:rPr>
              <a:t>(Apocalypse 3.21)</a:t>
            </a:r>
            <a:r>
              <a:rPr kumimoji="0" lang="fr-FR" sz="2000" b="0" i="0" u="none" strike="noStrike" kern="1200" cap="none" spc="0" normalizeH="0" baseline="0" noProof="1">
                <a:ln w="0"/>
                <a:solidFill>
                  <a:srgbClr val="7030A0"/>
                </a:solidFill>
                <a:effectLst>
                  <a:outerShdw blurRad="38100" dist="38100" dir="2700000" algn="tl">
                    <a:srgbClr val="000000">
                      <a:alpha val="43137"/>
                    </a:srgbClr>
                  </a:outerShdw>
                </a:effectLst>
                <a:uLnTx/>
                <a:uFillTx/>
                <a:latin typeface="Aptos" panose="02110004020202020204"/>
                <a:ea typeface="+mn-ea"/>
                <a:cs typeface="+mn-cs"/>
              </a:rPr>
              <a:t>.</a:t>
            </a:r>
            <a:endParaRPr kumimoji="0" lang="fr-FR" sz="2000" b="1" i="0" u="none" strike="noStrike" kern="1200" cap="none" spc="0" normalizeH="0" baseline="0" noProof="1">
              <a:ln>
                <a:noFill/>
              </a:ln>
              <a:solidFill>
                <a:srgbClr val="7030A0"/>
              </a:solidFill>
              <a:effectLst>
                <a:outerShdw blurRad="38100" dist="38100" dir="2700000" algn="tl">
                  <a:srgbClr val="000000">
                    <a:alpha val="43137"/>
                  </a:srgbClr>
                </a:outerShdw>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0E41DF2F-35A7-8787-A5AB-D799F06D1A12}"/>
              </a:ext>
            </a:extLst>
          </p:cNvPr>
          <p:cNvGrpSpPr/>
          <p:nvPr/>
        </p:nvGrpSpPr>
        <p:grpSpPr>
          <a:xfrm>
            <a:off x="390537" y="3617733"/>
            <a:ext cx="7238665" cy="3166524"/>
            <a:chOff x="390537" y="3617733"/>
            <a:chExt cx="7238665" cy="3166524"/>
          </a:xfrm>
        </p:grpSpPr>
        <p:sp>
          <p:nvSpPr>
            <p:cNvPr id="13" name="Rectangle 12">
              <a:extLst>
                <a:ext uri="{FF2B5EF4-FFF2-40B4-BE49-F238E27FC236}">
                  <a16:creationId xmlns:a16="http://schemas.microsoft.com/office/drawing/2014/main" id="{285826D0-1391-B88C-76D8-CEA4D08ED7A1}"/>
                </a:ext>
              </a:extLst>
            </p:cNvPr>
            <p:cNvSpPr/>
            <p:nvPr/>
          </p:nvSpPr>
          <p:spPr>
            <a:xfrm>
              <a:off x="390537" y="3617733"/>
              <a:ext cx="1495354" cy="1800000"/>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1">
                <a:ln>
                  <a:noFill/>
                </a:ln>
                <a:solidFill>
                  <a:prstClr val="white">
                    <a:hueOff val="0"/>
                    <a:satOff val="0"/>
                    <a:lumOff val="0"/>
                    <a:alphaOff val="0"/>
                  </a:prstClr>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F667D167-AA56-1E95-65A6-51157D1675E1}"/>
                </a:ext>
              </a:extLst>
            </p:cNvPr>
            <p:cNvSpPr/>
            <p:nvPr/>
          </p:nvSpPr>
          <p:spPr>
            <a:xfrm>
              <a:off x="525119" y="5344258"/>
              <a:ext cx="1330865" cy="1439999"/>
            </a:xfrm>
            <a:custGeom>
              <a:avLst/>
              <a:gdLst>
                <a:gd name="csX0" fmla="*/ 0 w 1330865"/>
                <a:gd name="csY0" fmla="*/ 0 h 1439999"/>
                <a:gd name="csX1" fmla="*/ 776338 w 1330865"/>
                <a:gd name="csY1" fmla="*/ 0 h 1439999"/>
                <a:gd name="csX2" fmla="*/ 934933 w 1330865"/>
                <a:gd name="csY2" fmla="*/ -154080 h 1439999"/>
                <a:gd name="csX3" fmla="*/ 1109054 w 1330865"/>
                <a:gd name="csY3" fmla="*/ 0 h 1439999"/>
                <a:gd name="csX4" fmla="*/ 1330865 w 1330865"/>
                <a:gd name="csY4" fmla="*/ 0 h 1439999"/>
                <a:gd name="csX5" fmla="*/ 1330865 w 1330865"/>
                <a:gd name="csY5" fmla="*/ 240000 h 1439999"/>
                <a:gd name="csX6" fmla="*/ 1330865 w 1330865"/>
                <a:gd name="csY6" fmla="*/ 240000 h 1439999"/>
                <a:gd name="csX7" fmla="*/ 1330865 w 1330865"/>
                <a:gd name="csY7" fmla="*/ 600000 h 1439999"/>
                <a:gd name="csX8" fmla="*/ 1330865 w 1330865"/>
                <a:gd name="csY8" fmla="*/ 1439999 h 1439999"/>
                <a:gd name="csX9" fmla="*/ 1109054 w 1330865"/>
                <a:gd name="csY9" fmla="*/ 1439999 h 1439999"/>
                <a:gd name="csX10" fmla="*/ 776338 w 1330865"/>
                <a:gd name="csY10" fmla="*/ 1439999 h 1439999"/>
                <a:gd name="csX11" fmla="*/ 776338 w 1330865"/>
                <a:gd name="csY11" fmla="*/ 1439999 h 1439999"/>
                <a:gd name="csX12" fmla="*/ 0 w 1330865"/>
                <a:gd name="csY12" fmla="*/ 1439999 h 1439999"/>
                <a:gd name="csX13" fmla="*/ 0 w 1330865"/>
                <a:gd name="csY13" fmla="*/ 600000 h 1439999"/>
                <a:gd name="csX14" fmla="*/ 0 w 1330865"/>
                <a:gd name="csY14" fmla="*/ 240000 h 1439999"/>
                <a:gd name="csX15" fmla="*/ 0 w 1330865"/>
                <a:gd name="csY15" fmla="*/ 240000 h 1439999"/>
                <a:gd name="csX16" fmla="*/ 0 w 1330865"/>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30865" h="1439999">
                  <a:moveTo>
                    <a:pt x="0" y="0"/>
                  </a:moveTo>
                  <a:lnTo>
                    <a:pt x="776338" y="0"/>
                  </a:lnTo>
                  <a:lnTo>
                    <a:pt x="934933" y="-154080"/>
                  </a:lnTo>
                  <a:lnTo>
                    <a:pt x="1109054" y="0"/>
                  </a:lnTo>
                  <a:lnTo>
                    <a:pt x="1330865" y="0"/>
                  </a:lnTo>
                  <a:lnTo>
                    <a:pt x="1330865" y="240000"/>
                  </a:lnTo>
                  <a:lnTo>
                    <a:pt x="1330865" y="240000"/>
                  </a:lnTo>
                  <a:lnTo>
                    <a:pt x="1330865" y="600000"/>
                  </a:lnTo>
                  <a:lnTo>
                    <a:pt x="1330865" y="1439999"/>
                  </a:lnTo>
                  <a:lnTo>
                    <a:pt x="1109054" y="1439999"/>
                  </a:lnTo>
                  <a:lnTo>
                    <a:pt x="776338" y="1439999"/>
                  </a:lnTo>
                  <a:lnTo>
                    <a:pt x="776338" y="1439999"/>
                  </a:lnTo>
                  <a:lnTo>
                    <a:pt x="0" y="1439999"/>
                  </a:lnTo>
                  <a:lnTo>
                    <a:pt x="0" y="600000"/>
                  </a:lnTo>
                  <a:lnTo>
                    <a:pt x="0" y="240000"/>
                  </a:lnTo>
                  <a:lnTo>
                    <a:pt x="0" y="240000"/>
                  </a:lnTo>
                  <a:lnTo>
                    <a:pt x="0" y="0"/>
                  </a:lnTo>
                  <a:close/>
                </a:path>
              </a:pathLst>
            </a:custGeom>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36000" tIns="68580" rIns="3600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1">
                  <a:ln>
                    <a:noFill/>
                  </a:ln>
                  <a:solidFill>
                    <a:prstClr val="black"/>
                  </a:solidFill>
                  <a:effectLst/>
                  <a:uLnTx/>
                  <a:uFillTx/>
                  <a:latin typeface="Aptos" panose="02110004020202020204"/>
                  <a:ea typeface="+mn-ea"/>
                  <a:cs typeface="+mn-cs"/>
                </a:rPr>
                <a:t>Il a décidé  de nous créer </a:t>
              </a:r>
              <a:r>
                <a:rPr kumimoji="0" lang="fr-FR" sz="1600" b="0" i="0" u="none" strike="noStrike" kern="1200" cap="none" spc="0" normalizeH="0" baseline="0" noProof="1">
                  <a:ln>
                    <a:noFill/>
                  </a:ln>
                  <a:solidFill>
                    <a:srgbClr val="38620C"/>
                  </a:solidFill>
                  <a:effectLst/>
                  <a:uLnTx/>
                  <a:uFillTx/>
                  <a:latin typeface="Aptos" panose="02110004020202020204"/>
                  <a:ea typeface="+mn-ea"/>
                  <a:cs typeface="+mn-cs"/>
                </a:rPr>
                <a:t>(Genèse 2.7)</a:t>
              </a:r>
            </a:p>
          </p:txBody>
        </p:sp>
        <p:sp>
          <p:nvSpPr>
            <p:cNvPr id="15" name="Rectangle 14">
              <a:extLst>
                <a:ext uri="{FF2B5EF4-FFF2-40B4-BE49-F238E27FC236}">
                  <a16:creationId xmlns:a16="http://schemas.microsoft.com/office/drawing/2014/main" id="{84166F08-1F0E-A3B0-33D2-64F13EE8192F}"/>
                </a:ext>
              </a:extLst>
            </p:cNvPr>
            <p:cNvSpPr/>
            <p:nvPr/>
          </p:nvSpPr>
          <p:spPr>
            <a:xfrm>
              <a:off x="2035427" y="3617733"/>
              <a:ext cx="1495354" cy="1800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1">
                <a:ln>
                  <a:noFill/>
                </a:ln>
                <a:solidFill>
                  <a:prstClr val="white">
                    <a:hueOff val="0"/>
                    <a:satOff val="0"/>
                    <a:lumOff val="0"/>
                    <a:alphaOff val="0"/>
                  </a:prstClr>
                </a:solidFill>
                <a:effectLst/>
                <a:uLnTx/>
                <a:uFillTx/>
                <a:latin typeface="Aptos" panose="02110004020202020204"/>
                <a:ea typeface="+mn-ea"/>
                <a:cs typeface="+mn-cs"/>
              </a:endParaRPr>
            </a:p>
          </p:txBody>
        </p:sp>
        <p:sp>
          <p:nvSpPr>
            <p:cNvPr id="16" name="Freeform 15">
              <a:extLst>
                <a:ext uri="{FF2B5EF4-FFF2-40B4-BE49-F238E27FC236}">
                  <a16:creationId xmlns:a16="http://schemas.microsoft.com/office/drawing/2014/main" id="{6275BBF7-D061-E82C-0C5C-23EFA3F86C66}"/>
                </a:ext>
              </a:extLst>
            </p:cNvPr>
            <p:cNvSpPr/>
            <p:nvPr/>
          </p:nvSpPr>
          <p:spPr>
            <a:xfrm>
              <a:off x="2170009" y="5344258"/>
              <a:ext cx="1330865" cy="1439999"/>
            </a:xfrm>
            <a:custGeom>
              <a:avLst/>
              <a:gdLst>
                <a:gd name="csX0" fmla="*/ 0 w 1330865"/>
                <a:gd name="csY0" fmla="*/ 0 h 1439999"/>
                <a:gd name="csX1" fmla="*/ 776338 w 1330865"/>
                <a:gd name="csY1" fmla="*/ 0 h 1439999"/>
                <a:gd name="csX2" fmla="*/ 934933 w 1330865"/>
                <a:gd name="csY2" fmla="*/ -154080 h 1439999"/>
                <a:gd name="csX3" fmla="*/ 1109054 w 1330865"/>
                <a:gd name="csY3" fmla="*/ 0 h 1439999"/>
                <a:gd name="csX4" fmla="*/ 1330865 w 1330865"/>
                <a:gd name="csY4" fmla="*/ 0 h 1439999"/>
                <a:gd name="csX5" fmla="*/ 1330865 w 1330865"/>
                <a:gd name="csY5" fmla="*/ 240000 h 1439999"/>
                <a:gd name="csX6" fmla="*/ 1330865 w 1330865"/>
                <a:gd name="csY6" fmla="*/ 240000 h 1439999"/>
                <a:gd name="csX7" fmla="*/ 1330865 w 1330865"/>
                <a:gd name="csY7" fmla="*/ 600000 h 1439999"/>
                <a:gd name="csX8" fmla="*/ 1330865 w 1330865"/>
                <a:gd name="csY8" fmla="*/ 1439999 h 1439999"/>
                <a:gd name="csX9" fmla="*/ 1109054 w 1330865"/>
                <a:gd name="csY9" fmla="*/ 1439999 h 1439999"/>
                <a:gd name="csX10" fmla="*/ 776338 w 1330865"/>
                <a:gd name="csY10" fmla="*/ 1439999 h 1439999"/>
                <a:gd name="csX11" fmla="*/ 776338 w 1330865"/>
                <a:gd name="csY11" fmla="*/ 1439999 h 1439999"/>
                <a:gd name="csX12" fmla="*/ 0 w 1330865"/>
                <a:gd name="csY12" fmla="*/ 1439999 h 1439999"/>
                <a:gd name="csX13" fmla="*/ 0 w 1330865"/>
                <a:gd name="csY13" fmla="*/ 600000 h 1439999"/>
                <a:gd name="csX14" fmla="*/ 0 w 1330865"/>
                <a:gd name="csY14" fmla="*/ 240000 h 1439999"/>
                <a:gd name="csX15" fmla="*/ 0 w 1330865"/>
                <a:gd name="csY15" fmla="*/ 240000 h 1439999"/>
                <a:gd name="csX16" fmla="*/ 0 w 1330865"/>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30865" h="1439999">
                  <a:moveTo>
                    <a:pt x="0" y="0"/>
                  </a:moveTo>
                  <a:lnTo>
                    <a:pt x="776338" y="0"/>
                  </a:lnTo>
                  <a:lnTo>
                    <a:pt x="934933" y="-154080"/>
                  </a:lnTo>
                  <a:lnTo>
                    <a:pt x="1109054" y="0"/>
                  </a:lnTo>
                  <a:lnTo>
                    <a:pt x="1330865" y="0"/>
                  </a:lnTo>
                  <a:lnTo>
                    <a:pt x="1330865" y="240000"/>
                  </a:lnTo>
                  <a:lnTo>
                    <a:pt x="1330865" y="240000"/>
                  </a:lnTo>
                  <a:lnTo>
                    <a:pt x="1330865" y="600000"/>
                  </a:lnTo>
                  <a:lnTo>
                    <a:pt x="1330865" y="1439999"/>
                  </a:lnTo>
                  <a:lnTo>
                    <a:pt x="1109054" y="1439999"/>
                  </a:lnTo>
                  <a:lnTo>
                    <a:pt x="776338" y="1439999"/>
                  </a:lnTo>
                  <a:lnTo>
                    <a:pt x="776338" y="1439999"/>
                  </a:lnTo>
                  <a:lnTo>
                    <a:pt x="0" y="1439999"/>
                  </a:lnTo>
                  <a:lnTo>
                    <a:pt x="0" y="600000"/>
                  </a:lnTo>
                  <a:lnTo>
                    <a:pt x="0" y="240000"/>
                  </a:lnTo>
                  <a:lnTo>
                    <a:pt x="0" y="240000"/>
                  </a:lnTo>
                  <a:lnTo>
                    <a:pt x="0" y="0"/>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563367"/>
                <a:satOff val="0"/>
                <a:lumOff val="11438"/>
                <a:alphaOff val="0"/>
              </a:schemeClr>
            </a:fillRef>
            <a:effectRef idx="1">
              <a:scrgbClr r="0" g="0" b="0"/>
            </a:effectRef>
            <a:fontRef idx="minor">
              <a:schemeClr val="dk1"/>
            </a:fontRef>
          </p:style>
          <p:txBody>
            <a:bodyPr spcFirstLastPara="0" vert="horz" wrap="square" lIns="0" tIns="68580" rIns="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1">
                  <a:ln>
                    <a:noFill/>
                  </a:ln>
                  <a:solidFill>
                    <a:prstClr val="black"/>
                  </a:solidFill>
                  <a:effectLst/>
                  <a:uLnTx/>
                  <a:uFillTx/>
                  <a:latin typeface="Aptos" panose="02110004020202020204"/>
                  <a:ea typeface="+mn-ea"/>
                  <a:cs typeface="+mn-cs"/>
                </a:rPr>
                <a:t>Il nous cherche lorsque nous avons péché </a:t>
              </a:r>
              <a:r>
                <a:rPr kumimoji="0" lang="fr-FR" sz="1600" b="0" i="0" u="none" strike="noStrike" kern="1200" cap="none" spc="0" normalizeH="0" baseline="0" noProof="1">
                  <a:ln>
                    <a:noFill/>
                  </a:ln>
                  <a:solidFill>
                    <a:srgbClr val="38620C"/>
                  </a:solidFill>
                  <a:effectLst/>
                  <a:uLnTx/>
                  <a:uFillTx/>
                  <a:latin typeface="Aptos" panose="02110004020202020204"/>
                  <a:ea typeface="+mn-ea"/>
                  <a:cs typeface="+mn-cs"/>
                </a:rPr>
                <a:t>(Genèse 3.8-9)</a:t>
              </a:r>
            </a:p>
          </p:txBody>
        </p:sp>
        <p:sp>
          <p:nvSpPr>
            <p:cNvPr id="17" name="Rectangle 16">
              <a:extLst>
                <a:ext uri="{FF2B5EF4-FFF2-40B4-BE49-F238E27FC236}">
                  <a16:creationId xmlns:a16="http://schemas.microsoft.com/office/drawing/2014/main" id="{08D1091A-5279-DD5D-8EAF-D71E3267E0F9}"/>
                </a:ext>
              </a:extLst>
            </p:cNvPr>
            <p:cNvSpPr/>
            <p:nvPr/>
          </p:nvSpPr>
          <p:spPr>
            <a:xfrm>
              <a:off x="3680318" y="3617733"/>
              <a:ext cx="1495354" cy="1800000"/>
            </a:xfrm>
            <a:prstGeom prst="rect">
              <a:avLst/>
            </a:prstGeom>
            <a:blipFill dpi="0"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1">
                <a:ln>
                  <a:noFill/>
                </a:ln>
                <a:solidFill>
                  <a:prstClr val="white">
                    <a:hueOff val="0"/>
                    <a:satOff val="0"/>
                    <a:lumOff val="0"/>
                    <a:alphaOff val="0"/>
                  </a:prstClr>
                </a:solidFill>
                <a:effectLst/>
                <a:uLnTx/>
                <a:uFillTx/>
                <a:latin typeface="Aptos" panose="02110004020202020204"/>
                <a:ea typeface="+mn-ea"/>
                <a:cs typeface="+mn-cs"/>
              </a:endParaRPr>
            </a:p>
          </p:txBody>
        </p:sp>
        <p:sp>
          <p:nvSpPr>
            <p:cNvPr id="18" name="Freeform 17">
              <a:extLst>
                <a:ext uri="{FF2B5EF4-FFF2-40B4-BE49-F238E27FC236}">
                  <a16:creationId xmlns:a16="http://schemas.microsoft.com/office/drawing/2014/main" id="{1CD8782B-61D6-2F8B-CFE0-B5511DC0A8F1}"/>
                </a:ext>
              </a:extLst>
            </p:cNvPr>
            <p:cNvSpPr/>
            <p:nvPr/>
          </p:nvSpPr>
          <p:spPr>
            <a:xfrm>
              <a:off x="3814900" y="5344258"/>
              <a:ext cx="1330865" cy="1439999"/>
            </a:xfrm>
            <a:custGeom>
              <a:avLst/>
              <a:gdLst>
                <a:gd name="csX0" fmla="*/ 0 w 1330865"/>
                <a:gd name="csY0" fmla="*/ 0 h 1439999"/>
                <a:gd name="csX1" fmla="*/ 776338 w 1330865"/>
                <a:gd name="csY1" fmla="*/ 0 h 1439999"/>
                <a:gd name="csX2" fmla="*/ 934933 w 1330865"/>
                <a:gd name="csY2" fmla="*/ -154080 h 1439999"/>
                <a:gd name="csX3" fmla="*/ 1109054 w 1330865"/>
                <a:gd name="csY3" fmla="*/ 0 h 1439999"/>
                <a:gd name="csX4" fmla="*/ 1330865 w 1330865"/>
                <a:gd name="csY4" fmla="*/ 0 h 1439999"/>
                <a:gd name="csX5" fmla="*/ 1330865 w 1330865"/>
                <a:gd name="csY5" fmla="*/ 240000 h 1439999"/>
                <a:gd name="csX6" fmla="*/ 1330865 w 1330865"/>
                <a:gd name="csY6" fmla="*/ 240000 h 1439999"/>
                <a:gd name="csX7" fmla="*/ 1330865 w 1330865"/>
                <a:gd name="csY7" fmla="*/ 600000 h 1439999"/>
                <a:gd name="csX8" fmla="*/ 1330865 w 1330865"/>
                <a:gd name="csY8" fmla="*/ 1439999 h 1439999"/>
                <a:gd name="csX9" fmla="*/ 1109054 w 1330865"/>
                <a:gd name="csY9" fmla="*/ 1439999 h 1439999"/>
                <a:gd name="csX10" fmla="*/ 776338 w 1330865"/>
                <a:gd name="csY10" fmla="*/ 1439999 h 1439999"/>
                <a:gd name="csX11" fmla="*/ 776338 w 1330865"/>
                <a:gd name="csY11" fmla="*/ 1439999 h 1439999"/>
                <a:gd name="csX12" fmla="*/ 0 w 1330865"/>
                <a:gd name="csY12" fmla="*/ 1439999 h 1439999"/>
                <a:gd name="csX13" fmla="*/ 0 w 1330865"/>
                <a:gd name="csY13" fmla="*/ 600000 h 1439999"/>
                <a:gd name="csX14" fmla="*/ 0 w 1330865"/>
                <a:gd name="csY14" fmla="*/ 240000 h 1439999"/>
                <a:gd name="csX15" fmla="*/ 0 w 1330865"/>
                <a:gd name="csY15" fmla="*/ 240000 h 1439999"/>
                <a:gd name="csX16" fmla="*/ 0 w 1330865"/>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330865" h="1439999">
                  <a:moveTo>
                    <a:pt x="0" y="0"/>
                  </a:moveTo>
                  <a:lnTo>
                    <a:pt x="776338" y="0"/>
                  </a:lnTo>
                  <a:lnTo>
                    <a:pt x="934933" y="-154080"/>
                  </a:lnTo>
                  <a:lnTo>
                    <a:pt x="1109054" y="0"/>
                  </a:lnTo>
                  <a:lnTo>
                    <a:pt x="1330865" y="0"/>
                  </a:lnTo>
                  <a:lnTo>
                    <a:pt x="1330865" y="240000"/>
                  </a:lnTo>
                  <a:lnTo>
                    <a:pt x="1330865" y="240000"/>
                  </a:lnTo>
                  <a:lnTo>
                    <a:pt x="1330865" y="600000"/>
                  </a:lnTo>
                  <a:lnTo>
                    <a:pt x="1330865" y="1439999"/>
                  </a:lnTo>
                  <a:lnTo>
                    <a:pt x="1109054" y="1439999"/>
                  </a:lnTo>
                  <a:lnTo>
                    <a:pt x="776338" y="1439999"/>
                  </a:lnTo>
                  <a:lnTo>
                    <a:pt x="776338" y="1439999"/>
                  </a:lnTo>
                  <a:lnTo>
                    <a:pt x="0" y="1439999"/>
                  </a:lnTo>
                  <a:lnTo>
                    <a:pt x="0" y="600000"/>
                  </a:lnTo>
                  <a:lnTo>
                    <a:pt x="0" y="240000"/>
                  </a:lnTo>
                  <a:lnTo>
                    <a:pt x="0" y="240000"/>
                  </a:lnTo>
                  <a:lnTo>
                    <a:pt x="0" y="0"/>
                  </a:lnTo>
                  <a:close/>
                </a:path>
              </a:pathLst>
            </a:custGeom>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rgbClr r="0" g="0" b="0"/>
            </a:effectRef>
            <a:fontRef idx="minor">
              <a:schemeClr val="dk1"/>
            </a:fontRef>
          </p:style>
          <p:txBody>
            <a:bodyPr spcFirstLastPara="0" vert="horz" wrap="square" lIns="36000" tIns="68580" rIns="3600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1">
                  <a:ln>
                    <a:noFill/>
                  </a:ln>
                  <a:solidFill>
                    <a:prstClr val="black"/>
                  </a:solidFill>
                  <a:effectLst/>
                  <a:uLnTx/>
                  <a:uFillTx/>
                  <a:latin typeface="Aptos" panose="02110004020202020204"/>
                  <a:ea typeface="+mn-ea"/>
                  <a:cs typeface="+mn-cs"/>
                </a:rPr>
                <a:t>Il s’est donné lui-même pour nous sauver      </a:t>
              </a:r>
              <a:r>
                <a:rPr kumimoji="0" lang="fr-FR" sz="1600" b="0" i="0" u="none" strike="noStrike" kern="1200" cap="none" spc="0" normalizeH="0" baseline="0" noProof="1">
                  <a:ln>
                    <a:noFill/>
                  </a:ln>
                  <a:solidFill>
                    <a:srgbClr val="38620C"/>
                  </a:solidFill>
                  <a:effectLst/>
                  <a:uLnTx/>
                  <a:uFillTx/>
                  <a:latin typeface="Aptos" panose="02110004020202020204"/>
                  <a:ea typeface="+mn-ea"/>
                  <a:cs typeface="+mn-cs"/>
                </a:rPr>
                <a:t>(Jean 3.16)</a:t>
              </a:r>
            </a:p>
          </p:txBody>
        </p:sp>
        <p:sp>
          <p:nvSpPr>
            <p:cNvPr id="19" name="Rectangle 18">
              <a:extLst>
                <a:ext uri="{FF2B5EF4-FFF2-40B4-BE49-F238E27FC236}">
                  <a16:creationId xmlns:a16="http://schemas.microsoft.com/office/drawing/2014/main" id="{A631CF21-51C9-98C5-3584-464E3D60D302}"/>
                </a:ext>
              </a:extLst>
            </p:cNvPr>
            <p:cNvSpPr/>
            <p:nvPr/>
          </p:nvSpPr>
          <p:spPr>
            <a:xfrm>
              <a:off x="5677191" y="3617733"/>
              <a:ext cx="1495354" cy="1800000"/>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lt1">
                <a:hueOff val="0"/>
                <a:satOff val="0"/>
                <a:lumOff val="0"/>
                <a:alphaOff val="0"/>
              </a:schemeClr>
            </a:lnRef>
            <a:fillRef idx="1">
              <a:scrgbClr r="0" g="0" b="0"/>
            </a:fillRef>
            <a:effectRef idx="1">
              <a:scrgbClr r="0" g="0" b="0"/>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1">
                <a:ln>
                  <a:noFill/>
                </a:ln>
                <a:solidFill>
                  <a:prstClr val="white">
                    <a:hueOff val="0"/>
                    <a:satOff val="0"/>
                    <a:lumOff val="0"/>
                    <a:alphaOff val="0"/>
                  </a:prstClr>
                </a:solidFill>
                <a:effectLst/>
                <a:uLnTx/>
                <a:uFillTx/>
                <a:latin typeface="Aptos" panose="02110004020202020204"/>
                <a:ea typeface="+mn-ea"/>
                <a:cs typeface="+mn-cs"/>
              </a:endParaRPr>
            </a:p>
          </p:txBody>
        </p:sp>
        <p:sp>
          <p:nvSpPr>
            <p:cNvPr id="20" name="Freeform 19">
              <a:extLst>
                <a:ext uri="{FF2B5EF4-FFF2-40B4-BE49-F238E27FC236}">
                  <a16:creationId xmlns:a16="http://schemas.microsoft.com/office/drawing/2014/main" id="{8D9A0B7A-699B-9CA4-BC94-8E64B5345FD6}"/>
                </a:ext>
              </a:extLst>
            </p:cNvPr>
            <p:cNvSpPr/>
            <p:nvPr/>
          </p:nvSpPr>
          <p:spPr>
            <a:xfrm>
              <a:off x="5325208" y="5344258"/>
              <a:ext cx="2303994" cy="1439999"/>
            </a:xfrm>
            <a:custGeom>
              <a:avLst/>
              <a:gdLst>
                <a:gd name="csX0" fmla="*/ 0 w 2303994"/>
                <a:gd name="csY0" fmla="*/ 0 h 1439999"/>
                <a:gd name="csX1" fmla="*/ 1343997 w 2303994"/>
                <a:gd name="csY1" fmla="*/ 0 h 1439999"/>
                <a:gd name="csX2" fmla="*/ 1618556 w 2303994"/>
                <a:gd name="csY2" fmla="*/ -154080 h 1439999"/>
                <a:gd name="csX3" fmla="*/ 1919995 w 2303994"/>
                <a:gd name="csY3" fmla="*/ 0 h 1439999"/>
                <a:gd name="csX4" fmla="*/ 2303994 w 2303994"/>
                <a:gd name="csY4" fmla="*/ 0 h 1439999"/>
                <a:gd name="csX5" fmla="*/ 2303994 w 2303994"/>
                <a:gd name="csY5" fmla="*/ 240000 h 1439999"/>
                <a:gd name="csX6" fmla="*/ 2303994 w 2303994"/>
                <a:gd name="csY6" fmla="*/ 240000 h 1439999"/>
                <a:gd name="csX7" fmla="*/ 2303994 w 2303994"/>
                <a:gd name="csY7" fmla="*/ 600000 h 1439999"/>
                <a:gd name="csX8" fmla="*/ 2303994 w 2303994"/>
                <a:gd name="csY8" fmla="*/ 1439999 h 1439999"/>
                <a:gd name="csX9" fmla="*/ 1919995 w 2303994"/>
                <a:gd name="csY9" fmla="*/ 1439999 h 1439999"/>
                <a:gd name="csX10" fmla="*/ 1343997 w 2303994"/>
                <a:gd name="csY10" fmla="*/ 1439999 h 1439999"/>
                <a:gd name="csX11" fmla="*/ 1343997 w 2303994"/>
                <a:gd name="csY11" fmla="*/ 1439999 h 1439999"/>
                <a:gd name="csX12" fmla="*/ 0 w 2303994"/>
                <a:gd name="csY12" fmla="*/ 1439999 h 1439999"/>
                <a:gd name="csX13" fmla="*/ 0 w 2303994"/>
                <a:gd name="csY13" fmla="*/ 600000 h 1439999"/>
                <a:gd name="csX14" fmla="*/ 0 w 2303994"/>
                <a:gd name="csY14" fmla="*/ 240000 h 1439999"/>
                <a:gd name="csX15" fmla="*/ 0 w 2303994"/>
                <a:gd name="csY15" fmla="*/ 240000 h 1439999"/>
                <a:gd name="csX16" fmla="*/ 0 w 2303994"/>
                <a:gd name="csY16" fmla="*/ 0 h 14399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303994" h="1439999">
                  <a:moveTo>
                    <a:pt x="0" y="0"/>
                  </a:moveTo>
                  <a:lnTo>
                    <a:pt x="1343997" y="0"/>
                  </a:lnTo>
                  <a:lnTo>
                    <a:pt x="1618556" y="-154080"/>
                  </a:lnTo>
                  <a:lnTo>
                    <a:pt x="1919995" y="0"/>
                  </a:lnTo>
                  <a:lnTo>
                    <a:pt x="2303994" y="0"/>
                  </a:lnTo>
                  <a:lnTo>
                    <a:pt x="2303994" y="240000"/>
                  </a:lnTo>
                  <a:lnTo>
                    <a:pt x="2303994" y="240000"/>
                  </a:lnTo>
                  <a:lnTo>
                    <a:pt x="2303994" y="600000"/>
                  </a:lnTo>
                  <a:lnTo>
                    <a:pt x="2303994" y="1439999"/>
                  </a:lnTo>
                  <a:lnTo>
                    <a:pt x="1919995" y="1439999"/>
                  </a:lnTo>
                  <a:lnTo>
                    <a:pt x="1343997" y="1439999"/>
                  </a:lnTo>
                  <a:lnTo>
                    <a:pt x="1343997" y="1439999"/>
                  </a:lnTo>
                  <a:lnTo>
                    <a:pt x="0" y="1439999"/>
                  </a:lnTo>
                  <a:lnTo>
                    <a:pt x="0" y="600000"/>
                  </a:lnTo>
                  <a:lnTo>
                    <a:pt x="0" y="240000"/>
                  </a:lnTo>
                  <a:lnTo>
                    <a:pt x="0" y="240000"/>
                  </a:lnTo>
                  <a:lnTo>
                    <a:pt x="0" y="0"/>
                  </a:lnTo>
                  <a:close/>
                </a:path>
              </a:pathLst>
            </a:custGeom>
            <a:effectLst>
              <a:outerShdw blurRad="50800" dist="38100" dir="2700000" algn="tl" rotWithShape="0">
                <a:prstClr val="black">
                  <a:alpha val="40000"/>
                </a:prstClr>
              </a:outerShd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9690102"/>
                <a:satOff val="0"/>
                <a:lumOff val="34314"/>
                <a:alphaOff val="0"/>
              </a:schemeClr>
            </a:fillRef>
            <a:effectRef idx="1">
              <a:scrgbClr r="0" g="0" b="0"/>
            </a:effectRef>
            <a:fontRef idx="minor">
              <a:schemeClr val="dk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1">
                  <a:ln>
                    <a:noFill/>
                  </a:ln>
                  <a:solidFill>
                    <a:prstClr val="black"/>
                  </a:solidFill>
                  <a:effectLst/>
                  <a:uLnTx/>
                  <a:uFillTx/>
                  <a:latin typeface="Aptos" panose="02110004020202020204"/>
                  <a:ea typeface="+mn-ea"/>
                  <a:cs typeface="+mn-cs"/>
                </a:rPr>
                <a:t>Il veut nous accorder une récompense : </a:t>
              </a:r>
              <a:br>
                <a:rPr kumimoji="0" lang="fr-FR" sz="1600" b="1" i="0" u="none" strike="noStrike" kern="1200" cap="none" spc="0" normalizeH="0" baseline="0" noProof="1">
                  <a:ln>
                    <a:noFill/>
                  </a:ln>
                  <a:solidFill>
                    <a:prstClr val="black"/>
                  </a:solidFill>
                  <a:effectLst/>
                  <a:uLnTx/>
                  <a:uFillTx/>
                  <a:latin typeface="Aptos" panose="02110004020202020204"/>
                  <a:ea typeface="+mn-ea"/>
                  <a:cs typeface="+mn-cs"/>
                </a:rPr>
              </a:br>
              <a:r>
                <a:rPr kumimoji="0" lang="fr-FR" sz="1600" b="1" i="0" u="none" strike="noStrike" kern="1200" cap="none" spc="0" normalizeH="0" baseline="0" noProof="1">
                  <a:ln>
                    <a:noFill/>
                  </a:ln>
                  <a:solidFill>
                    <a:prstClr val="black"/>
                  </a:solidFill>
                  <a:effectLst/>
                  <a:uLnTx/>
                  <a:uFillTx/>
                  <a:latin typeface="Aptos" panose="02110004020202020204"/>
                  <a:ea typeface="+mn-ea"/>
                  <a:cs typeface="+mn-cs"/>
                </a:rPr>
                <a:t>nous asseoir avec lui, et jouir d’une éternité en sa compagnie </a:t>
              </a:r>
              <a:r>
                <a:rPr kumimoji="0" lang="fr-FR" sz="1600" b="0" i="0" u="none" strike="noStrike" kern="1200" cap="none" spc="0" normalizeH="0" baseline="0" noProof="1">
                  <a:ln>
                    <a:noFill/>
                  </a:ln>
                  <a:solidFill>
                    <a:srgbClr val="38620C"/>
                  </a:solidFill>
                  <a:effectLst/>
                  <a:uLnTx/>
                  <a:uFillTx/>
                  <a:latin typeface="Aptos" panose="02110004020202020204"/>
                  <a:ea typeface="+mn-ea"/>
                  <a:cs typeface="+mn-cs"/>
                </a:rPr>
                <a:t>(Apocalypse 3.21)</a:t>
              </a:r>
            </a:p>
          </p:txBody>
        </p:sp>
      </p:grpSp>
      <p:pic>
        <p:nvPicPr>
          <p:cNvPr id="11" name="Imagen 10" descr="Estatua de una persona  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97685" y="1390469"/>
            <a:ext cx="3202833" cy="2246431"/>
          </a:xfrm>
          <a:prstGeom prst="rect">
            <a:avLst/>
          </a:prstGeom>
          <a:ln w="38100">
            <a:solidFill>
              <a:srgbClr val="C00000"/>
            </a:solidFill>
          </a:ln>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5685" y="2928038"/>
            <a:ext cx="8044544" cy="707886"/>
          </a:xfrm>
          <a:prstGeom prst="rect">
            <a:avLst/>
          </a:prstGeom>
          <a:noFill/>
          <a:ln w="38100">
            <a:solidFill>
              <a:srgbClr val="9900FF"/>
            </a:solid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Il sait aussi que nous ne ferons jamais le premier pas.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Dieu a toujours pris l’initiative. </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805057" y="3831649"/>
            <a:ext cx="4278789" cy="2939266"/>
          </a:xfrm>
          <a:prstGeom prst="rect">
            <a:avLst/>
          </a:prstGeom>
          <a:noFill/>
          <a:ln w="38100">
            <a:solidFill>
              <a:schemeClr val="tx2"/>
            </a:solid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La clé de ce comportement divin </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(que nous ne méritons pas) </a:t>
            </a:r>
            <a:r>
              <a:rPr kumimoji="0" lang="fr-FR" sz="2000" b="1" i="0" u="none" strike="noStrike" kern="1200" cap="none" spc="0" normalizeH="0" baseline="0" noProof="1">
                <a:ln>
                  <a:noFill/>
                </a:ln>
                <a:solidFill>
                  <a:srgbClr val="9900FF"/>
                </a:solidFill>
                <a:effectLst/>
                <a:uLnTx/>
                <a:uFillTx/>
                <a:latin typeface="Aptos" panose="02110004020202020204"/>
                <a:ea typeface="+mn-ea"/>
                <a:cs typeface="+mn-cs"/>
              </a:rPr>
              <a:t>est l’amour </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r>
              <a:rPr kumimoji="0" lang="fr-FR" sz="2000" b="1" i="0" u="none" strike="noStrike" kern="1200" cap="none" spc="0" normalizeH="0" baseline="0" noProof="1">
                <a:ln>
                  <a:noFill/>
                </a:ln>
                <a:solidFill>
                  <a:srgbClr val="FF0000"/>
                </a:solidFill>
                <a:effectLst/>
                <a:uLnTx/>
                <a:uFillTx/>
                <a:latin typeface="Aptos" panose="02110004020202020204"/>
                <a:ea typeface="+mn-ea"/>
                <a:cs typeface="+mn-cs"/>
              </a:rPr>
              <a:t>“Je t’ai aimé d’un amour éternel”</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1">
                <a:ln>
                  <a:noFill/>
                </a:ln>
                <a:solidFill>
                  <a:srgbClr val="7030A0"/>
                </a:solidFill>
                <a:effectLst>
                  <a:outerShdw blurRad="38100" dist="38100" dir="2700000" algn="tl">
                    <a:srgbClr val="000000">
                      <a:alpha val="43137"/>
                    </a:srgbClr>
                  </a:outerShdw>
                </a:effectLst>
                <a:uLnTx/>
                <a:uFillTx/>
                <a:latin typeface="Aptos" panose="02110004020202020204"/>
                <a:ea typeface="+mn-ea"/>
                <a:cs typeface="+mn-cs"/>
              </a:rPr>
              <a:t>(Jérémie 31.3)</a:t>
            </a:r>
            <a:r>
              <a:rPr kumimoji="0" lang="fr-FR" sz="2000" b="1" i="0" u="none" strike="noStrike" kern="1200" cap="none" spc="0" normalizeH="0" baseline="0" noProof="1">
                <a:ln>
                  <a:noFill/>
                </a:ln>
                <a:solidFill>
                  <a:srgbClr val="7030A0"/>
                </a:solidFill>
                <a:effectLst>
                  <a:outerShdw blurRad="38100" dist="38100" dir="2700000" algn="tl">
                    <a:srgbClr val="000000">
                      <a:alpha val="43137"/>
                    </a:srgbClr>
                  </a:outerShdw>
                </a:effectLst>
                <a:uLnTx/>
                <a:uFillTx/>
                <a:latin typeface="Aptos" panose="02110004020202020204"/>
                <a:ea typeface="+mn-ea"/>
                <a:cs typeface="+mn-cs"/>
              </a:rPr>
              <a:t>. </a:t>
            </a:r>
            <a:r>
              <a:rPr kumimoji="0" lang="fr-FR" sz="2000" b="1" i="0" u="none" strike="noStrike" kern="1200" cap="none" spc="0" normalizeH="0" baseline="0" noProof="1">
                <a:ln>
                  <a:noFill/>
                </a:ln>
                <a:solidFill>
                  <a:srgbClr val="0000FF"/>
                </a:solidFill>
                <a:effectLst/>
                <a:uLnTx/>
                <a:uFillTx/>
                <a:latin typeface="Aptos" panose="02110004020202020204"/>
                <a:ea typeface="+mn-ea"/>
                <a:cs typeface="+mn-cs"/>
              </a:rPr>
              <a:t>Il veut entrer en relation avec nous.</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p>
          <a:p>
            <a:pPr marL="457200" marR="0" lvl="1" indent="0" algn="ctr" defTabSz="914400" rtl="0" eaLnBrk="1" fontAlgn="auto" latinLnBrk="0" hangingPunct="1">
              <a:lnSpc>
                <a:spcPct val="100000"/>
              </a:lnSpc>
              <a:spcBef>
                <a:spcPts val="600"/>
              </a:spcBef>
              <a:spcAft>
                <a:spcPts val="0"/>
              </a:spcAft>
              <a:buClrTx/>
              <a:buSzTx/>
              <a:buFontTx/>
              <a:buNone/>
              <a:tabLst/>
              <a:defRPr/>
            </a:pPr>
            <a:r>
              <a:rPr kumimoji="0" lang="fr-FR" sz="2000" b="1" i="1" u="none" strike="noStrike" kern="1200" cap="none" spc="0" normalizeH="0" baseline="0" noProof="1">
                <a:ln>
                  <a:noFill/>
                </a:ln>
                <a:solidFill>
                  <a:srgbClr val="FF0000"/>
                </a:solidFill>
                <a:effectLst/>
                <a:uLnTx/>
                <a:uFillTx/>
                <a:latin typeface="Aptos" panose="02110004020202020204"/>
                <a:ea typeface="+mn-ea"/>
                <a:cs typeface="+mn-cs"/>
              </a:rPr>
              <a:t>Moi, est-ce que je veux </a:t>
            </a:r>
            <a:br>
              <a:rPr kumimoji="0" lang="fr-FR" sz="2000" b="1" i="1" u="none" strike="noStrike" kern="1200" cap="none" spc="0" normalizeH="0" baseline="0" noProof="1">
                <a:ln>
                  <a:noFill/>
                </a:ln>
                <a:solidFill>
                  <a:srgbClr val="FF0000"/>
                </a:solidFill>
                <a:effectLst/>
                <a:uLnTx/>
                <a:uFillTx/>
                <a:latin typeface="Aptos" panose="02110004020202020204"/>
                <a:ea typeface="+mn-ea"/>
                <a:cs typeface="+mn-cs"/>
              </a:rPr>
            </a:br>
            <a:r>
              <a:rPr kumimoji="0" lang="fr-FR" sz="2000" b="1" i="1" u="none" strike="noStrike" kern="1200" cap="none" spc="0" normalizeH="0" baseline="0" noProof="1">
                <a:ln>
                  <a:noFill/>
                </a:ln>
                <a:solidFill>
                  <a:srgbClr val="FF0000"/>
                </a:solidFill>
                <a:effectLst/>
                <a:uLnTx/>
                <a:uFillTx/>
                <a:latin typeface="Aptos" panose="02110004020202020204"/>
                <a:ea typeface="+mn-ea"/>
                <a:cs typeface="+mn-cs"/>
              </a:rPr>
              <a:t>entrer en relation avec lui ?</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b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br>
            <a:r>
              <a:rPr kumimoji="0" lang="fr-FR" sz="2000" b="1" i="1" u="none" strike="noStrike" kern="1200" cap="none" spc="0" normalizeH="0" baseline="0" noProof="1">
                <a:ln>
                  <a:noFill/>
                </a:ln>
                <a:solidFill>
                  <a:prstClr val="black"/>
                </a:solidFill>
                <a:effectLst/>
                <a:uLnTx/>
                <a:uFillTx/>
                <a:latin typeface="Aptos" panose="02110004020202020204"/>
                <a:ea typeface="+mn-ea"/>
                <a:cs typeface="+mn-cs"/>
              </a:rPr>
              <a:t>Vais-je lui ouvrir mon cœur </a:t>
            </a:r>
            <a:br>
              <a:rPr kumimoji="0" lang="fr-FR" sz="2000" b="1" i="1" u="none" strike="noStrike" kern="1200" cap="none" spc="0" normalizeH="0" baseline="0" noProof="1">
                <a:ln>
                  <a:noFill/>
                </a:ln>
                <a:solidFill>
                  <a:prstClr val="black"/>
                </a:solidFill>
                <a:effectLst/>
                <a:uLnTx/>
                <a:uFillTx/>
                <a:latin typeface="Aptos" panose="02110004020202020204"/>
                <a:ea typeface="+mn-ea"/>
                <a:cs typeface="+mn-cs"/>
              </a:rPr>
            </a:br>
            <a:r>
              <a:rPr kumimoji="0" lang="fr-FR" sz="2000" b="1" i="1" u="none" strike="noStrike" kern="1200" cap="none" spc="0" normalizeH="0" baseline="0" noProof="1">
                <a:ln>
                  <a:noFill/>
                </a:ln>
                <a:solidFill>
                  <a:prstClr val="black"/>
                </a:solidFill>
                <a:effectLst/>
                <a:uLnTx/>
                <a:uFillTx/>
                <a:latin typeface="Aptos" panose="02110004020202020204"/>
                <a:ea typeface="+mn-ea"/>
                <a:cs typeface="+mn-cs"/>
              </a:rPr>
              <a:t>et l’aimer comme il m’aime ?</a:t>
            </a:r>
          </a:p>
        </p:txBody>
      </p:sp>
      <p:pic>
        <p:nvPicPr>
          <p:cNvPr id="2" name="Imagen 29" descr="Imagen que contiene morado, oscuro, gato, tabla&#10;&#10;Descripción generada automáticamente">
            <a:extLst>
              <a:ext uri="{FF2B5EF4-FFF2-40B4-BE49-F238E27FC236}">
                <a16:creationId xmlns:a16="http://schemas.microsoft.com/office/drawing/2014/main" id="{47795C0D-3950-8032-2C6A-012A1C39A36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6200000">
            <a:off x="8090880" y="5402569"/>
            <a:ext cx="334165" cy="482347"/>
          </a:xfrm>
          <a:prstGeom prst="rect">
            <a:avLst/>
          </a:prstGeom>
        </p:spPr>
      </p:pic>
      <p:pic>
        <p:nvPicPr>
          <p:cNvPr id="9" name="Imagen 26" descr="Imagen que contiene tabla, verde, monitor, oscuro&#10;&#10;Descripción generada automáticamente">
            <a:extLst>
              <a:ext uri="{FF2B5EF4-FFF2-40B4-BE49-F238E27FC236}">
                <a16:creationId xmlns:a16="http://schemas.microsoft.com/office/drawing/2014/main" id="{14EBE76E-A0C4-B2E0-76CF-88062F233EA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8043965" y="6008856"/>
            <a:ext cx="334165" cy="482347"/>
          </a:xfrm>
          <a:prstGeom prst="rect">
            <a:avLst/>
          </a:prstGeom>
        </p:spPr>
      </p:pic>
    </p:spTree>
    <p:extLst>
      <p:ext uri="{BB962C8B-B14F-4D97-AF65-F5344CB8AC3E}">
        <p14:creationId xmlns:p14="http://schemas.microsoft.com/office/powerpoint/2010/main" val="4978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 calcmode="lin" valueType="num">
                                      <p:cBhvr>
                                        <p:cTn id="51" dur="500" fill="hold"/>
                                        <p:tgtEl>
                                          <p:spTgt spid="2"/>
                                        </p:tgtEl>
                                        <p:attrNameLst>
                                          <p:attrName>style.rotation</p:attrName>
                                        </p:attrNameLst>
                                      </p:cBhvr>
                                      <p:tavLst>
                                        <p:tav tm="0">
                                          <p:val>
                                            <p:fltVal val="90"/>
                                          </p:val>
                                        </p:tav>
                                        <p:tav tm="100000">
                                          <p:val>
                                            <p:fltVal val="0"/>
                                          </p:val>
                                        </p:tav>
                                      </p:tavLst>
                                    </p:anim>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 calcmode="lin" valueType="num">
                                      <p:cBhvr>
                                        <p:cTn id="59" dur="500" fill="hold"/>
                                        <p:tgtEl>
                                          <p:spTgt spid="9"/>
                                        </p:tgtEl>
                                        <p:attrNameLst>
                                          <p:attrName>style.rotation</p:attrName>
                                        </p:attrNameLst>
                                      </p:cBhvr>
                                      <p:tavLst>
                                        <p:tav tm="0">
                                          <p:val>
                                            <p:fltVal val="90"/>
                                          </p:val>
                                        </p:tav>
                                        <p:tav tm="100000">
                                          <p:val>
                                            <p:fltVal val="0"/>
                                          </p:val>
                                        </p:tav>
                                      </p:tavLst>
                                    </p:anim>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32E7818-AF9A-C290-B38C-4C6587B296FE}"/>
              </a:ext>
            </a:extLst>
          </p:cNvPr>
          <p:cNvSpPr txBox="1"/>
          <p:nvPr/>
        </p:nvSpPr>
        <p:spPr>
          <a:xfrm>
            <a:off x="2830286" y="402771"/>
            <a:ext cx="6672942" cy="6278642"/>
          </a:xfrm>
          <a:prstGeom prst="rect">
            <a:avLst/>
          </a:prstGeom>
          <a:solidFill>
            <a:schemeClr val="accent2">
              <a:lumMod val="20000"/>
              <a:lumOff val="80000"/>
            </a:schemeClr>
          </a:solidFill>
          <a:ln w="57150">
            <a:solidFill>
              <a:schemeClr val="tx2"/>
            </a:solidFill>
          </a:ln>
        </p:spPr>
        <p:txBody>
          <a:bodyPr wrap="square" rtlCol="0">
            <a:spAutoFit/>
          </a:bodyPr>
          <a:lstStyle/>
          <a:p>
            <a:pPr algn="just">
              <a:buNone/>
            </a:pPr>
            <a:r>
              <a:rPr lang="fr-FR"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Chérissons la vérité de Dieu. À moins que nous ne réussissions à obtenir la vie éternelle, </a:t>
            </a:r>
            <a:br>
              <a:rPr lang="fr-FR"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il vaudrait mieux pour nous ne pas être nés</a:t>
            </a:r>
            <a:r>
              <a:rPr lang="fr-FR" sz="24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p>
          <a:p>
            <a:pPr algn="just">
              <a:buNone/>
            </a:pPr>
            <a:endParaRPr lang="fr-FR" sz="24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Ne refusons pas de profiter des privilèges </a:t>
            </a:r>
            <a:b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qui sont les nôtres par le sacrifice du Christ. </a:t>
            </a:r>
          </a:p>
          <a:p>
            <a:pPr algn="just">
              <a:buNone/>
            </a:pPr>
            <a:endParaRPr lang="fr-FR" sz="24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Bien qu'égal à Dieu, il vint en ce monde afin de donner sa vie pour nous.</a:t>
            </a:r>
            <a:r>
              <a:rPr lang="fr-FR" sz="24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4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Sur la croix du Calvaire, il est mort dans la honte afin d'expier les péchés de ceux qui l'acceptent pour leur Sauveur. </a:t>
            </a:r>
          </a:p>
          <a:p>
            <a:pPr algn="just">
              <a:buNone/>
            </a:pPr>
            <a:endParaRPr lang="fr-FR" sz="2400" dirty="0">
              <a:solidFill>
                <a:srgbClr val="00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À ceux qui le reçoivent, et croient en lui, il promet de donner le pouvoir de devenir les enfants de Dieu. </a:t>
            </a:r>
            <a:endParaRPr lang="fr-CH" sz="24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endParaRPr lang="fr-CH" dirty="0"/>
          </a:p>
        </p:txBody>
      </p:sp>
      <p:pic>
        <p:nvPicPr>
          <p:cNvPr id="3" name="Imagen 3">
            <a:extLst>
              <a:ext uri="{FF2B5EF4-FFF2-40B4-BE49-F238E27FC236}">
                <a16:creationId xmlns:a16="http://schemas.microsoft.com/office/drawing/2014/main" id="{C01AB876-52B6-8F35-A8A5-8E106DAC2E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1617" y="2550988"/>
            <a:ext cx="1651969" cy="2313942"/>
          </a:xfrm>
          <a:prstGeom prst="rect">
            <a:avLst/>
          </a:prstGeom>
        </p:spPr>
      </p:pic>
      <p:pic>
        <p:nvPicPr>
          <p:cNvPr id="4" name="Imagen 8">
            <a:extLst>
              <a:ext uri="{FF2B5EF4-FFF2-40B4-BE49-F238E27FC236}">
                <a16:creationId xmlns:a16="http://schemas.microsoft.com/office/drawing/2014/main" id="{E557FFAC-B880-0063-D551-E89114AEB29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8456" y="399862"/>
            <a:ext cx="1749535" cy="2431343"/>
          </a:xfrm>
          <a:prstGeom prst="roundRect">
            <a:avLst>
              <a:gd name="adj" fmla="val 125"/>
            </a:avLst>
          </a:prstGeom>
          <a:solidFill>
            <a:srgbClr val="FFFFFF">
              <a:shade val="85000"/>
            </a:srgbClr>
          </a:solidFill>
          <a:ln w="38100">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pic>
        <p:nvPicPr>
          <p:cNvPr id="5" name="Imagen 3">
            <a:extLst>
              <a:ext uri="{FF2B5EF4-FFF2-40B4-BE49-F238E27FC236}">
                <a16:creationId xmlns:a16="http://schemas.microsoft.com/office/drawing/2014/main" id="{23585513-90FE-A6FD-CC24-81AC96E046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2513" y="4957104"/>
            <a:ext cx="2079171" cy="1563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0" descr="Job, vivant heureux avec sa femme et ses dix enfants">
            <a:extLst>
              <a:ext uri="{FF2B5EF4-FFF2-40B4-BE49-F238E27FC236}">
                <a16:creationId xmlns:a16="http://schemas.microsoft.com/office/drawing/2014/main" id="{EB5FE98B-C2E3-9D16-EED9-CA87A5238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622972" y="1956495"/>
            <a:ext cx="2181117" cy="386483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8EE9F1B-303C-D477-9093-F434F773DE05}"/>
              </a:ext>
            </a:extLst>
          </p:cNvPr>
          <p:cNvSpPr txBox="1"/>
          <p:nvPr/>
        </p:nvSpPr>
        <p:spPr>
          <a:xfrm>
            <a:off x="5377543" y="6280068"/>
            <a:ext cx="4125686" cy="369332"/>
          </a:xfrm>
          <a:prstGeom prst="rect">
            <a:avLst/>
          </a:prstGeom>
          <a:noFill/>
          <a:ln w="38100">
            <a:solidFill>
              <a:schemeClr val="tx2"/>
            </a:solidFill>
          </a:ln>
        </p:spPr>
        <p:txBody>
          <a:bodyPr wrap="square" rtlCol="0">
            <a:spAutoFit/>
          </a:bodyPr>
          <a:lstStyle/>
          <a:p>
            <a:r>
              <a:rPr lang="fr-FR" i="1" dirty="0">
                <a:highlight>
                  <a:srgbClr val="00FFFF"/>
                </a:highlight>
              </a:rPr>
              <a:t>° Our High Calling,</a:t>
            </a:r>
            <a:r>
              <a:rPr lang="fr-FR" dirty="0">
                <a:highlight>
                  <a:srgbClr val="00FFFF"/>
                </a:highlight>
              </a:rPr>
              <a:t> p. 351, 11 décembre.</a:t>
            </a:r>
            <a:endParaRPr lang="fr-CH" dirty="0">
              <a:highlight>
                <a:srgbClr val="00FFFF"/>
              </a:highlight>
            </a:endParaRPr>
          </a:p>
        </p:txBody>
      </p:sp>
    </p:spTree>
    <p:extLst>
      <p:ext uri="{BB962C8B-B14F-4D97-AF65-F5344CB8AC3E}">
        <p14:creationId xmlns:p14="http://schemas.microsoft.com/office/powerpoint/2010/main" val="28866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F30861FB-A19B-6749-589D-A7CCF0F3086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49E6B445-F4EA-CCE0-103F-6BC866A1D070}"/>
              </a:ext>
            </a:extLst>
          </p:cNvPr>
          <p:cNvSpPr txBox="1"/>
          <p:nvPr/>
        </p:nvSpPr>
        <p:spPr>
          <a:xfrm>
            <a:off x="0" y="1727520"/>
            <a:ext cx="9567512" cy="1943481"/>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spcAft>
                <a:spcPts val="600"/>
              </a:spcAft>
            </a:pPr>
            <a:r>
              <a:rPr lang="fr-FR" sz="11500" spc="600" noProof="1">
                <a:ln w="0"/>
                <a:solidFill>
                  <a:srgbClr val="0C8A4D"/>
                </a:solidFill>
                <a:effectLst>
                  <a:outerShdw blurRad="38100" dist="25400" dir="5400000" algn="ctr" rotWithShape="0">
                    <a:srgbClr val="6E747A">
                      <a:alpha val="43000"/>
                    </a:srgbClr>
                  </a:outerShdw>
                </a:effectLst>
              </a:rPr>
              <a:t>ÉVALUE-TOI</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spcAft>
                <a:spcPts val="600"/>
              </a:spcAft>
            </a:pPr>
            <a:r>
              <a:rPr lang="fr-FR" sz="4800" noProof="1">
                <a:ln w="0"/>
                <a:solidFill>
                  <a:srgbClr val="6759E0"/>
                </a:solidFill>
                <a:effectLst>
                  <a:outerShdw blurRad="38100" dist="25400" dir="5400000" algn="ctr" rotWithShape="0">
                    <a:srgbClr val="6E747A">
                      <a:alpha val="43000"/>
                    </a:srgbClr>
                  </a:outerShdw>
                </a:effectLst>
              </a:rPr>
              <a:t>(Jean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718831D-C7B5-0E3C-A050-6BB56FF50D28}"/>
              </a:ext>
            </a:extLst>
          </p:cNvPr>
          <p:cNvSpPr txBox="1"/>
          <p:nvPr/>
        </p:nvSpPr>
        <p:spPr>
          <a:xfrm>
            <a:off x="500743" y="1310198"/>
            <a:ext cx="5540828" cy="3970318"/>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FF0000"/>
                </a:solidFill>
                <a:effectLst/>
                <a:highlight>
                  <a:srgbClr val="00FFFF"/>
                </a:highlight>
                <a:uLnTx/>
                <a:uFillTx/>
                <a:latin typeface="Arial" panose="020B0604020202020204" pitchFamily="34" charset="0"/>
                <a:ea typeface="+mn-ea"/>
                <a:cs typeface="Arial" panose="020B0604020202020204" pitchFamily="34" charset="0"/>
                <a:hlinkClick r:id="rId2" tooltip="Jean - Chapitre 15 -  Verset 1"/>
              </a:rPr>
              <a:t>15:1</a:t>
            </a: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srgbClr val="333333"/>
                </a:solidFill>
                <a:effectLst/>
                <a:highlight>
                  <a:srgbClr val="FFFF00"/>
                </a:highlight>
                <a:uLnTx/>
                <a:uFillTx/>
                <a:latin typeface="Arial" panose="020B0604020202020204" pitchFamily="34" charset="0"/>
                <a:ea typeface="+mn-ea"/>
                <a:cs typeface="Arial" panose="020B0604020202020204" pitchFamily="34" charset="0"/>
              </a:rPr>
              <a:t>Je suis le vrai cep, et mon Père est le vigneron.</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hlinkClick r:id="rId3" tooltip="Jean - Chapitre 15 -  Verset 2">
                  <a:extLst>
                    <a:ext uri="{A12FA001-AC4F-418D-AE19-62706E023703}">
                      <ahyp:hlinkClr xmlns:ahyp="http://schemas.microsoft.com/office/drawing/2018/hyperlinkcolor" val="tx"/>
                    </a:ext>
                  </a:extLst>
                </a:hlinkClick>
              </a:rPr>
              <a:t>15:2</a:t>
            </a:r>
            <a:r>
              <a:rPr kumimoji="0" lang="fr-CH" sz="1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rPr>
              <a:t>Tout sarment qui est en moi et qui ne porte pas de fruit, il le retranche;</a:t>
            </a:r>
            <a:r>
              <a:rPr kumimoji="0" lang="fr-CH" sz="1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srgbClr val="333333"/>
                </a:solidFill>
                <a:effectLst/>
                <a:highlight>
                  <a:srgbClr val="FFFF00"/>
                </a:highlight>
                <a:uLnTx/>
                <a:uFillTx/>
                <a:latin typeface="Arial" panose="020B0604020202020204" pitchFamily="34" charset="0"/>
                <a:ea typeface="+mn-ea"/>
                <a:cs typeface="Arial" panose="020B0604020202020204" pitchFamily="34" charset="0"/>
              </a:rPr>
              <a:t>et tout sarment qui porte du fruit, il l'émonde, afin qu'il porte encore plus de fruit.</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hlinkClick r:id="rId4" tooltip="Jean - Chapitre 15 -  Verset 3">
                  <a:extLst>
                    <a:ext uri="{A12FA001-AC4F-418D-AE19-62706E023703}">
                      <ahyp:hlinkClr xmlns:ahyp="http://schemas.microsoft.com/office/drawing/2018/hyperlinkcolor" val="tx"/>
                    </a:ext>
                  </a:extLst>
                </a:hlinkClick>
              </a:rPr>
              <a:t>15:3</a:t>
            </a:r>
            <a:r>
              <a:rPr kumimoji="0" lang="fr-CH" sz="1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rPr>
              <a:t>Déjà vous êtes purs, à cause de la parole que je vous ai annoncée.</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hlinkClick r:id="rId5" tooltip="Jean - Chapitre 15 -  Verset 4">
                  <a:extLst>
                    <a:ext uri="{A12FA001-AC4F-418D-AE19-62706E023703}">
                      <ahyp:hlinkClr xmlns:ahyp="http://schemas.microsoft.com/office/drawing/2018/hyperlinkcolor" val="tx"/>
                    </a:ext>
                  </a:extLst>
                </a:hlinkClick>
              </a:rPr>
              <a:t>15:4</a:t>
            </a:r>
            <a:r>
              <a:rPr kumimoji="0" lang="fr-CH" sz="1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srgbClr val="333333"/>
                </a:solidFill>
                <a:effectLst/>
                <a:highlight>
                  <a:srgbClr val="00FF00"/>
                </a:highlight>
                <a:uLnTx/>
                <a:uFillTx/>
                <a:latin typeface="Arial" panose="020B0604020202020204" pitchFamily="34" charset="0"/>
                <a:ea typeface="+mn-ea"/>
                <a:cs typeface="Arial" panose="020B0604020202020204" pitchFamily="34" charset="0"/>
              </a:rPr>
              <a:t>Demeurez en moi, et je demeurerai en vous. Comme le sarment ne peut de lui-même porter du fruit, s'il ne demeure attaché au cep, ainsi vous ne le pouvez non plus, si vous ne demeurez en moi.</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hlinkClick r:id="rId6" tooltip="Jean - Chapitre 15 -  Verset 5">
                  <a:extLst>
                    <a:ext uri="{A12FA001-AC4F-418D-AE19-62706E023703}">
                      <ahyp:hlinkClr xmlns:ahyp="http://schemas.microsoft.com/office/drawing/2018/hyperlinkcolor" val="tx"/>
                    </a:ext>
                  </a:extLst>
                </a:hlinkClick>
              </a:rPr>
              <a:t>15:5</a:t>
            </a:r>
            <a:r>
              <a:rPr kumimoji="0" lang="fr-CH" sz="1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srgbClr val="333333"/>
                </a:solidFill>
                <a:effectLst/>
                <a:highlight>
                  <a:srgbClr val="FFFF00"/>
                </a:highlight>
                <a:uLnTx/>
                <a:uFillTx/>
                <a:latin typeface="Arial" panose="020B0604020202020204" pitchFamily="34" charset="0"/>
                <a:ea typeface="+mn-ea"/>
                <a:cs typeface="Arial" panose="020B0604020202020204" pitchFamily="34" charset="0"/>
              </a:rPr>
              <a:t>Je suis le cep, vous êtes les sarments. </a:t>
            </a:r>
            <a:r>
              <a:rPr kumimoji="0" lang="fr-CH" sz="1800" b="0" i="0" u="none" strike="noStrike" kern="1200" cap="none" spc="0" normalizeH="0" baseline="0" noProof="0" dirty="0">
                <a:ln>
                  <a:noFill/>
                </a:ln>
                <a:solidFill>
                  <a:srgbClr val="333333"/>
                </a:solidFill>
                <a:effectLst/>
                <a:highlight>
                  <a:srgbClr val="00FFFF"/>
                </a:highlight>
                <a:uLnTx/>
                <a:uFillTx/>
                <a:latin typeface="Arial" panose="020B0604020202020204" pitchFamily="34" charset="0"/>
                <a:ea typeface="+mn-ea"/>
                <a:cs typeface="Arial" panose="020B0604020202020204" pitchFamily="34" charset="0"/>
              </a:rPr>
              <a:t>Celui qui demeure en moi et en qui je demeure porte beaucoup de fruit, car sans moi vous ne pouvez rien faire.</a:t>
            </a:r>
          </a:p>
        </p:txBody>
      </p:sp>
      <p:sp>
        <p:nvSpPr>
          <p:cNvPr id="4" name="ZoneTexte 3">
            <a:extLst>
              <a:ext uri="{FF2B5EF4-FFF2-40B4-BE49-F238E27FC236}">
                <a16:creationId xmlns:a16="http://schemas.microsoft.com/office/drawing/2014/main" id="{8C4458A5-DB77-1F49-ADC2-52F724949A51}"/>
              </a:ext>
            </a:extLst>
          </p:cNvPr>
          <p:cNvSpPr txBox="1"/>
          <p:nvPr/>
        </p:nvSpPr>
        <p:spPr>
          <a:xfrm>
            <a:off x="6411686" y="1273628"/>
            <a:ext cx="4952999" cy="5078313"/>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hlinkClick r:id="rId7" tooltip="Jean - Chapitre 15 -  Verset 6"/>
              </a:rPr>
              <a:t>15:6</a:t>
            </a: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rPr>
              <a:t>Si quelqu'un ne demeure pas en moi, il est jeté dehors, comme le sarment, et il sèche; puis on ramasse les sarments, on les jette au feu, et ils brûlent.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hlinkClick r:id="rId8" tooltip="Jean - Chapitre 15 -  Verset 7">
                  <a:extLst>
                    <a:ext uri="{A12FA001-AC4F-418D-AE19-62706E023703}">
                      <ahyp:hlinkClr xmlns:ahyp="http://schemas.microsoft.com/office/drawing/2018/hyperlinkcolor" val="tx"/>
                    </a:ext>
                  </a:extLst>
                </a:hlinkClick>
              </a:rPr>
              <a:t>15:7</a:t>
            </a: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Si vous demeurez en moi, et que mes paroles demeurent en vous, demandez ce que vous voudrez, et cela vous sera accordé.</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hlinkClick r:id="rId9" tooltip="Jean - Chapitre 15 -  Verset 8">
                  <a:extLst>
                    <a:ext uri="{A12FA001-AC4F-418D-AE19-62706E023703}">
                      <ahyp:hlinkClr xmlns:ahyp="http://schemas.microsoft.com/office/drawing/2018/hyperlinkcolor" val="tx"/>
                    </a:ext>
                  </a:extLst>
                </a:hlinkClick>
              </a:rPr>
              <a:t>15:8</a:t>
            </a: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rPr>
              <a:t>Si vous portez beaucoup de fruit, c'est ainsi que mon Père sera glorifié, et que vous serez mes disciples.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hlinkClick r:id="rId10" tooltip="Jean - Chapitre 15 -  Verset 9">
                  <a:extLst>
                    <a:ext uri="{A12FA001-AC4F-418D-AE19-62706E023703}">
                      <ahyp:hlinkClr xmlns:ahyp="http://schemas.microsoft.com/office/drawing/2018/hyperlinkcolor" val="tx"/>
                    </a:ext>
                  </a:extLst>
                </a:hlinkClick>
              </a:rPr>
              <a:t>15:9</a:t>
            </a: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Comme le Père m'a aimé, je vous ai aussi aimés. Demeurez dans mon amour.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hlinkClick r:id="rId11" tooltip="Jean - Chapitre 15 -  Verset 10">
                  <a:extLst>
                    <a:ext uri="{A12FA001-AC4F-418D-AE19-62706E023703}">
                      <ahyp:hlinkClr xmlns:ahyp="http://schemas.microsoft.com/office/drawing/2018/hyperlinkcolor" val="tx"/>
                    </a:ext>
                  </a:extLst>
                </a:hlinkClick>
              </a:rPr>
              <a:t>15:10</a:t>
            </a:r>
            <a:r>
              <a:rPr kumimoji="0" lang="fr-CH" sz="18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rPr>
              <a:t> Si vous gardez mes commandements, vous demeurerez dans mon amour, de même que j'ai gardé les commandements de mon Père, et que je demeure dans son amour.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hlinkClick r:id="rId12" tooltip="Jean - Chapitre 15 -  Verset 11">
                  <a:extLst>
                    <a:ext uri="{A12FA001-AC4F-418D-AE19-62706E023703}">
                      <ahyp:hlinkClr xmlns:ahyp="http://schemas.microsoft.com/office/drawing/2018/hyperlinkcolor" val="tx"/>
                    </a:ext>
                  </a:extLst>
                </a:hlinkClick>
              </a:rPr>
              <a:t>15:11</a:t>
            </a:r>
            <a:r>
              <a:rPr kumimoji="0" lang="fr-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H" sz="1800" b="0" i="0" u="none" strike="noStrike" kern="1200" cap="none" spc="0" normalizeH="0" baseline="0" noProof="0" dirty="0">
                <a:ln>
                  <a:noFill/>
                </a:ln>
                <a:solidFill>
                  <a:srgbClr val="9900FF"/>
                </a:solidFill>
                <a:effectLst/>
                <a:highlight>
                  <a:srgbClr val="FFFF00"/>
                </a:highlight>
                <a:uLnTx/>
                <a:uFillTx/>
                <a:latin typeface="Arial" panose="020B0604020202020204" pitchFamily="34" charset="0"/>
                <a:ea typeface="+mn-ea"/>
                <a:cs typeface="Arial" panose="020B0604020202020204" pitchFamily="34" charset="0"/>
              </a:rPr>
              <a:t>Je vous ai dit ces choses, afin que ma joie soit en vous, et que votre joie soit parfaite.</a:t>
            </a:r>
            <a:endParaRPr kumimoji="0" lang="fr-CH"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ZoneTexte 5">
            <a:extLst>
              <a:ext uri="{FF2B5EF4-FFF2-40B4-BE49-F238E27FC236}">
                <a16:creationId xmlns:a16="http://schemas.microsoft.com/office/drawing/2014/main" id="{4D2397DC-57D9-EC51-0EE8-2A1E59E26091}"/>
              </a:ext>
            </a:extLst>
          </p:cNvPr>
          <p:cNvSpPr txBox="1"/>
          <p:nvPr/>
        </p:nvSpPr>
        <p:spPr>
          <a:xfrm>
            <a:off x="4746172" y="185447"/>
            <a:ext cx="28956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3200" b="0" i="0" u="none" strike="noStrike" kern="1200" cap="none" spc="0" normalizeH="0" baseline="0" noProof="1">
                <a:ln w="0"/>
                <a:solidFill>
                  <a:srgbClr val="6759E0"/>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(Jean 15.1-11)</a:t>
            </a:r>
          </a:p>
        </p:txBody>
      </p:sp>
    </p:spTree>
    <p:extLst>
      <p:ext uri="{BB962C8B-B14F-4D97-AF65-F5344CB8AC3E}">
        <p14:creationId xmlns:p14="http://schemas.microsoft.com/office/powerpoint/2010/main" val="396610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F247F3-88C9-2AD0-AF55-BD9920001D4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noProof="1">
                <a:ln/>
                <a:solidFill>
                  <a:schemeClr val="accent4"/>
                </a:solidFill>
              </a:rPr>
              <a:t>LE SARMENT ET LA VIGNE</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371474" y="609897"/>
            <a:ext cx="11449050" cy="646331"/>
          </a:xfrm>
          <a:prstGeom prst="rect">
            <a:avLst/>
          </a:prstGeom>
          <a:noFill/>
        </p:spPr>
        <p:txBody>
          <a:bodyPr wrap="square">
            <a:spAutoFit/>
          </a:bodyPr>
          <a:lstStyle/>
          <a:p>
            <a:pPr algn="ctr"/>
            <a:r>
              <a:rPr lang="fr-FR" b="1" noProof="1">
                <a:solidFill>
                  <a:srgbClr val="FFCB7F"/>
                </a:solidFill>
                <a:effectLst>
                  <a:outerShdw blurRad="38100" dist="38100" dir="2700000" algn="tl">
                    <a:srgbClr val="000000">
                      <a:alpha val="43137"/>
                    </a:srgbClr>
                  </a:outerShdw>
                </a:effectLst>
                <a:latin typeface="Comic Sans MS" panose="030F0702030302020204" pitchFamily="66" charset="0"/>
              </a:rPr>
              <a:t>“Je suis le cep, vous êtes les sarments. Celui qui demeure en moi et en qui je demeure porte beaucoup de fruit, car sans moi vous ne pouvez rien faire” </a:t>
            </a:r>
            <a:r>
              <a:rPr lang="fr-FR" sz="1400" b="1" noProof="1">
                <a:solidFill>
                  <a:srgbClr val="FFCB7F"/>
                </a:solidFill>
                <a:effectLst>
                  <a:outerShdw blurRad="38100" dist="38100" dir="2700000" algn="tl">
                    <a:srgbClr val="000000">
                      <a:alpha val="43137"/>
                    </a:srgbClr>
                  </a:outerShdw>
                </a:effectLst>
                <a:latin typeface="Comic Sans MS" panose="030F0702030302020204" pitchFamily="66" charset="0"/>
              </a:rPr>
              <a:t>(Jean 15.5)</a:t>
            </a:r>
            <a:endParaRPr lang="fr-FR" b="1" noProof="1">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366638"/>
            <a:ext cx="7254089" cy="1015663"/>
          </a:xfrm>
          <a:prstGeom prst="rect">
            <a:avLst/>
          </a:prstGeom>
          <a:noFill/>
        </p:spPr>
        <p:txBody>
          <a:bodyPr wrap="square" rtlCol="0">
            <a:spAutoFit/>
          </a:bodyPr>
          <a:lstStyle/>
          <a:p>
            <a:pPr>
              <a:spcBef>
                <a:spcPts val="600"/>
              </a:spcBef>
            </a:pPr>
            <a:r>
              <a:rPr lang="fr-FR" sz="2000" b="1" noProof="1"/>
              <a:t>Peu avant de mourir, Jésus déclara qu’il était “le cep”, et que ses disciples étaient “les sarments”. </a:t>
            </a:r>
          </a:p>
          <a:p>
            <a:r>
              <a:rPr lang="fr-FR" sz="2000" b="1" noProof="1"/>
              <a:t>Que voulait-il dire par là ?</a:t>
            </a:r>
          </a:p>
        </p:txBody>
      </p:sp>
      <p:pic>
        <p:nvPicPr>
          <p:cNvPr id="6" name="Imagen 5" descr="Imagen que contiene exterior, hombre, fruta, parado  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  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36"/>
          <a:stretch>
            <a:fillRect/>
          </a:stretch>
        </p:blipFill>
        <p:spPr>
          <a:xfrm>
            <a:off x="371474" y="4810699"/>
            <a:ext cx="1798350" cy="1815973"/>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  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356637" y="4629200"/>
            <a:ext cx="6807027" cy="1015663"/>
          </a:xfrm>
          <a:prstGeom prst="rect">
            <a:avLst/>
          </a:prstGeom>
          <a:noFill/>
        </p:spPr>
        <p:txBody>
          <a:bodyPr wrap="square">
            <a:spAutoFit/>
          </a:bodyPr>
          <a:lstStyle/>
          <a:p>
            <a:pPr>
              <a:spcBef>
                <a:spcPts val="600"/>
              </a:spcBef>
            </a:pPr>
            <a:r>
              <a:rPr lang="fr-FR" sz="2000" b="1" noProof="1"/>
              <a:t>Demeurer en Jésus est un antidote contre la tiédeur laodicéenne. C’est aussi une source de joie </a:t>
            </a:r>
            <a:r>
              <a:rPr lang="fr-FR" noProof="1">
                <a:solidFill>
                  <a:srgbClr val="38620C"/>
                </a:solidFill>
              </a:rPr>
              <a:t>(Jean 15.11)</a:t>
            </a:r>
            <a:r>
              <a:rPr lang="fr-FR" sz="2000" b="1" noProof="1"/>
              <a:t>. Mais comment pouvons-nous demeurer en Jésus ?</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356637" y="5644400"/>
            <a:ext cx="6993840" cy="1015663"/>
          </a:xfrm>
          <a:prstGeom prst="rect">
            <a:avLst/>
          </a:prstGeom>
          <a:noFill/>
        </p:spPr>
        <p:txBody>
          <a:bodyPr wrap="square">
            <a:spAutoFit/>
          </a:bodyPr>
          <a:lstStyle/>
          <a:p>
            <a:pPr>
              <a:spcBef>
                <a:spcPts val="600"/>
              </a:spcBef>
            </a:pPr>
            <a:r>
              <a:rPr lang="fr-FR" sz="2000" b="1" noProof="1"/>
              <a:t>En faisant ce qui lui est agréable, c’est-à-dire en gardant ses commandements </a:t>
            </a:r>
            <a:r>
              <a:rPr lang="fr-FR" noProof="1">
                <a:solidFill>
                  <a:srgbClr val="38620C"/>
                </a:solidFill>
              </a:rPr>
              <a:t>(Jean 15.10)</a:t>
            </a:r>
            <a:r>
              <a:rPr lang="fr-FR" sz="2000" b="1" noProof="1"/>
              <a:t>. C’est là une réponse d’amour à l’amour que Dieu nous a manifesté </a:t>
            </a:r>
            <a:r>
              <a:rPr lang="fr-FR" noProof="1">
                <a:solidFill>
                  <a:srgbClr val="38620C"/>
                </a:solidFill>
              </a:rPr>
              <a:t>(1 Jean 4.19)</a:t>
            </a:r>
            <a:r>
              <a:rPr lang="fr-FR" sz="2000" b="1" noProof="1"/>
              <a:t>.</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382301"/>
            <a:ext cx="7254089" cy="2246769"/>
          </a:xfrm>
          <a:prstGeom prst="rect">
            <a:avLst/>
          </a:prstGeom>
          <a:noFill/>
        </p:spPr>
        <p:txBody>
          <a:bodyPr wrap="square">
            <a:spAutoFit/>
          </a:bodyPr>
          <a:lstStyle/>
          <a:p>
            <a:pPr>
              <a:spcBef>
                <a:spcPts val="600"/>
              </a:spcBef>
            </a:pPr>
            <a:r>
              <a:rPr lang="fr-FR" sz="2000" b="1" noProof="1"/>
              <a:t>Un sarment peut vivre un certain temps sans être uni au cep, mais il finira par se dessécher. Pour que nous ne perdions pas la vie éternelle, Jésus nous adresse une supplication : “Demeurez en moi” </a:t>
            </a:r>
            <a:r>
              <a:rPr lang="fr-FR" noProof="1">
                <a:solidFill>
                  <a:srgbClr val="008001"/>
                </a:solidFill>
              </a:rPr>
              <a:t>(Jean 15.4)</a:t>
            </a:r>
            <a:r>
              <a:rPr lang="fr-FR" sz="2000" b="1" noProof="1"/>
              <a:t>. Dans les 11 versets où Jésus expose cette parabole du cep et des sarments, il emploie 10 fois le verbe “demeurer”. Ce doit être quelque chose de vraiment important.</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79FF6C-458E-A790-53D8-D10DAE66C4E7}"/>
              </a:ext>
            </a:extLst>
          </p:cNvPr>
          <p:cNvSpPr txBox="1"/>
          <p:nvPr/>
        </p:nvSpPr>
        <p:spPr>
          <a:xfrm>
            <a:off x="4626429" y="76201"/>
            <a:ext cx="7228114" cy="2462213"/>
          </a:xfrm>
          <a:prstGeom prst="rect">
            <a:avLst/>
          </a:prstGeom>
          <a:noFill/>
          <a:ln w="3810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prstClr val="black"/>
                </a:solidFill>
                <a:effectLst/>
                <a:uLnTx/>
                <a:uFillTx/>
                <a:latin typeface="Aptos" panose="02110004020202020204"/>
                <a:ea typeface="+mn-ea"/>
                <a:cs typeface="+mn-cs"/>
              </a:rPr>
              <a:t>			   La sève</a:t>
            </a:r>
            <a:endParaRPr kumimoji="0" lang="fr-CH" sz="2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ptos" panose="02110004020202020204"/>
                <a:ea typeface="+mn-ea"/>
                <a:cs typeface="+mn-cs"/>
              </a:rPr>
              <a:t>« Le caractère du chrétien est démontré par sa vie quotidienne.</a:t>
            </a:r>
            <a:r>
              <a:rPr kumimoji="0" lang="fr-FR"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r-FR" sz="2200" b="0" i="0" u="none" strike="noStrike" kern="1200" cap="none" spc="0" normalizeH="0" baseline="0" noProof="0" dirty="0">
                <a:ln>
                  <a:noFill/>
                </a:ln>
                <a:solidFill>
                  <a:prstClr val="black"/>
                </a:solidFill>
                <a:effectLst/>
                <a:highlight>
                  <a:srgbClr val="C0C0C0"/>
                </a:highlight>
                <a:uLnTx/>
                <a:uFillTx/>
                <a:latin typeface="Aptos" panose="02110004020202020204"/>
                <a:ea typeface="+mn-ea"/>
                <a:cs typeface="+mn-cs"/>
              </a:rPr>
              <a:t>Le Christ a dit </a:t>
            </a:r>
            <a:r>
              <a:rPr kumimoji="0" lang="fr-FR"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r-FR" sz="2200" b="0" i="0" u="none" strike="noStrike" kern="1200" cap="none" spc="0" normalizeH="0" baseline="0" noProof="0" dirty="0">
                <a:ln>
                  <a:noFill/>
                </a:ln>
                <a:solidFill>
                  <a:srgbClr val="FF7C80">
                    <a:lumMod val="50000"/>
                  </a:srgbClr>
                </a:solidFill>
                <a:effectLst/>
                <a:highlight>
                  <a:srgbClr val="FFFF00"/>
                </a:highlight>
                <a:uLnTx/>
                <a:uFillTx/>
                <a:latin typeface="Aptos" panose="02110004020202020204"/>
                <a:ea typeface="+mn-ea"/>
                <a:cs typeface="+mn-cs"/>
              </a:rPr>
              <a:t>« Tout bon arbre porte de bons fruits, mais le mauvais arbre porte de mauvais fruits »</a:t>
            </a:r>
            <a:r>
              <a:rPr kumimoji="0" lang="fr-FR" sz="2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 </a:t>
            </a:r>
            <a:r>
              <a:rPr kumimoji="0" lang="fr-FR" sz="2200" b="0" i="1"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(Matthieu 7.17)</a:t>
            </a:r>
            <a:r>
              <a:rPr kumimoji="0" lang="fr-FR" sz="2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t>
            </a:r>
            <a:r>
              <a:rPr kumimoji="0" lang="fr-FR" sz="2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fr-FR" sz="2200" b="0"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Notre Sauveur se compare Lui-même à un cep de vigne dont les disciples sont les branches. </a:t>
            </a:r>
            <a:endParaRPr kumimoji="0" lang="fr-CH" sz="22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05340A46-1163-677C-D6D1-D0169CD46EF3}"/>
              </a:ext>
            </a:extLst>
          </p:cNvPr>
          <p:cNvSpPr txBox="1"/>
          <p:nvPr/>
        </p:nvSpPr>
        <p:spPr>
          <a:xfrm>
            <a:off x="4876801" y="2612572"/>
            <a:ext cx="6955972" cy="2554545"/>
          </a:xfrm>
          <a:prstGeom prst="rect">
            <a:avLst/>
          </a:prstGeom>
          <a:noFill/>
          <a:ln w="38100">
            <a:solidFill>
              <a:schemeClr val="tx2"/>
            </a:solidFill>
          </a:ln>
        </p:spPr>
        <p:txBody>
          <a:bodyPr wrap="square" rtlCol="0">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99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Il déclare clairement </a:t>
            </a:r>
            <a:r>
              <a:rPr kumimoji="0" lang="fr-FR"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que tous ceux qui veulent être Ses disciples doivent porter du fruit.</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99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Il montre ensuite comment ils peuvent devenir des branches productrices</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n-ea"/>
                <a:cs typeface="Arial" panose="020B0604020202020204" pitchFamily="34" charset="0"/>
              </a:rPr>
              <a:t>« Demeurez en moi, et je demeurerai en vous. Comme le sarment ne peut de lui-même porter du fruit, s'il ne demeure attaché au cep, ainsi vous ne le pouvez non plus, si vous ne demeurez en moi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000" b="0" i="1"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(Jean 15.4)</a:t>
            </a:r>
            <a:endParaRPr kumimoji="0" lang="fr-CH" sz="20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endParaRPr>
          </a:p>
        </p:txBody>
      </p:sp>
      <p:sp>
        <p:nvSpPr>
          <p:cNvPr id="4" name="ZoneTexte 3">
            <a:extLst>
              <a:ext uri="{FF2B5EF4-FFF2-40B4-BE49-F238E27FC236}">
                <a16:creationId xmlns:a16="http://schemas.microsoft.com/office/drawing/2014/main" id="{A91F6FF1-78E6-C817-177E-B9CF6D77E41D}"/>
              </a:ext>
            </a:extLst>
          </p:cNvPr>
          <p:cNvSpPr txBox="1"/>
          <p:nvPr/>
        </p:nvSpPr>
        <p:spPr>
          <a:xfrm>
            <a:off x="304801" y="5344886"/>
            <a:ext cx="11538858" cy="1323439"/>
          </a:xfrm>
          <a:prstGeom prst="rect">
            <a:avLst/>
          </a:prstGeom>
          <a:noFill/>
          <a:ln w="571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L'apôtre Paul décrit le fruit que le chrétien doit porter.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dit qu'il </a:t>
            </a:r>
            <a:r>
              <a:rPr kumimoji="0" lang="fr-FR"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 consiste en toute sorte de bonté, de justice et de vérité » </a:t>
            </a:r>
            <a:r>
              <a:rPr kumimoji="0" lang="fr-FR" sz="2000" b="0" i="1"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(Éphésiens 5.9)</a:t>
            </a:r>
            <a:r>
              <a:rPr kumimoji="0" lang="fr-FR" sz="20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Il dit également : </a:t>
            </a:r>
            <a:r>
              <a:rPr kumimoji="0" lang="fr-FR"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mn-ea"/>
                <a:cs typeface="Arial" panose="020B0604020202020204" pitchFamily="34" charset="0"/>
              </a:rPr>
              <a:t>« Mais le fruit de l'Esprit, c'est l'amour, la joie, la paix, la patience, la bonté, la bénignité, la fidélité, la douceur, la tempérance » </a:t>
            </a:r>
            <a:r>
              <a:rPr kumimoji="0" lang="fr-FR" sz="2000" b="0" i="1"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(Galates 5.22-23)</a:t>
            </a:r>
            <a:r>
              <a:rPr kumimoji="0" lang="fr-FR" sz="20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 </a:t>
            </a:r>
            <a:r>
              <a:rPr kumimoji="0" lang="fr-FR"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Ces précieuses grâces </a:t>
            </a:r>
            <a:r>
              <a:rPr kumimoji="0" lang="fr-FR" sz="2000" b="0"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ne sont que</a:t>
            </a:r>
            <a:r>
              <a:rPr kumimoji="0" lang="fr-FR"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les principes de la loi de Dieu </a:t>
            </a:r>
            <a:r>
              <a:rPr kumimoji="0" lang="fr-FR" sz="2000" b="0" i="0" u="none" strike="noStrike" kern="1200" cap="none" spc="0" normalizeH="0" baseline="0" noProof="0" dirty="0">
                <a:ln>
                  <a:noFill/>
                </a:ln>
                <a:solidFill>
                  <a:srgbClr val="CC660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mis en pratique dans la vie. »</a:t>
            </a:r>
            <a:endParaRPr kumimoji="0" lang="fr-CH" sz="2000" b="0" i="0" u="none" strike="noStrike" kern="1200" cap="none" spc="0" normalizeH="0" baseline="0" noProof="0" dirty="0">
              <a:ln>
                <a:noFill/>
              </a:ln>
              <a:solidFill>
                <a:srgbClr val="CC6600">
                  <a:lumMod val="75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Rectangle : coins arrondis 4">
            <a:extLst>
              <a:ext uri="{FF2B5EF4-FFF2-40B4-BE49-F238E27FC236}">
                <a16:creationId xmlns:a16="http://schemas.microsoft.com/office/drawing/2014/main" id="{BF834C3F-EBBE-31AD-CBEB-C4337FADE5D1}"/>
              </a:ext>
            </a:extLst>
          </p:cNvPr>
          <p:cNvSpPr/>
          <p:nvPr/>
        </p:nvSpPr>
        <p:spPr>
          <a:xfrm>
            <a:off x="598714" y="250371"/>
            <a:ext cx="3701143" cy="4245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white"/>
                </a:solidFill>
                <a:effectLst/>
                <a:highlight>
                  <a:srgbClr val="000000"/>
                </a:highlight>
                <a:uLnTx/>
                <a:uFillTx/>
                <a:latin typeface="Aptos" panose="02110004020202020204"/>
                <a:ea typeface="+mn-ea"/>
                <a:cs typeface="+mn-cs"/>
              </a:rPr>
              <a:t>La vie sanctifiée,</a:t>
            </a:r>
            <a:r>
              <a:rPr kumimoji="0" lang="fr-FR" sz="1800" b="0" i="0" u="none" strike="noStrike" kern="1200" cap="none" spc="0" normalizeH="0" baseline="0" noProof="0" dirty="0">
                <a:ln>
                  <a:noFill/>
                </a:ln>
                <a:solidFill>
                  <a:prstClr val="white"/>
                </a:solidFill>
                <a:effectLst/>
                <a:highlight>
                  <a:srgbClr val="000000"/>
                </a:highlight>
                <a:uLnTx/>
                <a:uFillTx/>
                <a:latin typeface="Aptos" panose="02110004020202020204"/>
                <a:ea typeface="+mn-ea"/>
                <a:cs typeface="+mn-cs"/>
              </a:rPr>
              <a:t> p. e80, e81</a:t>
            </a:r>
            <a:endParaRPr kumimoji="0" lang="fr-CH" sz="1800" b="0" i="0" u="none" strike="noStrike" kern="1200" cap="none" spc="0" normalizeH="0" baseline="0" noProof="0" dirty="0">
              <a:ln>
                <a:noFill/>
              </a:ln>
              <a:solidFill>
                <a:prstClr val="white"/>
              </a:solidFill>
              <a:effectLst/>
              <a:highlight>
                <a:srgbClr val="000000"/>
              </a:highligh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656D907B-8DCD-57B4-F55A-1BF7960BB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016" y="892627"/>
            <a:ext cx="2302329" cy="409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D0E347-CD19-6EE8-4F3D-9ED87FB9402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fr-FR" sz="4400" b="1" spc="1000" noProof="1">
                <a:ln w="0"/>
                <a:solidFill>
                  <a:schemeClr val="bg1"/>
                </a:solidFill>
                <a:effectLst>
                  <a:innerShdw blurRad="63500" dist="50800" dir="13500000">
                    <a:srgbClr val="000000">
                      <a:alpha val="50000"/>
                    </a:srgbClr>
                  </a:innerShdw>
                </a:effectLst>
              </a:rPr>
              <a:t>LA SÈVE</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0" y="559509"/>
            <a:ext cx="12191998" cy="646331"/>
          </a:xfrm>
          <a:prstGeom prst="rect">
            <a:avLst/>
          </a:prstGeom>
          <a:noFill/>
        </p:spPr>
        <p:txBody>
          <a:bodyPr wrap="square">
            <a:spAutoFit/>
          </a:bodyPr>
          <a:lstStyle/>
          <a:p>
            <a:pPr algn="ctr"/>
            <a:r>
              <a:rPr lang="fr-FR" b="1" noProof="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“Demeurez en moi, et je demeurerai en vous. </a:t>
            </a:r>
            <a:r>
              <a:rPr lang="fr-FR" b="1" noProof="1">
                <a:solidFill>
                  <a:srgbClr val="B3FFB3"/>
                </a:solidFill>
                <a:effectLst>
                  <a:outerShdw blurRad="38100" dist="38100" dir="2700000" algn="tl">
                    <a:srgbClr val="000000">
                      <a:alpha val="43137"/>
                    </a:srgbClr>
                  </a:outerShdw>
                </a:effectLst>
                <a:latin typeface="Comic Sans MS" panose="030F0702030302020204" pitchFamily="66" charset="0"/>
              </a:rPr>
              <a:t>Comme</a:t>
            </a:r>
            <a:r>
              <a:rPr lang="fr-FR" b="1" noProof="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le sarment ne peut de lui-même porter du fruit, s’il ne demeure attaché au cep, ainsi vous ne le pouvez pas non plus, si vous ne demeurez en moi” </a:t>
            </a:r>
            <a:r>
              <a:rPr lang="fr-FR" sz="1400" b="1" noProof="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(Jean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648126"/>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nSpc>
                <a:spcPct val="90000"/>
              </a:lnSpc>
            </a:pPr>
            <a:r>
              <a:rPr lang="fr-FR" sz="2000" b="1" noProof="1"/>
              <a:t>En hiver, les sarments sont bien attachés à la vigne, mais ils ne portent pas de fruit. Pourquoi ? Parce qu’ils ne reçoivent pas la sève.</a:t>
            </a:r>
          </a:p>
        </p:txBody>
      </p:sp>
      <p:grpSp>
        <p:nvGrpSpPr>
          <p:cNvPr id="27" name="Group 26">
            <a:extLst>
              <a:ext uri="{FF2B5EF4-FFF2-40B4-BE49-F238E27FC236}">
                <a16:creationId xmlns:a16="http://schemas.microsoft.com/office/drawing/2014/main" id="{70388389-ADD2-0FA6-E05D-410E846E9BEE}"/>
              </a:ext>
            </a:extLst>
          </p:cNvPr>
          <p:cNvGrpSpPr/>
          <p:nvPr/>
        </p:nvGrpSpPr>
        <p:grpSpPr>
          <a:xfrm>
            <a:off x="135267" y="4750763"/>
            <a:ext cx="5069569" cy="2106656"/>
            <a:chOff x="135267" y="4750763"/>
            <a:chExt cx="5069569" cy="2106656"/>
          </a:xfrm>
        </p:grpSpPr>
        <p:sp>
          <p:nvSpPr>
            <p:cNvPr id="28" name="Freeform 27">
              <a:extLst>
                <a:ext uri="{FF2B5EF4-FFF2-40B4-BE49-F238E27FC236}">
                  <a16:creationId xmlns:a16="http://schemas.microsoft.com/office/drawing/2014/main" id="{1EFDF573-B9E5-EE3F-D0F3-6928796293AE}"/>
                </a:ext>
              </a:extLst>
            </p:cNvPr>
            <p:cNvSpPr/>
            <p:nvPr/>
          </p:nvSpPr>
          <p:spPr>
            <a:xfrm rot="21600000">
              <a:off x="416832" y="4750763"/>
              <a:ext cx="4788004" cy="431528"/>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olidFill>
              <a:schemeClr val="bg2"/>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98172" tIns="76201" rIns="142240" bIns="76201"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est notre Consolateur </a:t>
              </a:r>
              <a:r>
                <a:rPr lang="fr-FR" sz="1500" kern="1200" noProof="1">
                  <a:effectLst>
                    <a:outerShdw blurRad="38100" dist="38100" dir="2700000" algn="tl">
                      <a:srgbClr val="000000">
                        <a:alpha val="43137"/>
                      </a:srgbClr>
                    </a:outerShdw>
                  </a:effectLst>
                </a:rPr>
                <a:t>(Jean 14.16-17)</a:t>
              </a:r>
            </a:p>
          </p:txBody>
        </p:sp>
        <p:sp>
          <p:nvSpPr>
            <p:cNvPr id="29" name="Oval 28">
              <a:extLst>
                <a:ext uri="{FF2B5EF4-FFF2-40B4-BE49-F238E27FC236}">
                  <a16:creationId xmlns:a16="http://schemas.microsoft.com/office/drawing/2014/main" id="{66928C74-8BA6-C0E9-34EA-DEA6FD34D1A6}"/>
                </a:ext>
              </a:extLst>
            </p:cNvPr>
            <p:cNvSpPr/>
            <p:nvPr/>
          </p:nvSpPr>
          <p:spPr>
            <a:xfrm>
              <a:off x="135267" y="4750764"/>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2">
                <a:tint val="50000"/>
                <a:hueOff val="0"/>
                <a:satOff val="0"/>
                <a:lumOff val="0"/>
                <a:alphaOff val="0"/>
              </a:schemeClr>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sp>
          <p:nvSpPr>
            <p:cNvPr id="30" name="Freeform 29">
              <a:extLst>
                <a:ext uri="{FF2B5EF4-FFF2-40B4-BE49-F238E27FC236}">
                  <a16:creationId xmlns:a16="http://schemas.microsoft.com/office/drawing/2014/main" id="{5F112AFC-8C98-FBEB-C507-4D21DDBCFB3B}"/>
                </a:ext>
              </a:extLst>
            </p:cNvPr>
            <p:cNvSpPr/>
            <p:nvPr/>
          </p:nvSpPr>
          <p:spPr>
            <a:xfrm rot="21600000">
              <a:off x="416832" y="5309139"/>
              <a:ext cx="4788004" cy="431528"/>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98172" tIns="76201" rIns="142240" bIns="76201"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nous révèle Jésus </a:t>
              </a:r>
              <a:r>
                <a:rPr lang="fr-FR" sz="1500" kern="1200" noProof="1">
                  <a:effectLst>
                    <a:outerShdw blurRad="38100" dist="38100" dir="2700000" algn="tl">
                      <a:srgbClr val="000000">
                        <a:alpha val="43137"/>
                      </a:srgbClr>
                    </a:outerShdw>
                  </a:effectLst>
                </a:rPr>
                <a:t>(Jean 15.26)</a:t>
              </a:r>
            </a:p>
          </p:txBody>
        </p:sp>
        <p:sp>
          <p:nvSpPr>
            <p:cNvPr id="31" name="Oval 30">
              <a:extLst>
                <a:ext uri="{FF2B5EF4-FFF2-40B4-BE49-F238E27FC236}">
                  <a16:creationId xmlns:a16="http://schemas.microsoft.com/office/drawing/2014/main" id="{093863CE-9489-A7EB-A9B0-6C642A507EAC}"/>
                </a:ext>
              </a:extLst>
            </p:cNvPr>
            <p:cNvSpPr/>
            <p:nvPr/>
          </p:nvSpPr>
          <p:spPr>
            <a:xfrm>
              <a:off x="135267" y="5309140"/>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3">
                <a:tint val="50000"/>
                <a:hueOff val="0"/>
                <a:satOff val="0"/>
                <a:lumOff val="0"/>
                <a:alphaOff val="0"/>
              </a:schemeClr>
            </a:fillRef>
            <a:effectRef idx="2">
              <a:schemeClr val="accent3">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sp>
          <p:nvSpPr>
            <p:cNvPr id="32" name="Freeform 31">
              <a:extLst>
                <a:ext uri="{FF2B5EF4-FFF2-40B4-BE49-F238E27FC236}">
                  <a16:creationId xmlns:a16="http://schemas.microsoft.com/office/drawing/2014/main" id="{0FDDAE6F-9A9C-ABCD-1377-6EFCB4A5EADD}"/>
                </a:ext>
              </a:extLst>
            </p:cNvPr>
            <p:cNvSpPr/>
            <p:nvPr/>
          </p:nvSpPr>
          <p:spPr>
            <a:xfrm rot="21600000">
              <a:off x="416832" y="5867516"/>
              <a:ext cx="4788004" cy="431527"/>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98172" tIns="76201" rIns="142240" bIns="76200"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nous convainc de péché </a:t>
              </a:r>
              <a:r>
                <a:rPr lang="fr-FR" sz="1500" kern="1200" noProof="1">
                  <a:effectLst>
                    <a:outerShdw blurRad="38100" dist="38100" dir="2700000" algn="tl">
                      <a:srgbClr val="000000">
                        <a:alpha val="43137"/>
                      </a:srgbClr>
                    </a:outerShdw>
                  </a:effectLst>
                </a:rPr>
                <a:t>(Jean 16.8)</a:t>
              </a:r>
            </a:p>
          </p:txBody>
        </p:sp>
        <p:sp>
          <p:nvSpPr>
            <p:cNvPr id="33" name="Oval 32">
              <a:extLst>
                <a:ext uri="{FF2B5EF4-FFF2-40B4-BE49-F238E27FC236}">
                  <a16:creationId xmlns:a16="http://schemas.microsoft.com/office/drawing/2014/main" id="{BB2E9A94-32A8-E6CF-2C67-A3926B3DA328}"/>
                </a:ext>
              </a:extLst>
            </p:cNvPr>
            <p:cNvSpPr/>
            <p:nvPr/>
          </p:nvSpPr>
          <p:spPr>
            <a:xfrm>
              <a:off x="135267" y="5867517"/>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sp>
          <p:nvSpPr>
            <p:cNvPr id="34" name="Freeform 33">
              <a:extLst>
                <a:ext uri="{FF2B5EF4-FFF2-40B4-BE49-F238E27FC236}">
                  <a16:creationId xmlns:a16="http://schemas.microsoft.com/office/drawing/2014/main" id="{8584569D-8139-A2C2-A4E7-987F2E5217D2}"/>
                </a:ext>
              </a:extLst>
            </p:cNvPr>
            <p:cNvSpPr/>
            <p:nvPr/>
          </p:nvSpPr>
          <p:spPr>
            <a:xfrm>
              <a:off x="416832" y="6425892"/>
              <a:ext cx="4788004" cy="431527"/>
            </a:xfrm>
            <a:custGeom>
              <a:avLst/>
              <a:gdLst>
                <a:gd name="csX0" fmla="*/ 0 w 4788004"/>
                <a:gd name="csY0" fmla="*/ 0 h 431526"/>
                <a:gd name="csX1" fmla="*/ 4572241 w 4788004"/>
                <a:gd name="csY1" fmla="*/ 0 h 431526"/>
                <a:gd name="csX2" fmla="*/ 4788004 w 4788004"/>
                <a:gd name="csY2" fmla="*/ 215763 h 431526"/>
                <a:gd name="csX3" fmla="*/ 4572241 w 4788004"/>
                <a:gd name="csY3" fmla="*/ 431526 h 431526"/>
                <a:gd name="csX4" fmla="*/ 0 w 4788004"/>
                <a:gd name="csY4" fmla="*/ 431526 h 431526"/>
                <a:gd name="csX5" fmla="*/ 0 w 4788004"/>
                <a:gd name="csY5" fmla="*/ 0 h 431526"/>
              </a:gdLst>
              <a:ahLst/>
              <a:cxnLst>
                <a:cxn ang="0">
                  <a:pos x="csX0" y="csY0"/>
                </a:cxn>
                <a:cxn ang="0">
                  <a:pos x="csX1" y="csY1"/>
                </a:cxn>
                <a:cxn ang="0">
                  <a:pos x="csX2" y="csY2"/>
                </a:cxn>
                <a:cxn ang="0">
                  <a:pos x="csX3" y="csY3"/>
                </a:cxn>
                <a:cxn ang="0">
                  <a:pos x="csX4" y="csY4"/>
                </a:cxn>
                <a:cxn ang="0">
                  <a:pos x="csX5" y="csY5"/>
                </a:cxn>
              </a:cxnLst>
              <a:rect l="l" t="t" r="r" b="b"/>
              <a:pathLst>
                <a:path w="4788004" h="431526">
                  <a:moveTo>
                    <a:pt x="4788004" y="431525"/>
                  </a:moveTo>
                  <a:lnTo>
                    <a:pt x="215763" y="431525"/>
                  </a:lnTo>
                  <a:lnTo>
                    <a:pt x="0" y="215763"/>
                  </a:lnTo>
                  <a:lnTo>
                    <a:pt x="215763" y="1"/>
                  </a:lnTo>
                  <a:lnTo>
                    <a:pt x="4788004" y="1"/>
                  </a:lnTo>
                  <a:lnTo>
                    <a:pt x="4788004" y="43152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98172" tIns="76201" rIns="142240" bIns="76200" numCol="1" spcCol="1270" anchor="ctr" anchorCtr="0">
              <a:noAutofit/>
            </a:bodyPr>
            <a:lstStyle/>
            <a:p>
              <a:pPr marL="0" lvl="0" indent="0" algn="l" defTabSz="889000">
                <a:lnSpc>
                  <a:spcPct val="90000"/>
                </a:lnSpc>
                <a:spcBef>
                  <a:spcPct val="0"/>
                </a:spcBef>
                <a:spcAft>
                  <a:spcPct val="35000"/>
                </a:spcAft>
                <a:buNone/>
              </a:pPr>
              <a:r>
                <a:rPr lang="fr-FR" b="1" kern="1200" noProof="1">
                  <a:effectLst>
                    <a:outerShdw blurRad="38100" dist="38100" dir="2700000" algn="tl">
                      <a:srgbClr val="000000">
                        <a:alpha val="43137"/>
                      </a:srgbClr>
                    </a:outerShdw>
                  </a:effectLst>
                </a:rPr>
                <a:t>Il nous guide dans toute la vérité </a:t>
              </a:r>
              <a:r>
                <a:rPr lang="fr-FR" sz="1400" kern="1200" noProof="1">
                  <a:effectLst>
                    <a:outerShdw blurRad="38100" dist="38100" dir="2700000" algn="tl">
                      <a:srgbClr val="000000">
                        <a:alpha val="43137"/>
                      </a:srgbClr>
                    </a:outerShdw>
                  </a:effectLst>
                </a:rPr>
                <a:t>(Jean 16.13)</a:t>
              </a:r>
            </a:p>
          </p:txBody>
        </p:sp>
        <p:sp>
          <p:nvSpPr>
            <p:cNvPr id="35" name="Oval 34">
              <a:extLst>
                <a:ext uri="{FF2B5EF4-FFF2-40B4-BE49-F238E27FC236}">
                  <a16:creationId xmlns:a16="http://schemas.microsoft.com/office/drawing/2014/main" id="{3FF839E8-0BD1-1357-3BEB-BD890CE9FF13}"/>
                </a:ext>
              </a:extLst>
            </p:cNvPr>
            <p:cNvSpPr/>
            <p:nvPr/>
          </p:nvSpPr>
          <p:spPr>
            <a:xfrm>
              <a:off x="135267" y="6425893"/>
              <a:ext cx="431526" cy="43152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fr-FR" noProof="1"/>
            </a:p>
          </p:txBody>
        </p:sp>
      </p:grpSp>
      <p:pic>
        <p:nvPicPr>
          <p:cNvPr id="7" name="Imagen 6" descr="Un árbol con hojas verdes  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  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grpSp>
      <p:pic>
        <p:nvPicPr>
          <p:cNvPr id="15" name="Imagen 14" descr="Un dibujo de una persona  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103419" y="4042800"/>
            <a:ext cx="8880764" cy="648126"/>
          </a:xfrm>
          <a:prstGeom prst="rect">
            <a:avLst/>
          </a:prstGeom>
          <a:noFill/>
          <a:ln w="57150">
            <a:solidFill>
              <a:schemeClr val="accent1"/>
            </a:solidFill>
          </a:ln>
        </p:spPr>
        <p:txBody>
          <a:bodyPr wrap="square">
            <a:spAutoFit/>
          </a:bodyPr>
          <a:lstStyle>
            <a:defPPr>
              <a:defRPr lang="es-ES"/>
            </a:defPPr>
            <a:lvl1pPr>
              <a:lnSpc>
                <a:spcPct val="90000"/>
              </a:lnSpc>
              <a:defRPr sz="2000" b="1"/>
            </a:lvl1pPr>
          </a:lstStyle>
          <a:p>
            <a:r>
              <a:rPr lang="fr-FR" noProof="1">
                <a:solidFill>
                  <a:srgbClr val="FF0000"/>
                </a:solidFill>
              </a:rPr>
              <a:t>Dans ce même discours </a:t>
            </a:r>
            <a:r>
              <a:rPr lang="fr-FR" sz="1800" b="0" noProof="1">
                <a:solidFill>
                  <a:srgbClr val="0000FF"/>
                </a:solidFill>
                <a:highlight>
                  <a:srgbClr val="FFFF00"/>
                </a:highlight>
              </a:rPr>
              <a:t>(Jean 14-17)</a:t>
            </a:r>
            <a:r>
              <a:rPr lang="fr-FR" noProof="1">
                <a:solidFill>
                  <a:srgbClr val="0000FF"/>
                </a:solidFill>
                <a:highlight>
                  <a:srgbClr val="FFFF00"/>
                </a:highlight>
              </a:rPr>
              <a:t>, </a:t>
            </a:r>
            <a:r>
              <a:rPr lang="fr-FR" noProof="1">
                <a:solidFill>
                  <a:srgbClr val="FF0000"/>
                </a:solidFill>
              </a:rPr>
              <a:t>Jésus nous en donne l’explication : </a:t>
            </a:r>
            <a:br>
              <a:rPr lang="fr-FR" noProof="1"/>
            </a:br>
            <a:r>
              <a:rPr lang="fr-FR" noProof="1">
                <a:highlight>
                  <a:srgbClr val="FFFF00"/>
                </a:highlight>
              </a:rPr>
              <a:t>c’est le Saint-Esprit qui agit en nous pour nous vivifier, si nous le désirons.</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1" y="3117600"/>
            <a:ext cx="8735265" cy="925125"/>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defPPr>
              <a:defRPr lang="es-ES"/>
            </a:defPPr>
            <a:lvl1pPr>
              <a:lnSpc>
                <a:spcPct val="90000"/>
              </a:lnSpc>
              <a:defRPr sz="2000" b="1"/>
            </a:lvl1pPr>
          </a:lstStyle>
          <a:p>
            <a:r>
              <a:rPr lang="fr-FR" noProof="1"/>
              <a:t>Que nous soyons de jeunes pousses ou des branches arrachées, une chose est claire : nous avons besoin de la sève du cep. À quoi pouvons-nous comparer cette sève ?</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1915200"/>
            <a:ext cx="8735266" cy="1202124"/>
          </a:xfrm>
          <a:prstGeom prst="rect">
            <a:avLst/>
          </a:prstGeom>
          <a:noFill/>
          <a:ln w="38100">
            <a:solidFill>
              <a:schemeClr val="tx1"/>
            </a:solidFill>
          </a:ln>
        </p:spPr>
        <p:txBody>
          <a:bodyPr wrap="square">
            <a:spAutoFit/>
          </a:bodyPr>
          <a:lstStyle/>
          <a:p>
            <a:pPr>
              <a:lnSpc>
                <a:spcPct val="90000"/>
              </a:lnSpc>
            </a:pPr>
            <a:r>
              <a:rPr lang="fr-FR" sz="2000" b="1" noProof="1"/>
              <a:t>C’est seulement au retour du printemps qu’ils reçoivent la sève du cep et que bourgeonnent alors les pousses (les sarments). Le mot grec utilisé par Jean peut également désigner les branches qui ont été arrachées et greffées à nouveau dans la vigne.</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6" grpId="0" animBg="1"/>
      <p:bldP spid="14"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781EB4-E9A9-286D-A69C-A1D547BA58C5}"/>
              </a:ext>
            </a:extLst>
          </p:cNvPr>
          <p:cNvSpPr txBox="1"/>
          <p:nvPr/>
        </p:nvSpPr>
        <p:spPr>
          <a:xfrm>
            <a:off x="4452257" y="283029"/>
            <a:ext cx="7489372"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sng"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Sabbat après-midi 28 mars</a:t>
            </a:r>
            <a:br>
              <a:rPr kumimoji="0" lang="fr-FR" sz="2200" b="0" i="0" u="sng"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br>
            <a:endParaRPr kumimoji="0" lang="fr-CH" sz="2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En entrant en relation avec le Sauveur, l'homme régénéré </a:t>
            </a:r>
            <a:r>
              <a:rPr kumimoji="0" lang="fr-FR" sz="2200" b="0" i="0" u="none" strike="noStrike" kern="1200" cap="none" spc="0" normalizeH="0" baseline="0" noProof="0" dirty="0">
                <a:ln>
                  <a:noFill/>
                </a:ln>
                <a:solidFill>
                  <a:srgbClr val="0000FF"/>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mn-ea"/>
                <a:cs typeface="Arial" panose="020B0604020202020204" pitchFamily="34" charset="0"/>
              </a:rPr>
              <a:t>ne fait que revenir à la relation avec Dieu qui lui avait été prescrite. </a:t>
            </a:r>
            <a:r>
              <a:rPr kumimoji="0" lang="fr-FR" sz="2200" b="0" i="0" u="none" strike="noStrike" kern="1200" cap="none" spc="0" normalizeH="0" baseline="0" noProof="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rPr>
              <a:t>... </a:t>
            </a:r>
            <a:r>
              <a:rPr kumimoji="0" lang="fr-FR"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Mais son premier devoir concerne ses enfants et ses plus proches parents.</a:t>
            </a: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200" b="0" i="0" u="none" strike="noStrike" kern="1200" cap="none" spc="0" normalizeH="0" baseline="0" noProof="0" dirty="0">
                <a:ln>
                  <a:noFill/>
                </a:ln>
                <a:solidFill>
                  <a:srgbClr val="0000FF"/>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mn-ea"/>
                <a:cs typeface="Arial" panose="020B0604020202020204" pitchFamily="34" charset="0"/>
              </a:rPr>
              <a:t>Rien ne saurait excuser sa négligence du cercle restreint de la famille au bénéfice d'un cercle plus large en dehors d'elle. </a:t>
            </a:r>
            <a:endParaRPr kumimoji="0" lang="fr-CH" sz="2200" b="0" i="0" u="none" strike="noStrike" kern="1200" cap="none" spc="0" normalizeH="0" baseline="0" noProof="0" dirty="0">
              <a:ln>
                <a:noFill/>
              </a:ln>
              <a:solidFill>
                <a:srgbClr val="0000FF"/>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mn-ea"/>
              <a:cs typeface="Arial" panose="020B0604020202020204" pitchFamily="34" charset="0"/>
            </a:endParaRPr>
          </a:p>
        </p:txBody>
      </p:sp>
      <p:sp>
        <p:nvSpPr>
          <p:cNvPr id="4" name="ZoneTexte 3">
            <a:extLst>
              <a:ext uri="{FF2B5EF4-FFF2-40B4-BE49-F238E27FC236}">
                <a16:creationId xmlns:a16="http://schemas.microsoft.com/office/drawing/2014/main" id="{77C0E6C6-13D1-A7CE-2483-0DB3974114C8}"/>
              </a:ext>
            </a:extLst>
          </p:cNvPr>
          <p:cNvSpPr txBox="1"/>
          <p:nvPr/>
        </p:nvSpPr>
        <p:spPr>
          <a:xfrm>
            <a:off x="4386943" y="3178629"/>
            <a:ext cx="7304314"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9900FF"/>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n-ea"/>
                <a:cs typeface="Arial" panose="020B0604020202020204" pitchFamily="34" charset="0"/>
              </a:rPr>
              <a:t>Au jour du jugement dernier, il sera demandé aux parents ce qu'ils ont fait et dit pour assurer le salut des êtres qu'ils ont pris la responsabilité de mettre au monde.</a:t>
            </a:r>
            <a:endParaRPr kumimoji="0" lang="fr-CH" sz="2200" b="0" i="0" u="none" strike="noStrike" kern="1200" cap="none" spc="0" normalizeH="0" baseline="0" noProof="0" dirty="0">
              <a:ln>
                <a:noFill/>
              </a:ln>
              <a:solidFill>
                <a:srgbClr val="9900FF"/>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n-ea"/>
              <a:cs typeface="Arial" panose="020B0604020202020204" pitchFamily="34" charset="0"/>
            </a:endParaRPr>
          </a:p>
        </p:txBody>
      </p:sp>
      <p:sp>
        <p:nvSpPr>
          <p:cNvPr id="5" name="ZoneTexte 4">
            <a:extLst>
              <a:ext uri="{FF2B5EF4-FFF2-40B4-BE49-F238E27FC236}">
                <a16:creationId xmlns:a16="http://schemas.microsoft.com/office/drawing/2014/main" id="{3CE30B8F-224C-755A-617B-84623AE4C875}"/>
              </a:ext>
            </a:extLst>
          </p:cNvPr>
          <p:cNvSpPr txBox="1"/>
          <p:nvPr/>
        </p:nvSpPr>
        <p:spPr>
          <a:xfrm>
            <a:off x="1807028" y="4376056"/>
            <a:ext cx="1038497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CC6600">
                    <a:lumMod val="50000"/>
                  </a:srgbClr>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MS Minngs"/>
                <a:cs typeface="Arial" panose="020B0604020202020204" pitchFamily="34" charset="0"/>
              </a:rPr>
              <a:t>Ont-ils abandonné leurs agneaux à la garde de personnes étrangères ? ... </a:t>
            </a:r>
            <a:br>
              <a:rPr kumimoji="0" lang="fr-FR" sz="2200" b="0" i="0" u="none" strike="noStrike" kern="1200" cap="none" spc="0" normalizeH="0" baseline="0" noProof="0" dirty="0">
                <a:ln>
                  <a:noFill/>
                </a:ln>
                <a:solidFill>
                  <a:srgbClr val="CC6600">
                    <a:lumMod val="50000"/>
                  </a:srgbClr>
                </a:solidFill>
                <a:effectLst>
                  <a:outerShdw blurRad="38100" dist="38100" dir="2700000" algn="tl">
                    <a:srgbClr val="000000">
                      <a:alpha val="43137"/>
                    </a:srgbClr>
                  </a:outerShdw>
                </a:effectLst>
                <a:uLnTx/>
                <a:uFillTx/>
                <a:latin typeface="Arial" panose="020B0604020202020204" pitchFamily="34" charset="0"/>
                <a:ea typeface="MS Minngs"/>
                <a:cs typeface="Arial" panose="020B0604020202020204" pitchFamily="34" charset="0"/>
              </a:rPr>
            </a:br>
            <a:r>
              <a:rPr kumimoji="0" lang="fr-FR" sz="2200" b="0" i="0" u="none" strike="noStrike" kern="1200" cap="none" spc="0" normalizeH="0" baseline="0" noProof="0" dirty="0">
                <a:ln>
                  <a:noFill/>
                </a:ln>
                <a:solidFill>
                  <a:srgbClr val="CC6600">
                    <a:lumMod val="50000"/>
                  </a:srgbClr>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S Minngs"/>
                <a:cs typeface="Arial" panose="020B0604020202020204" pitchFamily="34" charset="0"/>
              </a:rPr>
              <a:t>Beaucoup de bien accompli pour d'autres n'effacera pas la dette dont vous </a:t>
            </a:r>
            <a:br>
              <a:rPr kumimoji="0" lang="fr-FR" sz="2200" b="0" i="0" u="none" strike="noStrike" kern="1200" cap="none" spc="0" normalizeH="0" baseline="0" noProof="0" dirty="0">
                <a:ln>
                  <a:noFill/>
                </a:ln>
                <a:solidFill>
                  <a:srgbClr val="CC6600">
                    <a:lumMod val="50000"/>
                  </a:srgbClr>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S Minngs"/>
                <a:cs typeface="Arial" panose="020B0604020202020204" pitchFamily="34" charset="0"/>
              </a:rPr>
            </a:br>
            <a:r>
              <a:rPr kumimoji="0" lang="fr-FR" sz="2200" b="0" i="0" u="none" strike="noStrike" kern="1200" cap="none" spc="0" normalizeH="0" baseline="0" noProof="0" dirty="0">
                <a:ln>
                  <a:noFill/>
                </a:ln>
                <a:solidFill>
                  <a:srgbClr val="CC6600">
                    <a:lumMod val="50000"/>
                  </a:srgbClr>
                </a:solidFill>
                <a:effectLst>
                  <a:outerShdw blurRad="38100" dist="38100" dir="2700000" algn="tl">
                    <a:srgbClr val="000000">
                      <a:alpha val="43137"/>
                    </a:srgbClr>
                  </a:outerShdw>
                </a:effectLst>
                <a:highlight>
                  <a:srgbClr val="FFFF00"/>
                </a:highlight>
                <a:uLnTx/>
                <a:uFillTx/>
                <a:latin typeface="Arial" panose="020B0604020202020204" pitchFamily="34" charset="0"/>
                <a:ea typeface="MS Minngs"/>
                <a:cs typeface="Arial" panose="020B0604020202020204" pitchFamily="34" charset="0"/>
              </a:rPr>
              <a:t>êtes redevables envers Dieu pour le soin que vous devez prodiguer à vos enfants.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rial" panose="020B0604020202020204" pitchFamily="34" charset="0"/>
                <a:ea typeface="MS Minngs"/>
                <a:cs typeface="Arial" panose="020B0604020202020204" pitchFamily="34" charset="0"/>
              </a:rPr>
              <a:t>Le bien-être spirituel de votre famille est d'une importance primordiale.</a:t>
            </a:r>
            <a:endParaRPr kumimoji="0" lang="fr-CH" sz="2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rial" panose="020B0604020202020204" pitchFamily="34" charset="0"/>
              <a:ea typeface="+mn-ea"/>
              <a:cs typeface="Arial" panose="020B0604020202020204" pitchFamily="34" charset="0"/>
            </a:endParaRPr>
          </a:p>
        </p:txBody>
      </p:sp>
      <p:sp>
        <p:nvSpPr>
          <p:cNvPr id="6" name="Bulle narrative : rectangle 5">
            <a:extLst>
              <a:ext uri="{FF2B5EF4-FFF2-40B4-BE49-F238E27FC236}">
                <a16:creationId xmlns:a16="http://schemas.microsoft.com/office/drawing/2014/main" id="{1888248C-BCC0-3BC0-500D-607368BED0EF}"/>
              </a:ext>
            </a:extLst>
          </p:cNvPr>
          <p:cNvSpPr/>
          <p:nvPr/>
        </p:nvSpPr>
        <p:spPr>
          <a:xfrm>
            <a:off x="5932715" y="6117771"/>
            <a:ext cx="6150428" cy="511628"/>
          </a:xfrm>
          <a:prstGeom prst="wedgeRectCallout">
            <a:avLst>
              <a:gd name="adj1" fmla="val -33400"/>
              <a:gd name="adj2" fmla="val -885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Pour un bon équilibre mental et spirituel, vol. 1 p. 166</a:t>
            </a:r>
            <a:endParaRPr kumimoji="0" lang="fr-CH"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endParaRPr>
          </a:p>
        </p:txBody>
      </p:sp>
      <p:pic>
        <p:nvPicPr>
          <p:cNvPr id="8" name="Image 7">
            <a:extLst>
              <a:ext uri="{FF2B5EF4-FFF2-40B4-BE49-F238E27FC236}">
                <a16:creationId xmlns:a16="http://schemas.microsoft.com/office/drawing/2014/main" id="{AE5DAF16-CE89-BB01-D3AD-96207B416213}"/>
              </a:ext>
            </a:extLst>
          </p:cNvPr>
          <p:cNvPicPr>
            <a:picLocks noChangeAspect="1"/>
          </p:cNvPicPr>
          <p:nvPr/>
        </p:nvPicPr>
        <p:blipFill>
          <a:blip r:embed="rId2"/>
          <a:stretch>
            <a:fillRect/>
          </a:stretch>
        </p:blipFill>
        <p:spPr>
          <a:xfrm>
            <a:off x="217714" y="4223656"/>
            <a:ext cx="1426029" cy="2535164"/>
          </a:xfrm>
          <a:prstGeom prst="rect">
            <a:avLst/>
          </a:prstGeom>
        </p:spPr>
      </p:pic>
      <p:pic>
        <p:nvPicPr>
          <p:cNvPr id="1026" name="Picture 2" descr="Image d’Épingle Story">
            <a:extLst>
              <a:ext uri="{FF2B5EF4-FFF2-40B4-BE49-F238E27FC236}">
                <a16:creationId xmlns:a16="http://schemas.microsoft.com/office/drawing/2014/main" id="{8DF348FC-4608-C060-44E9-73FEAE65D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1" y="348343"/>
            <a:ext cx="3799114" cy="379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5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DE82FD-60E8-DAFD-7111-B553ED2FFCBB}"/>
              </a:ext>
            </a:extLst>
          </p:cNvPr>
          <p:cNvSpPr txBox="1"/>
          <p:nvPr/>
        </p:nvSpPr>
        <p:spPr>
          <a:xfrm>
            <a:off x="5170714" y="402771"/>
            <a:ext cx="6662057" cy="4431983"/>
          </a:xfrm>
          <a:prstGeom prst="rect">
            <a:avLst/>
          </a:prstGeom>
          <a:noFill/>
        </p:spPr>
        <p:txBody>
          <a:bodyPr wrap="square" rtlCol="0">
            <a:spAutoFit/>
          </a:bodyPr>
          <a:lstStyle/>
          <a:p>
            <a:pPr algn="just"/>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loi de Dieu est la seule vraie norme de perfection morale. Cette loi fut démontrée de façon pratique dans la vie du Christ.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dit de Lui-même</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p>
          <a:p>
            <a:pPr algn="ctr"/>
            <a:r>
              <a:rPr lang="fr-FR" sz="2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J'ai gardé les commandements de mon Père » </a:t>
            </a:r>
            <a:r>
              <a:rPr lang="fr-FR" sz="22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(Jean 15.10)</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Rien de moins que cette obéissance ne satisfera les exigences de la parole de Dieu. </a:t>
            </a:r>
            <a:r>
              <a:rPr lang="fr-FR" sz="2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Celui qui dit qu'il demeure en lui doit marcher aussi comme il a marché lui-même » </a:t>
            </a:r>
            <a:r>
              <a:rPr lang="fr-FR" sz="22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(1 Jean 2.6)</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ne pouvons pas plaider notre incapacité, </a:t>
            </a:r>
            <a:b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 nous avons l'assurance : « Ma grâce te suffit » </a:t>
            </a:r>
            <a:r>
              <a:rPr lang="fr-FR" sz="2200" i="1"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(2 Corinthiens 12.9)</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a:t>
            </a:r>
            <a:endParaRPr lang="fr-CH"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endParaRPr lang="fr-CH" dirty="0"/>
          </a:p>
        </p:txBody>
      </p:sp>
      <p:sp>
        <p:nvSpPr>
          <p:cNvPr id="3" name="ZoneTexte 2">
            <a:extLst>
              <a:ext uri="{FF2B5EF4-FFF2-40B4-BE49-F238E27FC236}">
                <a16:creationId xmlns:a16="http://schemas.microsoft.com/office/drawing/2014/main" id="{DE455255-95B5-551D-D57E-6BB0C60C9D05}"/>
              </a:ext>
            </a:extLst>
          </p:cNvPr>
          <p:cNvSpPr txBox="1"/>
          <p:nvPr/>
        </p:nvSpPr>
        <p:spPr>
          <a:xfrm>
            <a:off x="2068286" y="4593771"/>
            <a:ext cx="9339943" cy="2123658"/>
          </a:xfrm>
          <a:prstGeom prst="rect">
            <a:avLst/>
          </a:prstGeom>
          <a:noFill/>
          <a:ln w="57150">
            <a:solidFill>
              <a:schemeClr val="bg1"/>
            </a:solidFill>
          </a:ln>
        </p:spPr>
        <p:txBody>
          <a:bodyPr wrap="square" rtlCol="0">
            <a:spAutoFit/>
          </a:bodyPr>
          <a:lstStyle/>
          <a:p>
            <a:pPr lvl="3" algn="just"/>
            <a:r>
              <a:rPr lang="fr-FR" sz="2200" dirty="0">
                <a:solidFill>
                  <a:srgbClr val="0000FF"/>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 Alors que nous nous regardons dans le miroir divin qu'est la loi de Dieu</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nous voyons le caractère excessivement grave du péché et notre propre condition de transgresseur perdu.</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chemeClr val="accent5">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Mais par la repentance et la foi, nous sommes justifiés devant Dieu et, par la grâce divine, rendus capables d'obéir à Ses commandements. »</a:t>
            </a:r>
            <a:endParaRPr lang="fr-CH" sz="2200" dirty="0">
              <a:solidFill>
                <a:schemeClr val="accent5">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4" name="Rectangle : coins arrondis 3">
            <a:extLst>
              <a:ext uri="{FF2B5EF4-FFF2-40B4-BE49-F238E27FC236}">
                <a16:creationId xmlns:a16="http://schemas.microsoft.com/office/drawing/2014/main" id="{C165ECFE-61DD-0FB7-9673-2EF79968925E}"/>
              </a:ext>
            </a:extLst>
          </p:cNvPr>
          <p:cNvSpPr/>
          <p:nvPr/>
        </p:nvSpPr>
        <p:spPr>
          <a:xfrm>
            <a:off x="598714" y="250371"/>
            <a:ext cx="3701143" cy="4245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err="1">
                <a:highlight>
                  <a:srgbClr val="000000"/>
                </a:highlight>
              </a:rPr>
              <a:t>Reflecting</a:t>
            </a:r>
            <a:r>
              <a:rPr lang="fr-FR" i="1" dirty="0">
                <a:highlight>
                  <a:srgbClr val="000000"/>
                </a:highlight>
              </a:rPr>
              <a:t> Christ,</a:t>
            </a:r>
            <a:r>
              <a:rPr lang="fr-FR" dirty="0">
                <a:highlight>
                  <a:srgbClr val="000000"/>
                </a:highlight>
              </a:rPr>
              <a:t> p. 96.</a:t>
            </a:r>
            <a:endParaRPr lang="fr-CH" dirty="0">
              <a:highlight>
                <a:srgbClr val="000000"/>
              </a:highlight>
            </a:endParaRPr>
          </a:p>
        </p:txBody>
      </p:sp>
      <p:pic>
        <p:nvPicPr>
          <p:cNvPr id="2052" name="Picture 4">
            <a:extLst>
              <a:ext uri="{FF2B5EF4-FFF2-40B4-BE49-F238E27FC236}">
                <a16:creationId xmlns:a16="http://schemas.microsoft.com/office/drawing/2014/main" id="{7FB81294-4746-3797-9E87-7B2BAE708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29" y="805542"/>
            <a:ext cx="3635828" cy="363582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7E484616-A79A-A016-89D0-E1FE126F5F8B}"/>
              </a:ext>
            </a:extLst>
          </p:cNvPr>
          <p:cNvPicPr>
            <a:picLocks noChangeAspect="1"/>
          </p:cNvPicPr>
          <p:nvPr/>
        </p:nvPicPr>
        <p:blipFill>
          <a:blip r:embed="rId3"/>
          <a:stretch>
            <a:fillRect/>
          </a:stretch>
        </p:blipFill>
        <p:spPr>
          <a:xfrm>
            <a:off x="1315131" y="4600050"/>
            <a:ext cx="2048555" cy="2118471"/>
          </a:xfrm>
          <a:prstGeom prst="rect">
            <a:avLst/>
          </a:prstGeom>
          <a:ln w="57150">
            <a:solidFill>
              <a:schemeClr val="tx1"/>
            </a:solidFill>
          </a:ln>
        </p:spPr>
      </p:pic>
    </p:spTree>
    <p:extLst>
      <p:ext uri="{BB962C8B-B14F-4D97-AF65-F5344CB8AC3E}">
        <p14:creationId xmlns:p14="http://schemas.microsoft.com/office/powerpoint/2010/main" val="20216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B9CEBC54-03AB-8932-77FB-46A90EE8B2E6}"/>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6FEECF5-6771-BEF3-C216-7072F8CAB8CB}"/>
              </a:ext>
            </a:extLst>
          </p:cNvPr>
          <p:cNvSpPr txBox="1"/>
          <p:nvPr/>
        </p:nvSpPr>
        <p:spPr>
          <a:xfrm>
            <a:off x="948439" y="419988"/>
            <a:ext cx="10165173" cy="6078587"/>
          </a:xfrm>
          <a:prstGeom prst="rect">
            <a:avLst/>
          </a:prstGeom>
          <a:noFill/>
        </p:spPr>
        <p:txBody>
          <a:bodyPr wrap="square">
            <a:spAutoFit/>
          </a:bodyPr>
          <a:lstStyle/>
          <a:p>
            <a:pPr>
              <a:spcBef>
                <a:spcPts val="600"/>
              </a:spcBef>
            </a:pPr>
            <a:r>
              <a:rPr lang="fr-FR" sz="2400" b="1" noProof="1">
                <a:solidFill>
                  <a:srgbClr val="0000FF"/>
                </a:solidFill>
                <a:effectLst>
                  <a:outerShdw blurRad="38100" dist="38100" dir="2700000" algn="tl">
                    <a:srgbClr val="000000">
                      <a:alpha val="43137"/>
                    </a:srgbClr>
                  </a:outerShdw>
                </a:effectLst>
                <a:latin typeface="Constantia" panose="02030602050306030303" pitchFamily="18" charset="0"/>
              </a:rPr>
              <a:t>“L’or recommandé ici, celui qui a été éprouvé dans le feu, c’est la foi et l’amour. Il enrichit le cœur ; car il a été purifié jusqu’à n’être plus que pureté, et plus on l’éprouve, plus son éclat est brillant.</a:t>
            </a:r>
            <a:r>
              <a:rPr lang="fr-FR" sz="2400" b="1" noProof="1">
                <a:latin typeface="Constantia" panose="02030602050306030303" pitchFamily="18" charset="0"/>
              </a:rPr>
              <a:t> </a:t>
            </a:r>
            <a:r>
              <a:rPr lang="fr-FR" sz="2400" b="1" noProof="1">
                <a:solidFill>
                  <a:schemeClr val="accent1">
                    <a:lumMod val="75000"/>
                  </a:schemeClr>
                </a:solidFill>
                <a:latin typeface="Constantia" panose="02030602050306030303" pitchFamily="18" charset="0"/>
              </a:rPr>
              <a:t>Le vêtement blanc, c’est la pureté du caractère, la justice de Christ impartie au pécheur</a:t>
            </a:r>
            <a:r>
              <a:rPr lang="fr-FR" sz="2400" b="1" noProof="1">
                <a:latin typeface="Constantia" panose="02030602050306030303" pitchFamily="18" charset="0"/>
              </a:rPr>
              <a:t>. </a:t>
            </a:r>
            <a:r>
              <a:rPr lang="fr-FR" sz="2400" b="1" noProof="1">
                <a:highlight>
                  <a:srgbClr val="FFFF00"/>
                </a:highlight>
                <a:latin typeface="Constantia" panose="02030602050306030303" pitchFamily="18" charset="0"/>
              </a:rPr>
              <a:t>C’est bien là un vêtement d’étoffe céleste, qui ne peut s’acheter qu’auprès de Christ, au prix d’une vie d’obéissance volontaire.</a:t>
            </a:r>
            <a:r>
              <a:rPr lang="fr-FR" sz="2400" b="1" noProof="1">
                <a:latin typeface="Constantia" panose="02030602050306030303" pitchFamily="18" charset="0"/>
              </a:rPr>
              <a:t> </a:t>
            </a:r>
            <a:r>
              <a:rPr lang="fr-FR" sz="2400" b="1" noProof="1">
                <a:highlight>
                  <a:srgbClr val="00FFFF"/>
                </a:highlight>
                <a:latin typeface="Constantia" panose="02030602050306030303" pitchFamily="18" charset="0"/>
              </a:rPr>
              <a:t>Le collyre, c’est cette sagesse et cette grâce qui nous permettent de distinguer le mal du bien, et de détecter le péché sous quelque apparence que ce soit. </a:t>
            </a:r>
          </a:p>
          <a:p>
            <a:pPr algn="ctr">
              <a:spcBef>
                <a:spcPts val="600"/>
              </a:spcBef>
            </a:pPr>
            <a:r>
              <a:rPr lang="fr-FR" sz="2400" b="1" noProof="1">
                <a:highlight>
                  <a:srgbClr val="00FFFF"/>
                </a:highlight>
                <a:latin typeface="Constantia" panose="02030602050306030303" pitchFamily="18" charset="0"/>
              </a:rPr>
              <a:t>Dieu a donné à son Église des yeux, et il lui demande de les oindre avec la sagesse pour y voir clairement</a:t>
            </a:r>
            <a:r>
              <a:rPr lang="fr-FR" sz="2400" b="1" noProof="1">
                <a:latin typeface="Constantia" panose="02030602050306030303" pitchFamily="18" charset="0"/>
              </a:rPr>
              <a:t> ; </a:t>
            </a:r>
            <a:r>
              <a:rPr lang="fr-FR" sz="2400" b="1" noProof="1">
                <a:highlight>
                  <a:srgbClr val="FFFF00"/>
                </a:highlight>
                <a:latin typeface="Constantia" panose="02030602050306030303" pitchFamily="18" charset="0"/>
              </a:rPr>
              <a:t>mais beaucoup, s’ils le pouvaient, crèveraient les yeux de l’Église ; car ils ne voudraient pas que leurs œuvres soient exposées à la lumière, de peur d’être repris. </a:t>
            </a:r>
            <a:r>
              <a:rPr lang="fr-FR" sz="2400" b="1" noProof="1">
                <a:solidFill>
                  <a:srgbClr val="FF0000"/>
                </a:solidFill>
                <a:highlight>
                  <a:srgbClr val="00FFFF"/>
                </a:highlight>
                <a:latin typeface="Constantia" panose="02030602050306030303" pitchFamily="18" charset="0"/>
              </a:rPr>
              <a:t>Le collyre divin donnera de la clarté à l’entendement</a:t>
            </a:r>
            <a:r>
              <a:rPr lang="fr-FR" sz="2400" b="1" noProof="1">
                <a:highlight>
                  <a:srgbClr val="00FFFF"/>
                </a:highlight>
                <a:latin typeface="Constantia" panose="02030602050306030303" pitchFamily="18" charset="0"/>
              </a:rPr>
              <a:t>. </a:t>
            </a:r>
            <a:r>
              <a:rPr lang="fr-FR" sz="2400" b="1" noProof="1">
                <a:solidFill>
                  <a:srgbClr val="FF0000"/>
                </a:solidFill>
                <a:highlight>
                  <a:srgbClr val="00FFFF"/>
                </a:highlight>
                <a:latin typeface="Constantia" panose="02030602050306030303" pitchFamily="18" charset="0"/>
              </a:rPr>
              <a:t>Christ est le dépositaire de toutes les grâces.</a:t>
            </a:r>
            <a:r>
              <a:rPr lang="fr-FR" sz="2400" b="1" noProof="1">
                <a:highlight>
                  <a:srgbClr val="00FFFF"/>
                </a:highlight>
                <a:latin typeface="Constantia" panose="02030602050306030303" pitchFamily="18" charset="0"/>
              </a:rPr>
              <a:t> </a:t>
            </a:r>
            <a:br>
              <a:rPr lang="fr-FR" sz="2400" b="1" noProof="1">
                <a:latin typeface="Constantia" panose="02030602050306030303" pitchFamily="18" charset="0"/>
              </a:rPr>
            </a:br>
            <a:r>
              <a:rPr lang="fr-FR" sz="2400" b="1" noProof="1">
                <a:latin typeface="Constantia" panose="02030602050306030303" pitchFamily="18" charset="0"/>
              </a:rPr>
              <a:t>	</a:t>
            </a:r>
            <a:r>
              <a:rPr lang="fr-FR" sz="2400" b="1" noProof="1">
                <a:highlight>
                  <a:srgbClr val="00FFFF"/>
                </a:highlight>
                <a:latin typeface="Constantia" panose="02030602050306030303" pitchFamily="18" charset="0"/>
              </a:rPr>
              <a:t>Il dit : “Achetez de moi.”</a:t>
            </a:r>
            <a:r>
              <a:rPr lang="fr-FR" sz="2400" b="1" noProof="1">
                <a:latin typeface="Constantia" panose="02030602050306030303" pitchFamily="18" charset="0"/>
              </a:rPr>
              <a:t>  (</a:t>
            </a:r>
            <a:r>
              <a:rPr lang="fr-FR" sz="2400" b="1" i="1" noProof="1">
                <a:highlight>
                  <a:srgbClr val="00FF00"/>
                </a:highlight>
                <a:latin typeface="Constantia" panose="02030602050306030303" pitchFamily="18" charset="0"/>
              </a:rPr>
              <a:t>Apocalypse 3.18)</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4089026" y="6428245"/>
            <a:ext cx="6991928" cy="692497"/>
          </a:xfrm>
          <a:prstGeom prst="rect">
            <a:avLst/>
          </a:prstGeom>
          <a:noFill/>
        </p:spPr>
        <p:txBody>
          <a:bodyPr wrap="square" rtlCol="0">
            <a:spAutoFit/>
          </a:bodyPr>
          <a:lstStyle/>
          <a:p>
            <a:pPr algn="r">
              <a:spcAft>
                <a:spcPts val="600"/>
              </a:spcAft>
            </a:pPr>
            <a:r>
              <a:rPr lang="fr-FR" sz="1600" b="1" noProof="1">
                <a:solidFill>
                  <a:schemeClr val="bg1"/>
                </a:solidFill>
              </a:rPr>
              <a:t>E. G. White (Traduction libre) </a:t>
            </a:r>
            <a:r>
              <a:rPr lang="en-US" dirty="0">
                <a:solidFill>
                  <a:schemeClr val="bg1"/>
                </a:solidFill>
              </a:rPr>
              <a:t>Testimonies for the Church, vol. 4 p.88</a:t>
            </a:r>
          </a:p>
          <a:p>
            <a:pPr algn="r">
              <a:spcAft>
                <a:spcPts val="600"/>
              </a:spcAft>
            </a:pPr>
            <a:endParaRPr lang="fr-FR" sz="1600" b="1" noProof="1">
              <a:solidFill>
                <a:schemeClr val="bg1"/>
              </a:solidFill>
            </a:endParaRP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95B1B4D-86D2-B14B-175C-F1E88156FEE2}"/>
              </a:ext>
            </a:extLst>
          </p:cNvPr>
          <p:cNvSpPr txBox="1"/>
          <p:nvPr/>
        </p:nvSpPr>
        <p:spPr>
          <a:xfrm>
            <a:off x="6618516" y="87477"/>
            <a:ext cx="2862942" cy="461665"/>
          </a:xfrm>
          <a:prstGeom prst="rect">
            <a:avLst/>
          </a:prstGeom>
          <a:noFill/>
        </p:spPr>
        <p:txBody>
          <a:bodyPr wrap="square">
            <a:spAutoFit/>
          </a:bodyPr>
          <a:lstStyle/>
          <a:p>
            <a:pPr algn="ctr"/>
            <a:r>
              <a:rPr lang="fr-FR" sz="2400" dirty="0">
                <a:solidFill>
                  <a:srgbClr val="000000"/>
                </a:solidFill>
                <a:effectLst>
                  <a:outerShdw blurRad="38100" dist="38100" dir="2700000" algn="tl">
                    <a:srgbClr val="000000">
                      <a:alpha val="43137"/>
                    </a:srgbClr>
                  </a:outerShdw>
                </a:effectLst>
                <a:highlight>
                  <a:srgbClr val="00FFFF"/>
                </a:highlight>
                <a:latin typeface="Calibri" panose="020F0502020204030204" pitchFamily="34" charset="0"/>
                <a:ea typeface="MS Minngs"/>
              </a:rPr>
              <a:t>Pour aller plus loin</a:t>
            </a:r>
            <a:r>
              <a:rPr lang="fr-FR" sz="2400" dirty="0">
                <a:solidFill>
                  <a:srgbClr val="000000"/>
                </a:solidFill>
                <a:effectLst>
                  <a:outerShdw blurRad="38100" dist="38100" dir="2700000" algn="tl">
                    <a:srgbClr val="000000">
                      <a:alpha val="43137"/>
                    </a:srgbClr>
                  </a:outerShdw>
                </a:effectLst>
                <a:latin typeface="Calibri" panose="020F0502020204030204" pitchFamily="34" charset="0"/>
                <a:ea typeface="MS Minngs"/>
              </a:rPr>
              <a:t> </a:t>
            </a:r>
            <a:endParaRPr lang="fr-CH" sz="2400"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8A505FF4-9520-E299-3D19-ECC82CAD75FE}"/>
              </a:ext>
            </a:extLst>
          </p:cNvPr>
          <p:cNvSpPr txBox="1"/>
          <p:nvPr/>
        </p:nvSpPr>
        <p:spPr>
          <a:xfrm>
            <a:off x="5138058" y="587829"/>
            <a:ext cx="6683828" cy="707886"/>
          </a:xfrm>
          <a:prstGeom prst="rect">
            <a:avLst/>
          </a:prstGeom>
          <a:noFill/>
          <a:ln w="57150">
            <a:solidFill>
              <a:schemeClr val="tx2"/>
            </a:solidFill>
          </a:ln>
        </p:spPr>
        <p:txBody>
          <a:bodyPr wrap="square" rtlCol="0">
            <a:spAutoFit/>
          </a:bodyPr>
          <a:lstStyle/>
          <a:p>
            <a:pPr algn="ct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Quand l'ennemi viendra comme un fleuve, </a:t>
            </a:r>
            <a:b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l'Esprit de l’Éternel le mettra en fuite » </a:t>
            </a:r>
            <a:r>
              <a:rPr lang="fr-FR" sz="2000" i="1" dirty="0">
                <a:solidFill>
                  <a:schemeClr val="accent1"/>
                </a:solidFill>
                <a:latin typeface="Arial" panose="020B0604020202020204" pitchFamily="34" charset="0"/>
                <a:cs typeface="Arial" panose="020B0604020202020204" pitchFamily="34" charset="0"/>
              </a:rPr>
              <a:t>(Ésaïe 59.19)</a:t>
            </a:r>
            <a:r>
              <a:rPr lang="fr-FR" sz="2000" dirty="0">
                <a:latin typeface="Arial" panose="020B0604020202020204" pitchFamily="34" charset="0"/>
                <a:cs typeface="Arial" panose="020B0604020202020204" pitchFamily="34" charset="0"/>
              </a:rPr>
              <a:t>. </a:t>
            </a:r>
            <a:endParaRPr lang="fr-CH" sz="20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B44FDEF-A964-B822-4364-3DA99698943F}"/>
              </a:ext>
            </a:extLst>
          </p:cNvPr>
          <p:cNvSpPr txBox="1"/>
          <p:nvPr/>
        </p:nvSpPr>
        <p:spPr>
          <a:xfrm>
            <a:off x="4593770" y="1426028"/>
            <a:ext cx="7217229" cy="3170099"/>
          </a:xfrm>
          <a:prstGeom prst="rect">
            <a:avLst/>
          </a:prstGeom>
          <a:noFill/>
          <a:ln w="57150">
            <a:solidFill>
              <a:schemeClr val="tx2"/>
            </a:solidFill>
          </a:ln>
        </p:spPr>
        <p:txBody>
          <a:bodyPr wrap="square" rtlCol="0">
            <a:spAutoFit/>
          </a:bodyPr>
          <a:lstStyle/>
          <a:p>
            <a:pPr algn="ct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Christ éprouve de la répugnance envers </a:t>
            </a:r>
            <a:b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les soi-disant chrétiens qui font preuve </a:t>
            </a:r>
            <a:b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d'un cœur froid et mènent une existence égoïste.</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p>
          <a:p>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 soyons pas des chrétiens tièdes, </a:t>
            </a:r>
            <a:b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sans compassion envers autrui. </a:t>
            </a:r>
          </a:p>
          <a:p>
            <a:pPr algn="ctr"/>
            <a:endPar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Entourons-nous d'une atmosphère de courage et d'espoir. Adressons des paroles agréables et encourageantes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à ceux qui nous entourent. ... </a:t>
            </a:r>
            <a:endParaRPr lang="fr-CH"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pic>
        <p:nvPicPr>
          <p:cNvPr id="4098" name="Picture 2">
            <a:extLst>
              <a:ext uri="{FF2B5EF4-FFF2-40B4-BE49-F238E27FC236}">
                <a16:creationId xmlns:a16="http://schemas.microsoft.com/office/drawing/2014/main" id="{7A4E5037-3AB9-9E1D-98B5-EE4DEBCC9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9087" y="261257"/>
            <a:ext cx="3396342" cy="3439886"/>
          </a:xfrm>
          <a:prstGeom prst="rect">
            <a:avLst/>
          </a:prstGeom>
          <a:noFill/>
          <a:ln w="76200">
            <a:solidFill>
              <a:srgbClr val="FFFF00"/>
            </a:solidFill>
          </a:ln>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EE1E588-4F8C-AD60-500B-3BDE25051164}"/>
              </a:ext>
            </a:extLst>
          </p:cNvPr>
          <p:cNvSpPr txBox="1"/>
          <p:nvPr/>
        </p:nvSpPr>
        <p:spPr>
          <a:xfrm>
            <a:off x="1905001" y="4735286"/>
            <a:ext cx="9916885" cy="1323439"/>
          </a:xfrm>
          <a:prstGeom prst="rect">
            <a:avLst/>
          </a:prstGeom>
          <a:noFill/>
          <a:ln w="57150">
            <a:solidFill>
              <a:schemeClr val="tx2"/>
            </a:solidFill>
          </a:ln>
        </p:spPr>
        <p:txBody>
          <a:bodyPr wrap="square" rtlCol="0">
            <a:spAutoFit/>
          </a:bodyPr>
          <a:lstStyle/>
          <a:p>
            <a:pPr algn="ctr"/>
            <a:r>
              <a:rPr lang="fr-FR"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Mais le conseil du Témoin véritable ne présente pas le cas de ceux qui sont tièdes </a:t>
            </a:r>
            <a:br>
              <a:rPr lang="fr-FR" sz="2000" dirty="0">
                <a:latin typeface="Arial" panose="020B0604020202020204" pitchFamily="34" charset="0"/>
                <a:cs typeface="Arial" panose="020B0604020202020204" pitchFamily="34" charset="0"/>
              </a:rPr>
            </a:br>
            <a:r>
              <a:rPr lang="fr-FR"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comme étant désespéré</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highlight>
                  <a:srgbClr val="FFFF00"/>
                </a:highlight>
                <a:latin typeface="Arial" panose="020B0604020202020204" pitchFamily="34" charset="0"/>
                <a:cs typeface="Arial" panose="020B0604020202020204" pitchFamily="34" charset="0"/>
              </a:rPr>
              <a:t>Il y a encore une opportunité pour remédier à cette condition</a:t>
            </a:r>
            <a:r>
              <a:rPr lang="fr-FR" sz="2000" dirty="0">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r>
              <a:rPr lang="fr-FR" sz="2000" dirty="0">
                <a:highlight>
                  <a:srgbClr val="00FFFF"/>
                </a:highlight>
                <a:latin typeface="Arial" panose="020B0604020202020204" pitchFamily="34" charset="0"/>
                <a:cs typeface="Arial" panose="020B0604020202020204" pitchFamily="34" charset="0"/>
              </a:rPr>
              <a:t>et le message à Laodicée est plein d’encouragement</a:t>
            </a:r>
            <a:r>
              <a:rPr lang="fr-FR" sz="2000" dirty="0">
                <a:latin typeface="Arial" panose="020B0604020202020204" pitchFamily="34" charset="0"/>
                <a:cs typeface="Arial" panose="020B0604020202020204" pitchFamily="34" charset="0"/>
              </a:rPr>
              <a:t>, </a:t>
            </a:r>
            <a:r>
              <a:rPr lang="fr-FR" sz="2000" dirty="0">
                <a:highlight>
                  <a:srgbClr val="00FF00"/>
                </a:highlight>
                <a:latin typeface="Arial" panose="020B0604020202020204" pitchFamily="34" charset="0"/>
                <a:cs typeface="Arial" panose="020B0604020202020204" pitchFamily="34" charset="0"/>
              </a:rPr>
              <a:t>car l’église qui a rétrogradé </a:t>
            </a:r>
            <a:br>
              <a:rPr lang="fr-FR" sz="2000" dirty="0">
                <a:highlight>
                  <a:srgbClr val="00FF00"/>
                </a:highlight>
                <a:latin typeface="Arial" panose="020B0604020202020204" pitchFamily="34" charset="0"/>
                <a:cs typeface="Arial" panose="020B0604020202020204" pitchFamily="34" charset="0"/>
              </a:rPr>
            </a:br>
            <a:r>
              <a:rPr lang="fr-FR" sz="2000" dirty="0">
                <a:highlight>
                  <a:srgbClr val="00FF00"/>
                </a:highlight>
                <a:latin typeface="Arial" panose="020B0604020202020204" pitchFamily="34" charset="0"/>
                <a:cs typeface="Arial" panose="020B0604020202020204" pitchFamily="34" charset="0"/>
              </a:rPr>
              <a:t>peut encore acheter l’or de la foi et de l’amour. »</a:t>
            </a:r>
            <a:endParaRPr lang="fr-CH" sz="2000" dirty="0">
              <a:highlight>
                <a:srgbClr val="00FF00"/>
              </a:highlight>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A108664C-A8B9-DF76-D718-2DED69D8D5F2}"/>
              </a:ext>
            </a:extLst>
          </p:cNvPr>
          <p:cNvSpPr txBox="1"/>
          <p:nvPr/>
        </p:nvSpPr>
        <p:spPr>
          <a:xfrm>
            <a:off x="5018314" y="6204857"/>
            <a:ext cx="5551715" cy="369332"/>
          </a:xfrm>
          <a:prstGeom prst="rect">
            <a:avLst/>
          </a:prstGeom>
          <a:noFill/>
          <a:ln w="57150">
            <a:solidFill>
              <a:srgbClr val="FFFF00"/>
            </a:solidFill>
          </a:ln>
        </p:spPr>
        <p:txBody>
          <a:bodyPr wrap="square" rtlCol="0">
            <a:spAutoFit/>
          </a:bodyPr>
          <a:lstStyle/>
          <a:p>
            <a:r>
              <a:rPr lang="fr-FR" dirty="0">
                <a:highlight>
                  <a:srgbClr val="00FFFF"/>
                </a:highlight>
              </a:rPr>
              <a:t>Commentaire d’Ellen G. White sur Apocalypse 3.18-21</a:t>
            </a:r>
            <a:endParaRPr lang="fr-CH" dirty="0">
              <a:highlight>
                <a:srgbClr val="00FFFF"/>
              </a:highlight>
            </a:endParaRPr>
          </a:p>
        </p:txBody>
      </p:sp>
      <p:sp>
        <p:nvSpPr>
          <p:cNvPr id="9" name="Rectangle 8">
            <a:extLst>
              <a:ext uri="{FF2B5EF4-FFF2-40B4-BE49-F238E27FC236}">
                <a16:creationId xmlns:a16="http://schemas.microsoft.com/office/drawing/2014/main" id="{59F4CC4D-77A4-B799-55B9-9E3F0F19E960}"/>
              </a:ext>
            </a:extLst>
          </p:cNvPr>
          <p:cNvSpPr/>
          <p:nvPr/>
        </p:nvSpPr>
        <p:spPr>
          <a:xfrm>
            <a:off x="1201984" y="3613566"/>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234139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3" name="Picture 2">
            <a:extLst>
              <a:ext uri="{FF2B5EF4-FFF2-40B4-BE49-F238E27FC236}">
                <a16:creationId xmlns:a16="http://schemas.microsoft.com/office/drawing/2014/main" id="{3261A432-B684-BD4F-6277-980A7258DC5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D4B02901-B77C-C10D-82DF-0E3052C540CF}"/>
              </a:ext>
            </a:extLst>
          </p:cNvPr>
          <p:cNvSpPr txBox="1"/>
          <p:nvPr/>
        </p:nvSpPr>
        <p:spPr>
          <a:xfrm>
            <a:off x="7943850" y="435188"/>
            <a:ext cx="3905250" cy="3077766"/>
          </a:xfrm>
          <a:prstGeom prst="rect">
            <a:avLst/>
          </a:prstGeom>
          <a:noFill/>
        </p:spPr>
        <p:txBody>
          <a:bodyPr wrap="square">
            <a:spAutoFit/>
          </a:bodyPr>
          <a:lstStyle/>
          <a:p>
            <a:pPr algn="ctr"/>
            <a:r>
              <a:rPr lang="fr-FR" sz="4000" b="1" noProof="1">
                <a:solidFill>
                  <a:schemeClr val="bg1"/>
                </a:solidFill>
                <a:effectLst>
                  <a:outerShdw blurRad="38100" dist="38100" dir="2700000" algn="tl">
                    <a:srgbClr val="000000">
                      <a:alpha val="43137"/>
                    </a:srgbClr>
                  </a:outerShdw>
                </a:effectLst>
                <a:latin typeface="Comic Sans MS" panose="030F0702030302020204" pitchFamily="66" charset="0"/>
              </a:rPr>
              <a:t>“Comme le Père m’a aimé, je vous ai aussi aimés”</a:t>
            </a:r>
          </a:p>
          <a:p>
            <a:pPr algn="ctr">
              <a:spcBef>
                <a:spcPts val="1200"/>
              </a:spcBef>
            </a:pPr>
            <a:r>
              <a:rPr lang="fr-FR" sz="2400" b="1" noProof="1">
                <a:solidFill>
                  <a:schemeClr val="bg1"/>
                </a:solidFill>
                <a:effectLst>
                  <a:outerShdw blurRad="38100" dist="38100" dir="2700000" algn="tl">
                    <a:srgbClr val="000000">
                      <a:alpha val="43137"/>
                    </a:srgbClr>
                  </a:outerShdw>
                </a:effectLst>
                <a:latin typeface="Comic Sans MS" panose="030F0702030302020204" pitchFamily="66" charset="0"/>
              </a:rPr>
              <a:t>(Jean 15.9 </a:t>
            </a:r>
            <a:r>
              <a:rPr lang="fr-FR" b="1" noProof="1">
                <a:solidFill>
                  <a:schemeClr val="bg1"/>
                </a:solidFill>
                <a:effectLst>
                  <a:outerShdw blurRad="38100" dist="38100" dir="2700000" algn="tl">
                    <a:srgbClr val="000000">
                      <a:alpha val="43137"/>
                    </a:srgbClr>
                  </a:outerShdw>
                </a:effectLst>
                <a:latin typeface="Comic Sans MS" panose="030F0702030302020204" pitchFamily="66" charset="0"/>
              </a:rPr>
              <a:t>NEG 1979</a:t>
            </a:r>
            <a:r>
              <a:rPr lang="fr-FR" sz="2400" b="1" noProof="1">
                <a:solidFill>
                  <a:schemeClr val="bg1"/>
                </a:solidFill>
                <a:effectLst>
                  <a:outerShdw blurRad="38100" dist="38100" dir="2700000" algn="tl">
                    <a:srgbClr val="000000">
                      <a:alpha val="43137"/>
                    </a:srgbClr>
                  </a:outerShdw>
                </a:effectLst>
                <a:latin typeface="Comic Sans MS" panose="030F0702030302020204" pitchFamily="66" charset="0"/>
              </a:rPr>
              <a:t>)</a:t>
            </a:r>
            <a:endParaRPr lang="fr-FR" sz="4000" b="1" noProof="1">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1725D-9868-41B8-8F5E-17490929B0B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1">
                <a:solidFill>
                  <a:srgbClr val="6C176A"/>
                </a:solidFill>
              </a:rPr>
              <a:t>Le message de Dieu (Apocalypse 3.14-22) :</a:t>
            </a:r>
          </a:p>
          <a:p>
            <a:pPr lvl="1">
              <a:spcBef>
                <a:spcPts val="600"/>
              </a:spcBef>
            </a:pPr>
            <a:r>
              <a:rPr lang="fr-FR" sz="2000" b="1" noProof="1"/>
              <a:t>Évaluation (v. 14-17)</a:t>
            </a:r>
          </a:p>
          <a:p>
            <a:pPr lvl="1">
              <a:spcBef>
                <a:spcPts val="600"/>
              </a:spcBef>
            </a:pPr>
            <a:r>
              <a:rPr lang="fr-FR" sz="2000" b="1" noProof="1"/>
              <a:t>Solution (v. 18)</a:t>
            </a:r>
          </a:p>
          <a:p>
            <a:pPr lvl="1">
              <a:spcBef>
                <a:spcPts val="600"/>
              </a:spcBef>
            </a:pPr>
            <a:r>
              <a:rPr lang="fr-FR" sz="2000" b="1" noProof="1"/>
              <a:t>Résultat (v. 19-20)</a:t>
            </a:r>
          </a:p>
          <a:p>
            <a:pPr lvl="1">
              <a:spcBef>
                <a:spcPts val="600"/>
              </a:spcBef>
            </a:pPr>
            <a:r>
              <a:rPr lang="fr-FR" sz="2000" b="1" noProof="1"/>
              <a:t>Récompense (v. 21-22)</a:t>
            </a:r>
          </a:p>
          <a:p>
            <a:pPr>
              <a:spcBef>
                <a:spcPts val="1800"/>
              </a:spcBef>
            </a:pPr>
            <a:r>
              <a:rPr lang="fr-FR" sz="2000" b="1" noProof="1">
                <a:solidFill>
                  <a:srgbClr val="801C21"/>
                </a:solidFill>
              </a:rPr>
              <a:t>Évalue-toi (Jean 15.1-11) :</a:t>
            </a:r>
          </a:p>
          <a:p>
            <a:pPr lvl="1">
              <a:spcBef>
                <a:spcPts val="600"/>
              </a:spcBef>
            </a:pPr>
            <a:r>
              <a:rPr lang="fr-FR" sz="2000" b="1" noProof="1"/>
              <a:t>Le sarment et la vigne</a:t>
            </a:r>
          </a:p>
          <a:p>
            <a:pPr lvl="1">
              <a:spcBef>
                <a:spcPts val="600"/>
              </a:spcBef>
            </a:pPr>
            <a:r>
              <a:rPr lang="fr-FR" sz="2000" b="1" noProof="1"/>
              <a:t>La sève</a:t>
            </a: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1015663"/>
          </a:xfrm>
          <a:prstGeom prst="rect">
            <a:avLst/>
          </a:prstGeom>
          <a:noFill/>
        </p:spPr>
        <p:txBody>
          <a:bodyPr wrap="square" rtlCol="0">
            <a:spAutoFit/>
          </a:bodyPr>
          <a:lstStyle/>
          <a:p>
            <a:pPr>
              <a:spcBef>
                <a:spcPts val="600"/>
              </a:spcBef>
            </a:pPr>
            <a:r>
              <a:rPr lang="fr-FR" sz="2000" b="1" noProof="1">
                <a:solidFill>
                  <a:schemeClr val="bg2">
                    <a:lumMod val="20000"/>
                    <a:lumOff val="80000"/>
                  </a:schemeClr>
                </a:solidFill>
                <a:effectLst>
                  <a:glow rad="88900">
                    <a:srgbClr val="2C3D66"/>
                  </a:glow>
                  <a:outerShdw blurRad="38100" dist="38100" dir="2700000" algn="tl">
                    <a:srgbClr val="000000">
                      <a:alpha val="43137"/>
                    </a:srgbClr>
                  </a:outerShdw>
                </a:effectLst>
              </a:rPr>
              <a:t>Chacun d’entre nous est parvenu à une relation avec Dieu qui lui est propre. Mais nous nous rejoignons tous sur un point : cette relation peut (et doit) grandir.</a:t>
            </a:r>
          </a:p>
        </p:txBody>
      </p:sp>
      <p:pic>
        <p:nvPicPr>
          <p:cNvPr id="5" name="Imagen 4" descr="Hombre y mujer sentados en una banca de madera  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  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  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  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  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  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  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  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  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  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878539"/>
            <a:ext cx="8391524" cy="1323439"/>
          </a:xfrm>
          <a:prstGeom prst="rect">
            <a:avLst/>
          </a:prstGeom>
          <a:noFill/>
        </p:spPr>
        <p:txBody>
          <a:bodyPr wrap="square">
            <a:spAutoFit/>
          </a:bodyPr>
          <a:lstStyle/>
          <a:p>
            <a:pPr>
              <a:spcBef>
                <a:spcPts val="600"/>
              </a:spcBef>
            </a:pPr>
            <a:r>
              <a:rPr lang="fr-FR" sz="2000" b="1" noProof="1">
                <a:solidFill>
                  <a:srgbClr val="FFFF00"/>
                </a:solidFill>
                <a:effectLst>
                  <a:glow rad="88900">
                    <a:srgbClr val="2C3D66"/>
                  </a:glow>
                  <a:outerShdw blurRad="38100" dist="38100" dir="2700000" algn="tl">
                    <a:srgbClr val="000000">
                      <a:alpha val="43137"/>
                    </a:srgbClr>
                  </a:outerShdw>
                </a:effectLst>
              </a:rPr>
              <a:t>Dieu nous a adressé un message général sur l’état spirituel de la dernière période de l’Église en ce monde. Il nous revient maintenant de nous évaluer pour savoir quelle part de ce message s’applique à nous, et comment consolider et approfondir notre relation avec Dieu.</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1159200"/>
            <a:ext cx="8391524" cy="707886"/>
          </a:xfrm>
          <a:prstGeom prst="rect">
            <a:avLst/>
          </a:prstGeom>
          <a:noFill/>
        </p:spPr>
        <p:txBody>
          <a:bodyPr wrap="square">
            <a:spAutoFit/>
          </a:bodyPr>
          <a:lstStyle/>
          <a:p>
            <a:pPr>
              <a:spcBef>
                <a:spcPts val="600"/>
              </a:spcBef>
            </a:pPr>
            <a:r>
              <a:rPr lang="fr-FR" sz="2000" b="1" noProof="1">
                <a:solidFill>
                  <a:schemeClr val="bg1"/>
                </a:solidFill>
                <a:effectLst>
                  <a:glow rad="88900">
                    <a:srgbClr val="2C3D66"/>
                  </a:glow>
                  <a:outerShdw blurRad="38100" dist="38100" dir="2700000" algn="tl">
                    <a:srgbClr val="000000">
                      <a:alpha val="43137"/>
                    </a:srgbClr>
                  </a:outerShdw>
                </a:effectLst>
              </a:rPr>
              <a:t>Le premier pas à franchir pour pouvoir grandir, c’est de prendre conscience de notre situation actuelle.</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9AE192A-F80A-D867-142E-FA86DE13611F}"/>
              </a:ext>
            </a:extLst>
          </p:cNvPr>
          <p:cNvSpPr txBox="1"/>
          <p:nvPr/>
        </p:nvSpPr>
        <p:spPr>
          <a:xfrm>
            <a:off x="4093028" y="76200"/>
            <a:ext cx="7957457" cy="3139321"/>
          </a:xfrm>
          <a:prstGeom prst="rect">
            <a:avLst/>
          </a:prstGeom>
          <a:noFill/>
          <a:ln w="57150">
            <a:solidFill>
              <a:schemeClr val="tx1"/>
            </a:solidFill>
          </a:ln>
        </p:spPr>
        <p:txBody>
          <a:bodyPr wrap="square" rtlCol="0">
            <a:spAutoFit/>
          </a:bodyPr>
          <a:lstStyle/>
          <a:p>
            <a:pPr algn="just"/>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Comme les Juifs au temps du Christ, nombreux sont ceux aujourd’hui, qui entendent et croient, mais ne veulent pas obéir et accepter la vérité telle qu’elle est en Jésus. </a:t>
            </a:r>
          </a:p>
          <a:p>
            <a:pPr algn="just"/>
            <a:endParaRPr lang="fr-FR" sz="2200" dirty="0">
              <a:latin typeface="Arial" panose="020B0604020202020204" pitchFamily="34" charset="0"/>
              <a:cs typeface="Arial" panose="020B0604020202020204" pitchFamily="34" charset="0"/>
            </a:endParaRPr>
          </a:p>
          <a:p>
            <a:pPr algn="just"/>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craignent de perdre certains des avantages que leur offre le monde. </a:t>
            </a:r>
            <a:r>
              <a:rPr lang="fr-FR" sz="22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Leur intellect approuve la vérité, mais en fait pour eux, obéir signifierait :</a:t>
            </a:r>
            <a:r>
              <a:rPr lang="fr-FR" sz="2200" dirty="0">
                <a:latin typeface="Arial" panose="020B0604020202020204" pitchFamily="34" charset="0"/>
                <a:cs typeface="Arial" panose="020B0604020202020204" pitchFamily="34" charset="0"/>
              </a:rPr>
              <a:t> </a:t>
            </a:r>
            <a:r>
              <a:rPr lang="fr-FR" sz="2200" dirty="0">
                <a:highlight>
                  <a:srgbClr val="00FFFF"/>
                </a:highlight>
                <a:latin typeface="Arial" panose="020B0604020202020204" pitchFamily="34" charset="0"/>
                <a:cs typeface="Arial" panose="020B0604020202020204" pitchFamily="34" charset="0"/>
              </a:rPr>
              <a:t>se charger de la croix de l’abnégation et du sacrifice, cesser de faire confiance en l’homme en s’appuyant sur la force humaine, aussi se détournent-ils de la croix</a:t>
            </a:r>
            <a:endParaRPr lang="fr-CH" sz="2200" dirty="0">
              <a:highlight>
                <a:srgbClr val="00FFFF"/>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D33D9F63-FFE5-27D9-614A-A36819F4106E}"/>
              </a:ext>
            </a:extLst>
          </p:cNvPr>
          <p:cNvSpPr txBox="1"/>
          <p:nvPr/>
        </p:nvSpPr>
        <p:spPr>
          <a:xfrm>
            <a:off x="2797629" y="3418115"/>
            <a:ext cx="9241971" cy="1107996"/>
          </a:xfrm>
          <a:prstGeom prst="rect">
            <a:avLst/>
          </a:prstGeom>
          <a:solidFill>
            <a:schemeClr val="accent4">
              <a:lumMod val="20000"/>
              <a:lumOff val="80000"/>
            </a:schemeClr>
          </a:solidFill>
          <a:ln w="57150">
            <a:solidFill>
              <a:schemeClr val="tx1"/>
            </a:solidFill>
          </a:ln>
        </p:spPr>
        <p:txBody>
          <a:bodyPr wrap="square" rtlCol="0">
            <a:spAutoFit/>
          </a:bodyPr>
          <a:lstStyle/>
          <a:p>
            <a:pPr algn="ctr"/>
            <a:r>
              <a:rPr lang="fr-FR" sz="2200" dirty="0">
                <a:ln w="0"/>
                <a:solidFill>
                  <a:srgbClr val="0000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Ils auraient pu s’asseoir aux pieds de Jésus, </a:t>
            </a:r>
            <a:br>
              <a:rPr lang="fr-FR" sz="2200" dirty="0">
                <a:ln w="0"/>
                <a:solidFill>
                  <a:srgbClr val="0000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fr-FR" sz="2200" dirty="0">
                <a:ln w="0"/>
                <a:solidFill>
                  <a:srgbClr val="0000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apprenant chaque jour de Lui, </a:t>
            </a:r>
            <a:r>
              <a:rPr lang="fr-FR" sz="2200" dirty="0">
                <a:ln w="0"/>
                <a:solidFill>
                  <a:schemeClr val="tx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Lui qui sait si bien </a:t>
            </a:r>
            <a:br>
              <a:rPr lang="fr-FR" sz="2200" dirty="0">
                <a:ln w="0"/>
                <a:solidFill>
                  <a:schemeClr val="tx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fr-FR" sz="2200" dirty="0">
                <a:ln w="0"/>
                <a:solidFill>
                  <a:schemeClr val="tx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 qu’est la vie éternelle -,</a:t>
            </a:r>
            <a:r>
              <a:rPr lang="fr-FR" sz="22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fr-FR" sz="2200" dirty="0">
                <a:ln w="0"/>
                <a:solidFill>
                  <a:srgbClr val="0000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mais ils ne le veulent pas. </a:t>
            </a:r>
            <a:endParaRPr lang="fr-CH" sz="2200" dirty="0">
              <a:ln w="0"/>
              <a:solidFill>
                <a:srgbClr val="0000FF"/>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AFEA4E4-F543-E32D-BD83-A0D750059F0B}"/>
              </a:ext>
            </a:extLst>
          </p:cNvPr>
          <p:cNvSpPr txBox="1"/>
          <p:nvPr/>
        </p:nvSpPr>
        <p:spPr>
          <a:xfrm>
            <a:off x="195943" y="4757057"/>
            <a:ext cx="11843657" cy="2185214"/>
          </a:xfrm>
          <a:prstGeom prst="rect">
            <a:avLst/>
          </a:prstGeom>
          <a:solidFill>
            <a:schemeClr val="accent4">
              <a:lumMod val="20000"/>
              <a:lumOff val="80000"/>
            </a:schemeClr>
          </a:solidFill>
          <a:ln w="57150">
            <a:solidFill>
              <a:schemeClr val="tx1"/>
            </a:solidFill>
          </a:ln>
        </p:spPr>
        <p:txBody>
          <a:bodyPr wrap="square" rtlCol="0">
            <a:spAutoFit/>
          </a:bodyPr>
          <a:lstStyle/>
          <a:p>
            <a:pPr algn="just"/>
            <a:r>
              <a:rPr lang="fr-FR" sz="2200"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Celui qui est sauvé est censé abandonner ses propres plans, les ambitieux projets </a:t>
            </a:r>
            <a:br>
              <a:rPr lang="fr-FR" sz="2200"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auraient fait sa gloire, et suivre le Christ sur le chemin qu’il indique.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L’entendement doit Lui être livré pour qu’il y fasse le ménage, qu’il l’affine et le purifie.</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Cela se fera toujours, quand les enseignements du Seigneur Jésus seront reçus correctement. Il est difficile pour l’ego de mourir chaque jour, même quand, devant l’âme assoiffée</a:t>
            </a:r>
            <a:r>
              <a:rPr lang="fr-FR" sz="2200" dirty="0">
                <a:latin typeface="Arial" panose="020B0604020202020204" pitchFamily="34" charset="0"/>
                <a:cs typeface="Arial" panose="020B0604020202020204" pitchFamily="34" charset="0"/>
              </a:rPr>
              <a:t>, </a:t>
            </a:r>
            <a:r>
              <a:rPr lang="fr-FR" sz="2400" dirty="0">
                <a:solidFill>
                  <a:srgbClr val="000000"/>
                </a:solidFill>
                <a:latin typeface="Arial" panose="020B0604020202020204" pitchFamily="34" charset="0"/>
                <a:ea typeface="MS Minngs"/>
                <a:cs typeface="Arial" panose="020B0604020202020204" pitchFamily="34" charset="0"/>
              </a:rPr>
              <a:t>la merveilleuse histoire de la grâce de Dieu est présentée avec les richesses de son amour. </a:t>
            </a:r>
            <a:endParaRPr lang="fr-CH"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47C1D39-6863-2C61-BFE6-5726E6E76DE6}"/>
              </a:ext>
            </a:extLst>
          </p:cNvPr>
          <p:cNvSpPr txBox="1"/>
          <p:nvPr/>
        </p:nvSpPr>
        <p:spPr>
          <a:xfrm>
            <a:off x="727529" y="326571"/>
            <a:ext cx="2645228" cy="461665"/>
          </a:xfrm>
          <a:prstGeom prst="rect">
            <a:avLst/>
          </a:prstGeom>
          <a:solidFill>
            <a:srgbClr val="85CFE9"/>
          </a:solidFill>
          <a:ln w="38100">
            <a:solidFill>
              <a:schemeClr val="tx1"/>
            </a:solidFill>
          </a:ln>
        </p:spPr>
        <p:txBody>
          <a:bodyPr wrap="square" rtlCol="0">
            <a:spAutoFit/>
          </a:bodyPr>
          <a:lstStyle/>
          <a:p>
            <a:pPr algn="ctr"/>
            <a:r>
              <a:rPr lang="fr-FR" sz="2400" b="1" dirty="0">
                <a:latin typeface="Arial" panose="020B0604020202020204" pitchFamily="34" charset="0"/>
                <a:cs typeface="Arial" panose="020B0604020202020204" pitchFamily="34" charset="0"/>
              </a:rPr>
              <a:t>Notre condition </a:t>
            </a:r>
            <a:endParaRPr lang="fr-CH" dirty="0"/>
          </a:p>
        </p:txBody>
      </p:sp>
      <p:sp>
        <p:nvSpPr>
          <p:cNvPr id="6" name="ZoneTexte 5">
            <a:extLst>
              <a:ext uri="{FF2B5EF4-FFF2-40B4-BE49-F238E27FC236}">
                <a16:creationId xmlns:a16="http://schemas.microsoft.com/office/drawing/2014/main" id="{EF76CA61-96CE-D9B6-8B59-F6C37AF8D974}"/>
              </a:ext>
            </a:extLst>
          </p:cNvPr>
          <p:cNvSpPr txBox="1"/>
          <p:nvPr/>
        </p:nvSpPr>
        <p:spPr>
          <a:xfrm>
            <a:off x="399142" y="965199"/>
            <a:ext cx="3341915" cy="2246769"/>
          </a:xfrm>
          <a:prstGeom prst="rect">
            <a:avLst/>
          </a:prstGeom>
          <a:solidFill>
            <a:schemeClr val="tx1"/>
          </a:solidFill>
        </p:spPr>
        <p:txBody>
          <a:bodyPr wrap="square" rtlCol="0">
            <a:spAutoFit/>
          </a:bodyPr>
          <a:lstStyle/>
          <a:p>
            <a:pPr algn="ctr"/>
            <a:r>
              <a:rPr lang="fr-FR" sz="2000" dirty="0">
                <a:solidFill>
                  <a:schemeClr val="bg1"/>
                </a:solidFill>
                <a:latin typeface="Arial" panose="020B0604020202020204" pitchFamily="34" charset="0"/>
                <a:cs typeface="Arial" panose="020B0604020202020204" pitchFamily="34" charset="0"/>
              </a:rPr>
              <a:t> « Si seulement tu étais froid ou bouillant ! Ainsi, parce que tu es tiède et que tu n'es ni bouillant ni froid, je vais te vomir de ma bouche. » </a:t>
            </a:r>
            <a:br>
              <a:rPr lang="fr-FR" sz="2000" dirty="0">
                <a:solidFill>
                  <a:schemeClr val="bg1"/>
                </a:solidFill>
                <a:latin typeface="Arial" panose="020B0604020202020204" pitchFamily="34" charset="0"/>
                <a:cs typeface="Arial" panose="020B0604020202020204" pitchFamily="34" charset="0"/>
              </a:rPr>
            </a:br>
            <a:r>
              <a:rPr lang="fr-FR" sz="2000" i="1" dirty="0">
                <a:solidFill>
                  <a:srgbClr val="FFFF00"/>
                </a:solidFill>
                <a:latin typeface="Arial" panose="020B0604020202020204" pitchFamily="34" charset="0"/>
                <a:cs typeface="Arial" panose="020B0604020202020204" pitchFamily="34" charset="0"/>
              </a:rPr>
              <a:t>(</a:t>
            </a:r>
            <a:r>
              <a:rPr lang="fr-FR" sz="2000" i="1" u="sng"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Apocalypse 3.16 NBS)</a:t>
            </a:r>
            <a:r>
              <a:rPr lang="fr-FR" sz="2000" i="1" u="sng" dirty="0">
                <a:solidFill>
                  <a:srgbClr val="FFFF00"/>
                </a:solidFill>
                <a:latin typeface="Arial" panose="020B0604020202020204" pitchFamily="34" charset="0"/>
                <a:cs typeface="Arial" panose="020B0604020202020204" pitchFamily="34" charset="0"/>
              </a:rPr>
              <a:t> </a:t>
            </a:r>
            <a:endParaRPr lang="fr-CH" dirty="0">
              <a:solidFill>
                <a:srgbClr val="FFFF00"/>
              </a:solidFill>
            </a:endParaRPr>
          </a:p>
        </p:txBody>
      </p:sp>
      <p:pic>
        <p:nvPicPr>
          <p:cNvPr id="7" name="Picture 2" descr="Image d’Épingle Story">
            <a:extLst>
              <a:ext uri="{FF2B5EF4-FFF2-40B4-BE49-F238E27FC236}">
                <a16:creationId xmlns:a16="http://schemas.microsoft.com/office/drawing/2014/main" id="{37E15E58-BAEF-F5E1-8F2C-322EE9CEB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541" r="2" b="3938"/>
          <a:stretch>
            <a:fillRect/>
          </a:stretch>
        </p:blipFill>
        <p:spPr bwMode="auto">
          <a:xfrm rot="216228" flipH="1">
            <a:off x="661034" y="3233906"/>
            <a:ext cx="1940652" cy="1494608"/>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CFDECCB7-62ED-5E72-EC9B-201B127516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spcAft>
                <a:spcPts val="600"/>
              </a:spcAft>
            </a:pPr>
            <a:r>
              <a:rPr lang="fr-FR" sz="11500" noProof="1">
                <a:ln w="0"/>
                <a:solidFill>
                  <a:srgbClr val="B0175F"/>
                </a:solidFill>
                <a:effectLst>
                  <a:outerShdw blurRad="38100" dist="25400" dir="5400000" algn="ctr" rotWithShape="0">
                    <a:srgbClr val="6E747A">
                      <a:alpha val="43000"/>
                    </a:srgbClr>
                  </a:outerShdw>
                </a:effectLst>
              </a:rPr>
              <a:t>LE MESSAGE DE DIEU</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spcAft>
                <a:spcPts val="600"/>
              </a:spcAft>
            </a:pPr>
            <a:r>
              <a:rPr lang="fr-FR" sz="4800" noProof="1">
                <a:ln w="0"/>
                <a:solidFill>
                  <a:srgbClr val="33792F"/>
                </a:solidFill>
                <a:effectLst>
                  <a:outerShdw blurRad="38100" dist="25400" dir="5400000" algn="ctr" rotWithShape="0">
                    <a:srgbClr val="6E747A">
                      <a:alpha val="43000"/>
                    </a:srgbClr>
                  </a:outerShdw>
                </a:effectLst>
              </a:rPr>
              <a:t>(Apocalypse 3.14-22)</a:t>
            </a:r>
          </a:p>
        </p:txBody>
      </p:sp>
      <p:pic>
        <p:nvPicPr>
          <p:cNvPr id="2" name="Picture 2" descr="Image d’Épingle Story">
            <a:extLst>
              <a:ext uri="{FF2B5EF4-FFF2-40B4-BE49-F238E27FC236}">
                <a16:creationId xmlns:a16="http://schemas.microsoft.com/office/drawing/2014/main" id="{4366E2EC-5109-FBDA-2C49-8C2EBB6B9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541" r="2" b="3938"/>
          <a:stretch>
            <a:fillRect/>
          </a:stretch>
        </p:blipFill>
        <p:spPr bwMode="auto">
          <a:xfrm>
            <a:off x="7143750" y="4279900"/>
            <a:ext cx="2051684" cy="1388414"/>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DF07565-01A9-5E35-B3C9-AB35706BDE1D}"/>
              </a:ext>
            </a:extLst>
          </p:cNvPr>
          <p:cNvSpPr txBox="1"/>
          <p:nvPr/>
        </p:nvSpPr>
        <p:spPr>
          <a:xfrm>
            <a:off x="468084" y="685363"/>
            <a:ext cx="6096000" cy="5509200"/>
          </a:xfrm>
          <a:prstGeom prst="rect">
            <a:avLst/>
          </a:prstGeom>
          <a:noFill/>
        </p:spPr>
        <p:txBody>
          <a:bodyPr wrap="square">
            <a:spAutoFit/>
          </a:bodyPr>
          <a:lstStyle/>
          <a:p>
            <a:pPr algn="just" fontAlgn="base">
              <a:buNone/>
            </a:pPr>
            <a:r>
              <a:rPr lang="fr-CH" sz="2200" b="0" u="none" strike="noStrike" dirty="0">
                <a:solidFill>
                  <a:srgbClr val="FF0000"/>
                </a:solidFill>
                <a:effectLst/>
                <a:highlight>
                  <a:srgbClr val="FFFF00"/>
                </a:highlight>
                <a:latin typeface="times new roman" panose="02020603050405020304" pitchFamily="18" charset="0"/>
                <a:hlinkClick r:id="rId2" tooltip="Apocalypse - Chapitre 3 -  Verset 14"/>
              </a:rPr>
              <a:t>3:14</a:t>
            </a:r>
            <a:r>
              <a:rPr lang="fr-CH" sz="2200" b="0" dirty="0">
                <a:solidFill>
                  <a:srgbClr val="333333"/>
                </a:solidFill>
                <a:effectLst/>
                <a:latin typeface="times new roman" panose="02020603050405020304" pitchFamily="18" charset="0"/>
              </a:rPr>
              <a:t> Écris à l'ange de l'Église de Laodicée: Voici ce que dit l'Amen, le témoin fidèle et véritable, le commencement de la création de Dieu:</a:t>
            </a:r>
          </a:p>
          <a:p>
            <a:pPr algn="just" fontAlgn="base">
              <a:buNone/>
            </a:pPr>
            <a:r>
              <a:rPr lang="fr-CH" sz="2200" b="0" u="none" strike="noStrike" dirty="0">
                <a:solidFill>
                  <a:srgbClr val="FF0000"/>
                </a:solidFill>
                <a:effectLst/>
                <a:highlight>
                  <a:srgbClr val="FFFF00"/>
                </a:highlight>
                <a:latin typeface="times new roman" panose="02020603050405020304" pitchFamily="18" charset="0"/>
                <a:hlinkClick r:id="rId3" tooltip="Apocalypse - Chapitre 3 -  Verset 15"/>
              </a:rPr>
              <a:t>3:15</a:t>
            </a:r>
            <a:r>
              <a:rPr lang="fr-CH" sz="2200" b="0" dirty="0">
                <a:solidFill>
                  <a:srgbClr val="333333"/>
                </a:solidFill>
                <a:effectLst/>
                <a:latin typeface="times new roman" panose="02020603050405020304" pitchFamily="18" charset="0"/>
              </a:rPr>
              <a:t> Je connais tes œuvres. Je sais que tu n'es ni froid ni bouillant. Puisses-tu être froid ou bouillant!</a:t>
            </a:r>
          </a:p>
          <a:p>
            <a:pPr algn="just" fontAlgn="base">
              <a:buNone/>
            </a:pPr>
            <a:r>
              <a:rPr lang="fr-CH" sz="2200" dirty="0">
                <a:solidFill>
                  <a:srgbClr val="FF0000"/>
                </a:solidFill>
                <a:highlight>
                  <a:srgbClr val="FFFF00"/>
                </a:highlight>
                <a:latin typeface="times new roman" panose="02020603050405020304" pitchFamily="18" charset="0"/>
                <a:hlinkClick r:id="rId4" tooltip="Apocalypse - Chapitre 3 -  Verset 16">
                  <a:extLst>
                    <a:ext uri="{A12FA001-AC4F-418D-AE19-62706E023703}">
                      <ahyp:hlinkClr xmlns:ahyp="http://schemas.microsoft.com/office/drawing/2018/hyperlinkcolor" val="tx"/>
                    </a:ext>
                  </a:extLst>
                </a:hlinkClick>
              </a:rPr>
              <a:t>3:16</a:t>
            </a:r>
            <a:r>
              <a:rPr lang="fr-CH" sz="2200" b="0" dirty="0">
                <a:solidFill>
                  <a:srgbClr val="333333"/>
                </a:solidFill>
                <a:effectLst/>
                <a:latin typeface="times new roman" panose="02020603050405020304" pitchFamily="18" charset="0"/>
              </a:rPr>
              <a:t> Ainsi, parce que tu es tiède, et que tu n'es ni froid ni bouillant, je te vomirai de ma bouche.</a:t>
            </a:r>
          </a:p>
          <a:p>
            <a:pPr algn="just" fontAlgn="base">
              <a:buNone/>
            </a:pPr>
            <a:r>
              <a:rPr lang="fr-CH" sz="2200" dirty="0">
                <a:solidFill>
                  <a:srgbClr val="FF0000"/>
                </a:solidFill>
                <a:highlight>
                  <a:srgbClr val="FFFF00"/>
                </a:highlight>
                <a:latin typeface="times new roman" panose="02020603050405020304" pitchFamily="18" charset="0"/>
                <a:hlinkClick r:id="rId5" tooltip="Apocalypse - Chapitre 3 -  Verset 17">
                  <a:extLst>
                    <a:ext uri="{A12FA001-AC4F-418D-AE19-62706E023703}">
                      <ahyp:hlinkClr xmlns:ahyp="http://schemas.microsoft.com/office/drawing/2018/hyperlinkcolor" val="tx"/>
                    </a:ext>
                  </a:extLst>
                </a:hlinkClick>
              </a:rPr>
              <a:t>3:17</a:t>
            </a:r>
            <a:r>
              <a:rPr lang="fr-CH" sz="2200" b="0" dirty="0">
                <a:solidFill>
                  <a:srgbClr val="333333"/>
                </a:solidFill>
                <a:effectLst/>
                <a:latin typeface="times new roman" panose="02020603050405020304" pitchFamily="18" charset="0"/>
              </a:rPr>
              <a:t> Parce que tu dis: Je suis riche, je me suis enrichi, et je n'ai besoin de rien, et parce que tu ne sais pas que tu es malheureux, misérable, pauvre, aveugle et nu,</a:t>
            </a:r>
          </a:p>
          <a:p>
            <a:pPr algn="just" fontAlgn="base">
              <a:buNone/>
            </a:pPr>
            <a:r>
              <a:rPr lang="fr-CH" sz="2200" dirty="0">
                <a:solidFill>
                  <a:srgbClr val="FF0000"/>
                </a:solidFill>
                <a:highlight>
                  <a:srgbClr val="FFFF00"/>
                </a:highlight>
                <a:latin typeface="times new roman" panose="02020603050405020304" pitchFamily="18" charset="0"/>
                <a:hlinkClick r:id="rId6" tooltip="Apocalypse - Chapitre 3 -  Verset 18">
                  <a:extLst>
                    <a:ext uri="{A12FA001-AC4F-418D-AE19-62706E023703}">
                      <ahyp:hlinkClr xmlns:ahyp="http://schemas.microsoft.com/office/drawing/2018/hyperlinkcolor" val="tx"/>
                    </a:ext>
                  </a:extLst>
                </a:hlinkClick>
              </a:rPr>
              <a:t>3:18</a:t>
            </a:r>
            <a:r>
              <a:rPr lang="fr-CH" sz="2200" b="0" dirty="0">
                <a:solidFill>
                  <a:srgbClr val="333333"/>
                </a:solidFill>
                <a:effectLst/>
                <a:latin typeface="times new roman" panose="02020603050405020304" pitchFamily="18" charset="0"/>
              </a:rPr>
              <a:t> je te conseille d'acheter de moi de l'or éprouvé par le feu, afin que tu deviennes riche, et des vêtements blancs, afin que tu sois vêtu et que la honte de ta nudité ne paraisse pas, et un collyre pour oindre tes yeux, afin que tu voies.  </a:t>
            </a:r>
            <a:endParaRPr lang="fr-CH" sz="2200" dirty="0"/>
          </a:p>
        </p:txBody>
      </p:sp>
      <p:sp>
        <p:nvSpPr>
          <p:cNvPr id="4" name="ZoneTexte 3">
            <a:extLst>
              <a:ext uri="{FF2B5EF4-FFF2-40B4-BE49-F238E27FC236}">
                <a16:creationId xmlns:a16="http://schemas.microsoft.com/office/drawing/2014/main" id="{C3324434-F470-9602-D8D0-17E262445976}"/>
              </a:ext>
            </a:extLst>
          </p:cNvPr>
          <p:cNvSpPr txBox="1"/>
          <p:nvPr/>
        </p:nvSpPr>
        <p:spPr>
          <a:xfrm>
            <a:off x="6781800" y="1611087"/>
            <a:ext cx="4833257" cy="4770537"/>
          </a:xfrm>
          <a:prstGeom prst="rect">
            <a:avLst/>
          </a:prstGeom>
          <a:noFill/>
        </p:spPr>
        <p:txBody>
          <a:bodyPr wrap="square" rtlCol="0">
            <a:spAutoFit/>
          </a:bodyPr>
          <a:lstStyle/>
          <a:p>
            <a:pPr algn="just" fontAlgn="base">
              <a:buNone/>
            </a:pPr>
            <a:r>
              <a:rPr lang="fr-CH" sz="2200" dirty="0">
                <a:solidFill>
                  <a:srgbClr val="333333"/>
                </a:solidFill>
                <a:highlight>
                  <a:srgbClr val="00FFFF"/>
                </a:highlight>
                <a:latin typeface="times new roman" panose="02020603050405020304" pitchFamily="18" charset="0"/>
                <a:hlinkClick r:id="rId7" tooltip="Apocalypse - Chapitre 3 -  Verset 19">
                  <a:extLst>
                    <a:ext uri="{A12FA001-AC4F-418D-AE19-62706E023703}">
                      <ahyp:hlinkClr xmlns:ahyp="http://schemas.microsoft.com/office/drawing/2018/hyperlinkcolor" val="tx"/>
                    </a:ext>
                  </a:extLst>
                </a:hlinkClick>
              </a:rPr>
              <a:t>3:19</a:t>
            </a:r>
            <a:r>
              <a:rPr lang="fr-CH" sz="2200" dirty="0">
                <a:solidFill>
                  <a:srgbClr val="333333"/>
                </a:solidFill>
                <a:latin typeface="times new roman" panose="02020603050405020304" pitchFamily="18" charset="0"/>
              </a:rPr>
              <a:t> Moi, je reprends et je châtie tous ceux que j'aime. Aie donc du zèle, et repens-toi.</a:t>
            </a:r>
          </a:p>
          <a:p>
            <a:pPr algn="just" fontAlgn="base">
              <a:buNone/>
            </a:pPr>
            <a:r>
              <a:rPr lang="fr-CH" sz="2200" dirty="0">
                <a:solidFill>
                  <a:srgbClr val="333333"/>
                </a:solidFill>
                <a:highlight>
                  <a:srgbClr val="00FFFF"/>
                </a:highlight>
                <a:latin typeface="times new roman" panose="02020603050405020304" pitchFamily="18" charset="0"/>
                <a:hlinkClick r:id="rId8" tooltip="Apocalypse - Chapitre 3 -  Verset 20">
                  <a:extLst>
                    <a:ext uri="{A12FA001-AC4F-418D-AE19-62706E023703}">
                      <ahyp:hlinkClr xmlns:ahyp="http://schemas.microsoft.com/office/drawing/2018/hyperlinkcolor" val="tx"/>
                    </a:ext>
                  </a:extLst>
                </a:hlinkClick>
              </a:rPr>
              <a:t>3:20</a:t>
            </a:r>
            <a:r>
              <a:rPr lang="fr-CH" sz="2200" dirty="0">
                <a:solidFill>
                  <a:srgbClr val="333333"/>
                </a:solidFill>
                <a:latin typeface="times new roman" panose="02020603050405020304" pitchFamily="18" charset="0"/>
              </a:rPr>
              <a:t> Voici, je me tiens à la porte, et je frappe. Si quelqu'un entend ma voix et ouvre la porte, j'entrerai chez lui, je souperai avec lui, et lui avec moi.</a:t>
            </a:r>
          </a:p>
          <a:p>
            <a:pPr algn="just" fontAlgn="base">
              <a:buNone/>
            </a:pPr>
            <a:r>
              <a:rPr lang="fr-CH" sz="2200" dirty="0">
                <a:solidFill>
                  <a:srgbClr val="333333"/>
                </a:solidFill>
                <a:highlight>
                  <a:srgbClr val="00FFFF"/>
                </a:highlight>
                <a:latin typeface="times new roman" panose="02020603050405020304" pitchFamily="18" charset="0"/>
                <a:hlinkClick r:id="rId9" tooltip="Apocalypse - Chapitre 3 -  Verset 21">
                  <a:extLst>
                    <a:ext uri="{A12FA001-AC4F-418D-AE19-62706E023703}">
                      <ahyp:hlinkClr xmlns:ahyp="http://schemas.microsoft.com/office/drawing/2018/hyperlinkcolor" val="tx"/>
                    </a:ext>
                  </a:extLst>
                </a:hlinkClick>
              </a:rPr>
              <a:t>3:21</a:t>
            </a:r>
            <a:r>
              <a:rPr lang="fr-CH" sz="2200" dirty="0">
                <a:solidFill>
                  <a:srgbClr val="333333"/>
                </a:solidFill>
                <a:latin typeface="times new roman" panose="02020603050405020304" pitchFamily="18" charset="0"/>
              </a:rPr>
              <a:t> Celui qui vaincra, je le ferai asseoir avec moi sur mon trône, comme moi j'ai vaincu et me suis assis avec mon Père sur son trône.</a:t>
            </a:r>
          </a:p>
          <a:p>
            <a:pPr algn="just" fontAlgn="base">
              <a:buNone/>
            </a:pPr>
            <a:r>
              <a:rPr lang="fr-CH" sz="2200" dirty="0">
                <a:solidFill>
                  <a:srgbClr val="333333"/>
                </a:solidFill>
                <a:highlight>
                  <a:srgbClr val="00FFFF"/>
                </a:highlight>
                <a:latin typeface="times new roman" panose="02020603050405020304" pitchFamily="18" charset="0"/>
                <a:hlinkClick r:id="rId10" tooltip="Apocalypse - Chapitre 3 -  Verset 22">
                  <a:extLst>
                    <a:ext uri="{A12FA001-AC4F-418D-AE19-62706E023703}">
                      <ahyp:hlinkClr xmlns:ahyp="http://schemas.microsoft.com/office/drawing/2018/hyperlinkcolor" val="tx"/>
                    </a:ext>
                  </a:extLst>
                </a:hlinkClick>
              </a:rPr>
              <a:t>3:22</a:t>
            </a:r>
            <a:r>
              <a:rPr lang="fr-CH" sz="2200" dirty="0">
                <a:solidFill>
                  <a:srgbClr val="333333"/>
                </a:solidFill>
                <a:latin typeface="times new roman" panose="02020603050405020304" pitchFamily="18" charset="0"/>
              </a:rPr>
              <a:t> Que celui qui a des oreilles entende ce que l'Esprit dit aux Églises!</a:t>
            </a:r>
          </a:p>
          <a:p>
            <a:endParaRPr lang="fr-CH" dirty="0"/>
          </a:p>
        </p:txBody>
      </p:sp>
      <p:sp>
        <p:nvSpPr>
          <p:cNvPr id="6" name="ZoneTexte 5">
            <a:extLst>
              <a:ext uri="{FF2B5EF4-FFF2-40B4-BE49-F238E27FC236}">
                <a16:creationId xmlns:a16="http://schemas.microsoft.com/office/drawing/2014/main" id="{87AABBA4-8197-5DBB-D905-DBB54677E1F5}"/>
              </a:ext>
            </a:extLst>
          </p:cNvPr>
          <p:cNvSpPr txBox="1"/>
          <p:nvPr/>
        </p:nvSpPr>
        <p:spPr>
          <a:xfrm>
            <a:off x="6923313" y="664420"/>
            <a:ext cx="4419600" cy="523220"/>
          </a:xfrm>
          <a:prstGeom prst="rect">
            <a:avLst/>
          </a:prstGeom>
          <a:noFill/>
        </p:spPr>
        <p:txBody>
          <a:bodyPr wrap="square">
            <a:spAutoFit/>
          </a:bodyPr>
          <a:lstStyle/>
          <a:p>
            <a:pPr algn="ctr">
              <a:spcAft>
                <a:spcPts val="600"/>
              </a:spcAft>
            </a:pPr>
            <a:r>
              <a:rPr lang="fr-FR" sz="2800" noProof="1">
                <a:ln w="0"/>
                <a:solidFill>
                  <a:srgbClr val="33792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(Apocalypse 3.14-22)</a:t>
            </a:r>
          </a:p>
        </p:txBody>
      </p:sp>
    </p:spTree>
    <p:extLst>
      <p:ext uri="{BB962C8B-B14F-4D97-AF65-F5344CB8AC3E}">
        <p14:creationId xmlns:p14="http://schemas.microsoft.com/office/powerpoint/2010/main" val="48556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D9B91F33-6F18-E215-7A3F-9A76D7EADFDA}"/>
              </a:ext>
            </a:extLst>
          </p:cNvPr>
          <p:cNvSpPr txBox="1"/>
          <p:nvPr/>
        </p:nvSpPr>
        <p:spPr>
          <a:xfrm>
            <a:off x="4604657" y="97972"/>
            <a:ext cx="7249885" cy="3477875"/>
          </a:xfrm>
          <a:prstGeom prst="rect">
            <a:avLst/>
          </a:prstGeom>
          <a:noFill/>
          <a:ln w="38100">
            <a:solidFill>
              <a:schemeClr val="tx1"/>
            </a:solidFill>
          </a:ln>
        </p:spPr>
        <p:txBody>
          <a:bodyPr wrap="square" rtlCol="0">
            <a:spAutoFit/>
          </a:bodyPr>
          <a:lstStyle/>
          <a:p>
            <a:r>
              <a:rPr lang="fr-FR" sz="2200" b="1" dirty="0">
                <a:latin typeface="Arial" panose="020B0604020202020204" pitchFamily="34" charset="0"/>
                <a:cs typeface="Arial" panose="020B0604020202020204" pitchFamily="34" charset="0"/>
              </a:rPr>
              <a:t>Reprendre, repentir et récompenser</a:t>
            </a:r>
            <a:br>
              <a:rPr lang="fr-FR" sz="2200" b="1" dirty="0">
                <a:latin typeface="Arial" panose="020B0604020202020204" pitchFamily="34" charset="0"/>
                <a:cs typeface="Arial" panose="020B0604020202020204" pitchFamily="34" charset="0"/>
              </a:rPr>
            </a:br>
            <a:endParaRPr lang="fr-CH" sz="2200" dirty="0">
              <a:latin typeface="Arial" panose="020B0604020202020204" pitchFamily="34" charset="0"/>
              <a:cs typeface="Arial" panose="020B0604020202020204" pitchFamily="34" charset="0"/>
            </a:endParaRPr>
          </a:p>
          <a:p>
            <a:pPr algn="just"/>
            <a:r>
              <a:rPr lang="fr-FR" sz="2200" dirty="0">
                <a:highlight>
                  <a:srgbClr val="00FFFF"/>
                </a:highlight>
                <a:latin typeface="Arial" panose="020B0604020202020204" pitchFamily="34" charset="0"/>
                <a:cs typeface="Arial" panose="020B0604020202020204" pitchFamily="34" charset="0"/>
              </a:rPr>
              <a:t>Seuls ceux qui recevront le sceau du Dieu vivant obtiendront le passeport pour les portes de la sainte cité.</a:t>
            </a:r>
            <a:r>
              <a:rPr lang="fr-FR" sz="2200" dirty="0">
                <a:latin typeface="Arial" panose="020B0604020202020204" pitchFamily="34" charset="0"/>
                <a:cs typeface="Arial" panose="020B0604020202020204" pitchFamily="34" charset="0"/>
              </a:rPr>
              <a:t>  </a:t>
            </a:r>
          </a:p>
          <a:p>
            <a:pPr algn="just"/>
            <a:r>
              <a:rPr lang="fr-FR" sz="2200" dirty="0">
                <a:latin typeface="Arial" panose="020B0604020202020204" pitchFamily="34" charset="0"/>
                <a:cs typeface="Arial" panose="020B0604020202020204" pitchFamily="34" charset="0"/>
              </a:rPr>
              <a:t> </a:t>
            </a:r>
            <a:r>
              <a:rPr lang="fr-FR" sz="2200" dirty="0">
                <a:highlight>
                  <a:srgbClr val="FFFF00"/>
                </a:highlight>
                <a:latin typeface="Arial" panose="020B0604020202020204" pitchFamily="34" charset="0"/>
                <a:cs typeface="Arial" panose="020B0604020202020204" pitchFamily="34" charset="0"/>
              </a:rPr>
              <a:t>Tout comme la cire reçoit l’impression du sceau, ainsi </a:t>
            </a:r>
            <a:br>
              <a:rPr lang="fr-FR" sz="2200" dirty="0">
                <a:highlight>
                  <a:srgbClr val="FFFF00"/>
                </a:highlight>
                <a:latin typeface="Arial" panose="020B0604020202020204" pitchFamily="34" charset="0"/>
                <a:cs typeface="Arial" panose="020B0604020202020204" pitchFamily="34" charset="0"/>
              </a:rPr>
            </a:br>
            <a:r>
              <a:rPr lang="fr-FR" sz="2200" dirty="0">
                <a:highlight>
                  <a:srgbClr val="FFFF00"/>
                </a:highlight>
                <a:latin typeface="Arial" panose="020B0604020202020204" pitchFamily="34" charset="0"/>
                <a:cs typeface="Arial" panose="020B0604020202020204" pitchFamily="34" charset="0"/>
              </a:rPr>
              <a:t>l’âme doit recevoir l’impression de l’Esprit de Dieu et conserver l’image de Christ. </a:t>
            </a:r>
          </a:p>
          <a:p>
            <a:pPr algn="just"/>
            <a:r>
              <a:rPr lang="fr-FR" sz="2200" dirty="0">
                <a:highlight>
                  <a:srgbClr val="00FFFF"/>
                </a:highlight>
                <a:latin typeface="Arial" panose="020B0604020202020204" pitchFamily="34" charset="0"/>
                <a:cs typeface="Arial" panose="020B0604020202020204" pitchFamily="34" charset="0"/>
              </a:rPr>
              <a:t>Beaucoup ne recevront pas le sceau de Dieu parce qu’ils ne gardent pas Ses commandements et ne portent pas les fruits de la justice. </a:t>
            </a:r>
            <a:endParaRPr lang="fr-CH" sz="2200" dirty="0">
              <a:highlight>
                <a:srgbClr val="00FFFF"/>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A9D4FCA-D4C2-8B86-5BDD-0EBB0D4A57AA}"/>
              </a:ext>
            </a:extLst>
          </p:cNvPr>
          <p:cNvSpPr txBox="1"/>
          <p:nvPr/>
        </p:nvSpPr>
        <p:spPr>
          <a:xfrm>
            <a:off x="2373084" y="3624943"/>
            <a:ext cx="9492343" cy="1785104"/>
          </a:xfrm>
          <a:prstGeom prst="rect">
            <a:avLst/>
          </a:prstGeom>
          <a:noFill/>
          <a:ln w="38100">
            <a:solidFill>
              <a:schemeClr val="tx1"/>
            </a:solidFill>
          </a:ln>
        </p:spPr>
        <p:txBody>
          <a:bodyPr wrap="square" rtlCol="0">
            <a:spAutoFit/>
          </a:bodyPr>
          <a:lstStyle/>
          <a:p>
            <a:pPr algn="just"/>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 totalité des soi-disant chrétiens souffriront une amère désillusion au jour de Dieu.</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ne portent pas sur leur front le sceau du Dieu vivant.</a:t>
            </a:r>
            <a:r>
              <a:rPr lang="fr-FR" sz="2200" dirty="0">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Tièdes et irrésolus, ils déshonorent Dieu beaucoup plus que les incrédules déclarés. </a:t>
            </a:r>
            <a:r>
              <a:rPr lang="fr-FR" sz="2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marchent à tâtons dans les ténèbres, alors qu’ils pourraient cheminer à la lumière du midi de la Parole sous la conduite de Celui qui n’erre jamais.</a:t>
            </a:r>
            <a:endParaRPr lang="fr-CH" sz="22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F9FAC81-C04C-B3C8-82D3-1E0FC55661FA}"/>
              </a:ext>
            </a:extLst>
          </p:cNvPr>
          <p:cNvSpPr txBox="1"/>
          <p:nvPr/>
        </p:nvSpPr>
        <p:spPr>
          <a:xfrm>
            <a:off x="413657" y="5505662"/>
            <a:ext cx="11462657" cy="1107996"/>
          </a:xfrm>
          <a:prstGeom prst="rect">
            <a:avLst/>
          </a:prstGeom>
          <a:noFill/>
          <a:ln w="38100">
            <a:solidFill>
              <a:schemeClr val="tx1"/>
            </a:solidFill>
          </a:ln>
        </p:spPr>
        <p:txBody>
          <a:bodyPr wrap="square" rtlCol="0">
            <a:spAutoFit/>
          </a:bodyPr>
          <a:lstStyle/>
          <a:p>
            <a:r>
              <a:rPr lang="fr-FR" sz="2200" dirty="0">
                <a:highlight>
                  <a:srgbClr val="00FF00"/>
                </a:highlight>
                <a:latin typeface="Arial" panose="020B0604020202020204" pitchFamily="34" charset="0"/>
                <a:cs typeface="Arial" panose="020B0604020202020204" pitchFamily="34" charset="0"/>
              </a:rPr>
              <a:t>Ceux que l’Agneau guidera aux fontaines d’eau vive et des yeux desquels Il essuiera toute larme</a:t>
            </a:r>
            <a:r>
              <a:rPr lang="fr-FR" sz="2200" dirty="0">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seront ceux qui maintenant reçoivent la connaissance et la compréhension révélées dans la Bible, la Parole de Dieu... </a:t>
            </a:r>
            <a:endParaRPr lang="fr-CH" dirty="0"/>
          </a:p>
        </p:txBody>
      </p:sp>
      <p:sp>
        <p:nvSpPr>
          <p:cNvPr id="5" name="ZoneTexte 4">
            <a:extLst>
              <a:ext uri="{FF2B5EF4-FFF2-40B4-BE49-F238E27FC236}">
                <a16:creationId xmlns:a16="http://schemas.microsoft.com/office/drawing/2014/main" id="{5ADF3BE4-A4CC-3743-D38F-5EB61FA3316C}"/>
              </a:ext>
            </a:extLst>
          </p:cNvPr>
          <p:cNvSpPr txBox="1"/>
          <p:nvPr/>
        </p:nvSpPr>
        <p:spPr>
          <a:xfrm>
            <a:off x="6291943" y="6183086"/>
            <a:ext cx="2862943" cy="461665"/>
          </a:xfrm>
          <a:prstGeom prst="rect">
            <a:avLst/>
          </a:prstGeom>
          <a:noFill/>
        </p:spPr>
        <p:txBody>
          <a:bodyPr wrap="square" rtlCol="0">
            <a:spAutoFit/>
          </a:bodyPr>
          <a:lstStyle/>
          <a:p>
            <a:pPr algn="ctr"/>
            <a:r>
              <a:rPr lang="fr-FR" sz="2400" i="1" dirty="0">
                <a:solidFill>
                  <a:srgbClr val="FF0000"/>
                </a:solidFill>
                <a:highlight>
                  <a:srgbClr val="00FFFF"/>
                </a:highlight>
              </a:rPr>
              <a:t>(Maranatha</a:t>
            </a:r>
            <a:r>
              <a:rPr lang="fr-FR" sz="2400" dirty="0">
                <a:solidFill>
                  <a:srgbClr val="FF0000"/>
                </a:solidFill>
                <a:highlight>
                  <a:srgbClr val="00FFFF"/>
                </a:highlight>
              </a:rPr>
              <a:t>, p. 241)</a:t>
            </a:r>
            <a:endParaRPr lang="fr-CH" sz="2400" dirty="0">
              <a:solidFill>
                <a:srgbClr val="FF0000"/>
              </a:solidFill>
              <a:highlight>
                <a:srgbClr val="00FFFF"/>
              </a:highlight>
            </a:endParaRPr>
          </a:p>
        </p:txBody>
      </p:sp>
      <p:pic>
        <p:nvPicPr>
          <p:cNvPr id="1028" name="Picture 4" descr="Image d’Épingle Story">
            <a:extLst>
              <a:ext uri="{FF2B5EF4-FFF2-40B4-BE49-F238E27FC236}">
                <a16:creationId xmlns:a16="http://schemas.microsoft.com/office/drawing/2014/main" id="{D0A12AEA-68F2-D24A-81D3-28E73043F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44" y="1219198"/>
            <a:ext cx="2088876" cy="371202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89AEA80-FF27-97C0-7EE1-E58F26B4F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361" y="0"/>
            <a:ext cx="2045154" cy="363582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6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6D9B19-0BF9-44B9-251D-A76E4703008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600" normalizeH="0" baseline="0" noProof="1">
                <a:ln w="10160">
                  <a:solidFill>
                    <a:srgbClr val="00CC99"/>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ÉVALUATION</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292552" y="736973"/>
            <a:ext cx="6780195" cy="92333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1">
                <a:ln>
                  <a:noFill/>
                </a:ln>
                <a:solidFill>
                  <a:srgbClr val="00CC99">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“Parce que tu dis : Je suis riche, je me suis enrichi, et je n’ai besoin de rien, et parce que tu ne sais pas que tu es malheureux, misérable, pauvre, aveugle et nu…” </a:t>
            </a:r>
            <a:r>
              <a:rPr kumimoji="0" lang="fr-FR" sz="1400" b="1" i="0" u="none" strike="noStrike" kern="1200" cap="none" spc="0" normalizeH="0" baseline="0" noProof="1">
                <a:ln>
                  <a:noFill/>
                </a:ln>
                <a:solidFill>
                  <a:srgbClr val="00CC99">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(Apocalypse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892267"/>
                </a:solidFill>
                <a:effectLst/>
                <a:uLnTx/>
                <a:uFillTx/>
                <a:latin typeface="Arial" panose="020B0604020202020204" pitchFamily="34" charset="0"/>
                <a:ea typeface="+mn-ea"/>
                <a:cs typeface="Arial" panose="020B0604020202020204" pitchFamily="34" charset="0"/>
              </a:rPr>
              <a:t>Le message aux sept Églises présente l’état de l’Église universelle depuis l’époque apostolique jusqu’à nos jours </a:t>
            </a:r>
            <a:r>
              <a:rPr kumimoji="0" lang="fr-FR" sz="1800" b="0" i="0" u="none" strike="noStrike" kern="1200" cap="none" spc="0" normalizeH="0" baseline="0" noProof="1">
                <a:ln>
                  <a:noFill/>
                </a:ln>
                <a:solidFill>
                  <a:srgbClr val="892267"/>
                </a:solidFill>
                <a:effectLst/>
                <a:highlight>
                  <a:srgbClr val="FFFF00"/>
                </a:highlight>
                <a:uLnTx/>
                <a:uFillTx/>
                <a:latin typeface="Aptos" panose="02110004020202020204"/>
                <a:ea typeface="+mn-ea"/>
                <a:cs typeface="+mn-cs"/>
              </a:rPr>
              <a:t>(Apocalypse 2-3)</a:t>
            </a:r>
            <a:r>
              <a:rPr kumimoji="0" lang="fr-FR" sz="2000" b="1" i="0" u="none" strike="noStrike" kern="1200" cap="none" spc="0" normalizeH="0" baseline="0" noProof="1">
                <a:ln>
                  <a:noFill/>
                </a:ln>
                <a:solidFill>
                  <a:prstClr val="black"/>
                </a:solidFill>
                <a:effectLst/>
                <a:highlight>
                  <a:srgbClr val="FFFF00"/>
                </a:highlight>
                <a:uLnTx/>
                <a:uFillTx/>
                <a:latin typeface="Aptos" panose="02110004020202020204"/>
                <a:ea typeface="+mn-ea"/>
                <a:cs typeface="+mn-cs"/>
              </a:rPr>
              <a:t>. </a:t>
            </a: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En adressant le message à notre époque (Laodicée), Jésus se présente comme « </a:t>
            </a:r>
            <a:r>
              <a:rPr kumimoji="0" lang="fr-FR" sz="2000" b="1" i="0" u="none" strike="noStrike" kern="1200" cap="none" spc="0" normalizeH="0" baseline="0" noProof="1">
                <a:ln>
                  <a:noFill/>
                </a:ln>
                <a:solidFill>
                  <a:srgbClr val="FF0000"/>
                </a:solidFill>
                <a:effectLst/>
                <a:highlight>
                  <a:srgbClr val="00FFFF"/>
                </a:highlight>
                <a:uLnTx/>
                <a:uFillTx/>
                <a:latin typeface="Aptos" panose="02110004020202020204"/>
                <a:ea typeface="+mn-ea"/>
                <a:cs typeface="+mn-cs"/>
              </a:rPr>
              <a:t>l’Amen </a:t>
            </a:r>
            <a:br>
              <a:rPr kumimoji="0" lang="fr-FR" sz="2000" b="1" i="0" u="none" strike="noStrike" kern="1200" cap="none" spc="0" normalizeH="0" baseline="0" noProof="1">
                <a:ln>
                  <a:noFill/>
                </a:ln>
                <a:solidFill>
                  <a:srgbClr val="FF0000"/>
                </a:solidFill>
                <a:effectLst/>
                <a:highlight>
                  <a:srgbClr val="00FFFF"/>
                </a:highlight>
                <a:uLnTx/>
                <a:uFillTx/>
                <a:latin typeface="Aptos" panose="02110004020202020204"/>
                <a:ea typeface="+mn-ea"/>
                <a:cs typeface="+mn-cs"/>
              </a:rPr>
            </a:br>
            <a:r>
              <a:rPr kumimoji="0" lang="fr-FR" sz="2000" b="1" i="0" u="none" strike="noStrike" kern="1200" cap="none" spc="0" normalizeH="0" baseline="0" noProof="1">
                <a:ln>
                  <a:noFill/>
                </a:ln>
                <a:solidFill>
                  <a:srgbClr val="FF0000"/>
                </a:solidFill>
                <a:effectLst/>
                <a:highlight>
                  <a:srgbClr val="00FFFF"/>
                </a:highlight>
                <a:uLnTx/>
                <a:uFillTx/>
                <a:latin typeface="Aptos" panose="02110004020202020204"/>
                <a:ea typeface="+mn-ea"/>
                <a:cs typeface="+mn-cs"/>
              </a:rPr>
              <a:t>[la Vérité]</a:t>
            </a: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 le témoin fidèle et véritable » </a:t>
            </a:r>
            <a:r>
              <a:rPr kumimoji="0" lang="fr-FR" sz="1800" b="0" i="0" u="none" strike="noStrike" kern="1200" cap="none" spc="0" normalizeH="0" baseline="0" noProof="1">
                <a:ln>
                  <a:noFill/>
                </a:ln>
                <a:solidFill>
                  <a:srgbClr val="892267"/>
                </a:solidFill>
                <a:effectLst/>
                <a:highlight>
                  <a:srgbClr val="FFFF00"/>
                </a:highlight>
                <a:uLnTx/>
                <a:uFillTx/>
                <a:latin typeface="Aptos" panose="02110004020202020204"/>
                <a:ea typeface="+mn-ea"/>
                <a:cs typeface="+mn-cs"/>
              </a:rPr>
              <a:t>(Apocalypse 3.14)</a:t>
            </a:r>
            <a:r>
              <a:rPr kumimoji="0" lang="fr-FR" sz="2000" b="1" i="0" u="none" strike="noStrike" kern="1200" cap="none" spc="0" normalizeH="0" baseline="0" noProof="1">
                <a:ln>
                  <a:noFill/>
                </a:ln>
                <a:solidFill>
                  <a:prstClr val="black"/>
                </a:solidFill>
                <a:effectLst/>
                <a:highlight>
                  <a:srgbClr val="FFFF00"/>
                </a:highlight>
                <a:uLnTx/>
                <a:uFillTx/>
                <a:latin typeface="Aptos" panose="02110004020202020204"/>
                <a:ea typeface="+mn-ea"/>
                <a:cs typeface="+mn-cs"/>
              </a:rPr>
              <a:t>.</a:t>
            </a:r>
          </a:p>
        </p:txBody>
      </p:sp>
      <p:pic>
        <p:nvPicPr>
          <p:cNvPr id="6" name="Imagen 5" descr="Imagen que contiene tabla, lentes, hombre, sostener  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  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  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900467" y="3384000"/>
            <a:ext cx="72915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Lorsque nous nous regardons nous-mêmes, nous voyons </a:t>
            </a:r>
            <a:r>
              <a:rPr kumimoji="0" lang="fr-FR" sz="2000" b="0" i="1"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notre</a:t>
            </a: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 </a:t>
            </a:r>
            <a:r>
              <a:rPr kumimoji="0" lang="fr-FR" sz="2000" b="0" i="1"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vérité</a:t>
            </a: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 : « Je suis riche, je me suis enrichi, et je n’ai besoin de rien »</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1">
                <a:ln>
                  <a:noFill/>
                </a:ln>
                <a:solidFill>
                  <a:srgbClr val="892267"/>
                </a:solidFill>
                <a:effectLst/>
                <a:uLnTx/>
                <a:uFillTx/>
                <a:latin typeface="Aptos" panose="02110004020202020204"/>
                <a:ea typeface="+mn-ea"/>
                <a:cs typeface="+mn-cs"/>
              </a:rPr>
              <a:t>(Apocalypse 3.17a)</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00466" y="5414400"/>
            <a:ext cx="72915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highlight>
                  <a:srgbClr val="00FFFF"/>
                </a:highlight>
                <a:uLnTx/>
                <a:uFillTx/>
                <a:latin typeface="Aptos" panose="02110004020202020204"/>
                <a:ea typeface="+mn-ea"/>
                <a:cs typeface="+mn-cs"/>
              </a:rPr>
              <a:t>Il nous revient maintenant de nous évaluer. Suis-je conscient de ce que je possède véritablement, et de ce dont j’ai encore besoin ? Dans quelle mesure ai-je grandi dans ma relation avec Jésus ? Suis-je en train de changer en mieux ?</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900467" y="4399200"/>
            <a:ext cx="52772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highlight>
                  <a:srgbClr val="FFFF00"/>
                </a:highlight>
                <a:uLnTx/>
                <a:uFillTx/>
                <a:latin typeface="Aptos" panose="02110004020202020204"/>
                <a:ea typeface="+mn-ea"/>
                <a:cs typeface="+mn-cs"/>
              </a:rPr>
              <a:t>Mais Jésus, lui, voit </a:t>
            </a:r>
            <a:r>
              <a:rPr kumimoji="0" lang="fr-FR" sz="2000" b="0" i="1" u="none" strike="noStrike" kern="1200" cap="none" spc="0" normalizeH="0" baseline="0" noProof="1">
                <a:ln>
                  <a:noFill/>
                </a:ln>
                <a:solidFill>
                  <a:prstClr val="black"/>
                </a:solidFill>
                <a:effectLst/>
                <a:highlight>
                  <a:srgbClr val="FFFF00"/>
                </a:highlight>
                <a:uLnTx/>
                <a:uFillTx/>
                <a:latin typeface="Aptos" panose="02110004020202020204"/>
                <a:ea typeface="+mn-ea"/>
                <a:cs typeface="+mn-cs"/>
              </a:rPr>
              <a:t>la vérité</a:t>
            </a:r>
            <a:r>
              <a:rPr kumimoji="0" lang="fr-FR" sz="2000" b="1" i="0" u="none" strike="noStrike" kern="1200" cap="none" spc="0" normalizeH="0" baseline="0" noProof="1">
                <a:ln>
                  <a:noFill/>
                </a:ln>
                <a:solidFill>
                  <a:prstClr val="black"/>
                </a:solidFill>
                <a:effectLst/>
                <a:highlight>
                  <a:srgbClr val="FFFF00"/>
                </a:highlight>
                <a:uLnTx/>
                <a:uFillTx/>
                <a:latin typeface="Aptos" panose="02110004020202020204"/>
                <a:ea typeface="+mn-ea"/>
                <a:cs typeface="+mn-cs"/>
              </a:rPr>
              <a:t> — notre réalité : « tu es malheureux, misérable, pauvre, aveugle et nu »</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r>
              <a:rPr kumimoji="0" lang="fr-FR" sz="1800" b="0" i="0" u="none" strike="noStrike" kern="1200" cap="none" spc="0" normalizeH="0" baseline="0" noProof="1">
                <a:ln>
                  <a:noFill/>
                </a:ln>
                <a:solidFill>
                  <a:srgbClr val="892267"/>
                </a:solidFill>
                <a:effectLst/>
                <a:uLnTx/>
                <a:uFillTx/>
                <a:latin typeface="Aptos" panose="02110004020202020204"/>
                <a:ea typeface="+mn-ea"/>
                <a:cs typeface="+mn-cs"/>
              </a:rPr>
              <a:t>(Apocalypse 3.17b)</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pic>
        <p:nvPicPr>
          <p:cNvPr id="18" name="Imagen 17" descr="Hombre sentado en una silla  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10475843" y="4187019"/>
            <a:ext cx="1015162" cy="1186732"/>
          </a:xfrm>
          <a:prstGeom prst="rect">
            <a:avLst/>
          </a:prstGeom>
          <a:effectLst>
            <a:innerShdw blurRad="114300">
              <a:prstClr val="black"/>
            </a:innerShdw>
          </a:effectLst>
        </p:spPr>
      </p:pic>
    </p:spTree>
    <p:extLst>
      <p:ext uri="{BB962C8B-B14F-4D97-AF65-F5344CB8AC3E}">
        <p14:creationId xmlns:p14="http://schemas.microsoft.com/office/powerpoint/2010/main" val="8639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ox(in)">
                                      <p:cBhvr>
                                        <p:cTn id="50" dur="750"/>
                                        <p:tgtEl>
                                          <p:spTgt spid="18"/>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1124</TotalTime>
  <Words>3824</Words>
  <Application>Microsoft Office PowerPoint</Application>
  <PresentationFormat>Panorámica</PresentationFormat>
  <Paragraphs>149</Paragraphs>
  <Slides>22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Brush Script MT</vt:lpstr>
      <vt:lpstr>times new roman</vt:lpstr>
      <vt:lpstr>Calibri</vt:lpstr>
      <vt:lpstr>Constantia</vt:lpstr>
      <vt:lpstr>Aptos Display</vt:lpstr>
      <vt:lpstr>Aptos</vt:lpstr>
      <vt:lpstr>Arial</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84</cp:revision>
  <dcterms:created xsi:type="dcterms:W3CDTF">2026-02-21T18:00:10Z</dcterms:created>
  <dcterms:modified xsi:type="dcterms:W3CDTF">2026-04-03T05:58:06Z</dcterms:modified>
</cp:coreProperties>
</file>