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79" r:id="rId3"/>
    <p:sldId id="285" r:id="rId4"/>
    <p:sldId id="258" r:id="rId5"/>
    <p:sldId id="282" r:id="rId6"/>
    <p:sldId id="280" r:id="rId7"/>
    <p:sldId id="261" r:id="rId8"/>
    <p:sldId id="283" r:id="rId9"/>
    <p:sldId id="281" r:id="rId10"/>
    <p:sldId id="264" r:id="rId11"/>
    <p:sldId id="284"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83"/>
    <a:srgbClr val="224835"/>
    <a:srgbClr val="AF1800"/>
    <a:srgbClr val="B08129"/>
    <a:srgbClr val="B14DC1"/>
    <a:srgbClr val="69400B"/>
    <a:srgbClr val="FDD327"/>
    <a:srgbClr val="D363D6"/>
    <a:srgbClr val="FFDA20"/>
    <a:srgbClr val="7734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6327"/>
  </p:normalViewPr>
  <p:slideViewPr>
    <p:cSldViewPr snapToGrid="0">
      <p:cViewPr varScale="1">
        <p:scale>
          <a:sx n="105" d="100"/>
          <a:sy n="105"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01/04/2026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s-ES" dirty="0"/>
              <a:t>SmartArt con imágenes grandes (los cuatro “por amor”)</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01/04/2026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01/04/2026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01/04/2026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01/04/2026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01/04/2026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01/04/2026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01/04/2026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01/04/2026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01/04/2026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01/04/2026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01/04/2026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01/04/2026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sv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jpe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6" name="Picture 5">
            <a:extLst>
              <a:ext uri="{FF2B5EF4-FFF2-40B4-BE49-F238E27FC236}">
                <a16:creationId xmlns:a16="http://schemas.microsoft.com/office/drawing/2014/main" id="{F5CD8F3F-942A-0744-C497-C2547A8398D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4ECD9A96-552D-DE28-A9E1-D978B2FAD8BE}"/>
              </a:ext>
            </a:extLst>
          </p:cNvPr>
          <p:cNvSpPr txBox="1"/>
          <p:nvPr/>
        </p:nvSpPr>
        <p:spPr>
          <a:xfrm>
            <a:off x="0" y="-77002"/>
            <a:ext cx="12192000" cy="1015663"/>
          </a:xfrm>
          <a:prstGeom prst="rect">
            <a:avLst/>
          </a:prstGeom>
          <a:noFill/>
        </p:spPr>
        <p:txBody>
          <a:bodyPr wrap="square" rtlCol="0">
            <a:spAutoFit/>
          </a:bodyPr>
          <a:lstStyle/>
          <a:p>
            <a:pPr algn="ctr">
              <a:spcAft>
                <a:spcPts val="600"/>
              </a:spcAft>
            </a:pPr>
            <a:r>
              <a:rPr lang="fr-FR" sz="6000" b="1" spc="600" noProof="1">
                <a:ln w="6600">
                  <a:solidFill>
                    <a:schemeClr val="accent2"/>
                  </a:solidFill>
                  <a:prstDash val="solid"/>
                </a:ln>
                <a:solidFill>
                  <a:srgbClr val="FFFFFF"/>
                </a:solidFill>
                <a:effectLst>
                  <a:outerShdw dist="38100" dir="2700000" algn="tl" rotWithShape="0">
                    <a:schemeClr val="accent2"/>
                  </a:outerShdw>
                </a:effectLst>
              </a:rPr>
              <a:t>CONNAÎTRE DIEU</a:t>
            </a:r>
          </a:p>
        </p:txBody>
      </p:sp>
      <p:sp>
        <p:nvSpPr>
          <p:cNvPr id="5" name="CuadroTexto 4">
            <a:extLst>
              <a:ext uri="{FF2B5EF4-FFF2-40B4-BE49-F238E27FC236}">
                <a16:creationId xmlns:a16="http://schemas.microsoft.com/office/drawing/2014/main" id="{95E94A55-4A93-E860-CAEC-DAD4B9E3966A}"/>
              </a:ext>
            </a:extLst>
          </p:cNvPr>
          <p:cNvSpPr txBox="1"/>
          <p:nvPr/>
        </p:nvSpPr>
        <p:spPr>
          <a:xfrm>
            <a:off x="8422736" y="6381449"/>
            <a:ext cx="3501407" cy="338554"/>
          </a:xfrm>
          <a:prstGeom prst="rect">
            <a:avLst/>
          </a:prstGeom>
          <a:noFill/>
        </p:spPr>
        <p:txBody>
          <a:bodyPr wrap="none" rtlCol="0">
            <a:spAutoFit/>
          </a:bodyPr>
          <a:lstStyle/>
          <a:p>
            <a:pPr algn="r">
              <a:spcAft>
                <a:spcPts val="600"/>
              </a:spcAft>
            </a:pPr>
            <a:r>
              <a:rPr lang="fr-FR" sz="1600" b="1" noProof="1">
                <a:solidFill>
                  <a:schemeClr val="accent2">
                    <a:lumMod val="20000"/>
                    <a:lumOff val="80000"/>
                  </a:schemeClr>
                </a:solidFill>
              </a:rPr>
              <a:t>Leçon 2 pour le 11 avril 2026</a:t>
            </a: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60372F-2236-DE4C-310D-85C99F5D670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fr-FR" sz="4400" b="1"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DIEU RÉVÉLÉ DANS LA CRÉATION</a:t>
            </a: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fr-FR" b="1" noProof="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“Les cieux racontent la gloire de Dieu, et l'étendue manifeste l'œuvre de ses mains” </a:t>
            </a:r>
            <a:r>
              <a:rPr lang="fr-FR" sz="1400" b="1" noProof="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(Psaumes 19.1)</a:t>
            </a:r>
            <a:endParaRPr lang="fr-FR" b="1" noProof="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39106"/>
            <a:ext cx="7191373" cy="1631216"/>
          </a:xfrm>
          <a:prstGeom prst="rect">
            <a:avLst/>
          </a:prstGeom>
          <a:noFill/>
        </p:spPr>
        <p:txBody>
          <a:bodyPr wrap="square" rtlCol="0">
            <a:spAutoFit/>
          </a:bodyPr>
          <a:lstStyle/>
          <a:p>
            <a:pPr>
              <a:spcBef>
                <a:spcPts val="600"/>
              </a:spcBef>
            </a:pPr>
            <a:r>
              <a:rPr lang="fr-FR" sz="2000" b="1" noProof="1"/>
              <a:t>La Bible commence par nous parler de Dieu comme אֱלֹהִ֑ים (</a:t>
            </a:r>
            <a:r>
              <a:rPr lang="fr-FR" sz="2000" b="1" i="1" noProof="1"/>
              <a:t>elohim</a:t>
            </a:r>
            <a:r>
              <a:rPr lang="fr-FR" sz="2000" b="1" noProof="1"/>
              <a:t>). Bien que la traduction littérale de ce titre soit “dieux”, il est employé comme un mot singulier. Quelque chose comme “Au commencement créa </a:t>
            </a:r>
            <a:r>
              <a:rPr lang="fr-FR" sz="2000" b="1" i="1" noProof="1"/>
              <a:t>Dieux</a:t>
            </a:r>
            <a:r>
              <a:rPr lang="fr-FR" sz="2000" b="1" noProof="1"/>
              <a:t> les cieux et la terre” </a:t>
            </a:r>
            <a:r>
              <a:rPr lang="fr-FR" noProof="1">
                <a:solidFill>
                  <a:srgbClr val="224835"/>
                </a:solidFill>
              </a:rPr>
              <a:t>(Genèse 1.1)</a:t>
            </a:r>
            <a:r>
              <a:rPr lang="fr-FR" sz="2000" b="1" noProof="1"/>
              <a:t>.</a:t>
            </a:r>
          </a:p>
        </p:txBody>
      </p:sp>
      <p:pic>
        <p:nvPicPr>
          <p:cNvPr id="10" name="Imagen 9" descr="Imagen que contiene pasto, exterior, animal, pájaro  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  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392000"/>
            <a:ext cx="7008769" cy="1631216"/>
          </a:xfrm>
          <a:prstGeom prst="rect">
            <a:avLst/>
          </a:prstGeom>
          <a:noFill/>
        </p:spPr>
        <p:txBody>
          <a:bodyPr wrap="square">
            <a:spAutoFit/>
          </a:bodyPr>
          <a:lstStyle/>
          <a:p>
            <a:pPr>
              <a:spcBef>
                <a:spcPts val="600"/>
              </a:spcBef>
            </a:pPr>
            <a:r>
              <a:rPr lang="fr-FR" sz="2000" b="1" noProof="1"/>
              <a:t>Au chapitre 2 de la Genèse, un nom personnel est ajouté pour Dieu : יְהוָ֥ה (</a:t>
            </a:r>
            <a:r>
              <a:rPr lang="fr-FR" sz="2000" b="1" i="1" noProof="1"/>
              <a:t>yahweh</a:t>
            </a:r>
            <a:r>
              <a:rPr lang="fr-FR" sz="2000" b="1" noProof="1"/>
              <a:t>). Il ne se contente plus de parler pour que cela soit. Il prend l'homme et le façonne de ses mains. Le Dieu puissant se révèle comme un Dieu personnel, proche.</a:t>
            </a: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7008769" cy="1015663"/>
          </a:xfrm>
          <a:prstGeom prst="rect">
            <a:avLst/>
          </a:prstGeom>
          <a:noFill/>
        </p:spPr>
        <p:txBody>
          <a:bodyPr wrap="square">
            <a:spAutoFit/>
          </a:bodyPr>
          <a:lstStyle/>
          <a:p>
            <a:pPr>
              <a:spcBef>
                <a:spcPts val="600"/>
              </a:spcBef>
            </a:pPr>
            <a:r>
              <a:rPr lang="fr-FR" sz="2000" b="1" noProof="1"/>
              <a:t>Il nous présente le Créateur qui, par la Parole [Jésus-Christ], et avec l'intervention de l'Esprit, est puissant pour faire surgir tout ce qui existe </a:t>
            </a:r>
            <a:r>
              <a:rPr lang="fr-FR" noProof="1">
                <a:solidFill>
                  <a:srgbClr val="224835"/>
                </a:solidFill>
              </a:rPr>
              <a:t>(Genèse 1.1-3 ; Jean 1.1-3 </a:t>
            </a:r>
            <a:r>
              <a:rPr lang="fr-FR" sz="1600" noProof="1">
                <a:solidFill>
                  <a:srgbClr val="224835"/>
                </a:solidFill>
              </a:rPr>
              <a:t>NEG</a:t>
            </a:r>
            <a:r>
              <a:rPr lang="fr-FR" noProof="1">
                <a:solidFill>
                  <a:srgbClr val="224835"/>
                </a:solidFill>
              </a:rPr>
              <a:t>)</a:t>
            </a:r>
            <a:r>
              <a:rPr lang="fr-FR" sz="2000" b="1" noProof="1"/>
              <a:t>.</a:t>
            </a:r>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6023892"/>
            <a:ext cx="719137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Il nous touche, nous parle, nous enseigne, nous confie notre tâche… il nous aime.</a:t>
            </a: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C308685-AAD5-2225-40C4-3E84B815DD2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fr-FR" sz="4400" b="1" noProof="1">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DIEU RÉVÉLÉ EN JÉSUS (EMMANUEL)</a:t>
            </a: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fr-FR" b="1" noProof="1">
                <a:solidFill>
                  <a:srgbClr val="69400B"/>
                </a:solidFill>
                <a:latin typeface="Comic Sans MS" panose="030F0702030302020204" pitchFamily="66" charset="0"/>
              </a:rPr>
              <a:t>“Personne n'a jamais vu Dieu ; le Fils unique, qui est dans le sein du Père, c'est lui qui l'a fait connaître” </a:t>
            </a:r>
            <a:r>
              <a:rPr lang="fr-FR" sz="1400" b="1" noProof="1">
                <a:solidFill>
                  <a:srgbClr val="69400B"/>
                </a:solidFill>
                <a:latin typeface="Comic Sans MS" panose="030F0702030302020204" pitchFamily="66" charset="0"/>
              </a:rPr>
              <a:t>(Jean 1.18)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226217" y="1416131"/>
            <a:ext cx="9023660" cy="1015663"/>
          </a:xfrm>
          <a:prstGeom prst="rect">
            <a:avLst/>
          </a:prstGeom>
          <a:noFill/>
        </p:spPr>
        <p:txBody>
          <a:bodyPr wrap="square" rtlCol="0">
            <a:spAutoFit/>
          </a:bodyPr>
          <a:lstStyle/>
          <a:p>
            <a:pPr>
              <a:spcBef>
                <a:spcPts val="600"/>
              </a:spcBef>
            </a:pPr>
            <a:r>
              <a:rPr lang="fr-FR" sz="2000" b="1" noProof="1">
                <a:solidFill>
                  <a:schemeClr val="bg1"/>
                </a:solidFill>
                <a:effectLst>
                  <a:outerShdw blurRad="38100" dist="38100" dir="2700000" algn="tl">
                    <a:srgbClr val="000000"/>
                  </a:outerShdw>
                </a:effectLst>
              </a:rPr>
              <a:t>Si nous voulons savoir comment est Dieu, connaissons Jésus. Il est Dieu incarné </a:t>
            </a:r>
            <a:r>
              <a:rPr lang="fr-FR" noProof="1">
                <a:solidFill>
                  <a:schemeClr val="bg1"/>
                </a:solidFill>
                <a:effectLst>
                  <a:outerShdw blurRad="38100" dist="38100" dir="2700000" algn="tl">
                    <a:srgbClr val="000000"/>
                  </a:outerShdw>
                </a:effectLst>
              </a:rPr>
              <a:t>(Jean 1.14)</a:t>
            </a:r>
            <a:r>
              <a:rPr lang="fr-FR" sz="2000" b="1" noProof="1">
                <a:solidFill>
                  <a:schemeClr val="bg1"/>
                </a:solidFill>
                <a:effectLst>
                  <a:outerShdw blurRad="38100" dist="38100" dir="2700000" algn="tl">
                    <a:srgbClr val="000000"/>
                  </a:outerShdw>
                </a:effectLst>
              </a:rPr>
              <a:t>, qui s'est révélé lui-même en prenant la nature humaine afin de pouvoir être vu et entendu par nous </a:t>
            </a:r>
            <a:r>
              <a:rPr lang="fr-FR" noProof="1">
                <a:solidFill>
                  <a:schemeClr val="bg1"/>
                </a:solidFill>
                <a:effectLst>
                  <a:outerShdw blurRad="38100" dist="38100" dir="2700000" algn="tl">
                    <a:srgbClr val="000000"/>
                  </a:outerShdw>
                </a:effectLst>
              </a:rPr>
              <a:t>(Jean 1.18 ; 14.9 ; 1 Jean 5.20)</a:t>
            </a:r>
            <a:r>
              <a:rPr lang="fr-FR" sz="2000" b="1" noProof="1">
                <a:solidFill>
                  <a:schemeClr val="bg1"/>
                </a:solidFill>
                <a:effectLst>
                  <a:outerShdw blurRad="38100" dist="38100" dir="2700000" algn="tl">
                    <a:srgbClr val="000000"/>
                  </a:outerShdw>
                </a:effectLst>
              </a:rPr>
              <a:t>.</a:t>
            </a:r>
          </a:p>
        </p:txBody>
      </p:sp>
      <p:sp>
        <p:nvSpPr>
          <p:cNvPr id="12" name="Freeform 11">
            <a:extLst>
              <a:ext uri="{FF2B5EF4-FFF2-40B4-BE49-F238E27FC236}">
                <a16:creationId xmlns:a16="http://schemas.microsoft.com/office/drawing/2014/main" id="{F04312E2-59BB-8CC6-F979-778A383CC3D2}"/>
              </a:ext>
            </a:extLst>
          </p:cNvPr>
          <p:cNvSpPr/>
          <p:nvPr/>
        </p:nvSpPr>
        <p:spPr>
          <a:xfrm>
            <a:off x="3997206" y="3191263"/>
            <a:ext cx="1621026" cy="799579"/>
          </a:xfrm>
          <a:custGeom>
            <a:avLst/>
            <a:gdLst>
              <a:gd name="csX0" fmla="*/ 0 w 1621026"/>
              <a:gd name="csY0" fmla="*/ 0 h 799579"/>
              <a:gd name="csX1" fmla="*/ 1221237 w 1621026"/>
              <a:gd name="csY1" fmla="*/ 0 h 799579"/>
              <a:gd name="csX2" fmla="*/ 1621026 w 1621026"/>
              <a:gd name="csY2" fmla="*/ 399790 h 799579"/>
              <a:gd name="csX3" fmla="*/ 1221237 w 1621026"/>
              <a:gd name="csY3" fmla="*/ 799579 h 799579"/>
              <a:gd name="csX4" fmla="*/ 0 w 1621026"/>
              <a:gd name="csY4" fmla="*/ 799579 h 799579"/>
              <a:gd name="csX5" fmla="*/ 0 w 1621026"/>
              <a:gd name="csY5" fmla="*/ 0 h 799579"/>
            </a:gdLst>
            <a:ahLst/>
            <a:cxnLst>
              <a:cxn ang="0">
                <a:pos x="csX0" y="csY0"/>
              </a:cxn>
              <a:cxn ang="0">
                <a:pos x="csX1" y="csY1"/>
              </a:cxn>
              <a:cxn ang="0">
                <a:pos x="csX2" y="csY2"/>
              </a:cxn>
              <a:cxn ang="0">
                <a:pos x="csX3" y="csY3"/>
              </a:cxn>
              <a:cxn ang="0">
                <a:pos x="csX4" y="csY4"/>
              </a:cxn>
              <a:cxn ang="0">
                <a:pos x="csX5" y="csY5"/>
              </a:cxn>
            </a:cxnLst>
            <a:rect l="l" t="t" r="r" b="b"/>
            <a:pathLst>
              <a:path w="1621026" h="799579">
                <a:moveTo>
                  <a:pt x="0" y="0"/>
                </a:moveTo>
                <a:lnTo>
                  <a:pt x="1221237" y="0"/>
                </a:lnTo>
                <a:lnTo>
                  <a:pt x="1621026" y="399790"/>
                </a:lnTo>
                <a:lnTo>
                  <a:pt x="1221237" y="799579"/>
                </a:lnTo>
                <a:lnTo>
                  <a:pt x="0" y="79957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0480" tIns="15240" rIns="199895" bIns="15240" numCol="1" spcCol="1270" anchor="ctr" anchorCtr="0">
            <a:noAutofit/>
          </a:bodyPr>
          <a:lstStyle/>
          <a:p>
            <a:pPr marL="0" lvl="0" indent="0" algn="ctr" defTabSz="1066800">
              <a:lnSpc>
                <a:spcPct val="90000"/>
              </a:lnSpc>
              <a:spcBef>
                <a:spcPct val="0"/>
              </a:spcBef>
              <a:spcAft>
                <a:spcPct val="35000"/>
              </a:spcAft>
              <a:buNone/>
            </a:pPr>
            <a:r>
              <a:rPr lang="fr-FR" sz="2400" b="1" kern="1200" noProof="1">
                <a:solidFill>
                  <a:schemeClr val="tx1"/>
                </a:solidFill>
              </a:rPr>
              <a:t>Matthieu</a:t>
            </a:r>
          </a:p>
        </p:txBody>
      </p:sp>
      <p:sp>
        <p:nvSpPr>
          <p:cNvPr id="13" name="Freeform 12">
            <a:extLst>
              <a:ext uri="{FF2B5EF4-FFF2-40B4-BE49-F238E27FC236}">
                <a16:creationId xmlns:a16="http://schemas.microsoft.com/office/drawing/2014/main" id="{92143463-074D-A2B5-F0E6-403D54E93293}"/>
              </a:ext>
            </a:extLst>
          </p:cNvPr>
          <p:cNvSpPr/>
          <p:nvPr/>
        </p:nvSpPr>
        <p:spPr>
          <a:xfrm>
            <a:off x="5358370" y="3259227"/>
            <a:ext cx="3059993" cy="663650"/>
          </a:xfrm>
          <a:custGeom>
            <a:avLst/>
            <a:gdLst>
              <a:gd name="csX0" fmla="*/ 0 w 3059993"/>
              <a:gd name="csY0" fmla="*/ 0 h 663650"/>
              <a:gd name="csX1" fmla="*/ 2728168 w 3059993"/>
              <a:gd name="csY1" fmla="*/ 0 h 663650"/>
              <a:gd name="csX2" fmla="*/ 3059993 w 3059993"/>
              <a:gd name="csY2" fmla="*/ 331825 h 663650"/>
              <a:gd name="csX3" fmla="*/ 2728168 w 3059993"/>
              <a:gd name="csY3" fmla="*/ 663650 h 663650"/>
              <a:gd name="csX4" fmla="*/ 0 w 3059993"/>
              <a:gd name="csY4" fmla="*/ 663650 h 663650"/>
              <a:gd name="csX5" fmla="*/ 331825 w 3059993"/>
              <a:gd name="csY5" fmla="*/ 331825 h 663650"/>
              <a:gd name="csX6" fmla="*/ 0 w 3059993"/>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059993" h="663650">
                <a:moveTo>
                  <a:pt x="0" y="0"/>
                </a:moveTo>
                <a:lnTo>
                  <a:pt x="2728168" y="0"/>
                </a:lnTo>
                <a:lnTo>
                  <a:pt x="3059993" y="331825"/>
                </a:lnTo>
                <a:lnTo>
                  <a:pt x="2728168"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D'un Juif aux Juifs</a:t>
            </a:r>
          </a:p>
        </p:txBody>
      </p:sp>
      <p:sp>
        <p:nvSpPr>
          <p:cNvPr id="14" name="Freeform 13">
            <a:extLst>
              <a:ext uri="{FF2B5EF4-FFF2-40B4-BE49-F238E27FC236}">
                <a16:creationId xmlns:a16="http://schemas.microsoft.com/office/drawing/2014/main" id="{23DFD225-13C1-B7FE-6DC4-976949BF83E5}"/>
              </a:ext>
            </a:extLst>
          </p:cNvPr>
          <p:cNvSpPr/>
          <p:nvPr/>
        </p:nvSpPr>
        <p:spPr>
          <a:xfrm>
            <a:off x="8186086" y="3259227"/>
            <a:ext cx="3780004" cy="663650"/>
          </a:xfrm>
          <a:custGeom>
            <a:avLst/>
            <a:gdLst>
              <a:gd name="csX0" fmla="*/ 0 w 3780004"/>
              <a:gd name="csY0" fmla="*/ 0 h 663650"/>
              <a:gd name="csX1" fmla="*/ 3448179 w 3780004"/>
              <a:gd name="csY1" fmla="*/ 0 h 663650"/>
              <a:gd name="csX2" fmla="*/ 3780004 w 3780004"/>
              <a:gd name="csY2" fmla="*/ 331825 h 663650"/>
              <a:gd name="csX3" fmla="*/ 3448179 w 3780004"/>
              <a:gd name="csY3" fmla="*/ 663650 h 663650"/>
              <a:gd name="csX4" fmla="*/ 0 w 3780004"/>
              <a:gd name="csY4" fmla="*/ 663650 h 663650"/>
              <a:gd name="csX5" fmla="*/ 331825 w 3780004"/>
              <a:gd name="csY5" fmla="*/ 331825 h 663650"/>
              <a:gd name="csX6" fmla="*/ 0 w 3780004"/>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780004" h="663650">
                <a:moveTo>
                  <a:pt x="0" y="0"/>
                </a:moveTo>
                <a:lnTo>
                  <a:pt x="3448179" y="0"/>
                </a:lnTo>
                <a:lnTo>
                  <a:pt x="3780004" y="331825"/>
                </a:lnTo>
                <a:lnTo>
                  <a:pt x="3448179"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Il est le Messie qui accomplit les promesses</a:t>
            </a:r>
          </a:p>
        </p:txBody>
      </p:sp>
      <p:sp>
        <p:nvSpPr>
          <p:cNvPr id="15" name="Freeform 14">
            <a:extLst>
              <a:ext uri="{FF2B5EF4-FFF2-40B4-BE49-F238E27FC236}">
                <a16:creationId xmlns:a16="http://schemas.microsoft.com/office/drawing/2014/main" id="{86110013-FECE-DC1E-B9DB-E9B421858839}"/>
              </a:ext>
            </a:extLst>
          </p:cNvPr>
          <p:cNvSpPr/>
          <p:nvPr/>
        </p:nvSpPr>
        <p:spPr>
          <a:xfrm>
            <a:off x="3997206" y="4102783"/>
            <a:ext cx="1621026" cy="799579"/>
          </a:xfrm>
          <a:custGeom>
            <a:avLst/>
            <a:gdLst>
              <a:gd name="csX0" fmla="*/ 0 w 1621026"/>
              <a:gd name="csY0" fmla="*/ 0 h 799579"/>
              <a:gd name="csX1" fmla="*/ 1221237 w 1621026"/>
              <a:gd name="csY1" fmla="*/ 0 h 799579"/>
              <a:gd name="csX2" fmla="*/ 1621026 w 1621026"/>
              <a:gd name="csY2" fmla="*/ 399790 h 799579"/>
              <a:gd name="csX3" fmla="*/ 1221237 w 1621026"/>
              <a:gd name="csY3" fmla="*/ 799579 h 799579"/>
              <a:gd name="csX4" fmla="*/ 0 w 1621026"/>
              <a:gd name="csY4" fmla="*/ 799579 h 799579"/>
              <a:gd name="csX5" fmla="*/ 0 w 1621026"/>
              <a:gd name="csY5" fmla="*/ 0 h 799579"/>
            </a:gdLst>
            <a:ahLst/>
            <a:cxnLst>
              <a:cxn ang="0">
                <a:pos x="csX0" y="csY0"/>
              </a:cxn>
              <a:cxn ang="0">
                <a:pos x="csX1" y="csY1"/>
              </a:cxn>
              <a:cxn ang="0">
                <a:pos x="csX2" y="csY2"/>
              </a:cxn>
              <a:cxn ang="0">
                <a:pos x="csX3" y="csY3"/>
              </a:cxn>
              <a:cxn ang="0">
                <a:pos x="csX4" y="csY4"/>
              </a:cxn>
              <a:cxn ang="0">
                <a:pos x="csX5" y="csY5"/>
              </a:cxn>
            </a:cxnLst>
            <a:rect l="l" t="t" r="r" b="b"/>
            <a:pathLst>
              <a:path w="1621026" h="799579">
                <a:moveTo>
                  <a:pt x="0" y="0"/>
                </a:moveTo>
                <a:lnTo>
                  <a:pt x="1221237" y="0"/>
                </a:lnTo>
                <a:lnTo>
                  <a:pt x="1621026" y="399790"/>
                </a:lnTo>
                <a:lnTo>
                  <a:pt x="1221237" y="799579"/>
                </a:lnTo>
                <a:lnTo>
                  <a:pt x="0" y="79957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0480" tIns="15240" rIns="199895" bIns="15240" numCol="1" spcCol="1270" anchor="ctr" anchorCtr="0">
            <a:noAutofit/>
          </a:bodyPr>
          <a:lstStyle/>
          <a:p>
            <a:pPr marL="0" lvl="0" indent="0" algn="ctr" defTabSz="1066800">
              <a:lnSpc>
                <a:spcPct val="90000"/>
              </a:lnSpc>
              <a:spcBef>
                <a:spcPct val="0"/>
              </a:spcBef>
              <a:spcAft>
                <a:spcPct val="35000"/>
              </a:spcAft>
              <a:buNone/>
            </a:pPr>
            <a:r>
              <a:rPr lang="fr-FR" sz="2400" b="1" kern="1200" noProof="1">
                <a:effectLst>
                  <a:outerShdw blurRad="38100" dist="38100" dir="2700000" algn="tl">
                    <a:srgbClr val="000000">
                      <a:alpha val="43137"/>
                    </a:srgbClr>
                  </a:outerShdw>
                </a:effectLst>
              </a:rPr>
              <a:t>Marc</a:t>
            </a:r>
          </a:p>
        </p:txBody>
      </p:sp>
      <p:sp>
        <p:nvSpPr>
          <p:cNvPr id="16" name="Freeform 15">
            <a:extLst>
              <a:ext uri="{FF2B5EF4-FFF2-40B4-BE49-F238E27FC236}">
                <a16:creationId xmlns:a16="http://schemas.microsoft.com/office/drawing/2014/main" id="{3234DA86-ECF9-6337-2D30-9CC69AE6E7D3}"/>
              </a:ext>
            </a:extLst>
          </p:cNvPr>
          <p:cNvSpPr/>
          <p:nvPr/>
        </p:nvSpPr>
        <p:spPr>
          <a:xfrm>
            <a:off x="5358370" y="4170747"/>
            <a:ext cx="3059993" cy="663650"/>
          </a:xfrm>
          <a:custGeom>
            <a:avLst/>
            <a:gdLst>
              <a:gd name="csX0" fmla="*/ 0 w 3059993"/>
              <a:gd name="csY0" fmla="*/ 0 h 663650"/>
              <a:gd name="csX1" fmla="*/ 2728168 w 3059993"/>
              <a:gd name="csY1" fmla="*/ 0 h 663650"/>
              <a:gd name="csX2" fmla="*/ 3059993 w 3059993"/>
              <a:gd name="csY2" fmla="*/ 331825 h 663650"/>
              <a:gd name="csX3" fmla="*/ 2728168 w 3059993"/>
              <a:gd name="csY3" fmla="*/ 663650 h 663650"/>
              <a:gd name="csX4" fmla="*/ 0 w 3059993"/>
              <a:gd name="csY4" fmla="*/ 663650 h 663650"/>
              <a:gd name="csX5" fmla="*/ 331825 w 3059993"/>
              <a:gd name="csY5" fmla="*/ 331825 h 663650"/>
              <a:gd name="csX6" fmla="*/ 0 w 3059993"/>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059993" h="663650">
                <a:moveTo>
                  <a:pt x="0" y="0"/>
                </a:moveTo>
                <a:lnTo>
                  <a:pt x="2728168" y="0"/>
                </a:lnTo>
                <a:lnTo>
                  <a:pt x="3059993" y="331825"/>
                </a:lnTo>
                <a:lnTo>
                  <a:pt x="2728168"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D'un Juif aux non-Juifs</a:t>
            </a:r>
          </a:p>
        </p:txBody>
      </p:sp>
      <p:sp>
        <p:nvSpPr>
          <p:cNvPr id="17" name="Freeform 16">
            <a:extLst>
              <a:ext uri="{FF2B5EF4-FFF2-40B4-BE49-F238E27FC236}">
                <a16:creationId xmlns:a16="http://schemas.microsoft.com/office/drawing/2014/main" id="{4044F992-8590-8C58-A0C9-0E99A0685D65}"/>
              </a:ext>
            </a:extLst>
          </p:cNvPr>
          <p:cNvSpPr/>
          <p:nvPr/>
        </p:nvSpPr>
        <p:spPr>
          <a:xfrm>
            <a:off x="8186086" y="4170747"/>
            <a:ext cx="3780004" cy="663650"/>
          </a:xfrm>
          <a:custGeom>
            <a:avLst/>
            <a:gdLst>
              <a:gd name="csX0" fmla="*/ 0 w 3780004"/>
              <a:gd name="csY0" fmla="*/ 0 h 663650"/>
              <a:gd name="csX1" fmla="*/ 3448179 w 3780004"/>
              <a:gd name="csY1" fmla="*/ 0 h 663650"/>
              <a:gd name="csX2" fmla="*/ 3780004 w 3780004"/>
              <a:gd name="csY2" fmla="*/ 331825 h 663650"/>
              <a:gd name="csX3" fmla="*/ 3448179 w 3780004"/>
              <a:gd name="csY3" fmla="*/ 663650 h 663650"/>
              <a:gd name="csX4" fmla="*/ 0 w 3780004"/>
              <a:gd name="csY4" fmla="*/ 663650 h 663650"/>
              <a:gd name="csX5" fmla="*/ 331825 w 3780004"/>
              <a:gd name="csY5" fmla="*/ 331825 h 663650"/>
              <a:gd name="csX6" fmla="*/ 0 w 3780004"/>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780004" h="663650">
                <a:moveTo>
                  <a:pt x="0" y="0"/>
                </a:moveTo>
                <a:lnTo>
                  <a:pt x="3448179" y="0"/>
                </a:lnTo>
                <a:lnTo>
                  <a:pt x="3780004" y="331825"/>
                </a:lnTo>
                <a:lnTo>
                  <a:pt x="3448179"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Toujours attentif à servir les autres</a:t>
            </a:r>
          </a:p>
        </p:txBody>
      </p:sp>
      <p:sp>
        <p:nvSpPr>
          <p:cNvPr id="18" name="Freeform 17">
            <a:extLst>
              <a:ext uri="{FF2B5EF4-FFF2-40B4-BE49-F238E27FC236}">
                <a16:creationId xmlns:a16="http://schemas.microsoft.com/office/drawing/2014/main" id="{FD58318E-DD73-18ED-30E9-4F0E01C8A648}"/>
              </a:ext>
            </a:extLst>
          </p:cNvPr>
          <p:cNvSpPr/>
          <p:nvPr/>
        </p:nvSpPr>
        <p:spPr>
          <a:xfrm>
            <a:off x="3997206" y="5014303"/>
            <a:ext cx="1621026" cy="799579"/>
          </a:xfrm>
          <a:custGeom>
            <a:avLst/>
            <a:gdLst>
              <a:gd name="csX0" fmla="*/ 0 w 1621026"/>
              <a:gd name="csY0" fmla="*/ 0 h 799579"/>
              <a:gd name="csX1" fmla="*/ 1221237 w 1621026"/>
              <a:gd name="csY1" fmla="*/ 0 h 799579"/>
              <a:gd name="csX2" fmla="*/ 1621026 w 1621026"/>
              <a:gd name="csY2" fmla="*/ 399790 h 799579"/>
              <a:gd name="csX3" fmla="*/ 1221237 w 1621026"/>
              <a:gd name="csY3" fmla="*/ 799579 h 799579"/>
              <a:gd name="csX4" fmla="*/ 0 w 1621026"/>
              <a:gd name="csY4" fmla="*/ 799579 h 799579"/>
              <a:gd name="csX5" fmla="*/ 0 w 1621026"/>
              <a:gd name="csY5" fmla="*/ 0 h 799579"/>
            </a:gdLst>
            <a:ahLst/>
            <a:cxnLst>
              <a:cxn ang="0">
                <a:pos x="csX0" y="csY0"/>
              </a:cxn>
              <a:cxn ang="0">
                <a:pos x="csX1" y="csY1"/>
              </a:cxn>
              <a:cxn ang="0">
                <a:pos x="csX2" y="csY2"/>
              </a:cxn>
              <a:cxn ang="0">
                <a:pos x="csX3" y="csY3"/>
              </a:cxn>
              <a:cxn ang="0">
                <a:pos x="csX4" y="csY4"/>
              </a:cxn>
              <a:cxn ang="0">
                <a:pos x="csX5" y="csY5"/>
              </a:cxn>
            </a:cxnLst>
            <a:rect l="l" t="t" r="r" b="b"/>
            <a:pathLst>
              <a:path w="1621026" h="799579">
                <a:moveTo>
                  <a:pt x="0" y="0"/>
                </a:moveTo>
                <a:lnTo>
                  <a:pt x="1221237" y="0"/>
                </a:lnTo>
                <a:lnTo>
                  <a:pt x="1621026" y="399790"/>
                </a:lnTo>
                <a:lnTo>
                  <a:pt x="1221237" y="799579"/>
                </a:lnTo>
                <a:lnTo>
                  <a:pt x="0" y="79957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480" tIns="15240" rIns="199895" bIns="15240" numCol="1" spcCol="1270" anchor="ctr" anchorCtr="0">
            <a:noAutofit/>
          </a:bodyPr>
          <a:lstStyle/>
          <a:p>
            <a:pPr marL="0" lvl="0" indent="0" algn="ctr" defTabSz="1066800">
              <a:lnSpc>
                <a:spcPct val="90000"/>
              </a:lnSpc>
              <a:spcBef>
                <a:spcPct val="0"/>
              </a:spcBef>
              <a:spcAft>
                <a:spcPct val="35000"/>
              </a:spcAft>
              <a:buNone/>
            </a:pPr>
            <a:r>
              <a:rPr lang="fr-FR" sz="2400" b="1" kern="1200" noProof="1">
                <a:solidFill>
                  <a:schemeClr val="tx1"/>
                </a:solidFill>
              </a:rPr>
              <a:t>Luc</a:t>
            </a:r>
          </a:p>
        </p:txBody>
      </p:sp>
      <p:sp>
        <p:nvSpPr>
          <p:cNvPr id="19" name="Freeform 18">
            <a:extLst>
              <a:ext uri="{FF2B5EF4-FFF2-40B4-BE49-F238E27FC236}">
                <a16:creationId xmlns:a16="http://schemas.microsoft.com/office/drawing/2014/main" id="{9B685AFD-56C0-0EA5-2CFE-2CE89F51B08D}"/>
              </a:ext>
            </a:extLst>
          </p:cNvPr>
          <p:cNvSpPr/>
          <p:nvPr/>
        </p:nvSpPr>
        <p:spPr>
          <a:xfrm>
            <a:off x="5358370" y="5082267"/>
            <a:ext cx="3059993" cy="663650"/>
          </a:xfrm>
          <a:custGeom>
            <a:avLst/>
            <a:gdLst>
              <a:gd name="csX0" fmla="*/ 0 w 3059993"/>
              <a:gd name="csY0" fmla="*/ 0 h 663650"/>
              <a:gd name="csX1" fmla="*/ 2728168 w 3059993"/>
              <a:gd name="csY1" fmla="*/ 0 h 663650"/>
              <a:gd name="csX2" fmla="*/ 3059993 w 3059993"/>
              <a:gd name="csY2" fmla="*/ 331825 h 663650"/>
              <a:gd name="csX3" fmla="*/ 2728168 w 3059993"/>
              <a:gd name="csY3" fmla="*/ 663650 h 663650"/>
              <a:gd name="csX4" fmla="*/ 0 w 3059993"/>
              <a:gd name="csY4" fmla="*/ 663650 h 663650"/>
              <a:gd name="csX5" fmla="*/ 331825 w 3059993"/>
              <a:gd name="csY5" fmla="*/ 331825 h 663650"/>
              <a:gd name="csX6" fmla="*/ 0 w 3059993"/>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059993" h="663650">
                <a:moveTo>
                  <a:pt x="0" y="0"/>
                </a:moveTo>
                <a:lnTo>
                  <a:pt x="2728168" y="0"/>
                </a:lnTo>
                <a:lnTo>
                  <a:pt x="3059993" y="331825"/>
                </a:lnTo>
                <a:lnTo>
                  <a:pt x="2728168"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2">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D'un non-Juif aux non-Juifs</a:t>
            </a:r>
          </a:p>
        </p:txBody>
      </p:sp>
      <p:sp>
        <p:nvSpPr>
          <p:cNvPr id="20" name="Freeform 19">
            <a:extLst>
              <a:ext uri="{FF2B5EF4-FFF2-40B4-BE49-F238E27FC236}">
                <a16:creationId xmlns:a16="http://schemas.microsoft.com/office/drawing/2014/main" id="{648ED4FD-99EB-FE2D-45E3-A2E4F7C92663}"/>
              </a:ext>
            </a:extLst>
          </p:cNvPr>
          <p:cNvSpPr/>
          <p:nvPr/>
        </p:nvSpPr>
        <p:spPr>
          <a:xfrm>
            <a:off x="8186086" y="5082267"/>
            <a:ext cx="3780004" cy="663650"/>
          </a:xfrm>
          <a:custGeom>
            <a:avLst/>
            <a:gdLst>
              <a:gd name="csX0" fmla="*/ 0 w 3780004"/>
              <a:gd name="csY0" fmla="*/ 0 h 663650"/>
              <a:gd name="csX1" fmla="*/ 3448179 w 3780004"/>
              <a:gd name="csY1" fmla="*/ 0 h 663650"/>
              <a:gd name="csX2" fmla="*/ 3780004 w 3780004"/>
              <a:gd name="csY2" fmla="*/ 331825 h 663650"/>
              <a:gd name="csX3" fmla="*/ 3448179 w 3780004"/>
              <a:gd name="csY3" fmla="*/ 663650 h 663650"/>
              <a:gd name="csX4" fmla="*/ 0 w 3780004"/>
              <a:gd name="csY4" fmla="*/ 663650 h 663650"/>
              <a:gd name="csX5" fmla="*/ 331825 w 3780004"/>
              <a:gd name="csY5" fmla="*/ 331825 h 663650"/>
              <a:gd name="csX6" fmla="*/ 0 w 3780004"/>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780004" h="663650">
                <a:moveTo>
                  <a:pt x="0" y="0"/>
                </a:moveTo>
                <a:lnTo>
                  <a:pt x="3448179" y="0"/>
                </a:lnTo>
                <a:lnTo>
                  <a:pt x="3780004" y="331825"/>
                </a:lnTo>
                <a:lnTo>
                  <a:pt x="3448179"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Humain et compatissant</a:t>
            </a:r>
          </a:p>
        </p:txBody>
      </p:sp>
      <p:sp>
        <p:nvSpPr>
          <p:cNvPr id="21" name="Freeform 20">
            <a:extLst>
              <a:ext uri="{FF2B5EF4-FFF2-40B4-BE49-F238E27FC236}">
                <a16:creationId xmlns:a16="http://schemas.microsoft.com/office/drawing/2014/main" id="{C1E2351C-3148-7F9A-8FD1-CDA07E65A22B}"/>
              </a:ext>
            </a:extLst>
          </p:cNvPr>
          <p:cNvSpPr/>
          <p:nvPr/>
        </p:nvSpPr>
        <p:spPr>
          <a:xfrm>
            <a:off x="3997206" y="5925823"/>
            <a:ext cx="1621026" cy="799579"/>
          </a:xfrm>
          <a:custGeom>
            <a:avLst/>
            <a:gdLst>
              <a:gd name="csX0" fmla="*/ 0 w 1621026"/>
              <a:gd name="csY0" fmla="*/ 0 h 799579"/>
              <a:gd name="csX1" fmla="*/ 1221237 w 1621026"/>
              <a:gd name="csY1" fmla="*/ 0 h 799579"/>
              <a:gd name="csX2" fmla="*/ 1621026 w 1621026"/>
              <a:gd name="csY2" fmla="*/ 399790 h 799579"/>
              <a:gd name="csX3" fmla="*/ 1221237 w 1621026"/>
              <a:gd name="csY3" fmla="*/ 799579 h 799579"/>
              <a:gd name="csX4" fmla="*/ 0 w 1621026"/>
              <a:gd name="csY4" fmla="*/ 799579 h 799579"/>
              <a:gd name="csX5" fmla="*/ 0 w 1621026"/>
              <a:gd name="csY5" fmla="*/ 0 h 799579"/>
            </a:gdLst>
            <a:ahLst/>
            <a:cxnLst>
              <a:cxn ang="0">
                <a:pos x="csX0" y="csY0"/>
              </a:cxn>
              <a:cxn ang="0">
                <a:pos x="csX1" y="csY1"/>
              </a:cxn>
              <a:cxn ang="0">
                <a:pos x="csX2" y="csY2"/>
              </a:cxn>
              <a:cxn ang="0">
                <a:pos x="csX3" y="csY3"/>
              </a:cxn>
              <a:cxn ang="0">
                <a:pos x="csX4" y="csY4"/>
              </a:cxn>
              <a:cxn ang="0">
                <a:pos x="csX5" y="csY5"/>
              </a:cxn>
            </a:cxnLst>
            <a:rect l="l" t="t" r="r" b="b"/>
            <a:pathLst>
              <a:path w="1621026" h="799579">
                <a:moveTo>
                  <a:pt x="0" y="0"/>
                </a:moveTo>
                <a:lnTo>
                  <a:pt x="1221237" y="0"/>
                </a:lnTo>
                <a:lnTo>
                  <a:pt x="1621026" y="399790"/>
                </a:lnTo>
                <a:lnTo>
                  <a:pt x="1221237" y="799579"/>
                </a:lnTo>
                <a:lnTo>
                  <a:pt x="0" y="79957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0480" tIns="15240" rIns="199895" bIns="15240" numCol="1" spcCol="1270" anchor="ctr" anchorCtr="0">
            <a:noAutofit/>
          </a:bodyPr>
          <a:lstStyle/>
          <a:p>
            <a:pPr marL="0" lvl="0" indent="0" algn="ctr" defTabSz="1066800">
              <a:lnSpc>
                <a:spcPct val="90000"/>
              </a:lnSpc>
              <a:spcBef>
                <a:spcPct val="0"/>
              </a:spcBef>
              <a:spcAft>
                <a:spcPct val="35000"/>
              </a:spcAft>
              <a:buNone/>
            </a:pPr>
            <a:r>
              <a:rPr lang="fr-FR" sz="2400" b="1" kern="1200" noProof="1">
                <a:effectLst>
                  <a:outerShdw blurRad="38100" dist="38100" dir="2700000" algn="tl">
                    <a:srgbClr val="000000">
                      <a:alpha val="43137"/>
                    </a:srgbClr>
                  </a:outerShdw>
                </a:effectLst>
              </a:rPr>
              <a:t>Jean</a:t>
            </a:r>
          </a:p>
        </p:txBody>
      </p:sp>
      <p:sp>
        <p:nvSpPr>
          <p:cNvPr id="22" name="Freeform 21">
            <a:extLst>
              <a:ext uri="{FF2B5EF4-FFF2-40B4-BE49-F238E27FC236}">
                <a16:creationId xmlns:a16="http://schemas.microsoft.com/office/drawing/2014/main" id="{59F8CB86-CDD1-8E7E-403D-E340E9DD18C4}"/>
              </a:ext>
            </a:extLst>
          </p:cNvPr>
          <p:cNvSpPr/>
          <p:nvPr/>
        </p:nvSpPr>
        <p:spPr>
          <a:xfrm>
            <a:off x="5358370" y="5993787"/>
            <a:ext cx="3059993" cy="663650"/>
          </a:xfrm>
          <a:custGeom>
            <a:avLst/>
            <a:gdLst>
              <a:gd name="csX0" fmla="*/ 0 w 3059993"/>
              <a:gd name="csY0" fmla="*/ 0 h 663650"/>
              <a:gd name="csX1" fmla="*/ 2728168 w 3059993"/>
              <a:gd name="csY1" fmla="*/ 0 h 663650"/>
              <a:gd name="csX2" fmla="*/ 3059993 w 3059993"/>
              <a:gd name="csY2" fmla="*/ 331825 h 663650"/>
              <a:gd name="csX3" fmla="*/ 2728168 w 3059993"/>
              <a:gd name="csY3" fmla="*/ 663650 h 663650"/>
              <a:gd name="csX4" fmla="*/ 0 w 3059993"/>
              <a:gd name="csY4" fmla="*/ 663650 h 663650"/>
              <a:gd name="csX5" fmla="*/ 331825 w 3059993"/>
              <a:gd name="csY5" fmla="*/ 331825 h 663650"/>
              <a:gd name="csX6" fmla="*/ 0 w 3059993"/>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059993" h="663650">
                <a:moveTo>
                  <a:pt x="0" y="0"/>
                </a:moveTo>
                <a:lnTo>
                  <a:pt x="2728168" y="0"/>
                </a:lnTo>
                <a:lnTo>
                  <a:pt x="3059993" y="331825"/>
                </a:lnTo>
                <a:lnTo>
                  <a:pt x="2728168"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D'un Juif aux Juifs et aux non-Juifs</a:t>
            </a:r>
          </a:p>
        </p:txBody>
      </p:sp>
      <p:sp>
        <p:nvSpPr>
          <p:cNvPr id="23" name="Freeform 22">
            <a:extLst>
              <a:ext uri="{FF2B5EF4-FFF2-40B4-BE49-F238E27FC236}">
                <a16:creationId xmlns:a16="http://schemas.microsoft.com/office/drawing/2014/main" id="{1ED25FC6-499E-80C8-7862-8C265AAD12C2}"/>
              </a:ext>
            </a:extLst>
          </p:cNvPr>
          <p:cNvSpPr/>
          <p:nvPr/>
        </p:nvSpPr>
        <p:spPr>
          <a:xfrm>
            <a:off x="8186086" y="5993787"/>
            <a:ext cx="3780004" cy="663650"/>
          </a:xfrm>
          <a:custGeom>
            <a:avLst/>
            <a:gdLst>
              <a:gd name="csX0" fmla="*/ 0 w 3780004"/>
              <a:gd name="csY0" fmla="*/ 0 h 663650"/>
              <a:gd name="csX1" fmla="*/ 3448179 w 3780004"/>
              <a:gd name="csY1" fmla="*/ 0 h 663650"/>
              <a:gd name="csX2" fmla="*/ 3780004 w 3780004"/>
              <a:gd name="csY2" fmla="*/ 331825 h 663650"/>
              <a:gd name="csX3" fmla="*/ 3448179 w 3780004"/>
              <a:gd name="csY3" fmla="*/ 663650 h 663650"/>
              <a:gd name="csX4" fmla="*/ 0 w 3780004"/>
              <a:gd name="csY4" fmla="*/ 663650 h 663650"/>
              <a:gd name="csX5" fmla="*/ 331825 w 3780004"/>
              <a:gd name="csY5" fmla="*/ 331825 h 663650"/>
              <a:gd name="csX6" fmla="*/ 0 w 3780004"/>
              <a:gd name="csY6" fmla="*/ 0 h 6636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780004" h="663650">
                <a:moveTo>
                  <a:pt x="0" y="0"/>
                </a:moveTo>
                <a:lnTo>
                  <a:pt x="3448179" y="0"/>
                </a:lnTo>
                <a:lnTo>
                  <a:pt x="3780004" y="331825"/>
                </a:lnTo>
                <a:lnTo>
                  <a:pt x="3448179" y="663650"/>
                </a:lnTo>
                <a:lnTo>
                  <a:pt x="0" y="663650"/>
                </a:lnTo>
                <a:lnTo>
                  <a:pt x="331825" y="331825"/>
                </a:lnTo>
                <a:lnTo>
                  <a:pt x="0" y="0"/>
                </a:lnTo>
                <a:close/>
              </a:path>
            </a:pathLst>
          </a:custGeom>
          <a:scene3d>
            <a:camera prst="orthographicFront"/>
            <a:lightRig rig="flat" dir="t"/>
          </a:scene3d>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7225" tIns="12700" rIns="331825" bIns="12700" numCol="1" spcCol="1270" anchor="ctr" anchorCtr="0">
            <a:noAutofit/>
          </a:bodyPr>
          <a:lstStyle/>
          <a:p>
            <a:pPr marL="0" lvl="0" indent="0" algn="ctr" defTabSz="889000">
              <a:lnSpc>
                <a:spcPct val="90000"/>
              </a:lnSpc>
              <a:spcBef>
                <a:spcPct val="0"/>
              </a:spcBef>
              <a:spcAft>
                <a:spcPct val="35000"/>
              </a:spcAft>
              <a:buNone/>
            </a:pPr>
            <a:r>
              <a:rPr lang="fr-FR" sz="2000" b="1" kern="1200" noProof="1"/>
              <a:t>Le donateur de la vie physique et spirituelle</a:t>
            </a:r>
          </a:p>
        </p:txBody>
      </p:sp>
      <p:pic>
        <p:nvPicPr>
          <p:cNvPr id="7" name="Imagen 6" descr="Un dibujo de una persona  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6217" y="2431794"/>
            <a:ext cx="11965781" cy="707886"/>
          </a:xfrm>
          <a:prstGeom prst="rect">
            <a:avLst/>
          </a:prstGeom>
          <a:noFill/>
        </p:spPr>
        <p:txBody>
          <a:bodyPr wrap="square">
            <a:spAutoFit/>
          </a:bodyPr>
          <a:lstStyle/>
          <a:p>
            <a:pPr>
              <a:spcBef>
                <a:spcPts val="600"/>
              </a:spcBef>
            </a:pPr>
            <a:r>
              <a:rPr lang="fr-FR" sz="2000" b="1" noProof="1">
                <a:solidFill>
                  <a:schemeClr val="bg1"/>
                </a:solidFill>
                <a:effectLst>
                  <a:outerShdw blurRad="38100" dist="38100" dir="2700000" algn="tl">
                    <a:srgbClr val="000000"/>
                  </a:outerShdw>
                </a:effectLst>
              </a:rPr>
              <a:t>Il fut annoncé sous un nom prophétique qui indiquait le but de sa vie : Emmanuel, Dieu avec nous </a:t>
            </a:r>
            <a:r>
              <a:rPr lang="fr-FR" noProof="1">
                <a:solidFill>
                  <a:schemeClr val="bg1"/>
                </a:solidFill>
                <a:effectLst>
                  <a:outerShdw blurRad="38100" dist="38100" dir="2700000" algn="tl">
                    <a:srgbClr val="000000"/>
                  </a:outerShdw>
                </a:effectLst>
              </a:rPr>
              <a:t>(Ésaïe 7.14 ; Matthieu 1.23)</a:t>
            </a:r>
            <a:r>
              <a:rPr lang="fr-FR" sz="2000" b="1" noProof="1">
                <a:solidFill>
                  <a:schemeClr val="bg1"/>
                </a:solidFill>
                <a:effectLst>
                  <a:outerShdw blurRad="38100" dist="38100" dir="2700000" algn="tl">
                    <a:srgbClr val="000000"/>
                  </a:outerShdw>
                </a:effectLst>
              </a:rPr>
              <a:t>. Les quatre évangélistes nous le présentent sous différents aspects.</a:t>
            </a:r>
          </a:p>
        </p:txBody>
      </p:sp>
      <p:pic>
        <p:nvPicPr>
          <p:cNvPr id="11" name="Imagen 10" descr="Una persona parado en un cuerpo de agua junto a una roca  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17"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ppt_x</p:attrName>
                                        </p:attrNameLst>
                                      </p:cBhvr>
                                      <p:tavLst>
                                        <p:tav tm="0">
                                          <p:val>
                                            <p:strVal val="#ppt_x-#ppt_w/2"/>
                                          </p:val>
                                        </p:tav>
                                        <p:tav tm="100000">
                                          <p:val>
                                            <p:strVal val="#ppt_x"/>
                                          </p:val>
                                        </p:tav>
                                      </p:tavLst>
                                    </p:anim>
                                    <p:anim calcmode="lin" valueType="num">
                                      <p:cBhvr>
                                        <p:cTn id="43" dur="500" fill="hold"/>
                                        <p:tgtEl>
                                          <p:spTgt spid="12"/>
                                        </p:tgtEl>
                                        <p:attrNameLst>
                                          <p:attrName>ppt_y</p:attrName>
                                        </p:attrNameLst>
                                      </p:cBhvr>
                                      <p:tavLst>
                                        <p:tav tm="0">
                                          <p:val>
                                            <p:strVal val="#ppt_y"/>
                                          </p:val>
                                        </p:tav>
                                        <p:tav tm="100000">
                                          <p:val>
                                            <p:strVal val="#ppt_y"/>
                                          </p:val>
                                        </p:tav>
                                      </p:tavLst>
                                    </p:anim>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ppt_w/2"/>
                                          </p:val>
                                        </p:tav>
                                        <p:tav tm="100000">
                                          <p:val>
                                            <p:strVal val="#ppt_x"/>
                                          </p:val>
                                        </p:tav>
                                      </p:tavLst>
                                    </p:anim>
                                    <p:anim calcmode="lin" valueType="num">
                                      <p:cBhvr>
                                        <p:cTn id="61" dur="500" fill="hold"/>
                                        <p:tgtEl>
                                          <p:spTgt spid="15"/>
                                        </p:tgtEl>
                                        <p:attrNameLst>
                                          <p:attrName>ppt_y</p:attrName>
                                        </p:attrNameLst>
                                      </p:cBhvr>
                                      <p:tavLst>
                                        <p:tav tm="0">
                                          <p:val>
                                            <p:strVal val="#ppt_y"/>
                                          </p:val>
                                        </p:tav>
                                        <p:tav tm="100000">
                                          <p:val>
                                            <p:strVal val="#ppt_y"/>
                                          </p:val>
                                        </p:tav>
                                      </p:tavLst>
                                    </p:anim>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ppt_x</p:attrName>
                                        </p:attrNameLst>
                                      </p:cBhvr>
                                      <p:tavLst>
                                        <p:tav tm="0">
                                          <p:val>
                                            <p:strVal val="#ppt_x-#ppt_w/2"/>
                                          </p:val>
                                        </p:tav>
                                        <p:tav tm="100000">
                                          <p:val>
                                            <p:strVal val="#ppt_x"/>
                                          </p:val>
                                        </p:tav>
                                      </p:tavLst>
                                    </p:anim>
                                    <p:anim calcmode="lin" valueType="num">
                                      <p:cBhvr>
                                        <p:cTn id="79" dur="500" fill="hold"/>
                                        <p:tgtEl>
                                          <p:spTgt spid="18"/>
                                        </p:tgtEl>
                                        <p:attrNameLst>
                                          <p:attrName>ppt_y</p:attrName>
                                        </p:attrNameLst>
                                      </p:cBhvr>
                                      <p:tavLst>
                                        <p:tav tm="0">
                                          <p:val>
                                            <p:strVal val="#ppt_y"/>
                                          </p:val>
                                        </p:tav>
                                        <p:tav tm="100000">
                                          <p:val>
                                            <p:strVal val="#ppt_y"/>
                                          </p:val>
                                        </p:tav>
                                      </p:tavLst>
                                    </p:anim>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ppt_x</p:attrName>
                                        </p:attrNameLst>
                                      </p:cBhvr>
                                      <p:tavLst>
                                        <p:tav tm="0">
                                          <p:val>
                                            <p:strVal val="#ppt_x-#ppt_w/2"/>
                                          </p:val>
                                        </p:tav>
                                        <p:tav tm="100000">
                                          <p:val>
                                            <p:strVal val="#ppt_x"/>
                                          </p:val>
                                        </p:tav>
                                      </p:tavLst>
                                    </p:anim>
                                    <p:anim calcmode="lin" valueType="num">
                                      <p:cBhvr>
                                        <p:cTn id="97" dur="500" fill="hold"/>
                                        <p:tgtEl>
                                          <p:spTgt spid="21"/>
                                        </p:tgtEl>
                                        <p:attrNameLst>
                                          <p:attrName>ppt_y</p:attrName>
                                        </p:attrNameLst>
                                      </p:cBhvr>
                                      <p:tavLst>
                                        <p:tav tm="0">
                                          <p:val>
                                            <p:strVal val="#ppt_y"/>
                                          </p:val>
                                        </p:tav>
                                        <p:tav tm="100000">
                                          <p:val>
                                            <p:strVal val="#ppt_y"/>
                                          </p:val>
                                        </p:tav>
                                      </p:tavLst>
                                    </p:anim>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wipe(left)">
                                      <p:cBhvr>
                                        <p:cTn id="104" dur="500"/>
                                        <p:tgtEl>
                                          <p:spTgt spid="2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51EAE49C-24EB-3F43-CFDC-3BE02BF1CDF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2331DAFD-8838-EE5C-1037-E7C75D92F8B4}"/>
              </a:ext>
            </a:extLst>
          </p:cNvPr>
          <p:cNvSpPr txBox="1"/>
          <p:nvPr/>
        </p:nvSpPr>
        <p:spPr>
          <a:xfrm>
            <a:off x="1187784" y="1714399"/>
            <a:ext cx="9934575" cy="3970318"/>
          </a:xfrm>
          <a:prstGeom prst="rect">
            <a:avLst/>
          </a:prstGeom>
          <a:noFill/>
        </p:spPr>
        <p:txBody>
          <a:bodyPr wrap="square">
            <a:spAutoFit/>
          </a:bodyPr>
          <a:lstStyle/>
          <a:p>
            <a:r>
              <a:rPr lang="fr-FR" sz="2800" b="1" noProof="1">
                <a:latin typeface="Constantia" panose="02030602050306030303" pitchFamily="18" charset="0"/>
              </a:rPr>
              <a:t>“Des milliers de personnes ont de fausses conceptions de Dieu et de ses attributs... Dieu est un Dieu de vérité. La justice et la miséricorde sont les attributs de son trône. Il est un Dieu d'amour, de bonté et de tendre compassion. C'est ainsi qu'il est représenté en son Fils, notre Sauveur. Il est un Dieu de patience et de longanimité. Si l'Être que nous adorons et dont nous cherchons à assimiler le caractère possède ces qualités, alors nous adorons le vrai Dieu”</a:t>
            </a:r>
          </a:p>
        </p:txBody>
      </p:sp>
      <p:sp>
        <p:nvSpPr>
          <p:cNvPr id="4" name="CuadroTexto 3">
            <a:extLst>
              <a:ext uri="{FF2B5EF4-FFF2-40B4-BE49-F238E27FC236}">
                <a16:creationId xmlns:a16="http://schemas.microsoft.com/office/drawing/2014/main" id="{E760F773-4EDA-9693-B897-512E629907F6}"/>
              </a:ext>
            </a:extLst>
          </p:cNvPr>
          <p:cNvSpPr txBox="1"/>
          <p:nvPr/>
        </p:nvSpPr>
        <p:spPr>
          <a:xfrm>
            <a:off x="7572280" y="5476309"/>
            <a:ext cx="3581494" cy="338554"/>
          </a:xfrm>
          <a:prstGeom prst="rect">
            <a:avLst/>
          </a:prstGeom>
          <a:noFill/>
        </p:spPr>
        <p:txBody>
          <a:bodyPr wrap="none" rtlCol="0">
            <a:spAutoFit/>
          </a:bodyPr>
          <a:lstStyle/>
          <a:p>
            <a:pPr algn="r">
              <a:spcAft>
                <a:spcPts val="600"/>
              </a:spcAft>
            </a:pPr>
            <a:r>
              <a:rPr lang="fr-FR" sz="1600" b="1" noProof="1"/>
              <a:t>E. G. White (Dieu prend soin de nous, 8 août)</a:t>
            </a: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86691D4F-7D63-6D09-B645-B69A62F6519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6C226DE2-0552-BFF1-AB55-D0FDF523AD83}"/>
              </a:ext>
            </a:extLst>
          </p:cNvPr>
          <p:cNvSpPr txBox="1"/>
          <p:nvPr/>
        </p:nvSpPr>
        <p:spPr>
          <a:xfrm>
            <a:off x="7450273" y="289679"/>
            <a:ext cx="3895725" cy="627864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spcBef>
                <a:spcPts val="0"/>
              </a:spcBef>
              <a:spcAft>
                <a:spcPts val="0"/>
              </a:spcAft>
              <a:buClrTx/>
              <a:buSzTx/>
              <a:buFontTx/>
              <a:buNone/>
              <a:tabLst/>
              <a:defRPr/>
            </a:pPr>
            <a:r>
              <a:rPr kumimoji="0" lang="fr-FR" sz="4000" b="1" i="0" u="none" strike="noStrike" kern="1200" cap="none" spc="0" normalizeH="0" baseline="0" noProof="1">
                <a:ln/>
                <a:solidFill>
                  <a:srgbClr val="60497B"/>
                </a:solidFill>
                <a:effectLst/>
                <a:uLnTx/>
                <a:uFillTx/>
                <a:latin typeface="Comic Sans MS" panose="030F0702030302020204" pitchFamily="66" charset="0"/>
                <a:ea typeface="+mn-ea"/>
                <a:cs typeface="+mn-cs"/>
              </a:rPr>
              <a:t>“Or, la vie éternelle, c’est qu’ils te connaissent, toi, le seul vrai Dieu, et celui que tu as envoyé, Jésus-Christ”</a:t>
            </a:r>
          </a:p>
          <a:p>
            <a:pPr marL="0" marR="0" lvl="0" indent="0" algn="ctr" defTabSz="914400" rtl="0" eaLnBrk="1" fontAlgn="auto" latinLnBrk="0" hangingPunct="1">
              <a:spcBef>
                <a:spcPts val="1200"/>
              </a:spcBef>
              <a:spcAft>
                <a:spcPts val="0"/>
              </a:spcAft>
              <a:buClrTx/>
              <a:buSzTx/>
              <a:buFontTx/>
              <a:buNone/>
              <a:tabLst/>
              <a:defRPr/>
            </a:pPr>
            <a:r>
              <a:rPr kumimoji="0" lang="fr-FR" sz="2800" b="1" i="0" u="none" strike="noStrike" kern="1200" cap="none" spc="0" normalizeH="0" baseline="0" noProof="1">
                <a:ln/>
                <a:solidFill>
                  <a:srgbClr val="60497B"/>
                </a:solidFill>
                <a:effectLst/>
                <a:uLnTx/>
                <a:uFillTx/>
                <a:latin typeface="Comic Sans MS" panose="030F0702030302020204" pitchFamily="66" charset="0"/>
                <a:ea typeface="+mn-ea"/>
                <a:cs typeface="+mn-cs"/>
              </a:rPr>
              <a:t>(Jean 17.3)</a:t>
            </a:r>
            <a:endParaRPr kumimoji="0" lang="fr-FR" sz="3600" b="1" i="0" u="none" strike="noStrike" kern="1200" cap="none" spc="0" normalizeH="0" baseline="0" noProof="1">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2862322"/>
          </a:xfrm>
          <a:prstGeom prst="rect">
            <a:avLst/>
          </a:prstGeom>
          <a:noFill/>
        </p:spPr>
        <p:txBody>
          <a:bodyPr wrap="square" rtlCol="0">
            <a:spAutoFit/>
            <a:scene3d>
              <a:camera prst="orthographicFront"/>
              <a:lightRig rig="threePt" dir="t"/>
            </a:scene3d>
            <a:sp3d extrusionH="57150">
              <a:bevelT w="38100" h="38100"/>
            </a:sp3d>
          </a:bodyPr>
          <a:lstStyle/>
          <a:p>
            <a:pPr lvl="0">
              <a:spcBef>
                <a:spcPts val="600"/>
              </a:spcBef>
            </a:pPr>
            <a:r>
              <a:rPr lang="es-ES" sz="2000" b="1" dirty="0">
                <a:solidFill>
                  <a:srgbClr val="C85059"/>
                </a:solidFill>
              </a:rPr>
              <a:t>Les </a:t>
            </a:r>
            <a:r>
              <a:rPr lang="es-ES" sz="2000" b="1" dirty="0" err="1">
                <a:solidFill>
                  <a:srgbClr val="C85059"/>
                </a:solidFill>
              </a:rPr>
              <a:t>attributs</a:t>
            </a:r>
            <a:r>
              <a:rPr lang="es-ES" sz="2000" b="1" dirty="0">
                <a:solidFill>
                  <a:srgbClr val="C85059"/>
                </a:solidFill>
              </a:rPr>
              <a:t> de </a:t>
            </a:r>
            <a:r>
              <a:rPr lang="es-ES" sz="2000" b="1" dirty="0" err="1">
                <a:solidFill>
                  <a:srgbClr val="C85059"/>
                </a:solidFill>
              </a:rPr>
              <a:t>Dieu</a:t>
            </a:r>
            <a:r>
              <a:rPr kumimoji="0" lang="es-ES" sz="2000" b="1" i="0" u="none" strike="noStrike" kern="1200" cap="none" spc="0" normalizeH="0" baseline="0" noProof="0" dirty="0">
                <a:ln>
                  <a:noFill/>
                </a:ln>
                <a:solidFill>
                  <a:srgbClr val="C85059"/>
                </a:solidFill>
                <a:effectLst/>
                <a:uLnTx/>
                <a:uFillTx/>
                <a:latin typeface="Aptos" panose="02110004020202020204"/>
                <a:ea typeface="+mn-ea"/>
                <a:cs typeface="+mn-cs"/>
              </a:rPr>
              <a:t>.</a:t>
            </a:r>
          </a:p>
          <a:p>
            <a:pPr lvl="0">
              <a:spcBef>
                <a:spcPts val="1200"/>
              </a:spcBef>
            </a:pPr>
            <a:r>
              <a:rPr lang="es-ES" sz="2000" b="1" dirty="0">
                <a:solidFill>
                  <a:srgbClr val="B14DC1"/>
                </a:solidFill>
              </a:rPr>
              <a:t>Le </a:t>
            </a:r>
            <a:r>
              <a:rPr lang="es-ES" sz="2000" b="1" dirty="0" err="1">
                <a:solidFill>
                  <a:srgbClr val="B14DC1"/>
                </a:solidFill>
              </a:rPr>
              <a:t>caractère</a:t>
            </a:r>
            <a:r>
              <a:rPr lang="es-ES" sz="2000" b="1" dirty="0">
                <a:solidFill>
                  <a:srgbClr val="B14DC1"/>
                </a:solidFill>
              </a:rPr>
              <a:t> de </a:t>
            </a:r>
            <a:r>
              <a:rPr lang="es-ES" sz="2000" b="1" dirty="0" err="1">
                <a:solidFill>
                  <a:srgbClr val="B14DC1"/>
                </a:solidFill>
              </a:rPr>
              <a:t>Dieu</a:t>
            </a:r>
            <a:r>
              <a:rPr lang="es-ES" sz="2000" b="1" dirty="0">
                <a:solidFill>
                  <a:srgbClr val="B14DC1"/>
                </a:solidFill>
              </a:rPr>
              <a:t> </a:t>
            </a:r>
            <a:r>
              <a:rPr kumimoji="0" lang="es-ES" sz="2000" b="1" i="0" u="none" strike="noStrike" kern="1200" cap="none" spc="0" normalizeH="0" baseline="0" noProof="0" dirty="0">
                <a:ln>
                  <a:noFill/>
                </a:ln>
                <a:solidFill>
                  <a:srgbClr val="B14DC1"/>
                </a:solidFill>
                <a:effectLst/>
                <a:uLnTx/>
                <a:uFillTx/>
                <a:latin typeface="Aptos" panose="02110004020202020204"/>
                <a:ea typeface="+mn-ea"/>
                <a:cs typeface="+mn-cs"/>
              </a:rPr>
              <a:t>:</a:t>
            </a:r>
          </a:p>
          <a:p>
            <a:pPr lvl="1">
              <a:spcBef>
                <a:spcPts val="600"/>
              </a:spcBef>
            </a:pPr>
            <a:r>
              <a:rPr lang="es-ES" sz="2000" b="1" dirty="0" err="1">
                <a:solidFill>
                  <a:prstClr val="black"/>
                </a:solidFill>
              </a:rPr>
              <a:t>Dieu</a:t>
            </a:r>
            <a:r>
              <a:rPr lang="es-ES" sz="2000" b="1" dirty="0">
                <a:solidFill>
                  <a:prstClr val="black"/>
                </a:solidFill>
              </a:rPr>
              <a:t> </a:t>
            </a:r>
            <a:r>
              <a:rPr lang="es-ES" sz="2000" b="1" dirty="0" err="1">
                <a:solidFill>
                  <a:prstClr val="black"/>
                </a:solidFill>
              </a:rPr>
              <a:t>est</a:t>
            </a:r>
            <a:r>
              <a:rPr lang="es-ES" sz="2000" b="1" dirty="0">
                <a:solidFill>
                  <a:prstClr val="black"/>
                </a:solidFill>
              </a:rPr>
              <a:t> </a:t>
            </a:r>
            <a:r>
              <a:rPr lang="es-ES" sz="2000" b="1" dirty="0" err="1">
                <a:solidFill>
                  <a:prstClr val="black"/>
                </a:solidFill>
              </a:rPr>
              <a:t>saint</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lvl="1">
              <a:spcBef>
                <a:spcPts val="600"/>
              </a:spcBef>
            </a:pPr>
            <a:r>
              <a:rPr lang="es-ES" sz="2000" b="1" dirty="0" err="1">
                <a:solidFill>
                  <a:prstClr val="black"/>
                </a:solidFill>
              </a:rPr>
              <a:t>Dieu</a:t>
            </a:r>
            <a:r>
              <a:rPr lang="es-ES" sz="2000" b="1" dirty="0">
                <a:solidFill>
                  <a:prstClr val="black"/>
                </a:solidFill>
              </a:rPr>
              <a:t> </a:t>
            </a:r>
            <a:r>
              <a:rPr lang="es-ES" sz="2000" b="1" dirty="0" err="1">
                <a:solidFill>
                  <a:prstClr val="black"/>
                </a:solidFill>
              </a:rPr>
              <a:t>est</a:t>
            </a:r>
            <a:r>
              <a:rPr lang="es-ES" sz="2000" b="1" dirty="0">
                <a:solidFill>
                  <a:prstClr val="black"/>
                </a:solidFill>
              </a:rPr>
              <a:t> </a:t>
            </a:r>
            <a:r>
              <a:rPr lang="es-ES" sz="2000" b="1" dirty="0" err="1">
                <a:solidFill>
                  <a:prstClr val="black"/>
                </a:solidFill>
              </a:rPr>
              <a:t>amour</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lvl="0">
              <a:spcBef>
                <a:spcPts val="1200"/>
              </a:spcBef>
            </a:pPr>
            <a:r>
              <a:rPr lang="es-ES" sz="2000" b="1" dirty="0" err="1">
                <a:solidFill>
                  <a:srgbClr val="515FC3"/>
                </a:solidFill>
              </a:rPr>
              <a:t>Connaître</a:t>
            </a:r>
            <a:r>
              <a:rPr lang="es-ES" sz="2000" b="1" dirty="0">
                <a:solidFill>
                  <a:srgbClr val="515FC3"/>
                </a:solidFill>
              </a:rPr>
              <a:t> </a:t>
            </a:r>
            <a:r>
              <a:rPr lang="es-ES" sz="2000" b="1" dirty="0" err="1">
                <a:solidFill>
                  <a:srgbClr val="515FC3"/>
                </a:solidFill>
              </a:rPr>
              <a:t>Dieu</a:t>
            </a:r>
            <a:r>
              <a:rPr lang="es-ES" sz="2000" b="1" dirty="0">
                <a:solidFill>
                  <a:srgbClr val="515FC3"/>
                </a:solidFill>
              </a:rPr>
              <a:t> </a:t>
            </a:r>
            <a:r>
              <a:rPr kumimoji="0" lang="es-ES" sz="2000" b="1" i="0" u="none" strike="noStrike" kern="1200" cap="none" spc="0" normalizeH="0" baseline="0" noProof="0" dirty="0">
                <a:ln>
                  <a:noFill/>
                </a:ln>
                <a:solidFill>
                  <a:srgbClr val="515FC3"/>
                </a:solidFill>
                <a:effectLst/>
                <a:uLnTx/>
                <a:uFillTx/>
                <a:latin typeface="Aptos" panose="02110004020202020204"/>
                <a:ea typeface="+mn-ea"/>
                <a:cs typeface="+mn-cs"/>
              </a:rPr>
              <a:t>:</a:t>
            </a:r>
          </a:p>
          <a:p>
            <a:pPr lvl="1">
              <a:spcBef>
                <a:spcPts val="600"/>
              </a:spcBef>
            </a:pPr>
            <a:r>
              <a:rPr lang="fr-FR" sz="2000" b="1" dirty="0">
                <a:solidFill>
                  <a:prstClr val="black"/>
                </a:solidFill>
              </a:rPr>
              <a:t>Dieu révélé dans la Création</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lvl="1">
              <a:spcBef>
                <a:spcPts val="600"/>
              </a:spcBef>
            </a:pPr>
            <a:r>
              <a:rPr lang="fr-FR" sz="2000" b="1" dirty="0">
                <a:solidFill>
                  <a:prstClr val="black"/>
                </a:solidFill>
              </a:rPr>
              <a:t>Dieu révélé en Jésus (Emmanuel</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3" name="CuadroTexto 2">
            <a:extLst>
              <a:ext uri="{FF2B5EF4-FFF2-40B4-BE49-F238E27FC236}">
                <a16:creationId xmlns:a16="http://schemas.microsoft.com/office/drawing/2014/main" id="{22F5398E-D522-C2EB-4F10-C9C3ABD85ECA}"/>
              </a:ext>
            </a:extLst>
          </p:cNvPr>
          <p:cNvSpPr txBox="1"/>
          <p:nvPr/>
        </p:nvSpPr>
        <p:spPr>
          <a:xfrm>
            <a:off x="152400" y="149636"/>
            <a:ext cx="8516470" cy="1631216"/>
          </a:xfrm>
          <a:prstGeom prst="rect">
            <a:avLst/>
          </a:prstGeom>
          <a:noFill/>
        </p:spPr>
        <p:txBody>
          <a:bodyPr wrap="square" rtlCol="0">
            <a:spAutoFit/>
          </a:bodyPr>
          <a:lstStyle/>
          <a:p>
            <a:pPr lvl="0">
              <a:spcBef>
                <a:spcPts val="600"/>
              </a:spcBef>
            </a:pPr>
            <a:r>
              <a:rPr lang="fr-FR" sz="2000" b="1" dirty="0">
                <a:solidFill>
                  <a:prstClr val="black"/>
                </a:solidFill>
              </a:rPr>
              <a:t>Notre connaissance de Dieu a été dégradée par le péché. On a tenté de le représenter sous forme d'idoles à l'apparence d'animaux ou de personnes. On l'a dépeint comme capricieux ou tyrannique. En définitive, l'humanité s'est fabriqué une image de Dieu à sa propre ressemblance.</a:t>
            </a:r>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3639" r="3639"/>
          <a:stretch>
            <a:fillRect/>
          </a:stretch>
        </p:blipFill>
        <p:spPr>
          <a:xfrm>
            <a:off x="8792692" y="226584"/>
            <a:ext cx="3113558"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56716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56716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567167"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164441"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164441"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164441"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152400" y="2778289"/>
            <a:ext cx="8516471" cy="707886"/>
          </a:xfrm>
          <a:prstGeom prst="rect">
            <a:avLst/>
          </a:prstGeom>
          <a:noFill/>
        </p:spPr>
        <p:txBody>
          <a:bodyPr wrap="square">
            <a:spAutoFit/>
          </a:bodyPr>
          <a:lstStyle/>
          <a:p>
            <a:pPr lvl="0">
              <a:spcBef>
                <a:spcPts val="600"/>
              </a:spcBef>
            </a:pPr>
            <a:r>
              <a:rPr lang="fr-FR" sz="2000" b="1" dirty="0">
                <a:solidFill>
                  <a:prstClr val="black"/>
                </a:solidFill>
              </a:rPr>
              <a:t>Mais l'aide est déjà venue. Veux-tu savoir comment il est vraiment ? Dans la Bible, nous avons la révélation authentique de la nature de Dieu. </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BA30EAF8-8E48-DF9C-D390-E62D53CA88D0}"/>
              </a:ext>
            </a:extLst>
          </p:cNvPr>
          <p:cNvSpPr txBox="1"/>
          <p:nvPr/>
        </p:nvSpPr>
        <p:spPr>
          <a:xfrm>
            <a:off x="152401" y="1771739"/>
            <a:ext cx="8516470" cy="1015663"/>
          </a:xfrm>
          <a:prstGeom prst="rect">
            <a:avLst/>
          </a:prstGeom>
          <a:noFill/>
        </p:spPr>
        <p:txBody>
          <a:bodyPr wrap="square">
            <a:spAutoFit/>
          </a:bodyPr>
          <a:lstStyle/>
          <a:p>
            <a:pPr lvl="0">
              <a:spcBef>
                <a:spcPts val="600"/>
              </a:spcBef>
              <a:defRPr/>
            </a:pPr>
            <a:r>
              <a:rPr lang="fr-FR" sz="2000" b="1" dirty="0">
                <a:solidFill>
                  <a:prstClr val="black"/>
                </a:solidFill>
              </a:rPr>
              <a:t>Mais comment est Dieu en réalité ? Est-il si grand que le comprendre dépasse notre portée ? Certes, quelle que soit notre application, notre esprit ne peut saisir Dieu pleinement. Nous avons besoin d'aide.</a:t>
            </a:r>
          </a:p>
        </p:txBody>
      </p:sp>
    </p:spTree>
    <p:extLst>
      <p:ext uri="{BB962C8B-B14F-4D97-AF65-F5344CB8AC3E}">
        <p14:creationId xmlns:p14="http://schemas.microsoft.com/office/powerpoint/2010/main" val="59090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482F3C15-144D-AC82-0213-31ACF7ED9D2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397645"/>
            <a:ext cx="6749223" cy="2123658"/>
          </a:xfrm>
          <a:prstGeom prst="rect">
            <a:avLst/>
          </a:prstGeom>
          <a:noFill/>
        </p:spPr>
        <p:txBody>
          <a:bodyPr wrap="square">
            <a:spAutoFit/>
          </a:bodyPr>
          <a:lstStyle/>
          <a:p>
            <a:pPr algn="ctr">
              <a:spcAft>
                <a:spcPts val="600"/>
              </a:spcAft>
            </a:pPr>
            <a:r>
              <a:rPr lang="fr-FR" sz="6600" b="1" spc="50" noProof="1">
                <a:ln w="0"/>
                <a:solidFill>
                  <a:schemeClr val="bg2"/>
                </a:solidFill>
                <a:effectLst>
                  <a:innerShdw blurRad="63500" dist="50800" dir="13500000">
                    <a:srgbClr val="000000">
                      <a:alpha val="50000"/>
                    </a:srgbClr>
                  </a:innerShdw>
                </a:effectLst>
              </a:rPr>
              <a:t>LES ATTRIBUTS DE DIEU</a:t>
            </a: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1BAE950-52C3-A0D4-05B1-3D42B90B14A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873B26D-6593-6C69-8235-6BC918EFA6D0}"/>
              </a:ext>
            </a:extLst>
          </p:cNvPr>
          <p:cNvSpPr txBox="1"/>
          <p:nvPr/>
        </p:nvSpPr>
        <p:spPr>
          <a:xfrm>
            <a:off x="540521" y="207065"/>
            <a:ext cx="7676229"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chemeClr val="accent4">
                    <a:lumMod val="50000"/>
                  </a:schemeClr>
                </a:solidFill>
                <a:latin typeface="Comic Sans MS" panose="030F0702030302020204" pitchFamily="66" charset="0"/>
              </a:rPr>
              <a:t>“Éternel, Dieu des armées, qui est comme toi ? </a:t>
            </a:r>
          </a:p>
          <a:p>
            <a:pPr algn="ctr"/>
            <a:r>
              <a:rPr lang="fr-FR" b="1" noProof="1">
                <a:solidFill>
                  <a:schemeClr val="accent4">
                    <a:lumMod val="50000"/>
                  </a:schemeClr>
                </a:solidFill>
                <a:latin typeface="Comic Sans MS" panose="030F0702030302020204" pitchFamily="66" charset="0"/>
              </a:rPr>
              <a:t>Tu es puissant, Éternel, et ta fidélité t'environne” </a:t>
            </a:r>
            <a:r>
              <a:rPr lang="fr-FR" sz="1400" b="1" noProof="1">
                <a:solidFill>
                  <a:schemeClr val="accent4">
                    <a:lumMod val="50000"/>
                  </a:schemeClr>
                </a:solidFill>
                <a:latin typeface="Comic Sans MS" panose="030F0702030302020204" pitchFamily="66" charset="0"/>
              </a:rPr>
              <a:t>(Psaumes 89.8)</a:t>
            </a:r>
          </a:p>
        </p:txBody>
      </p:sp>
      <p:sp>
        <p:nvSpPr>
          <p:cNvPr id="4" name="CuadroTexto 3">
            <a:extLst>
              <a:ext uri="{FF2B5EF4-FFF2-40B4-BE49-F238E27FC236}">
                <a16:creationId xmlns:a16="http://schemas.microsoft.com/office/drawing/2014/main" id="{F53D1F18-6E5B-17D1-A332-7DDDCFFD2132}"/>
              </a:ext>
            </a:extLst>
          </p:cNvPr>
          <p:cNvSpPr txBox="1"/>
          <p:nvPr/>
        </p:nvSpPr>
        <p:spPr>
          <a:xfrm>
            <a:off x="167149" y="1001461"/>
            <a:ext cx="6190020" cy="1015663"/>
          </a:xfrm>
          <a:prstGeom prst="rect">
            <a:avLst/>
          </a:prstGeom>
          <a:noFill/>
        </p:spPr>
        <p:txBody>
          <a:bodyPr wrap="square" rtlCol="0">
            <a:spAutoFit/>
          </a:bodyPr>
          <a:lstStyle/>
          <a:p>
            <a:pPr>
              <a:spcBef>
                <a:spcPts val="600"/>
              </a:spcBef>
            </a:pPr>
            <a:r>
              <a:rPr lang="fr-FR" sz="2000" b="1" noProof="1"/>
              <a:t>La Bible offre l'image de Dieu la plus fidèle, claire et cohérente. L'une des façons dont elle nous permet de le connaître, c'est à travers ses attributs.</a:t>
            </a:r>
          </a:p>
        </p:txBody>
      </p:sp>
      <p:sp>
        <p:nvSpPr>
          <p:cNvPr id="14" name="Freeform 13">
            <a:extLst>
              <a:ext uri="{FF2B5EF4-FFF2-40B4-BE49-F238E27FC236}">
                <a16:creationId xmlns:a16="http://schemas.microsoft.com/office/drawing/2014/main" id="{27710905-03F9-8DD2-F8C7-45F95FD63565}"/>
              </a:ext>
            </a:extLst>
          </p:cNvPr>
          <p:cNvSpPr/>
          <p:nvPr/>
        </p:nvSpPr>
        <p:spPr>
          <a:xfrm>
            <a:off x="206613" y="1998008"/>
            <a:ext cx="5801945" cy="379896"/>
          </a:xfrm>
          <a:custGeom>
            <a:avLst/>
            <a:gdLst>
              <a:gd name="csX0" fmla="*/ 0 w 5801945"/>
              <a:gd name="csY0" fmla="*/ 37990 h 379896"/>
              <a:gd name="csX1" fmla="*/ 37990 w 5801945"/>
              <a:gd name="csY1" fmla="*/ 0 h 379896"/>
              <a:gd name="csX2" fmla="*/ 5763955 w 5801945"/>
              <a:gd name="csY2" fmla="*/ 0 h 379896"/>
              <a:gd name="csX3" fmla="*/ 5801945 w 5801945"/>
              <a:gd name="csY3" fmla="*/ 37990 h 379896"/>
              <a:gd name="csX4" fmla="*/ 5801945 w 5801945"/>
              <a:gd name="csY4" fmla="*/ 341906 h 379896"/>
              <a:gd name="csX5" fmla="*/ 5763955 w 5801945"/>
              <a:gd name="csY5" fmla="*/ 379896 h 379896"/>
              <a:gd name="csX6" fmla="*/ 37990 w 5801945"/>
              <a:gd name="csY6" fmla="*/ 379896 h 379896"/>
              <a:gd name="csX7" fmla="*/ 0 w 5801945"/>
              <a:gd name="csY7" fmla="*/ 341906 h 379896"/>
              <a:gd name="csX8" fmla="*/ 0 w 5801945"/>
              <a:gd name="csY8" fmla="*/ 37990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801945" h="379896">
                <a:moveTo>
                  <a:pt x="0" y="37990"/>
                </a:moveTo>
                <a:cubicBezTo>
                  <a:pt x="0" y="17009"/>
                  <a:pt x="17009" y="0"/>
                  <a:pt x="37990" y="0"/>
                </a:cubicBezTo>
                <a:lnTo>
                  <a:pt x="5763955" y="0"/>
                </a:lnTo>
                <a:cubicBezTo>
                  <a:pt x="5784936" y="0"/>
                  <a:pt x="5801945" y="17009"/>
                  <a:pt x="5801945" y="37990"/>
                </a:cubicBezTo>
                <a:lnTo>
                  <a:pt x="5801945" y="341906"/>
                </a:lnTo>
                <a:cubicBezTo>
                  <a:pt x="5801945" y="362887"/>
                  <a:pt x="5784936" y="379896"/>
                  <a:pt x="5763955" y="379896"/>
                </a:cubicBezTo>
                <a:lnTo>
                  <a:pt x="37990" y="379896"/>
                </a:lnTo>
                <a:cubicBezTo>
                  <a:pt x="17009" y="379896"/>
                  <a:pt x="0" y="362887"/>
                  <a:pt x="0" y="341906"/>
                </a:cubicBezTo>
                <a:lnTo>
                  <a:pt x="0" y="37990"/>
                </a:lnTo>
                <a:close/>
              </a:path>
            </a:pathLst>
          </a:custGeom>
          <a:solidFill>
            <a:schemeClr val="accent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spcFirstLastPara="0" vert="horz" wrap="square" lIns="49227" tIns="36527" rIns="49227" bIns="36527"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fr-FR" sz="2000" b="1" kern="1200" noProof="1">
                <a:solidFill>
                  <a:schemeClr val="accent2">
                    <a:lumMod val="50000"/>
                  </a:schemeClr>
                </a:solidFill>
                <a:effectLst/>
              </a:rPr>
              <a:t>QUELQUES ATTRIBUTS DE DIEU</a:t>
            </a:r>
          </a:p>
        </p:txBody>
      </p:sp>
      <p:sp>
        <p:nvSpPr>
          <p:cNvPr id="15" name="Rounded Rectangle 14" descr="Paisaje del espacio exterior con relleno sólido">
            <a:extLst>
              <a:ext uri="{FF2B5EF4-FFF2-40B4-BE49-F238E27FC236}">
                <a16:creationId xmlns:a16="http://schemas.microsoft.com/office/drawing/2014/main" id="{A4A3C0F5-0319-F876-BDBA-6E2CA4EF5BF2}"/>
              </a:ext>
            </a:extLst>
          </p:cNvPr>
          <p:cNvSpPr/>
          <p:nvPr/>
        </p:nvSpPr>
        <p:spPr>
          <a:xfrm>
            <a:off x="186504" y="2446286"/>
            <a:ext cx="379896" cy="379896"/>
          </a:xfrm>
          <a:prstGeom prst="roundRect">
            <a:avLst>
              <a:gd name="adj" fmla="val 16670"/>
            </a:avLst>
          </a:prstGeom>
          <a:blipFill>
            <a:blip>
              <a:extLst>
                <a:ext uri="{96DAC541-7B7A-43D3-8B79-37D633B846F1}">
                  <asvg:svgBlip xmlns:asvg="http://schemas.microsoft.com/office/drawing/2016/SVG/main" r:embed="rId3"/>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txBody>
          <a:bodyPr/>
          <a:lstStyle/>
          <a:p>
            <a:endParaRPr lang="fr-FR" noProof="1"/>
          </a:p>
        </p:txBody>
      </p:sp>
      <p:sp>
        <p:nvSpPr>
          <p:cNvPr id="16" name="Freeform 15">
            <a:extLst>
              <a:ext uri="{FF2B5EF4-FFF2-40B4-BE49-F238E27FC236}">
                <a16:creationId xmlns:a16="http://schemas.microsoft.com/office/drawing/2014/main" id="{AFEEFEAD-B9B7-C547-355E-0F8D7ACDD82F}"/>
              </a:ext>
            </a:extLst>
          </p:cNvPr>
          <p:cNvSpPr/>
          <p:nvPr/>
        </p:nvSpPr>
        <p:spPr>
          <a:xfrm>
            <a:off x="720489" y="2446286"/>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Tout-Puissant (Genèse 17.1)</a:t>
            </a:r>
          </a:p>
        </p:txBody>
      </p:sp>
      <p:sp>
        <p:nvSpPr>
          <p:cNvPr id="17" name="Rounded Rectangle 16" descr="Ojo con relleno sólido">
            <a:extLst>
              <a:ext uri="{FF2B5EF4-FFF2-40B4-BE49-F238E27FC236}">
                <a16:creationId xmlns:a16="http://schemas.microsoft.com/office/drawing/2014/main" id="{088C0DCB-8DE9-C780-C090-0AF48B36870D}"/>
              </a:ext>
            </a:extLst>
          </p:cNvPr>
          <p:cNvSpPr/>
          <p:nvPr/>
        </p:nvSpPr>
        <p:spPr>
          <a:xfrm>
            <a:off x="186504" y="2871769"/>
            <a:ext cx="379896" cy="379896"/>
          </a:xfrm>
          <a:prstGeom prst="roundRect">
            <a:avLst>
              <a:gd name="adj" fmla="val 16670"/>
            </a:avLst>
          </a:prstGeom>
          <a:blipFill>
            <a:blip>
              <a:extLst>
                <a:ext uri="{96DAC541-7B7A-43D3-8B79-37D633B846F1}">
                  <asvg:svgBlip xmlns:asvg="http://schemas.microsoft.com/office/drawing/2016/SVG/main" r:embed="rId4"/>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1096381"/>
              <a:satOff val="924"/>
              <a:lumOff val="-1176"/>
              <a:alphaOff val="0"/>
            </a:schemeClr>
          </a:effectRef>
          <a:fontRef idx="minor">
            <a:schemeClr val="lt1"/>
          </a:fontRef>
        </p:style>
        <p:txBody>
          <a:bodyPr/>
          <a:lstStyle/>
          <a:p>
            <a:endParaRPr lang="fr-FR" noProof="1"/>
          </a:p>
        </p:txBody>
      </p:sp>
      <p:sp>
        <p:nvSpPr>
          <p:cNvPr id="18" name="Freeform 17">
            <a:extLst>
              <a:ext uri="{FF2B5EF4-FFF2-40B4-BE49-F238E27FC236}">
                <a16:creationId xmlns:a16="http://schemas.microsoft.com/office/drawing/2014/main" id="{1271C0EF-9491-6143-2B2C-E47A96BFC32B}"/>
              </a:ext>
            </a:extLst>
          </p:cNvPr>
          <p:cNvSpPr/>
          <p:nvPr/>
        </p:nvSpPr>
        <p:spPr>
          <a:xfrm>
            <a:off x="720489" y="2871769"/>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1096381"/>
              <a:satOff val="924"/>
              <a:lumOff val="-1176"/>
              <a:alphaOff val="0"/>
            </a:schemeClr>
          </a:fillRef>
          <a:effectRef idx="1">
            <a:schemeClr val="accent4">
              <a:hueOff val="1096381"/>
              <a:satOff val="924"/>
              <a:lumOff val="-1176"/>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Omniscient (1 Jean 3.20)</a:t>
            </a:r>
          </a:p>
        </p:txBody>
      </p:sp>
      <p:sp>
        <p:nvSpPr>
          <p:cNvPr id="19" name="Rounded Rectangle 18" descr="Futuro con relleno sólido">
            <a:extLst>
              <a:ext uri="{FF2B5EF4-FFF2-40B4-BE49-F238E27FC236}">
                <a16:creationId xmlns:a16="http://schemas.microsoft.com/office/drawing/2014/main" id="{F3357D56-06D8-AD1A-BF6B-E05AACF60E2C}"/>
              </a:ext>
            </a:extLst>
          </p:cNvPr>
          <p:cNvSpPr/>
          <p:nvPr/>
        </p:nvSpPr>
        <p:spPr>
          <a:xfrm>
            <a:off x="186504" y="3297253"/>
            <a:ext cx="379896" cy="379896"/>
          </a:xfrm>
          <a:prstGeom prst="roundRect">
            <a:avLst>
              <a:gd name="adj" fmla="val 16670"/>
            </a:avLst>
          </a:prstGeom>
          <a:blipFill>
            <a:blip>
              <a:extLst>
                <a:ext uri="{96DAC541-7B7A-43D3-8B79-37D633B846F1}">
                  <asvg:svgBlip xmlns:asvg="http://schemas.microsoft.com/office/drawing/2016/SVG/main" r:embed="rId5"/>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2192761"/>
              <a:satOff val="1847"/>
              <a:lumOff val="-2353"/>
              <a:alphaOff val="0"/>
            </a:schemeClr>
          </a:effectRef>
          <a:fontRef idx="minor">
            <a:schemeClr val="lt1"/>
          </a:fontRef>
        </p:style>
        <p:txBody>
          <a:bodyPr/>
          <a:lstStyle/>
          <a:p>
            <a:endParaRPr lang="fr-FR" noProof="1"/>
          </a:p>
        </p:txBody>
      </p:sp>
      <p:sp>
        <p:nvSpPr>
          <p:cNvPr id="20" name="Freeform 19">
            <a:extLst>
              <a:ext uri="{FF2B5EF4-FFF2-40B4-BE49-F238E27FC236}">
                <a16:creationId xmlns:a16="http://schemas.microsoft.com/office/drawing/2014/main" id="{58593BCF-7BA1-AA13-3CEA-EE5BE26ACAC8}"/>
              </a:ext>
            </a:extLst>
          </p:cNvPr>
          <p:cNvSpPr/>
          <p:nvPr/>
        </p:nvSpPr>
        <p:spPr>
          <a:xfrm>
            <a:off x="720489" y="3297253"/>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2192761"/>
              <a:satOff val="1847"/>
              <a:lumOff val="-2353"/>
              <a:alphaOff val="0"/>
            </a:schemeClr>
          </a:fillRef>
          <a:effectRef idx="1">
            <a:schemeClr val="accent4">
              <a:hueOff val="2192761"/>
              <a:satOff val="1847"/>
              <a:lumOff val="-2353"/>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Connaissant l'avenir (Ésaïe 46.10)</a:t>
            </a:r>
          </a:p>
        </p:txBody>
      </p:sp>
      <p:sp>
        <p:nvSpPr>
          <p:cNvPr id="21" name="Rounded Rectangle 20" descr="Balanza de la justicia con relleno sólido">
            <a:extLst>
              <a:ext uri="{FF2B5EF4-FFF2-40B4-BE49-F238E27FC236}">
                <a16:creationId xmlns:a16="http://schemas.microsoft.com/office/drawing/2014/main" id="{4A5C0D2E-5CD2-C610-0DE1-163FD6642219}"/>
              </a:ext>
            </a:extLst>
          </p:cNvPr>
          <p:cNvSpPr/>
          <p:nvPr/>
        </p:nvSpPr>
        <p:spPr>
          <a:xfrm>
            <a:off x="186504" y="3722737"/>
            <a:ext cx="379896" cy="379896"/>
          </a:xfrm>
          <a:prstGeom prst="roundRect">
            <a:avLst>
              <a:gd name="adj" fmla="val 16670"/>
            </a:avLst>
          </a:prstGeom>
          <a:blipFill>
            <a:blip>
              <a:extLst>
                <a:ext uri="{96DAC541-7B7A-43D3-8B79-37D633B846F1}">
                  <asvg:svgBlip xmlns:asvg="http://schemas.microsoft.com/office/drawing/2016/SVG/main" r:embed="rId6"/>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3289142"/>
              <a:satOff val="2771"/>
              <a:lumOff val="-3529"/>
              <a:alphaOff val="0"/>
            </a:schemeClr>
          </a:effectRef>
          <a:fontRef idx="minor">
            <a:schemeClr val="lt1"/>
          </a:fontRef>
        </p:style>
        <p:txBody>
          <a:bodyPr/>
          <a:lstStyle/>
          <a:p>
            <a:endParaRPr lang="fr-FR" noProof="1"/>
          </a:p>
        </p:txBody>
      </p:sp>
      <p:sp>
        <p:nvSpPr>
          <p:cNvPr id="22" name="Freeform 21">
            <a:extLst>
              <a:ext uri="{FF2B5EF4-FFF2-40B4-BE49-F238E27FC236}">
                <a16:creationId xmlns:a16="http://schemas.microsoft.com/office/drawing/2014/main" id="{5706859B-5F73-6A4B-F660-BEEAF001ED60}"/>
              </a:ext>
            </a:extLst>
          </p:cNvPr>
          <p:cNvSpPr/>
          <p:nvPr/>
        </p:nvSpPr>
        <p:spPr>
          <a:xfrm>
            <a:off x="720489" y="3722737"/>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89142"/>
              <a:satOff val="2771"/>
              <a:lumOff val="-3529"/>
              <a:alphaOff val="0"/>
            </a:schemeClr>
          </a:fillRef>
          <a:effectRef idx="1">
            <a:schemeClr val="accent4">
              <a:hueOff val="3289142"/>
              <a:satOff val="2771"/>
              <a:lumOff val="-3529"/>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Juste (Psaumes 11.7)</a:t>
            </a:r>
          </a:p>
        </p:txBody>
      </p:sp>
      <p:sp>
        <p:nvSpPr>
          <p:cNvPr id="23" name="Rounded Rectangle 22" descr="Corazón con relleno sólido">
            <a:extLst>
              <a:ext uri="{FF2B5EF4-FFF2-40B4-BE49-F238E27FC236}">
                <a16:creationId xmlns:a16="http://schemas.microsoft.com/office/drawing/2014/main" id="{8E3986B8-CE39-2A0D-B94A-34D00F8CF266}"/>
              </a:ext>
            </a:extLst>
          </p:cNvPr>
          <p:cNvSpPr/>
          <p:nvPr/>
        </p:nvSpPr>
        <p:spPr>
          <a:xfrm>
            <a:off x="186504" y="4148220"/>
            <a:ext cx="379896" cy="379896"/>
          </a:xfrm>
          <a:prstGeom prst="roundRect">
            <a:avLst>
              <a:gd name="adj" fmla="val 16670"/>
            </a:avLst>
          </a:prstGeom>
          <a:blipFill>
            <a:blip>
              <a:extLst>
                <a:ext uri="{96DAC541-7B7A-43D3-8B79-37D633B846F1}">
                  <asvg:svgBlip xmlns:asvg="http://schemas.microsoft.com/office/drawing/2016/SVG/main" r:embed="rId7"/>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4385523"/>
              <a:satOff val="3694"/>
              <a:lumOff val="-4706"/>
              <a:alphaOff val="0"/>
            </a:schemeClr>
          </a:effectRef>
          <a:fontRef idx="minor">
            <a:schemeClr val="lt1"/>
          </a:fontRef>
        </p:style>
        <p:txBody>
          <a:bodyPr/>
          <a:lstStyle/>
          <a:p>
            <a:endParaRPr lang="fr-FR" noProof="1"/>
          </a:p>
        </p:txBody>
      </p:sp>
      <p:sp>
        <p:nvSpPr>
          <p:cNvPr id="24" name="Freeform 23">
            <a:extLst>
              <a:ext uri="{FF2B5EF4-FFF2-40B4-BE49-F238E27FC236}">
                <a16:creationId xmlns:a16="http://schemas.microsoft.com/office/drawing/2014/main" id="{273594C2-3392-4E03-059A-80661531BC3D}"/>
              </a:ext>
            </a:extLst>
          </p:cNvPr>
          <p:cNvSpPr/>
          <p:nvPr/>
        </p:nvSpPr>
        <p:spPr>
          <a:xfrm>
            <a:off x="720489" y="4148220"/>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4385523"/>
              <a:satOff val="3694"/>
              <a:lumOff val="-4706"/>
              <a:alphaOff val="0"/>
            </a:schemeClr>
          </a:fillRef>
          <a:effectRef idx="1">
            <a:schemeClr val="accent4">
              <a:hueOff val="4385523"/>
              <a:satOff val="3694"/>
              <a:lumOff val="-4706"/>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Miséricordieux (Deutéronome 4.31)</a:t>
            </a:r>
          </a:p>
        </p:txBody>
      </p:sp>
      <p:sp>
        <p:nvSpPr>
          <p:cNvPr id="25" name="Rounded Rectangle 24" descr="reloj de arena 60% con relleno sólido">
            <a:extLst>
              <a:ext uri="{FF2B5EF4-FFF2-40B4-BE49-F238E27FC236}">
                <a16:creationId xmlns:a16="http://schemas.microsoft.com/office/drawing/2014/main" id="{6642A3B2-D445-A753-DA31-9C01CE4DEF0F}"/>
              </a:ext>
            </a:extLst>
          </p:cNvPr>
          <p:cNvSpPr/>
          <p:nvPr/>
        </p:nvSpPr>
        <p:spPr>
          <a:xfrm>
            <a:off x="186504" y="4573704"/>
            <a:ext cx="379896" cy="379896"/>
          </a:xfrm>
          <a:prstGeom prst="roundRect">
            <a:avLst>
              <a:gd name="adj" fmla="val 16670"/>
            </a:avLst>
          </a:prstGeom>
          <a:blipFill>
            <a:blip>
              <a:extLst>
                <a:ext uri="{96DAC541-7B7A-43D3-8B79-37D633B846F1}">
                  <asvg:svgBlip xmlns:asvg="http://schemas.microsoft.com/office/drawing/2016/SVG/main" r:embed="rId8"/>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5481904"/>
              <a:satOff val="4618"/>
              <a:lumOff val="-5882"/>
              <a:alphaOff val="0"/>
            </a:schemeClr>
          </a:effectRef>
          <a:fontRef idx="minor">
            <a:schemeClr val="lt1"/>
          </a:fontRef>
        </p:style>
        <p:txBody>
          <a:bodyPr/>
          <a:lstStyle/>
          <a:p>
            <a:endParaRPr lang="fr-FR" noProof="1"/>
          </a:p>
        </p:txBody>
      </p:sp>
      <p:sp>
        <p:nvSpPr>
          <p:cNvPr id="26" name="Freeform 25">
            <a:extLst>
              <a:ext uri="{FF2B5EF4-FFF2-40B4-BE49-F238E27FC236}">
                <a16:creationId xmlns:a16="http://schemas.microsoft.com/office/drawing/2014/main" id="{ADDE1971-0BBB-46AC-30F6-E28950CC603B}"/>
              </a:ext>
            </a:extLst>
          </p:cNvPr>
          <p:cNvSpPr/>
          <p:nvPr/>
        </p:nvSpPr>
        <p:spPr>
          <a:xfrm>
            <a:off x="720489" y="4573704"/>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5481904"/>
              <a:satOff val="4618"/>
              <a:lumOff val="-5882"/>
              <a:alphaOff val="0"/>
            </a:schemeClr>
          </a:fillRef>
          <a:effectRef idx="1">
            <a:schemeClr val="accent4">
              <a:hueOff val="5481904"/>
              <a:satOff val="4618"/>
              <a:lumOff val="-5882"/>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Patient et consolateur (Romains 15.5)</a:t>
            </a:r>
          </a:p>
        </p:txBody>
      </p:sp>
      <p:sp>
        <p:nvSpPr>
          <p:cNvPr id="27" name="Rounded Rectangle 26" descr="Regalo con relleno sólido">
            <a:extLst>
              <a:ext uri="{FF2B5EF4-FFF2-40B4-BE49-F238E27FC236}">
                <a16:creationId xmlns:a16="http://schemas.microsoft.com/office/drawing/2014/main" id="{B09A13EE-B169-8450-9905-CF71E2276790}"/>
              </a:ext>
            </a:extLst>
          </p:cNvPr>
          <p:cNvSpPr/>
          <p:nvPr/>
        </p:nvSpPr>
        <p:spPr>
          <a:xfrm>
            <a:off x="186504" y="4999188"/>
            <a:ext cx="379896" cy="379896"/>
          </a:xfrm>
          <a:prstGeom prst="roundRect">
            <a:avLst>
              <a:gd name="adj" fmla="val 16670"/>
            </a:avLst>
          </a:prstGeom>
          <a:blipFill>
            <a:blip>
              <a:extLst>
                <a:ext uri="{96DAC541-7B7A-43D3-8B79-37D633B846F1}">
                  <asvg:svgBlip xmlns:asvg="http://schemas.microsoft.com/office/drawing/2016/SVG/main" r:embed="rId9"/>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6578285"/>
              <a:satOff val="5541"/>
              <a:lumOff val="-7059"/>
              <a:alphaOff val="0"/>
            </a:schemeClr>
          </a:effectRef>
          <a:fontRef idx="minor">
            <a:schemeClr val="lt1"/>
          </a:fontRef>
        </p:style>
        <p:txBody>
          <a:bodyPr/>
          <a:lstStyle/>
          <a:p>
            <a:endParaRPr lang="fr-FR" noProof="1"/>
          </a:p>
        </p:txBody>
      </p:sp>
      <p:sp>
        <p:nvSpPr>
          <p:cNvPr id="28" name="Freeform 27">
            <a:extLst>
              <a:ext uri="{FF2B5EF4-FFF2-40B4-BE49-F238E27FC236}">
                <a16:creationId xmlns:a16="http://schemas.microsoft.com/office/drawing/2014/main" id="{EDDCC4A7-5940-ED05-BD40-7422CC9D4E4D}"/>
              </a:ext>
            </a:extLst>
          </p:cNvPr>
          <p:cNvSpPr/>
          <p:nvPr/>
        </p:nvSpPr>
        <p:spPr>
          <a:xfrm>
            <a:off x="720489" y="4999188"/>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78285"/>
              <a:satOff val="5541"/>
              <a:lumOff val="-7059"/>
              <a:alphaOff val="0"/>
            </a:schemeClr>
          </a:fillRef>
          <a:effectRef idx="1">
            <a:schemeClr val="accent4">
              <a:hueOff val="6578285"/>
              <a:satOff val="5541"/>
              <a:lumOff val="-7059"/>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Dispensateur de grâce (Romains 3.24)</a:t>
            </a:r>
          </a:p>
        </p:txBody>
      </p:sp>
      <p:sp>
        <p:nvSpPr>
          <p:cNvPr id="29" name="Rounded Rectangle 28" descr="Apretón de manos con relleno sólido">
            <a:extLst>
              <a:ext uri="{FF2B5EF4-FFF2-40B4-BE49-F238E27FC236}">
                <a16:creationId xmlns:a16="http://schemas.microsoft.com/office/drawing/2014/main" id="{20F73C4F-FFBA-D33F-E7C0-BD79133AB26A}"/>
              </a:ext>
            </a:extLst>
          </p:cNvPr>
          <p:cNvSpPr/>
          <p:nvPr/>
        </p:nvSpPr>
        <p:spPr>
          <a:xfrm>
            <a:off x="186504" y="5424671"/>
            <a:ext cx="379896" cy="379896"/>
          </a:xfrm>
          <a:prstGeom prst="roundRect">
            <a:avLst>
              <a:gd name="adj" fmla="val 16670"/>
            </a:avLst>
          </a:prstGeom>
          <a:blipFill>
            <a:blip>
              <a:extLst>
                <a:ext uri="{96DAC541-7B7A-43D3-8B79-37D633B846F1}">
                  <asvg:svgBlip xmlns:asvg="http://schemas.microsoft.com/office/drawing/2016/SVG/main" r:embed="rId10"/>
                </a:ext>
              </a:extLst>
            </a:blip>
            <a:srcRect/>
            <a:stretch>
              <a:fillRect/>
            </a:stretch>
          </a:blipFill>
          <a:scene3d>
            <a:camera prst="orthographicFront">
              <a:rot lat="0" lon="0" rev="0"/>
            </a:camera>
            <a:lightRig rig="contrasting" dir="t">
              <a:rot lat="0" lon="0" rev="1200000"/>
            </a:lightRig>
          </a:scene3d>
          <a:sp3d contourW="19050" prstMaterial="metal">
            <a:bevelB w="165100" h="254000"/>
          </a:sp3d>
        </p:spPr>
        <p:style>
          <a:lnRef idx="0">
            <a:schemeClr val="lt1">
              <a:hueOff val="0"/>
              <a:satOff val="0"/>
              <a:lumOff val="0"/>
              <a:alphaOff val="0"/>
            </a:schemeClr>
          </a:lnRef>
          <a:fillRef idx="1">
            <a:scrgbClr r="0" g="0" b="0"/>
          </a:fillRef>
          <a:effectRef idx="2">
            <a:schemeClr val="accent4">
              <a:hueOff val="7674665"/>
              <a:satOff val="6465"/>
              <a:lumOff val="-8235"/>
              <a:alphaOff val="0"/>
            </a:schemeClr>
          </a:effectRef>
          <a:fontRef idx="minor">
            <a:schemeClr val="lt1"/>
          </a:fontRef>
        </p:style>
        <p:txBody>
          <a:bodyPr/>
          <a:lstStyle/>
          <a:p>
            <a:endParaRPr lang="fr-FR" noProof="1"/>
          </a:p>
        </p:txBody>
      </p:sp>
      <p:sp>
        <p:nvSpPr>
          <p:cNvPr id="30" name="Freeform 29">
            <a:extLst>
              <a:ext uri="{FF2B5EF4-FFF2-40B4-BE49-F238E27FC236}">
                <a16:creationId xmlns:a16="http://schemas.microsoft.com/office/drawing/2014/main" id="{44CEC97A-88FE-C784-7648-2704E9F4268E}"/>
              </a:ext>
            </a:extLst>
          </p:cNvPr>
          <p:cNvSpPr/>
          <p:nvPr/>
        </p:nvSpPr>
        <p:spPr>
          <a:xfrm>
            <a:off x="720489" y="5424671"/>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7674665"/>
              <a:satOff val="6465"/>
              <a:lumOff val="-8235"/>
              <a:alphaOff val="0"/>
            </a:schemeClr>
          </a:fillRef>
          <a:effectRef idx="1">
            <a:schemeClr val="accent4">
              <a:hueOff val="7674665"/>
              <a:satOff val="6465"/>
              <a:lumOff val="-8235"/>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Pardonnant (Psaumes 86.5)</a:t>
            </a:r>
          </a:p>
        </p:txBody>
      </p:sp>
      <p:sp>
        <p:nvSpPr>
          <p:cNvPr id="31" name="Rounded Rectangle 30" descr="Corona con relleno sólido">
            <a:extLst>
              <a:ext uri="{FF2B5EF4-FFF2-40B4-BE49-F238E27FC236}">
                <a16:creationId xmlns:a16="http://schemas.microsoft.com/office/drawing/2014/main" id="{28DB095B-5676-2CD4-39DB-1E14526DD8E1}"/>
              </a:ext>
            </a:extLst>
          </p:cNvPr>
          <p:cNvSpPr/>
          <p:nvPr/>
        </p:nvSpPr>
        <p:spPr>
          <a:xfrm>
            <a:off x="186504" y="5850155"/>
            <a:ext cx="379896" cy="379896"/>
          </a:xfrm>
          <a:prstGeom prst="roundRect">
            <a:avLst>
              <a:gd name="adj" fmla="val 16670"/>
            </a:avLst>
          </a:prstGeom>
          <a:blipFill>
            <a:blip>
              <a:extLst>
                <a:ext uri="{96DAC541-7B7A-43D3-8B79-37D633B846F1}">
                  <asvg:svgBlip xmlns:asvg="http://schemas.microsoft.com/office/drawing/2016/SVG/main" r:embed="rId11"/>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8771046"/>
              <a:satOff val="7388"/>
              <a:lumOff val="-9412"/>
              <a:alphaOff val="0"/>
            </a:schemeClr>
          </a:effectRef>
          <a:fontRef idx="minor">
            <a:schemeClr val="lt1"/>
          </a:fontRef>
        </p:style>
        <p:txBody>
          <a:bodyPr/>
          <a:lstStyle/>
          <a:p>
            <a:endParaRPr lang="fr-FR" noProof="1"/>
          </a:p>
        </p:txBody>
      </p:sp>
      <p:sp>
        <p:nvSpPr>
          <p:cNvPr id="32" name="Freeform 31">
            <a:extLst>
              <a:ext uri="{FF2B5EF4-FFF2-40B4-BE49-F238E27FC236}">
                <a16:creationId xmlns:a16="http://schemas.microsoft.com/office/drawing/2014/main" id="{A01ACE84-4CBE-C1C6-C9C8-9B6F5ECCE006}"/>
              </a:ext>
            </a:extLst>
          </p:cNvPr>
          <p:cNvSpPr/>
          <p:nvPr/>
        </p:nvSpPr>
        <p:spPr>
          <a:xfrm>
            <a:off x="720489" y="5850155"/>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8771046"/>
              <a:satOff val="7388"/>
              <a:lumOff val="-9412"/>
              <a:alphaOff val="0"/>
            </a:schemeClr>
          </a:fillRef>
          <a:effectRef idx="1">
            <a:schemeClr val="accent4">
              <a:hueOff val="8771046"/>
              <a:satOff val="7388"/>
              <a:lumOff val="-9412"/>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Souverain (Psaumes 47.8)</a:t>
            </a:r>
          </a:p>
        </p:txBody>
      </p:sp>
      <p:sp>
        <p:nvSpPr>
          <p:cNvPr id="33" name="Rounded Rectangle 32" descr="Infinito con relleno sólido">
            <a:extLst>
              <a:ext uri="{FF2B5EF4-FFF2-40B4-BE49-F238E27FC236}">
                <a16:creationId xmlns:a16="http://schemas.microsoft.com/office/drawing/2014/main" id="{B9488908-C24E-AD14-82DE-3A955AD058EA}"/>
              </a:ext>
            </a:extLst>
          </p:cNvPr>
          <p:cNvSpPr/>
          <p:nvPr/>
        </p:nvSpPr>
        <p:spPr>
          <a:xfrm>
            <a:off x="186504" y="6275639"/>
            <a:ext cx="379896" cy="379896"/>
          </a:xfrm>
          <a:prstGeom prst="roundRect">
            <a:avLst>
              <a:gd name="adj" fmla="val 16670"/>
            </a:avLst>
          </a:prstGeom>
          <a:blipFill>
            <a:blip>
              <a:extLst>
                <a:ext uri="{96DAC541-7B7A-43D3-8B79-37D633B846F1}">
                  <asvg:svgBlip xmlns:asvg="http://schemas.microsoft.com/office/drawing/2016/SVG/main" r:embed="rId12"/>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9867426"/>
              <a:satOff val="8312"/>
              <a:lumOff val="-10588"/>
              <a:alphaOff val="0"/>
            </a:schemeClr>
          </a:effectRef>
          <a:fontRef idx="minor">
            <a:schemeClr val="lt1"/>
          </a:fontRef>
        </p:style>
        <p:txBody>
          <a:bodyPr/>
          <a:lstStyle/>
          <a:p>
            <a:endParaRPr lang="fr-FR" noProof="1"/>
          </a:p>
        </p:txBody>
      </p:sp>
      <p:sp>
        <p:nvSpPr>
          <p:cNvPr id="34" name="Freeform 33">
            <a:extLst>
              <a:ext uri="{FF2B5EF4-FFF2-40B4-BE49-F238E27FC236}">
                <a16:creationId xmlns:a16="http://schemas.microsoft.com/office/drawing/2014/main" id="{8DDE7A65-8480-B954-E3B4-30CCA8E6D947}"/>
              </a:ext>
            </a:extLst>
          </p:cNvPr>
          <p:cNvSpPr/>
          <p:nvPr/>
        </p:nvSpPr>
        <p:spPr>
          <a:xfrm>
            <a:off x="720489" y="6275639"/>
            <a:ext cx="5285203" cy="379896"/>
          </a:xfrm>
          <a:custGeom>
            <a:avLst/>
            <a:gdLst>
              <a:gd name="csX0" fmla="*/ 0 w 5285203"/>
              <a:gd name="csY0" fmla="*/ 63329 h 379896"/>
              <a:gd name="csX1" fmla="*/ 63329 w 5285203"/>
              <a:gd name="csY1" fmla="*/ 0 h 379896"/>
              <a:gd name="csX2" fmla="*/ 5221874 w 5285203"/>
              <a:gd name="csY2" fmla="*/ 0 h 379896"/>
              <a:gd name="csX3" fmla="*/ 5285203 w 5285203"/>
              <a:gd name="csY3" fmla="*/ 63329 h 379896"/>
              <a:gd name="csX4" fmla="*/ 5285203 w 5285203"/>
              <a:gd name="csY4" fmla="*/ 316567 h 379896"/>
              <a:gd name="csX5" fmla="*/ 5221874 w 5285203"/>
              <a:gd name="csY5" fmla="*/ 379896 h 379896"/>
              <a:gd name="csX6" fmla="*/ 63329 w 5285203"/>
              <a:gd name="csY6" fmla="*/ 379896 h 379896"/>
              <a:gd name="csX7" fmla="*/ 0 w 5285203"/>
              <a:gd name="csY7" fmla="*/ 316567 h 379896"/>
              <a:gd name="csX8" fmla="*/ 0 w 5285203"/>
              <a:gd name="csY8" fmla="*/ 63329 h 379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85203" h="379896">
                <a:moveTo>
                  <a:pt x="0" y="63329"/>
                </a:moveTo>
                <a:cubicBezTo>
                  <a:pt x="0" y="28353"/>
                  <a:pt x="28353" y="0"/>
                  <a:pt x="63329" y="0"/>
                </a:cubicBezTo>
                <a:lnTo>
                  <a:pt x="5221874" y="0"/>
                </a:lnTo>
                <a:cubicBezTo>
                  <a:pt x="5256850" y="0"/>
                  <a:pt x="5285203" y="28353"/>
                  <a:pt x="5285203" y="63329"/>
                </a:cubicBezTo>
                <a:lnTo>
                  <a:pt x="5285203" y="316567"/>
                </a:lnTo>
                <a:cubicBezTo>
                  <a:pt x="5285203" y="351543"/>
                  <a:pt x="5256850" y="379896"/>
                  <a:pt x="5221874" y="379896"/>
                </a:cubicBezTo>
                <a:lnTo>
                  <a:pt x="63329" y="379896"/>
                </a:lnTo>
                <a:cubicBezTo>
                  <a:pt x="28353" y="379896"/>
                  <a:pt x="0" y="351543"/>
                  <a:pt x="0" y="316567"/>
                </a:cubicBezTo>
                <a:lnTo>
                  <a:pt x="0" y="63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9867426"/>
              <a:satOff val="8312"/>
              <a:lumOff val="-10588"/>
              <a:alphaOff val="0"/>
            </a:schemeClr>
          </a:fillRef>
          <a:effectRef idx="1">
            <a:schemeClr val="accent4">
              <a:hueOff val="9867426"/>
              <a:satOff val="8312"/>
              <a:lumOff val="-10588"/>
              <a:alphaOff val="0"/>
            </a:schemeClr>
          </a:effectRef>
          <a:fontRef idx="minor">
            <a:schemeClr val="lt1"/>
          </a:fontRef>
        </p:style>
        <p:txBody>
          <a:bodyPr spcFirstLastPara="0" vert="horz" wrap="square" lIns="378548" tIns="160788" rIns="160788" bIns="160788" numCol="1" spcCol="1270" anchor="ctr" anchorCtr="0">
            <a:noAutofit/>
          </a:bodyPr>
          <a:lstStyle/>
          <a:p>
            <a:pPr marL="0" lvl="0" indent="0" algn="l" defTabSz="889000">
              <a:lnSpc>
                <a:spcPct val="90000"/>
              </a:lnSpc>
              <a:spcBef>
                <a:spcPct val="0"/>
              </a:spcBef>
              <a:spcAft>
                <a:spcPct val="35000"/>
              </a:spcAft>
              <a:buNone/>
            </a:pPr>
            <a:r>
              <a:rPr lang="fr-FR" sz="2000" b="1" kern="1200" noProof="1">
                <a:effectLst>
                  <a:outerShdw blurRad="38100" dist="38100" dir="2700000" algn="tl">
                    <a:srgbClr val="000000">
                      <a:alpha val="43137"/>
                    </a:srgbClr>
                  </a:outerShdw>
                </a:effectLst>
              </a:rPr>
              <a:t>Éternel (Genèse 21.33)</a:t>
            </a:r>
          </a:p>
        </p:txBody>
      </p:sp>
      <p:sp>
        <p:nvSpPr>
          <p:cNvPr id="7" name="CuadroTexto 6">
            <a:extLst>
              <a:ext uri="{FF2B5EF4-FFF2-40B4-BE49-F238E27FC236}">
                <a16:creationId xmlns:a16="http://schemas.microsoft.com/office/drawing/2014/main" id="{15FCD398-BB15-717F-CDCF-010AC23F6124}"/>
              </a:ext>
            </a:extLst>
          </p:cNvPr>
          <p:cNvSpPr txBox="1"/>
          <p:nvPr/>
        </p:nvSpPr>
        <p:spPr>
          <a:xfrm>
            <a:off x="6357168" y="4301286"/>
            <a:ext cx="3365566" cy="2246769"/>
          </a:xfrm>
          <a:prstGeom prst="rect">
            <a:avLst/>
          </a:prstGeom>
          <a:noFill/>
        </p:spPr>
        <p:txBody>
          <a:bodyPr wrap="square" rtlCol="0">
            <a:spAutoFit/>
          </a:bodyPr>
          <a:lstStyle/>
          <a:p>
            <a:pPr>
              <a:spcBef>
                <a:spcPts val="600"/>
              </a:spcBef>
            </a:pPr>
            <a:r>
              <a:rPr lang="fr-FR" sz="2000" b="1" noProof="1"/>
              <a:t>De son côté, Satan a tenté dès le commencement de déformer le caractère de Dieu, le présentant comme un Dieu égoïste qui ne cherche que son propre intérêt </a:t>
            </a:r>
            <a:r>
              <a:rPr lang="fr-FR" noProof="1"/>
              <a:t>(Genèse 3.4-5)</a:t>
            </a:r>
            <a:r>
              <a:rPr lang="fr-FR" sz="2000" b="1" noProof="1"/>
              <a:t>.</a:t>
            </a:r>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13"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655418" y="278626"/>
              <a:ext cx="1910953" cy="646331"/>
            </a:xfrm>
            <a:prstGeom prst="rect">
              <a:avLst/>
            </a:prstGeom>
            <a:noFill/>
          </p:spPr>
          <p:txBody>
            <a:bodyPr wrap="square">
              <a:spAutoFit/>
            </a:bodyPr>
            <a:lstStyle/>
            <a:p>
              <a:pPr algn="ctr"/>
              <a:r>
                <a:rPr lang="fr-FR" b="1" spc="50" noProof="1">
                  <a:ln w="0"/>
                  <a:solidFill>
                    <a:schemeClr val="bg2"/>
                  </a:solidFill>
                  <a:effectLst>
                    <a:innerShdw blurRad="63500" dist="50800" dir="13500000">
                      <a:srgbClr val="000000">
                        <a:alpha val="50000"/>
                      </a:srgbClr>
                    </a:innerShdw>
                  </a:effectLst>
                </a:rPr>
                <a:t>LES ATTRIBUTS DE DIEU</a:t>
              </a:r>
            </a:p>
          </p:txBody>
        </p:sp>
      </p:grpSp>
      <p:pic>
        <p:nvPicPr>
          <p:cNvPr id="10" name="Imagen 9" descr="Una mujer con una corona de flores en la mano  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973093" y="4277032"/>
            <a:ext cx="2051757" cy="2170067"/>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  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500" fill="hold"/>
                                        <p:tgtEl>
                                          <p:spTgt spid="23"/>
                                        </p:tgtEl>
                                        <p:attrNameLst>
                                          <p:attrName>ppt_w</p:attrName>
                                        </p:attrNameLst>
                                      </p:cBhvr>
                                      <p:tavLst>
                                        <p:tav tm="0">
                                          <p:val>
                                            <p:fltVal val="0"/>
                                          </p:val>
                                        </p:tav>
                                        <p:tav tm="100000">
                                          <p:val>
                                            <p:strVal val="#ppt_w"/>
                                          </p:val>
                                        </p:tav>
                                      </p:tavLst>
                                    </p:anim>
                                    <p:anim calcmode="lin" valueType="num">
                                      <p:cBhvr>
                                        <p:cTn id="82" dur="500" fill="hold"/>
                                        <p:tgtEl>
                                          <p:spTgt spid="23"/>
                                        </p:tgtEl>
                                        <p:attrNameLst>
                                          <p:attrName>ppt_h</p:attrName>
                                        </p:attrNameLst>
                                      </p:cBhvr>
                                      <p:tavLst>
                                        <p:tav tm="0">
                                          <p:val>
                                            <p:fltVal val="0"/>
                                          </p:val>
                                        </p:tav>
                                        <p:tav tm="100000">
                                          <p:val>
                                            <p:strVal val="#ppt_h"/>
                                          </p:val>
                                        </p:tav>
                                      </p:tavLst>
                                    </p:anim>
                                    <p:animEffect transition="in" filter="fade">
                                      <p:cBhvr>
                                        <p:cTn id="83" dur="500"/>
                                        <p:tgtEl>
                                          <p:spTgt spid="2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5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wipe(left)">
                                      <p:cBhvr>
                                        <p:cTn id="109" dur="500"/>
                                        <p:tgtEl>
                                          <p:spTgt spid="28"/>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left)">
                                      <p:cBhvr>
                                        <p:cTn id="120" dur="500"/>
                                        <p:tgtEl>
                                          <p:spTgt spid="30"/>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p:cTn id="125" dur="500" fill="hold"/>
                                        <p:tgtEl>
                                          <p:spTgt spid="31"/>
                                        </p:tgtEl>
                                        <p:attrNameLst>
                                          <p:attrName>ppt_w</p:attrName>
                                        </p:attrNameLst>
                                      </p:cBhvr>
                                      <p:tavLst>
                                        <p:tav tm="0">
                                          <p:val>
                                            <p:fltVal val="0"/>
                                          </p:val>
                                        </p:tav>
                                        <p:tav tm="100000">
                                          <p:val>
                                            <p:strVal val="#ppt_w"/>
                                          </p:val>
                                        </p:tav>
                                      </p:tavLst>
                                    </p:anim>
                                    <p:anim calcmode="lin" valueType="num">
                                      <p:cBhvr>
                                        <p:cTn id="126" dur="500" fill="hold"/>
                                        <p:tgtEl>
                                          <p:spTgt spid="31"/>
                                        </p:tgtEl>
                                        <p:attrNameLst>
                                          <p:attrName>ppt_h</p:attrName>
                                        </p:attrNameLst>
                                      </p:cBhvr>
                                      <p:tavLst>
                                        <p:tav tm="0">
                                          <p:val>
                                            <p:fltVal val="0"/>
                                          </p:val>
                                        </p:tav>
                                        <p:tav tm="100000">
                                          <p:val>
                                            <p:strVal val="#ppt_h"/>
                                          </p:val>
                                        </p:tav>
                                      </p:tavLst>
                                    </p:anim>
                                    <p:animEffect transition="in" filter="fade">
                                      <p:cBhvr>
                                        <p:cTn id="127" dur="500"/>
                                        <p:tgtEl>
                                          <p:spTgt spid="3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wipe(left)">
                                      <p:cBhvr>
                                        <p:cTn id="131" dur="500"/>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wipe(left)">
                                      <p:cBhvr>
                                        <p:cTn id="142" dur="500"/>
                                        <p:tgtEl>
                                          <p:spTgt spid="34"/>
                                        </p:tgtEl>
                                      </p:cBhvr>
                                    </p:animEffect>
                                  </p:childTnLst>
                                </p:cTn>
                              </p:par>
                            </p:childTnLst>
                          </p:cTn>
                        </p:par>
                      </p:childTnLst>
                    </p:cTn>
                  </p:par>
                  <p:par>
                    <p:cTn id="143" fill="hold">
                      <p:stCondLst>
                        <p:cond delay="indefinite"/>
                      </p:stCondLst>
                      <p:childTnLst>
                        <p:par>
                          <p:cTn id="144" fill="hold">
                            <p:stCondLst>
                              <p:cond delay="0"/>
                            </p:stCondLst>
                            <p:childTnLst>
                              <p:par>
                                <p:cTn id="145" presetID="37" presetClass="entr" presetSubtype="0" fill="hold" grpId="0" nodeType="click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fade">
                                      <p:cBhvr>
                                        <p:cTn id="147" dur="1000"/>
                                        <p:tgtEl>
                                          <p:spTgt spid="7"/>
                                        </p:tgtEl>
                                      </p:cBhvr>
                                    </p:animEffect>
                                    <p:anim calcmode="lin" valueType="num">
                                      <p:cBhvr>
                                        <p:cTn id="148" dur="1000" fill="hold"/>
                                        <p:tgtEl>
                                          <p:spTgt spid="7"/>
                                        </p:tgtEl>
                                        <p:attrNameLst>
                                          <p:attrName>ppt_x</p:attrName>
                                        </p:attrNameLst>
                                      </p:cBhvr>
                                      <p:tavLst>
                                        <p:tav tm="0">
                                          <p:val>
                                            <p:strVal val="#ppt_x"/>
                                          </p:val>
                                        </p:tav>
                                        <p:tav tm="100000">
                                          <p:val>
                                            <p:strVal val="#ppt_x"/>
                                          </p:val>
                                        </p:tav>
                                      </p:tavLst>
                                    </p:anim>
                                    <p:anim calcmode="lin" valueType="num">
                                      <p:cBhvr>
                                        <p:cTn id="149" dur="900" decel="100000" fill="hold"/>
                                        <p:tgtEl>
                                          <p:spTgt spid="7"/>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51" presetID="37" presetClass="entr" presetSubtype="0" fill="hold" nodeType="withEffect">
                                  <p:stCondLst>
                                    <p:cond delay="0"/>
                                  </p:stCondLst>
                                  <p:childTnLst>
                                    <p:set>
                                      <p:cBhvr>
                                        <p:cTn id="152" dur="1" fill="hold">
                                          <p:stCondLst>
                                            <p:cond delay="0"/>
                                          </p:stCondLst>
                                        </p:cTn>
                                        <p:tgtEl>
                                          <p:spTgt spid="10"/>
                                        </p:tgtEl>
                                        <p:attrNameLst>
                                          <p:attrName>style.visibility</p:attrName>
                                        </p:attrNameLst>
                                      </p:cBhvr>
                                      <p:to>
                                        <p:strVal val="visible"/>
                                      </p:to>
                                    </p:set>
                                    <p:animEffect transition="in" filter="fade">
                                      <p:cBhvr>
                                        <p:cTn id="153" dur="1000"/>
                                        <p:tgtEl>
                                          <p:spTgt spid="10"/>
                                        </p:tgtEl>
                                      </p:cBhvr>
                                    </p:animEffect>
                                    <p:anim calcmode="lin" valueType="num">
                                      <p:cBhvr>
                                        <p:cTn id="154" dur="1000" fill="hold"/>
                                        <p:tgtEl>
                                          <p:spTgt spid="10"/>
                                        </p:tgtEl>
                                        <p:attrNameLst>
                                          <p:attrName>ppt_x</p:attrName>
                                        </p:attrNameLst>
                                      </p:cBhvr>
                                      <p:tavLst>
                                        <p:tav tm="0">
                                          <p:val>
                                            <p:strVal val="#ppt_x"/>
                                          </p:val>
                                        </p:tav>
                                        <p:tav tm="100000">
                                          <p:val>
                                            <p:strVal val="#ppt_x"/>
                                          </p:val>
                                        </p:tav>
                                      </p:tavLst>
                                    </p:anim>
                                    <p:anim calcmode="lin" valueType="num">
                                      <p:cBhvr>
                                        <p:cTn id="155" dur="900" decel="100000" fill="hold"/>
                                        <p:tgtEl>
                                          <p:spTgt spid="10"/>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4" name="Picture 3">
            <a:extLst>
              <a:ext uri="{FF2B5EF4-FFF2-40B4-BE49-F238E27FC236}">
                <a16:creationId xmlns:a16="http://schemas.microsoft.com/office/drawing/2014/main" id="{BD87B487-D07B-4AE2-6EE6-625E09164A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48A9BFA1-32EE-9D82-AFE6-633AAA5D8774}"/>
              </a:ext>
            </a:extLst>
          </p:cNvPr>
          <p:cNvSpPr txBox="1"/>
          <p:nvPr/>
        </p:nvSpPr>
        <p:spPr>
          <a:xfrm rot="21319422">
            <a:off x="2994289" y="2386220"/>
            <a:ext cx="6203419" cy="2123658"/>
          </a:xfrm>
          <a:prstGeom prst="rect">
            <a:avLst/>
          </a:prstGeom>
          <a:noFill/>
        </p:spPr>
        <p:txBody>
          <a:bodyPr wrap="square">
            <a:spAutoFit/>
          </a:bodyPr>
          <a:lstStyle/>
          <a:p>
            <a:pPr algn="ctr">
              <a:spcAft>
                <a:spcPts val="600"/>
              </a:spcAft>
            </a:pPr>
            <a:r>
              <a:rPr lang="fr-FR" sz="6600" b="1" spc="50" noProof="1">
                <a:ln w="0"/>
                <a:solidFill>
                  <a:schemeClr val="accent4">
                    <a:lumMod val="60000"/>
                    <a:lumOff val="40000"/>
                  </a:schemeClr>
                </a:solidFill>
                <a:effectLst>
                  <a:innerShdw blurRad="63500" dist="50800" dir="13500000">
                    <a:srgbClr val="000000">
                      <a:alpha val="50000"/>
                    </a:srgbClr>
                  </a:innerShdw>
                </a:effectLst>
              </a:rPr>
              <a:t>LE CARACTÈRE DE DIEU</a:t>
            </a: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8" name="Picture 7">
            <a:extLst>
              <a:ext uri="{FF2B5EF4-FFF2-40B4-BE49-F238E27FC236}">
                <a16:creationId xmlns:a16="http://schemas.microsoft.com/office/drawing/2014/main" id="{E58C143F-7CFC-1091-5062-E8A429A26A2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923330"/>
          </a:xfrm>
          <a:prstGeom prst="rect">
            <a:avLst/>
          </a:prstGeom>
          <a:noFill/>
        </p:spPr>
        <p:txBody>
          <a:bodyPr wrap="square">
            <a:spAutoFit/>
          </a:bodyPr>
          <a:lstStyle/>
          <a:p>
            <a:pPr algn="ctr">
              <a:spcAft>
                <a:spcPts val="600"/>
              </a:spcAft>
            </a:pPr>
            <a:r>
              <a:rPr lang="fr-FR" sz="5400" b="1" noProof="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DIEU EST SAINT</a:t>
            </a: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spcAft>
                <a:spcPts val="600"/>
              </a:spcAft>
            </a:pPr>
            <a:r>
              <a:rPr lang="fr-FR" b="1" noProof="1">
                <a:solidFill>
                  <a:schemeClr val="accent3">
                    <a:lumMod val="75000"/>
                  </a:schemeClr>
                </a:solidFill>
                <a:latin typeface="Comic Sans MS" panose="030F0702030302020204" pitchFamily="66" charset="0"/>
              </a:rPr>
              <a:t>“L'un criait à l'autre et disait : Saint, saint, saint est l'Éternel des armées ! Toute la terre est pleine de sa gloire !” </a:t>
            </a:r>
            <a:r>
              <a:rPr lang="fr-FR" sz="1400" b="1" noProof="1">
                <a:solidFill>
                  <a:schemeClr val="accent3">
                    <a:lumMod val="75000"/>
                  </a:schemeClr>
                </a:solidFill>
                <a:latin typeface="Comic Sans MS" panose="030F0702030302020204" pitchFamily="66" charset="0"/>
              </a:rPr>
              <a:t>(Ésaïe 6.3)</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4" y="1441656"/>
            <a:ext cx="6902017" cy="1631216"/>
          </a:xfrm>
          <a:prstGeom prst="rect">
            <a:avLst/>
          </a:prstGeom>
          <a:noFill/>
        </p:spPr>
        <p:txBody>
          <a:bodyPr wrap="square" rtlCol="0">
            <a:spAutoFit/>
          </a:bodyPr>
          <a:lstStyle/>
          <a:p>
            <a:pPr>
              <a:spcBef>
                <a:spcPts val="600"/>
              </a:spcBef>
            </a:pPr>
            <a:r>
              <a:rPr lang="fr-FR" sz="2000" b="1" noProof="1"/>
              <a:t>Les anges qui sont auprès de Dieu le louent comme “Saint, saint, saint” </a:t>
            </a:r>
            <a:r>
              <a:rPr lang="fr-FR" noProof="1"/>
              <a:t>(Ésaïe 6.3 ; Apocalypse 4.8)</a:t>
            </a:r>
            <a:r>
              <a:rPr lang="fr-FR" sz="2000" b="1" noProof="1"/>
              <a:t>. Cet attribut est si intrinsèquement lié à son caractère qu’Ésaïe l’utilise comme nom propre de Dieu : “dit le Saint” </a:t>
            </a:r>
          </a:p>
          <a:p>
            <a:r>
              <a:rPr lang="fr-FR" noProof="1"/>
              <a:t>(Ésaïe 40.25 ; 57.15)</a:t>
            </a:r>
            <a:r>
              <a:rPr lang="fr-FR" sz="2000" b="1" noProof="1"/>
              <a:t>.</a:t>
            </a:r>
          </a:p>
        </p:txBody>
      </p:sp>
      <p:pic>
        <p:nvPicPr>
          <p:cNvPr id="4" name="Imagen 3" descr="Pintura de una cascada  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5840" y="1523624"/>
            <a:ext cx="4641721" cy="4564660"/>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93264" y="5427756"/>
            <a:ext cx="6902017" cy="1323439"/>
          </a:xfrm>
          <a:prstGeom prst="rect">
            <a:avLst/>
          </a:prstGeom>
          <a:noFill/>
        </p:spPr>
        <p:txBody>
          <a:bodyPr wrap="square">
            <a:spAutoFit/>
          </a:bodyPr>
          <a:lstStyle/>
          <a:p>
            <a:pPr marL="0" marR="0" lvl="0" indent="0" algn="l" defTabSz="914400" rtl="0" eaLnBrk="1" fontAlgn="auto" latinLnBrk="0" hangingPunct="1">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Cela signifie que, parce qu'il est Saint, son amour est saint, pur et exempt d'égoïsme. Parce qu'il est Saint, son omnipotence est sainte, pure et exempte d'égoïsme. Tous ses attributs sont imprégnés de sainteté et de pureté.</a:t>
            </a:r>
          </a:p>
        </p:txBody>
      </p:sp>
      <p:sp>
        <p:nvSpPr>
          <p:cNvPr id="9" name="CuadroTexto 8">
            <a:extLst>
              <a:ext uri="{FF2B5EF4-FFF2-40B4-BE49-F238E27FC236}">
                <a16:creationId xmlns:a16="http://schemas.microsoft.com/office/drawing/2014/main" id="{8F6CCDD4-8917-F51C-E905-FC47238B0ED2}"/>
              </a:ext>
            </a:extLst>
          </p:cNvPr>
          <p:cNvSpPr txBox="1"/>
          <p:nvPr/>
        </p:nvSpPr>
        <p:spPr>
          <a:xfrm>
            <a:off x="193263" y="4398156"/>
            <a:ext cx="6902018" cy="1015663"/>
          </a:xfrm>
          <a:prstGeom prst="rect">
            <a:avLst/>
          </a:prstGeom>
          <a:noFill/>
        </p:spPr>
        <p:txBody>
          <a:bodyPr wrap="square">
            <a:spAutoFit/>
          </a:bodyPr>
          <a:lstStyle/>
          <a:p>
            <a:pPr marL="0" marR="0" lvl="0" indent="0" algn="l" defTabSz="914400" rtl="0" eaLnBrk="1" fontAlgn="auto" latinLnBrk="0" hangingPunct="1">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Mais comment cela s'applique-t-il à Dieu ? </a:t>
            </a:r>
          </a:p>
          <a:p>
            <a:pPr marL="0" marR="0" lvl="0" indent="0" algn="l" defTabSz="914400" rtl="0" eaLnBrk="1" fontAlgn="auto" latinLnBrk="0" hangingPunct="1">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Il est totalement séparé du mal et n'entretient aucune relation avec le péché.</a:t>
            </a: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59" y="3072872"/>
            <a:ext cx="6902022" cy="1323439"/>
          </a:xfrm>
          <a:prstGeom prst="rect">
            <a:avLst/>
          </a:prstGeom>
          <a:noFill/>
        </p:spPr>
        <p:txBody>
          <a:bodyPr wrap="square">
            <a:spAutoFit/>
          </a:bodyPr>
          <a:lstStyle/>
          <a:p>
            <a:pPr marL="0" marR="0" lvl="0" indent="0" algn="l" defTabSz="914400" rtl="0" eaLnBrk="1" fontAlgn="auto" latinLnBrk="0" hangingPunct="1">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Que signifie être saint ? Cela signifie être consacré, mis à part, pur. Nous sommes saints lorsque nous nous séparons du mal et accomplissons l'œuvre que Dieu nous a confiée </a:t>
            </a:r>
            <a:r>
              <a:rPr kumimoji="0" lang="fr-FR" i="0" u="none" strike="noStrike" kern="1200" cap="none" spc="0" normalizeH="0" baseline="0" noProof="1">
                <a:ln>
                  <a:noFill/>
                </a:ln>
                <a:effectLst/>
                <a:uLnTx/>
                <a:uFillTx/>
                <a:latin typeface="Aptos" panose="02110004020202020204"/>
                <a:ea typeface="+mn-ea"/>
                <a:cs typeface="+mn-cs"/>
              </a:rPr>
              <a:t>(Nombres 15.40 ; Lévitique 11.44 ; 1 Pierre 2.9)</a:t>
            </a:r>
            <a:r>
              <a:rPr kumimoji="0" lang="fr-FR" sz="2000" b="1" i="0" u="none" strike="noStrike" kern="1200" cap="none" spc="0" normalizeH="0" baseline="0" noProof="1">
                <a:ln>
                  <a:noFill/>
                </a:ln>
                <a:effectLst/>
                <a:uLnTx/>
                <a:uFillTx/>
                <a:latin typeface="Aptos" panose="02110004020202020204"/>
                <a:ea typeface="+mn-ea"/>
                <a:cs typeface="+mn-cs"/>
              </a:rPr>
              <a:t>.</a:t>
            </a: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BE573B8-A905-FA4E-EC61-1E1913C0738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B174598-9480-C299-0A17-F999742954C2}"/>
              </a:ext>
            </a:extLst>
          </p:cNvPr>
          <p:cNvSpPr txBox="1"/>
          <p:nvPr/>
        </p:nvSpPr>
        <p:spPr>
          <a:xfrm>
            <a:off x="0" y="0"/>
            <a:ext cx="12192000" cy="769441"/>
          </a:xfrm>
          <a:prstGeom prst="rect">
            <a:avLst/>
          </a:prstGeom>
          <a:noFill/>
        </p:spPr>
        <p:txBody>
          <a:bodyPr wrap="square">
            <a:spAutoFit/>
          </a:bodyPr>
          <a:lstStyle/>
          <a:p>
            <a:pPr algn="ctr"/>
            <a:r>
              <a:rPr lang="fr-FR" sz="44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DIEU EST AMOUR</a:t>
            </a: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619422"/>
            <a:ext cx="11791949" cy="646331"/>
          </a:xfrm>
          <a:prstGeom prst="rect">
            <a:avLst/>
          </a:prstGeom>
          <a:noFill/>
        </p:spPr>
        <p:txBody>
          <a:bodyPr wrap="square">
            <a:spAutoFit/>
          </a:bodyPr>
          <a:lstStyle/>
          <a:p>
            <a:pPr algn="ctr"/>
            <a:r>
              <a:rPr lang="fr-FR" b="1" noProof="1">
                <a:solidFill>
                  <a:schemeClr val="bg2">
                    <a:lumMod val="60000"/>
                    <a:lumOff val="40000"/>
                  </a:schemeClr>
                </a:solidFill>
                <a:effectLst>
                  <a:outerShdw blurRad="38100" dist="38100" dir="2700000" algn="tl">
                    <a:srgbClr val="000000"/>
                  </a:outerShdw>
                </a:effectLst>
                <a:latin typeface="Comic Sans MS" panose="030F0702030302020204" pitchFamily="66" charset="0"/>
              </a:rPr>
              <a:t>“Et nous, nous avons connu l'amour que Dieu a pour nous, et nous y avons cru. Dieu est amour ; et celui qui demeure dans l'amour demeure en Dieu, et Dieu demeure en lui” </a:t>
            </a:r>
            <a:r>
              <a:rPr lang="fr-FR" sz="1400" b="1" noProof="1">
                <a:solidFill>
                  <a:schemeClr val="bg2">
                    <a:lumMod val="60000"/>
                    <a:lumOff val="40000"/>
                  </a:schemeClr>
                </a:solidFill>
                <a:effectLst>
                  <a:outerShdw blurRad="38100" dist="38100" dir="2700000" algn="tl">
                    <a:srgbClr val="000000"/>
                  </a:outerShdw>
                </a:effectLst>
                <a:latin typeface="Comic Sans MS" panose="030F0702030302020204" pitchFamily="66" charset="0"/>
              </a:rPr>
              <a:t>(1 Jean 4.16 </a:t>
            </a:r>
            <a:r>
              <a:rPr lang="fr-FR" sz="1100" b="1" noProof="1">
                <a:solidFill>
                  <a:schemeClr val="bg2">
                    <a:lumMod val="60000"/>
                    <a:lumOff val="40000"/>
                  </a:schemeClr>
                </a:solidFill>
                <a:effectLst>
                  <a:outerShdw blurRad="38100" dist="38100" dir="2700000" algn="tl">
                    <a:srgbClr val="000000"/>
                  </a:outerShdw>
                </a:effectLst>
                <a:latin typeface="Comic Sans MS" panose="030F0702030302020204" pitchFamily="66" charset="0"/>
              </a:rPr>
              <a:t>NEG 1979</a:t>
            </a:r>
            <a:r>
              <a:rPr lang="fr-FR" sz="1400" b="1" noProof="1">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endParaRPr lang="fr-FR" b="1" noProof="1">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0" y="1388863"/>
            <a:ext cx="12191998" cy="707886"/>
          </a:xfrm>
          <a:prstGeom prst="rect">
            <a:avLst/>
          </a:prstGeom>
          <a:noFill/>
        </p:spPr>
        <p:txBody>
          <a:bodyPr wrap="square" rtlCol="0">
            <a:spAutoFit/>
          </a:bodyPr>
          <a:lstStyle/>
          <a:p>
            <a:pPr algn="ctr">
              <a:spcBef>
                <a:spcPts val="600"/>
              </a:spcBef>
            </a:pPr>
            <a:r>
              <a:rPr lang="fr-FR" sz="2000" b="1" noProof="1"/>
              <a:t>Dieu non seulement possède l'amour ou le communique (bien qu'il fasse les deux), mais “Dieu </a:t>
            </a:r>
            <a:r>
              <a:rPr lang="fr-FR" sz="2000" i="1" noProof="1">
                <a:effectLst>
                  <a:outerShdw blurRad="38100" dist="38100" dir="2700000" algn="tl">
                    <a:srgbClr val="000000">
                      <a:alpha val="43137"/>
                    </a:srgbClr>
                  </a:outerShdw>
                </a:effectLst>
              </a:rPr>
              <a:t>EST</a:t>
            </a:r>
            <a:r>
              <a:rPr lang="fr-FR" sz="2000" b="1" noProof="1"/>
              <a:t> amour” </a:t>
            </a:r>
            <a:r>
              <a:rPr lang="fr-FR" noProof="1"/>
              <a:t>(1 Jean 4.8, 16)</a:t>
            </a:r>
            <a:r>
              <a:rPr lang="fr-FR" sz="2000" b="1" noProof="1"/>
              <a:t>. Tout comme la sainteté, l'amour fait partie intrinsèque de la nature divine.</a:t>
            </a:r>
          </a:p>
        </p:txBody>
      </p:sp>
      <p:sp>
        <p:nvSpPr>
          <p:cNvPr id="6" name="CuadroTexto 5">
            <a:extLst>
              <a:ext uri="{FF2B5EF4-FFF2-40B4-BE49-F238E27FC236}">
                <a16:creationId xmlns:a16="http://schemas.microsoft.com/office/drawing/2014/main" id="{E7146C9B-1F37-570F-831F-97D3125B8E55}"/>
              </a:ext>
            </a:extLst>
          </p:cNvPr>
          <p:cNvSpPr txBox="1"/>
          <p:nvPr/>
        </p:nvSpPr>
        <p:spPr>
          <a:xfrm>
            <a:off x="2993691" y="5584503"/>
            <a:ext cx="9198309" cy="400110"/>
          </a:xfrm>
          <a:prstGeom prst="rect">
            <a:avLst/>
          </a:prstGeom>
          <a:noFill/>
        </p:spPr>
        <p:txBody>
          <a:bodyPr wrap="square">
            <a:spAutoFit/>
          </a:bodyPr>
          <a:lstStyle/>
          <a:p>
            <a:pPr algn="ctr"/>
            <a:r>
              <a:rPr lang="fr-FR" sz="2000" b="1" noProof="1"/>
              <a:t>Comment puis-je répondre à son amour ?</a:t>
            </a:r>
          </a:p>
        </p:txBody>
      </p:sp>
      <p:grpSp>
        <p:nvGrpSpPr>
          <p:cNvPr id="2" name="Grupo 1">
            <a:extLst>
              <a:ext uri="{FF2B5EF4-FFF2-40B4-BE49-F238E27FC236}">
                <a16:creationId xmlns:a16="http://schemas.microsoft.com/office/drawing/2014/main" id="{2F44AC79-8ECC-5594-5A33-71159C1DCC2B}"/>
              </a:ext>
            </a:extLst>
          </p:cNvPr>
          <p:cNvGrpSpPr/>
          <p:nvPr/>
        </p:nvGrpSpPr>
        <p:grpSpPr>
          <a:xfrm>
            <a:off x="296181" y="2214240"/>
            <a:ext cx="2697510" cy="3151447"/>
            <a:chOff x="296181" y="2214240"/>
            <a:chExt cx="2697510" cy="3151447"/>
          </a:xfrm>
        </p:grpSpPr>
        <p:sp>
          <p:nvSpPr>
            <p:cNvPr id="11" name="Rounded Rectangle 10">
              <a:extLst>
                <a:ext uri="{FF2B5EF4-FFF2-40B4-BE49-F238E27FC236}">
                  <a16:creationId xmlns:a16="http://schemas.microsoft.com/office/drawing/2014/main" id="{C7F3DE14-4883-299E-B7EF-2E57B896D046}"/>
                </a:ext>
              </a:extLst>
            </p:cNvPr>
            <p:cNvSpPr/>
            <p:nvPr/>
          </p:nvSpPr>
          <p:spPr>
            <a:xfrm>
              <a:off x="296181" y="2214240"/>
              <a:ext cx="2697510" cy="1858585"/>
            </a:xfrm>
            <a:prstGeom prst="roundRect">
              <a:avLst/>
            </a:prstGeom>
            <a:blipFill rotWithShape="1">
              <a:blip r:embed="rId4" cstate="email">
                <a:extLst>
                  <a:ext uri="{28A0092B-C50C-407E-A947-70E740481C1C}">
                    <a14:useLocalDpi xmlns:a14="http://schemas.microsoft.com/office/drawing/2010/main"/>
                  </a:ext>
                </a:extLst>
              </a:blip>
              <a:srcRect/>
              <a:stretch>
                <a:fillRect/>
              </a:stretch>
            </a:blip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solidFill>
                  <a:schemeClr val="tx1"/>
                </a:solidFill>
              </a:endParaRPr>
            </a:p>
          </p:txBody>
        </p:sp>
        <p:sp>
          <p:nvSpPr>
            <p:cNvPr id="12" name="Freeform 11">
              <a:extLst>
                <a:ext uri="{FF2B5EF4-FFF2-40B4-BE49-F238E27FC236}">
                  <a16:creationId xmlns:a16="http://schemas.microsoft.com/office/drawing/2014/main" id="{2426B7C6-CABB-0DCC-9BB0-DE07F9B3A601}"/>
                </a:ext>
              </a:extLst>
            </p:cNvPr>
            <p:cNvSpPr/>
            <p:nvPr/>
          </p:nvSpPr>
          <p:spPr>
            <a:xfrm>
              <a:off x="296181" y="4072713"/>
              <a:ext cx="2697510" cy="1292974"/>
            </a:xfrm>
            <a:custGeom>
              <a:avLst/>
              <a:gdLst>
                <a:gd name="csX0" fmla="*/ 0 w 2697510"/>
                <a:gd name="csY0" fmla="*/ 0 h 1000776"/>
                <a:gd name="csX1" fmla="*/ 2697510 w 2697510"/>
                <a:gd name="csY1" fmla="*/ 0 h 1000776"/>
                <a:gd name="csX2" fmla="*/ 2697510 w 2697510"/>
                <a:gd name="csY2" fmla="*/ 1000776 h 1000776"/>
                <a:gd name="csX3" fmla="*/ 0 w 2697510"/>
                <a:gd name="csY3" fmla="*/ 1000776 h 1000776"/>
                <a:gd name="csX4" fmla="*/ 0 w 2697510"/>
                <a:gd name="csY4" fmla="*/ 0 h 1000776"/>
              </a:gdLst>
              <a:ahLst/>
              <a:cxnLst>
                <a:cxn ang="0">
                  <a:pos x="csX0" y="csY0"/>
                </a:cxn>
                <a:cxn ang="0">
                  <a:pos x="csX1" y="csY1"/>
                </a:cxn>
                <a:cxn ang="0">
                  <a:pos x="csX2" y="csY2"/>
                </a:cxn>
                <a:cxn ang="0">
                  <a:pos x="csX3" y="csY3"/>
                </a:cxn>
                <a:cxn ang="0">
                  <a:pos x="csX4" y="csY4"/>
                </a:cxn>
              </a:cxnLst>
              <a:rect l="l" t="t" r="r" b="b"/>
              <a:pathLst>
                <a:path w="2697510" h="1000776">
                  <a:moveTo>
                    <a:pt x="0" y="0"/>
                  </a:moveTo>
                  <a:lnTo>
                    <a:pt x="2697510" y="0"/>
                  </a:lnTo>
                  <a:lnTo>
                    <a:pt x="2697510" y="1000776"/>
                  </a:lnTo>
                  <a:lnTo>
                    <a:pt x="0" y="1000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00" tIns="72000" rIns="72000" bIns="0" numCol="1" spcCol="1270" anchor="t" anchorCtr="0">
              <a:spAutoFit/>
            </a:bodyPr>
            <a:lstStyle/>
            <a:p>
              <a:pPr marL="0" lvl="0" indent="0" algn="ctr" defTabSz="889000">
                <a:lnSpc>
                  <a:spcPct val="90000"/>
                </a:lnSpc>
                <a:spcBef>
                  <a:spcPct val="0"/>
                </a:spcBef>
                <a:spcAft>
                  <a:spcPct val="35000"/>
                </a:spcAft>
                <a:buNone/>
              </a:pPr>
              <a:r>
                <a:rPr lang="fr-FR" b="1" kern="1200" noProof="1">
                  <a:solidFill>
                    <a:schemeClr val="tx1"/>
                  </a:solidFill>
                </a:rPr>
                <a:t>Par amour, il créa l'être humain homme et femme, et leur “ordonna” de s'aimer </a:t>
              </a:r>
              <a:r>
                <a:rPr lang="fr-FR" sz="1600" kern="1200" noProof="1">
                  <a:solidFill>
                    <a:schemeClr val="tx1"/>
                  </a:solidFill>
                </a:rPr>
                <a:t>(Genèse 2.24)</a:t>
              </a:r>
            </a:p>
          </p:txBody>
        </p:sp>
      </p:grpSp>
      <p:grpSp>
        <p:nvGrpSpPr>
          <p:cNvPr id="7" name="Grupo 6">
            <a:extLst>
              <a:ext uri="{FF2B5EF4-FFF2-40B4-BE49-F238E27FC236}">
                <a16:creationId xmlns:a16="http://schemas.microsoft.com/office/drawing/2014/main" id="{D400AF11-832D-DD4F-C534-36C84643A87B}"/>
              </a:ext>
            </a:extLst>
          </p:cNvPr>
          <p:cNvGrpSpPr/>
          <p:nvPr/>
        </p:nvGrpSpPr>
        <p:grpSpPr>
          <a:xfrm>
            <a:off x="3263556" y="2214240"/>
            <a:ext cx="2697510" cy="3179275"/>
            <a:chOff x="3263556" y="2214240"/>
            <a:chExt cx="2697510" cy="3179275"/>
          </a:xfrm>
        </p:grpSpPr>
        <p:sp>
          <p:nvSpPr>
            <p:cNvPr id="13" name="Rounded Rectangle 12">
              <a:extLst>
                <a:ext uri="{FF2B5EF4-FFF2-40B4-BE49-F238E27FC236}">
                  <a16:creationId xmlns:a16="http://schemas.microsoft.com/office/drawing/2014/main" id="{B66C0296-673F-9B6A-B6FA-0CBEC68C5546}"/>
                </a:ext>
              </a:extLst>
            </p:cNvPr>
            <p:cNvSpPr/>
            <p:nvPr/>
          </p:nvSpPr>
          <p:spPr>
            <a:xfrm>
              <a:off x="3263556" y="2214240"/>
              <a:ext cx="2697510" cy="1858585"/>
            </a:xfrm>
            <a:prstGeom prst="roundRect">
              <a:avLst/>
            </a:prstGeom>
            <a:blipFill dpi="0" rotWithShape="1">
              <a:blip r:embed="rId5" cstate="email">
                <a:extLst>
                  <a:ext uri="{28A0092B-C50C-407E-A947-70E740481C1C}">
                    <a14:useLocalDpi xmlns:a14="http://schemas.microsoft.com/office/drawing/2010/main"/>
                  </a:ext>
                </a:extLst>
              </a:blip>
              <a:srcRect/>
              <a:stretch>
                <a:fillRect/>
              </a:stretch>
            </a:blip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solidFill>
                  <a:schemeClr val="tx1"/>
                </a:solidFill>
              </a:endParaRPr>
            </a:p>
          </p:txBody>
        </p:sp>
        <p:sp>
          <p:nvSpPr>
            <p:cNvPr id="14" name="Freeform 13">
              <a:extLst>
                <a:ext uri="{FF2B5EF4-FFF2-40B4-BE49-F238E27FC236}">
                  <a16:creationId xmlns:a16="http://schemas.microsoft.com/office/drawing/2014/main" id="{0CBD7050-8076-622A-D190-C04DA7C5DC65}"/>
                </a:ext>
              </a:extLst>
            </p:cNvPr>
            <p:cNvSpPr/>
            <p:nvPr/>
          </p:nvSpPr>
          <p:spPr>
            <a:xfrm>
              <a:off x="3263556" y="4072713"/>
              <a:ext cx="2697510" cy="1320802"/>
            </a:xfrm>
            <a:custGeom>
              <a:avLst/>
              <a:gdLst>
                <a:gd name="csX0" fmla="*/ 0 w 2697510"/>
                <a:gd name="csY0" fmla="*/ 0 h 1000776"/>
                <a:gd name="csX1" fmla="*/ 2697510 w 2697510"/>
                <a:gd name="csY1" fmla="*/ 0 h 1000776"/>
                <a:gd name="csX2" fmla="*/ 2697510 w 2697510"/>
                <a:gd name="csY2" fmla="*/ 1000776 h 1000776"/>
                <a:gd name="csX3" fmla="*/ 0 w 2697510"/>
                <a:gd name="csY3" fmla="*/ 1000776 h 1000776"/>
                <a:gd name="csX4" fmla="*/ 0 w 2697510"/>
                <a:gd name="csY4" fmla="*/ 0 h 1000776"/>
              </a:gdLst>
              <a:ahLst/>
              <a:cxnLst>
                <a:cxn ang="0">
                  <a:pos x="csX0" y="csY0"/>
                </a:cxn>
                <a:cxn ang="0">
                  <a:pos x="csX1" y="csY1"/>
                </a:cxn>
                <a:cxn ang="0">
                  <a:pos x="csX2" y="csY2"/>
                </a:cxn>
                <a:cxn ang="0">
                  <a:pos x="csX3" y="csY3"/>
                </a:cxn>
                <a:cxn ang="0">
                  <a:pos x="csX4" y="csY4"/>
                </a:cxn>
              </a:cxnLst>
              <a:rect l="l" t="t" r="r" b="b"/>
              <a:pathLst>
                <a:path w="2697510" h="1000776">
                  <a:moveTo>
                    <a:pt x="0" y="0"/>
                  </a:moveTo>
                  <a:lnTo>
                    <a:pt x="2697510" y="0"/>
                  </a:lnTo>
                  <a:lnTo>
                    <a:pt x="2697510" y="1000776"/>
                  </a:lnTo>
                  <a:lnTo>
                    <a:pt x="0" y="1000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00" tIns="72000" rIns="72000" bIns="0" numCol="1" spcCol="1270" anchor="t" anchorCtr="0">
              <a:spAutoFit/>
            </a:bodyPr>
            <a:lstStyle/>
            <a:p>
              <a:pPr marL="0" lvl="0" indent="0" algn="ctr" defTabSz="889000">
                <a:lnSpc>
                  <a:spcPct val="90000"/>
                </a:lnSpc>
                <a:spcBef>
                  <a:spcPct val="0"/>
                </a:spcBef>
                <a:spcAft>
                  <a:spcPct val="35000"/>
                </a:spcAft>
                <a:buNone/>
              </a:pPr>
              <a:r>
                <a:rPr lang="fr-FR" b="1" kern="1200" noProof="1">
                  <a:solidFill>
                    <a:schemeClr val="tx1"/>
                  </a:solidFill>
                </a:rPr>
                <a:t>Par amour, lorsqu'Adam et Ève péchèrent, il les chercha et leur donna espérance</a:t>
              </a:r>
              <a:br>
                <a:rPr lang="fr-FR" b="1" kern="1200" noProof="1">
                  <a:solidFill>
                    <a:schemeClr val="tx1"/>
                  </a:solidFill>
                </a:rPr>
              </a:br>
              <a:r>
                <a:rPr lang="fr-FR" sz="1600" kern="1200" noProof="1">
                  <a:solidFill>
                    <a:schemeClr val="tx1"/>
                  </a:solidFill>
                </a:rPr>
                <a:t>(Genèse 3.9, 15)</a:t>
              </a:r>
            </a:p>
          </p:txBody>
        </p:sp>
      </p:grpSp>
      <p:grpSp>
        <p:nvGrpSpPr>
          <p:cNvPr id="9" name="Grupo 8">
            <a:extLst>
              <a:ext uri="{FF2B5EF4-FFF2-40B4-BE49-F238E27FC236}">
                <a16:creationId xmlns:a16="http://schemas.microsoft.com/office/drawing/2014/main" id="{A29A0B42-7A77-587F-30A1-CC9DF3501F21}"/>
              </a:ext>
            </a:extLst>
          </p:cNvPr>
          <p:cNvGrpSpPr/>
          <p:nvPr/>
        </p:nvGrpSpPr>
        <p:grpSpPr>
          <a:xfrm>
            <a:off x="6230932" y="2214240"/>
            <a:ext cx="2697510" cy="3179275"/>
            <a:chOff x="6230932" y="2214240"/>
            <a:chExt cx="2697510" cy="3179275"/>
          </a:xfrm>
        </p:grpSpPr>
        <p:sp>
          <p:nvSpPr>
            <p:cNvPr id="15" name="Rounded Rectangle 14">
              <a:extLst>
                <a:ext uri="{FF2B5EF4-FFF2-40B4-BE49-F238E27FC236}">
                  <a16:creationId xmlns:a16="http://schemas.microsoft.com/office/drawing/2014/main" id="{50BC9C4F-54E7-129A-B53C-70433F3AE6AE}"/>
                </a:ext>
              </a:extLst>
            </p:cNvPr>
            <p:cNvSpPr/>
            <p:nvPr/>
          </p:nvSpPr>
          <p:spPr>
            <a:xfrm>
              <a:off x="6230932" y="2214240"/>
              <a:ext cx="2697510" cy="1858585"/>
            </a:xfrm>
            <a:prstGeom prst="roundRect">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solidFill>
                  <a:schemeClr val="tx1"/>
                </a:solidFill>
              </a:endParaRPr>
            </a:p>
          </p:txBody>
        </p:sp>
        <p:sp>
          <p:nvSpPr>
            <p:cNvPr id="16" name="Freeform 15">
              <a:extLst>
                <a:ext uri="{FF2B5EF4-FFF2-40B4-BE49-F238E27FC236}">
                  <a16:creationId xmlns:a16="http://schemas.microsoft.com/office/drawing/2014/main" id="{E06841B7-0D3B-AC4A-AE97-2A81404D4127}"/>
                </a:ext>
              </a:extLst>
            </p:cNvPr>
            <p:cNvSpPr/>
            <p:nvPr/>
          </p:nvSpPr>
          <p:spPr>
            <a:xfrm>
              <a:off x="6230932" y="4072713"/>
              <a:ext cx="2697510" cy="1320802"/>
            </a:xfrm>
            <a:custGeom>
              <a:avLst/>
              <a:gdLst>
                <a:gd name="csX0" fmla="*/ 0 w 2697510"/>
                <a:gd name="csY0" fmla="*/ 0 h 1000776"/>
                <a:gd name="csX1" fmla="*/ 2697510 w 2697510"/>
                <a:gd name="csY1" fmla="*/ 0 h 1000776"/>
                <a:gd name="csX2" fmla="*/ 2697510 w 2697510"/>
                <a:gd name="csY2" fmla="*/ 1000776 h 1000776"/>
                <a:gd name="csX3" fmla="*/ 0 w 2697510"/>
                <a:gd name="csY3" fmla="*/ 1000776 h 1000776"/>
                <a:gd name="csX4" fmla="*/ 0 w 2697510"/>
                <a:gd name="csY4" fmla="*/ 0 h 1000776"/>
              </a:gdLst>
              <a:ahLst/>
              <a:cxnLst>
                <a:cxn ang="0">
                  <a:pos x="csX0" y="csY0"/>
                </a:cxn>
                <a:cxn ang="0">
                  <a:pos x="csX1" y="csY1"/>
                </a:cxn>
                <a:cxn ang="0">
                  <a:pos x="csX2" y="csY2"/>
                </a:cxn>
                <a:cxn ang="0">
                  <a:pos x="csX3" y="csY3"/>
                </a:cxn>
                <a:cxn ang="0">
                  <a:pos x="csX4" y="csY4"/>
                </a:cxn>
              </a:cxnLst>
              <a:rect l="l" t="t" r="r" b="b"/>
              <a:pathLst>
                <a:path w="2697510" h="1000776">
                  <a:moveTo>
                    <a:pt x="0" y="0"/>
                  </a:moveTo>
                  <a:lnTo>
                    <a:pt x="2697510" y="0"/>
                  </a:lnTo>
                  <a:lnTo>
                    <a:pt x="2697510" y="1000776"/>
                  </a:lnTo>
                  <a:lnTo>
                    <a:pt x="0" y="1000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00" tIns="72000" rIns="72000" bIns="0" numCol="1" spcCol="1270" anchor="t" anchorCtr="0">
              <a:spAutoFit/>
            </a:bodyPr>
            <a:lstStyle/>
            <a:p>
              <a:pPr marL="0" lvl="0" indent="0" algn="ctr" defTabSz="889000">
                <a:lnSpc>
                  <a:spcPct val="90000"/>
                </a:lnSpc>
                <a:spcBef>
                  <a:spcPct val="0"/>
                </a:spcBef>
                <a:spcAft>
                  <a:spcPct val="35000"/>
                </a:spcAft>
                <a:buNone/>
              </a:pPr>
              <a:r>
                <a:rPr lang="fr-FR" b="1" kern="1200" noProof="1">
                  <a:solidFill>
                    <a:schemeClr val="tx1"/>
                  </a:solidFill>
                </a:rPr>
                <a:t>Par amour, il conclut une alliance avec Abraham et promit des bénédictions pour toute l'humanité </a:t>
              </a:r>
              <a:r>
                <a:rPr lang="fr-FR" sz="1600" kern="1200" noProof="1">
                  <a:solidFill>
                    <a:schemeClr val="tx1"/>
                  </a:solidFill>
                </a:rPr>
                <a:t>(Genèse 26.4)</a:t>
              </a:r>
            </a:p>
          </p:txBody>
        </p:sp>
      </p:grpSp>
      <p:grpSp>
        <p:nvGrpSpPr>
          <p:cNvPr id="20" name="Grupo 19">
            <a:extLst>
              <a:ext uri="{FF2B5EF4-FFF2-40B4-BE49-F238E27FC236}">
                <a16:creationId xmlns:a16="http://schemas.microsoft.com/office/drawing/2014/main" id="{80D7F1D2-7739-6959-B0EB-BE0EE8CEDAEC}"/>
              </a:ext>
            </a:extLst>
          </p:cNvPr>
          <p:cNvGrpSpPr/>
          <p:nvPr/>
        </p:nvGrpSpPr>
        <p:grpSpPr>
          <a:xfrm>
            <a:off x="9198307" y="2214240"/>
            <a:ext cx="2697510" cy="3151447"/>
            <a:chOff x="9198307" y="2214240"/>
            <a:chExt cx="2697510" cy="3151447"/>
          </a:xfrm>
        </p:grpSpPr>
        <p:sp>
          <p:nvSpPr>
            <p:cNvPr id="17" name="Rounded Rectangle 16">
              <a:extLst>
                <a:ext uri="{FF2B5EF4-FFF2-40B4-BE49-F238E27FC236}">
                  <a16:creationId xmlns:a16="http://schemas.microsoft.com/office/drawing/2014/main" id="{9C864812-631B-377A-A16C-74E8DFB1DA66}"/>
                </a:ext>
              </a:extLst>
            </p:cNvPr>
            <p:cNvSpPr/>
            <p:nvPr/>
          </p:nvSpPr>
          <p:spPr>
            <a:xfrm>
              <a:off x="9198307" y="2214240"/>
              <a:ext cx="2697510" cy="1858585"/>
            </a:xfrm>
            <a:prstGeom prst="roundRect">
              <a:avLst/>
            </a:prstGeom>
            <a:blipFill rotWithShape="1">
              <a:blip r:embed="rId7" cstate="email">
                <a:extLst>
                  <a:ext uri="{28A0092B-C50C-407E-A947-70E740481C1C}">
                    <a14:useLocalDpi xmlns:a14="http://schemas.microsoft.com/office/drawing/2010/main"/>
                  </a:ext>
                </a:extLst>
              </a:blip>
              <a:srcRect/>
              <a:stretch>
                <a:fillRect/>
              </a:stretch>
            </a:blip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solidFill>
                  <a:schemeClr val="tx1"/>
                </a:solidFill>
              </a:endParaRPr>
            </a:p>
          </p:txBody>
        </p:sp>
        <p:sp>
          <p:nvSpPr>
            <p:cNvPr id="18" name="Freeform 17">
              <a:extLst>
                <a:ext uri="{FF2B5EF4-FFF2-40B4-BE49-F238E27FC236}">
                  <a16:creationId xmlns:a16="http://schemas.microsoft.com/office/drawing/2014/main" id="{8798B29F-992C-BF9F-C1D4-3C52DF00C52B}"/>
                </a:ext>
              </a:extLst>
            </p:cNvPr>
            <p:cNvSpPr/>
            <p:nvPr/>
          </p:nvSpPr>
          <p:spPr>
            <a:xfrm>
              <a:off x="9198307" y="4072713"/>
              <a:ext cx="2697510" cy="1292974"/>
            </a:xfrm>
            <a:custGeom>
              <a:avLst/>
              <a:gdLst>
                <a:gd name="csX0" fmla="*/ 0 w 2697510"/>
                <a:gd name="csY0" fmla="*/ 0 h 1000776"/>
                <a:gd name="csX1" fmla="*/ 2697510 w 2697510"/>
                <a:gd name="csY1" fmla="*/ 0 h 1000776"/>
                <a:gd name="csX2" fmla="*/ 2697510 w 2697510"/>
                <a:gd name="csY2" fmla="*/ 1000776 h 1000776"/>
                <a:gd name="csX3" fmla="*/ 0 w 2697510"/>
                <a:gd name="csY3" fmla="*/ 1000776 h 1000776"/>
                <a:gd name="csX4" fmla="*/ 0 w 2697510"/>
                <a:gd name="csY4" fmla="*/ 0 h 1000776"/>
              </a:gdLst>
              <a:ahLst/>
              <a:cxnLst>
                <a:cxn ang="0">
                  <a:pos x="csX0" y="csY0"/>
                </a:cxn>
                <a:cxn ang="0">
                  <a:pos x="csX1" y="csY1"/>
                </a:cxn>
                <a:cxn ang="0">
                  <a:pos x="csX2" y="csY2"/>
                </a:cxn>
                <a:cxn ang="0">
                  <a:pos x="csX3" y="csY3"/>
                </a:cxn>
                <a:cxn ang="0">
                  <a:pos x="csX4" y="csY4"/>
                </a:cxn>
              </a:cxnLst>
              <a:rect l="l" t="t" r="r" b="b"/>
              <a:pathLst>
                <a:path w="2697510" h="1000776">
                  <a:moveTo>
                    <a:pt x="0" y="0"/>
                  </a:moveTo>
                  <a:lnTo>
                    <a:pt x="2697510" y="0"/>
                  </a:lnTo>
                  <a:lnTo>
                    <a:pt x="2697510" y="1000776"/>
                  </a:lnTo>
                  <a:lnTo>
                    <a:pt x="0" y="1000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00" tIns="72000" rIns="72000" bIns="0" numCol="1" spcCol="1270" anchor="t" anchorCtr="0">
              <a:spAutoFit/>
            </a:bodyPr>
            <a:lstStyle/>
            <a:p>
              <a:pPr marL="0" lvl="0" indent="0" algn="ctr" defTabSz="889000">
                <a:lnSpc>
                  <a:spcPct val="90000"/>
                </a:lnSpc>
                <a:spcBef>
                  <a:spcPct val="0"/>
                </a:spcBef>
                <a:buNone/>
              </a:pPr>
              <a:r>
                <a:rPr lang="fr-FR" b="1" kern="1200" noProof="1">
                  <a:solidFill>
                    <a:schemeClr val="tx1"/>
                  </a:solidFill>
                </a:rPr>
                <a:t>Par amour, il livra son Fils — Jésus-Christ — pour mourir pour nos péchés </a:t>
              </a:r>
            </a:p>
            <a:p>
              <a:pPr marL="0" lvl="0" indent="0" algn="ctr" defTabSz="889000">
                <a:lnSpc>
                  <a:spcPct val="90000"/>
                </a:lnSpc>
                <a:spcBef>
                  <a:spcPct val="0"/>
                </a:spcBef>
                <a:buNone/>
              </a:pPr>
              <a:r>
                <a:rPr lang="fr-FR" sz="1600" kern="1200" noProof="1">
                  <a:solidFill>
                    <a:schemeClr val="tx1"/>
                  </a:solidFill>
                </a:rPr>
                <a:t>(Jean 3.16)</a:t>
              </a:r>
            </a:p>
          </p:txBody>
        </p:sp>
      </p:grpSp>
      <p:pic>
        <p:nvPicPr>
          <p:cNvPr id="19" name="Imagen 18" descr="Una caricatura de una persona  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6181" y="5575876"/>
            <a:ext cx="2967374" cy="9743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2" name="CuadroTexto 21">
            <a:extLst>
              <a:ext uri="{FF2B5EF4-FFF2-40B4-BE49-F238E27FC236}">
                <a16:creationId xmlns:a16="http://schemas.microsoft.com/office/drawing/2014/main" id="{3252C8E0-71E6-14AA-3B6D-2E222FEB83D0}"/>
              </a:ext>
            </a:extLst>
          </p:cNvPr>
          <p:cNvSpPr txBox="1"/>
          <p:nvPr/>
        </p:nvSpPr>
        <p:spPr>
          <a:xfrm>
            <a:off x="2993691" y="6079169"/>
            <a:ext cx="919830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“Pour nous, nous l’aimons, parce qu’il nous a aimés le premier” </a:t>
            </a:r>
            <a:r>
              <a:rPr kumimoji="0" lang="fr-FR" sz="1800" b="0" i="0" u="none" strike="noStrike" kern="1200" cap="none" spc="0" normalizeH="0" baseline="0" noProof="1">
                <a:ln>
                  <a:noFill/>
                </a:ln>
                <a:solidFill>
                  <a:prstClr val="black"/>
                </a:solidFill>
                <a:effectLst/>
                <a:uLnTx/>
                <a:uFillTx/>
                <a:latin typeface="Aptos" panose="02110004020202020204"/>
                <a:ea typeface="+mn-ea"/>
                <a:cs typeface="+mn-cs"/>
              </a:rPr>
              <a:t>(1 Jean 4.19)</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anim calcmode="lin" valueType="num">
                                      <p:cBhvr>
                                        <p:cTn id="32" dur="500" fill="hold"/>
                                        <p:tgtEl>
                                          <p:spTgt spid="2"/>
                                        </p:tgtEl>
                                        <p:attrNameLst>
                                          <p:attrName>ppt_x</p:attrName>
                                        </p:attrNameLst>
                                      </p:cBhvr>
                                      <p:tavLst>
                                        <p:tav tm="0">
                                          <p:val>
                                            <p:fltVal val="0.5"/>
                                          </p:val>
                                        </p:tav>
                                        <p:tav tm="100000">
                                          <p:val>
                                            <p:strVal val="#ppt_x"/>
                                          </p:val>
                                        </p:tav>
                                      </p:tavLst>
                                    </p:anim>
                                    <p:anim calcmode="lin" valueType="num">
                                      <p:cBhvr>
                                        <p:cTn id="33"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anim calcmode="lin" valueType="num">
                                      <p:cBhvr>
                                        <p:cTn id="50" dur="500" fill="hold"/>
                                        <p:tgtEl>
                                          <p:spTgt spid="9"/>
                                        </p:tgtEl>
                                        <p:attrNameLst>
                                          <p:attrName>ppt_x</p:attrName>
                                        </p:attrNameLst>
                                      </p:cBhvr>
                                      <p:tavLst>
                                        <p:tav tm="0">
                                          <p:val>
                                            <p:fltVal val="0.5"/>
                                          </p:val>
                                        </p:tav>
                                        <p:tav tm="100000">
                                          <p:val>
                                            <p:strVal val="#ppt_x"/>
                                          </p:val>
                                        </p:tav>
                                      </p:tavLst>
                                    </p:anim>
                                    <p:anim calcmode="lin" valueType="num">
                                      <p:cBhvr>
                                        <p:cTn id="51"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anim calcmode="lin" valueType="num">
                                      <p:cBhvr>
                                        <p:cTn id="59" dur="500" fill="hold"/>
                                        <p:tgtEl>
                                          <p:spTgt spid="20"/>
                                        </p:tgtEl>
                                        <p:attrNameLst>
                                          <p:attrName>ppt_x</p:attrName>
                                        </p:attrNameLst>
                                      </p:cBhvr>
                                      <p:tavLst>
                                        <p:tav tm="0">
                                          <p:val>
                                            <p:fltVal val="0.5"/>
                                          </p:val>
                                        </p:tav>
                                        <p:tav tm="100000">
                                          <p:val>
                                            <p:strVal val="#ppt_x"/>
                                          </p:val>
                                        </p:tav>
                                      </p:tavLst>
                                    </p:anim>
                                    <p:anim calcmode="lin" valueType="num">
                                      <p:cBhvr>
                                        <p:cTn id="60" dur="500" fill="hold"/>
                                        <p:tgtEl>
                                          <p:spTgt spid="20"/>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ppt_x</p:attrName>
                                        </p:attrNameLst>
                                      </p:cBhvr>
                                      <p:tavLst>
                                        <p:tav tm="0">
                                          <p:val>
                                            <p:strVal val="#ppt_x-#ppt_w/2"/>
                                          </p:val>
                                        </p:tav>
                                        <p:tav tm="100000">
                                          <p:val>
                                            <p:strVal val="#ppt_x"/>
                                          </p:val>
                                        </p:tav>
                                      </p:tavLst>
                                    </p:anim>
                                    <p:anim calcmode="lin" valueType="num">
                                      <p:cBhvr>
                                        <p:cTn id="66" dur="500" fill="hold"/>
                                        <p:tgtEl>
                                          <p:spTgt spid="19"/>
                                        </p:tgtEl>
                                        <p:attrNameLst>
                                          <p:attrName>ppt_y</p:attrName>
                                        </p:attrNameLst>
                                      </p:cBhvr>
                                      <p:tavLst>
                                        <p:tav tm="0">
                                          <p:val>
                                            <p:strVal val="#ppt_y"/>
                                          </p:val>
                                        </p:tav>
                                        <p:tav tm="100000">
                                          <p:val>
                                            <p:strVal val="#ppt_y"/>
                                          </p:val>
                                        </p:tav>
                                      </p:tavLst>
                                    </p:anim>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strVal val="#ppt_h"/>
                                          </p:val>
                                        </p:tav>
                                        <p:tav tm="100000">
                                          <p:val>
                                            <p:strVal val="#ppt_h"/>
                                          </p:val>
                                        </p:tav>
                                      </p:tavLst>
                                    </p:anim>
                                  </p:childTnLst>
                                </p:cTn>
                              </p:par>
                            </p:childTnLst>
                          </p:cTn>
                        </p:par>
                        <p:par>
                          <p:cTn id="69" fill="hold">
                            <p:stCondLst>
                              <p:cond delay="500"/>
                            </p:stCondLst>
                            <p:childTnLst>
                              <p:par>
                                <p:cTn id="70" presetID="25"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5" dur="1000" fill="hold"/>
                                        <p:tgtEl>
                                          <p:spTgt spid="6"/>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37"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barn(outVertical)">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4" name="Picture 3">
            <a:extLst>
              <a:ext uri="{FF2B5EF4-FFF2-40B4-BE49-F238E27FC236}">
                <a16:creationId xmlns:a16="http://schemas.microsoft.com/office/drawing/2014/main" id="{921598F3-72BA-F7E3-E541-1B1CABE78F92}"/>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E9C8636C-A373-E7A6-5A61-002BE3C9DA89}"/>
              </a:ext>
            </a:extLst>
          </p:cNvPr>
          <p:cNvSpPr txBox="1"/>
          <p:nvPr/>
        </p:nvSpPr>
        <p:spPr>
          <a:xfrm rot="21319422">
            <a:off x="2994289" y="2386220"/>
            <a:ext cx="6203419" cy="2123658"/>
          </a:xfrm>
          <a:prstGeom prst="rect">
            <a:avLst/>
          </a:prstGeom>
          <a:noFill/>
        </p:spPr>
        <p:txBody>
          <a:bodyPr wrap="square">
            <a:spAutoFit/>
          </a:bodyPr>
          <a:lstStyle/>
          <a:p>
            <a:pPr algn="ctr">
              <a:spcAft>
                <a:spcPts val="600"/>
              </a:spcAft>
            </a:pPr>
            <a:r>
              <a:rPr lang="fr-FR" sz="6600" b="1" spc="50" noProof="1">
                <a:ln w="0"/>
                <a:solidFill>
                  <a:srgbClr val="D363D6"/>
                </a:solidFill>
                <a:effectLst>
                  <a:innerShdw blurRad="63500" dist="50800" dir="13500000">
                    <a:srgbClr val="000000">
                      <a:alpha val="50000"/>
                    </a:srgbClr>
                  </a:innerShdw>
                </a:effectLst>
              </a:rPr>
              <a:t>CONNAÎTRE DIEU</a:t>
            </a: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1480</TotalTime>
  <Words>1230</Words>
  <Application>Microsoft Office PowerPoint</Application>
  <PresentationFormat>Panorámica</PresentationFormat>
  <Paragraphs>77</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Constantia</vt:lpstr>
      <vt:lpstr>Aptos Display</vt:lpstr>
      <vt:lpstr>Aptos</vt:lpstr>
      <vt:lpstr>Comic Sans MS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66</cp:revision>
  <dcterms:created xsi:type="dcterms:W3CDTF">2026-02-28T16:33:58Z</dcterms:created>
  <dcterms:modified xsi:type="dcterms:W3CDTF">2026-04-01T13:50:23Z</dcterms:modified>
</cp:coreProperties>
</file>