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86" r:id="rId3"/>
    <p:sldId id="279" r:id="rId4"/>
    <p:sldId id="285" r:id="rId5"/>
    <p:sldId id="257" r:id="rId6"/>
    <p:sldId id="287" r:id="rId7"/>
    <p:sldId id="258" r:id="rId8"/>
    <p:sldId id="288" r:id="rId9"/>
    <p:sldId id="282" r:id="rId10"/>
    <p:sldId id="280" r:id="rId11"/>
    <p:sldId id="289" r:id="rId12"/>
    <p:sldId id="261" r:id="rId13"/>
    <p:sldId id="290" r:id="rId14"/>
    <p:sldId id="283" r:id="rId15"/>
    <p:sldId id="291" r:id="rId16"/>
    <p:sldId id="281" r:id="rId17"/>
    <p:sldId id="264" r:id="rId18"/>
    <p:sldId id="292" r:id="rId19"/>
    <p:sldId id="284" r:id="rId20"/>
    <p:sldId id="293" r:id="rId21"/>
    <p:sldId id="269" r:id="rId22"/>
    <p:sldId id="294" r:id="rId23"/>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EE"/>
    <a:srgbClr val="0000CC"/>
    <a:srgbClr val="69400B"/>
    <a:srgbClr val="AF1800"/>
    <a:srgbClr val="FDD327"/>
    <a:srgbClr val="B08129"/>
    <a:srgbClr val="FFDE83"/>
    <a:srgbClr val="224835"/>
    <a:srgbClr val="B14DC1"/>
    <a:srgbClr val="D36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9" autoAdjust="0"/>
    <p:restoredTop sz="96327"/>
  </p:normalViewPr>
  <p:slideViewPr>
    <p:cSldViewPr snapToGrid="0">
      <p:cViewPr varScale="1">
        <p:scale>
          <a:sx n="103" d="100"/>
          <a:sy n="103" d="100"/>
        </p:scale>
        <p:origin x="1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13/04/2026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s-ES" dirty="0"/>
              <a:t>SmartArt con imágenes grandes (los cuatro “por amor”)</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14</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13/04/2026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13/04/2026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sv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jpe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sv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6" name="Picture 5">
            <a:extLst>
              <a:ext uri="{FF2B5EF4-FFF2-40B4-BE49-F238E27FC236}">
                <a16:creationId xmlns:a16="http://schemas.microsoft.com/office/drawing/2014/main" id="{F5CD8F3F-942A-0744-C497-C2547A8398D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spcAft>
                <a:spcPts val="600"/>
              </a:spcAft>
            </a:pPr>
            <a:r>
              <a:rPr lang="fr-FR" sz="6000" b="1" spc="600" noProof="1">
                <a:ln w="6600">
                  <a:solidFill>
                    <a:schemeClr val="accent2"/>
                  </a:solidFill>
                  <a:prstDash val="solid"/>
                </a:ln>
                <a:solidFill>
                  <a:srgbClr val="FFFFFF"/>
                </a:solidFill>
                <a:effectLst>
                  <a:outerShdw dist="38100" dir="2700000" algn="tl" rotWithShape="0">
                    <a:schemeClr val="accent2"/>
                  </a:outerShdw>
                </a:effectLst>
              </a:rPr>
              <a:t>CONNAÎTRE DIEU</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8422736" y="6381449"/>
            <a:ext cx="3501407" cy="338554"/>
          </a:xfrm>
          <a:prstGeom prst="rect">
            <a:avLst/>
          </a:prstGeom>
          <a:noFill/>
        </p:spPr>
        <p:txBody>
          <a:bodyPr wrap="none" rtlCol="0">
            <a:spAutoFit/>
          </a:bodyPr>
          <a:lstStyle/>
          <a:p>
            <a:pPr algn="r">
              <a:spcAft>
                <a:spcPts val="600"/>
              </a:spcAft>
            </a:pPr>
            <a:r>
              <a:rPr lang="fr-FR" sz="1600" b="1" noProof="1">
                <a:solidFill>
                  <a:schemeClr val="accent2">
                    <a:lumMod val="20000"/>
                    <a:lumOff val="80000"/>
                  </a:schemeClr>
                </a:solidFill>
              </a:rPr>
              <a:t>Leçon 2 pour le 11 avril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BD87B487-D07B-4AE2-6EE6-625E09164A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48A9BFA1-32EE-9D82-AFE6-633AAA5D8774}"/>
              </a:ext>
            </a:extLst>
          </p:cNvPr>
          <p:cNvSpPr txBox="1"/>
          <p:nvPr/>
        </p:nvSpPr>
        <p:spPr>
          <a:xfrm rot="21319422">
            <a:off x="2994289" y="2386220"/>
            <a:ext cx="6203419" cy="2123658"/>
          </a:xfrm>
          <a:prstGeom prst="rect">
            <a:avLst/>
          </a:prstGeom>
          <a:noFill/>
        </p:spPr>
        <p:txBody>
          <a:bodyPr wrap="square">
            <a:spAutoFit/>
          </a:bodyPr>
          <a:lstStyle/>
          <a:p>
            <a:pPr algn="ctr">
              <a:spcAft>
                <a:spcPts val="600"/>
              </a:spcAft>
            </a:pPr>
            <a:r>
              <a:rPr lang="fr-FR" sz="6600" b="1" spc="50" noProof="1">
                <a:ln w="0"/>
                <a:solidFill>
                  <a:schemeClr val="accent4">
                    <a:lumMod val="60000"/>
                    <a:lumOff val="40000"/>
                  </a:schemeClr>
                </a:solidFill>
                <a:effectLst>
                  <a:innerShdw blurRad="63500" dist="50800" dir="13500000">
                    <a:srgbClr val="000000">
                      <a:alpha val="50000"/>
                    </a:srgbClr>
                  </a:innerShdw>
                </a:effectLst>
              </a:rPr>
              <a:t>LE CARACTÈRE DE DIEU</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1F39DB7-83CF-332A-4CB1-B033BBB3D13B}"/>
              </a:ext>
            </a:extLst>
          </p:cNvPr>
          <p:cNvSpPr txBox="1"/>
          <p:nvPr/>
        </p:nvSpPr>
        <p:spPr>
          <a:xfrm>
            <a:off x="4051300" y="444500"/>
            <a:ext cx="7708900" cy="2862322"/>
          </a:xfrm>
          <a:prstGeom prst="rect">
            <a:avLst/>
          </a:prstGeom>
          <a:noFill/>
          <a:ln w="57150">
            <a:solidFill>
              <a:schemeClr val="tx2"/>
            </a:solidFill>
          </a:ln>
        </p:spPr>
        <p:txBody>
          <a:bodyPr wrap="square" rtlCol="0">
            <a:spAutoFit/>
          </a:bodyPr>
          <a:lstStyle/>
          <a:p>
            <a:r>
              <a:rPr lang="fr-FR" b="1" dirty="0"/>
              <a:t>Dieu dans la Création</a:t>
            </a:r>
            <a:endParaRPr lang="fr-CH" dirty="0"/>
          </a:p>
          <a:p>
            <a:pPr algn="just"/>
            <a:r>
              <a:rPr lang="fr-FR" dirty="0"/>
              <a:t>	</a:t>
            </a:r>
            <a:r>
              <a:rPr lang="fr-FR" dirty="0">
                <a:solidFill>
                  <a:srgbClr val="0000CC"/>
                </a:solidFill>
              </a:rPr>
              <a:t>« </a:t>
            </a:r>
            <a:r>
              <a:rPr lang="fr-FR" dirty="0">
                <a:solidFill>
                  <a:srgbClr val="0000CC"/>
                </a:solidFill>
                <a:effectLst>
                  <a:outerShdw blurRad="38100" dist="38100" dir="2700000" algn="tl">
                    <a:srgbClr val="000000">
                      <a:alpha val="43137"/>
                    </a:srgbClr>
                  </a:outerShdw>
                </a:effectLst>
              </a:rPr>
              <a:t>Si, avant de croire, nous prenons conseil de nos doutes et de nos craintes, ou si nous voulons résoudre tous les points qui pourraient nous paraître obscurs, </a:t>
            </a:r>
            <a:r>
              <a:rPr lang="fr-FR" dirty="0">
                <a:solidFill>
                  <a:schemeClr val="tx2"/>
                </a:solidFill>
                <a:effectLst>
                  <a:outerShdw blurRad="38100" dist="38100" dir="2700000" algn="tl">
                    <a:srgbClr val="000000">
                      <a:alpha val="43137"/>
                    </a:srgbClr>
                  </a:outerShdw>
                </a:effectLst>
              </a:rPr>
              <a:t>nos difficultés ne feront qu'augmenter. </a:t>
            </a:r>
          </a:p>
          <a:p>
            <a:pPr algn="just"/>
            <a:endParaRPr lang="fr-FR" dirty="0">
              <a:effectLst>
                <a:outerShdw blurRad="38100" dist="38100" dir="2700000" algn="tl">
                  <a:srgbClr val="000000">
                    <a:alpha val="43137"/>
                  </a:srgbClr>
                </a:outerShdw>
              </a:effectLst>
            </a:endParaRPr>
          </a:p>
          <a:p>
            <a:pPr algn="ctr"/>
            <a:r>
              <a:rPr lang="fr-FR" dirty="0">
                <a:solidFill>
                  <a:srgbClr val="0000CC"/>
                </a:solidFill>
                <a:effectLst>
                  <a:outerShdw blurRad="38100" dist="38100" dir="2700000" algn="tl">
                    <a:srgbClr val="000000">
                      <a:alpha val="43137"/>
                    </a:srgbClr>
                  </a:outerShdw>
                </a:effectLst>
              </a:rPr>
              <a:t>Mais si nous venons à Dieu dans le sentiment de notre impuissance et de notre dépendance </a:t>
            </a:r>
            <a:r>
              <a:rPr lang="fr-FR" dirty="0">
                <a:effectLst>
                  <a:outerShdw blurRad="38100" dist="38100" dir="2700000" algn="tl">
                    <a:srgbClr val="000000">
                      <a:alpha val="43137"/>
                    </a:srgbClr>
                  </a:outerShdw>
                </a:effectLst>
              </a:rPr>
              <a:t>; </a:t>
            </a:r>
            <a:r>
              <a:rPr lang="fr-FR" dirty="0">
                <a:solidFill>
                  <a:schemeClr val="tx2"/>
                </a:solidFill>
                <a:effectLst>
                  <a:outerShdw blurRad="38100" dist="38100" dir="2700000" algn="tl">
                    <a:srgbClr val="000000">
                      <a:alpha val="43137"/>
                    </a:srgbClr>
                  </a:outerShdw>
                </a:effectLst>
                <a:highlight>
                  <a:srgbClr val="00FFFF"/>
                </a:highlight>
              </a:rPr>
              <a:t>si, avec une foi humble et confiante, nous exposons </a:t>
            </a:r>
          </a:p>
          <a:p>
            <a:pPr algn="ctr"/>
            <a:r>
              <a:rPr lang="fr-FR" dirty="0">
                <a:solidFill>
                  <a:schemeClr val="tx2"/>
                </a:solidFill>
                <a:effectLst>
                  <a:outerShdw blurRad="38100" dist="38100" dir="2700000" algn="tl">
                    <a:srgbClr val="000000">
                      <a:alpha val="43137"/>
                    </a:srgbClr>
                  </a:outerShdw>
                </a:effectLst>
                <a:highlight>
                  <a:srgbClr val="00FFFF"/>
                </a:highlight>
              </a:rPr>
              <a:t>nos besoins à celui dont la sagesse est infinie, à celui qui voit tout, </a:t>
            </a:r>
            <a:br>
              <a:rPr lang="fr-FR" dirty="0">
                <a:solidFill>
                  <a:schemeClr val="tx2"/>
                </a:solidFill>
                <a:effectLst>
                  <a:outerShdw blurRad="38100" dist="38100" dir="2700000" algn="tl">
                    <a:srgbClr val="000000">
                      <a:alpha val="43137"/>
                    </a:srgbClr>
                  </a:outerShdw>
                </a:effectLst>
              </a:rPr>
            </a:br>
            <a:r>
              <a:rPr lang="fr-FR" dirty="0">
                <a:solidFill>
                  <a:srgbClr val="FF0000"/>
                </a:solidFill>
                <a:effectLst>
                  <a:outerShdw blurRad="38100" dist="38100" dir="2700000" algn="tl">
                    <a:srgbClr val="000000">
                      <a:alpha val="43137"/>
                    </a:srgbClr>
                  </a:outerShdw>
                </a:effectLst>
              </a:rPr>
              <a:t>il entendra nos cris et il fera briller sa lumière dans nos cœurs. </a:t>
            </a:r>
          </a:p>
          <a:p>
            <a:pPr algn="just"/>
            <a:r>
              <a:rPr lang="fr-FR" dirty="0">
                <a:effectLst>
                  <a:outerShdw blurRad="38100" dist="38100" dir="2700000" algn="tl">
                    <a:srgbClr val="000000">
                      <a:alpha val="43137"/>
                    </a:srgbClr>
                  </a:outerShdw>
                </a:effectLst>
                <a:highlight>
                  <a:srgbClr val="FFFF00"/>
                </a:highlight>
              </a:rPr>
              <a:t>   Par la prière sincère, nous sommes mis en rapport avec la Sagesse infinie. </a:t>
            </a:r>
            <a:endParaRPr lang="fr-CH" dirty="0">
              <a:effectLst>
                <a:outerShdw blurRad="38100" dist="38100" dir="2700000" algn="tl">
                  <a:srgbClr val="000000">
                    <a:alpha val="43137"/>
                  </a:srgbClr>
                </a:outerShdw>
              </a:effectLst>
              <a:highlight>
                <a:srgbClr val="FFFF00"/>
              </a:highlight>
            </a:endParaRPr>
          </a:p>
        </p:txBody>
      </p:sp>
      <p:sp>
        <p:nvSpPr>
          <p:cNvPr id="3" name="ZoneTexte 2">
            <a:extLst>
              <a:ext uri="{FF2B5EF4-FFF2-40B4-BE49-F238E27FC236}">
                <a16:creationId xmlns:a16="http://schemas.microsoft.com/office/drawing/2014/main" id="{A6DE5159-11DE-C2B2-DE1D-6154E0945CE5}"/>
              </a:ext>
            </a:extLst>
          </p:cNvPr>
          <p:cNvSpPr txBox="1"/>
          <p:nvPr/>
        </p:nvSpPr>
        <p:spPr>
          <a:xfrm>
            <a:off x="4064000" y="3733800"/>
            <a:ext cx="7620000" cy="1477328"/>
          </a:xfrm>
          <a:prstGeom prst="rect">
            <a:avLst/>
          </a:prstGeom>
          <a:noFill/>
          <a:ln w="57150">
            <a:solidFill>
              <a:schemeClr val="tx2"/>
            </a:solidFill>
          </a:ln>
        </p:spPr>
        <p:txBody>
          <a:bodyPr wrap="square" rtlCol="0">
            <a:spAutoFit/>
          </a:bodyPr>
          <a:lstStyle/>
          <a:p>
            <a:r>
              <a:rPr lang="fr-FR" dirty="0">
                <a:solidFill>
                  <a:srgbClr val="0000CC"/>
                </a:solidFill>
                <a:effectLst>
                  <a:outerShdw blurRad="38100" dist="38100" dir="2700000" algn="tl">
                    <a:srgbClr val="000000">
                      <a:alpha val="43137"/>
                    </a:srgbClr>
                  </a:outerShdw>
                </a:effectLst>
              </a:rPr>
              <a:t>Nous pouvons ne pas avoir, au moment où nous prions, de preuve spéciale que le Seigneur se penche sur nous avec compassion et amour; mais c'est néanmoins le cas. </a:t>
            </a:r>
            <a:r>
              <a:rPr lang="fr-FR" dirty="0">
                <a:solidFill>
                  <a:schemeClr val="tx2"/>
                </a:solidFill>
                <a:effectLst>
                  <a:outerShdw blurRad="38100" dist="38100" dir="2700000" algn="tl">
                    <a:srgbClr val="000000">
                      <a:alpha val="43137"/>
                    </a:srgbClr>
                  </a:outerShdw>
                </a:effectLst>
              </a:rPr>
              <a:t>Nous pouvons ne pas sentir son attouchement, mais sa main est sur nous, et cette main nous assure de son amour et de ses tendres compassions. »</a:t>
            </a:r>
            <a:endParaRPr lang="fr-CH" dirty="0">
              <a:solidFill>
                <a:schemeClr val="tx2"/>
              </a:solidFill>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173D5123-26CF-211D-7605-E1790203DC50}"/>
              </a:ext>
            </a:extLst>
          </p:cNvPr>
          <p:cNvSpPr txBox="1"/>
          <p:nvPr/>
        </p:nvSpPr>
        <p:spPr>
          <a:xfrm>
            <a:off x="5511800" y="5753100"/>
            <a:ext cx="4775200" cy="646331"/>
          </a:xfrm>
          <a:prstGeom prst="rect">
            <a:avLst/>
          </a:prstGeom>
          <a:noFill/>
        </p:spPr>
        <p:txBody>
          <a:bodyPr wrap="square" rtlCol="0">
            <a:spAutoFit/>
          </a:bodyPr>
          <a:lstStyle/>
          <a:p>
            <a:pPr algn="ctr"/>
            <a:r>
              <a:rPr lang="fr-CH" b="1" dirty="0">
                <a:ln w="0"/>
                <a:effectLst>
                  <a:outerShdw blurRad="38100" dist="19050" dir="2700000" algn="tl" rotWithShape="0">
                    <a:schemeClr val="dk1">
                      <a:alpha val="40000"/>
                    </a:schemeClr>
                  </a:outerShdw>
                </a:effectLst>
                <a:highlight>
                  <a:srgbClr val="FFFF00"/>
                </a:highlight>
              </a:rPr>
              <a:t>(ELLEN G. WHITE. </a:t>
            </a:r>
            <a:br>
              <a:rPr lang="fr-CH" b="1" dirty="0">
                <a:ln w="0"/>
                <a:effectLst>
                  <a:outerShdw blurRad="38100" dist="19050" dir="2700000" algn="tl" rotWithShape="0">
                    <a:schemeClr val="dk1">
                      <a:alpha val="40000"/>
                    </a:schemeClr>
                  </a:outerShdw>
                </a:effectLst>
                <a:highlight>
                  <a:srgbClr val="FFFF00"/>
                </a:highlight>
              </a:rPr>
            </a:br>
            <a:r>
              <a:rPr lang="fr-FR" b="1" i="1" dirty="0">
                <a:ln w="0"/>
                <a:effectLst>
                  <a:outerShdw blurRad="38100" dist="19050" dir="2700000" algn="tl" rotWithShape="0">
                    <a:schemeClr val="dk1">
                      <a:alpha val="40000"/>
                    </a:schemeClr>
                  </a:outerShdw>
                </a:effectLst>
                <a:highlight>
                  <a:srgbClr val="FFFF00"/>
                </a:highlight>
              </a:rPr>
              <a:t>Le Meilleur Chemin,</a:t>
            </a:r>
            <a:r>
              <a:rPr lang="fr-FR" b="1" dirty="0">
                <a:ln w="0"/>
                <a:effectLst>
                  <a:outerShdw blurRad="38100" dist="19050" dir="2700000" algn="tl" rotWithShape="0">
                    <a:schemeClr val="dk1">
                      <a:alpha val="40000"/>
                    </a:schemeClr>
                  </a:outerShdw>
                </a:effectLst>
                <a:highlight>
                  <a:srgbClr val="FFFF00"/>
                </a:highlight>
              </a:rPr>
              <a:t> p. 95.</a:t>
            </a:r>
            <a:r>
              <a:rPr lang="fr-CH" b="1" dirty="0">
                <a:ln w="0"/>
                <a:effectLst>
                  <a:outerShdw blurRad="38100" dist="19050" dir="2700000" algn="tl" rotWithShape="0">
                    <a:schemeClr val="dk1">
                      <a:alpha val="40000"/>
                    </a:schemeClr>
                  </a:outerShdw>
                </a:effectLst>
                <a:highlight>
                  <a:srgbClr val="FFFF00"/>
                </a:highlight>
              </a:rPr>
              <a:t> </a:t>
            </a:r>
          </a:p>
        </p:txBody>
      </p:sp>
      <p:pic>
        <p:nvPicPr>
          <p:cNvPr id="1026" name="Picture 2">
            <a:extLst>
              <a:ext uri="{FF2B5EF4-FFF2-40B4-BE49-F238E27FC236}">
                <a16:creationId xmlns:a16="http://schemas.microsoft.com/office/drawing/2014/main" id="{4E712DCD-052E-C3E3-971F-BB81F32855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1" y="190500"/>
            <a:ext cx="3615266" cy="5422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d’Épingle Story">
            <a:extLst>
              <a:ext uri="{FF2B5EF4-FFF2-40B4-BE49-F238E27FC236}">
                <a16:creationId xmlns:a16="http://schemas.microsoft.com/office/drawing/2014/main" id="{65032456-C19B-574D-4AEF-8CA46D6613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61501" y="5345231"/>
            <a:ext cx="1065942" cy="1512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438270-709B-D9C2-A94C-94ACD9DD09C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5739" y="5283200"/>
            <a:ext cx="1105376"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0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8" name="Picture 7">
            <a:extLst>
              <a:ext uri="{FF2B5EF4-FFF2-40B4-BE49-F238E27FC236}">
                <a16:creationId xmlns:a16="http://schemas.microsoft.com/office/drawing/2014/main" id="{E58C143F-7CFC-1091-5062-E8A429A26A2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spcAft>
                <a:spcPts val="600"/>
              </a:spcAft>
            </a:pPr>
            <a:r>
              <a:rPr lang="fr-FR" sz="5400" b="1"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DIEU EST SAINT</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spcAft>
                <a:spcPts val="600"/>
              </a:spcAft>
            </a:pPr>
            <a:r>
              <a:rPr lang="fr-FR" b="1" noProof="1">
                <a:solidFill>
                  <a:schemeClr val="accent3">
                    <a:lumMod val="75000"/>
                  </a:schemeClr>
                </a:solidFill>
                <a:latin typeface="Comic Sans MS" panose="030F0702030302020204" pitchFamily="66" charset="0"/>
              </a:rPr>
              <a:t>“L'un criait à l'autre et disait : Saint, saint, saint est l'Éternel des armées ! Toute la terre est pleine de sa gloire !” </a:t>
            </a:r>
            <a:r>
              <a:rPr lang="fr-FR" sz="1400" b="1" noProof="1">
                <a:solidFill>
                  <a:schemeClr val="accent3">
                    <a:lumMod val="75000"/>
                  </a:schemeClr>
                </a:solidFill>
                <a:latin typeface="Comic Sans MS" panose="030F0702030302020204" pitchFamily="66" charset="0"/>
              </a:rPr>
              <a:t>(Ésaïe 6.3)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4" y="1441656"/>
            <a:ext cx="6902017" cy="1631216"/>
          </a:xfrm>
          <a:prstGeom prst="rect">
            <a:avLst/>
          </a:prstGeom>
          <a:noFill/>
        </p:spPr>
        <p:txBody>
          <a:bodyPr wrap="square" rtlCol="0">
            <a:spAutoFit/>
          </a:bodyPr>
          <a:lstStyle/>
          <a:p>
            <a:pPr>
              <a:spcBef>
                <a:spcPts val="600"/>
              </a:spcBef>
            </a:pPr>
            <a:r>
              <a:rPr lang="fr-FR" sz="2000" b="1" noProof="1"/>
              <a:t>Les anges qui sont auprès de Dieu le louent comme “Saint, saint, saint” </a:t>
            </a:r>
            <a:r>
              <a:rPr lang="fr-FR" noProof="1">
                <a:solidFill>
                  <a:schemeClr val="tx2"/>
                </a:solidFill>
                <a:effectLst>
                  <a:outerShdw blurRad="38100" dist="38100" dir="2700000" algn="tl">
                    <a:srgbClr val="000000">
                      <a:alpha val="43137"/>
                    </a:srgbClr>
                  </a:outerShdw>
                </a:effectLst>
                <a:highlight>
                  <a:srgbClr val="00FFFF"/>
                </a:highlight>
              </a:rPr>
              <a:t>(Ésaïe 6.3 ; Apocalypse 4.8)</a:t>
            </a:r>
            <a:r>
              <a:rPr lang="fr-FR" sz="2000" b="1" noProof="1">
                <a:solidFill>
                  <a:schemeClr val="tx2"/>
                </a:solidFill>
                <a:effectLst>
                  <a:outerShdw blurRad="38100" dist="38100" dir="2700000" algn="tl">
                    <a:srgbClr val="000000">
                      <a:alpha val="43137"/>
                    </a:srgbClr>
                  </a:outerShdw>
                </a:effectLst>
                <a:highlight>
                  <a:srgbClr val="00FFFF"/>
                </a:highlight>
              </a:rPr>
              <a:t>. </a:t>
            </a:r>
            <a:r>
              <a:rPr lang="fr-FR" sz="2000" b="1" noProof="1"/>
              <a:t>Cet attribut est si intrinsèquement lié à son caractère qu’Ésaïe l’utilise comme nom propre de Dieu : “dit le Saint” </a:t>
            </a:r>
          </a:p>
          <a:p>
            <a:r>
              <a:rPr lang="fr-FR" noProof="1">
                <a:solidFill>
                  <a:schemeClr val="tx2"/>
                </a:solidFill>
                <a:effectLst>
                  <a:outerShdw blurRad="38100" dist="38100" dir="2700000" algn="tl">
                    <a:srgbClr val="000000">
                      <a:alpha val="43137"/>
                    </a:srgbClr>
                  </a:outerShdw>
                </a:effectLst>
                <a:highlight>
                  <a:srgbClr val="00FFFF"/>
                </a:highlight>
              </a:rPr>
              <a:t>(Ésaïe 40.25 ; 57.15)</a:t>
            </a:r>
            <a:r>
              <a:rPr lang="fr-FR" sz="2000" b="1" noProof="1">
                <a:solidFill>
                  <a:schemeClr val="tx2"/>
                </a:solidFill>
                <a:effectLst>
                  <a:outerShdw blurRad="38100" dist="38100" dir="2700000" algn="tl">
                    <a:srgbClr val="000000">
                      <a:alpha val="43137"/>
                    </a:srgbClr>
                  </a:outerShdw>
                </a:effectLst>
                <a:highlight>
                  <a:srgbClr val="00FFFF"/>
                </a:highlight>
              </a:rPr>
              <a:t>.</a:t>
            </a:r>
          </a:p>
        </p:txBody>
      </p:sp>
      <p:pic>
        <p:nvPicPr>
          <p:cNvPr id="4" name="Imagen 3" descr="Pintura de una cascada  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5840" y="1523624"/>
            <a:ext cx="4641721" cy="4564660"/>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64" y="5427756"/>
            <a:ext cx="7007636" cy="1323439"/>
          </a:xfrm>
          <a:prstGeom prst="rect">
            <a:avLst/>
          </a:prstGeom>
          <a:noFill/>
        </p:spPr>
        <p:txBody>
          <a:bodyPr wrap="square">
            <a:spAutoFit/>
          </a:bodyPr>
          <a:lstStyle/>
          <a:p>
            <a:pPr marL="0" marR="0" lvl="0" indent="0" algn="ctr" defTabSz="914400" rtl="0" eaLnBrk="1" fontAlgn="auto" latinLnBrk="0" hangingPunct="1">
              <a:spcBef>
                <a:spcPts val="600"/>
              </a:spcBef>
              <a:spcAft>
                <a:spcPts val="0"/>
              </a:spcAft>
              <a:buClrTx/>
              <a:buSzTx/>
              <a:buFontTx/>
              <a:buNone/>
              <a:tabLst/>
              <a:defRPr/>
            </a:pPr>
            <a:r>
              <a:rPr kumimoji="0" lang="fr-FR" sz="2000" b="1" i="0" u="none" strike="noStrike" kern="1200" cap="none" spc="0" normalizeH="0" baseline="0" noProof="1">
                <a:ln>
                  <a:noFill/>
                </a:ln>
                <a:solidFill>
                  <a:srgbClr val="FF0000"/>
                </a:solidFill>
                <a:effectLst/>
                <a:uLnTx/>
                <a:uFillTx/>
                <a:latin typeface="Aptos" panose="02110004020202020204"/>
                <a:ea typeface="+mn-ea"/>
                <a:cs typeface="+mn-cs"/>
              </a:rPr>
              <a:t>Cela signifie que, parce qu'il est Saint, son amour est saint, pur et exempt d'égoïsme.</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r>
              <a:rPr kumimoji="0" lang="fr-FR" sz="2000" b="1" i="0" u="none" strike="noStrike" kern="1200" cap="none" spc="0" normalizeH="0" baseline="0" noProof="1">
                <a:ln>
                  <a:noFill/>
                </a:ln>
                <a:solidFill>
                  <a:srgbClr val="0000CC"/>
                </a:solidFill>
                <a:effectLst/>
                <a:uLnTx/>
                <a:uFillTx/>
                <a:latin typeface="Aptos" panose="02110004020202020204"/>
                <a:ea typeface="+mn-ea"/>
                <a:cs typeface="+mn-cs"/>
              </a:rPr>
              <a:t>Parce qu'il est Saint, son omnipotence est sainte, pure et exempte d'égoïsme. </a:t>
            </a:r>
            <a:br>
              <a:rPr kumimoji="0" lang="fr-FR" sz="2000" b="1" i="0" u="none" strike="noStrike" kern="1200" cap="none" spc="0" normalizeH="0" baseline="0" noProof="1">
                <a:ln>
                  <a:noFill/>
                </a:ln>
                <a:solidFill>
                  <a:srgbClr val="0000CC"/>
                </a:solidFill>
                <a:effectLst/>
                <a:uLnTx/>
                <a:uFillTx/>
                <a:latin typeface="Aptos" panose="02110004020202020204"/>
                <a:ea typeface="+mn-ea"/>
                <a:cs typeface="+mn-cs"/>
              </a:rPr>
            </a:br>
            <a:r>
              <a:rPr kumimoji="0" lang="fr-FR" sz="2000" b="1" i="0" u="none" strike="noStrike" kern="1200" cap="none" spc="0" normalizeH="0" baseline="0" noProof="1">
                <a:ln>
                  <a:noFill/>
                </a:ln>
                <a:solidFill>
                  <a:srgbClr val="FF0000"/>
                </a:solidFill>
                <a:effectLst/>
                <a:uLnTx/>
                <a:uFillTx/>
                <a:latin typeface="Aptos" panose="02110004020202020204"/>
                <a:ea typeface="+mn-ea"/>
                <a:cs typeface="+mn-cs"/>
              </a:rPr>
              <a:t>Tous ses attributs sont imprégnés de sainteté et de pureté</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8F6CCDD4-8917-F51C-E905-FC47238B0ED2}"/>
              </a:ext>
            </a:extLst>
          </p:cNvPr>
          <p:cNvSpPr txBox="1"/>
          <p:nvPr/>
        </p:nvSpPr>
        <p:spPr>
          <a:xfrm>
            <a:off x="891763" y="4423556"/>
            <a:ext cx="5585237" cy="1015663"/>
          </a:xfrm>
          <a:prstGeom prst="rect">
            <a:avLst/>
          </a:prstGeom>
          <a:noFill/>
        </p:spPr>
        <p:txBody>
          <a:bodyPr wrap="square">
            <a:spAutoFit/>
          </a:bodyPr>
          <a:lstStyle/>
          <a:p>
            <a:pPr marL="0" marR="0" lvl="0" indent="0" algn="ctr" defTabSz="914400" rtl="0" eaLnBrk="1" fontAlgn="auto" latinLnBrk="0" hangingPunct="1">
              <a:spcBef>
                <a:spcPts val="600"/>
              </a:spcBef>
              <a:spcAft>
                <a:spcPts val="0"/>
              </a:spcAft>
              <a:buClrTx/>
              <a:buSzTx/>
              <a:buFontTx/>
              <a:buNone/>
              <a:tabLst/>
              <a:defRPr/>
            </a:pPr>
            <a:r>
              <a:rPr kumimoji="0" lang="fr-FR" sz="2000" b="1" i="0" u="none" strike="noStrike" kern="1200" cap="none" spc="0" normalizeH="0" baseline="0" noProof="1">
                <a:ln>
                  <a:noFill/>
                </a:ln>
                <a:solidFill>
                  <a:schemeClr val="accent6">
                    <a:lumMod val="75000"/>
                  </a:schemeClr>
                </a:solidFill>
                <a:effectLst/>
                <a:uLnTx/>
                <a:uFillTx/>
                <a:latin typeface="Aptos" panose="02110004020202020204"/>
                <a:ea typeface="+mn-ea"/>
                <a:cs typeface="+mn-cs"/>
              </a:rPr>
              <a:t>Mais comment cela s'applique-t-il à Dieu ? </a:t>
            </a:r>
          </a:p>
          <a:p>
            <a:pPr marL="0" marR="0" lvl="0" indent="0" algn="ctr" defTabSz="914400" rtl="0" eaLnBrk="1" fontAlgn="auto" latinLnBrk="0" hangingPunct="1">
              <a:spcAft>
                <a:spcPts val="0"/>
              </a:spcAft>
              <a:buClrTx/>
              <a:buSzTx/>
              <a:buFontTx/>
              <a:buNone/>
              <a:tabLst/>
              <a:defRPr/>
            </a:pPr>
            <a:r>
              <a:rPr kumimoji="0" lang="fr-FR" sz="2000" b="1" i="0" u="none" strike="noStrike" kern="1200" cap="none" spc="0" normalizeH="0" baseline="0" noProof="1">
                <a:ln>
                  <a:noFill/>
                </a:ln>
                <a:solidFill>
                  <a:schemeClr val="accent6">
                    <a:lumMod val="75000"/>
                  </a:schemeClr>
                </a:solidFill>
                <a:effectLst/>
                <a:uLnTx/>
                <a:uFillTx/>
                <a:latin typeface="Aptos" panose="02110004020202020204"/>
                <a:ea typeface="+mn-ea"/>
                <a:cs typeface="+mn-cs"/>
              </a:rPr>
              <a:t>Il est totalement séparé du mal et n'entretient </a:t>
            </a:r>
            <a:br>
              <a:rPr kumimoji="0" lang="fr-FR" sz="2000" b="1" i="0" u="none" strike="noStrike" kern="1200" cap="none" spc="0" normalizeH="0" baseline="0" noProof="1">
                <a:ln>
                  <a:noFill/>
                </a:ln>
                <a:solidFill>
                  <a:schemeClr val="accent6">
                    <a:lumMod val="75000"/>
                  </a:schemeClr>
                </a:solidFill>
                <a:effectLst/>
                <a:uLnTx/>
                <a:uFillTx/>
                <a:latin typeface="Aptos" panose="02110004020202020204"/>
                <a:ea typeface="+mn-ea"/>
                <a:cs typeface="+mn-cs"/>
              </a:rPr>
            </a:br>
            <a:r>
              <a:rPr kumimoji="0" lang="fr-FR" sz="2000" b="1" i="0" u="none" strike="noStrike" kern="1200" cap="none" spc="0" normalizeH="0" baseline="0" noProof="1">
                <a:ln>
                  <a:noFill/>
                </a:ln>
                <a:solidFill>
                  <a:schemeClr val="accent6">
                    <a:lumMod val="75000"/>
                  </a:schemeClr>
                </a:solidFill>
                <a:effectLst/>
                <a:uLnTx/>
                <a:uFillTx/>
                <a:latin typeface="Aptos" panose="02110004020202020204"/>
                <a:ea typeface="+mn-ea"/>
                <a:cs typeface="+mn-cs"/>
              </a:rPr>
              <a:t>aucune relation avec le péché.</a:t>
            </a: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072872"/>
            <a:ext cx="6902022" cy="1323439"/>
          </a:xfrm>
          <a:prstGeom prst="rect">
            <a:avLst/>
          </a:prstGeom>
          <a:noFill/>
        </p:spPr>
        <p:txBody>
          <a:bodyPr wrap="square">
            <a:spAutoFit/>
          </a:bodyPr>
          <a:lstStyle/>
          <a:p>
            <a:pPr marL="0" marR="0" lvl="0" indent="0" algn="ctr" defTabSz="914400" rtl="0" eaLnBrk="1" fontAlgn="auto" latinLnBrk="0" hangingPunct="1">
              <a:spcBef>
                <a:spcPts val="600"/>
              </a:spcBef>
              <a:spcAft>
                <a:spcPts val="0"/>
              </a:spcAft>
              <a:buClrTx/>
              <a:buSzTx/>
              <a:buFontTx/>
              <a:buNone/>
              <a:tabLst/>
              <a:defRPr/>
            </a:pPr>
            <a:r>
              <a:rPr kumimoji="0" lang="fr-FR" sz="2000" b="1" i="0" u="none" strike="noStrike" kern="1200" cap="none" spc="0" normalizeH="0" baseline="0" noProof="1">
                <a:ln>
                  <a:noFill/>
                </a:ln>
                <a:solidFill>
                  <a:schemeClr val="tx2"/>
                </a:solidFill>
                <a:effectLst/>
                <a:uLnTx/>
                <a:uFillTx/>
                <a:latin typeface="Aptos" panose="02110004020202020204"/>
                <a:ea typeface="+mn-ea"/>
                <a:cs typeface="+mn-cs"/>
              </a:rPr>
              <a:t>Que signifie être saint ? Cela signifie être consacré, mis à part, pur. </a:t>
            </a:r>
            <a:r>
              <a:rPr kumimoji="0" lang="fr-FR" sz="2000" b="1" i="0" u="none" strike="noStrike" kern="1200" cap="none" spc="0" normalizeH="0" baseline="0" noProof="1">
                <a:ln>
                  <a:noFill/>
                </a:ln>
                <a:solidFill>
                  <a:prstClr val="black"/>
                </a:solidFill>
                <a:effectLst/>
                <a:highlight>
                  <a:srgbClr val="FFFF00"/>
                </a:highlight>
                <a:uLnTx/>
                <a:uFillTx/>
                <a:latin typeface="Aptos" panose="02110004020202020204"/>
                <a:ea typeface="+mn-ea"/>
                <a:cs typeface="+mn-cs"/>
              </a:rPr>
              <a:t>Nous sommes saints lorsque nous nous séparons du mal et accomplissons l'œuvre que Dieu nous a confié</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e </a:t>
            </a:r>
            <a:r>
              <a:rPr kumimoji="0" lang="fr-FR" i="0" u="none" strike="noStrike" kern="1200" cap="none" spc="0" normalizeH="0" baseline="0" noProof="1">
                <a:ln>
                  <a:noFill/>
                </a:ln>
                <a:solidFill>
                  <a:schemeClr val="tx2"/>
                </a:solidFill>
                <a:effectLst>
                  <a:outerShdw blurRad="38100" dist="38100" dir="2700000" algn="tl">
                    <a:srgbClr val="000000">
                      <a:alpha val="43137"/>
                    </a:srgbClr>
                  </a:outerShdw>
                </a:effectLst>
                <a:highlight>
                  <a:srgbClr val="00FFFF"/>
                </a:highlight>
                <a:uLnTx/>
                <a:uFillTx/>
                <a:latin typeface="Aptos" panose="02110004020202020204"/>
                <a:ea typeface="+mn-ea"/>
                <a:cs typeface="+mn-cs"/>
              </a:rPr>
              <a:t>(Nombres 15.40 ; Lévitique 11.44 ; 1 Pierre 2.9)</a:t>
            </a:r>
            <a:r>
              <a:rPr kumimoji="0" lang="fr-FR" sz="2000" b="1" i="0" u="none" strike="noStrike" kern="1200" cap="none" spc="0" normalizeH="0" baseline="0" noProof="1">
                <a:ln>
                  <a:noFill/>
                </a:ln>
                <a:solidFill>
                  <a:schemeClr val="tx2"/>
                </a:solidFill>
                <a:effectLst>
                  <a:outerShdw blurRad="38100" dist="38100" dir="2700000" algn="tl">
                    <a:srgbClr val="000000">
                      <a:alpha val="43137"/>
                    </a:srgbClr>
                  </a:outerShdw>
                </a:effectLst>
                <a:highlight>
                  <a:srgbClr val="00FFFF"/>
                </a:highlight>
                <a:uLnTx/>
                <a:uFillTx/>
                <a:latin typeface="Aptos" panose="02110004020202020204"/>
                <a:ea typeface="+mn-ea"/>
                <a:cs typeface="+mn-cs"/>
              </a:rPr>
              <a:t>.</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C9B7054-31B7-780E-9805-6C5FAAE59261}"/>
              </a:ext>
            </a:extLst>
          </p:cNvPr>
          <p:cNvSpPr txBox="1"/>
          <p:nvPr/>
        </p:nvSpPr>
        <p:spPr>
          <a:xfrm>
            <a:off x="4762500" y="419100"/>
            <a:ext cx="6705600" cy="4031873"/>
          </a:xfrm>
          <a:prstGeom prst="rect">
            <a:avLst/>
          </a:prstGeom>
          <a:noFill/>
          <a:ln w="57150">
            <a:solidFill>
              <a:schemeClr val="tx2"/>
            </a:solidFill>
          </a:ln>
        </p:spPr>
        <p:txBody>
          <a:bodyPr wrap="square" rtlCol="0">
            <a:spAutoFit/>
          </a:bodyPr>
          <a:lstStyle/>
          <a:p>
            <a:pPr algn="just"/>
            <a:r>
              <a:rPr lang="fr-FR" sz="16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 nature et la révélation témoignent de concert l'amour de Dieu. </a:t>
            </a:r>
            <a:br>
              <a:rPr lang="fr-FR" sz="16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16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Notre Père céleste est l'Auteur de la vie, de la sagesse et de la joie</a:t>
            </a:r>
            <a:r>
              <a:rPr lang="fr-FR" sz="1600" dirty="0">
                <a:highlight>
                  <a:srgbClr val="00FFFF"/>
                </a:highlight>
                <a:latin typeface="Arial" panose="020B0604020202020204" pitchFamily="34" charset="0"/>
                <a:cs typeface="Arial" panose="020B0604020202020204" pitchFamily="34" charset="0"/>
              </a:rPr>
              <a:t>.</a:t>
            </a:r>
          </a:p>
          <a:p>
            <a:pPr algn="just"/>
            <a:endParaRPr lang="fr-FR"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 </a:t>
            </a:r>
            <a:r>
              <a:rPr lang="fr-FR" sz="16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Contemplez les merveilles de la nature. Constatez leur parfaite adaptation aux besoins et au bien-être, non seulement de l'homme, mais de tout être vivant.</a:t>
            </a:r>
            <a:r>
              <a:rPr lang="fr-FR" sz="16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fr-FR" sz="1600" dirty="0">
              <a:latin typeface="Arial" panose="020B0604020202020204" pitchFamily="34" charset="0"/>
              <a:cs typeface="Arial" panose="020B0604020202020204" pitchFamily="34" charset="0"/>
            </a:endParaRPr>
          </a:p>
          <a:p>
            <a:pPr algn="just"/>
            <a:r>
              <a:rPr lang="fr-FR" sz="1600" dirty="0">
                <a:solidFill>
                  <a:srgbClr val="69400B"/>
                </a:solidFill>
                <a:highlight>
                  <a:srgbClr val="FFFF00"/>
                </a:highlight>
                <a:latin typeface="Arial" panose="020B0604020202020204" pitchFamily="34" charset="0"/>
                <a:cs typeface="Arial" panose="020B0604020202020204" pitchFamily="34" charset="0"/>
              </a:rPr>
              <a:t>Le soleil et la pluie qui égayent et rafraîchissent la terre ; les montagnes, les mers, les plaines ; tout nous parle de l'amour du Créateur. </a:t>
            </a:r>
          </a:p>
          <a:p>
            <a:pPr algn="just"/>
            <a:endParaRPr lang="fr-FR" sz="1600" dirty="0">
              <a:solidFill>
                <a:srgbClr val="69400B"/>
              </a:solidFill>
              <a:highlight>
                <a:srgbClr val="FFFF00"/>
              </a:highlight>
              <a:latin typeface="Arial" panose="020B0604020202020204" pitchFamily="34" charset="0"/>
              <a:cs typeface="Arial" panose="020B0604020202020204" pitchFamily="34" charset="0"/>
            </a:endParaRPr>
          </a:p>
          <a:p>
            <a:pPr algn="just"/>
            <a:r>
              <a:rPr lang="fr-FR" sz="1600" dirty="0">
                <a:solidFill>
                  <a:srgbClr val="69400B"/>
                </a:solidFill>
                <a:highlight>
                  <a:srgbClr val="FFFF00"/>
                </a:highlight>
                <a:latin typeface="Arial" panose="020B0604020202020204" pitchFamily="34" charset="0"/>
                <a:cs typeface="Arial" panose="020B0604020202020204" pitchFamily="34" charset="0"/>
              </a:rPr>
              <a:t>C'est Dieu qui subvient aux besoins de toutes les créatures. Ces belles paroles du psalmiste rendent hommage à sa touchante sollicitude : </a:t>
            </a:r>
          </a:p>
          <a:p>
            <a:endParaRPr lang="fr-FR" sz="1600" dirty="0">
              <a:latin typeface="Arial" panose="020B0604020202020204" pitchFamily="34" charset="0"/>
              <a:cs typeface="Arial" panose="020B0604020202020204" pitchFamily="34" charset="0"/>
            </a:endParaRPr>
          </a:p>
          <a:p>
            <a:pPr lvl="2"/>
            <a:r>
              <a:rPr lang="fr-FR" sz="16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Les yeux de tous espèrent en toi, et tu leur donnes la nourriture en son temps. </a:t>
            </a:r>
            <a:r>
              <a:rPr lang="fr-FR" sz="16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Tu ouvres ta main, et tu rassasies </a:t>
            </a:r>
            <a:br>
              <a:rPr lang="fr-FR" sz="16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16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à souhait tout ce qui a vie. »</a:t>
            </a:r>
            <a:r>
              <a:rPr lang="fr-FR" sz="1600" dirty="0">
                <a:highlight>
                  <a:srgbClr val="FFFF00"/>
                </a:highlight>
                <a:latin typeface="Arial" panose="020B0604020202020204" pitchFamily="34" charset="0"/>
                <a:cs typeface="Arial" panose="020B0604020202020204" pitchFamily="34" charset="0"/>
              </a:rPr>
              <a:t> </a:t>
            </a:r>
            <a:r>
              <a:rPr lang="fr-FR" sz="1600" i="1" dirty="0">
                <a:highlight>
                  <a:srgbClr val="FFFF00"/>
                </a:highlight>
                <a:latin typeface="Arial" panose="020B0604020202020204" pitchFamily="34" charset="0"/>
                <a:cs typeface="Arial" panose="020B0604020202020204" pitchFamily="34" charset="0"/>
              </a:rPr>
              <a:t>(Psaume 145.15,16.)</a:t>
            </a:r>
            <a:r>
              <a:rPr lang="fr-FR" sz="1600" dirty="0">
                <a:highlight>
                  <a:srgbClr val="FFFF00"/>
                </a:highlight>
                <a:latin typeface="Arial" panose="020B0604020202020204" pitchFamily="34" charset="0"/>
                <a:cs typeface="Arial" panose="020B0604020202020204" pitchFamily="34" charset="0"/>
              </a:rPr>
              <a:t> </a:t>
            </a:r>
            <a:endParaRPr lang="fr-CH" sz="1600" dirty="0">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1155498-9CA3-EDBB-E210-728F2F2C62B5}"/>
              </a:ext>
            </a:extLst>
          </p:cNvPr>
          <p:cNvSpPr txBox="1"/>
          <p:nvPr/>
        </p:nvSpPr>
        <p:spPr>
          <a:xfrm>
            <a:off x="6553200" y="5067300"/>
            <a:ext cx="3124200" cy="646331"/>
          </a:xfrm>
          <a:prstGeom prst="rect">
            <a:avLst/>
          </a:prstGeom>
          <a:noFill/>
          <a:ln w="38100">
            <a:solidFill>
              <a:schemeClr val="tx2"/>
            </a:solidFill>
          </a:ln>
        </p:spPr>
        <p:txBody>
          <a:bodyPr wrap="square" rtlCol="0">
            <a:spAutoFit/>
          </a:bodyPr>
          <a:lstStyle/>
          <a:p>
            <a:pPr algn="ctr"/>
            <a:r>
              <a:rPr lang="fr-CH" b="1" dirty="0">
                <a:ln w="0"/>
                <a:effectLst>
                  <a:outerShdw blurRad="38100" dist="19050" dir="2700000" algn="tl" rotWithShape="0">
                    <a:schemeClr val="dk1">
                      <a:alpha val="40000"/>
                    </a:schemeClr>
                  </a:outerShdw>
                </a:effectLst>
                <a:highlight>
                  <a:srgbClr val="FFFF00"/>
                </a:highlight>
              </a:rPr>
              <a:t>(ELLEN G. WHITE. </a:t>
            </a:r>
            <a:br>
              <a:rPr lang="fr-CH" b="1" dirty="0">
                <a:ln w="0"/>
                <a:effectLst>
                  <a:outerShdw blurRad="38100" dist="19050" dir="2700000" algn="tl" rotWithShape="0">
                    <a:schemeClr val="dk1">
                      <a:alpha val="40000"/>
                    </a:schemeClr>
                  </a:outerShdw>
                </a:effectLst>
                <a:highlight>
                  <a:srgbClr val="FFFF00"/>
                </a:highlight>
              </a:rPr>
            </a:br>
            <a:r>
              <a:rPr lang="fr-FR" b="1" i="1" dirty="0">
                <a:ln w="0"/>
                <a:effectLst>
                  <a:outerShdw blurRad="38100" dist="19050" dir="2700000" algn="tl" rotWithShape="0">
                    <a:schemeClr val="dk1">
                      <a:alpha val="40000"/>
                    </a:schemeClr>
                  </a:outerShdw>
                </a:effectLst>
                <a:highlight>
                  <a:srgbClr val="FFFF00"/>
                </a:highlight>
              </a:rPr>
              <a:t>Le Meilleur Chemin,</a:t>
            </a:r>
            <a:r>
              <a:rPr lang="fr-FR" b="1" dirty="0">
                <a:ln w="0"/>
                <a:effectLst>
                  <a:outerShdw blurRad="38100" dist="19050" dir="2700000" algn="tl" rotWithShape="0">
                    <a:schemeClr val="dk1">
                      <a:alpha val="40000"/>
                    </a:schemeClr>
                  </a:outerShdw>
                </a:effectLst>
                <a:highlight>
                  <a:srgbClr val="FFFF00"/>
                </a:highlight>
              </a:rPr>
              <a:t> p. 7-8.</a:t>
            </a:r>
            <a:r>
              <a:rPr lang="fr-CH" b="1" dirty="0">
                <a:ln w="0"/>
                <a:effectLst>
                  <a:outerShdw blurRad="38100" dist="19050" dir="2700000" algn="tl" rotWithShape="0">
                    <a:schemeClr val="dk1">
                      <a:alpha val="40000"/>
                    </a:schemeClr>
                  </a:outerShdw>
                </a:effectLst>
                <a:highlight>
                  <a:srgbClr val="FFFF00"/>
                </a:highlight>
              </a:rPr>
              <a:t> </a:t>
            </a:r>
          </a:p>
        </p:txBody>
      </p:sp>
      <p:pic>
        <p:nvPicPr>
          <p:cNvPr id="2052" name="Picture 4">
            <a:extLst>
              <a:ext uri="{FF2B5EF4-FFF2-40B4-BE49-F238E27FC236}">
                <a16:creationId xmlns:a16="http://schemas.microsoft.com/office/drawing/2014/main" id="{A7567A41-75CB-D7EE-7F42-6CE3C67FAB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000" y="431800"/>
            <a:ext cx="3073400" cy="307340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D9D37B5-4702-A825-E185-BAAC526497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5300" y="4660900"/>
            <a:ext cx="1930400" cy="19304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E4DC3F2-A1D0-92C6-EA0C-1BBD5777C8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20300" y="4686300"/>
            <a:ext cx="1892300" cy="19304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D3FE6F1-CE27-C423-0725-5C8505E8164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7600" y="3860251"/>
            <a:ext cx="2362200" cy="2749113"/>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0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BE573B8-A905-FA4E-EC61-1E1913C0738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B174598-9480-C299-0A17-F999742954C2}"/>
              </a:ext>
            </a:extLst>
          </p:cNvPr>
          <p:cNvSpPr txBox="1"/>
          <p:nvPr/>
        </p:nvSpPr>
        <p:spPr>
          <a:xfrm>
            <a:off x="0" y="0"/>
            <a:ext cx="12192000" cy="769441"/>
          </a:xfrm>
          <a:prstGeom prst="rect">
            <a:avLst/>
          </a:prstGeom>
          <a:noFill/>
        </p:spPr>
        <p:txBody>
          <a:bodyPr wrap="square">
            <a:spAutoFit/>
          </a:bodyPr>
          <a:lstStyle/>
          <a:p>
            <a:pPr algn="ctr"/>
            <a:r>
              <a:rPr lang="fr-FR" sz="44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DIEU EST AMOUR</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619422"/>
            <a:ext cx="11791949" cy="646331"/>
          </a:xfrm>
          <a:prstGeom prst="rect">
            <a:avLst/>
          </a:prstGeom>
          <a:noFill/>
        </p:spPr>
        <p:txBody>
          <a:bodyPr wrap="square">
            <a:spAutoFit/>
          </a:bodyPr>
          <a:lstStyle/>
          <a:p>
            <a:pPr algn="ctr"/>
            <a:r>
              <a:rPr lang="fr-FR"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“Et nous, nous avons connu l'amour que Dieu a pour nous, et nous y avons cru. Dieu est amour ; et celui qui demeure dans l'amour demeure en Dieu, et Dieu demeure en lui” </a:t>
            </a:r>
            <a:r>
              <a:rPr lang="fr-FR" sz="1400"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(1 Jean 4.16 </a:t>
            </a:r>
            <a:r>
              <a:rPr lang="fr-FR" sz="1100"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NEG 1979</a:t>
            </a:r>
            <a:r>
              <a:rPr lang="fr-FR" sz="1400"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endParaRPr lang="fr-FR"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0" y="1388863"/>
            <a:ext cx="12191998" cy="707886"/>
          </a:xfrm>
          <a:prstGeom prst="rect">
            <a:avLst/>
          </a:prstGeom>
          <a:noFill/>
        </p:spPr>
        <p:txBody>
          <a:bodyPr wrap="square" rtlCol="0">
            <a:spAutoFit/>
          </a:bodyPr>
          <a:lstStyle/>
          <a:p>
            <a:pPr algn="ctr">
              <a:spcBef>
                <a:spcPts val="600"/>
              </a:spcBef>
            </a:pPr>
            <a:r>
              <a:rPr lang="fr-FR" sz="2000" b="1" noProof="1"/>
              <a:t>Dieu non seulement possède l'amour ou le communique (bien qu'il fasse les deux), mais “Dieu </a:t>
            </a:r>
            <a:r>
              <a:rPr lang="fr-FR" sz="2000" i="1" noProof="1">
                <a:effectLst>
                  <a:outerShdw blurRad="38100" dist="38100" dir="2700000" algn="tl">
                    <a:srgbClr val="000000">
                      <a:alpha val="43137"/>
                    </a:srgbClr>
                  </a:outerShdw>
                </a:effectLst>
              </a:rPr>
              <a:t>EST</a:t>
            </a:r>
            <a:r>
              <a:rPr lang="fr-FR" sz="2000" b="1" noProof="1"/>
              <a:t> amour” </a:t>
            </a:r>
            <a:r>
              <a:rPr lang="fr-FR" noProof="1">
                <a:solidFill>
                  <a:srgbClr val="AF1800"/>
                </a:solidFill>
              </a:rPr>
              <a:t>(1 Jean 4.8, 16)</a:t>
            </a:r>
            <a:r>
              <a:rPr lang="fr-FR" sz="2000" b="1" noProof="1"/>
              <a:t>. Tout comme la sainteté, l'amour fait partie intrinsèque de la nature divine.</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2993691" y="5895399"/>
            <a:ext cx="9198309" cy="707886"/>
          </a:xfrm>
          <a:prstGeom prst="rect">
            <a:avLst/>
          </a:prstGeom>
          <a:noFill/>
        </p:spPr>
        <p:txBody>
          <a:bodyPr wrap="square">
            <a:spAutoFit/>
          </a:bodyPr>
          <a:lstStyle/>
          <a:p>
            <a:pPr algn="ctr"/>
            <a:r>
              <a:rPr lang="fr-FR" sz="2000" b="1" noProof="1"/>
              <a:t>Comment puis-je répondre à son amour ?</a:t>
            </a:r>
          </a:p>
          <a:p>
            <a:pPr algn="ctr"/>
            <a:r>
              <a:rPr lang="fr-FR" sz="2000" b="1" noProof="1">
                <a:solidFill>
                  <a:prstClr val="black"/>
                </a:solidFill>
              </a:rPr>
              <a:t>“Pour nous, nous l’aimons, parce qu’il nous a aimés le premier” </a:t>
            </a:r>
            <a:r>
              <a:rPr lang="fr-FR" noProof="1">
                <a:solidFill>
                  <a:srgbClr val="AF1800"/>
                </a:solidFill>
              </a:rPr>
              <a:t>(1 Jean 4.19)</a:t>
            </a:r>
            <a:r>
              <a:rPr lang="fr-FR" sz="2000" b="1" noProof="1">
                <a:solidFill>
                  <a:prstClr val="black"/>
                </a:solidFill>
              </a:rPr>
              <a:t>.</a:t>
            </a:r>
          </a:p>
        </p:txBody>
      </p:sp>
      <p:grpSp>
        <p:nvGrpSpPr>
          <p:cNvPr id="10" name="Group 9">
            <a:extLst>
              <a:ext uri="{FF2B5EF4-FFF2-40B4-BE49-F238E27FC236}">
                <a16:creationId xmlns:a16="http://schemas.microsoft.com/office/drawing/2014/main" id="{8D236825-F0FB-AB5B-F5F8-FCAA6A80092F}"/>
              </a:ext>
            </a:extLst>
          </p:cNvPr>
          <p:cNvGrpSpPr/>
          <p:nvPr/>
        </p:nvGrpSpPr>
        <p:grpSpPr>
          <a:xfrm>
            <a:off x="296181" y="2214240"/>
            <a:ext cx="11599636" cy="3179275"/>
            <a:chOff x="296181" y="2214240"/>
            <a:chExt cx="11599636" cy="3179275"/>
          </a:xfrm>
        </p:grpSpPr>
        <p:sp>
          <p:nvSpPr>
            <p:cNvPr id="11" name="Rounded Rectangle 10">
              <a:extLst>
                <a:ext uri="{FF2B5EF4-FFF2-40B4-BE49-F238E27FC236}">
                  <a16:creationId xmlns:a16="http://schemas.microsoft.com/office/drawing/2014/main" id="{C7F3DE14-4883-299E-B7EF-2E57B896D046}"/>
                </a:ext>
              </a:extLst>
            </p:cNvPr>
            <p:cNvSpPr/>
            <p:nvPr/>
          </p:nvSpPr>
          <p:spPr>
            <a:xfrm>
              <a:off x="296181" y="2214240"/>
              <a:ext cx="2697510" cy="1858585"/>
            </a:xfrm>
            <a:prstGeom prst="roundRect">
              <a:avLst/>
            </a:prstGeom>
            <a:blipFill rotWithShape="1">
              <a:blip r:embed="rId4"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2" name="Freeform 11">
              <a:extLst>
                <a:ext uri="{FF2B5EF4-FFF2-40B4-BE49-F238E27FC236}">
                  <a16:creationId xmlns:a16="http://schemas.microsoft.com/office/drawing/2014/main" id="{2426B7C6-CABB-0DCC-9BB0-DE07F9B3A601}"/>
                </a:ext>
              </a:extLst>
            </p:cNvPr>
            <p:cNvSpPr/>
            <p:nvPr/>
          </p:nvSpPr>
          <p:spPr>
            <a:xfrm>
              <a:off x="296181" y="4072713"/>
              <a:ext cx="2697510" cy="1292974"/>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spcAft>
                  <a:spcPct val="35000"/>
                </a:spcAft>
                <a:buNone/>
              </a:pPr>
              <a:r>
                <a:rPr lang="fr-FR" b="1" kern="1200" noProof="1"/>
                <a:t>Par amour, il créa l'être humain homme et femme, et leur “ordonna” de s'aimer </a:t>
              </a:r>
              <a:r>
                <a:rPr lang="fr-FR" sz="1600" kern="1200" noProof="1">
                  <a:solidFill>
                    <a:srgbClr val="AF1800"/>
                  </a:solidFill>
                </a:rPr>
                <a:t>(Genèse 2.24)</a:t>
              </a:r>
            </a:p>
          </p:txBody>
        </p:sp>
        <p:sp>
          <p:nvSpPr>
            <p:cNvPr id="13" name="Rounded Rectangle 12">
              <a:extLst>
                <a:ext uri="{FF2B5EF4-FFF2-40B4-BE49-F238E27FC236}">
                  <a16:creationId xmlns:a16="http://schemas.microsoft.com/office/drawing/2014/main" id="{B66C0296-673F-9B6A-B6FA-0CBEC68C5546}"/>
                </a:ext>
              </a:extLst>
            </p:cNvPr>
            <p:cNvSpPr/>
            <p:nvPr/>
          </p:nvSpPr>
          <p:spPr>
            <a:xfrm>
              <a:off x="3263556" y="2214240"/>
              <a:ext cx="2697510" cy="1858585"/>
            </a:xfrm>
            <a:prstGeom prst="roundRect">
              <a:avLst/>
            </a:prstGeom>
            <a:blipFill dpi="0" rotWithShape="1">
              <a:blip r:embed="rId5"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4" name="Freeform 13">
              <a:extLst>
                <a:ext uri="{FF2B5EF4-FFF2-40B4-BE49-F238E27FC236}">
                  <a16:creationId xmlns:a16="http://schemas.microsoft.com/office/drawing/2014/main" id="{0CBD7050-8076-622A-D190-C04DA7C5DC65}"/>
                </a:ext>
              </a:extLst>
            </p:cNvPr>
            <p:cNvSpPr/>
            <p:nvPr/>
          </p:nvSpPr>
          <p:spPr>
            <a:xfrm>
              <a:off x="3263556" y="4072713"/>
              <a:ext cx="2697510" cy="1320802"/>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spcAft>
                  <a:spcPct val="35000"/>
                </a:spcAft>
                <a:buNone/>
              </a:pPr>
              <a:r>
                <a:rPr lang="fr-FR" b="1" kern="1200" noProof="1"/>
                <a:t>Par amour, lorsqu'Adam et Ève péchèrent, il les chercha et leur donna espérance</a:t>
              </a:r>
              <a:br>
                <a:rPr lang="fr-FR" b="1" kern="1200" noProof="1"/>
              </a:br>
              <a:r>
                <a:rPr lang="fr-FR" sz="1600" kern="1200" noProof="1">
                  <a:solidFill>
                    <a:srgbClr val="AF1800"/>
                  </a:solidFill>
                </a:rPr>
                <a:t>(Genèse 3.9, 15)</a:t>
              </a:r>
            </a:p>
          </p:txBody>
        </p:sp>
        <p:sp>
          <p:nvSpPr>
            <p:cNvPr id="15" name="Rounded Rectangle 14">
              <a:extLst>
                <a:ext uri="{FF2B5EF4-FFF2-40B4-BE49-F238E27FC236}">
                  <a16:creationId xmlns:a16="http://schemas.microsoft.com/office/drawing/2014/main" id="{50BC9C4F-54E7-129A-B53C-70433F3AE6AE}"/>
                </a:ext>
              </a:extLst>
            </p:cNvPr>
            <p:cNvSpPr/>
            <p:nvPr/>
          </p:nvSpPr>
          <p:spPr>
            <a:xfrm>
              <a:off x="6230932" y="2214240"/>
              <a:ext cx="2697510" cy="1858585"/>
            </a:xfrm>
            <a:prstGeom prst="roundRect">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6" name="Freeform 15">
              <a:extLst>
                <a:ext uri="{FF2B5EF4-FFF2-40B4-BE49-F238E27FC236}">
                  <a16:creationId xmlns:a16="http://schemas.microsoft.com/office/drawing/2014/main" id="{E06841B7-0D3B-AC4A-AE97-2A81404D4127}"/>
                </a:ext>
              </a:extLst>
            </p:cNvPr>
            <p:cNvSpPr/>
            <p:nvPr/>
          </p:nvSpPr>
          <p:spPr>
            <a:xfrm>
              <a:off x="6230932" y="4072713"/>
              <a:ext cx="2697510" cy="1320802"/>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spcAft>
                  <a:spcPct val="35000"/>
                </a:spcAft>
                <a:buNone/>
              </a:pPr>
              <a:r>
                <a:rPr lang="fr-FR" b="1" kern="1200" noProof="1"/>
                <a:t>Par amour, il conclut une alliance avec Abraham et promit des bénédictions pour toute l'humanité </a:t>
              </a:r>
              <a:r>
                <a:rPr lang="fr-FR" sz="1600" kern="1200" noProof="1">
                  <a:solidFill>
                    <a:srgbClr val="AF1800"/>
                  </a:solidFill>
                </a:rPr>
                <a:t>(Genèse 26.4)</a:t>
              </a:r>
            </a:p>
          </p:txBody>
        </p:sp>
        <p:sp>
          <p:nvSpPr>
            <p:cNvPr id="17" name="Rounded Rectangle 16">
              <a:extLst>
                <a:ext uri="{FF2B5EF4-FFF2-40B4-BE49-F238E27FC236}">
                  <a16:creationId xmlns:a16="http://schemas.microsoft.com/office/drawing/2014/main" id="{9C864812-631B-377A-A16C-74E8DFB1DA66}"/>
                </a:ext>
              </a:extLst>
            </p:cNvPr>
            <p:cNvSpPr/>
            <p:nvPr/>
          </p:nvSpPr>
          <p:spPr>
            <a:xfrm>
              <a:off x="9198307" y="2214240"/>
              <a:ext cx="2697510" cy="1858585"/>
            </a:xfrm>
            <a:prstGeom prst="roundRect">
              <a:avLst/>
            </a:prstGeom>
            <a:blipFill rotWithShape="1">
              <a:blip r:embed="rId7"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8" name="Freeform 17">
              <a:extLst>
                <a:ext uri="{FF2B5EF4-FFF2-40B4-BE49-F238E27FC236}">
                  <a16:creationId xmlns:a16="http://schemas.microsoft.com/office/drawing/2014/main" id="{8798B29F-992C-BF9F-C1D4-3C52DF00C52B}"/>
                </a:ext>
              </a:extLst>
            </p:cNvPr>
            <p:cNvSpPr/>
            <p:nvPr/>
          </p:nvSpPr>
          <p:spPr>
            <a:xfrm>
              <a:off x="9198307" y="4072713"/>
              <a:ext cx="2697510" cy="1292974"/>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buNone/>
              </a:pPr>
              <a:r>
                <a:rPr lang="fr-FR" b="1" kern="1200" noProof="1"/>
                <a:t>Par amour, il livra son Fils — Jésus-Christ — pour mourir pour nos péchés </a:t>
              </a:r>
            </a:p>
            <a:p>
              <a:pPr marL="0" lvl="0" indent="0" algn="ctr" defTabSz="889000">
                <a:lnSpc>
                  <a:spcPct val="90000"/>
                </a:lnSpc>
                <a:spcBef>
                  <a:spcPct val="0"/>
                </a:spcBef>
                <a:buNone/>
              </a:pPr>
              <a:r>
                <a:rPr lang="fr-FR" sz="1600" kern="1200" noProof="1">
                  <a:solidFill>
                    <a:srgbClr val="AF1800"/>
                  </a:solidFill>
                </a:rPr>
                <a:t>(Jean 3.16)</a:t>
              </a:r>
            </a:p>
          </p:txBody>
        </p:sp>
      </p:grpSp>
      <p:pic>
        <p:nvPicPr>
          <p:cNvPr id="19" name="Imagen 18" descr="Una caricatura de una persona  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6181" y="5575876"/>
            <a:ext cx="2967374" cy="9743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ppt_x</p:attrName>
                                        </p:attrNameLst>
                                      </p:cBhvr>
                                      <p:tavLst>
                                        <p:tav tm="0">
                                          <p:val>
                                            <p:strVal val="#ppt_x-#ppt_w/2"/>
                                          </p:val>
                                        </p:tav>
                                        <p:tav tm="100000">
                                          <p:val>
                                            <p:strVal val="#ppt_x"/>
                                          </p:val>
                                        </p:tav>
                                      </p:tavLst>
                                    </p:anim>
                                    <p:anim calcmode="lin" valueType="num">
                                      <p:cBhvr>
                                        <p:cTn id="30" dur="500" fill="hold"/>
                                        <p:tgtEl>
                                          <p:spTgt spid="19"/>
                                        </p:tgtEl>
                                        <p:attrNameLst>
                                          <p:attrName>ppt_y</p:attrName>
                                        </p:attrNameLst>
                                      </p:cBhvr>
                                      <p:tavLst>
                                        <p:tav tm="0">
                                          <p:val>
                                            <p:strVal val="#ppt_y"/>
                                          </p:val>
                                        </p:tav>
                                        <p:tav tm="100000">
                                          <p:val>
                                            <p:strVal val="#ppt_y"/>
                                          </p:val>
                                        </p:tav>
                                      </p:tavLst>
                                    </p:anim>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25"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24315B3-D1CF-52DC-33CA-50F374D04D87}"/>
              </a:ext>
            </a:extLst>
          </p:cNvPr>
          <p:cNvSpPr txBox="1"/>
          <p:nvPr/>
        </p:nvSpPr>
        <p:spPr>
          <a:xfrm>
            <a:off x="4762500" y="139700"/>
            <a:ext cx="7061200" cy="4801314"/>
          </a:xfrm>
          <a:prstGeom prst="rect">
            <a:avLst/>
          </a:prstGeom>
          <a:noFill/>
          <a:ln w="57150">
            <a:solidFill>
              <a:schemeClr val="tx2"/>
            </a:solidFill>
          </a:ln>
        </p:spPr>
        <p:txBody>
          <a:bodyPr wrap="square" rtlCol="0">
            <a:spAutoFit/>
          </a:bodyPr>
          <a:lstStyle/>
          <a:p>
            <a:pPr algn="just"/>
            <a:r>
              <a:rPr lang="fr-FR" dirty="0">
                <a:solidFill>
                  <a:srgbClr val="0000CC"/>
                </a:solidFill>
                <a:effectLst>
                  <a:outerShdw blurRad="38100" dist="38100" dir="2700000" algn="tl">
                    <a:srgbClr val="000000">
                      <a:alpha val="43137"/>
                    </a:srgbClr>
                  </a:outerShdw>
                </a:effectLst>
              </a:rPr>
              <a:t>La nature et la révélation témoignent de concert l'amour de Dieu. Notre Père céleste est l'Auteur de la vie, de la sagesse et de la joie.</a:t>
            </a:r>
          </a:p>
          <a:p>
            <a:pPr algn="just"/>
            <a:endParaRPr lang="fr-FR" dirty="0">
              <a:effectLst>
                <a:outerShdw blurRad="38100" dist="38100" dir="2700000" algn="tl">
                  <a:srgbClr val="000000">
                    <a:alpha val="43137"/>
                  </a:srgbClr>
                </a:outerShdw>
              </a:effectLst>
            </a:endParaRPr>
          </a:p>
          <a:p>
            <a:pPr algn="just"/>
            <a:r>
              <a:rPr lang="fr-FR" dirty="0">
                <a:effectLst>
                  <a:outerShdw blurRad="38100" dist="38100" dir="2700000" algn="tl">
                    <a:srgbClr val="000000">
                      <a:alpha val="43137"/>
                    </a:srgbClr>
                  </a:outerShdw>
                </a:effectLst>
                <a:highlight>
                  <a:srgbClr val="FFFF00"/>
                </a:highlight>
              </a:rPr>
              <a:t> </a:t>
            </a:r>
            <a:r>
              <a:rPr lang="fr-FR" dirty="0">
                <a:solidFill>
                  <a:schemeClr val="tx2"/>
                </a:solidFill>
                <a:effectLst>
                  <a:outerShdw blurRad="38100" dist="38100" dir="2700000" algn="tl">
                    <a:srgbClr val="000000">
                      <a:alpha val="43137"/>
                    </a:srgbClr>
                  </a:outerShdw>
                </a:effectLst>
                <a:highlight>
                  <a:srgbClr val="FFFF00"/>
                </a:highlight>
              </a:rPr>
              <a:t>Contemplez les merveilles de la nature. Constatez leur parfaite adaptation aux besoins et au bien-être, non seulement de l'homme, mais de tout être vivant.</a:t>
            </a:r>
          </a:p>
          <a:p>
            <a:pPr algn="just"/>
            <a:endParaRPr lang="fr-FR" dirty="0">
              <a:solidFill>
                <a:schemeClr val="tx2"/>
              </a:solidFill>
              <a:effectLst>
                <a:outerShdw blurRad="38100" dist="38100" dir="2700000" algn="tl">
                  <a:srgbClr val="000000">
                    <a:alpha val="43137"/>
                  </a:srgbClr>
                </a:outerShdw>
              </a:effectLst>
              <a:highlight>
                <a:srgbClr val="FFFF00"/>
              </a:highlight>
            </a:endParaRPr>
          </a:p>
          <a:p>
            <a:pPr algn="just"/>
            <a:r>
              <a:rPr lang="fr-FR" dirty="0">
                <a:effectLst>
                  <a:outerShdw blurRad="38100" dist="38100" dir="2700000" algn="tl">
                    <a:srgbClr val="000000">
                      <a:alpha val="43137"/>
                    </a:srgbClr>
                  </a:outerShdw>
                </a:effectLst>
              </a:rPr>
              <a:t> </a:t>
            </a:r>
            <a:r>
              <a:rPr lang="fr-FR" dirty="0">
                <a:solidFill>
                  <a:srgbClr val="FF0000"/>
                </a:solidFill>
                <a:effectLst>
                  <a:outerShdw blurRad="38100" dist="38100" dir="2700000" algn="tl">
                    <a:srgbClr val="000000">
                      <a:alpha val="43137"/>
                    </a:srgbClr>
                  </a:outerShdw>
                </a:effectLst>
                <a:highlight>
                  <a:srgbClr val="FFFF00"/>
                </a:highlight>
              </a:rPr>
              <a:t>Le soleil et la pluie qui égayent et rafraîchissent la terre ; les montagnes, les mers, les plaines ; tout nous parle de l'amour du Créateur. </a:t>
            </a:r>
          </a:p>
          <a:p>
            <a:pPr algn="just"/>
            <a:endParaRPr lang="fr-FR" dirty="0">
              <a:effectLst>
                <a:outerShdw blurRad="38100" dist="38100" dir="2700000" algn="tl">
                  <a:srgbClr val="000000">
                    <a:alpha val="43137"/>
                  </a:srgbClr>
                </a:outerShdw>
              </a:effectLst>
            </a:endParaRPr>
          </a:p>
          <a:p>
            <a:pPr algn="just"/>
            <a:r>
              <a:rPr lang="fr-FR" dirty="0">
                <a:solidFill>
                  <a:srgbClr val="0000CC"/>
                </a:solidFill>
                <a:effectLst>
                  <a:outerShdw blurRad="38100" dist="38100" dir="2700000" algn="tl">
                    <a:srgbClr val="000000">
                      <a:alpha val="43137"/>
                    </a:srgbClr>
                  </a:outerShdw>
                </a:effectLst>
              </a:rPr>
              <a:t>C'est Dieu qui subvient aux besoins de toutes les créatures. Ces belles paroles du psalmiste rendent hommage à sa touchante sollicitude : </a:t>
            </a:r>
          </a:p>
          <a:p>
            <a:pPr lvl="1" algn="just"/>
            <a:r>
              <a:rPr lang="fr-FR" dirty="0">
                <a:solidFill>
                  <a:schemeClr val="tx2"/>
                </a:solidFill>
                <a:effectLst>
                  <a:outerShdw blurRad="38100" dist="38100" dir="2700000" algn="tl">
                    <a:srgbClr val="000000">
                      <a:alpha val="43137"/>
                    </a:srgbClr>
                  </a:outerShdw>
                </a:effectLst>
              </a:rPr>
              <a:t>« Les yeux de tous espèrent en toi, et tu leur donnes la nourriture en son temps. Tu ouvres ta main, et tu rassasies à souhait tout ce qui a vie. »</a:t>
            </a:r>
            <a:r>
              <a:rPr lang="fr-FR" dirty="0">
                <a:effectLst>
                  <a:outerShdw blurRad="38100" dist="38100" dir="2700000" algn="tl">
                    <a:srgbClr val="000000">
                      <a:alpha val="43137"/>
                    </a:srgbClr>
                  </a:outerShdw>
                </a:effectLst>
              </a:rPr>
              <a:t> </a:t>
            </a:r>
            <a:r>
              <a:rPr lang="fr-FR" i="1" dirty="0">
                <a:effectLst>
                  <a:outerShdw blurRad="38100" dist="38100" dir="2700000" algn="tl">
                    <a:srgbClr val="000000">
                      <a:alpha val="43137"/>
                    </a:srgbClr>
                  </a:outerShdw>
                </a:effectLst>
                <a:highlight>
                  <a:srgbClr val="FFFF00"/>
                </a:highlight>
              </a:rPr>
              <a:t>(Psaume 145.15,16.)</a:t>
            </a:r>
            <a:r>
              <a:rPr lang="fr-FR" dirty="0">
                <a:effectLst>
                  <a:outerShdw blurRad="38100" dist="38100" dir="2700000" algn="tl">
                    <a:srgbClr val="000000">
                      <a:alpha val="43137"/>
                    </a:srgbClr>
                  </a:outerShdw>
                </a:effectLst>
                <a:highlight>
                  <a:srgbClr val="FFFF00"/>
                </a:highlight>
              </a:rPr>
              <a:t> </a:t>
            </a:r>
            <a:endParaRPr lang="fr-CH" dirty="0">
              <a:effectLst>
                <a:outerShdw blurRad="38100" dist="38100" dir="2700000" algn="tl">
                  <a:srgbClr val="000000">
                    <a:alpha val="43137"/>
                  </a:srgbClr>
                </a:outerShdw>
              </a:effectLst>
              <a:highlight>
                <a:srgbClr val="FFFF00"/>
              </a:highlight>
            </a:endParaRPr>
          </a:p>
        </p:txBody>
      </p:sp>
      <p:sp>
        <p:nvSpPr>
          <p:cNvPr id="3" name="ZoneTexte 2">
            <a:extLst>
              <a:ext uri="{FF2B5EF4-FFF2-40B4-BE49-F238E27FC236}">
                <a16:creationId xmlns:a16="http://schemas.microsoft.com/office/drawing/2014/main" id="{EBD55740-CD03-26D2-BF38-83F9AE10EF38}"/>
              </a:ext>
            </a:extLst>
          </p:cNvPr>
          <p:cNvSpPr txBox="1"/>
          <p:nvPr/>
        </p:nvSpPr>
        <p:spPr>
          <a:xfrm>
            <a:off x="787400" y="4913174"/>
            <a:ext cx="11010900" cy="1754326"/>
          </a:xfrm>
          <a:prstGeom prst="rect">
            <a:avLst/>
          </a:prstGeom>
          <a:noFill/>
          <a:ln w="57150">
            <a:solidFill>
              <a:schemeClr val="tx2"/>
            </a:solidFill>
          </a:ln>
        </p:spPr>
        <p:txBody>
          <a:bodyPr wrap="square" rtlCol="0">
            <a:spAutoFit/>
          </a:bodyPr>
          <a:lstStyle/>
          <a:p>
            <a:r>
              <a:rPr lang="fr-FR" dirty="0">
                <a:solidFill>
                  <a:schemeClr val="tx2"/>
                </a:solidFill>
                <a:effectLst>
                  <a:outerShdw blurRad="38100" dist="38100" dir="2700000" algn="tl">
                    <a:srgbClr val="000000">
                      <a:alpha val="43137"/>
                    </a:srgbClr>
                  </a:outerShdw>
                </a:effectLst>
                <a:highlight>
                  <a:srgbClr val="FFFF00"/>
                </a:highlight>
              </a:rPr>
              <a:t>Dieu créa l'homme saint et parfaitement heureux. </a:t>
            </a:r>
            <a:r>
              <a:rPr lang="fr-FR" dirty="0">
                <a:solidFill>
                  <a:srgbClr val="69400B"/>
                </a:solidFill>
                <a:effectLst>
                  <a:outerShdw blurRad="38100" dist="38100" dir="2700000" algn="tl">
                    <a:srgbClr val="000000">
                      <a:alpha val="43137"/>
                    </a:srgbClr>
                  </a:outerShdw>
                </a:effectLst>
              </a:rPr>
              <a:t>Notre terre, au sortir des mains de notre Créateur, ne portait pas la moindre trace de corruption, ni la plus légère ombre de malédiction. </a:t>
            </a:r>
            <a:r>
              <a:rPr lang="fr-FR" dirty="0">
                <a:solidFill>
                  <a:srgbClr val="FF0000"/>
                </a:solidFill>
                <a:effectLst>
                  <a:outerShdw blurRad="38100" dist="38100" dir="2700000" algn="tl">
                    <a:srgbClr val="000000">
                      <a:alpha val="43137"/>
                    </a:srgbClr>
                  </a:outerShdw>
                </a:effectLst>
                <a:highlight>
                  <a:srgbClr val="FFFF00"/>
                </a:highlight>
              </a:rPr>
              <a:t>C'est la transgression de la loi de Dieu – loi d'amour –  qui a été la cause de la mort et de tous nos maux. </a:t>
            </a:r>
            <a:r>
              <a:rPr lang="fr-FR" dirty="0">
                <a:solidFill>
                  <a:srgbClr val="0000CC"/>
                </a:solidFill>
                <a:effectLst>
                  <a:outerShdw blurRad="38100" dist="38100" dir="2700000" algn="tl">
                    <a:srgbClr val="000000">
                      <a:alpha val="43137"/>
                    </a:srgbClr>
                  </a:outerShdw>
                </a:effectLst>
                <a:highlight>
                  <a:srgbClr val="00FFFF"/>
                </a:highlight>
              </a:rPr>
              <a:t>Néanmoins, l'amour divin se manifeste au sein même de la souffrance.</a:t>
            </a:r>
            <a:r>
              <a:rPr lang="fr-FR" dirty="0">
                <a:effectLst>
                  <a:outerShdw blurRad="38100" dist="38100" dir="2700000" algn="tl">
                    <a:srgbClr val="000000">
                      <a:alpha val="43137"/>
                    </a:srgbClr>
                  </a:outerShdw>
                </a:effectLst>
                <a:highlight>
                  <a:srgbClr val="00FFFF"/>
                </a:highlight>
              </a:rPr>
              <a:t> </a:t>
            </a:r>
            <a:r>
              <a:rPr lang="fr-FR" dirty="0">
                <a:solidFill>
                  <a:schemeClr val="accent1">
                    <a:lumMod val="50000"/>
                  </a:schemeClr>
                </a:solidFill>
                <a:effectLst>
                  <a:outerShdw blurRad="38100" dist="38100" dir="2700000" algn="tl">
                    <a:srgbClr val="000000">
                      <a:alpha val="43137"/>
                    </a:srgbClr>
                  </a:outerShdw>
                </a:effectLst>
                <a:highlight>
                  <a:srgbClr val="00FFFF"/>
                </a:highlight>
              </a:rPr>
              <a:t>Il est écrit qu'à cause de l'homme le sol fut maudit </a:t>
            </a:r>
            <a:r>
              <a:rPr lang="fr-FR" i="1" dirty="0">
                <a:effectLst>
                  <a:outerShdw blurRad="38100" dist="38100" dir="2700000" algn="tl">
                    <a:srgbClr val="000000">
                      <a:alpha val="43137"/>
                    </a:srgbClr>
                  </a:outerShdw>
                </a:effectLst>
              </a:rPr>
              <a:t>(voir Genèse 3.17</a:t>
            </a:r>
            <a:r>
              <a:rPr lang="fr-FR" i="1" dirty="0">
                <a:effectLst>
                  <a:outerShdw blurRad="38100" dist="38100" dir="2700000" algn="tl">
                    <a:srgbClr val="000000">
                      <a:alpha val="43137"/>
                    </a:srgbClr>
                  </a:outerShdw>
                </a:effectLst>
                <a:highlight>
                  <a:srgbClr val="FFFF00"/>
                </a:highlight>
              </a:rPr>
              <a:t>)</a:t>
            </a:r>
            <a:r>
              <a:rPr lang="fr-FR" dirty="0">
                <a:effectLst>
                  <a:outerShdw blurRad="38100" dist="38100" dir="2700000" algn="tl">
                    <a:srgbClr val="000000">
                      <a:alpha val="43137"/>
                    </a:srgbClr>
                  </a:outerShdw>
                </a:effectLst>
                <a:highlight>
                  <a:srgbClr val="FFFF00"/>
                </a:highlight>
              </a:rPr>
              <a:t>. </a:t>
            </a:r>
            <a:r>
              <a:rPr lang="fr-FR" dirty="0">
                <a:solidFill>
                  <a:schemeClr val="tx2"/>
                </a:solidFill>
                <a:effectLst>
                  <a:outerShdw blurRad="38100" dist="38100" dir="2700000" algn="tl">
                    <a:srgbClr val="000000">
                      <a:alpha val="43137"/>
                    </a:srgbClr>
                  </a:outerShdw>
                </a:effectLst>
                <a:highlight>
                  <a:srgbClr val="FFFF00"/>
                </a:highlight>
              </a:rPr>
              <a:t>Mais les épines et les chardons, les difficultés et les épreuves qui assombrissent notre pèlerinage terrestre, nous ont été départis pour notre bien ;</a:t>
            </a:r>
            <a:endParaRPr lang="fr-CH" dirty="0">
              <a:solidFill>
                <a:schemeClr val="tx2"/>
              </a:solidFill>
              <a:effectLst>
                <a:outerShdw blurRad="38100" dist="38100" dir="2700000" algn="tl">
                  <a:srgbClr val="000000">
                    <a:alpha val="43137"/>
                  </a:srgbClr>
                </a:outerShdw>
              </a:effectLst>
              <a:highlight>
                <a:srgbClr val="FFFF00"/>
              </a:highlight>
            </a:endParaRPr>
          </a:p>
        </p:txBody>
      </p:sp>
      <p:pic>
        <p:nvPicPr>
          <p:cNvPr id="3074" name="Picture 2">
            <a:extLst>
              <a:ext uri="{FF2B5EF4-FFF2-40B4-BE49-F238E27FC236}">
                <a16:creationId xmlns:a16="http://schemas.microsoft.com/office/drawing/2014/main" id="{67B9CF73-3335-14F1-7F31-D98BF7F3D4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4700" y="2362200"/>
            <a:ext cx="2324100" cy="23241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3CAA6DB-CEEB-D123-0C18-062AF68B21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574" y="114300"/>
            <a:ext cx="2359026" cy="21717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9ACA2CC-EF09-A3D6-5F01-C4842B5B1D50}"/>
              </a:ext>
            </a:extLst>
          </p:cNvPr>
          <p:cNvSpPr txBox="1"/>
          <p:nvPr/>
        </p:nvSpPr>
        <p:spPr>
          <a:xfrm>
            <a:off x="0" y="3505200"/>
            <a:ext cx="1981200" cy="1200329"/>
          </a:xfrm>
          <a:prstGeom prst="rect">
            <a:avLst/>
          </a:prstGeom>
          <a:noFill/>
          <a:ln w="38100">
            <a:solidFill>
              <a:schemeClr val="tx2"/>
            </a:solidFill>
          </a:ln>
        </p:spPr>
        <p:txBody>
          <a:bodyPr wrap="square" rtlCol="0">
            <a:spAutoFit/>
          </a:bodyPr>
          <a:lstStyle/>
          <a:p>
            <a:pPr algn="ctr"/>
            <a:r>
              <a:rPr lang="fr-CH" b="1" dirty="0">
                <a:ln w="0"/>
                <a:effectLst>
                  <a:outerShdw blurRad="38100" dist="19050" dir="2700000" algn="tl" rotWithShape="0">
                    <a:schemeClr val="dk1">
                      <a:alpha val="40000"/>
                    </a:schemeClr>
                  </a:outerShdw>
                </a:effectLst>
                <a:highlight>
                  <a:srgbClr val="FFFF00"/>
                </a:highlight>
              </a:rPr>
              <a:t>(ELLEN G. WHITE. </a:t>
            </a:r>
          </a:p>
          <a:p>
            <a:pPr algn="ctr"/>
            <a:r>
              <a:rPr lang="fr-CH" b="1" dirty="0">
                <a:ln w="0"/>
                <a:effectLst>
                  <a:outerShdw blurRad="38100" dist="19050" dir="2700000" algn="tl" rotWithShape="0">
                    <a:schemeClr val="dk1">
                      <a:alpha val="40000"/>
                    </a:schemeClr>
                  </a:outerShdw>
                </a:effectLst>
                <a:highlight>
                  <a:srgbClr val="FFFF00"/>
                </a:highlight>
              </a:rPr>
              <a:t> </a:t>
            </a:r>
            <a:r>
              <a:rPr lang="fr-FR" b="1" i="1" dirty="0">
                <a:ln w="0"/>
                <a:effectLst>
                  <a:outerShdw blurRad="38100" dist="19050" dir="2700000" algn="tl" rotWithShape="0">
                    <a:schemeClr val="dk1">
                      <a:alpha val="40000"/>
                    </a:schemeClr>
                  </a:outerShdw>
                </a:effectLst>
                <a:highlight>
                  <a:srgbClr val="FFFF00"/>
                </a:highlight>
              </a:rPr>
              <a:t>Le Meilleur </a:t>
            </a:r>
          </a:p>
          <a:p>
            <a:pPr algn="ctr"/>
            <a:r>
              <a:rPr lang="fr-FR" b="1" i="1" dirty="0">
                <a:ln w="0"/>
                <a:effectLst>
                  <a:outerShdw blurRad="38100" dist="19050" dir="2700000" algn="tl" rotWithShape="0">
                    <a:schemeClr val="dk1">
                      <a:alpha val="40000"/>
                    </a:schemeClr>
                  </a:outerShdw>
                </a:effectLst>
                <a:highlight>
                  <a:srgbClr val="FFFF00"/>
                </a:highlight>
              </a:rPr>
              <a:t>Chemin,</a:t>
            </a:r>
            <a:r>
              <a:rPr lang="fr-FR" b="1" dirty="0">
                <a:ln w="0"/>
                <a:effectLst>
                  <a:outerShdw blurRad="38100" dist="19050" dir="2700000" algn="tl" rotWithShape="0">
                    <a:schemeClr val="dk1">
                      <a:alpha val="40000"/>
                    </a:schemeClr>
                  </a:outerShdw>
                </a:effectLst>
                <a:highlight>
                  <a:srgbClr val="FFFF00"/>
                </a:highlight>
              </a:rPr>
              <a:t> p. 7-8.</a:t>
            </a:r>
            <a:r>
              <a:rPr lang="fr-CH" b="1" dirty="0">
                <a:ln w="0"/>
                <a:effectLst>
                  <a:outerShdw blurRad="38100" dist="19050" dir="2700000" algn="tl" rotWithShape="0">
                    <a:schemeClr val="dk1">
                      <a:alpha val="40000"/>
                    </a:schemeClr>
                  </a:outerShdw>
                </a:effectLst>
                <a:highlight>
                  <a:srgbClr val="FFFF00"/>
                </a:highlight>
              </a:rPr>
              <a:t> )</a:t>
            </a:r>
          </a:p>
        </p:txBody>
      </p:sp>
    </p:spTree>
    <p:extLst>
      <p:ext uri="{BB962C8B-B14F-4D97-AF65-F5344CB8AC3E}">
        <p14:creationId xmlns:p14="http://schemas.microsoft.com/office/powerpoint/2010/main" val="322171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921598F3-72BA-F7E3-E541-1B1CABE78F92}"/>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E9C8636C-A373-E7A6-5A61-002BE3C9DA89}"/>
              </a:ext>
            </a:extLst>
          </p:cNvPr>
          <p:cNvSpPr txBox="1"/>
          <p:nvPr/>
        </p:nvSpPr>
        <p:spPr>
          <a:xfrm rot="21319422">
            <a:off x="2994289" y="2386220"/>
            <a:ext cx="6203419" cy="2123658"/>
          </a:xfrm>
          <a:prstGeom prst="rect">
            <a:avLst/>
          </a:prstGeom>
          <a:noFill/>
        </p:spPr>
        <p:txBody>
          <a:bodyPr wrap="square">
            <a:spAutoFit/>
          </a:bodyPr>
          <a:lstStyle/>
          <a:p>
            <a:pPr algn="ctr">
              <a:spcAft>
                <a:spcPts val="600"/>
              </a:spcAft>
            </a:pPr>
            <a:r>
              <a:rPr lang="fr-FR" sz="6600" b="1" spc="50" noProof="1">
                <a:ln w="0"/>
                <a:solidFill>
                  <a:srgbClr val="D363D6"/>
                </a:solidFill>
                <a:effectLst>
                  <a:innerShdw blurRad="63500" dist="50800" dir="13500000">
                    <a:srgbClr val="000000">
                      <a:alpha val="50000"/>
                    </a:srgbClr>
                  </a:innerShdw>
                </a:effectLst>
              </a:rPr>
              <a:t>CONNAÎTRE DIEU</a:t>
            </a:r>
          </a:p>
        </p:txBody>
      </p:sp>
      <p:sp>
        <p:nvSpPr>
          <p:cNvPr id="2" name="ZoneTexte 1">
            <a:extLst>
              <a:ext uri="{FF2B5EF4-FFF2-40B4-BE49-F238E27FC236}">
                <a16:creationId xmlns:a16="http://schemas.microsoft.com/office/drawing/2014/main" id="{DE501B4E-4605-C247-651D-55878230F906}"/>
              </a:ext>
            </a:extLst>
          </p:cNvPr>
          <p:cNvSpPr txBox="1"/>
          <p:nvPr/>
        </p:nvSpPr>
        <p:spPr>
          <a:xfrm>
            <a:off x="635000" y="165100"/>
            <a:ext cx="11252200" cy="1200329"/>
          </a:xfrm>
          <a:prstGeom prst="rect">
            <a:avLst/>
          </a:prstGeom>
          <a:noFill/>
        </p:spPr>
        <p:txBody>
          <a:bodyPr wrap="square" rtlCol="0">
            <a:spAutoFit/>
          </a:bodyPr>
          <a:lstStyle/>
          <a:p>
            <a:r>
              <a:rPr lang="fr-FR" dirty="0">
                <a:solidFill>
                  <a:srgbClr val="0000CC"/>
                </a:solidFill>
                <a:effectLst>
                  <a:outerShdw blurRad="38100" dist="38100" dir="2700000" algn="tl">
                    <a:srgbClr val="000000">
                      <a:alpha val="43137"/>
                    </a:srgbClr>
                  </a:outerShdw>
                </a:effectLst>
                <a:highlight>
                  <a:srgbClr val="00FFFF"/>
                </a:highlight>
              </a:rPr>
              <a:t>« Mais laissons de côté ces manifestations moins importantes pour contempler Dieu en Jésus. </a:t>
            </a:r>
            <a:r>
              <a:rPr lang="fr-FR" dirty="0">
                <a:highlight>
                  <a:srgbClr val="FFFF00"/>
                </a:highlight>
              </a:rPr>
              <a:t>En regardant à Jésus nous comprenons que c’est la gloire de notre Dieu de donner. </a:t>
            </a:r>
            <a:r>
              <a:rPr lang="fr-FR" dirty="0">
                <a:highlight>
                  <a:srgbClr val="00FF00"/>
                </a:highlight>
              </a:rPr>
              <a:t>« Je ne fais rien de moi-même », affirmait le Christ ; </a:t>
            </a:r>
            <a:r>
              <a:rPr lang="fr-FR" dirty="0">
                <a:highlight>
                  <a:srgbClr val="FFFF00"/>
                </a:highlight>
              </a:rPr>
              <a:t>« le Père qui est vivant m’a envoyé, et ... je vis par le Père ». « Je ne cherche pas ma gloire », mais la gloire de celui qui m’a envoyé.</a:t>
            </a:r>
            <a:r>
              <a:rPr lang="fr-FR" dirty="0">
                <a:highlight>
                  <a:srgbClr val="00FFFF"/>
                </a:highlight>
              </a:rPr>
              <a:t> </a:t>
            </a:r>
            <a:r>
              <a:rPr lang="fr-FR" i="1" dirty="0">
                <a:highlight>
                  <a:srgbClr val="00FFFF"/>
                </a:highlight>
              </a:rPr>
              <a:t>(Jean 8.28 ; 6.57 ; 8.50 </a:t>
            </a:r>
            <a:endParaRPr lang="fr-CH" dirty="0">
              <a:solidFill>
                <a:schemeClr val="bg1"/>
              </a:solidFill>
              <a:highlight>
                <a:srgbClr val="00FFFF"/>
              </a:highligh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60372F-2236-DE4C-310D-85C99F5D67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fr-FR" sz="44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DIEU RÉVÉLÉ DANS LA CRÉATION</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fr-FR" b="1" noProof="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“Les cieux racontent la gloire de Dieu, et l'étendue manifeste l'œuvre de ses mains” </a:t>
            </a:r>
            <a:r>
              <a:rPr lang="fr-FR" sz="1400" b="1" noProof="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(Psaumes 19.1)</a:t>
            </a:r>
            <a:endParaRPr lang="fr-FR" b="1" noProof="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39106"/>
            <a:ext cx="7191373" cy="1631216"/>
          </a:xfrm>
          <a:prstGeom prst="rect">
            <a:avLst/>
          </a:prstGeom>
          <a:noFill/>
        </p:spPr>
        <p:txBody>
          <a:bodyPr wrap="square" rtlCol="0">
            <a:spAutoFit/>
          </a:bodyPr>
          <a:lstStyle/>
          <a:p>
            <a:pPr>
              <a:spcBef>
                <a:spcPts val="600"/>
              </a:spcBef>
            </a:pPr>
            <a:r>
              <a:rPr lang="fr-FR" sz="2000" b="1" noProof="1"/>
              <a:t>La Bible commence par nous parler de Dieu comme </a:t>
            </a:r>
            <a:r>
              <a:rPr lang="fr-FR" sz="2000" b="1" noProof="1">
                <a:highlight>
                  <a:srgbClr val="FFFF00"/>
                </a:highlight>
              </a:rPr>
              <a:t>אֱלֹהִ֑ים</a:t>
            </a:r>
            <a:r>
              <a:rPr lang="fr-FR" sz="2000" b="1" noProof="1"/>
              <a:t> (</a:t>
            </a:r>
            <a:r>
              <a:rPr lang="fr-FR" sz="2000" b="1" i="1" noProof="1"/>
              <a:t>elohim</a:t>
            </a:r>
            <a:r>
              <a:rPr lang="fr-FR" sz="2000" b="1" noProof="1"/>
              <a:t>). Bien que la traduction littérale de ce titre soit </a:t>
            </a:r>
            <a:r>
              <a:rPr lang="fr-FR" sz="2000" b="1" noProof="1">
                <a:highlight>
                  <a:srgbClr val="FFFF00"/>
                </a:highlight>
              </a:rPr>
              <a:t>“dieux”, </a:t>
            </a:r>
            <a:r>
              <a:rPr lang="fr-FR" sz="2000" b="1" noProof="1"/>
              <a:t>il est employé comme un mot singulier. Quelque chose comme </a:t>
            </a:r>
            <a:r>
              <a:rPr lang="fr-FR" sz="2000" b="1" noProof="1">
                <a:highlight>
                  <a:srgbClr val="FFFF00"/>
                </a:highlight>
              </a:rPr>
              <a:t>“Au commencement créa </a:t>
            </a:r>
            <a:r>
              <a:rPr lang="fr-FR" sz="2000" b="1" i="1" noProof="1">
                <a:highlight>
                  <a:srgbClr val="FFFF00"/>
                </a:highlight>
              </a:rPr>
              <a:t>Dieux</a:t>
            </a:r>
            <a:r>
              <a:rPr lang="fr-FR" sz="2000" b="1" noProof="1">
                <a:highlight>
                  <a:srgbClr val="FFFF00"/>
                </a:highlight>
              </a:rPr>
              <a:t> les cieux et la terre” </a:t>
            </a:r>
            <a:r>
              <a:rPr lang="fr-FR" noProof="1">
                <a:solidFill>
                  <a:srgbClr val="224835"/>
                </a:solidFill>
              </a:rPr>
              <a:t>(Genèse 1.1)</a:t>
            </a:r>
            <a:r>
              <a:rPr lang="fr-FR" sz="2000" b="1" noProof="1"/>
              <a:t>.</a:t>
            </a:r>
          </a:p>
        </p:txBody>
      </p:sp>
      <p:pic>
        <p:nvPicPr>
          <p:cNvPr id="10" name="Imagen 9" descr="Imagen que contiene pasto, exterior, animal, pájaro  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  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392000"/>
            <a:ext cx="7008769" cy="1631216"/>
          </a:xfrm>
          <a:prstGeom prst="rect">
            <a:avLst/>
          </a:prstGeom>
          <a:noFill/>
        </p:spPr>
        <p:txBody>
          <a:bodyPr wrap="square">
            <a:spAutoFit/>
          </a:bodyPr>
          <a:lstStyle/>
          <a:p>
            <a:pPr>
              <a:spcBef>
                <a:spcPts val="600"/>
              </a:spcBef>
            </a:pPr>
            <a:r>
              <a:rPr lang="fr-FR" sz="2000" b="1" noProof="1">
                <a:highlight>
                  <a:srgbClr val="00FFFF"/>
                </a:highlight>
              </a:rPr>
              <a:t>Au chapitre 2 de la Genèse</a:t>
            </a:r>
            <a:r>
              <a:rPr lang="fr-FR" sz="2000" b="1" noProof="1"/>
              <a:t>, </a:t>
            </a:r>
            <a:r>
              <a:rPr lang="fr-FR" sz="2000" b="1" noProof="1">
                <a:highlight>
                  <a:srgbClr val="00FFFF"/>
                </a:highlight>
              </a:rPr>
              <a:t>un nom personnel est ajouté pour Dieu </a:t>
            </a:r>
            <a:r>
              <a:rPr lang="fr-FR" sz="2000" b="1" noProof="1"/>
              <a:t>: יְהוָ֥ה (</a:t>
            </a:r>
            <a:r>
              <a:rPr lang="fr-FR" sz="2000" b="1" i="1" noProof="1"/>
              <a:t>yahweh</a:t>
            </a:r>
            <a:r>
              <a:rPr lang="fr-FR" sz="2000" b="1" noProof="1"/>
              <a:t>). </a:t>
            </a:r>
            <a:r>
              <a:rPr lang="fr-FR" sz="2000" b="1" noProof="1">
                <a:highlight>
                  <a:srgbClr val="00FFFF"/>
                </a:highlight>
              </a:rPr>
              <a:t>Il ne se contente plus de parler pour que cela soit</a:t>
            </a:r>
            <a:r>
              <a:rPr lang="fr-FR" sz="2000" b="1" noProof="1"/>
              <a:t>. </a:t>
            </a:r>
            <a:r>
              <a:rPr lang="fr-FR" sz="2000" b="1" noProof="1">
                <a:highlight>
                  <a:srgbClr val="00FFFF"/>
                </a:highlight>
              </a:rPr>
              <a:t>Il prend l'homme et le façonne de ses mains.</a:t>
            </a:r>
            <a:r>
              <a:rPr lang="fr-FR" sz="2000" b="1" noProof="1"/>
              <a:t> </a:t>
            </a:r>
            <a:r>
              <a:rPr lang="fr-FR" sz="2000" b="1" noProof="1">
                <a:highlight>
                  <a:srgbClr val="FFFF00"/>
                </a:highlight>
              </a:rPr>
              <a:t>Le Dieu puissant se révèle comme un Dieu personnel, proche.</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7008769" cy="1015663"/>
          </a:xfrm>
          <a:prstGeom prst="rect">
            <a:avLst/>
          </a:prstGeom>
          <a:noFill/>
        </p:spPr>
        <p:txBody>
          <a:bodyPr wrap="square">
            <a:spAutoFit/>
          </a:bodyPr>
          <a:lstStyle/>
          <a:p>
            <a:pPr>
              <a:spcBef>
                <a:spcPts val="600"/>
              </a:spcBef>
            </a:pPr>
            <a:r>
              <a:rPr lang="fr-FR" sz="2000" b="1" noProof="1">
                <a:highlight>
                  <a:srgbClr val="FFFF00"/>
                </a:highlight>
              </a:rPr>
              <a:t>Il nous présente le Créateur qui, par la Parole [Jésus-Christ</a:t>
            </a:r>
            <a:r>
              <a:rPr lang="fr-FR" sz="2000" b="1" noProof="1"/>
              <a:t>], </a:t>
            </a:r>
            <a:r>
              <a:rPr lang="fr-FR" sz="2000" b="1" noProof="1">
                <a:highlight>
                  <a:srgbClr val="FFFF00"/>
                </a:highlight>
              </a:rPr>
              <a:t>et avec l'intervention de l'Esprit, est puissant pour faire surgir tout ce qui existe</a:t>
            </a:r>
            <a:r>
              <a:rPr lang="fr-FR" sz="2000" b="1" noProof="1"/>
              <a:t> </a:t>
            </a:r>
            <a:r>
              <a:rPr lang="fr-FR" noProof="1">
                <a:solidFill>
                  <a:srgbClr val="224835"/>
                </a:solidFill>
              </a:rPr>
              <a:t>(Genèse 1.1-3 ; Jean 1.1-3 </a:t>
            </a:r>
            <a:r>
              <a:rPr lang="fr-FR" sz="1600" noProof="1">
                <a:solidFill>
                  <a:srgbClr val="224835"/>
                </a:solidFill>
              </a:rPr>
              <a:t>NEG</a:t>
            </a:r>
            <a:r>
              <a:rPr lang="fr-FR" noProof="1">
                <a:solidFill>
                  <a:srgbClr val="224835"/>
                </a:solidFill>
              </a:rPr>
              <a:t>)</a:t>
            </a:r>
            <a:r>
              <a:rPr lang="fr-FR" sz="2000" b="1" noProof="1"/>
              <a:t>.</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6023892"/>
            <a:ext cx="71913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highlight>
                  <a:srgbClr val="FFFF00"/>
                </a:highlight>
                <a:uLnTx/>
                <a:uFillTx/>
                <a:latin typeface="Aptos" panose="02110004020202020204"/>
                <a:ea typeface="+mn-ea"/>
                <a:cs typeface="+mn-cs"/>
              </a:rPr>
              <a:t>Il nous touche, nous parle, nous enseigne, nous confie notre tâche… il nous aime.</a:t>
            </a: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9F3B43D-5145-6A53-B05C-5F8A886D9504}"/>
              </a:ext>
            </a:extLst>
          </p:cNvPr>
          <p:cNvSpPr txBox="1"/>
          <p:nvPr/>
        </p:nvSpPr>
        <p:spPr>
          <a:xfrm>
            <a:off x="5461000" y="457200"/>
            <a:ext cx="6108700" cy="2031325"/>
          </a:xfrm>
          <a:prstGeom prst="rect">
            <a:avLst/>
          </a:prstGeom>
          <a:noFill/>
          <a:ln w="57150">
            <a:solidFill>
              <a:schemeClr val="tx2"/>
            </a:solidFill>
          </a:ln>
        </p:spPr>
        <p:txBody>
          <a:bodyPr wrap="square" rtlCol="0">
            <a:spAutoFit/>
          </a:bodyPr>
          <a:lstStyle/>
          <a:p>
            <a:pPr algn="just"/>
            <a:r>
              <a:rPr lang="fr-FR" dirty="0">
                <a:effectLst>
                  <a:outerShdw blurRad="38100" dist="38100" dir="2700000" algn="tl">
                    <a:srgbClr val="000000">
                      <a:alpha val="43137"/>
                    </a:srgbClr>
                  </a:outerShdw>
                </a:effectLst>
                <a:highlight>
                  <a:srgbClr val="FFFF00"/>
                </a:highlight>
              </a:rPr>
              <a:t>« Le caractère de Dieu n'a pas changé</a:t>
            </a:r>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highlight>
                  <a:srgbClr val="00FFFF"/>
                </a:highlight>
              </a:rPr>
              <a:t>Il est le même, le Dieu jaloux, aujourd'hui comme hier lorsqu'il donna sa loi sur  Mont Sinaï et qu'il l'écrivit sur des tables de pierre de son propre doigt. </a:t>
            </a:r>
          </a:p>
          <a:p>
            <a:pPr algn="just"/>
            <a:r>
              <a:rPr lang="fr-FR" dirty="0">
                <a:effectLst>
                  <a:outerShdw blurRad="38100" dist="38100" dir="2700000" algn="tl">
                    <a:srgbClr val="000000">
                      <a:alpha val="43137"/>
                    </a:srgbClr>
                  </a:outerShdw>
                </a:effectLst>
                <a:highlight>
                  <a:srgbClr val="FFFF00"/>
                </a:highlight>
              </a:rPr>
              <a:t>Ceux qui foulent aux pieds la sainte loi de Dieu peuvent toujours dire :</a:t>
            </a:r>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highlight>
                  <a:srgbClr val="00FFFF"/>
                </a:highlight>
              </a:rPr>
              <a:t>« Je suis sanctifié. » </a:t>
            </a:r>
            <a:r>
              <a:rPr lang="fr-FR" dirty="0">
                <a:effectLst>
                  <a:outerShdw blurRad="38100" dist="38100" dir="2700000" algn="tl">
                    <a:srgbClr val="000000">
                      <a:alpha val="43137"/>
                    </a:srgbClr>
                  </a:outerShdw>
                </a:effectLst>
                <a:highlight>
                  <a:srgbClr val="00FF00"/>
                </a:highlight>
              </a:rPr>
              <a:t>Or, </a:t>
            </a:r>
            <a:r>
              <a:rPr lang="fr-FR" dirty="0">
                <a:solidFill>
                  <a:srgbClr val="FF0000"/>
                </a:solidFill>
                <a:effectLst>
                  <a:outerShdw blurRad="38100" dist="38100" dir="2700000" algn="tl">
                    <a:srgbClr val="000000">
                      <a:alpha val="43137"/>
                    </a:srgbClr>
                  </a:outerShdw>
                </a:effectLst>
                <a:highlight>
                  <a:srgbClr val="00FF00"/>
                </a:highlight>
              </a:rPr>
              <a:t>être vraiment sanctifié </a:t>
            </a:r>
            <a:br>
              <a:rPr lang="fr-FR" dirty="0">
                <a:effectLst>
                  <a:outerShdw blurRad="38100" dist="38100" dir="2700000" algn="tl">
                    <a:srgbClr val="000000">
                      <a:alpha val="43137"/>
                    </a:srgbClr>
                  </a:outerShdw>
                </a:effectLst>
                <a:highlight>
                  <a:srgbClr val="00FF00"/>
                </a:highlight>
              </a:rPr>
            </a:br>
            <a:r>
              <a:rPr lang="fr-FR" dirty="0">
                <a:solidFill>
                  <a:srgbClr val="FF0000"/>
                </a:solidFill>
                <a:effectLst>
                  <a:outerShdw blurRad="38100" dist="38100" dir="2700000" algn="tl">
                    <a:srgbClr val="000000">
                      <a:alpha val="43137"/>
                    </a:srgbClr>
                  </a:outerShdw>
                </a:effectLst>
                <a:highlight>
                  <a:srgbClr val="00FF00"/>
                </a:highlight>
              </a:rPr>
              <a:t>et prétendre l'être </a:t>
            </a:r>
            <a:r>
              <a:rPr lang="fr-FR" dirty="0">
                <a:solidFill>
                  <a:srgbClr val="0000CC"/>
                </a:solidFill>
                <a:effectLst>
                  <a:outerShdw blurRad="38100" dist="38100" dir="2700000" algn="tl">
                    <a:srgbClr val="000000">
                      <a:alpha val="43137"/>
                    </a:srgbClr>
                  </a:outerShdw>
                </a:effectLst>
                <a:highlight>
                  <a:srgbClr val="00FF00"/>
                </a:highlight>
              </a:rPr>
              <a:t>sont deux choses différentes</a:t>
            </a:r>
            <a:endParaRPr lang="fr-CH" dirty="0">
              <a:solidFill>
                <a:srgbClr val="0000CC"/>
              </a:solidFill>
              <a:effectLst>
                <a:outerShdw blurRad="38100" dist="38100" dir="2700000" algn="tl">
                  <a:srgbClr val="000000">
                    <a:alpha val="43137"/>
                  </a:srgbClr>
                </a:outerShdw>
              </a:effectLst>
              <a:highlight>
                <a:srgbClr val="00FF00"/>
              </a:highlight>
            </a:endParaRPr>
          </a:p>
        </p:txBody>
      </p:sp>
      <p:sp>
        <p:nvSpPr>
          <p:cNvPr id="5" name="ZoneTexte 4">
            <a:extLst>
              <a:ext uri="{FF2B5EF4-FFF2-40B4-BE49-F238E27FC236}">
                <a16:creationId xmlns:a16="http://schemas.microsoft.com/office/drawing/2014/main" id="{623626F3-EA1C-F484-9222-8C7522FC1283}"/>
              </a:ext>
            </a:extLst>
          </p:cNvPr>
          <p:cNvSpPr txBox="1"/>
          <p:nvPr/>
        </p:nvSpPr>
        <p:spPr>
          <a:xfrm>
            <a:off x="5448300" y="2768600"/>
            <a:ext cx="6121400" cy="2585323"/>
          </a:xfrm>
          <a:prstGeom prst="rect">
            <a:avLst/>
          </a:prstGeom>
          <a:noFill/>
          <a:ln w="57150">
            <a:solidFill>
              <a:schemeClr val="tx2"/>
            </a:solidFill>
          </a:ln>
        </p:spPr>
        <p:txBody>
          <a:bodyPr wrap="square" rtlCol="0">
            <a:spAutoFit/>
          </a:bodyPr>
          <a:lstStyle/>
          <a:p>
            <a:pPr algn="just"/>
            <a:r>
              <a:rPr lang="fr-FR" dirty="0">
                <a:highlight>
                  <a:srgbClr val="FFFF00"/>
                </a:highlight>
              </a:rPr>
              <a:t>« En cachant sa divinité sous son humanité, </a:t>
            </a:r>
            <a:r>
              <a:rPr lang="fr-FR" dirty="0">
                <a:solidFill>
                  <a:srgbClr val="FF0000"/>
                </a:solidFill>
                <a:effectLst>
                  <a:outerShdw blurRad="38100" dist="38100" dir="2700000" algn="tl">
                    <a:srgbClr val="000000">
                      <a:alpha val="43137"/>
                    </a:srgbClr>
                  </a:outerShdw>
                </a:effectLst>
                <a:highlight>
                  <a:srgbClr val="00FFFF"/>
                </a:highlight>
              </a:rPr>
              <a:t>le Seigneur de vie et de gloire a montré à l'homme</a:t>
            </a:r>
            <a:r>
              <a:rPr lang="fr-FR" dirty="0"/>
              <a:t> </a:t>
            </a:r>
            <a:r>
              <a:rPr lang="fr-FR" dirty="0">
                <a:solidFill>
                  <a:srgbClr val="0000CC"/>
                </a:solidFill>
                <a:effectLst>
                  <a:outerShdw blurRad="38100" dist="38100" dir="2700000" algn="tl">
                    <a:srgbClr val="000000">
                      <a:alpha val="43137"/>
                    </a:srgbClr>
                  </a:outerShdw>
                </a:effectLst>
                <a:highlight>
                  <a:srgbClr val="FFFF00"/>
                </a:highlight>
              </a:rPr>
              <a:t>comment Dieu, par le don du Christ, veut nous mettre en rapport avec lui</a:t>
            </a:r>
            <a:r>
              <a:rPr lang="fr-FR" dirty="0">
                <a:highlight>
                  <a:srgbClr val="FFFF00"/>
                </a:highlight>
              </a:rPr>
              <a:t>. </a:t>
            </a:r>
          </a:p>
          <a:p>
            <a:pPr algn="just"/>
            <a:endParaRPr lang="fr-FR" dirty="0"/>
          </a:p>
          <a:p>
            <a:pPr algn="just"/>
            <a:r>
              <a:rPr lang="fr-FR" dirty="0">
                <a:effectLst>
                  <a:outerShdw blurRad="38100" dist="38100" dir="2700000" algn="tl">
                    <a:srgbClr val="000000">
                      <a:alpha val="43137"/>
                    </a:srgbClr>
                  </a:outerShdw>
                </a:effectLst>
                <a:highlight>
                  <a:srgbClr val="FFFF00"/>
                </a:highlight>
              </a:rPr>
              <a:t>Pas de bonheur possible en dehors de la communion avec Dieu. </a:t>
            </a:r>
            <a:r>
              <a:rPr lang="fr-FR" dirty="0">
                <a:solidFill>
                  <a:srgbClr val="0000CC"/>
                </a:solidFill>
                <a:effectLst>
                  <a:outerShdw blurRad="38100" dist="38100" dir="2700000" algn="tl">
                    <a:srgbClr val="000000">
                      <a:alpha val="43137"/>
                    </a:srgbClr>
                  </a:outerShdw>
                </a:effectLst>
                <a:highlight>
                  <a:srgbClr val="00FFFF"/>
                </a:highlight>
              </a:rPr>
              <a:t>L'homme doit apprendre que notre Père céleste n'a de repos que lorsque son amour peut embrasser le pécheur repentant</a:t>
            </a:r>
            <a:r>
              <a:rPr lang="fr-FR" dirty="0">
                <a:effectLst>
                  <a:outerShdw blurRad="38100" dist="38100" dir="2700000" algn="tl">
                    <a:srgbClr val="000000">
                      <a:alpha val="43137"/>
                    </a:srgbClr>
                  </a:outerShdw>
                </a:effectLst>
              </a:rPr>
              <a:t>, </a:t>
            </a:r>
            <a:r>
              <a:rPr lang="fr-FR" dirty="0">
                <a:solidFill>
                  <a:srgbClr val="FF0000"/>
                </a:solidFill>
                <a:effectLst>
                  <a:outerShdw blurRad="38100" dist="38100" dir="2700000" algn="tl">
                    <a:srgbClr val="000000">
                      <a:alpha val="43137"/>
                    </a:srgbClr>
                  </a:outerShdw>
                </a:effectLst>
                <a:highlight>
                  <a:srgbClr val="FFFF00"/>
                </a:highlight>
              </a:rPr>
              <a:t>transformé par les mérites de l'Agneau sans tache</a:t>
            </a:r>
            <a:endParaRPr lang="fr-CH" dirty="0">
              <a:solidFill>
                <a:srgbClr val="FF0000"/>
              </a:solidFill>
              <a:effectLst>
                <a:outerShdw blurRad="38100" dist="38100" dir="2700000" algn="tl">
                  <a:srgbClr val="000000">
                    <a:alpha val="43137"/>
                  </a:srgbClr>
                </a:outerShdw>
              </a:effectLst>
              <a:highlight>
                <a:srgbClr val="FFFF00"/>
              </a:highlight>
            </a:endParaRPr>
          </a:p>
        </p:txBody>
      </p:sp>
      <p:sp>
        <p:nvSpPr>
          <p:cNvPr id="6" name="ZoneTexte 5">
            <a:extLst>
              <a:ext uri="{FF2B5EF4-FFF2-40B4-BE49-F238E27FC236}">
                <a16:creationId xmlns:a16="http://schemas.microsoft.com/office/drawing/2014/main" id="{EF119044-F4E0-F21E-94A6-8E8752A44F12}"/>
              </a:ext>
            </a:extLst>
          </p:cNvPr>
          <p:cNvSpPr txBox="1"/>
          <p:nvPr/>
        </p:nvSpPr>
        <p:spPr>
          <a:xfrm>
            <a:off x="5461000" y="5549900"/>
            <a:ext cx="6070600" cy="1200329"/>
          </a:xfrm>
          <a:prstGeom prst="rect">
            <a:avLst/>
          </a:prstGeom>
          <a:noFill/>
          <a:ln w="57150">
            <a:solidFill>
              <a:schemeClr val="tx2"/>
            </a:solidFill>
          </a:ln>
        </p:spPr>
        <p:txBody>
          <a:bodyPr wrap="square" rtlCol="0">
            <a:spAutoFit/>
          </a:bodyPr>
          <a:lstStyle/>
          <a:p>
            <a:pPr algn="just"/>
            <a:r>
              <a:rPr lang="fr-FR" dirty="0">
                <a:effectLst>
                  <a:outerShdw blurRad="38100" dist="38100" dir="2700000" algn="tl">
                    <a:srgbClr val="000000">
                      <a:alpha val="43137"/>
                    </a:srgbClr>
                  </a:outerShdw>
                </a:effectLst>
                <a:highlight>
                  <a:srgbClr val="FFFF00"/>
                </a:highlight>
              </a:rPr>
              <a:t>Toute l'activité des intelligences célestes tend à cette fin. </a:t>
            </a:r>
            <a:r>
              <a:rPr lang="fr-FR" dirty="0">
                <a:effectLst>
                  <a:outerShdw blurRad="38100" dist="38100" dir="2700000" algn="tl">
                    <a:srgbClr val="000000">
                      <a:alpha val="43137"/>
                    </a:srgbClr>
                  </a:outerShdw>
                </a:effectLst>
                <a:highlight>
                  <a:srgbClr val="00FFFF"/>
                </a:highlight>
              </a:rPr>
              <a:t>Leur mission consiste, sous la direction de leur Général, à ramener ceux que les transgressions ont éloignés du Père céleste.</a:t>
            </a:r>
            <a:endParaRPr lang="fr-CH" dirty="0">
              <a:highlight>
                <a:srgbClr val="00FFFF"/>
              </a:highlight>
            </a:endParaRPr>
          </a:p>
        </p:txBody>
      </p:sp>
      <p:sp>
        <p:nvSpPr>
          <p:cNvPr id="8" name="ZoneTexte 7">
            <a:extLst>
              <a:ext uri="{FF2B5EF4-FFF2-40B4-BE49-F238E27FC236}">
                <a16:creationId xmlns:a16="http://schemas.microsoft.com/office/drawing/2014/main" id="{674DAB1A-720F-00FA-7684-00C09FCC58B5}"/>
              </a:ext>
            </a:extLst>
          </p:cNvPr>
          <p:cNvSpPr txBox="1"/>
          <p:nvPr/>
        </p:nvSpPr>
        <p:spPr>
          <a:xfrm>
            <a:off x="266700" y="5898634"/>
            <a:ext cx="2400300" cy="646331"/>
          </a:xfrm>
          <a:prstGeom prst="rect">
            <a:avLst/>
          </a:prstGeom>
          <a:solidFill>
            <a:schemeClr val="tx2">
              <a:lumMod val="20000"/>
              <a:lumOff val="80000"/>
            </a:schemeClr>
          </a:solidFill>
          <a:ln w="57150">
            <a:solidFill>
              <a:schemeClr val="tx2"/>
            </a:solidFill>
          </a:ln>
        </p:spPr>
        <p:txBody>
          <a:bodyPr wrap="square">
            <a:spAutoFit/>
          </a:bodyPr>
          <a:lstStyle/>
          <a:p>
            <a:pPr algn="ctr"/>
            <a:r>
              <a:rPr lang="fr-FR" sz="1800" i="1" dirty="0">
                <a:solidFill>
                  <a:srgbClr val="0000CC"/>
                </a:solidFill>
                <a:effectLst/>
                <a:latin typeface="Calibri" panose="020F0502020204030204" pitchFamily="34" charset="0"/>
                <a:ea typeface="MS Minngs"/>
              </a:rPr>
              <a:t>Ê</a:t>
            </a:r>
            <a:r>
              <a:rPr lang="fr-FR" sz="1800" b="1" i="1" dirty="0">
                <a:solidFill>
                  <a:srgbClr val="0000CC"/>
                </a:solidFill>
                <a:effectLst/>
                <a:latin typeface="Calibri" panose="020F0502020204030204" pitchFamily="34" charset="0"/>
                <a:ea typeface="MS Minngs"/>
              </a:rPr>
              <a:t>tre semblable à Jésus,</a:t>
            </a:r>
            <a:r>
              <a:rPr lang="fr-FR" sz="1800" b="1" dirty="0">
                <a:solidFill>
                  <a:srgbClr val="0000CC"/>
                </a:solidFill>
                <a:effectLst/>
                <a:latin typeface="Calibri" panose="020F0502020204030204" pitchFamily="34" charset="0"/>
                <a:ea typeface="MS Minngs"/>
              </a:rPr>
              <a:t> </a:t>
            </a:r>
            <a:br>
              <a:rPr lang="fr-FR" sz="1800" b="1" dirty="0">
                <a:effectLst/>
                <a:latin typeface="Calibri" panose="020F0502020204030204" pitchFamily="34" charset="0"/>
                <a:ea typeface="MS Minngs"/>
              </a:rPr>
            </a:br>
            <a:r>
              <a:rPr lang="fr-FR" sz="1800" b="1" dirty="0">
                <a:solidFill>
                  <a:srgbClr val="FF0000"/>
                </a:solidFill>
                <a:effectLst/>
                <a:latin typeface="Calibri" panose="020F0502020204030204" pitchFamily="34" charset="0"/>
                <a:ea typeface="MS Minngs"/>
              </a:rPr>
              <a:t>p</a:t>
            </a:r>
            <a:r>
              <a:rPr lang="fr-FR" sz="1800" dirty="0">
                <a:solidFill>
                  <a:srgbClr val="FF0000"/>
                </a:solidFill>
                <a:effectLst/>
                <a:latin typeface="Calibri" panose="020F0502020204030204" pitchFamily="34" charset="0"/>
                <a:ea typeface="MS Minngs"/>
              </a:rPr>
              <a:t>. 65, 28 février. </a:t>
            </a:r>
            <a:endParaRPr lang="fr-CH" dirty="0">
              <a:solidFill>
                <a:srgbClr val="FF0000"/>
              </a:solidFill>
            </a:endParaRPr>
          </a:p>
        </p:txBody>
      </p:sp>
      <p:pic>
        <p:nvPicPr>
          <p:cNvPr id="4098" name="Picture 2" descr="Image d’Épingle Story">
            <a:extLst>
              <a:ext uri="{FF2B5EF4-FFF2-40B4-BE49-F238E27FC236}">
                <a16:creationId xmlns:a16="http://schemas.microsoft.com/office/drawing/2014/main" id="{88C781D5-675D-BDFF-BF68-54F3D6104C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0" y="127000"/>
            <a:ext cx="2070100" cy="207010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4100" name="Picture 4" descr="Image d’Épingle Story">
            <a:extLst>
              <a:ext uri="{FF2B5EF4-FFF2-40B4-BE49-F238E27FC236}">
                <a16:creationId xmlns:a16="http://schemas.microsoft.com/office/drawing/2014/main" id="{33E4B9C5-7767-14CD-E03B-10C677AB65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9300" y="2336800"/>
            <a:ext cx="2413000" cy="241300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EFE7B72-8205-010A-DA1D-052CA287FB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3700" y="4889500"/>
            <a:ext cx="1943100" cy="186690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2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C308685-AAD5-2225-40C4-3E84B815DD2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fr-FR" sz="4400" b="1" noProof="1">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DIEU RÉVÉLÉ EN JÉSUS (EMMANUEL)</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fr-FR" b="1" noProof="1">
                <a:solidFill>
                  <a:srgbClr val="69400B"/>
                </a:solidFill>
                <a:latin typeface="Comic Sans MS" panose="030F0702030302020204" pitchFamily="66" charset="0"/>
              </a:rPr>
              <a:t>“Personne n'a jamais vu Dieu ; le Fils unique, qui est dans le sein du Père, c'est lui qui l'a fait connaître” </a:t>
            </a:r>
            <a:r>
              <a:rPr lang="fr-FR" sz="1400" b="1" noProof="1">
                <a:solidFill>
                  <a:srgbClr val="69400B"/>
                </a:solidFill>
                <a:latin typeface="Comic Sans MS" panose="030F0702030302020204" pitchFamily="66" charset="0"/>
              </a:rPr>
              <a:t>(Jean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416131"/>
            <a:ext cx="9023660" cy="1015663"/>
          </a:xfrm>
          <a:prstGeom prst="rect">
            <a:avLst/>
          </a:prstGeom>
          <a:noFill/>
        </p:spPr>
        <p:txBody>
          <a:bodyPr wrap="square" rtlCol="0">
            <a:spAutoFit/>
          </a:bodyPr>
          <a:lstStyle/>
          <a:p>
            <a:pPr>
              <a:spcBef>
                <a:spcPts val="600"/>
              </a:spcBef>
            </a:pPr>
            <a:r>
              <a:rPr lang="fr-FR" sz="2000" b="1" noProof="1">
                <a:solidFill>
                  <a:schemeClr val="bg1"/>
                </a:solidFill>
                <a:effectLst>
                  <a:outerShdw blurRad="38100" dist="38100" dir="2700000" algn="tl">
                    <a:srgbClr val="000000"/>
                  </a:outerShdw>
                </a:effectLst>
              </a:rPr>
              <a:t>Si nous voulons savoir comment est Dieu, connaissons Jésus. Il est Dieu incarné </a:t>
            </a:r>
            <a:r>
              <a:rPr lang="fr-FR" noProof="1">
                <a:solidFill>
                  <a:srgbClr val="FFDE83"/>
                </a:solidFill>
                <a:effectLst>
                  <a:outerShdw blurRad="38100" dist="38100" dir="2700000" algn="tl">
                    <a:srgbClr val="000000"/>
                  </a:outerShdw>
                </a:effectLst>
              </a:rPr>
              <a:t>(Jean 1.14)</a:t>
            </a:r>
            <a:r>
              <a:rPr lang="fr-FR" sz="2000" b="1" noProof="1">
                <a:solidFill>
                  <a:schemeClr val="bg1"/>
                </a:solidFill>
                <a:effectLst>
                  <a:outerShdw blurRad="38100" dist="38100" dir="2700000" algn="tl">
                    <a:srgbClr val="000000"/>
                  </a:outerShdw>
                </a:effectLst>
              </a:rPr>
              <a:t>, qui s'est révélé lui-même en prenant la nature humaine afin de pouvoir être vu et entendu par nous </a:t>
            </a:r>
            <a:r>
              <a:rPr lang="fr-FR" noProof="1">
                <a:solidFill>
                  <a:srgbClr val="FFDE83"/>
                </a:solidFill>
                <a:effectLst>
                  <a:outerShdw blurRad="38100" dist="38100" dir="2700000" algn="tl">
                    <a:srgbClr val="000000"/>
                  </a:outerShdw>
                </a:effectLst>
              </a:rPr>
              <a:t>(Jean 1.18 ; 14.9 ; 1 Jean 5.20)</a:t>
            </a:r>
            <a:r>
              <a:rPr lang="fr-FR" sz="2000" b="1" noProof="1">
                <a:solidFill>
                  <a:schemeClr val="bg1"/>
                </a:solidFill>
                <a:effectLst>
                  <a:outerShdw blurRad="38100" dist="38100" dir="2700000" algn="tl">
                    <a:srgbClr val="000000"/>
                  </a:outerShdw>
                </a:effectLst>
              </a:rPr>
              <a:t>.</a:t>
            </a:r>
          </a:p>
        </p:txBody>
      </p:sp>
      <p:grpSp>
        <p:nvGrpSpPr>
          <p:cNvPr id="10" name="Group 9">
            <a:extLst>
              <a:ext uri="{FF2B5EF4-FFF2-40B4-BE49-F238E27FC236}">
                <a16:creationId xmlns:a16="http://schemas.microsoft.com/office/drawing/2014/main" id="{6A97CA3A-C4A4-EB95-DA36-4770DD08A940}"/>
              </a:ext>
            </a:extLst>
          </p:cNvPr>
          <p:cNvGrpSpPr/>
          <p:nvPr/>
        </p:nvGrpSpPr>
        <p:grpSpPr>
          <a:xfrm>
            <a:off x="3997206" y="3191263"/>
            <a:ext cx="7968884" cy="3534139"/>
            <a:chOff x="3997206" y="3191263"/>
            <a:chExt cx="7968884" cy="3534139"/>
          </a:xfrm>
        </p:grpSpPr>
        <p:sp>
          <p:nvSpPr>
            <p:cNvPr id="12" name="Freeform 11">
              <a:extLst>
                <a:ext uri="{FF2B5EF4-FFF2-40B4-BE49-F238E27FC236}">
                  <a16:creationId xmlns:a16="http://schemas.microsoft.com/office/drawing/2014/main" id="{F04312E2-59BB-8CC6-F979-778A383CC3D2}"/>
                </a:ext>
              </a:extLst>
            </p:cNvPr>
            <p:cNvSpPr/>
            <p:nvPr/>
          </p:nvSpPr>
          <p:spPr>
            <a:xfrm>
              <a:off x="3997206" y="319126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solidFill>
                    <a:schemeClr val="tx1"/>
                  </a:solidFill>
                </a:rPr>
                <a:t>Matthieu</a:t>
              </a:r>
            </a:p>
          </p:txBody>
        </p:sp>
        <p:sp>
          <p:nvSpPr>
            <p:cNvPr id="13" name="Freeform 12">
              <a:extLst>
                <a:ext uri="{FF2B5EF4-FFF2-40B4-BE49-F238E27FC236}">
                  <a16:creationId xmlns:a16="http://schemas.microsoft.com/office/drawing/2014/main" id="{92143463-074D-A2B5-F0E6-403D54E93293}"/>
                </a:ext>
              </a:extLst>
            </p:cNvPr>
            <p:cNvSpPr/>
            <p:nvPr/>
          </p:nvSpPr>
          <p:spPr>
            <a:xfrm>
              <a:off x="5358370" y="325922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Juif aux Juifs</a:t>
              </a:r>
            </a:p>
          </p:txBody>
        </p:sp>
        <p:sp>
          <p:nvSpPr>
            <p:cNvPr id="14" name="Freeform 13">
              <a:extLst>
                <a:ext uri="{FF2B5EF4-FFF2-40B4-BE49-F238E27FC236}">
                  <a16:creationId xmlns:a16="http://schemas.microsoft.com/office/drawing/2014/main" id="{23DFD225-13C1-B7FE-6DC4-976949BF83E5}"/>
                </a:ext>
              </a:extLst>
            </p:cNvPr>
            <p:cNvSpPr/>
            <p:nvPr/>
          </p:nvSpPr>
          <p:spPr>
            <a:xfrm>
              <a:off x="8186086" y="325922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Il est le Messie qui accomplit les promesses</a:t>
              </a:r>
            </a:p>
          </p:txBody>
        </p:sp>
        <p:sp>
          <p:nvSpPr>
            <p:cNvPr id="15" name="Freeform 14">
              <a:extLst>
                <a:ext uri="{FF2B5EF4-FFF2-40B4-BE49-F238E27FC236}">
                  <a16:creationId xmlns:a16="http://schemas.microsoft.com/office/drawing/2014/main" id="{86110013-FECE-DC1E-B9DB-E9B421858839}"/>
                </a:ext>
              </a:extLst>
            </p:cNvPr>
            <p:cNvSpPr/>
            <p:nvPr/>
          </p:nvSpPr>
          <p:spPr>
            <a:xfrm>
              <a:off x="3997206" y="410278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effectLst>
                    <a:outerShdw blurRad="38100" dist="38100" dir="2700000" algn="tl">
                      <a:srgbClr val="000000">
                        <a:alpha val="43137"/>
                      </a:srgbClr>
                    </a:outerShdw>
                  </a:effectLst>
                </a:rPr>
                <a:t>Marc</a:t>
              </a:r>
            </a:p>
          </p:txBody>
        </p:sp>
        <p:sp>
          <p:nvSpPr>
            <p:cNvPr id="16" name="Freeform 15">
              <a:extLst>
                <a:ext uri="{FF2B5EF4-FFF2-40B4-BE49-F238E27FC236}">
                  <a16:creationId xmlns:a16="http://schemas.microsoft.com/office/drawing/2014/main" id="{3234DA86-ECF9-6337-2D30-9CC69AE6E7D3}"/>
                </a:ext>
              </a:extLst>
            </p:cNvPr>
            <p:cNvSpPr/>
            <p:nvPr/>
          </p:nvSpPr>
          <p:spPr>
            <a:xfrm>
              <a:off x="5358370" y="417074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Juif aux non-Juifs</a:t>
              </a:r>
            </a:p>
          </p:txBody>
        </p:sp>
        <p:sp>
          <p:nvSpPr>
            <p:cNvPr id="17" name="Freeform 16">
              <a:extLst>
                <a:ext uri="{FF2B5EF4-FFF2-40B4-BE49-F238E27FC236}">
                  <a16:creationId xmlns:a16="http://schemas.microsoft.com/office/drawing/2014/main" id="{4044F992-8590-8C58-A0C9-0E99A0685D65}"/>
                </a:ext>
              </a:extLst>
            </p:cNvPr>
            <p:cNvSpPr/>
            <p:nvPr/>
          </p:nvSpPr>
          <p:spPr>
            <a:xfrm>
              <a:off x="8186086" y="417074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Toujours attentif à servir les autres</a:t>
              </a:r>
            </a:p>
          </p:txBody>
        </p:sp>
        <p:sp>
          <p:nvSpPr>
            <p:cNvPr id="18" name="Freeform 17">
              <a:extLst>
                <a:ext uri="{FF2B5EF4-FFF2-40B4-BE49-F238E27FC236}">
                  <a16:creationId xmlns:a16="http://schemas.microsoft.com/office/drawing/2014/main" id="{FD58318E-DD73-18ED-30E9-4F0E01C8A648}"/>
                </a:ext>
              </a:extLst>
            </p:cNvPr>
            <p:cNvSpPr/>
            <p:nvPr/>
          </p:nvSpPr>
          <p:spPr>
            <a:xfrm>
              <a:off x="3997206" y="501430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solidFill>
                    <a:schemeClr val="tx1"/>
                  </a:solidFill>
                </a:rPr>
                <a:t>Luc</a:t>
              </a:r>
            </a:p>
          </p:txBody>
        </p:sp>
        <p:sp>
          <p:nvSpPr>
            <p:cNvPr id="19" name="Freeform 18">
              <a:extLst>
                <a:ext uri="{FF2B5EF4-FFF2-40B4-BE49-F238E27FC236}">
                  <a16:creationId xmlns:a16="http://schemas.microsoft.com/office/drawing/2014/main" id="{9B685AFD-56C0-0EA5-2CFE-2CE89F51B08D}"/>
                </a:ext>
              </a:extLst>
            </p:cNvPr>
            <p:cNvSpPr/>
            <p:nvPr/>
          </p:nvSpPr>
          <p:spPr>
            <a:xfrm>
              <a:off x="5358370" y="508226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2">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non-Juif aux non-Juifs</a:t>
              </a:r>
            </a:p>
          </p:txBody>
        </p:sp>
        <p:sp>
          <p:nvSpPr>
            <p:cNvPr id="20" name="Freeform 19">
              <a:extLst>
                <a:ext uri="{FF2B5EF4-FFF2-40B4-BE49-F238E27FC236}">
                  <a16:creationId xmlns:a16="http://schemas.microsoft.com/office/drawing/2014/main" id="{648ED4FD-99EB-FE2D-45E3-A2E4F7C92663}"/>
                </a:ext>
              </a:extLst>
            </p:cNvPr>
            <p:cNvSpPr/>
            <p:nvPr/>
          </p:nvSpPr>
          <p:spPr>
            <a:xfrm>
              <a:off x="8186086" y="508226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Humain et compatissant</a:t>
              </a:r>
            </a:p>
          </p:txBody>
        </p:sp>
        <p:sp>
          <p:nvSpPr>
            <p:cNvPr id="21" name="Freeform 20">
              <a:extLst>
                <a:ext uri="{FF2B5EF4-FFF2-40B4-BE49-F238E27FC236}">
                  <a16:creationId xmlns:a16="http://schemas.microsoft.com/office/drawing/2014/main" id="{C1E2351C-3148-7F9A-8FD1-CDA07E65A22B}"/>
                </a:ext>
              </a:extLst>
            </p:cNvPr>
            <p:cNvSpPr/>
            <p:nvPr/>
          </p:nvSpPr>
          <p:spPr>
            <a:xfrm>
              <a:off x="3997206" y="592582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effectLst>
                    <a:outerShdw blurRad="38100" dist="38100" dir="2700000" algn="tl">
                      <a:srgbClr val="000000">
                        <a:alpha val="43137"/>
                      </a:srgbClr>
                    </a:outerShdw>
                  </a:effectLst>
                </a:rPr>
                <a:t>Jean</a:t>
              </a:r>
            </a:p>
          </p:txBody>
        </p:sp>
        <p:sp>
          <p:nvSpPr>
            <p:cNvPr id="22" name="Freeform 21">
              <a:extLst>
                <a:ext uri="{FF2B5EF4-FFF2-40B4-BE49-F238E27FC236}">
                  <a16:creationId xmlns:a16="http://schemas.microsoft.com/office/drawing/2014/main" id="{59F8CB86-CDD1-8E7E-403D-E340E9DD18C4}"/>
                </a:ext>
              </a:extLst>
            </p:cNvPr>
            <p:cNvSpPr/>
            <p:nvPr/>
          </p:nvSpPr>
          <p:spPr>
            <a:xfrm>
              <a:off x="5358370" y="599378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Juif aux Juifs et aux non-Juifs</a:t>
              </a:r>
            </a:p>
          </p:txBody>
        </p:sp>
        <p:sp>
          <p:nvSpPr>
            <p:cNvPr id="23" name="Freeform 22">
              <a:extLst>
                <a:ext uri="{FF2B5EF4-FFF2-40B4-BE49-F238E27FC236}">
                  <a16:creationId xmlns:a16="http://schemas.microsoft.com/office/drawing/2014/main" id="{1ED25FC6-499E-80C8-7862-8C265AAD12C2}"/>
                </a:ext>
              </a:extLst>
            </p:cNvPr>
            <p:cNvSpPr/>
            <p:nvPr/>
          </p:nvSpPr>
          <p:spPr>
            <a:xfrm>
              <a:off x="8186086" y="599378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Le donateur de la vie physique et spirituelle</a:t>
              </a:r>
            </a:p>
          </p:txBody>
        </p:sp>
      </p:grpSp>
      <p:pic>
        <p:nvPicPr>
          <p:cNvPr id="7" name="Imagen 6" descr="Un dibujo de una persona  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431794"/>
            <a:ext cx="11965781" cy="707886"/>
          </a:xfrm>
          <a:prstGeom prst="rect">
            <a:avLst/>
          </a:prstGeom>
          <a:noFill/>
        </p:spPr>
        <p:txBody>
          <a:bodyPr wrap="square">
            <a:spAutoFit/>
          </a:bodyPr>
          <a:lstStyle/>
          <a:p>
            <a:pPr>
              <a:spcBef>
                <a:spcPts val="600"/>
              </a:spcBef>
            </a:pPr>
            <a:r>
              <a:rPr lang="fr-FR" sz="2000" b="1" noProof="1">
                <a:solidFill>
                  <a:schemeClr val="bg1"/>
                </a:solidFill>
                <a:effectLst>
                  <a:outerShdw blurRad="38100" dist="38100" dir="2700000" algn="tl">
                    <a:srgbClr val="000000"/>
                  </a:outerShdw>
                </a:effectLst>
              </a:rPr>
              <a:t>Il fut annoncé sous un nom prophétique qui indiquait le but de sa vie : Emmanuel, Dieu avec nous </a:t>
            </a:r>
            <a:r>
              <a:rPr lang="fr-FR" noProof="1">
                <a:solidFill>
                  <a:srgbClr val="FFDE83"/>
                </a:solidFill>
                <a:effectLst>
                  <a:outerShdw blurRad="38100" dist="38100" dir="2700000" algn="tl">
                    <a:srgbClr val="000000"/>
                  </a:outerShdw>
                </a:effectLst>
              </a:rPr>
              <a:t>(Ésaïe 7.14 ; Matthieu 1.23)</a:t>
            </a:r>
            <a:r>
              <a:rPr lang="fr-FR" sz="2000" b="1" noProof="1">
                <a:solidFill>
                  <a:schemeClr val="bg1"/>
                </a:solidFill>
                <a:effectLst>
                  <a:outerShdw blurRad="38100" dist="38100" dir="2700000" algn="tl">
                    <a:srgbClr val="000000"/>
                  </a:outerShdw>
                </a:effectLst>
              </a:rPr>
              <a:t>. Les quatre évangélistes nous le présentent sous différents aspects.</a:t>
            </a:r>
          </a:p>
        </p:txBody>
      </p:sp>
      <p:pic>
        <p:nvPicPr>
          <p:cNvPr id="11" name="Imagen 10" descr="Una persona parado en un cuerpo de agua junto a una roca  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00A18A-9C49-A8AE-675F-6D2AB893AD49}"/>
              </a:ext>
            </a:extLst>
          </p:cNvPr>
          <p:cNvSpPr txBox="1"/>
          <p:nvPr/>
        </p:nvSpPr>
        <p:spPr>
          <a:xfrm>
            <a:off x="4216400" y="304800"/>
            <a:ext cx="7353300" cy="5324535"/>
          </a:xfrm>
          <a:prstGeom prst="rect">
            <a:avLst/>
          </a:prstGeom>
          <a:noFill/>
          <a:ln w="57150">
            <a:solidFill>
              <a:srgbClr val="FF0000"/>
            </a:solidFill>
          </a:ln>
        </p:spPr>
        <p:txBody>
          <a:bodyPr wrap="square" rtlCol="0">
            <a:spAutoFit/>
          </a:bodyPr>
          <a:lstStyle/>
          <a:p>
            <a:r>
              <a:rPr lang="fr-FR" sz="2000" dirty="0">
                <a:solidFill>
                  <a:schemeClr val="tx2"/>
                </a:solidFill>
                <a:effectLst>
                  <a:outerShdw blurRad="38100" dist="38100" dir="2700000" algn="tl">
                    <a:srgbClr val="000000">
                      <a:alpha val="43137"/>
                    </a:srgbClr>
                  </a:outerShdw>
                </a:effectLst>
              </a:rPr>
              <a:t>La loi de Dieu, par sa nature même, est immuable. C'est une révélation de la volonté et du caractère de son Auteur. « Dieu est amour » </a:t>
            </a:r>
            <a:r>
              <a:rPr lang="fr-FR" sz="2000" i="1" dirty="0">
                <a:solidFill>
                  <a:schemeClr val="tx2"/>
                </a:solidFill>
                <a:effectLst>
                  <a:outerShdw blurRad="38100" dist="38100" dir="2700000" algn="tl">
                    <a:srgbClr val="000000">
                      <a:alpha val="43137"/>
                    </a:srgbClr>
                  </a:outerShdw>
                </a:effectLst>
              </a:rPr>
              <a:t>(1 Jean 4.8),</a:t>
            </a:r>
            <a:r>
              <a:rPr lang="fr-FR" sz="2000" dirty="0">
                <a:solidFill>
                  <a:schemeClr val="tx2"/>
                </a:solidFill>
                <a:effectLst>
                  <a:outerShdw blurRad="38100" dist="38100" dir="2700000" algn="tl">
                    <a:srgbClr val="000000">
                      <a:alpha val="43137"/>
                    </a:srgbClr>
                  </a:outerShdw>
                </a:effectLst>
              </a:rPr>
              <a:t> et sa loi est amour. </a:t>
            </a:r>
          </a:p>
          <a:p>
            <a:pPr algn="just"/>
            <a:br>
              <a:rPr lang="fr-FR" sz="2000" dirty="0">
                <a:solidFill>
                  <a:srgbClr val="FF0000"/>
                </a:solidFill>
                <a:effectLst>
                  <a:outerShdw blurRad="38100" dist="38100" dir="2700000" algn="tl">
                    <a:srgbClr val="000000">
                      <a:alpha val="43137"/>
                    </a:srgbClr>
                  </a:outerShdw>
                </a:effectLst>
              </a:rPr>
            </a:br>
            <a:r>
              <a:rPr lang="fr-FR" sz="2000" dirty="0">
                <a:solidFill>
                  <a:srgbClr val="FF0000"/>
                </a:solidFill>
                <a:effectLst>
                  <a:outerShdw blurRad="38100" dist="38100" dir="2700000" algn="tl">
                    <a:srgbClr val="000000">
                      <a:alpha val="43137"/>
                    </a:srgbClr>
                  </a:outerShdw>
                </a:effectLst>
              </a:rPr>
              <a:t>Ses deux grands principes sont l'amour de Dieu et l'amour du prochain. « L'amour est donc l'accomplissement de la loi » </a:t>
            </a:r>
            <a:r>
              <a:rPr lang="fr-FR" sz="2000" i="1" dirty="0">
                <a:solidFill>
                  <a:srgbClr val="FF0000"/>
                </a:solidFill>
                <a:effectLst>
                  <a:outerShdw blurRad="38100" dist="38100" dir="2700000" algn="tl">
                    <a:srgbClr val="000000">
                      <a:alpha val="43137"/>
                    </a:srgbClr>
                  </a:outerShdw>
                </a:effectLst>
              </a:rPr>
              <a:t>(Romains 13.10)</a:t>
            </a:r>
            <a:r>
              <a:rPr lang="fr-FR" sz="2000" dirty="0">
                <a:solidFill>
                  <a:srgbClr val="FF0000"/>
                </a:solidFill>
                <a:effectLst>
                  <a:outerShdw blurRad="38100" dist="38100" dir="2700000" algn="tl">
                    <a:srgbClr val="000000">
                      <a:alpha val="43137"/>
                    </a:srgbClr>
                  </a:outerShdw>
                </a:effectLst>
              </a:rPr>
              <a:t>. </a:t>
            </a:r>
          </a:p>
          <a:p>
            <a:endParaRPr lang="fr-FR" sz="2000" dirty="0"/>
          </a:p>
          <a:p>
            <a:r>
              <a:rPr lang="fr-FR" sz="2000" dirty="0">
                <a:solidFill>
                  <a:schemeClr val="tx2"/>
                </a:solidFill>
                <a:effectLst>
                  <a:outerShdw blurRad="38100" dist="38100" dir="2700000" algn="tl">
                    <a:srgbClr val="000000">
                      <a:alpha val="43137"/>
                    </a:srgbClr>
                  </a:outerShdw>
                </a:effectLst>
              </a:rPr>
              <a:t>Le caractère de Dieu est justice et vérité ; telle est aussi la nature de sa loi. Le psalmiste déclare : </a:t>
            </a:r>
            <a:r>
              <a:rPr lang="fr-FR" sz="2000" dirty="0">
                <a:solidFill>
                  <a:srgbClr val="0000CC"/>
                </a:solidFill>
                <a:effectLst>
                  <a:outerShdw blurRad="38100" dist="38100" dir="2700000" algn="tl">
                    <a:srgbClr val="000000">
                      <a:alpha val="43137"/>
                    </a:srgbClr>
                  </a:outerShdw>
                </a:effectLst>
              </a:rPr>
              <a:t>« Ta loi est vérité », et « Tous tes commandements sont justice »</a:t>
            </a:r>
            <a:r>
              <a:rPr lang="fr-FR" sz="2000" dirty="0"/>
              <a:t> </a:t>
            </a:r>
            <a:r>
              <a:rPr lang="fr-FR" sz="2000" i="1" dirty="0"/>
              <a:t>(Psaume 119.142,172).</a:t>
            </a:r>
            <a:r>
              <a:rPr lang="fr-FR" sz="2000" dirty="0"/>
              <a:t> </a:t>
            </a:r>
          </a:p>
          <a:p>
            <a:endParaRPr lang="fr-FR" sz="2000" dirty="0"/>
          </a:p>
          <a:p>
            <a:r>
              <a:rPr lang="fr-FR" sz="2000" dirty="0">
                <a:solidFill>
                  <a:schemeClr val="tx2"/>
                </a:solidFill>
                <a:effectLst>
                  <a:outerShdw blurRad="38100" dist="38100" dir="2700000" algn="tl">
                    <a:srgbClr val="000000">
                      <a:alpha val="43137"/>
                    </a:srgbClr>
                  </a:outerShdw>
                </a:effectLst>
              </a:rPr>
              <a:t>De son côté, l'apôtre Paul nous dit </a:t>
            </a:r>
            <a:r>
              <a:rPr lang="fr-FR" sz="2000" dirty="0">
                <a:effectLst>
                  <a:outerShdw blurRad="38100" dist="38100" dir="2700000" algn="tl">
                    <a:srgbClr val="000000">
                      <a:alpha val="43137"/>
                    </a:srgbClr>
                  </a:outerShdw>
                </a:effectLst>
              </a:rPr>
              <a:t>: «</a:t>
            </a:r>
            <a:r>
              <a:rPr lang="fr-FR" sz="2000" dirty="0">
                <a:effectLst>
                  <a:outerShdw blurRad="38100" dist="38100" dir="2700000" algn="tl">
                    <a:srgbClr val="000000">
                      <a:alpha val="43137"/>
                    </a:srgbClr>
                  </a:outerShdw>
                </a:effectLst>
                <a:highlight>
                  <a:srgbClr val="FFFF00"/>
                </a:highlight>
              </a:rPr>
              <a:t> La loi est sainte ; le commandement est saint, juste et bon »</a:t>
            </a:r>
            <a:r>
              <a:rPr lang="fr-FR" sz="2000" dirty="0">
                <a:effectLst>
                  <a:outerShdw blurRad="38100" dist="38100" dir="2700000" algn="tl">
                    <a:srgbClr val="000000">
                      <a:alpha val="43137"/>
                    </a:srgbClr>
                  </a:outerShdw>
                </a:effectLst>
              </a:rPr>
              <a:t> </a:t>
            </a:r>
            <a:r>
              <a:rPr lang="fr-FR" sz="2000" i="1" dirty="0">
                <a:effectLst>
                  <a:outerShdw blurRad="38100" dist="38100" dir="2700000" algn="tl">
                    <a:srgbClr val="000000">
                      <a:alpha val="43137"/>
                    </a:srgbClr>
                  </a:outerShdw>
                </a:effectLst>
                <a:highlight>
                  <a:srgbClr val="00FFFF"/>
                </a:highlight>
              </a:rPr>
              <a:t>(Romains 7.12).</a:t>
            </a:r>
          </a:p>
          <a:p>
            <a:r>
              <a:rPr lang="fr-FR" sz="2000" dirty="0"/>
              <a:t> </a:t>
            </a:r>
          </a:p>
          <a:p>
            <a:r>
              <a:rPr lang="fr-FR" sz="2000" dirty="0">
                <a:solidFill>
                  <a:schemeClr val="tx2"/>
                </a:solidFill>
                <a:effectLst>
                  <a:outerShdw blurRad="38100" dist="38100" dir="2700000" algn="tl">
                    <a:srgbClr val="000000">
                      <a:alpha val="43137"/>
                    </a:srgbClr>
                  </a:outerShdw>
                </a:effectLst>
              </a:rPr>
              <a:t>Une telle loi, étant l'expression de l'esprit et de la volonté de Dieu, doit être aussi éternelle que son Auteur.</a:t>
            </a:r>
            <a:endParaRPr lang="fr-CH" sz="2000" dirty="0">
              <a:solidFill>
                <a:schemeClr val="tx2"/>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948C5EBB-6A72-FABD-E72F-CAA7B9B0068A}"/>
              </a:ext>
            </a:extLst>
          </p:cNvPr>
          <p:cNvSpPr txBox="1"/>
          <p:nvPr/>
        </p:nvSpPr>
        <p:spPr>
          <a:xfrm>
            <a:off x="5613400" y="5905500"/>
            <a:ext cx="4076700" cy="369332"/>
          </a:xfrm>
          <a:prstGeom prst="rect">
            <a:avLst/>
          </a:prstGeom>
          <a:noFill/>
          <a:ln w="38100">
            <a:solidFill>
              <a:srgbClr val="AF1800"/>
            </a:solidFill>
          </a:ln>
        </p:spPr>
        <p:txBody>
          <a:bodyPr wrap="square" rtlCol="0">
            <a:spAutoFit/>
          </a:bodyPr>
          <a:lstStyle/>
          <a:p>
            <a:r>
              <a:rPr lang="fr-CH" dirty="0">
                <a:ln w="0"/>
                <a:effectLst>
                  <a:outerShdw blurRad="38100" dist="38100" dir="2700000" algn="tl">
                    <a:srgbClr val="000000">
                      <a:alpha val="43137"/>
                    </a:srgbClr>
                  </a:outerShdw>
                </a:effectLst>
                <a:highlight>
                  <a:srgbClr val="00FFFF"/>
                </a:highlight>
              </a:rPr>
              <a:t>(Ellen G. White, </a:t>
            </a:r>
            <a:r>
              <a:rPr lang="fr-FR" i="1" dirty="0">
                <a:ln w="0"/>
                <a:effectLst>
                  <a:outerShdw blurRad="38100" dist="38100" dir="2700000" algn="tl">
                    <a:srgbClr val="000000">
                      <a:alpha val="43137"/>
                    </a:srgbClr>
                  </a:outerShdw>
                </a:effectLst>
                <a:highlight>
                  <a:srgbClr val="00FFFF"/>
                </a:highlight>
              </a:rPr>
              <a:t>Le Grand Espoir,</a:t>
            </a:r>
            <a:r>
              <a:rPr lang="fr-FR" dirty="0">
                <a:ln w="0"/>
                <a:effectLst>
                  <a:outerShdw blurRad="38100" dist="38100" dir="2700000" algn="tl">
                    <a:srgbClr val="000000">
                      <a:alpha val="43137"/>
                    </a:srgbClr>
                  </a:outerShdw>
                </a:effectLst>
                <a:highlight>
                  <a:srgbClr val="00FFFF"/>
                </a:highlight>
              </a:rPr>
              <a:t> p. 341)</a:t>
            </a:r>
            <a:endParaRPr lang="fr-CH" dirty="0">
              <a:ln w="0"/>
              <a:effectLst>
                <a:outerShdw blurRad="38100" dist="38100" dir="2700000" algn="tl">
                  <a:srgbClr val="000000">
                    <a:alpha val="43137"/>
                  </a:srgbClr>
                </a:outerShdw>
              </a:effectLst>
              <a:highlight>
                <a:srgbClr val="00FFFF"/>
              </a:highlight>
            </a:endParaRPr>
          </a:p>
        </p:txBody>
      </p:sp>
      <p:pic>
        <p:nvPicPr>
          <p:cNvPr id="1026" name="Picture 2">
            <a:extLst>
              <a:ext uri="{FF2B5EF4-FFF2-40B4-BE49-F238E27FC236}">
                <a16:creationId xmlns:a16="http://schemas.microsoft.com/office/drawing/2014/main" id="{23C96C86-2EAC-985F-EC9E-85D6D3CBD6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776" y="241300"/>
            <a:ext cx="3573780" cy="6400800"/>
          </a:xfrm>
          <a:prstGeom prst="rect">
            <a:avLst/>
          </a:prstGeom>
          <a:noFill/>
          <a:ln w="57150">
            <a:solidFill>
              <a:srgbClr val="AF18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7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77F54F9-4A44-6F4F-06F2-939CE05ADD4E}"/>
              </a:ext>
            </a:extLst>
          </p:cNvPr>
          <p:cNvSpPr txBox="1"/>
          <p:nvPr/>
        </p:nvSpPr>
        <p:spPr>
          <a:xfrm>
            <a:off x="4051300" y="419100"/>
            <a:ext cx="7264400" cy="3970318"/>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Emmanuel, Dieu avec nous</a:t>
            </a:r>
          </a:p>
          <a:p>
            <a:endParaRPr lang="fr-CH" dirty="0">
              <a:effectLst>
                <a:outerShdw blurRad="38100" dist="38100" dir="2700000" algn="tl">
                  <a:srgbClr val="000000">
                    <a:alpha val="43137"/>
                  </a:srgbClr>
                </a:outerShdw>
              </a:effectLst>
            </a:endParaRPr>
          </a:p>
          <a:p>
            <a:r>
              <a:rPr lang="fr-FR" dirty="0">
                <a:effectLst>
                  <a:outerShdw blurRad="38100" dist="38100" dir="2700000" algn="tl">
                    <a:srgbClr val="000000">
                      <a:alpha val="43137"/>
                    </a:srgbClr>
                  </a:outerShdw>
                </a:effectLst>
                <a:highlight>
                  <a:srgbClr val="FFFF00"/>
                </a:highlight>
              </a:rPr>
              <a:t>«</a:t>
            </a:r>
            <a:r>
              <a:rPr lang="fr-FR" dirty="0">
                <a:solidFill>
                  <a:srgbClr val="FF0000"/>
                </a:solidFill>
                <a:effectLst>
                  <a:outerShdw blurRad="38100" dist="38100" dir="2700000" algn="tl">
                    <a:srgbClr val="000000">
                      <a:alpha val="43137"/>
                    </a:srgbClr>
                  </a:outerShdw>
                </a:effectLst>
                <a:highlight>
                  <a:srgbClr val="FFFF00"/>
                </a:highlight>
              </a:rPr>
              <a:t> Car le Dieu qui a dit :’ Du sein des ténèbres brillera la lumière ‘ a brillé dans notre cœur, pour que resplendisse la connaissance de la gloire de Dieu sur le visage du Christ. » </a:t>
            </a:r>
            <a:r>
              <a:rPr lang="fr-FR" i="1" dirty="0">
                <a:effectLst>
                  <a:outerShdw blurRad="38100" dist="38100" dir="2700000" algn="tl">
                    <a:srgbClr val="000000">
                      <a:alpha val="43137"/>
                    </a:srgbClr>
                  </a:outerShdw>
                </a:effectLst>
              </a:rPr>
              <a:t>(2 Corinthiens 4.6.)</a:t>
            </a:r>
            <a:r>
              <a:rPr lang="fr-FR" dirty="0">
                <a:effectLst>
                  <a:outerShdw blurRad="38100" dist="38100" dir="2700000" algn="tl">
                    <a:srgbClr val="000000">
                      <a:alpha val="43137"/>
                    </a:srgbClr>
                  </a:outerShdw>
                </a:effectLst>
              </a:rPr>
              <a:t> </a:t>
            </a:r>
          </a:p>
          <a:p>
            <a:endParaRPr lang="fr-FR" dirty="0">
              <a:effectLst>
                <a:outerShdw blurRad="38100" dist="38100" dir="2700000" algn="tl">
                  <a:srgbClr val="000000">
                    <a:alpha val="43137"/>
                  </a:srgbClr>
                </a:outerShdw>
              </a:effectLst>
            </a:endParaRPr>
          </a:p>
          <a:p>
            <a:r>
              <a:rPr lang="fr-FR" dirty="0">
                <a:effectLst>
                  <a:outerShdw blurRad="38100" dist="38100" dir="2700000" algn="tl">
                    <a:srgbClr val="000000">
                      <a:alpha val="43137"/>
                    </a:srgbClr>
                  </a:outerShdw>
                </a:effectLst>
                <a:highlight>
                  <a:srgbClr val="00FF00"/>
                </a:highlight>
              </a:rPr>
              <a:t>Dès les jours de l’éternité le Seigneur Jésus-Christ était un avec le Père ; il était « l’image de Dieu » </a:t>
            </a:r>
            <a:r>
              <a:rPr lang="fr-FR" i="1" dirty="0">
                <a:effectLst>
                  <a:outerShdw blurRad="38100" dist="38100" dir="2700000" algn="tl">
                    <a:srgbClr val="000000">
                      <a:alpha val="43137"/>
                    </a:srgbClr>
                  </a:outerShdw>
                </a:effectLst>
                <a:highlight>
                  <a:srgbClr val="00FF00"/>
                </a:highlight>
              </a:rPr>
              <a:t>(2 Corinthiens 4.4)</a:t>
            </a:r>
            <a:r>
              <a:rPr lang="fr-FR" dirty="0">
                <a:effectLst>
                  <a:outerShdw blurRad="38100" dist="38100" dir="2700000" algn="tl">
                    <a:srgbClr val="000000">
                      <a:alpha val="43137"/>
                    </a:srgbClr>
                  </a:outerShdw>
                </a:effectLst>
                <a:highlight>
                  <a:srgbClr val="00FF00"/>
                </a:highlight>
              </a:rPr>
              <a:t>, l’image de sa grandeur et de sa majesté, « le rayonnement de sa gloire » </a:t>
            </a:r>
            <a:r>
              <a:rPr lang="fr-FR" i="1" dirty="0">
                <a:effectLst>
                  <a:outerShdw blurRad="38100" dist="38100" dir="2700000" algn="tl">
                    <a:srgbClr val="000000">
                      <a:alpha val="43137"/>
                    </a:srgbClr>
                  </a:outerShdw>
                </a:effectLst>
              </a:rPr>
              <a:t>(Hébreux 1.3)</a:t>
            </a:r>
            <a:r>
              <a:rPr lang="fr-FR" dirty="0">
                <a:effectLst>
                  <a:outerShdw blurRad="38100" dist="38100" dir="2700000" algn="tl">
                    <a:srgbClr val="000000">
                      <a:alpha val="43137"/>
                    </a:srgbClr>
                  </a:outerShdw>
                </a:effectLst>
              </a:rPr>
              <a:t>. </a:t>
            </a:r>
          </a:p>
          <a:p>
            <a:endParaRPr lang="fr-FR" dirty="0">
              <a:effectLst>
                <a:outerShdw blurRad="38100" dist="38100" dir="2700000" algn="tl">
                  <a:srgbClr val="000000">
                    <a:alpha val="43137"/>
                  </a:srgbClr>
                </a:outerShdw>
              </a:effectLst>
            </a:endParaRPr>
          </a:p>
          <a:p>
            <a:r>
              <a:rPr lang="fr-FR" dirty="0">
                <a:solidFill>
                  <a:srgbClr val="0000CC"/>
                </a:solidFill>
                <a:effectLst>
                  <a:outerShdw blurRad="38100" dist="38100" dir="2700000" algn="tl">
                    <a:srgbClr val="000000">
                      <a:alpha val="43137"/>
                    </a:srgbClr>
                  </a:outerShdw>
                </a:effectLst>
                <a:highlight>
                  <a:srgbClr val="00FFFF"/>
                </a:highlight>
              </a:rPr>
              <a:t>C’est pour manifester cette gloire qu’il est venu en ce monde. Sur une terre obscurcie par le péché il est venu révéler la lumière de l’amour de Dieu ; il a été « Dieu avec nous ». C’est pour cela que la prophétie avait annoncé : « On lui donnera le nom d’Emmanuel. » </a:t>
            </a:r>
            <a:r>
              <a:rPr lang="fr-FR" i="1" dirty="0">
                <a:effectLst>
                  <a:outerShdw blurRad="38100" dist="38100" dir="2700000" algn="tl">
                    <a:srgbClr val="000000">
                      <a:alpha val="43137"/>
                    </a:srgbClr>
                  </a:outerShdw>
                </a:effectLst>
              </a:rPr>
              <a:t>(Matthieu 1.23.) </a:t>
            </a:r>
            <a:endParaRPr lang="fr-CH" dirty="0"/>
          </a:p>
        </p:txBody>
      </p:sp>
      <p:sp>
        <p:nvSpPr>
          <p:cNvPr id="3" name="ZoneTexte 2">
            <a:extLst>
              <a:ext uri="{FF2B5EF4-FFF2-40B4-BE49-F238E27FC236}">
                <a16:creationId xmlns:a16="http://schemas.microsoft.com/office/drawing/2014/main" id="{7A023D02-EEDE-D270-0F8D-9777A30EB858}"/>
              </a:ext>
            </a:extLst>
          </p:cNvPr>
          <p:cNvSpPr txBox="1"/>
          <p:nvPr/>
        </p:nvSpPr>
        <p:spPr>
          <a:xfrm>
            <a:off x="2527300" y="4724400"/>
            <a:ext cx="8813800" cy="2031325"/>
          </a:xfrm>
          <a:prstGeom prst="rect">
            <a:avLst/>
          </a:prstGeom>
          <a:noFill/>
        </p:spPr>
        <p:txBody>
          <a:bodyPr wrap="square" rtlCol="0">
            <a:spAutoFit/>
          </a:bodyPr>
          <a:lstStyle/>
          <a:p>
            <a:r>
              <a:rPr lang="fr-FR" dirty="0">
                <a:effectLst>
                  <a:outerShdw blurRad="38100" dist="38100" dir="2700000" algn="tl">
                    <a:srgbClr val="000000">
                      <a:alpha val="43137"/>
                    </a:srgbClr>
                  </a:outerShdw>
                </a:effectLst>
                <a:highlight>
                  <a:srgbClr val="FFFF00"/>
                </a:highlight>
              </a:rPr>
              <a:t>En venant demeurer parmi nous, Jésus allait révéler Dieu à la fois aux hommes et aux anges</a:t>
            </a:r>
            <a:r>
              <a:rPr lang="fr-FR" dirty="0">
                <a:effectLst>
                  <a:outerShdw blurRad="38100" dist="38100" dir="2700000" algn="tl">
                    <a:srgbClr val="000000">
                      <a:alpha val="43137"/>
                    </a:srgbClr>
                  </a:outerShdw>
                </a:effectLst>
              </a:rPr>
              <a:t>. </a:t>
            </a:r>
            <a:r>
              <a:rPr lang="fr-FR" dirty="0">
                <a:solidFill>
                  <a:srgbClr val="FF0000"/>
                </a:solidFill>
                <a:effectLst>
                  <a:outerShdw blurRad="38100" dist="38100" dir="2700000" algn="tl">
                    <a:srgbClr val="000000">
                      <a:alpha val="43137"/>
                    </a:srgbClr>
                  </a:outerShdw>
                </a:effectLst>
              </a:rPr>
              <a:t>Il était la Parole de Dieu, </a:t>
            </a:r>
            <a:r>
              <a:rPr lang="fr-FR" dirty="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highlight>
                  <a:srgbClr val="FFFF00"/>
                </a:highlight>
              </a:rPr>
              <a:t>la pensée de Dieu devenant perceptible à l’oreille.</a:t>
            </a:r>
          </a:p>
          <a:p>
            <a:endParaRPr lang="fr-FR" dirty="0">
              <a:effectLst>
                <a:outerShdw blurRad="38100" dist="38100" dir="2700000" algn="tl">
                  <a:srgbClr val="000000">
                    <a:alpha val="43137"/>
                  </a:srgbClr>
                </a:outerShdw>
              </a:effectLst>
              <a:highlight>
                <a:srgbClr val="FFFF00"/>
              </a:highlight>
            </a:endParaRPr>
          </a:p>
          <a:p>
            <a:r>
              <a:rPr lang="fr-FR" dirty="0">
                <a:effectLst>
                  <a:outerShdw blurRad="38100" dist="38100" dir="2700000" algn="tl">
                    <a:srgbClr val="000000">
                      <a:alpha val="43137"/>
                    </a:srgbClr>
                  </a:outerShdw>
                </a:effectLst>
                <a:highlight>
                  <a:srgbClr val="FFFF00"/>
                </a:highlight>
              </a:rPr>
              <a:t> </a:t>
            </a:r>
            <a:r>
              <a:rPr lang="fr-FR" dirty="0">
                <a:solidFill>
                  <a:srgbClr val="69400B"/>
                </a:solidFill>
                <a:effectLst>
                  <a:outerShdw blurRad="38100" dist="38100" dir="2700000" algn="tl">
                    <a:srgbClr val="000000">
                      <a:alpha val="43137"/>
                    </a:srgbClr>
                  </a:outerShdw>
                </a:effectLst>
                <a:highlight>
                  <a:srgbClr val="00FF00"/>
                </a:highlight>
              </a:rPr>
              <a:t>Dans la prière qu’il a formulée en faveur de ses disciples il a dit : </a:t>
            </a:r>
            <a:r>
              <a:rPr lang="fr-FR" dirty="0">
                <a:effectLst>
                  <a:outerShdw blurRad="38100" dist="38100" dir="2700000" algn="tl">
                    <a:srgbClr val="000000">
                      <a:alpha val="43137"/>
                    </a:srgbClr>
                  </a:outerShdw>
                </a:effectLst>
                <a:highlight>
                  <a:srgbClr val="00FFFF"/>
                </a:highlight>
              </a:rPr>
              <a:t>« Je leur ai fait connaître ton nom, » — « miséricordieux et compatissant, lent à la colère, riche en grâce et en fidélité » </a:t>
            </a:r>
            <a:r>
              <a:rPr lang="fr-FR" i="1" dirty="0">
                <a:effectLst>
                  <a:outerShdw blurRad="38100" dist="38100" dir="2700000" algn="tl">
                    <a:srgbClr val="000000">
                      <a:alpha val="43137"/>
                    </a:srgbClr>
                  </a:outerShdw>
                </a:effectLst>
              </a:rPr>
              <a:t>(Exode 34.6)</a:t>
            </a:r>
            <a:r>
              <a:rPr lang="fr-FR" dirty="0">
                <a:effectLst>
                  <a:outerShdw blurRad="38100" dist="38100" dir="2700000" algn="tl">
                    <a:srgbClr val="000000">
                      <a:alpha val="43137"/>
                    </a:srgbClr>
                  </a:outerShdw>
                </a:effectLst>
              </a:rPr>
              <a:t> — </a:t>
            </a:r>
            <a:r>
              <a:rPr lang="fr-FR" dirty="0">
                <a:solidFill>
                  <a:srgbClr val="FF0000"/>
                </a:solidFill>
                <a:effectLst>
                  <a:outerShdw blurRad="38100" dist="38100" dir="2700000" algn="tl">
                    <a:srgbClr val="000000">
                      <a:alpha val="43137"/>
                    </a:srgbClr>
                  </a:outerShdw>
                </a:effectLst>
              </a:rPr>
              <a:t>« afin que l’amour dont tu m’as aimé soit en eux, et que moi, je sois en eux » </a:t>
            </a:r>
            <a:r>
              <a:rPr lang="fr-FR" i="1" dirty="0">
                <a:effectLst>
                  <a:outerShdw blurRad="38100" dist="38100" dir="2700000" algn="tl">
                    <a:srgbClr val="000000">
                      <a:alpha val="43137"/>
                    </a:srgbClr>
                  </a:outerShdw>
                </a:effectLst>
              </a:rPr>
              <a:t>(Jean 17.26)</a:t>
            </a:r>
            <a:r>
              <a:rPr lang="fr-FR" dirty="0">
                <a:effectLst>
                  <a:outerShdw blurRad="38100" dist="38100" dir="2700000" algn="tl">
                    <a:srgbClr val="000000">
                      <a:alpha val="43137"/>
                    </a:srgbClr>
                  </a:outerShdw>
                </a:effectLst>
              </a:rPr>
              <a:t>. </a:t>
            </a:r>
            <a:endParaRPr lang="fr-CH" dirty="0"/>
          </a:p>
        </p:txBody>
      </p:sp>
      <p:pic>
        <p:nvPicPr>
          <p:cNvPr id="5122" name="Picture 2">
            <a:extLst>
              <a:ext uri="{FF2B5EF4-FFF2-40B4-BE49-F238E27FC236}">
                <a16:creationId xmlns:a16="http://schemas.microsoft.com/office/drawing/2014/main" id="{7CDA1499-8032-419F-8DEC-ABF2DD943B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964" y="495299"/>
            <a:ext cx="3276394" cy="39846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D2D420B-DBBF-A948-F020-3D2AD7E181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900" y="4762500"/>
            <a:ext cx="18796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4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51EAE49C-24EB-3F43-CFDC-3BE02BF1CDF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2331DAFD-8838-EE5C-1037-E7C75D92F8B4}"/>
              </a:ext>
            </a:extLst>
          </p:cNvPr>
          <p:cNvSpPr txBox="1"/>
          <p:nvPr/>
        </p:nvSpPr>
        <p:spPr>
          <a:xfrm>
            <a:off x="1175084" y="1942999"/>
            <a:ext cx="9934575" cy="3970318"/>
          </a:xfrm>
          <a:prstGeom prst="rect">
            <a:avLst/>
          </a:prstGeom>
          <a:noFill/>
        </p:spPr>
        <p:txBody>
          <a:bodyPr wrap="square">
            <a:spAutoFit/>
          </a:bodyPr>
          <a:lstStyle/>
          <a:p>
            <a:r>
              <a:rPr lang="fr-FR" sz="2800" b="1" noProof="1">
                <a:latin typeface="Constantia" panose="02030602050306030303" pitchFamily="18" charset="0"/>
              </a:rPr>
              <a:t>“</a:t>
            </a:r>
            <a:r>
              <a:rPr lang="fr-FR" sz="2800" b="1" noProof="1">
                <a:highlight>
                  <a:srgbClr val="00FF00"/>
                </a:highlight>
                <a:latin typeface="Constantia" panose="02030602050306030303" pitchFamily="18" charset="0"/>
              </a:rPr>
              <a:t>Des milliers de personnes ont de fausses conceptions de Dieu et de ses attributs... </a:t>
            </a:r>
            <a:r>
              <a:rPr lang="fr-FR" sz="2800" b="1" noProof="1">
                <a:highlight>
                  <a:srgbClr val="00FFFF"/>
                </a:highlight>
                <a:latin typeface="Constantia" panose="02030602050306030303" pitchFamily="18" charset="0"/>
              </a:rPr>
              <a:t>Dieu est un Dieu de vérité</a:t>
            </a:r>
            <a:r>
              <a:rPr lang="fr-FR" sz="2800" b="1" noProof="1">
                <a:latin typeface="Constantia" panose="02030602050306030303" pitchFamily="18" charset="0"/>
              </a:rPr>
              <a:t>. </a:t>
            </a:r>
            <a:br>
              <a:rPr lang="fr-FR" sz="2800" b="1" noProof="1">
                <a:latin typeface="Constantia" panose="02030602050306030303" pitchFamily="18" charset="0"/>
              </a:rPr>
            </a:br>
            <a:r>
              <a:rPr lang="fr-FR" sz="2800" b="1" noProof="1">
                <a:highlight>
                  <a:srgbClr val="FFFF00"/>
                </a:highlight>
                <a:latin typeface="Constantia" panose="02030602050306030303" pitchFamily="18" charset="0"/>
              </a:rPr>
              <a:t>La justice et la miséricorde sont les attributs de son trône.</a:t>
            </a:r>
            <a:r>
              <a:rPr lang="fr-FR" sz="2800" b="1" noProof="1">
                <a:latin typeface="Constantia" panose="02030602050306030303" pitchFamily="18" charset="0"/>
              </a:rPr>
              <a:t> </a:t>
            </a:r>
            <a:r>
              <a:rPr lang="fr-FR" sz="2800" b="1" noProof="1">
                <a:highlight>
                  <a:srgbClr val="00FFFF"/>
                </a:highlight>
                <a:latin typeface="Constantia" panose="02030602050306030303" pitchFamily="18" charset="0"/>
              </a:rPr>
              <a:t>Il est un Dieu d'amour, de bonté et de tendre compassion</a:t>
            </a:r>
            <a:r>
              <a:rPr lang="fr-FR" sz="2800" b="1" noProof="1">
                <a:latin typeface="Constantia" panose="02030602050306030303" pitchFamily="18" charset="0"/>
              </a:rPr>
              <a:t>. </a:t>
            </a:r>
            <a:r>
              <a:rPr lang="fr-FR" sz="2800" b="1" noProof="1">
                <a:highlight>
                  <a:srgbClr val="00FFFF"/>
                </a:highlight>
                <a:latin typeface="Constantia" panose="02030602050306030303" pitchFamily="18" charset="0"/>
              </a:rPr>
              <a:t>C'est ainsi qu'il est représenté en son Fils, notre Sauveur. </a:t>
            </a:r>
            <a:br>
              <a:rPr lang="fr-FR" sz="2800" b="1" noProof="1">
                <a:latin typeface="Constantia" panose="02030602050306030303" pitchFamily="18" charset="0"/>
              </a:rPr>
            </a:br>
            <a:r>
              <a:rPr lang="fr-FR" sz="2800" b="1" noProof="1">
                <a:highlight>
                  <a:srgbClr val="00FFFF"/>
                </a:highlight>
                <a:latin typeface="Constantia" panose="02030602050306030303" pitchFamily="18" charset="0"/>
              </a:rPr>
              <a:t>Il est un Dieu de patience et de longanimité.</a:t>
            </a:r>
            <a:r>
              <a:rPr lang="fr-FR" sz="2800" b="1" noProof="1">
                <a:latin typeface="Constantia" panose="02030602050306030303" pitchFamily="18" charset="0"/>
              </a:rPr>
              <a:t> </a:t>
            </a:r>
            <a:r>
              <a:rPr lang="fr-FR" sz="2800" b="1" noProof="1">
                <a:highlight>
                  <a:srgbClr val="FFFF00"/>
                </a:highlight>
                <a:latin typeface="Constantia" panose="02030602050306030303" pitchFamily="18" charset="0"/>
              </a:rPr>
              <a:t>Si l'Être que nous adorons et dont nous cherchons à assimiler le caractère possède ces qualités, alors nous adorons le vrai Dieu”</a:t>
            </a:r>
          </a:p>
        </p:txBody>
      </p:sp>
      <p:sp>
        <p:nvSpPr>
          <p:cNvPr id="4" name="CuadroTexto 3">
            <a:extLst>
              <a:ext uri="{FF2B5EF4-FFF2-40B4-BE49-F238E27FC236}">
                <a16:creationId xmlns:a16="http://schemas.microsoft.com/office/drawing/2014/main" id="{E760F773-4EDA-9693-B897-512E629907F6}"/>
              </a:ext>
            </a:extLst>
          </p:cNvPr>
          <p:cNvSpPr txBox="1"/>
          <p:nvPr/>
        </p:nvSpPr>
        <p:spPr>
          <a:xfrm>
            <a:off x="5828918" y="5476309"/>
            <a:ext cx="5324856" cy="400110"/>
          </a:xfrm>
          <a:prstGeom prst="rect">
            <a:avLst/>
          </a:prstGeom>
          <a:noFill/>
        </p:spPr>
        <p:txBody>
          <a:bodyPr wrap="none" rtlCol="0">
            <a:spAutoFit/>
          </a:bodyPr>
          <a:lstStyle/>
          <a:p>
            <a:pPr algn="r">
              <a:spcAft>
                <a:spcPts val="600"/>
              </a:spcAft>
            </a:pPr>
            <a:r>
              <a:rPr lang="fr-FR" sz="2000" b="1" noProof="1">
                <a:solidFill>
                  <a:schemeClr val="tx2"/>
                </a:solidFill>
                <a:highlight>
                  <a:srgbClr val="00FFFF"/>
                </a:highlight>
              </a:rPr>
              <a:t>(E. G. White.Dieu prend soin de nous, 8 août)</a:t>
            </a:r>
          </a:p>
        </p:txBody>
      </p:sp>
      <p:pic>
        <p:nvPicPr>
          <p:cNvPr id="7170" name="Picture 2">
            <a:extLst>
              <a:ext uri="{FF2B5EF4-FFF2-40B4-BE49-F238E27FC236}">
                <a16:creationId xmlns:a16="http://schemas.microsoft.com/office/drawing/2014/main" id="{19EB6512-EC68-5A03-7F12-955217B984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20651"/>
            <a:ext cx="2593974" cy="14560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62F968B4-D4AD-FCD2-D88C-07E426B8CB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8000" y="173567"/>
            <a:ext cx="20955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1A9BB487-880A-4A8B-0FA3-BBF941DE12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1863" y="112078"/>
            <a:ext cx="2179637" cy="148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F36EE32-0AA2-5266-036F-2A07E5EF91E5}"/>
              </a:ext>
            </a:extLst>
          </p:cNvPr>
          <p:cNvSpPr txBox="1"/>
          <p:nvPr/>
        </p:nvSpPr>
        <p:spPr>
          <a:xfrm>
            <a:off x="4508500" y="508000"/>
            <a:ext cx="7327900" cy="1938992"/>
          </a:xfrm>
          <a:prstGeom prst="rect">
            <a:avLst/>
          </a:prstGeom>
          <a:noFill/>
          <a:ln w="57150">
            <a:solidFill>
              <a:schemeClr val="tx2"/>
            </a:solidFill>
          </a:ln>
        </p:spPr>
        <p:txBody>
          <a:bodyPr wrap="square" rtlCol="0">
            <a:spAutoFit/>
          </a:bodyPr>
          <a:lstStyle/>
          <a:p>
            <a:pPr algn="just"/>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toutes ses actions en faveur des hommes Jésus cherchait à leur faire comprendre le caractère bienveillant de Dieu. ...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Jésus voudrait que nous comprenions l'amour du Père et il s'efforce de nous amener à ce Père en nous révélant sa grâce.</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voudrait que le champ de notre vision spirituelle soit occupé par la perfection du caractère de Dieu. ... </a:t>
            </a:r>
            <a:endParaRPr lang="fr-CH"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AEE63F3-D0EA-D2C8-525C-71C80C95CAD3}"/>
              </a:ext>
            </a:extLst>
          </p:cNvPr>
          <p:cNvSpPr txBox="1"/>
          <p:nvPr/>
        </p:nvSpPr>
        <p:spPr>
          <a:xfrm>
            <a:off x="4470400" y="2705100"/>
            <a:ext cx="7112000" cy="1631216"/>
          </a:xfrm>
          <a:prstGeom prst="rect">
            <a:avLst/>
          </a:prstGeom>
          <a:noFill/>
        </p:spPr>
        <p:txBody>
          <a:bodyPr wrap="square" rtlCol="0">
            <a:spAutoFit/>
          </a:bodyPr>
          <a:lstStyle/>
          <a:p>
            <a:pPr lvl="1" algn="ctr"/>
            <a:r>
              <a:rPr lang="fr-FR" sz="2000" dirty="0">
                <a:highlight>
                  <a:srgbClr val="FFFF00"/>
                </a:highlight>
                <a:latin typeface="Arial" panose="020B0604020202020204" pitchFamily="34" charset="0"/>
                <a:cs typeface="Arial" panose="020B0604020202020204" pitchFamily="34" charset="0"/>
              </a:rPr>
              <a:t>Ce n'est qu'en vivant parmi les hommes qu'il pouvait manifester la compassion et l'amour </a:t>
            </a:r>
            <a:br>
              <a:rPr lang="fr-FR" sz="2000" dirty="0">
                <a:highlight>
                  <a:srgbClr val="FFFF00"/>
                </a:highlight>
                <a:latin typeface="Arial" panose="020B0604020202020204" pitchFamily="34" charset="0"/>
                <a:cs typeface="Arial" panose="020B0604020202020204" pitchFamily="34" charset="0"/>
              </a:rPr>
            </a:br>
            <a:r>
              <a:rPr lang="fr-FR" sz="2000" dirty="0">
                <a:highlight>
                  <a:srgbClr val="FFFF00"/>
                </a:highlight>
                <a:latin typeface="Arial" panose="020B0604020202020204" pitchFamily="34" charset="0"/>
                <a:cs typeface="Arial" panose="020B0604020202020204" pitchFamily="34" charset="0"/>
              </a:rPr>
              <a:t>de son Père céleste. </a:t>
            </a:r>
          </a:p>
          <a:p>
            <a:pPr lvl="1" algn="ctr"/>
            <a:r>
              <a:rPr lang="fr-FR" sz="2000" dirty="0">
                <a:highlight>
                  <a:srgbClr val="00FFFF"/>
                </a:highlight>
                <a:latin typeface="Arial" panose="020B0604020202020204" pitchFamily="34" charset="0"/>
                <a:cs typeface="Arial" panose="020B0604020202020204" pitchFamily="34" charset="0"/>
              </a:rPr>
              <a:t>Car seuls des actes de bonté étaient en mesure d'exprimer la grâce de Dieu.</a:t>
            </a:r>
            <a:endParaRPr lang="fr-CH" dirty="0">
              <a:highlight>
                <a:srgbClr val="00FFFF"/>
              </a:highlight>
            </a:endParaRPr>
          </a:p>
        </p:txBody>
      </p:sp>
      <p:sp>
        <p:nvSpPr>
          <p:cNvPr id="5" name="ZoneTexte 4">
            <a:extLst>
              <a:ext uri="{FF2B5EF4-FFF2-40B4-BE49-F238E27FC236}">
                <a16:creationId xmlns:a16="http://schemas.microsoft.com/office/drawing/2014/main" id="{BC03593B-1DF8-B495-B2D6-97CDA34A778F}"/>
              </a:ext>
            </a:extLst>
          </p:cNvPr>
          <p:cNvSpPr txBox="1"/>
          <p:nvPr/>
        </p:nvSpPr>
        <p:spPr>
          <a:xfrm>
            <a:off x="4927600" y="4483100"/>
            <a:ext cx="6756400" cy="1938992"/>
          </a:xfrm>
          <a:prstGeom prst="rect">
            <a:avLst/>
          </a:prstGeom>
          <a:noFill/>
          <a:ln w="57150">
            <a:solidFill>
              <a:schemeClr val="tx2"/>
            </a:solidFill>
          </a:ln>
        </p:spPr>
        <p:txBody>
          <a:bodyPr wrap="square" rtlCol="0">
            <a:spAutoFit/>
          </a:bodyPr>
          <a:lstStyle/>
          <a:p>
            <a:pPr algn="just"/>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Christ est venu révéler l'amour de Dieu au monde et attirer à lui-même tous les cœurs. ...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premier pas vers le salut consiste à se laisser attirer par l'amour du Christ. </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pour que les hommes puissent éprouver la joie du pardon, la paix de Dieu, que le Christ les attire par la manifestation de son amour.</a:t>
            </a:r>
            <a:endParaRPr lang="fr-CH"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6" name="Picture 2" descr="Image d’Épingle Story">
            <a:extLst>
              <a:ext uri="{FF2B5EF4-FFF2-40B4-BE49-F238E27FC236}">
                <a16:creationId xmlns:a16="http://schemas.microsoft.com/office/drawing/2014/main" id="{3FCB0B28-9BD3-9261-3297-BBE2626B96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100" y="2298700"/>
            <a:ext cx="1816100" cy="1816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0C2397E-8F60-332E-8660-0CD1151FC9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9388" y="292100"/>
            <a:ext cx="1458912" cy="196850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61899581-CA53-774A-DD89-CAD0AA1C9E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614" y="4267200"/>
            <a:ext cx="1567062" cy="233680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6152" name="Picture 8" descr="Image d’Épingle Story">
            <a:extLst>
              <a:ext uri="{FF2B5EF4-FFF2-40B4-BE49-F238E27FC236}">
                <a16:creationId xmlns:a16="http://schemas.microsoft.com/office/drawing/2014/main" id="{E2D3477E-0FAF-9A5C-FEBA-488B5C7F6DB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439" y="292100"/>
            <a:ext cx="1313374" cy="195580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CAF25CC-0C47-FBBA-C591-154E21F9B083}"/>
              </a:ext>
            </a:extLst>
          </p:cNvPr>
          <p:cNvSpPr/>
          <p:nvPr/>
        </p:nvSpPr>
        <p:spPr>
          <a:xfrm>
            <a:off x="2070567" y="4117349"/>
            <a:ext cx="3135217" cy="1229458"/>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J’ADHERE</a:t>
            </a:r>
          </a:p>
        </p:txBody>
      </p:sp>
      <p:sp>
        <p:nvSpPr>
          <p:cNvPr id="7" name="Rectangle 6">
            <a:extLst>
              <a:ext uri="{FF2B5EF4-FFF2-40B4-BE49-F238E27FC236}">
                <a16:creationId xmlns:a16="http://schemas.microsoft.com/office/drawing/2014/main" id="{1F09C7F6-7C7E-0762-3485-8607F8A53FDD}"/>
              </a:ext>
            </a:extLst>
          </p:cNvPr>
          <p:cNvSpPr/>
          <p:nvPr/>
        </p:nvSpPr>
        <p:spPr>
          <a:xfrm>
            <a:off x="2357684" y="5255495"/>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6000" dirty="0">
                <a:solidFill>
                  <a:srgbClr val="FFFF00"/>
                </a:solidFill>
                <a:latin typeface="Brush Script MT" panose="03060802040406070304" pitchFamily="66" charset="0"/>
              </a:rPr>
              <a:t>Amen !</a:t>
            </a:r>
          </a:p>
        </p:txBody>
      </p:sp>
      <p:sp>
        <p:nvSpPr>
          <p:cNvPr id="8" name="Titre 1">
            <a:extLst>
              <a:ext uri="{FF2B5EF4-FFF2-40B4-BE49-F238E27FC236}">
                <a16:creationId xmlns:a16="http://schemas.microsoft.com/office/drawing/2014/main" id="{A4A68052-9E48-1267-EB62-73525C5A5584}"/>
              </a:ext>
            </a:extLst>
          </p:cNvPr>
          <p:cNvSpPr txBox="1">
            <a:spLocks/>
          </p:cNvSpPr>
          <p:nvPr/>
        </p:nvSpPr>
        <p:spPr>
          <a:xfrm>
            <a:off x="2425700" y="3302000"/>
            <a:ext cx="2781299" cy="843565"/>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3600" dirty="0">
                <a:solidFill>
                  <a:srgbClr val="FF0000"/>
                </a:solidFill>
                <a:latin typeface="Brush Script MT" panose="03060802040406070304" pitchFamily="66" charset="0"/>
              </a:rPr>
              <a:t>JE MEDITE</a:t>
            </a:r>
          </a:p>
        </p:txBody>
      </p:sp>
    </p:spTree>
    <p:extLst>
      <p:ext uri="{BB962C8B-B14F-4D97-AF65-F5344CB8AC3E}">
        <p14:creationId xmlns:p14="http://schemas.microsoft.com/office/powerpoint/2010/main" val="21725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1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86691D4F-7D63-6D09-B645-B69A62F6519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6C226DE2-0552-BFF1-AB55-D0FDF523AD83}"/>
              </a:ext>
            </a:extLst>
          </p:cNvPr>
          <p:cNvSpPr txBox="1"/>
          <p:nvPr/>
        </p:nvSpPr>
        <p:spPr>
          <a:xfrm>
            <a:off x="7416801" y="315079"/>
            <a:ext cx="4157798" cy="6217087"/>
          </a:xfrm>
          <a:prstGeom prst="rect">
            <a:avLst/>
          </a:prstGeom>
          <a:noFill/>
          <a:ln w="57150">
            <a:solidFill>
              <a:srgbClr val="AF1800"/>
            </a:solidFill>
          </a:ln>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spcBef>
                <a:spcPts val="0"/>
              </a:spcBef>
              <a:spcAft>
                <a:spcPts val="0"/>
              </a:spcAft>
              <a:buClrTx/>
              <a:buSzTx/>
              <a:buFontTx/>
              <a:buNone/>
              <a:tabLst/>
              <a:defRPr/>
            </a:pPr>
            <a: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t>« Or, la vie éternelle, </a:t>
            </a:r>
            <a:b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br>
            <a: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t>c’est qu’ils </a:t>
            </a:r>
            <a:b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br>
            <a: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t>te connaissent, toi, le seul </a:t>
            </a:r>
            <a:b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br>
            <a: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t>vrai Dieu, et celui que tu </a:t>
            </a:r>
            <a:b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br>
            <a: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t>as envoyé, Jésus-Christ »</a:t>
            </a:r>
          </a:p>
          <a:p>
            <a:pPr marL="0" marR="0" lvl="0" indent="0" algn="ctr" defTabSz="914400" rtl="0" eaLnBrk="1" fontAlgn="auto" latinLnBrk="0" hangingPunct="1">
              <a:spcBef>
                <a:spcPts val="1200"/>
              </a:spcBef>
              <a:spcAft>
                <a:spcPts val="0"/>
              </a:spcAft>
              <a:buClrTx/>
              <a:buSzTx/>
              <a:buFontTx/>
              <a:buNone/>
              <a:tabLst/>
              <a:defRPr/>
            </a:pPr>
            <a:r>
              <a:rPr kumimoji="0" lang="fr-FR" sz="2800" b="1" i="0" u="none" strike="noStrike" kern="1200" cap="none" spc="0" normalizeH="0" baseline="0" noProof="1">
                <a:ln/>
                <a:solidFill>
                  <a:schemeClr val="tx2"/>
                </a:solidFill>
                <a:effectLst>
                  <a:outerShdw blurRad="38100" dist="38100" dir="2700000" algn="tl">
                    <a:srgbClr val="000000">
                      <a:alpha val="43137"/>
                    </a:srgbClr>
                  </a:outerShdw>
                </a:effectLst>
                <a:uLnTx/>
                <a:uFillTx/>
                <a:latin typeface="Comic Sans MS" panose="030F0702030302020204" pitchFamily="66" charset="0"/>
                <a:ea typeface="+mn-ea"/>
                <a:cs typeface="+mn-cs"/>
              </a:rPr>
              <a:t>(Jean 17.3)</a:t>
            </a:r>
            <a:endParaRPr kumimoji="0" lang="fr-FR" sz="3600" b="1" i="0" u="none" strike="noStrike" kern="1200" cap="none" spc="0" normalizeH="0" baseline="0" noProof="1">
              <a:ln/>
              <a:solidFill>
                <a:schemeClr val="tx2"/>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D1E407-D39B-FB94-E6E3-B8DC0F6E1FF5}"/>
              </a:ext>
            </a:extLst>
          </p:cNvPr>
          <p:cNvSpPr txBox="1"/>
          <p:nvPr/>
        </p:nvSpPr>
        <p:spPr>
          <a:xfrm>
            <a:off x="5029200" y="419100"/>
            <a:ext cx="6502400" cy="4247317"/>
          </a:xfrm>
          <a:prstGeom prst="rect">
            <a:avLst/>
          </a:prstGeom>
          <a:noFill/>
          <a:ln w="57150">
            <a:solidFill>
              <a:srgbClr val="FF0000"/>
            </a:solidFill>
          </a:ln>
        </p:spPr>
        <p:txBody>
          <a:bodyPr wrap="square" rtlCol="0">
            <a:spAutoFit/>
          </a:bodyPr>
          <a:lstStyle/>
          <a:p>
            <a:pPr algn="just"/>
            <a:r>
              <a:rPr lang="fr-FR" dirty="0">
                <a:solidFill>
                  <a:srgbClr val="0000CC"/>
                </a:solidFill>
                <a:effectLst>
                  <a:outerShdw blurRad="38100" dist="38100" dir="2700000" algn="tl">
                    <a:srgbClr val="000000">
                      <a:alpha val="43137"/>
                    </a:srgbClr>
                  </a:outerShdw>
                </a:effectLst>
                <a:highlight>
                  <a:srgbClr val="FFFF00"/>
                </a:highlight>
              </a:rPr>
              <a:t>L'homme créé à l'image de Dieu était en parfaite harmonie avec la nature et la loi du Créateur. Les principes de la justice étaient écrits dans son cœur. </a:t>
            </a:r>
          </a:p>
          <a:p>
            <a:pPr algn="just"/>
            <a:endParaRPr lang="fr-FR" dirty="0">
              <a:effectLst>
                <a:outerShdw blurRad="38100" dist="38100" dir="2700000" algn="tl">
                  <a:srgbClr val="000000">
                    <a:alpha val="43137"/>
                  </a:srgbClr>
                </a:outerShdw>
              </a:effectLst>
            </a:endParaRPr>
          </a:p>
          <a:p>
            <a:pPr algn="ctr"/>
            <a:r>
              <a:rPr lang="fr-FR" dirty="0">
                <a:effectLst>
                  <a:outerShdw blurRad="38100" dist="38100" dir="2700000" algn="tl">
                    <a:srgbClr val="000000">
                      <a:alpha val="43137"/>
                    </a:srgbClr>
                  </a:outerShdw>
                </a:effectLst>
                <a:highlight>
                  <a:srgbClr val="00FFFF"/>
                </a:highlight>
              </a:rPr>
              <a:t>Mais le péché l'a séparé de Dieu. Il ne réfléchit plus l'image divine. Il est en guerre avec les saints principes de sa loi. ..</a:t>
            </a:r>
            <a:r>
              <a:rPr lang="fr-FR" dirty="0">
                <a:solidFill>
                  <a:schemeClr val="accent2">
                    <a:lumMod val="50000"/>
                  </a:schemeClr>
                </a:solidFill>
                <a:effectLst>
                  <a:outerShdw blurRad="38100" dist="38100" dir="2700000" algn="tl">
                    <a:srgbClr val="000000">
                      <a:alpha val="43137"/>
                    </a:srgbClr>
                  </a:outerShdw>
                </a:effectLst>
                <a:highlight>
                  <a:srgbClr val="00FFFF"/>
                </a:highlight>
              </a:rPr>
              <a:t>. </a:t>
            </a:r>
          </a:p>
          <a:p>
            <a:pPr algn="just"/>
            <a:endParaRPr lang="fr-FR" dirty="0">
              <a:effectLst>
                <a:outerShdw blurRad="38100" dist="38100" dir="2700000" algn="tl">
                  <a:srgbClr val="000000">
                    <a:alpha val="43137"/>
                  </a:srgbClr>
                </a:outerShdw>
              </a:effectLst>
            </a:endParaRPr>
          </a:p>
          <a:p>
            <a:pPr algn="ctr"/>
            <a:r>
              <a:rPr lang="fr-FR" dirty="0">
                <a:solidFill>
                  <a:srgbClr val="FF0000"/>
                </a:solidFill>
                <a:effectLst>
                  <a:outerShdw blurRad="38100" dist="38100" dir="2700000" algn="tl">
                    <a:srgbClr val="000000">
                      <a:alpha val="43137"/>
                    </a:srgbClr>
                  </a:outerShdw>
                </a:effectLst>
                <a:highlight>
                  <a:srgbClr val="FFFF00"/>
                </a:highlight>
              </a:rPr>
              <a:t>Mais « Dieu a tant aimé le monde qu'il a donné son Fils unique » </a:t>
            </a:r>
            <a:r>
              <a:rPr lang="fr-FR" i="1" dirty="0">
                <a:solidFill>
                  <a:srgbClr val="FF0000"/>
                </a:solidFill>
                <a:effectLst>
                  <a:outerShdw blurRad="38100" dist="38100" dir="2700000" algn="tl">
                    <a:srgbClr val="000000">
                      <a:alpha val="43137"/>
                    </a:srgbClr>
                  </a:outerShdw>
                </a:effectLst>
                <a:highlight>
                  <a:srgbClr val="FFFF00"/>
                </a:highlight>
              </a:rPr>
              <a:t>(Jean 3.16),</a:t>
            </a:r>
            <a:r>
              <a:rPr lang="fr-FR" dirty="0">
                <a:solidFill>
                  <a:srgbClr val="FF0000"/>
                </a:solidFill>
                <a:effectLst>
                  <a:outerShdw blurRad="38100" dist="38100" dir="2700000" algn="tl">
                    <a:srgbClr val="000000">
                      <a:alpha val="43137"/>
                    </a:srgbClr>
                  </a:outerShdw>
                </a:effectLst>
                <a:highlight>
                  <a:srgbClr val="FFFF00"/>
                </a:highlight>
              </a:rPr>
              <a:t> afin de réconcilier l'homme avec lui-même. </a:t>
            </a:r>
          </a:p>
          <a:p>
            <a:pPr algn="just"/>
            <a:endParaRPr lang="fr-FR" dirty="0">
              <a:effectLst>
                <a:outerShdw blurRad="38100" dist="38100" dir="2700000" algn="tl">
                  <a:srgbClr val="000000">
                    <a:alpha val="43137"/>
                  </a:srgbClr>
                </a:outerShdw>
              </a:effectLst>
            </a:endParaRPr>
          </a:p>
          <a:p>
            <a:pPr algn="ctr"/>
            <a:r>
              <a:rPr lang="fr-FR" dirty="0">
                <a:solidFill>
                  <a:schemeClr val="tx2"/>
                </a:solidFill>
                <a:effectLst>
                  <a:outerShdw blurRad="38100" dist="38100" dir="2700000" algn="tl">
                    <a:srgbClr val="000000">
                      <a:alpha val="43137"/>
                    </a:srgbClr>
                  </a:outerShdw>
                </a:effectLst>
                <a:highlight>
                  <a:srgbClr val="FFFF00"/>
                </a:highlight>
              </a:rPr>
              <a:t>Par les mérites de Jésus, l'accord a été rétabli </a:t>
            </a:r>
            <a:br>
              <a:rPr lang="fr-FR" dirty="0">
                <a:solidFill>
                  <a:schemeClr val="tx2"/>
                </a:solidFill>
                <a:effectLst>
                  <a:outerShdw blurRad="38100" dist="38100" dir="2700000" algn="tl">
                    <a:srgbClr val="000000">
                      <a:alpha val="43137"/>
                    </a:srgbClr>
                  </a:outerShdw>
                </a:effectLst>
                <a:highlight>
                  <a:srgbClr val="FFFF00"/>
                </a:highlight>
              </a:rPr>
            </a:br>
            <a:r>
              <a:rPr lang="fr-FR" dirty="0">
                <a:solidFill>
                  <a:schemeClr val="tx2"/>
                </a:solidFill>
                <a:effectLst>
                  <a:outerShdw blurRad="38100" dist="38100" dir="2700000" algn="tl">
                    <a:srgbClr val="000000">
                      <a:alpha val="43137"/>
                    </a:srgbClr>
                  </a:outerShdw>
                </a:effectLst>
                <a:highlight>
                  <a:srgbClr val="FFFF00"/>
                </a:highlight>
              </a:rPr>
              <a:t>entre le Créateur et sa créature ; </a:t>
            </a:r>
          </a:p>
          <a:p>
            <a:pPr algn="ctr"/>
            <a:endParaRPr lang="fr-FR" dirty="0">
              <a:effectLst>
                <a:outerShdw blurRad="38100" dist="38100" dir="2700000" algn="tl">
                  <a:srgbClr val="000000">
                    <a:alpha val="43137"/>
                  </a:srgbClr>
                </a:outerShdw>
              </a:effectLst>
            </a:endParaRPr>
          </a:p>
          <a:p>
            <a:pPr algn="just"/>
            <a:r>
              <a:rPr lang="fr-FR" dirty="0">
                <a:ln w="0"/>
                <a:effectLst>
                  <a:outerShdw blurRad="38100" dist="19050" dir="2700000" algn="tl" rotWithShape="0">
                    <a:schemeClr val="dk1">
                      <a:alpha val="40000"/>
                    </a:schemeClr>
                  </a:outerShdw>
                </a:effectLst>
                <a:highlight>
                  <a:srgbClr val="00FFFF"/>
                </a:highlight>
              </a:rPr>
              <a:t>Celle-ci, renouvelée par la grâce divine, mise en possession d'une vie nouvelle, est transformée par une nouvelle naissance. </a:t>
            </a:r>
            <a:endParaRPr lang="fr-CH" dirty="0">
              <a:ln w="0"/>
              <a:effectLst>
                <a:outerShdw blurRad="38100" dist="19050" dir="2700000" algn="tl" rotWithShape="0">
                  <a:schemeClr val="dk1">
                    <a:alpha val="40000"/>
                  </a:schemeClr>
                </a:outerShdw>
              </a:effectLst>
              <a:highlight>
                <a:srgbClr val="00FFFF"/>
              </a:highlight>
            </a:endParaRPr>
          </a:p>
        </p:txBody>
      </p:sp>
      <p:sp>
        <p:nvSpPr>
          <p:cNvPr id="3" name="ZoneTexte 2">
            <a:extLst>
              <a:ext uri="{FF2B5EF4-FFF2-40B4-BE49-F238E27FC236}">
                <a16:creationId xmlns:a16="http://schemas.microsoft.com/office/drawing/2014/main" id="{236C5458-C035-2339-D36B-75E6CDD4E4CC}"/>
              </a:ext>
            </a:extLst>
          </p:cNvPr>
          <p:cNvSpPr txBox="1"/>
          <p:nvPr/>
        </p:nvSpPr>
        <p:spPr>
          <a:xfrm>
            <a:off x="1676400" y="4826000"/>
            <a:ext cx="9804400" cy="1477328"/>
          </a:xfrm>
          <a:prstGeom prst="rect">
            <a:avLst/>
          </a:prstGeom>
          <a:noFill/>
          <a:ln w="57150">
            <a:solidFill>
              <a:srgbClr val="FF0000"/>
            </a:solidFill>
          </a:ln>
        </p:spPr>
        <p:txBody>
          <a:bodyPr wrap="square" rtlCol="0">
            <a:spAutoFit/>
          </a:bodyPr>
          <a:lstStyle/>
          <a:p>
            <a:pPr algn="ctr"/>
            <a:r>
              <a:rPr lang="fr-FR" dirty="0">
                <a:solidFill>
                  <a:srgbClr val="FF0000"/>
                </a:solidFill>
                <a:effectLst>
                  <a:outerShdw blurRad="38100" dist="38100" dir="2700000" algn="tl">
                    <a:srgbClr val="000000">
                      <a:alpha val="43137"/>
                    </a:srgbClr>
                  </a:outerShdw>
                </a:effectLst>
                <a:highlight>
                  <a:srgbClr val="00FFFF"/>
                </a:highlight>
              </a:rPr>
              <a:t>"Le premier pas vers la réconciliation avec Dieu, c'est la conviction du péché. ...</a:t>
            </a:r>
            <a:r>
              <a:rPr lang="fr-FR" dirty="0">
                <a:solidFill>
                  <a:srgbClr val="FF0000"/>
                </a:solidFill>
                <a:effectLst>
                  <a:outerShdw blurRad="38100" dist="38100" dir="2700000" algn="tl">
                    <a:srgbClr val="000000">
                      <a:alpha val="43137"/>
                    </a:srgbClr>
                  </a:outerShdw>
                </a:effectLst>
              </a:rPr>
              <a:t> </a:t>
            </a:r>
            <a:br>
              <a:rPr lang="fr-FR" dirty="0">
                <a:solidFill>
                  <a:srgbClr val="FF0000"/>
                </a:solidFill>
                <a:effectLst>
                  <a:outerShdw blurRad="38100" dist="38100" dir="2700000" algn="tl">
                    <a:srgbClr val="000000">
                      <a:alpha val="43137"/>
                    </a:srgbClr>
                  </a:outerShdw>
                </a:effectLst>
              </a:rPr>
            </a:br>
            <a:r>
              <a:rPr lang="fr-FR" dirty="0">
                <a:solidFill>
                  <a:schemeClr val="tx2"/>
                </a:solidFill>
                <a:effectLst>
                  <a:outerShdw blurRad="38100" dist="38100" dir="2700000" algn="tl">
                    <a:srgbClr val="000000">
                      <a:alpha val="43137"/>
                    </a:srgbClr>
                  </a:outerShdw>
                </a:effectLst>
                <a:highlight>
                  <a:srgbClr val="FFFF00"/>
                </a:highlight>
              </a:rPr>
              <a:t>« C'est par la loi que vient la connaissance du péché » </a:t>
            </a:r>
            <a:r>
              <a:rPr lang="fr-FR" sz="1600" i="1" dirty="0">
                <a:effectLst>
                  <a:outerShdw blurRad="38100" dist="38100" dir="2700000" algn="tl">
                    <a:srgbClr val="000000">
                      <a:alpha val="43137"/>
                    </a:srgbClr>
                  </a:outerShdw>
                </a:effectLst>
              </a:rPr>
              <a:t>(Romains 3.20)</a:t>
            </a:r>
            <a:r>
              <a:rPr lang="fr-FR" sz="1600" dirty="0">
                <a:effectLst>
                  <a:outerShdw blurRad="38100" dist="38100" dir="2700000" algn="tl">
                    <a:srgbClr val="000000">
                      <a:alpha val="43137"/>
                    </a:srgbClr>
                  </a:outerShdw>
                </a:effectLst>
              </a:rPr>
              <a:t>.</a:t>
            </a:r>
            <a:br>
              <a:rPr lang="fr-FR" sz="1600" dirty="0">
                <a:effectLst>
                  <a:outerShdw blurRad="38100" dist="38100" dir="2700000" algn="tl">
                    <a:srgbClr val="000000">
                      <a:alpha val="43137"/>
                    </a:srgbClr>
                  </a:outerShdw>
                </a:effectLst>
                <a:highlight>
                  <a:srgbClr val="FFFF00"/>
                </a:highlight>
              </a:rPr>
            </a:br>
            <a:r>
              <a:rPr lang="fr-FR" dirty="0">
                <a:effectLst>
                  <a:outerShdw blurRad="38100" dist="38100" dir="2700000" algn="tl">
                    <a:srgbClr val="000000">
                      <a:alpha val="43137"/>
                    </a:srgbClr>
                  </a:outerShdw>
                </a:effectLst>
                <a:highlight>
                  <a:srgbClr val="FDD327"/>
                </a:highlight>
              </a:rPr>
              <a:t> </a:t>
            </a:r>
            <a:r>
              <a:rPr lang="fr-FR" dirty="0">
                <a:solidFill>
                  <a:srgbClr val="0000CC"/>
                </a:solidFill>
                <a:effectLst>
                  <a:outerShdw blurRad="38100" dist="38100" dir="2700000" algn="tl">
                    <a:srgbClr val="000000">
                      <a:alpha val="43137"/>
                    </a:srgbClr>
                  </a:outerShdw>
                </a:effectLst>
                <a:highlight>
                  <a:srgbClr val="FDD327"/>
                </a:highlight>
              </a:rPr>
              <a:t>Pour voir sa culpabilité, il faut que le pécheur se compare avec la grande règle de la justice divine</a:t>
            </a:r>
            <a:r>
              <a:rPr lang="fr-FR" dirty="0">
                <a:solidFill>
                  <a:srgbClr val="0000CC"/>
                </a:solidFill>
                <a:effectLst>
                  <a:outerShdw blurRad="38100" dist="38100" dir="2700000" algn="tl">
                    <a:srgbClr val="000000">
                      <a:alpha val="43137"/>
                    </a:srgbClr>
                  </a:outerShdw>
                </a:effectLst>
              </a:rPr>
              <a:t>.  </a:t>
            </a:r>
            <a:br>
              <a:rPr lang="fr-FR" dirty="0">
                <a:solidFill>
                  <a:srgbClr val="0000CC"/>
                </a:solidFill>
                <a:effectLst>
                  <a:outerShdw blurRad="38100" dist="38100" dir="2700000" algn="tl">
                    <a:srgbClr val="000000">
                      <a:alpha val="43137"/>
                    </a:srgbClr>
                  </a:outerShdw>
                </a:effectLst>
              </a:rPr>
            </a:br>
            <a:r>
              <a:rPr lang="fr-FR" dirty="0">
                <a:solidFill>
                  <a:srgbClr val="FF0000"/>
                </a:solidFill>
                <a:effectLst>
                  <a:outerShdw blurRad="38100" dist="38100" dir="2700000" algn="tl">
                    <a:srgbClr val="000000">
                      <a:alpha val="43137"/>
                    </a:srgbClr>
                  </a:outerShdw>
                </a:effectLst>
              </a:rPr>
              <a:t>C'est un miroir fidèle qui donne l'image d'un caractère parfait,</a:t>
            </a:r>
            <a:r>
              <a:rPr lang="fr-FR" dirty="0">
                <a:effectLst>
                  <a:outerShdw blurRad="38100" dist="38100" dir="2700000" algn="tl">
                    <a:srgbClr val="000000">
                      <a:alpha val="43137"/>
                    </a:srgbClr>
                  </a:outerShdw>
                </a:effectLst>
              </a:rPr>
              <a:t>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highlight>
                  <a:srgbClr val="FFFF00"/>
                </a:highlight>
              </a:rPr>
              <a:t>et qui rend le pécheur capable de discerner ses défauts. »</a:t>
            </a:r>
            <a:endParaRPr lang="fr-CH" dirty="0">
              <a:effectLst>
                <a:outerShdw blurRad="38100" dist="38100" dir="2700000" algn="tl">
                  <a:srgbClr val="000000">
                    <a:alpha val="43137"/>
                  </a:srgbClr>
                </a:outerShdw>
              </a:effectLst>
              <a:highlight>
                <a:srgbClr val="FFFF00"/>
              </a:highlight>
            </a:endParaRPr>
          </a:p>
        </p:txBody>
      </p:sp>
      <p:pic>
        <p:nvPicPr>
          <p:cNvPr id="2050" name="Picture 2" descr="Image d’Épingle Story">
            <a:extLst>
              <a:ext uri="{FF2B5EF4-FFF2-40B4-BE49-F238E27FC236}">
                <a16:creationId xmlns:a16="http://schemas.microsoft.com/office/drawing/2014/main" id="{B9721DA5-BCBB-3A9E-D0D3-6795CC114C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900" y="558800"/>
            <a:ext cx="3860800" cy="38608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5ECB422-D0AB-03DA-060B-348BE60B1B8C}"/>
              </a:ext>
            </a:extLst>
          </p:cNvPr>
          <p:cNvSpPr txBox="1"/>
          <p:nvPr/>
        </p:nvSpPr>
        <p:spPr>
          <a:xfrm>
            <a:off x="3581400" y="6400800"/>
            <a:ext cx="4165600" cy="369332"/>
          </a:xfrm>
          <a:prstGeom prst="rect">
            <a:avLst/>
          </a:prstGeom>
          <a:noFill/>
        </p:spPr>
        <p:txBody>
          <a:bodyPr wrap="square" rtlCol="0">
            <a:spAutoFit/>
          </a:bodyPr>
          <a:lstStyle/>
          <a:p>
            <a:pPr algn="ctr"/>
            <a:r>
              <a:rPr lang="fr-FR" i="1" dirty="0">
                <a:ln w="0"/>
                <a:effectLst>
                  <a:outerShdw blurRad="38100" dist="19050" dir="2700000" algn="tl" rotWithShape="0">
                    <a:schemeClr val="dk1">
                      <a:alpha val="40000"/>
                    </a:schemeClr>
                  </a:outerShdw>
                </a:effectLst>
                <a:highlight>
                  <a:srgbClr val="00FFFF"/>
                </a:highlight>
              </a:rPr>
              <a:t>Puissance de la grâce,</a:t>
            </a:r>
            <a:r>
              <a:rPr lang="fr-FR" dirty="0">
                <a:ln w="0"/>
                <a:effectLst>
                  <a:outerShdw blurRad="38100" dist="19050" dir="2700000" algn="tl" rotWithShape="0">
                    <a:schemeClr val="dk1">
                      <a:alpha val="40000"/>
                    </a:schemeClr>
                  </a:outerShdw>
                </a:effectLst>
                <a:highlight>
                  <a:srgbClr val="00FFFF"/>
                </a:highlight>
              </a:rPr>
              <a:t> p. 20, 12 janvier</a:t>
            </a:r>
            <a:endParaRPr lang="fr-CH" dirty="0">
              <a:ln w="0"/>
              <a:effectLst>
                <a:outerShdw blurRad="38100" dist="19050" dir="2700000" algn="tl" rotWithShape="0">
                  <a:schemeClr val="dk1">
                    <a:alpha val="40000"/>
                  </a:schemeClr>
                </a:outerShdw>
              </a:effectLst>
              <a:highlight>
                <a:srgbClr val="00FFFF"/>
              </a:highlight>
            </a:endParaRPr>
          </a:p>
        </p:txBody>
      </p:sp>
    </p:spTree>
    <p:extLst>
      <p:ext uri="{BB962C8B-B14F-4D97-AF65-F5344CB8AC3E}">
        <p14:creationId xmlns:p14="http://schemas.microsoft.com/office/powerpoint/2010/main" val="40775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A9C71-4A72-A420-D93F-2CA471B1409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a:ext>
            </a:extLst>
          </a:blip>
          <a:stretch>
            <a:fillRect/>
          </a:stretch>
        </p:blipFill>
        <p:spPr>
          <a:xfrm>
            <a:off x="0" y="1013"/>
            <a:ext cx="12192000" cy="6858000"/>
          </a:xfrm>
          <a:prstGeom prst="rect">
            <a:avLst/>
          </a:prstGeom>
        </p:spPr>
      </p:pic>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1">
                <a:solidFill>
                  <a:srgbClr val="C85059"/>
                </a:solidFill>
              </a:rPr>
              <a:t>Les attributs de Dieu.</a:t>
            </a:r>
          </a:p>
          <a:p>
            <a:pPr>
              <a:spcBef>
                <a:spcPts val="1200"/>
              </a:spcBef>
            </a:pPr>
            <a:r>
              <a:rPr lang="fr-FR" sz="2000" b="1" noProof="1">
                <a:solidFill>
                  <a:srgbClr val="B14DC1"/>
                </a:solidFill>
              </a:rPr>
              <a:t>Le caractère de Dieu :</a:t>
            </a:r>
          </a:p>
          <a:p>
            <a:pPr lvl="1">
              <a:spcBef>
                <a:spcPts val="600"/>
              </a:spcBef>
            </a:pPr>
            <a:r>
              <a:rPr lang="fr-FR" sz="2000" b="1" noProof="1"/>
              <a:t>Dieu est saint.</a:t>
            </a:r>
          </a:p>
          <a:p>
            <a:pPr lvl="1">
              <a:spcBef>
                <a:spcPts val="600"/>
              </a:spcBef>
            </a:pPr>
            <a:r>
              <a:rPr lang="fr-FR" sz="2000" b="1" noProof="1"/>
              <a:t>Dieu est amour.</a:t>
            </a:r>
          </a:p>
          <a:p>
            <a:pPr>
              <a:spcBef>
                <a:spcPts val="1200"/>
              </a:spcBef>
            </a:pPr>
            <a:r>
              <a:rPr lang="fr-FR" sz="2000" b="1" noProof="1">
                <a:solidFill>
                  <a:srgbClr val="515FC3"/>
                </a:solidFill>
              </a:rPr>
              <a:t>Connaître Dieu :</a:t>
            </a:r>
          </a:p>
          <a:p>
            <a:pPr lvl="1">
              <a:spcBef>
                <a:spcPts val="600"/>
              </a:spcBef>
            </a:pPr>
            <a:r>
              <a:rPr lang="fr-FR" sz="2000" b="1" noProof="1"/>
              <a:t>Dieu révélé dans la Création.</a:t>
            </a:r>
          </a:p>
          <a:p>
            <a:pPr lvl="1">
              <a:spcBef>
                <a:spcPts val="600"/>
              </a:spcBef>
            </a:pPr>
            <a:r>
              <a:rPr lang="fr-FR" sz="2000" b="1" noProof="1"/>
              <a:t>Dieu révélé en Jésus (Emmanuel).</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101601" y="61148"/>
            <a:ext cx="8359494" cy="1631216"/>
          </a:xfrm>
          <a:prstGeom prst="rect">
            <a:avLst/>
          </a:prstGeom>
          <a:noFill/>
        </p:spPr>
        <p:txBody>
          <a:bodyPr wrap="square" rtlCol="0">
            <a:spAutoFit/>
          </a:bodyPr>
          <a:lstStyle/>
          <a:p>
            <a:r>
              <a:rPr lang="fr-FR" sz="2000" b="1" noProof="1">
                <a:solidFill>
                  <a:srgbClr val="0000CC"/>
                </a:solidFill>
              </a:rPr>
              <a:t>Notre connaissance de Dieu a été dégradée par le péché. On a tenté </a:t>
            </a:r>
            <a:br>
              <a:rPr lang="fr-FR" sz="2000" b="1" noProof="1">
                <a:solidFill>
                  <a:srgbClr val="0000CC"/>
                </a:solidFill>
              </a:rPr>
            </a:br>
            <a:r>
              <a:rPr lang="fr-FR" sz="2000" b="1" noProof="1">
                <a:solidFill>
                  <a:srgbClr val="0000CC"/>
                </a:solidFill>
              </a:rPr>
              <a:t>de le représenter sous forme d'idoles à l'apparence d'animaux ou de personnes. On l'a dépeint comme capricieux ou tyrannique. En définitive, l'humanité s'est fabriqué une image de Dieu à sa propre ressemblance.</a:t>
            </a:r>
          </a:p>
        </p:txBody>
      </p:sp>
      <p:pic>
        <p:nvPicPr>
          <p:cNvPr id="24" name="Imagen 23" descr="Forma, Flecha  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  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  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  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  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  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  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117988" y="2707200"/>
            <a:ext cx="8343106" cy="677108"/>
          </a:xfrm>
          <a:prstGeom prst="rect">
            <a:avLst/>
          </a:prstGeom>
          <a:noFill/>
        </p:spPr>
        <p:txBody>
          <a:bodyPr wrap="square">
            <a:spAutoFit/>
          </a:bodyPr>
          <a:lstStyle/>
          <a:p>
            <a:pPr>
              <a:spcBef>
                <a:spcPts val="600"/>
              </a:spcBef>
            </a:pPr>
            <a:r>
              <a:rPr lang="fr-FR" sz="1900" b="1" noProof="1"/>
              <a:t>Mais l'aide est déjà venue. Veux-tu savoir comment il est vraiment ? </a:t>
            </a:r>
          </a:p>
          <a:p>
            <a:r>
              <a:rPr lang="fr-FR" sz="1900" b="1" noProof="1"/>
              <a:t>Dans la Bible, nous avons la révélation authentique de la nature de Dieu. </a:t>
            </a:r>
          </a:p>
        </p:txBody>
      </p:sp>
      <p:sp>
        <p:nvSpPr>
          <p:cNvPr id="8" name="CuadroTexto 7">
            <a:extLst>
              <a:ext uri="{FF2B5EF4-FFF2-40B4-BE49-F238E27FC236}">
                <a16:creationId xmlns:a16="http://schemas.microsoft.com/office/drawing/2014/main" id="{BA30EAF8-8E48-DF9C-D390-E62D53CA88D0}"/>
              </a:ext>
            </a:extLst>
          </p:cNvPr>
          <p:cNvSpPr txBox="1"/>
          <p:nvPr/>
        </p:nvSpPr>
        <p:spPr>
          <a:xfrm>
            <a:off x="117987" y="1692000"/>
            <a:ext cx="8343107" cy="1015663"/>
          </a:xfrm>
          <a:prstGeom prst="rect">
            <a:avLst/>
          </a:prstGeom>
          <a:noFill/>
        </p:spPr>
        <p:txBody>
          <a:bodyPr wrap="square">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solidFill>
                  <a:schemeClr val="tx2"/>
                </a:solidFill>
                <a:effectLst/>
                <a:uLnTx/>
                <a:uFillTx/>
                <a:latin typeface="Aptos" panose="02110004020202020204"/>
                <a:ea typeface="+mn-ea"/>
                <a:cs typeface="+mn-cs"/>
              </a:rPr>
              <a:t>Mais comment est Dieu en réalité ? Est-il si grand que le comprendre dépasse notre portée ? </a:t>
            </a:r>
            <a:r>
              <a:rPr kumimoji="0" lang="fr-FR" sz="2000" b="1" i="0" u="none" strike="noStrike" kern="1200" cap="none" spc="0" normalizeH="0" baseline="0" noProof="1">
                <a:ln>
                  <a:noFill/>
                </a:ln>
                <a:solidFill>
                  <a:srgbClr val="C00000"/>
                </a:solidFill>
                <a:effectLst/>
                <a:uLnTx/>
                <a:uFillTx/>
                <a:latin typeface="Aptos" panose="02110004020202020204"/>
                <a:ea typeface="+mn-ea"/>
                <a:cs typeface="+mn-cs"/>
              </a:rPr>
              <a:t>Certes, quelle que soit notre application, notre esprit ne peut saisir Dieu pleinement. Nous avons besoin d'aide</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left)">
                                      <p:cBhvr>
                                        <p:cTn id="33" dur="500"/>
                                        <p:tgtEl>
                                          <p:spTgt spid="2">
                                            <p:txEl>
                                              <p:pRg st="1" end="1"/>
                                            </p:txEl>
                                          </p:spTgt>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left)">
                                      <p:cBhvr>
                                        <p:cTn id="43" dur="500"/>
                                        <p:tgtEl>
                                          <p:spTgt spid="2">
                                            <p:txEl>
                                              <p:pRg st="2" end="2"/>
                                            </p:txEl>
                                          </p:spTgt>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wipe(left)">
                                      <p:cBhvr>
                                        <p:cTn id="53" dur="500"/>
                                        <p:tgtEl>
                                          <p:spTgt spid="2">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wipe(left)">
                                      <p:cBhvr>
                                        <p:cTn id="62" dur="500"/>
                                        <p:tgtEl>
                                          <p:spTgt spid="2">
                                            <p:txEl>
                                              <p:pRg st="4" end="4"/>
                                            </p:txEl>
                                          </p:spTgt>
                                        </p:tgtEl>
                                      </p:cBhvr>
                                    </p:animEffect>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500"/>
                                        <p:tgtEl>
                                          <p:spTgt spid="2">
                                            <p:txEl>
                                              <p:pRg st="5" end="5"/>
                                            </p:txEl>
                                          </p:spTgt>
                                        </p:tgtEl>
                                      </p:cBhvr>
                                    </p:animEffect>
                                  </p:childTnLst>
                                </p:cTn>
                              </p:par>
                            </p:childTnLst>
                          </p:cTn>
                        </p:par>
                        <p:par>
                          <p:cTn id="73" fill="hold">
                            <p:stCondLst>
                              <p:cond delay="2000"/>
                            </p:stCondLst>
                            <p:childTnLst>
                              <p:par>
                                <p:cTn id="74" presetID="53" presetClass="entr" presetSubtype="16"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Effect transition="in" filter="fade">
                                      <p:cBhvr>
                                        <p:cTn id="78" dur="500"/>
                                        <p:tgtEl>
                                          <p:spTgt spid="30"/>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6" end="6"/>
                                            </p:txEl>
                                          </p:spTgt>
                                        </p:tgtEl>
                                        <p:attrNameLst>
                                          <p:attrName>style.visibility</p:attrName>
                                        </p:attrNameLst>
                                      </p:cBhvr>
                                      <p:to>
                                        <p:strVal val="visible"/>
                                      </p:to>
                                    </p:set>
                                    <p:animEffect transition="in" filter="wipe(left)">
                                      <p:cBhvr>
                                        <p:cTn id="8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E41B0E3-E77D-DEDF-5051-36EFC918CF3C}"/>
              </a:ext>
            </a:extLst>
          </p:cNvPr>
          <p:cNvSpPr txBox="1"/>
          <p:nvPr/>
        </p:nvSpPr>
        <p:spPr>
          <a:xfrm>
            <a:off x="4838700" y="177800"/>
            <a:ext cx="7061200" cy="6586418"/>
          </a:xfrm>
          <a:prstGeom prst="rect">
            <a:avLst/>
          </a:prstGeom>
          <a:noFill/>
          <a:ln w="57150">
            <a:solidFill>
              <a:schemeClr val="bg2">
                <a:lumMod val="75000"/>
              </a:schemeClr>
            </a:solidFill>
          </a:ln>
        </p:spPr>
        <p:txBody>
          <a:bodyPr wrap="square" rtlCol="0">
            <a:spAutoFit/>
          </a:bodyPr>
          <a:lstStyle/>
          <a:p>
            <a:r>
              <a:rPr lang="fr-FR" sz="2000" b="1" dirty="0">
                <a:ln w="0"/>
                <a:effectLst>
                  <a:outerShdw blurRad="38100" dist="19050" dir="2700000" algn="tl" rotWithShape="0">
                    <a:schemeClr val="dk1">
                      <a:alpha val="40000"/>
                    </a:schemeClr>
                  </a:outerShdw>
                </a:effectLst>
              </a:rPr>
              <a:t>Une image plus claire de Dieu</a:t>
            </a:r>
            <a:br>
              <a:rPr lang="fr-FR" b="1"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a:t>
            </a:r>
            <a:r>
              <a:rPr lang="fr-FR" dirty="0">
                <a:solidFill>
                  <a:srgbClr val="0000CC"/>
                </a:solidFill>
                <a:effectLst>
                  <a:outerShdw blurRad="38100" dist="38100" dir="2700000" algn="tl">
                    <a:srgbClr val="000000">
                      <a:alpha val="43137"/>
                    </a:srgbClr>
                  </a:outerShdw>
                </a:effectLst>
                <a:highlight>
                  <a:srgbClr val="FFFF00"/>
                </a:highlight>
              </a:rPr>
              <a:t>Toute la lumière du passé, toute celle qui brille à l'heure actuelle et qui se projette dans l'avenir, cette lumière telle qu'elle nous est révélée dans la Parole de Dieu, est offerte à toute âme qui veut bien la recevoir. </a:t>
            </a:r>
          </a:p>
          <a:p>
            <a:pPr algn="just"/>
            <a:r>
              <a:rPr lang="fr-FR" dirty="0">
                <a:solidFill>
                  <a:schemeClr val="tx2"/>
                </a:solidFill>
                <a:effectLst>
                  <a:outerShdw blurRad="38100" dist="38100" dir="2700000" algn="tl">
                    <a:srgbClr val="000000">
                      <a:alpha val="43137"/>
                    </a:srgbClr>
                  </a:outerShdw>
                </a:effectLst>
              </a:rPr>
              <a:t>Sa gloire, qui est la gloire même du caractère du Christ, doit être manifestée dans tout chrétien, dans toute famille, dans toute église, ainsi que dans le ministère de la Parole et dans toute institution établie par le peuple de Dieu. </a:t>
            </a:r>
            <a:r>
              <a:rPr lang="fr-FR" dirty="0">
                <a:solidFill>
                  <a:srgbClr val="002060"/>
                </a:solidFill>
                <a:effectLst>
                  <a:outerShdw blurRad="38100" dist="38100" dir="2700000" algn="tl">
                    <a:srgbClr val="000000">
                      <a:alpha val="43137"/>
                    </a:srgbClr>
                  </a:outerShdw>
                </a:effectLst>
                <a:highlight>
                  <a:srgbClr val="00FFFF"/>
                </a:highlight>
              </a:rPr>
              <a:t>Le Seigneur les destine à être des témoins de ce qui peut être fait en faveur du monde. Tous attestent la puissance salvatrice des vérités évangéliques.</a:t>
            </a:r>
          </a:p>
          <a:p>
            <a:pPr algn="just"/>
            <a:endParaRPr lang="fr-FR" dirty="0">
              <a:solidFill>
                <a:srgbClr val="002060"/>
              </a:solidFill>
              <a:effectLst>
                <a:outerShdw blurRad="38100" dist="38100" dir="2700000" algn="tl">
                  <a:srgbClr val="000000">
                    <a:alpha val="43137"/>
                  </a:srgbClr>
                </a:outerShdw>
              </a:effectLst>
            </a:endParaRPr>
          </a:p>
          <a:p>
            <a:pPr algn="ctr"/>
            <a:r>
              <a:rPr lang="fr-FR" sz="2000" i="1" dirty="0">
                <a:solidFill>
                  <a:srgbClr val="69400B"/>
                </a:solidFill>
                <a:effectLst>
                  <a:outerShdw blurRad="38100" dist="38100" dir="2700000" algn="tl">
                    <a:srgbClr val="000000">
                      <a:alpha val="43137"/>
                    </a:srgbClr>
                  </a:outerShdw>
                </a:effectLst>
                <a:highlight>
                  <a:srgbClr val="00FF00"/>
                </a:highlight>
                <a:latin typeface="Calibri" panose="020F0502020204030204" pitchFamily="34" charset="0"/>
                <a:ea typeface="MS Minngs"/>
              </a:rPr>
              <a:t>Le monde doit avoir une représentation du caractère divin en contemplant, dans l’Église, la bonté, la miséricorde, la justice et l'amour de Dieu</a:t>
            </a:r>
            <a:r>
              <a:rPr lang="fr-FR" sz="2000" dirty="0">
                <a:solidFill>
                  <a:srgbClr val="69400B"/>
                </a:solidFill>
                <a:effectLst>
                  <a:outerShdw blurRad="38100" dist="38100" dir="2700000" algn="tl">
                    <a:srgbClr val="000000">
                      <a:alpha val="43137"/>
                    </a:srgbClr>
                  </a:outerShdw>
                </a:effectLst>
                <a:highlight>
                  <a:srgbClr val="00FF00"/>
                </a:highlight>
                <a:latin typeface="Calibri" panose="020F0502020204030204" pitchFamily="34" charset="0"/>
                <a:ea typeface="MS Minngs"/>
              </a:rPr>
              <a:t>. </a:t>
            </a:r>
            <a:br>
              <a:rPr lang="fr-FR" sz="2000" dirty="0">
                <a:solidFill>
                  <a:srgbClr val="69400B"/>
                </a:solidFill>
                <a:effectLst>
                  <a:outerShdw blurRad="38100" dist="38100" dir="2700000" algn="tl">
                    <a:srgbClr val="000000">
                      <a:alpha val="43137"/>
                    </a:srgbClr>
                  </a:outerShdw>
                </a:effectLst>
                <a:latin typeface="Calibri" panose="020F0502020204030204" pitchFamily="34" charset="0"/>
                <a:ea typeface="MS Minngs"/>
              </a:rPr>
            </a:br>
            <a:r>
              <a:rPr lang="fr-FR" sz="2000" dirty="0">
                <a:solidFill>
                  <a:srgbClr val="FFC000"/>
                </a:solidFill>
                <a:effectLst>
                  <a:outerShdw blurRad="38100" dist="38100" dir="2700000" algn="tl">
                    <a:srgbClr val="000000">
                      <a:alpha val="43137"/>
                    </a:srgbClr>
                  </a:outerShdw>
                </a:effectLst>
                <a:latin typeface="Calibri" panose="020F0502020204030204" pitchFamily="34" charset="0"/>
                <a:ea typeface="MS Minngs"/>
              </a:rPr>
              <a:t>(</a:t>
            </a:r>
            <a:r>
              <a:rPr lang="fr-FR" sz="2000" i="1" dirty="0">
                <a:solidFill>
                  <a:srgbClr val="FFC000"/>
                </a:solidFill>
                <a:effectLst>
                  <a:outerShdw blurRad="38100" dist="38100" dir="2700000" algn="tl">
                    <a:srgbClr val="000000">
                      <a:alpha val="43137"/>
                    </a:srgbClr>
                  </a:outerShdw>
                </a:effectLst>
                <a:latin typeface="Calibri" panose="020F0502020204030204" pitchFamily="34" charset="0"/>
                <a:ea typeface="MS Minngs"/>
              </a:rPr>
              <a:t>c’est nous qui mettons en évidence</a:t>
            </a:r>
            <a:r>
              <a:rPr lang="fr-FR" sz="2000" dirty="0">
                <a:solidFill>
                  <a:srgbClr val="FFC000"/>
                </a:solidFill>
                <a:effectLst>
                  <a:outerShdw blurRad="38100" dist="38100" dir="2700000" algn="tl">
                    <a:srgbClr val="000000">
                      <a:alpha val="43137"/>
                    </a:srgbClr>
                  </a:outerShdw>
                </a:effectLst>
                <a:latin typeface="Calibri" panose="020F0502020204030204" pitchFamily="34" charset="0"/>
                <a:ea typeface="MS Minngs"/>
              </a:rPr>
              <a:t>)… </a:t>
            </a:r>
          </a:p>
          <a:p>
            <a:pPr lvl="2" algn="just"/>
            <a:endParaRPr lang="fr-FR" dirty="0">
              <a:solidFill>
                <a:srgbClr val="C00000"/>
              </a:solidFill>
              <a:effectLst>
                <a:outerShdw blurRad="38100" dist="38100" dir="2700000" algn="tl">
                  <a:srgbClr val="000000">
                    <a:alpha val="43137"/>
                  </a:srgbClr>
                </a:outerShdw>
              </a:effectLst>
              <a:latin typeface="Calibri" panose="020F0502020204030204" pitchFamily="34" charset="0"/>
              <a:ea typeface="MS Minngs"/>
            </a:endParaRPr>
          </a:p>
          <a:p>
            <a:r>
              <a:rPr lang="fr-FR" dirty="0">
                <a:solidFill>
                  <a:schemeClr val="tx2"/>
                </a:solidFill>
                <a:effectLst>
                  <a:outerShdw blurRad="38100" dist="38100" dir="2700000" algn="tl">
                    <a:srgbClr val="000000">
                      <a:alpha val="43137"/>
                    </a:srgbClr>
                  </a:outerShdw>
                </a:effectLst>
              </a:rPr>
              <a:t>Si nous sommes en relations étroites avec le Seigneur, nous sommes ses ministres, même s'il ne nous arrive peut-être jamais de prêcher devant une assemblée. Nous sommes ouvriers avec Dieu lorsque nous réfléchissons dans le monde la perfection de son caractère.</a:t>
            </a:r>
            <a:endParaRPr lang="fr-CH" dirty="0">
              <a:solidFill>
                <a:schemeClr val="tx2"/>
              </a:solidFill>
              <a:effectLst>
                <a:outerShdw blurRad="38100" dist="38100" dir="2700000" algn="tl">
                  <a:srgbClr val="000000">
                    <a:alpha val="43137"/>
                  </a:srgbClr>
                </a:outerShdw>
              </a:effectLst>
            </a:endParaRPr>
          </a:p>
          <a:p>
            <a:pPr algn="ctr"/>
            <a:r>
              <a:rPr lang="fr-FR" dirty="0">
                <a:solidFill>
                  <a:srgbClr val="0000CC"/>
                </a:solidFill>
                <a:effectLst>
                  <a:outerShdw blurRad="38100" dist="38100" dir="2700000" algn="tl">
                    <a:srgbClr val="000000">
                      <a:alpha val="43137"/>
                    </a:srgbClr>
                  </a:outerShdw>
                </a:effectLst>
                <a:highlight>
                  <a:srgbClr val="00FFFF"/>
                </a:highlight>
              </a:rPr>
              <a:t>Notre mission est de restaurer l'image de Dieu en l'homme par la grâce abondante que Dieu nous donne en Jésus-Christ. </a:t>
            </a:r>
            <a:endParaRPr lang="fr-CH" dirty="0">
              <a:solidFill>
                <a:srgbClr val="0000CC"/>
              </a:solidFill>
              <a:effectLst>
                <a:outerShdw blurRad="38100" dist="38100" dir="2700000" algn="tl">
                  <a:srgbClr val="000000">
                    <a:alpha val="43137"/>
                  </a:srgbClr>
                </a:outerShdw>
              </a:effectLst>
              <a:highlight>
                <a:srgbClr val="00FFFF"/>
              </a:highlight>
            </a:endParaRPr>
          </a:p>
        </p:txBody>
      </p:sp>
      <p:pic>
        <p:nvPicPr>
          <p:cNvPr id="3074" name="Picture 2" descr="Image d’Épingle Story">
            <a:extLst>
              <a:ext uri="{FF2B5EF4-FFF2-40B4-BE49-F238E27FC236}">
                <a16:creationId xmlns:a16="http://schemas.microsoft.com/office/drawing/2014/main" id="{142598AA-2A41-D317-ECC1-CC4E67829C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520" y="165932"/>
            <a:ext cx="3095469" cy="3095469"/>
          </a:xfrm>
          <a:prstGeom prst="rect">
            <a:avLst/>
          </a:prstGeom>
          <a:noFill/>
          <a:extLst>
            <a:ext uri="{909E8E84-426E-40DD-AFC4-6F175D3DCCD1}">
              <a14:hiddenFill xmlns:a14="http://schemas.microsoft.com/office/drawing/2010/main">
                <a:solidFill>
                  <a:srgbClr val="FFFFFF"/>
                </a:solidFill>
              </a14:hiddenFill>
            </a:ext>
          </a:extLst>
        </p:spPr>
      </p:pic>
      <p:sp>
        <p:nvSpPr>
          <p:cNvPr id="3" name="Phylactère : pensées 2">
            <a:extLst>
              <a:ext uri="{FF2B5EF4-FFF2-40B4-BE49-F238E27FC236}">
                <a16:creationId xmlns:a16="http://schemas.microsoft.com/office/drawing/2014/main" id="{6CE0EEBD-6DC8-03E9-20D4-D749A1D1F41D}"/>
              </a:ext>
            </a:extLst>
          </p:cNvPr>
          <p:cNvSpPr/>
          <p:nvPr/>
        </p:nvSpPr>
        <p:spPr>
          <a:xfrm>
            <a:off x="228600" y="5778500"/>
            <a:ext cx="4292600" cy="937093"/>
          </a:xfrm>
          <a:prstGeom prst="cloudCallout">
            <a:avLst>
              <a:gd name="adj1" fmla="val 38043"/>
              <a:gd name="adj2" fmla="val -93354"/>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Puissance de la Grâce,</a:t>
            </a:r>
            <a:r>
              <a:rPr lang="fr-FR" dirty="0">
                <a:ln w="0"/>
                <a:solidFill>
                  <a:schemeClr val="tx1"/>
                </a:solidFill>
                <a:effectLst>
                  <a:outerShdw blurRad="38100" dist="19050" dir="2700000" algn="tl" rotWithShape="0">
                    <a:schemeClr val="dk1">
                      <a:alpha val="40000"/>
                    </a:schemeClr>
                  </a:outerShdw>
                </a:effectLst>
              </a:rPr>
              <a:t> p. 230, 9 août.</a:t>
            </a:r>
            <a:endParaRPr lang="fr-CH" dirty="0">
              <a:ln w="0"/>
              <a:solidFill>
                <a:schemeClr val="tx1"/>
              </a:solidFill>
              <a:effectLst>
                <a:outerShdw blurRad="38100" dist="19050" dir="2700000" algn="tl" rotWithShape="0">
                  <a:schemeClr val="dk1">
                    <a:alpha val="40000"/>
                  </a:schemeClr>
                </a:outerShdw>
              </a:effectLst>
            </a:endParaRPr>
          </a:p>
        </p:txBody>
      </p:sp>
      <p:pic>
        <p:nvPicPr>
          <p:cNvPr id="3076" name="Picture 4">
            <a:extLst>
              <a:ext uri="{FF2B5EF4-FFF2-40B4-BE49-F238E27FC236}">
                <a16:creationId xmlns:a16="http://schemas.microsoft.com/office/drawing/2014/main" id="{ACBD5171-009E-3DFD-4A6C-0FEB1E5B09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8937" y="3170208"/>
            <a:ext cx="1570037" cy="19478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82A76CC-20D3-B5F3-C53B-23A4393044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3429000"/>
            <a:ext cx="21971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4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482F3C15-144D-AC82-0213-31ACF7ED9D2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97645"/>
            <a:ext cx="6749223" cy="2123658"/>
          </a:xfrm>
          <a:prstGeom prst="rect">
            <a:avLst/>
          </a:prstGeom>
          <a:noFill/>
        </p:spPr>
        <p:txBody>
          <a:bodyPr wrap="square">
            <a:spAutoFit/>
          </a:bodyPr>
          <a:lstStyle/>
          <a:p>
            <a:pPr algn="ctr">
              <a:spcAft>
                <a:spcPts val="600"/>
              </a:spcAft>
            </a:pPr>
            <a:r>
              <a:rPr lang="fr-FR" sz="6600" b="1" spc="50" noProof="1">
                <a:ln w="0">
                  <a:solidFill>
                    <a:schemeClr val="tx1"/>
                  </a:solidFill>
                </a:ln>
                <a:solidFill>
                  <a:schemeClr val="bg2"/>
                </a:solidFill>
                <a:effectLst>
                  <a:innerShdw blurRad="63500" dist="50800" dir="13500000">
                    <a:srgbClr val="000000">
                      <a:alpha val="50000"/>
                    </a:srgbClr>
                  </a:innerShdw>
                </a:effectLst>
              </a:rPr>
              <a:t>LES ATTRIBUTS DE DIEU</a:t>
            </a:r>
          </a:p>
        </p:txBody>
      </p:sp>
      <p:pic>
        <p:nvPicPr>
          <p:cNvPr id="2" name="Picture 4">
            <a:extLst>
              <a:ext uri="{FF2B5EF4-FFF2-40B4-BE49-F238E27FC236}">
                <a16:creationId xmlns:a16="http://schemas.microsoft.com/office/drawing/2014/main" id="{FF979D48-68D9-BD97-4496-5C7FFAC521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360273">
            <a:off x="1803791" y="591899"/>
            <a:ext cx="1570037" cy="19478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d’Épingle Story">
            <a:extLst>
              <a:ext uri="{FF2B5EF4-FFF2-40B4-BE49-F238E27FC236}">
                <a16:creationId xmlns:a16="http://schemas.microsoft.com/office/drawing/2014/main" id="{4F35A68F-E115-D585-A3C7-C08BB05A7B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8548" y="3867463"/>
            <a:ext cx="2639518" cy="29905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d’Épingle Story">
            <a:extLst>
              <a:ext uri="{FF2B5EF4-FFF2-40B4-BE49-F238E27FC236}">
                <a16:creationId xmlns:a16="http://schemas.microsoft.com/office/drawing/2014/main" id="{217748DD-A3A7-B02C-7030-274645B3F9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5800" y="3837482"/>
            <a:ext cx="2211049" cy="302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251D6CD-E590-0ACB-380D-E1ADD343A562}"/>
              </a:ext>
            </a:extLst>
          </p:cNvPr>
          <p:cNvSpPr txBox="1"/>
          <p:nvPr/>
        </p:nvSpPr>
        <p:spPr>
          <a:xfrm>
            <a:off x="4876800" y="533400"/>
            <a:ext cx="6540500" cy="4524315"/>
          </a:xfrm>
          <a:prstGeom prst="rect">
            <a:avLst/>
          </a:prstGeom>
          <a:noFill/>
        </p:spPr>
        <p:txBody>
          <a:bodyPr wrap="square" rtlCol="0">
            <a:spAutoFit/>
          </a:bodyPr>
          <a:lstStyle/>
          <a:p>
            <a:pPr algn="ctr"/>
            <a:r>
              <a:rPr lang="fr-FR" dirty="0">
                <a:solidFill>
                  <a:srgbClr val="0000CC"/>
                </a:solidFill>
                <a:effectLst>
                  <a:outerShdw blurRad="38100" dist="38100" dir="2700000" algn="tl">
                    <a:srgbClr val="000000">
                      <a:alpha val="43137"/>
                    </a:srgbClr>
                  </a:outerShdw>
                </a:effectLst>
              </a:rPr>
              <a:t>Mais le plan de la rédemption avait un but bien plus vaste encore que le salut de l'humanité. Ce plan n'était pas seulement destiné à faire respecter la loi de Dieu par les habitants de notre petite planète. </a:t>
            </a:r>
            <a:r>
              <a:rPr lang="fr-FR" dirty="0">
                <a:solidFill>
                  <a:schemeClr val="accent1">
                    <a:lumMod val="75000"/>
                  </a:schemeClr>
                </a:solidFill>
                <a:effectLst>
                  <a:outerShdw blurRad="38100" dist="38100" dir="2700000" algn="tl">
                    <a:srgbClr val="000000">
                      <a:alpha val="43137"/>
                    </a:srgbClr>
                  </a:outerShdw>
                </a:effectLst>
              </a:rPr>
              <a:t>Il s'agissait de justifier le caractère de Dieu devant les habitants des autres mondes. C'est à cela que le Sauveur faisait allusion quand il disait, immédiatement avant sa crucifixion : </a:t>
            </a:r>
          </a:p>
          <a:p>
            <a:pPr algn="ctr"/>
            <a:endParaRPr lang="fr-FR" dirty="0">
              <a:solidFill>
                <a:schemeClr val="accent1">
                  <a:lumMod val="75000"/>
                </a:schemeClr>
              </a:solidFill>
              <a:effectLst>
                <a:outerShdw blurRad="38100" dist="38100" dir="2700000" algn="tl">
                  <a:srgbClr val="000000">
                    <a:alpha val="43137"/>
                  </a:srgbClr>
                </a:outerShdw>
              </a:effectLst>
            </a:endParaRPr>
          </a:p>
          <a:p>
            <a:pPr algn="ctr"/>
            <a:r>
              <a:rPr lang="fr-FR" dirty="0">
                <a:solidFill>
                  <a:srgbClr val="FF0000"/>
                </a:solidFill>
                <a:effectLst>
                  <a:outerShdw blurRad="38100" dist="38100" dir="2700000" algn="tl">
                    <a:srgbClr val="000000">
                      <a:alpha val="43137"/>
                    </a:srgbClr>
                  </a:outerShdw>
                </a:effectLst>
              </a:rPr>
              <a:t>« C'est maintenant qu'a lieu le jugement de ce monde ; maintenant le prince de ce monde va être jeté dehors. Et moi, quand j'aurai été élevé de la terre, j'attirerai tout à moi. » </a:t>
            </a:r>
            <a:br>
              <a:rPr lang="fr-FR" dirty="0">
                <a:solidFill>
                  <a:srgbClr val="FF0000"/>
                </a:solidFill>
                <a:effectLst>
                  <a:outerShdw blurRad="38100" dist="38100" dir="2700000" algn="tl">
                    <a:srgbClr val="000000">
                      <a:alpha val="43137"/>
                    </a:srgbClr>
                  </a:outerShdw>
                </a:effectLst>
              </a:rPr>
            </a:br>
            <a:r>
              <a:rPr lang="fr-FR" i="1" dirty="0">
                <a:solidFill>
                  <a:srgbClr val="FF0000"/>
                </a:solidFill>
                <a:effectLst>
                  <a:outerShdw blurRad="38100" dist="38100" dir="2700000" algn="tl">
                    <a:srgbClr val="000000">
                      <a:alpha val="43137"/>
                    </a:srgbClr>
                  </a:outerShdw>
                </a:effectLst>
              </a:rPr>
              <a:t>(Jean 12.31,32.)</a:t>
            </a:r>
            <a:r>
              <a:rPr lang="fr-FR" dirty="0"/>
              <a:t> </a:t>
            </a:r>
          </a:p>
          <a:p>
            <a:pPr algn="ctr"/>
            <a:r>
              <a:rPr lang="fr-FR" dirty="0">
                <a:solidFill>
                  <a:srgbClr val="0000CC"/>
                </a:solidFill>
                <a:effectLst>
                  <a:outerShdw blurRad="38100" dist="38100" dir="2700000" algn="tl">
                    <a:srgbClr val="000000">
                      <a:alpha val="43137"/>
                    </a:srgbClr>
                  </a:outerShdw>
                </a:effectLst>
              </a:rPr>
              <a:t>La mort du Fils de Dieu allait rendre le ciel accessible aux hommes, mais elle allait aussi justifier devant tout l'univers l'attitude de Dieu et de son Fils concernant la révolte de Satan. Elle établirait la perpétuité de sa loi et révélerait la nature et les résultats du péché.</a:t>
            </a:r>
            <a:endParaRPr lang="fr-CH" dirty="0">
              <a:solidFill>
                <a:srgbClr val="0000CC"/>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E7EED0FF-47B3-D586-82EE-1ED3D2D12129}"/>
              </a:ext>
            </a:extLst>
          </p:cNvPr>
          <p:cNvSpPr txBox="1"/>
          <p:nvPr/>
        </p:nvSpPr>
        <p:spPr>
          <a:xfrm>
            <a:off x="5384800" y="5511800"/>
            <a:ext cx="5143500" cy="369332"/>
          </a:xfrm>
          <a:prstGeom prst="rect">
            <a:avLst/>
          </a:prstGeom>
          <a:noFill/>
        </p:spPr>
        <p:txBody>
          <a:bodyPr wrap="square" rtlCol="0">
            <a:spAutoFit/>
          </a:bodyPr>
          <a:lstStyle/>
          <a:p>
            <a:r>
              <a:rPr lang="fr-CH" dirty="0">
                <a:highlight>
                  <a:srgbClr val="00FFFF"/>
                </a:highlight>
              </a:rPr>
              <a:t>(Ellen G. White, </a:t>
            </a:r>
            <a:r>
              <a:rPr lang="fr-FR" i="1" dirty="0">
                <a:highlight>
                  <a:srgbClr val="00FFFF"/>
                </a:highlight>
              </a:rPr>
              <a:t>Patriarches et Prophètes,</a:t>
            </a:r>
            <a:r>
              <a:rPr lang="fr-FR" dirty="0">
                <a:highlight>
                  <a:srgbClr val="00FFFF"/>
                </a:highlight>
              </a:rPr>
              <a:t> p. 46, 47</a:t>
            </a:r>
            <a:endParaRPr lang="fr-CH" dirty="0">
              <a:highlight>
                <a:srgbClr val="00FFFF"/>
              </a:highlight>
            </a:endParaRPr>
          </a:p>
        </p:txBody>
      </p:sp>
      <p:pic>
        <p:nvPicPr>
          <p:cNvPr id="5122" name="Picture 2" descr="Image d’Épingle Story">
            <a:extLst>
              <a:ext uri="{FF2B5EF4-FFF2-40B4-BE49-F238E27FC236}">
                <a16:creationId xmlns:a16="http://schemas.microsoft.com/office/drawing/2014/main" id="{4820E66A-2958-4FA2-FDAE-E6DC2BF493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66700"/>
            <a:ext cx="2387600" cy="3581400"/>
          </a:xfrm>
          <a:prstGeom prst="rect">
            <a:avLst/>
          </a:prstGeom>
          <a:ln w="5715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F1A410A-4220-12EC-AA86-66771BD50C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6375" y="4033732"/>
            <a:ext cx="2105025" cy="2722667"/>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5126" name="Picture 6" descr="Image d’Épingle Story">
            <a:extLst>
              <a:ext uri="{FF2B5EF4-FFF2-40B4-BE49-F238E27FC236}">
                <a16:creationId xmlns:a16="http://schemas.microsoft.com/office/drawing/2014/main" id="{A0997B43-E8AA-D437-8530-F11029277E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700" y="4470400"/>
            <a:ext cx="2387600" cy="238760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4" name="Interdiction 3">
            <a:extLst>
              <a:ext uri="{FF2B5EF4-FFF2-40B4-BE49-F238E27FC236}">
                <a16:creationId xmlns:a16="http://schemas.microsoft.com/office/drawing/2014/main" id="{38682DDD-6645-710F-99CD-4C15BF2CF297}"/>
              </a:ext>
            </a:extLst>
          </p:cNvPr>
          <p:cNvSpPr/>
          <p:nvPr/>
        </p:nvSpPr>
        <p:spPr>
          <a:xfrm>
            <a:off x="3708400" y="2324100"/>
            <a:ext cx="1117600" cy="1193800"/>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96082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1BAE950-52C3-A0D4-05B1-3D42B90B14A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873B26D-6593-6C69-8235-6BC918EFA6D0}"/>
              </a:ext>
            </a:extLst>
          </p:cNvPr>
          <p:cNvSpPr txBox="1"/>
          <p:nvPr/>
        </p:nvSpPr>
        <p:spPr>
          <a:xfrm>
            <a:off x="540521" y="207065"/>
            <a:ext cx="7676229"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accent4">
                    <a:lumMod val="50000"/>
                  </a:schemeClr>
                </a:solidFill>
                <a:latin typeface="Comic Sans MS" panose="030F0702030302020204" pitchFamily="66" charset="0"/>
              </a:rPr>
              <a:t>“Éternel, Dieu des armées, qui est comme toi ? </a:t>
            </a:r>
          </a:p>
          <a:p>
            <a:pPr algn="ctr"/>
            <a:r>
              <a:rPr lang="fr-FR" b="1" noProof="1">
                <a:solidFill>
                  <a:schemeClr val="accent4">
                    <a:lumMod val="50000"/>
                  </a:schemeClr>
                </a:solidFill>
                <a:latin typeface="Comic Sans MS" panose="030F0702030302020204" pitchFamily="66" charset="0"/>
              </a:rPr>
              <a:t>Tu es puissant, Éternel, et ta fidélité t'environne” </a:t>
            </a:r>
            <a:r>
              <a:rPr lang="fr-FR" sz="1400" b="1" noProof="1">
                <a:solidFill>
                  <a:schemeClr val="accent4">
                    <a:lumMod val="50000"/>
                  </a:schemeClr>
                </a:solidFill>
                <a:latin typeface="Comic Sans MS" panose="030F0702030302020204" pitchFamily="66" charset="0"/>
              </a:rPr>
              <a:t>(Psaumes 89.8)</a:t>
            </a:r>
          </a:p>
        </p:txBody>
      </p:sp>
      <p:sp>
        <p:nvSpPr>
          <p:cNvPr id="4" name="CuadroTexto 3">
            <a:extLst>
              <a:ext uri="{FF2B5EF4-FFF2-40B4-BE49-F238E27FC236}">
                <a16:creationId xmlns:a16="http://schemas.microsoft.com/office/drawing/2014/main" id="{F53D1F18-6E5B-17D1-A332-7DDDCFFD2132}"/>
              </a:ext>
            </a:extLst>
          </p:cNvPr>
          <p:cNvSpPr txBox="1"/>
          <p:nvPr/>
        </p:nvSpPr>
        <p:spPr>
          <a:xfrm>
            <a:off x="167149" y="1001461"/>
            <a:ext cx="6190020" cy="1015663"/>
          </a:xfrm>
          <a:prstGeom prst="rect">
            <a:avLst/>
          </a:prstGeom>
          <a:noFill/>
        </p:spPr>
        <p:txBody>
          <a:bodyPr wrap="square" rtlCol="0">
            <a:spAutoFit/>
          </a:bodyPr>
          <a:lstStyle/>
          <a:p>
            <a:pPr>
              <a:spcBef>
                <a:spcPts val="600"/>
              </a:spcBef>
            </a:pPr>
            <a:r>
              <a:rPr lang="fr-FR" sz="2000" b="1" noProof="1"/>
              <a:t>La Bible offre l'image de Dieu la plus fidèle, claire et cohérente. L'une des façons dont elle nous permet de le connaître, c'est à travers ses attributs.</a:t>
            </a:r>
          </a:p>
        </p:txBody>
      </p:sp>
      <p:grpSp>
        <p:nvGrpSpPr>
          <p:cNvPr id="13" name="Group 12">
            <a:extLst>
              <a:ext uri="{FF2B5EF4-FFF2-40B4-BE49-F238E27FC236}">
                <a16:creationId xmlns:a16="http://schemas.microsoft.com/office/drawing/2014/main" id="{8458BBB1-D3A1-1370-031E-B0CAD5E087C9}"/>
              </a:ext>
            </a:extLst>
          </p:cNvPr>
          <p:cNvGrpSpPr/>
          <p:nvPr/>
        </p:nvGrpSpPr>
        <p:grpSpPr>
          <a:xfrm>
            <a:off x="186504" y="1998008"/>
            <a:ext cx="5822054" cy="4657527"/>
            <a:chOff x="186504" y="1998008"/>
            <a:chExt cx="5822054" cy="4657527"/>
          </a:xfrm>
        </p:grpSpPr>
        <p:sp>
          <p:nvSpPr>
            <p:cNvPr id="14" name="Freeform 13">
              <a:extLst>
                <a:ext uri="{FF2B5EF4-FFF2-40B4-BE49-F238E27FC236}">
                  <a16:creationId xmlns:a16="http://schemas.microsoft.com/office/drawing/2014/main" id="{27710905-03F9-8DD2-F8C7-45F95FD63565}"/>
                </a:ext>
              </a:extLst>
            </p:cNvPr>
            <p:cNvSpPr/>
            <p:nvPr/>
          </p:nvSpPr>
          <p:spPr>
            <a:xfrm>
              <a:off x="206613" y="1998008"/>
              <a:ext cx="5801945" cy="379896"/>
            </a:xfrm>
            <a:custGeom>
              <a:avLst/>
              <a:gdLst>
                <a:gd name="csX0" fmla="*/ 0 w 5801945"/>
                <a:gd name="csY0" fmla="*/ 37990 h 379896"/>
                <a:gd name="csX1" fmla="*/ 37990 w 5801945"/>
                <a:gd name="csY1" fmla="*/ 0 h 379896"/>
                <a:gd name="csX2" fmla="*/ 5763955 w 5801945"/>
                <a:gd name="csY2" fmla="*/ 0 h 379896"/>
                <a:gd name="csX3" fmla="*/ 5801945 w 5801945"/>
                <a:gd name="csY3" fmla="*/ 37990 h 379896"/>
                <a:gd name="csX4" fmla="*/ 5801945 w 5801945"/>
                <a:gd name="csY4" fmla="*/ 341906 h 379896"/>
                <a:gd name="csX5" fmla="*/ 5763955 w 5801945"/>
                <a:gd name="csY5" fmla="*/ 379896 h 379896"/>
                <a:gd name="csX6" fmla="*/ 37990 w 5801945"/>
                <a:gd name="csY6" fmla="*/ 379896 h 379896"/>
                <a:gd name="csX7" fmla="*/ 0 w 5801945"/>
                <a:gd name="csY7" fmla="*/ 341906 h 379896"/>
                <a:gd name="csX8" fmla="*/ 0 w 5801945"/>
                <a:gd name="csY8" fmla="*/ 37990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801945" h="379896">
                  <a:moveTo>
                    <a:pt x="0" y="37990"/>
                  </a:moveTo>
                  <a:cubicBezTo>
                    <a:pt x="0" y="17009"/>
                    <a:pt x="17009" y="0"/>
                    <a:pt x="37990" y="0"/>
                  </a:cubicBezTo>
                  <a:lnTo>
                    <a:pt x="5763955" y="0"/>
                  </a:lnTo>
                  <a:cubicBezTo>
                    <a:pt x="5784936" y="0"/>
                    <a:pt x="5801945" y="17009"/>
                    <a:pt x="5801945" y="37990"/>
                  </a:cubicBezTo>
                  <a:lnTo>
                    <a:pt x="5801945" y="341906"/>
                  </a:lnTo>
                  <a:cubicBezTo>
                    <a:pt x="5801945" y="362887"/>
                    <a:pt x="5784936" y="379896"/>
                    <a:pt x="5763955" y="379896"/>
                  </a:cubicBezTo>
                  <a:lnTo>
                    <a:pt x="37990" y="379896"/>
                  </a:lnTo>
                  <a:cubicBezTo>
                    <a:pt x="17009" y="379896"/>
                    <a:pt x="0" y="362887"/>
                    <a:pt x="0" y="341906"/>
                  </a:cubicBezTo>
                  <a:lnTo>
                    <a:pt x="0" y="37990"/>
                  </a:lnTo>
                  <a:close/>
                </a:path>
              </a:pathLst>
            </a:custGeom>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49227" tIns="36527" rIns="49227" bIns="36527"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fr-FR" sz="2000" b="1" kern="1200" noProof="1">
                  <a:solidFill>
                    <a:schemeClr val="accent2">
                      <a:lumMod val="50000"/>
                    </a:schemeClr>
                  </a:solidFill>
                  <a:effectLst/>
                </a:rPr>
                <a:t>QUELQUES ATTRIBUTS DE DIEU</a:t>
              </a:r>
            </a:p>
          </p:txBody>
        </p:sp>
        <p:sp>
          <p:nvSpPr>
            <p:cNvPr id="15" name="Rounded Rectangle 14" descr="Paisaje del espacio exterior con relleno sólido">
              <a:extLst>
                <a:ext uri="{FF2B5EF4-FFF2-40B4-BE49-F238E27FC236}">
                  <a16:creationId xmlns:a16="http://schemas.microsoft.com/office/drawing/2014/main" id="{A4A3C0F5-0319-F876-BDBA-6E2CA4EF5BF2}"/>
                </a:ext>
              </a:extLst>
            </p:cNvPr>
            <p:cNvSpPr/>
            <p:nvPr/>
          </p:nvSpPr>
          <p:spPr>
            <a:xfrm>
              <a:off x="186504" y="2446286"/>
              <a:ext cx="379896" cy="379896"/>
            </a:xfrm>
            <a:prstGeom prst="roundRect">
              <a:avLst>
                <a:gd name="adj" fmla="val 16670"/>
              </a:avLst>
            </a:prstGeom>
            <a:blipFill>
              <a:blip>
                <a:extLst>
                  <a:ext uri="{96DAC541-7B7A-43D3-8B79-37D633B846F1}">
                    <asvg:svgBlip xmlns:asvg="http://schemas.microsoft.com/office/drawing/2016/SVG/main" r:embed="rId3"/>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txBody>
            <a:bodyPr/>
            <a:lstStyle/>
            <a:p>
              <a:endParaRPr lang="fr-FR" noProof="1"/>
            </a:p>
          </p:txBody>
        </p:sp>
        <p:sp>
          <p:nvSpPr>
            <p:cNvPr id="16" name="Freeform 15">
              <a:extLst>
                <a:ext uri="{FF2B5EF4-FFF2-40B4-BE49-F238E27FC236}">
                  <a16:creationId xmlns:a16="http://schemas.microsoft.com/office/drawing/2014/main" id="{AFEEFEAD-B9B7-C547-355E-0F8D7ACDD82F}"/>
                </a:ext>
              </a:extLst>
            </p:cNvPr>
            <p:cNvSpPr/>
            <p:nvPr/>
          </p:nvSpPr>
          <p:spPr>
            <a:xfrm>
              <a:off x="720489" y="2446286"/>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Tout-Puissant (Genèse 17.1)</a:t>
              </a:r>
            </a:p>
          </p:txBody>
        </p:sp>
        <p:sp>
          <p:nvSpPr>
            <p:cNvPr id="17" name="Rounded Rectangle 16" descr="Ojo con relleno sólido">
              <a:extLst>
                <a:ext uri="{FF2B5EF4-FFF2-40B4-BE49-F238E27FC236}">
                  <a16:creationId xmlns:a16="http://schemas.microsoft.com/office/drawing/2014/main" id="{088C0DCB-8DE9-C780-C090-0AF48B36870D}"/>
                </a:ext>
              </a:extLst>
            </p:cNvPr>
            <p:cNvSpPr/>
            <p:nvPr/>
          </p:nvSpPr>
          <p:spPr>
            <a:xfrm>
              <a:off x="186504" y="2871769"/>
              <a:ext cx="379896" cy="379896"/>
            </a:xfrm>
            <a:prstGeom prst="roundRect">
              <a:avLst>
                <a:gd name="adj" fmla="val 16670"/>
              </a:avLst>
            </a:prstGeom>
            <a:blipFill>
              <a:blip>
                <a:extLst>
                  <a:ext uri="{96DAC541-7B7A-43D3-8B79-37D633B846F1}">
                    <asvg:svgBlip xmlns:asvg="http://schemas.microsoft.com/office/drawing/2016/SVG/main" r:embed="rId4"/>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1096381"/>
                <a:satOff val="924"/>
                <a:lumOff val="-1176"/>
                <a:alphaOff val="0"/>
              </a:schemeClr>
            </a:effectRef>
            <a:fontRef idx="minor">
              <a:schemeClr val="lt1"/>
            </a:fontRef>
          </p:style>
          <p:txBody>
            <a:bodyPr/>
            <a:lstStyle/>
            <a:p>
              <a:endParaRPr lang="fr-FR" noProof="1"/>
            </a:p>
          </p:txBody>
        </p:sp>
        <p:sp>
          <p:nvSpPr>
            <p:cNvPr id="18" name="Freeform 17">
              <a:extLst>
                <a:ext uri="{FF2B5EF4-FFF2-40B4-BE49-F238E27FC236}">
                  <a16:creationId xmlns:a16="http://schemas.microsoft.com/office/drawing/2014/main" id="{1271C0EF-9491-6143-2B2C-E47A96BFC32B}"/>
                </a:ext>
              </a:extLst>
            </p:cNvPr>
            <p:cNvSpPr/>
            <p:nvPr/>
          </p:nvSpPr>
          <p:spPr>
            <a:xfrm>
              <a:off x="720489" y="2871769"/>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096381"/>
                <a:satOff val="924"/>
                <a:lumOff val="-1176"/>
                <a:alphaOff val="0"/>
              </a:schemeClr>
            </a:fillRef>
            <a:effectRef idx="1">
              <a:schemeClr val="accent4">
                <a:hueOff val="1096381"/>
                <a:satOff val="924"/>
                <a:lumOff val="-1176"/>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Omniscient (1 Jean 3.20)</a:t>
              </a:r>
            </a:p>
          </p:txBody>
        </p:sp>
        <p:sp>
          <p:nvSpPr>
            <p:cNvPr id="19" name="Rounded Rectangle 18" descr="Futuro con relleno sólido">
              <a:extLst>
                <a:ext uri="{FF2B5EF4-FFF2-40B4-BE49-F238E27FC236}">
                  <a16:creationId xmlns:a16="http://schemas.microsoft.com/office/drawing/2014/main" id="{F3357D56-06D8-AD1A-BF6B-E05AACF60E2C}"/>
                </a:ext>
              </a:extLst>
            </p:cNvPr>
            <p:cNvSpPr/>
            <p:nvPr/>
          </p:nvSpPr>
          <p:spPr>
            <a:xfrm>
              <a:off x="186504" y="3297253"/>
              <a:ext cx="379896" cy="379896"/>
            </a:xfrm>
            <a:prstGeom prst="roundRect">
              <a:avLst>
                <a:gd name="adj" fmla="val 16670"/>
              </a:avLst>
            </a:prstGeom>
            <a:blipFill>
              <a:blip>
                <a:extLst>
                  <a:ext uri="{96DAC541-7B7A-43D3-8B79-37D633B846F1}">
                    <asvg:svgBlip xmlns:asvg="http://schemas.microsoft.com/office/drawing/2016/SVG/main" r:embed="rId5"/>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2192761"/>
                <a:satOff val="1847"/>
                <a:lumOff val="-2353"/>
                <a:alphaOff val="0"/>
              </a:schemeClr>
            </a:effectRef>
            <a:fontRef idx="minor">
              <a:schemeClr val="lt1"/>
            </a:fontRef>
          </p:style>
          <p:txBody>
            <a:bodyPr/>
            <a:lstStyle/>
            <a:p>
              <a:endParaRPr lang="fr-FR" noProof="1"/>
            </a:p>
          </p:txBody>
        </p:sp>
        <p:sp>
          <p:nvSpPr>
            <p:cNvPr id="20" name="Freeform 19">
              <a:extLst>
                <a:ext uri="{FF2B5EF4-FFF2-40B4-BE49-F238E27FC236}">
                  <a16:creationId xmlns:a16="http://schemas.microsoft.com/office/drawing/2014/main" id="{58593BCF-7BA1-AA13-3CEA-EE5BE26ACAC8}"/>
                </a:ext>
              </a:extLst>
            </p:cNvPr>
            <p:cNvSpPr/>
            <p:nvPr/>
          </p:nvSpPr>
          <p:spPr>
            <a:xfrm>
              <a:off x="720489" y="3297253"/>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2192761"/>
                <a:satOff val="1847"/>
                <a:lumOff val="-2353"/>
                <a:alphaOff val="0"/>
              </a:schemeClr>
            </a:fillRef>
            <a:effectRef idx="1">
              <a:schemeClr val="accent4">
                <a:hueOff val="2192761"/>
                <a:satOff val="1847"/>
                <a:lumOff val="-2353"/>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Connaissant l'avenir (Ésaïe 46.10)</a:t>
              </a:r>
            </a:p>
          </p:txBody>
        </p:sp>
        <p:sp>
          <p:nvSpPr>
            <p:cNvPr id="21" name="Rounded Rectangle 20" descr="Balanza de la justicia con relleno sólido">
              <a:extLst>
                <a:ext uri="{FF2B5EF4-FFF2-40B4-BE49-F238E27FC236}">
                  <a16:creationId xmlns:a16="http://schemas.microsoft.com/office/drawing/2014/main" id="{4A5C0D2E-5CD2-C610-0DE1-163FD6642219}"/>
                </a:ext>
              </a:extLst>
            </p:cNvPr>
            <p:cNvSpPr/>
            <p:nvPr/>
          </p:nvSpPr>
          <p:spPr>
            <a:xfrm>
              <a:off x="186504" y="3722737"/>
              <a:ext cx="379896" cy="379896"/>
            </a:xfrm>
            <a:prstGeom prst="roundRect">
              <a:avLst>
                <a:gd name="adj" fmla="val 16670"/>
              </a:avLst>
            </a:prstGeom>
            <a:blipFill>
              <a:blip>
                <a:extLst>
                  <a:ext uri="{96DAC541-7B7A-43D3-8B79-37D633B846F1}">
                    <asvg:svgBlip xmlns:asvg="http://schemas.microsoft.com/office/drawing/2016/SVG/main" r:embed="rId6"/>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3289142"/>
                <a:satOff val="2771"/>
                <a:lumOff val="-3529"/>
                <a:alphaOff val="0"/>
              </a:schemeClr>
            </a:effectRef>
            <a:fontRef idx="minor">
              <a:schemeClr val="lt1"/>
            </a:fontRef>
          </p:style>
          <p:txBody>
            <a:bodyPr/>
            <a:lstStyle/>
            <a:p>
              <a:endParaRPr lang="fr-FR" noProof="1"/>
            </a:p>
          </p:txBody>
        </p:sp>
        <p:sp>
          <p:nvSpPr>
            <p:cNvPr id="22" name="Freeform 21">
              <a:extLst>
                <a:ext uri="{FF2B5EF4-FFF2-40B4-BE49-F238E27FC236}">
                  <a16:creationId xmlns:a16="http://schemas.microsoft.com/office/drawing/2014/main" id="{5706859B-5F73-6A4B-F660-BEEAF001ED60}"/>
                </a:ext>
              </a:extLst>
            </p:cNvPr>
            <p:cNvSpPr/>
            <p:nvPr/>
          </p:nvSpPr>
          <p:spPr>
            <a:xfrm>
              <a:off x="720489" y="3722737"/>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89142"/>
                <a:satOff val="2771"/>
                <a:lumOff val="-3529"/>
                <a:alphaOff val="0"/>
              </a:schemeClr>
            </a:fillRef>
            <a:effectRef idx="1">
              <a:schemeClr val="accent4">
                <a:hueOff val="3289142"/>
                <a:satOff val="2771"/>
                <a:lumOff val="-3529"/>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Juste (Psaumes 11.7)</a:t>
              </a:r>
            </a:p>
          </p:txBody>
        </p:sp>
        <p:sp>
          <p:nvSpPr>
            <p:cNvPr id="23" name="Rounded Rectangle 22" descr="Corazón con relleno sólido">
              <a:extLst>
                <a:ext uri="{FF2B5EF4-FFF2-40B4-BE49-F238E27FC236}">
                  <a16:creationId xmlns:a16="http://schemas.microsoft.com/office/drawing/2014/main" id="{8E3986B8-CE39-2A0D-B94A-34D00F8CF266}"/>
                </a:ext>
              </a:extLst>
            </p:cNvPr>
            <p:cNvSpPr/>
            <p:nvPr/>
          </p:nvSpPr>
          <p:spPr>
            <a:xfrm>
              <a:off x="186504" y="4148220"/>
              <a:ext cx="379896" cy="379896"/>
            </a:xfrm>
            <a:prstGeom prst="roundRect">
              <a:avLst>
                <a:gd name="adj" fmla="val 16670"/>
              </a:avLst>
            </a:prstGeom>
            <a:blipFill>
              <a:blip>
                <a:extLst>
                  <a:ext uri="{96DAC541-7B7A-43D3-8B79-37D633B846F1}">
                    <asvg:svgBlip xmlns:asvg="http://schemas.microsoft.com/office/drawing/2016/SVG/main" r:embed="rId7"/>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4385523"/>
                <a:satOff val="3694"/>
                <a:lumOff val="-4706"/>
                <a:alphaOff val="0"/>
              </a:schemeClr>
            </a:effectRef>
            <a:fontRef idx="minor">
              <a:schemeClr val="lt1"/>
            </a:fontRef>
          </p:style>
          <p:txBody>
            <a:bodyPr/>
            <a:lstStyle/>
            <a:p>
              <a:endParaRPr lang="fr-FR" noProof="1"/>
            </a:p>
          </p:txBody>
        </p:sp>
        <p:sp>
          <p:nvSpPr>
            <p:cNvPr id="24" name="Freeform 23">
              <a:extLst>
                <a:ext uri="{FF2B5EF4-FFF2-40B4-BE49-F238E27FC236}">
                  <a16:creationId xmlns:a16="http://schemas.microsoft.com/office/drawing/2014/main" id="{273594C2-3392-4E03-059A-80661531BC3D}"/>
                </a:ext>
              </a:extLst>
            </p:cNvPr>
            <p:cNvSpPr/>
            <p:nvPr/>
          </p:nvSpPr>
          <p:spPr>
            <a:xfrm>
              <a:off x="720489" y="4148220"/>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4385523"/>
                <a:satOff val="3694"/>
                <a:lumOff val="-4706"/>
                <a:alphaOff val="0"/>
              </a:schemeClr>
            </a:fillRef>
            <a:effectRef idx="1">
              <a:schemeClr val="accent4">
                <a:hueOff val="4385523"/>
                <a:satOff val="3694"/>
                <a:lumOff val="-4706"/>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Miséricordieux (Deutéronome 4.31)</a:t>
              </a:r>
            </a:p>
          </p:txBody>
        </p:sp>
        <p:sp>
          <p:nvSpPr>
            <p:cNvPr id="25" name="Rounded Rectangle 24" descr="reloj de arena 60% con relleno sólido">
              <a:extLst>
                <a:ext uri="{FF2B5EF4-FFF2-40B4-BE49-F238E27FC236}">
                  <a16:creationId xmlns:a16="http://schemas.microsoft.com/office/drawing/2014/main" id="{6642A3B2-D445-A753-DA31-9C01CE4DEF0F}"/>
                </a:ext>
              </a:extLst>
            </p:cNvPr>
            <p:cNvSpPr/>
            <p:nvPr/>
          </p:nvSpPr>
          <p:spPr>
            <a:xfrm>
              <a:off x="186504" y="4573704"/>
              <a:ext cx="379896" cy="379896"/>
            </a:xfrm>
            <a:prstGeom prst="roundRect">
              <a:avLst>
                <a:gd name="adj" fmla="val 16670"/>
              </a:avLst>
            </a:prstGeom>
            <a:blipFill>
              <a:blip>
                <a:extLs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5481904"/>
                <a:satOff val="4618"/>
                <a:lumOff val="-5882"/>
                <a:alphaOff val="0"/>
              </a:schemeClr>
            </a:effectRef>
            <a:fontRef idx="minor">
              <a:schemeClr val="lt1"/>
            </a:fontRef>
          </p:style>
          <p:txBody>
            <a:bodyPr/>
            <a:lstStyle/>
            <a:p>
              <a:endParaRPr lang="fr-FR" noProof="1"/>
            </a:p>
          </p:txBody>
        </p:sp>
        <p:sp>
          <p:nvSpPr>
            <p:cNvPr id="26" name="Freeform 25">
              <a:extLst>
                <a:ext uri="{FF2B5EF4-FFF2-40B4-BE49-F238E27FC236}">
                  <a16:creationId xmlns:a16="http://schemas.microsoft.com/office/drawing/2014/main" id="{ADDE1971-0BBB-46AC-30F6-E28950CC603B}"/>
                </a:ext>
              </a:extLst>
            </p:cNvPr>
            <p:cNvSpPr/>
            <p:nvPr/>
          </p:nvSpPr>
          <p:spPr>
            <a:xfrm>
              <a:off x="720489" y="4573704"/>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5481904"/>
                <a:satOff val="4618"/>
                <a:lumOff val="-5882"/>
                <a:alphaOff val="0"/>
              </a:schemeClr>
            </a:fillRef>
            <a:effectRef idx="1">
              <a:schemeClr val="accent4">
                <a:hueOff val="5481904"/>
                <a:satOff val="4618"/>
                <a:lumOff val="-5882"/>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Patient et consolateur (Romains 15.5)</a:t>
              </a:r>
            </a:p>
          </p:txBody>
        </p:sp>
        <p:sp>
          <p:nvSpPr>
            <p:cNvPr id="27" name="Rounded Rectangle 26" descr="Regalo con relleno sólido">
              <a:extLst>
                <a:ext uri="{FF2B5EF4-FFF2-40B4-BE49-F238E27FC236}">
                  <a16:creationId xmlns:a16="http://schemas.microsoft.com/office/drawing/2014/main" id="{B09A13EE-B169-8450-9905-CF71E2276790}"/>
                </a:ext>
              </a:extLst>
            </p:cNvPr>
            <p:cNvSpPr/>
            <p:nvPr/>
          </p:nvSpPr>
          <p:spPr>
            <a:xfrm>
              <a:off x="186504" y="4999188"/>
              <a:ext cx="379896" cy="379896"/>
            </a:xfrm>
            <a:prstGeom prst="roundRect">
              <a:avLst>
                <a:gd name="adj" fmla="val 16670"/>
              </a:avLst>
            </a:prstGeom>
            <a:blipFill>
              <a:blip>
                <a:extLst>
                  <a:ext uri="{96DAC541-7B7A-43D3-8B79-37D633B846F1}">
                    <asvg:svgBlip xmlns:asvg="http://schemas.microsoft.com/office/drawing/2016/SVG/main" r:embed="rId9"/>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6578285"/>
                <a:satOff val="5541"/>
                <a:lumOff val="-7059"/>
                <a:alphaOff val="0"/>
              </a:schemeClr>
            </a:effectRef>
            <a:fontRef idx="minor">
              <a:schemeClr val="lt1"/>
            </a:fontRef>
          </p:style>
          <p:txBody>
            <a:bodyPr/>
            <a:lstStyle/>
            <a:p>
              <a:endParaRPr lang="fr-FR" noProof="1"/>
            </a:p>
          </p:txBody>
        </p:sp>
        <p:sp>
          <p:nvSpPr>
            <p:cNvPr id="28" name="Freeform 27">
              <a:extLst>
                <a:ext uri="{FF2B5EF4-FFF2-40B4-BE49-F238E27FC236}">
                  <a16:creationId xmlns:a16="http://schemas.microsoft.com/office/drawing/2014/main" id="{EDDCC4A7-5940-ED05-BD40-7422CC9D4E4D}"/>
                </a:ext>
              </a:extLst>
            </p:cNvPr>
            <p:cNvSpPr/>
            <p:nvPr/>
          </p:nvSpPr>
          <p:spPr>
            <a:xfrm>
              <a:off x="720489" y="4999188"/>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78285"/>
                <a:satOff val="5541"/>
                <a:lumOff val="-7059"/>
                <a:alphaOff val="0"/>
              </a:schemeClr>
            </a:fillRef>
            <a:effectRef idx="1">
              <a:schemeClr val="accent4">
                <a:hueOff val="6578285"/>
                <a:satOff val="5541"/>
                <a:lumOff val="-7059"/>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Dispensateur de grâce (Romains 3.24)</a:t>
              </a:r>
            </a:p>
          </p:txBody>
        </p:sp>
        <p:sp>
          <p:nvSpPr>
            <p:cNvPr id="29" name="Rounded Rectangle 28" descr="Apretón de manos con relleno sólido">
              <a:extLst>
                <a:ext uri="{FF2B5EF4-FFF2-40B4-BE49-F238E27FC236}">
                  <a16:creationId xmlns:a16="http://schemas.microsoft.com/office/drawing/2014/main" id="{20F73C4F-FFBA-D33F-E7C0-BD79133AB26A}"/>
                </a:ext>
              </a:extLst>
            </p:cNvPr>
            <p:cNvSpPr/>
            <p:nvPr/>
          </p:nvSpPr>
          <p:spPr>
            <a:xfrm>
              <a:off x="186504" y="5424671"/>
              <a:ext cx="379896" cy="379896"/>
            </a:xfrm>
            <a:prstGeom prst="roundRect">
              <a:avLst>
                <a:gd name="adj" fmla="val 16670"/>
              </a:avLst>
            </a:prstGeom>
            <a:blipFill>
              <a:blip>
                <a:extLst>
                  <a:ext uri="{96DAC541-7B7A-43D3-8B79-37D633B846F1}">
                    <asvg:svgBlip xmlns:asvg="http://schemas.microsoft.com/office/drawing/2016/SVG/main" r:embed="rId10"/>
                  </a:ext>
                </a:extLst>
              </a:blip>
              <a:srcRect/>
              <a:stretch>
                <a:fillRect/>
              </a:stretch>
            </a:blipFill>
            <a:scene3d>
              <a:camera prst="orthographicFront">
                <a:rot lat="0" lon="0" rev="0"/>
              </a:camera>
              <a:lightRig rig="contrasting" dir="t">
                <a:rot lat="0" lon="0" rev="1200000"/>
              </a:lightRig>
            </a:scene3d>
            <a:sp3d contourW="19050" prstMaterial="metal">
              <a:bevelB w="165100" h="254000"/>
            </a:sp3d>
          </p:spPr>
          <p:style>
            <a:lnRef idx="0">
              <a:schemeClr val="lt1">
                <a:hueOff val="0"/>
                <a:satOff val="0"/>
                <a:lumOff val="0"/>
                <a:alphaOff val="0"/>
              </a:schemeClr>
            </a:lnRef>
            <a:fillRef idx="1">
              <a:scrgbClr r="0" g="0" b="0"/>
            </a:fillRef>
            <a:effectRef idx="2">
              <a:schemeClr val="accent4">
                <a:hueOff val="7674665"/>
                <a:satOff val="6465"/>
                <a:lumOff val="-8235"/>
                <a:alphaOff val="0"/>
              </a:schemeClr>
            </a:effectRef>
            <a:fontRef idx="minor">
              <a:schemeClr val="lt1"/>
            </a:fontRef>
          </p:style>
          <p:txBody>
            <a:bodyPr/>
            <a:lstStyle/>
            <a:p>
              <a:endParaRPr lang="fr-FR" noProof="1"/>
            </a:p>
          </p:txBody>
        </p:sp>
        <p:sp>
          <p:nvSpPr>
            <p:cNvPr id="30" name="Freeform 29">
              <a:extLst>
                <a:ext uri="{FF2B5EF4-FFF2-40B4-BE49-F238E27FC236}">
                  <a16:creationId xmlns:a16="http://schemas.microsoft.com/office/drawing/2014/main" id="{44CEC97A-88FE-C784-7648-2704E9F4268E}"/>
                </a:ext>
              </a:extLst>
            </p:cNvPr>
            <p:cNvSpPr/>
            <p:nvPr/>
          </p:nvSpPr>
          <p:spPr>
            <a:xfrm>
              <a:off x="720489" y="5424671"/>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7674665"/>
                <a:satOff val="6465"/>
                <a:lumOff val="-8235"/>
                <a:alphaOff val="0"/>
              </a:schemeClr>
            </a:fillRef>
            <a:effectRef idx="1">
              <a:schemeClr val="accent4">
                <a:hueOff val="7674665"/>
                <a:satOff val="6465"/>
                <a:lumOff val="-8235"/>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Pardonnant (Psaumes 86.5)</a:t>
              </a:r>
            </a:p>
          </p:txBody>
        </p:sp>
        <p:sp>
          <p:nvSpPr>
            <p:cNvPr id="31" name="Rounded Rectangle 30" descr="Corona con relleno sólido">
              <a:extLst>
                <a:ext uri="{FF2B5EF4-FFF2-40B4-BE49-F238E27FC236}">
                  <a16:creationId xmlns:a16="http://schemas.microsoft.com/office/drawing/2014/main" id="{28DB095B-5676-2CD4-39DB-1E14526DD8E1}"/>
                </a:ext>
              </a:extLst>
            </p:cNvPr>
            <p:cNvSpPr/>
            <p:nvPr/>
          </p:nvSpPr>
          <p:spPr>
            <a:xfrm>
              <a:off x="186504" y="5850155"/>
              <a:ext cx="379896" cy="379896"/>
            </a:xfrm>
            <a:prstGeom prst="roundRect">
              <a:avLst>
                <a:gd name="adj" fmla="val 16670"/>
              </a:avLst>
            </a:prstGeom>
            <a:blipFill>
              <a:blip>
                <a:extLst>
                  <a:ext uri="{96DAC541-7B7A-43D3-8B79-37D633B846F1}">
                    <asvg:svgBlip xmlns:asvg="http://schemas.microsoft.com/office/drawing/2016/SVG/main" r:embed="rId11"/>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8771046"/>
                <a:satOff val="7388"/>
                <a:lumOff val="-9412"/>
                <a:alphaOff val="0"/>
              </a:schemeClr>
            </a:effectRef>
            <a:fontRef idx="minor">
              <a:schemeClr val="lt1"/>
            </a:fontRef>
          </p:style>
          <p:txBody>
            <a:bodyPr/>
            <a:lstStyle/>
            <a:p>
              <a:endParaRPr lang="fr-FR" noProof="1"/>
            </a:p>
          </p:txBody>
        </p:sp>
        <p:sp>
          <p:nvSpPr>
            <p:cNvPr id="32" name="Freeform 31">
              <a:extLst>
                <a:ext uri="{FF2B5EF4-FFF2-40B4-BE49-F238E27FC236}">
                  <a16:creationId xmlns:a16="http://schemas.microsoft.com/office/drawing/2014/main" id="{A01ACE84-4CBE-C1C6-C9C8-9B6F5ECCE006}"/>
                </a:ext>
              </a:extLst>
            </p:cNvPr>
            <p:cNvSpPr/>
            <p:nvPr/>
          </p:nvSpPr>
          <p:spPr>
            <a:xfrm>
              <a:off x="720489" y="5850155"/>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8771046"/>
                <a:satOff val="7388"/>
                <a:lumOff val="-9412"/>
                <a:alphaOff val="0"/>
              </a:schemeClr>
            </a:fillRef>
            <a:effectRef idx="1">
              <a:schemeClr val="accent4">
                <a:hueOff val="8771046"/>
                <a:satOff val="7388"/>
                <a:lumOff val="-9412"/>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Souverain (Psaumes 47.8)</a:t>
              </a:r>
            </a:p>
          </p:txBody>
        </p:sp>
        <p:sp>
          <p:nvSpPr>
            <p:cNvPr id="33" name="Rounded Rectangle 32" descr="Infinito con relleno sólido">
              <a:extLst>
                <a:ext uri="{FF2B5EF4-FFF2-40B4-BE49-F238E27FC236}">
                  <a16:creationId xmlns:a16="http://schemas.microsoft.com/office/drawing/2014/main" id="{B9488908-C24E-AD14-82DE-3A955AD058EA}"/>
                </a:ext>
              </a:extLst>
            </p:cNvPr>
            <p:cNvSpPr/>
            <p:nvPr/>
          </p:nvSpPr>
          <p:spPr>
            <a:xfrm>
              <a:off x="186504" y="6275639"/>
              <a:ext cx="379896" cy="379896"/>
            </a:xfrm>
            <a:prstGeom prst="roundRect">
              <a:avLst>
                <a:gd name="adj" fmla="val 16670"/>
              </a:avLst>
            </a:prstGeom>
            <a:blipFill>
              <a:blip>
                <a:extLst>
                  <a:ext uri="{96DAC541-7B7A-43D3-8B79-37D633B846F1}">
                    <asvg:svgBlip xmlns:asvg="http://schemas.microsoft.com/office/drawing/2016/SVG/main" r:embed="rId12"/>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9867426"/>
                <a:satOff val="8312"/>
                <a:lumOff val="-10588"/>
                <a:alphaOff val="0"/>
              </a:schemeClr>
            </a:effectRef>
            <a:fontRef idx="minor">
              <a:schemeClr val="lt1"/>
            </a:fontRef>
          </p:style>
          <p:txBody>
            <a:bodyPr/>
            <a:lstStyle/>
            <a:p>
              <a:endParaRPr lang="fr-FR" noProof="1"/>
            </a:p>
          </p:txBody>
        </p:sp>
        <p:sp>
          <p:nvSpPr>
            <p:cNvPr id="34" name="Freeform 33">
              <a:extLst>
                <a:ext uri="{FF2B5EF4-FFF2-40B4-BE49-F238E27FC236}">
                  <a16:creationId xmlns:a16="http://schemas.microsoft.com/office/drawing/2014/main" id="{8DDE7A65-8480-B954-E3B4-30CCA8E6D947}"/>
                </a:ext>
              </a:extLst>
            </p:cNvPr>
            <p:cNvSpPr/>
            <p:nvPr/>
          </p:nvSpPr>
          <p:spPr>
            <a:xfrm>
              <a:off x="720489" y="6275639"/>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9867426"/>
                <a:satOff val="8312"/>
                <a:lumOff val="-10588"/>
                <a:alphaOff val="0"/>
              </a:schemeClr>
            </a:fillRef>
            <a:effectRef idx="1">
              <a:schemeClr val="accent4">
                <a:hueOff val="9867426"/>
                <a:satOff val="8312"/>
                <a:lumOff val="-10588"/>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Éternel (Genèse 21.33)</a:t>
              </a:r>
            </a:p>
          </p:txBody>
        </p:sp>
      </p:grpSp>
      <p:sp>
        <p:nvSpPr>
          <p:cNvPr id="7" name="CuadroTexto 6">
            <a:extLst>
              <a:ext uri="{FF2B5EF4-FFF2-40B4-BE49-F238E27FC236}">
                <a16:creationId xmlns:a16="http://schemas.microsoft.com/office/drawing/2014/main" id="{15FCD398-BB15-717F-CDCF-010AC23F6124}"/>
              </a:ext>
            </a:extLst>
          </p:cNvPr>
          <p:cNvSpPr txBox="1"/>
          <p:nvPr/>
        </p:nvSpPr>
        <p:spPr>
          <a:xfrm>
            <a:off x="6357168" y="4301286"/>
            <a:ext cx="3365566" cy="2246769"/>
          </a:xfrm>
          <a:prstGeom prst="rect">
            <a:avLst/>
          </a:prstGeom>
          <a:noFill/>
        </p:spPr>
        <p:txBody>
          <a:bodyPr wrap="square" rtlCol="0">
            <a:spAutoFit/>
          </a:bodyPr>
          <a:lstStyle/>
          <a:p>
            <a:pPr>
              <a:spcBef>
                <a:spcPts val="600"/>
              </a:spcBef>
            </a:pPr>
            <a:r>
              <a:rPr lang="fr-FR" sz="2000" b="1" noProof="1"/>
              <a:t>De son côté, Satan a tenté dès le commencement de déformer le caractère de Dieu, le présentant comme un Dieu égoïste qui ne cherche que son propre intérêt </a:t>
            </a:r>
            <a:r>
              <a:rPr lang="fr-FR" noProof="1">
                <a:solidFill>
                  <a:srgbClr val="B08129"/>
                </a:solidFill>
              </a:rPr>
              <a:t>(Genèse 3.4-5)</a:t>
            </a:r>
            <a:r>
              <a:rPr lang="fr-FR" sz="2000" b="1" noProof="1"/>
              <a:t>.</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13"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655418" y="278626"/>
              <a:ext cx="1910953" cy="646331"/>
            </a:xfrm>
            <a:prstGeom prst="rect">
              <a:avLst/>
            </a:prstGeom>
            <a:noFill/>
          </p:spPr>
          <p:txBody>
            <a:bodyPr wrap="square">
              <a:spAutoFit/>
            </a:bodyPr>
            <a:lstStyle/>
            <a:p>
              <a:pPr algn="ctr"/>
              <a:r>
                <a:rPr lang="fr-FR" b="1" spc="50" noProof="1">
                  <a:ln w="0"/>
                  <a:solidFill>
                    <a:srgbClr val="FF0000"/>
                  </a:solidFill>
                  <a:effectLst>
                    <a:innerShdw blurRad="63500" dist="50800" dir="13500000">
                      <a:srgbClr val="000000">
                        <a:alpha val="50000"/>
                      </a:srgbClr>
                    </a:innerShdw>
                  </a:effectLst>
                </a:rPr>
                <a:t>LES ATTRIBUTS DE DIEU</a:t>
              </a:r>
            </a:p>
          </p:txBody>
        </p:sp>
      </p:grpSp>
      <p:pic>
        <p:nvPicPr>
          <p:cNvPr id="10" name="Imagen 9" descr="Una mujer con una corona de flores en la mano  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973093" y="4277032"/>
            <a:ext cx="2051757" cy="2170067"/>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  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2000</TotalTime>
  <Words>3419</Words>
  <Application>Microsoft Office PowerPoint</Application>
  <PresentationFormat>Panorámica</PresentationFormat>
  <Paragraphs>166</Paragraphs>
  <Slides>22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Comic Sans MS</vt:lpstr>
      <vt:lpstr>Arial</vt:lpstr>
      <vt:lpstr>Aptos</vt:lpstr>
      <vt:lpstr>Brush Script MT</vt:lpstr>
      <vt:lpstr>Constantia</vt:lpstr>
      <vt:lpstr>Calibri</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71</cp:revision>
  <dcterms:created xsi:type="dcterms:W3CDTF">2026-02-28T16:33:58Z</dcterms:created>
  <dcterms:modified xsi:type="dcterms:W3CDTF">2026-04-13T05:18:30Z</dcterms:modified>
</cp:coreProperties>
</file>