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2"/>
  </p:notesMasterIdLst>
  <p:sldIdLst>
    <p:sldId id="285" r:id="rId3"/>
    <p:sldId id="291" r:id="rId4"/>
    <p:sldId id="281" r:id="rId5"/>
    <p:sldId id="292" r:id="rId6"/>
    <p:sldId id="287" r:id="rId7"/>
    <p:sldId id="258" r:id="rId8"/>
    <p:sldId id="293" r:id="rId9"/>
    <p:sldId id="259" r:id="rId10"/>
    <p:sldId id="294" r:id="rId11"/>
    <p:sldId id="260" r:id="rId12"/>
    <p:sldId id="288" r:id="rId13"/>
    <p:sldId id="289" r:id="rId14"/>
    <p:sldId id="295" r:id="rId15"/>
    <p:sldId id="290" r:id="rId16"/>
    <p:sldId id="264" r:id="rId17"/>
    <p:sldId id="296" r:id="rId18"/>
    <p:sldId id="282" r:id="rId19"/>
    <p:sldId id="283" r:id="rId20"/>
    <p:sldId id="297" r:id="rId21"/>
  </p:sldIdLst>
  <p:sldSz cx="12192000" cy="6858000"/>
  <p:notesSz cx="6858000" cy="9144000"/>
  <p:embeddedFontLst>
    <p:embeddedFont>
      <p:font typeface="Arial Nova" panose="020B0504020202020204" pitchFamily="34" charset="0"/>
      <p:regular r:id="rId23"/>
      <p:bold r:id="rId24"/>
      <p:italic r:id="rId25"/>
      <p:boldItalic r:id="rId26"/>
    </p:embeddedFont>
    <p:embeddedFont>
      <p:font typeface="Brush Script MT" panose="03060802040406070304" pitchFamily="66" charset="0"/>
      <p:italic r:id="rId27"/>
    </p:embeddedFont>
    <p:embeddedFont>
      <p:font typeface="Comic Sans MS" panose="030F0702030302020204" pitchFamily="66" charset="0"/>
      <p:regular r:id="rId28"/>
      <p:bold r:id="rId29"/>
      <p:italic r:id="rId30"/>
      <p:boldItalic r:id="rId31"/>
    </p:embeddedFont>
    <p:embeddedFont>
      <p:font typeface="Constantia" panose="02030602050306030303" pitchFamily="18" charset="0"/>
      <p:regular r:id="rId32"/>
      <p:bold r:id="rId33"/>
      <p:italic r:id="rId34"/>
      <p:boldItalic r:id="rId35"/>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B26631"/>
    <a:srgbClr val="0000CC"/>
    <a:srgbClr val="FCA300"/>
    <a:srgbClr val="ED6365"/>
    <a:srgbClr val="789ABF"/>
    <a:srgbClr val="C5F9C7"/>
    <a:srgbClr val="FFF37D"/>
    <a:srgbClr val="F8E191"/>
    <a:srgbClr val="753F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96" autoAdjust="0"/>
    <p:restoredTop sz="96327"/>
  </p:normalViewPr>
  <p:slideViewPr>
    <p:cSldViewPr snapToGrid="0">
      <p:cViewPr varScale="1">
        <p:scale>
          <a:sx n="103" d="100"/>
          <a:sy n="103" d="100"/>
        </p:scale>
        <p:origin x="13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font" Target="fonts/font1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E654D7-6DAC-E641-ABDA-E126EA4A0FC1}" type="datetimeFigureOut">
              <a:rPr lang="fr-FR" smtClean="0"/>
              <a:t>13/04/2026</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7B6D6E-28F2-9D43-8E12-8664811CC03E}" type="slidenum">
              <a:rPr lang="fr-FR" smtClean="0"/>
              <a:t>‹Nº›</a:t>
            </a:fld>
            <a:endParaRPr lang="fr-FR"/>
          </a:p>
        </p:txBody>
      </p:sp>
    </p:spTree>
    <p:extLst>
      <p:ext uri="{BB962C8B-B14F-4D97-AF65-F5344CB8AC3E}">
        <p14:creationId xmlns:p14="http://schemas.microsoft.com/office/powerpoint/2010/main" val="1672725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7F33A988-926F-46D5-ABA2-7356385078D7}" type="slidenum">
              <a:rPr lang="fr-CH" smtClean="0"/>
              <a:t>4</a:t>
            </a:fld>
            <a:endParaRPr lang="fr-CH"/>
          </a:p>
        </p:txBody>
      </p:sp>
    </p:spTree>
    <p:extLst>
      <p:ext uri="{BB962C8B-B14F-4D97-AF65-F5344CB8AC3E}">
        <p14:creationId xmlns:p14="http://schemas.microsoft.com/office/powerpoint/2010/main" val="549899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7F33A988-926F-46D5-ABA2-7356385078D7}" type="slidenum">
              <a:rPr lang="fr-CH" smtClean="0"/>
              <a:t>7</a:t>
            </a:fld>
            <a:endParaRPr lang="fr-CH"/>
          </a:p>
        </p:txBody>
      </p:sp>
    </p:spTree>
    <p:extLst>
      <p:ext uri="{BB962C8B-B14F-4D97-AF65-F5344CB8AC3E}">
        <p14:creationId xmlns:p14="http://schemas.microsoft.com/office/powerpoint/2010/main" val="320514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7F33A988-926F-46D5-ABA2-7356385078D7}" type="slidenum">
              <a:rPr lang="fr-CH" smtClean="0"/>
              <a:t>9</a:t>
            </a:fld>
            <a:endParaRPr lang="fr-CH"/>
          </a:p>
        </p:txBody>
      </p:sp>
    </p:spTree>
    <p:extLst>
      <p:ext uri="{BB962C8B-B14F-4D97-AF65-F5344CB8AC3E}">
        <p14:creationId xmlns:p14="http://schemas.microsoft.com/office/powerpoint/2010/main" val="3644850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D1FFBF-5AEC-EF51-6098-AA549859744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1742BCC-13C4-E1A8-CB1E-F62D34B3DF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250919F-F2F9-B273-3498-7A113E5F61EB}"/>
              </a:ext>
            </a:extLst>
          </p:cNvPr>
          <p:cNvSpPr>
            <a:spLocks noGrp="1"/>
          </p:cNvSpPr>
          <p:nvPr>
            <p:ph type="dt" sz="half" idx="10"/>
          </p:nvPr>
        </p:nvSpPr>
        <p:spPr/>
        <p:txBody>
          <a:bodyPr/>
          <a:lstStyle/>
          <a:p>
            <a:fld id="{A3C9CD0D-EE1F-4D7D-8F6F-F263EF570B82}" type="datetimeFigureOut">
              <a:rPr lang="es-ES" smtClean="0"/>
              <a:t>13/04/2026</a:t>
            </a:fld>
            <a:endParaRPr lang="es-ES"/>
          </a:p>
        </p:txBody>
      </p:sp>
      <p:sp>
        <p:nvSpPr>
          <p:cNvPr id="5" name="Marcador de pie de página 4">
            <a:extLst>
              <a:ext uri="{FF2B5EF4-FFF2-40B4-BE49-F238E27FC236}">
                <a16:creationId xmlns:a16="http://schemas.microsoft.com/office/drawing/2014/main" id="{0259E2C5-26F5-E822-2F4A-37C4B2FEAD5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3FA8B33-3D8D-907B-6565-C11F45B7C3F7}"/>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70014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186045-FA0B-55FC-27C8-111C70D1550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E6F07B5-C59A-8DA6-62AE-DC4763CBFBB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889D1C-EFF3-7B62-1F23-B39D75E0CF66}"/>
              </a:ext>
            </a:extLst>
          </p:cNvPr>
          <p:cNvSpPr>
            <a:spLocks noGrp="1"/>
          </p:cNvSpPr>
          <p:nvPr>
            <p:ph type="dt" sz="half" idx="10"/>
          </p:nvPr>
        </p:nvSpPr>
        <p:spPr/>
        <p:txBody>
          <a:bodyPr/>
          <a:lstStyle/>
          <a:p>
            <a:fld id="{A3C9CD0D-EE1F-4D7D-8F6F-F263EF570B82}" type="datetimeFigureOut">
              <a:rPr lang="es-ES" smtClean="0"/>
              <a:t>13/04/2026</a:t>
            </a:fld>
            <a:endParaRPr lang="es-ES"/>
          </a:p>
        </p:txBody>
      </p:sp>
      <p:sp>
        <p:nvSpPr>
          <p:cNvPr id="5" name="Marcador de pie de página 4">
            <a:extLst>
              <a:ext uri="{FF2B5EF4-FFF2-40B4-BE49-F238E27FC236}">
                <a16:creationId xmlns:a16="http://schemas.microsoft.com/office/drawing/2014/main" id="{12CAB0A4-B63F-E653-604C-0668DED952D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819C05D-B084-523B-D1F0-C1D45C816880}"/>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41981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39EB365-6DDE-8B11-A250-34E78FDC351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6086FD5-7329-CFE6-D35F-5C1B2571FA0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4F60687-7016-C7A6-F11D-284F0E8352D5}"/>
              </a:ext>
            </a:extLst>
          </p:cNvPr>
          <p:cNvSpPr>
            <a:spLocks noGrp="1"/>
          </p:cNvSpPr>
          <p:nvPr>
            <p:ph type="dt" sz="half" idx="10"/>
          </p:nvPr>
        </p:nvSpPr>
        <p:spPr/>
        <p:txBody>
          <a:bodyPr/>
          <a:lstStyle/>
          <a:p>
            <a:fld id="{A3C9CD0D-EE1F-4D7D-8F6F-F263EF570B82}" type="datetimeFigureOut">
              <a:rPr lang="es-ES" smtClean="0"/>
              <a:t>13/04/2026</a:t>
            </a:fld>
            <a:endParaRPr lang="es-ES"/>
          </a:p>
        </p:txBody>
      </p:sp>
      <p:sp>
        <p:nvSpPr>
          <p:cNvPr id="5" name="Marcador de pie de página 4">
            <a:extLst>
              <a:ext uri="{FF2B5EF4-FFF2-40B4-BE49-F238E27FC236}">
                <a16:creationId xmlns:a16="http://schemas.microsoft.com/office/drawing/2014/main" id="{D13A73A7-0F0C-1DA8-4220-757B09D4F86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068FC9-7C20-0FC6-B210-7DF1D09D071F}"/>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77690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13/04/2026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3835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13/04/2026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0763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13/04/2026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85039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13/04/2026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1529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13/04/2026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9271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13/04/2026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5000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13/04/2026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70997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13/04/2026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887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A90E9B-F363-131F-35C2-82BA4B460ED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DE601C-0BA4-F33C-B898-DF99D8CCE3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695C97F-A395-5B52-DDD2-2ADE45909B1B}"/>
              </a:ext>
            </a:extLst>
          </p:cNvPr>
          <p:cNvSpPr>
            <a:spLocks noGrp="1"/>
          </p:cNvSpPr>
          <p:nvPr>
            <p:ph type="dt" sz="half" idx="10"/>
          </p:nvPr>
        </p:nvSpPr>
        <p:spPr/>
        <p:txBody>
          <a:bodyPr/>
          <a:lstStyle/>
          <a:p>
            <a:fld id="{A3C9CD0D-EE1F-4D7D-8F6F-F263EF570B82}" type="datetimeFigureOut">
              <a:rPr lang="es-ES" smtClean="0"/>
              <a:t>13/04/2026</a:t>
            </a:fld>
            <a:endParaRPr lang="es-ES"/>
          </a:p>
        </p:txBody>
      </p:sp>
      <p:sp>
        <p:nvSpPr>
          <p:cNvPr id="5" name="Marcador de pie de página 4">
            <a:extLst>
              <a:ext uri="{FF2B5EF4-FFF2-40B4-BE49-F238E27FC236}">
                <a16:creationId xmlns:a16="http://schemas.microsoft.com/office/drawing/2014/main" id="{572E40E2-177F-8BEB-8680-63574E30696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895780-063D-CC19-CCCF-19B43B77E488}"/>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09152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13/04/2026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5088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13/04/2026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4964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13/04/2026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6015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65D43F-40A0-024B-51E6-0F3DF2360B1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818E50-1F78-F4F5-39F5-51AA2FBFF5D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A27EDB4-C7A9-A9A7-3430-996CD2C32BB0}"/>
              </a:ext>
            </a:extLst>
          </p:cNvPr>
          <p:cNvSpPr>
            <a:spLocks noGrp="1"/>
          </p:cNvSpPr>
          <p:nvPr>
            <p:ph type="dt" sz="half" idx="10"/>
          </p:nvPr>
        </p:nvSpPr>
        <p:spPr/>
        <p:txBody>
          <a:bodyPr/>
          <a:lstStyle/>
          <a:p>
            <a:fld id="{A3C9CD0D-EE1F-4D7D-8F6F-F263EF570B82}" type="datetimeFigureOut">
              <a:rPr lang="es-ES" smtClean="0"/>
              <a:t>13/04/2026</a:t>
            </a:fld>
            <a:endParaRPr lang="es-ES"/>
          </a:p>
        </p:txBody>
      </p:sp>
      <p:sp>
        <p:nvSpPr>
          <p:cNvPr id="5" name="Marcador de pie de página 4">
            <a:extLst>
              <a:ext uri="{FF2B5EF4-FFF2-40B4-BE49-F238E27FC236}">
                <a16:creationId xmlns:a16="http://schemas.microsoft.com/office/drawing/2014/main" id="{1223D5B3-E2C1-D056-4164-7023AABF5B7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C72CD61-645C-583C-B3EF-12EDC813B8B3}"/>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98993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33FB23-9737-55CF-B100-5F0EC78111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080EBA-4C10-4E8B-EE8E-986BB68002F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8029D9A-1FD6-375C-3D3A-75EDFD4C7AA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81BC334-2572-BCD5-8A8F-00853BF8402B}"/>
              </a:ext>
            </a:extLst>
          </p:cNvPr>
          <p:cNvSpPr>
            <a:spLocks noGrp="1"/>
          </p:cNvSpPr>
          <p:nvPr>
            <p:ph type="dt" sz="half" idx="10"/>
          </p:nvPr>
        </p:nvSpPr>
        <p:spPr/>
        <p:txBody>
          <a:bodyPr/>
          <a:lstStyle/>
          <a:p>
            <a:fld id="{A3C9CD0D-EE1F-4D7D-8F6F-F263EF570B82}" type="datetimeFigureOut">
              <a:rPr lang="es-ES" smtClean="0"/>
              <a:t>13/04/2026</a:t>
            </a:fld>
            <a:endParaRPr lang="es-ES"/>
          </a:p>
        </p:txBody>
      </p:sp>
      <p:sp>
        <p:nvSpPr>
          <p:cNvPr id="6" name="Marcador de pie de página 5">
            <a:extLst>
              <a:ext uri="{FF2B5EF4-FFF2-40B4-BE49-F238E27FC236}">
                <a16:creationId xmlns:a16="http://schemas.microsoft.com/office/drawing/2014/main" id="{4DE106F2-6D70-1932-366A-C5A3CCB237C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70073F2-F34E-713F-C0F3-A07D8435EE40}"/>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413948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E7A76E-7B14-CEC0-BC2D-6295F86DFF5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AC38DE-7EAF-E777-D79E-E5EE214F5C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E358E00-8BB8-6DD3-F8B5-676B47A5B56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8568282-65A0-28F6-E8FE-72249FF7AD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248527E-40C6-4902-2FF5-3EF8950BBB2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F8DEF0C-4465-A464-ABBB-FD1E340BC635}"/>
              </a:ext>
            </a:extLst>
          </p:cNvPr>
          <p:cNvSpPr>
            <a:spLocks noGrp="1"/>
          </p:cNvSpPr>
          <p:nvPr>
            <p:ph type="dt" sz="half" idx="10"/>
          </p:nvPr>
        </p:nvSpPr>
        <p:spPr/>
        <p:txBody>
          <a:bodyPr/>
          <a:lstStyle/>
          <a:p>
            <a:fld id="{A3C9CD0D-EE1F-4D7D-8F6F-F263EF570B82}" type="datetimeFigureOut">
              <a:rPr lang="es-ES" smtClean="0"/>
              <a:t>13/04/2026</a:t>
            </a:fld>
            <a:endParaRPr lang="es-ES"/>
          </a:p>
        </p:txBody>
      </p:sp>
      <p:sp>
        <p:nvSpPr>
          <p:cNvPr id="8" name="Marcador de pie de página 7">
            <a:extLst>
              <a:ext uri="{FF2B5EF4-FFF2-40B4-BE49-F238E27FC236}">
                <a16:creationId xmlns:a16="http://schemas.microsoft.com/office/drawing/2014/main" id="{711A10DF-6B6E-8E37-5C5C-86F57816E7F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4C17B6F-3115-D3B0-2ACA-93453023A23E}"/>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23450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2FDAC3-6F9D-A22A-AFD8-5418696ABE0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B7F7FA2-9C33-D0C3-2581-FA23DE339D35}"/>
              </a:ext>
            </a:extLst>
          </p:cNvPr>
          <p:cNvSpPr>
            <a:spLocks noGrp="1"/>
          </p:cNvSpPr>
          <p:nvPr>
            <p:ph type="dt" sz="half" idx="10"/>
          </p:nvPr>
        </p:nvSpPr>
        <p:spPr/>
        <p:txBody>
          <a:bodyPr/>
          <a:lstStyle/>
          <a:p>
            <a:fld id="{A3C9CD0D-EE1F-4D7D-8F6F-F263EF570B82}" type="datetimeFigureOut">
              <a:rPr lang="es-ES" smtClean="0"/>
              <a:t>13/04/2026</a:t>
            </a:fld>
            <a:endParaRPr lang="es-ES"/>
          </a:p>
        </p:txBody>
      </p:sp>
      <p:sp>
        <p:nvSpPr>
          <p:cNvPr id="4" name="Marcador de pie de página 3">
            <a:extLst>
              <a:ext uri="{FF2B5EF4-FFF2-40B4-BE49-F238E27FC236}">
                <a16:creationId xmlns:a16="http://schemas.microsoft.com/office/drawing/2014/main" id="{5E68F152-2150-A882-A429-E4C6785CEF2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531133D-915A-45B4-623E-6F8EDBFFB7C1}"/>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32016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033FC32-D445-48D1-D922-9E59ECEE77B6}"/>
              </a:ext>
            </a:extLst>
          </p:cNvPr>
          <p:cNvSpPr>
            <a:spLocks noGrp="1"/>
          </p:cNvSpPr>
          <p:nvPr>
            <p:ph type="dt" sz="half" idx="10"/>
          </p:nvPr>
        </p:nvSpPr>
        <p:spPr/>
        <p:txBody>
          <a:bodyPr/>
          <a:lstStyle/>
          <a:p>
            <a:fld id="{A3C9CD0D-EE1F-4D7D-8F6F-F263EF570B82}" type="datetimeFigureOut">
              <a:rPr lang="es-ES" smtClean="0"/>
              <a:t>13/04/2026</a:t>
            </a:fld>
            <a:endParaRPr lang="es-ES"/>
          </a:p>
        </p:txBody>
      </p:sp>
      <p:sp>
        <p:nvSpPr>
          <p:cNvPr id="3" name="Marcador de pie de página 2">
            <a:extLst>
              <a:ext uri="{FF2B5EF4-FFF2-40B4-BE49-F238E27FC236}">
                <a16:creationId xmlns:a16="http://schemas.microsoft.com/office/drawing/2014/main" id="{A469EFEC-F230-1BDF-CEFB-EC5FA458B00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5B284A0-5602-F08E-C2F0-F38E9A5328DC}"/>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22926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B47EC3-F27F-1C1A-0AF2-6A3D02E12B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2B5E8F7-0FB7-3FB6-AC0A-CA220D2BB6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45E1C98-3E51-D9D6-6BCC-D232EC83E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B56439E-542D-8F62-BDBC-081821131C76}"/>
              </a:ext>
            </a:extLst>
          </p:cNvPr>
          <p:cNvSpPr>
            <a:spLocks noGrp="1"/>
          </p:cNvSpPr>
          <p:nvPr>
            <p:ph type="dt" sz="half" idx="10"/>
          </p:nvPr>
        </p:nvSpPr>
        <p:spPr/>
        <p:txBody>
          <a:bodyPr/>
          <a:lstStyle/>
          <a:p>
            <a:fld id="{A3C9CD0D-EE1F-4D7D-8F6F-F263EF570B82}" type="datetimeFigureOut">
              <a:rPr lang="es-ES" smtClean="0"/>
              <a:t>13/04/2026</a:t>
            </a:fld>
            <a:endParaRPr lang="es-ES"/>
          </a:p>
        </p:txBody>
      </p:sp>
      <p:sp>
        <p:nvSpPr>
          <p:cNvPr id="6" name="Marcador de pie de página 5">
            <a:extLst>
              <a:ext uri="{FF2B5EF4-FFF2-40B4-BE49-F238E27FC236}">
                <a16:creationId xmlns:a16="http://schemas.microsoft.com/office/drawing/2014/main" id="{FC15DEF0-247D-FC43-F5F7-03404CECA5F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9AF0384-3D7E-3FC1-6FA9-8E6E333F99E1}"/>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57468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A61C5B-0862-5A72-6AA7-B85F894F9DC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F85793E-990B-6A82-3DEA-7B75E61E6F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03B2BEA-6E9D-39CB-5678-D4A5FDAEB6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D23E455-F880-C95A-755A-1D80817ECB03}"/>
              </a:ext>
            </a:extLst>
          </p:cNvPr>
          <p:cNvSpPr>
            <a:spLocks noGrp="1"/>
          </p:cNvSpPr>
          <p:nvPr>
            <p:ph type="dt" sz="half" idx="10"/>
          </p:nvPr>
        </p:nvSpPr>
        <p:spPr/>
        <p:txBody>
          <a:bodyPr/>
          <a:lstStyle/>
          <a:p>
            <a:fld id="{A3C9CD0D-EE1F-4D7D-8F6F-F263EF570B82}" type="datetimeFigureOut">
              <a:rPr lang="es-ES" smtClean="0"/>
              <a:t>13/04/2026</a:t>
            </a:fld>
            <a:endParaRPr lang="es-ES"/>
          </a:p>
        </p:txBody>
      </p:sp>
      <p:sp>
        <p:nvSpPr>
          <p:cNvPr id="6" name="Marcador de pie de página 5">
            <a:extLst>
              <a:ext uri="{FF2B5EF4-FFF2-40B4-BE49-F238E27FC236}">
                <a16:creationId xmlns:a16="http://schemas.microsoft.com/office/drawing/2014/main" id="{8DDAC3D1-D26F-CFEF-97D6-4B81E7CC46E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C3E0A47-16B3-E007-B58B-0C5283EDA5D4}"/>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01005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E0AB3D1-8B67-2744-1FE7-573DC101C7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14C1DDE-F38B-45C6-B738-F973B71AFC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0C1DE19-3513-0FDF-F7A1-31EA2BF7D6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C9CD0D-EE1F-4D7D-8F6F-F263EF570B82}" type="datetimeFigureOut">
              <a:rPr lang="es-ES" smtClean="0"/>
              <a:t>13/04/2026</a:t>
            </a:fld>
            <a:endParaRPr lang="es-ES"/>
          </a:p>
        </p:txBody>
      </p:sp>
      <p:sp>
        <p:nvSpPr>
          <p:cNvPr id="5" name="Marcador de pie de página 4">
            <a:extLst>
              <a:ext uri="{FF2B5EF4-FFF2-40B4-BE49-F238E27FC236}">
                <a16:creationId xmlns:a16="http://schemas.microsoft.com/office/drawing/2014/main" id="{1DAC26B3-FEEA-AFF8-FE3A-5FD1E93D6A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C71BB94-4FDB-8FE7-AE0D-41808ADBBB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DF54AA0-60EC-4413-86CF-0DCE7B62483B}" type="slidenum">
              <a:rPr lang="es-ES" smtClean="0"/>
              <a:t>‹Nº›</a:t>
            </a:fld>
            <a:endParaRPr lang="es-ES"/>
          </a:p>
        </p:txBody>
      </p:sp>
    </p:spTree>
    <p:extLst>
      <p:ext uri="{BB962C8B-B14F-4D97-AF65-F5344CB8AC3E}">
        <p14:creationId xmlns:p14="http://schemas.microsoft.com/office/powerpoint/2010/main" val="1204198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13/04/2026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1306555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5.png"/><Relationship Id="rId7" Type="http://schemas.openxmlformats.org/officeDocument/2006/relationships/image" Target="../media/image27.jpeg"/><Relationship Id="rId2" Type="http://schemas.openxmlformats.org/officeDocument/2006/relationships/image" Target="../media/image24.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6.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33.pn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8" Type="http://schemas.openxmlformats.org/officeDocument/2006/relationships/hyperlink" Target="https://bible-en-ligne.net/bible,19O-138-8,psaumes.php" TargetMode="External"/><Relationship Id="rId3" Type="http://schemas.openxmlformats.org/officeDocument/2006/relationships/hyperlink" Target="https://bible-en-ligne.net/bible,19O-138-3,psaumes.php" TargetMode="External"/><Relationship Id="rId7" Type="http://schemas.openxmlformats.org/officeDocument/2006/relationships/hyperlink" Target="https://bible-en-ligne.net/bible,19O-138-7,psaumes.php" TargetMode="External"/><Relationship Id="rId2" Type="http://schemas.openxmlformats.org/officeDocument/2006/relationships/hyperlink" Target="https://bible-en-ligne.net/bible,19O-138-2,psaumes.php" TargetMode="External"/><Relationship Id="rId1" Type="http://schemas.openxmlformats.org/officeDocument/2006/relationships/slideLayout" Target="../slideLayouts/slideLayout7.xml"/><Relationship Id="rId6" Type="http://schemas.openxmlformats.org/officeDocument/2006/relationships/hyperlink" Target="https://bible-en-ligne.net/bible,19O-138-6,psaumes.php" TargetMode="External"/><Relationship Id="rId5" Type="http://schemas.openxmlformats.org/officeDocument/2006/relationships/hyperlink" Target="https://bible-en-ligne.net/bible,19O-138-5,psaumes.php" TargetMode="External"/><Relationship Id="rId4" Type="http://schemas.openxmlformats.org/officeDocument/2006/relationships/hyperlink" Target="https://bible-en-ligne.net/bible,19O-138-4,psaumes.php" TargetMode="External"/><Relationship Id="rId9"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6.png"/><Relationship Id="rId7" Type="http://schemas.openxmlformats.org/officeDocument/2006/relationships/image" Target="../media/image38.jpeg"/><Relationship Id="rId2" Type="http://schemas.openxmlformats.org/officeDocument/2006/relationships/image" Target="../media/image35.jpeg"/><Relationship Id="rId1" Type="http://schemas.openxmlformats.org/officeDocument/2006/relationships/slideLayout" Target="../slideLayouts/slideLayout7.xml"/><Relationship Id="rId6" Type="http://schemas.microsoft.com/office/2007/relationships/hdphoto" Target="../media/hdphoto6.wdp"/><Relationship Id="rId11" Type="http://schemas.openxmlformats.org/officeDocument/2006/relationships/image" Target="../media/image42.jpeg"/><Relationship Id="rId5" Type="http://schemas.openxmlformats.org/officeDocument/2006/relationships/image" Target="../media/image37.png"/><Relationship Id="rId10" Type="http://schemas.openxmlformats.org/officeDocument/2006/relationships/image" Target="../media/image41.jpeg"/><Relationship Id="rId4" Type="http://schemas.microsoft.com/office/2007/relationships/hdphoto" Target="../media/hdphoto5.wdp"/><Relationship Id="rId9" Type="http://schemas.openxmlformats.org/officeDocument/2006/relationships/image" Target="../media/image40.jpeg"/></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hyperlink" Target="https://bible-en-ligne.net/bible,20O-3-6,les-proverbes.php" TargetMode="External"/><Relationship Id="rId5" Type="http://schemas.openxmlformats.org/officeDocument/2006/relationships/hyperlink" Target="https://bible-en-ligne.net/bible,20O-3-5,les-proverbes.php"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1.jpeg"/><Relationship Id="rId7"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bible-en-ligne.net/bible,23O-14-14,esaie.php" TargetMode="External"/><Relationship Id="rId5" Type="http://schemas.openxmlformats.org/officeDocument/2006/relationships/hyperlink" Target="https://bible-en-ligne.net/bible,23O-14-13,esaie.php" TargetMode="External"/><Relationship Id="rId4" Type="http://schemas.openxmlformats.org/officeDocument/2006/relationships/hyperlink" Target="https://bible-en-ligne.net/bible,23O-14-12,esaie.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F57001-A7C4-7DC6-6AE6-CBEF3739FE3F}"/>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1"/>
          </a:p>
        </p:txBody>
      </p:sp>
      <p:pic>
        <p:nvPicPr>
          <p:cNvPr id="6" name="Picture 5">
            <a:extLst>
              <a:ext uri="{FF2B5EF4-FFF2-40B4-BE49-F238E27FC236}">
                <a16:creationId xmlns:a16="http://schemas.microsoft.com/office/drawing/2014/main" id="{7194CB67-FB71-0233-720D-F65271F403A4}"/>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8AF962D5-EF8A-8E36-8CFA-F0EF505C19E7}"/>
              </a:ext>
            </a:extLst>
          </p:cNvPr>
          <p:cNvSpPr txBox="1"/>
          <p:nvPr/>
        </p:nvSpPr>
        <p:spPr>
          <a:xfrm>
            <a:off x="78493" y="506814"/>
            <a:ext cx="4918131" cy="4918526"/>
          </a:xfrm>
          <a:prstGeom prst="rect">
            <a:avLst/>
          </a:prstGeom>
          <a:noFill/>
        </p:spPr>
        <p:txBody>
          <a:bodyPr wrap="square" rtlCol="0">
            <a:spAutoFit/>
            <a:scene3d>
              <a:camera prst="orthographicFront"/>
              <a:lightRig rig="threePt" dir="t"/>
            </a:scene3d>
            <a:sp3d extrusionH="57150">
              <a:bevelT w="82550" h="38100" prst="coolSlant"/>
            </a:sp3d>
          </a:bodyPr>
          <a:lstStyle/>
          <a:p>
            <a:pPr algn="ctr">
              <a:lnSpc>
                <a:spcPct val="150000"/>
              </a:lnSpc>
              <a:spcAft>
                <a:spcPts val="600"/>
              </a:spcAft>
            </a:pPr>
            <a:r>
              <a:rPr lang="fr-FR" sz="7200" b="1" noProof="1">
                <a:ln w="0"/>
                <a:gradFill>
                  <a:gsLst>
                    <a:gs pos="41000">
                      <a:srgbClr val="FFC000"/>
                    </a:gs>
                    <a:gs pos="14000">
                      <a:schemeClr val="accent4">
                        <a:lumMod val="60000"/>
                        <a:lumOff val="40000"/>
                      </a:schemeClr>
                    </a:gs>
                    <a:gs pos="67000">
                      <a:schemeClr val="accent3"/>
                    </a:gs>
                    <a:gs pos="100000">
                      <a:schemeClr val="accent3">
                        <a:lumMod val="60000"/>
                        <a:lumOff val="40000"/>
                      </a:schemeClr>
                    </a:gs>
                  </a:gsLst>
                  <a:lin ang="5400000"/>
                </a:gradFill>
                <a:effectLst>
                  <a:reflection blurRad="50800" stA="53000" endA="300" endPos="49000" dir="5400000" sy="-90000" algn="bl" rotWithShape="0"/>
                </a:effectLst>
              </a:rPr>
              <a:t>L’ORGUEIL CONTRE L’HUMILITÉ</a:t>
            </a:r>
          </a:p>
        </p:txBody>
      </p:sp>
      <p:sp>
        <p:nvSpPr>
          <p:cNvPr id="4" name="CuadroTexto 3">
            <a:extLst>
              <a:ext uri="{FF2B5EF4-FFF2-40B4-BE49-F238E27FC236}">
                <a16:creationId xmlns:a16="http://schemas.microsoft.com/office/drawing/2014/main" id="{8E3B2B4E-C712-E618-63EE-A58A5BDC5CDD}"/>
              </a:ext>
            </a:extLst>
          </p:cNvPr>
          <p:cNvSpPr txBox="1"/>
          <p:nvPr/>
        </p:nvSpPr>
        <p:spPr>
          <a:xfrm>
            <a:off x="15028" y="6351186"/>
            <a:ext cx="4918132" cy="338554"/>
          </a:xfrm>
          <a:prstGeom prst="rect">
            <a:avLst/>
          </a:prstGeom>
          <a:noFill/>
        </p:spPr>
        <p:txBody>
          <a:bodyPr wrap="square" rtlCol="0">
            <a:spAutoFit/>
          </a:bodyPr>
          <a:lstStyle/>
          <a:p>
            <a:pPr algn="ctr">
              <a:spcAft>
                <a:spcPts val="600"/>
              </a:spcAft>
            </a:pPr>
            <a:r>
              <a:rPr lang="fr-FR" sz="1600" b="1" noProof="1">
                <a:solidFill>
                  <a:srgbClr val="D2C8BF"/>
                </a:solidFill>
              </a:rPr>
              <a:t>Leçon 3 pour le 18 avril 2026</a:t>
            </a:r>
          </a:p>
        </p:txBody>
      </p:sp>
    </p:spTree>
    <p:extLst>
      <p:ext uri="{BB962C8B-B14F-4D97-AF65-F5344CB8AC3E}">
        <p14:creationId xmlns:p14="http://schemas.microsoft.com/office/powerpoint/2010/main" val="328247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F03A509-9285-E735-7CA7-293ECE12FC3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3AB0C32B-7765-FA8E-871E-384BEC2FBEA0}"/>
              </a:ext>
            </a:extLst>
          </p:cNvPr>
          <p:cNvSpPr txBox="1"/>
          <p:nvPr/>
        </p:nvSpPr>
        <p:spPr>
          <a:xfrm>
            <a:off x="1" y="0"/>
            <a:ext cx="7445104" cy="769441"/>
          </a:xfrm>
          <a:prstGeom prst="rect">
            <a:avLst/>
          </a:prstGeom>
          <a:noFill/>
        </p:spPr>
        <p:txBody>
          <a:bodyPr wrap="square">
            <a:spAutoFit/>
            <a:scene3d>
              <a:camera prst="orthographicFront"/>
              <a:lightRig rig="soft" dir="t"/>
            </a:scene3d>
            <a:sp3d extrusionH="57150" prstMaterial="plastic">
              <a:bevelT h="25400" prst="softRound"/>
            </a:sp3d>
          </a:bodyPr>
          <a:lstStyle/>
          <a:p>
            <a:pPr algn="ctr"/>
            <a:r>
              <a:rPr lang="fr-FR" sz="4400" b="1" spc="300" noProof="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LES DISCIPLES DE JÉSUS</a:t>
            </a:r>
          </a:p>
        </p:txBody>
      </p:sp>
      <p:sp>
        <p:nvSpPr>
          <p:cNvPr id="5" name="CuadroTexto 4">
            <a:extLst>
              <a:ext uri="{FF2B5EF4-FFF2-40B4-BE49-F238E27FC236}">
                <a16:creationId xmlns:a16="http://schemas.microsoft.com/office/drawing/2014/main" id="{B5CF0D02-AE86-448F-D14A-A16BC909D4F6}"/>
              </a:ext>
            </a:extLst>
          </p:cNvPr>
          <p:cNvSpPr txBox="1"/>
          <p:nvPr/>
        </p:nvSpPr>
        <p:spPr>
          <a:xfrm>
            <a:off x="7292052" y="81023"/>
            <a:ext cx="4899946" cy="923330"/>
          </a:xfrm>
          <a:prstGeom prst="rect">
            <a:avLst/>
          </a:prstGeom>
          <a:noFill/>
        </p:spPr>
        <p:txBody>
          <a:bodyPr wrap="square">
            <a:spAutoFit/>
            <a:scene3d>
              <a:camera prst="orthographicFront"/>
              <a:lightRig rig="threePt" dir="t"/>
            </a:scene3d>
            <a:sp3d extrusionH="57150">
              <a:bevelT w="38100" h="38100"/>
            </a:sp3d>
          </a:bodyPr>
          <a:lstStyle/>
          <a:p>
            <a:pPr algn="ctr"/>
            <a:r>
              <a:rPr lang="fr-FR" b="1" noProof="1">
                <a:solidFill>
                  <a:schemeClr val="accent5">
                    <a:lumMod val="50000"/>
                  </a:schemeClr>
                </a:solidFill>
                <a:latin typeface="Comic Sans MS" panose="030F0702030302020204" pitchFamily="66" charset="0"/>
              </a:rPr>
              <a:t>“Il s'éleva aussi parmi eux une contestation, pour savoir lequel d'entre eux serait regardé comme le plus grand” </a:t>
            </a:r>
            <a:r>
              <a:rPr lang="fr-FR" sz="1400" b="1" noProof="1">
                <a:solidFill>
                  <a:schemeClr val="accent5">
                    <a:lumMod val="50000"/>
                  </a:schemeClr>
                </a:solidFill>
                <a:latin typeface="Comic Sans MS" panose="030F0702030302020204" pitchFamily="66" charset="0"/>
              </a:rPr>
              <a:t>(Luc 22.24)</a:t>
            </a:r>
          </a:p>
        </p:txBody>
      </p:sp>
      <p:sp>
        <p:nvSpPr>
          <p:cNvPr id="6" name="CuadroTexto 5">
            <a:extLst>
              <a:ext uri="{FF2B5EF4-FFF2-40B4-BE49-F238E27FC236}">
                <a16:creationId xmlns:a16="http://schemas.microsoft.com/office/drawing/2014/main" id="{CC14821B-A2DB-FF61-BDAC-1EAC342F0BC7}"/>
              </a:ext>
            </a:extLst>
          </p:cNvPr>
          <p:cNvSpPr txBox="1"/>
          <p:nvPr/>
        </p:nvSpPr>
        <p:spPr>
          <a:xfrm>
            <a:off x="4746894" y="1122934"/>
            <a:ext cx="7445105" cy="1631216"/>
          </a:xfrm>
          <a:prstGeom prst="rect">
            <a:avLst/>
          </a:prstGeom>
          <a:noFill/>
        </p:spPr>
        <p:txBody>
          <a:bodyPr wrap="square" rtlCol="0">
            <a:spAutoFit/>
          </a:bodyPr>
          <a:lstStyle/>
          <a:p>
            <a:pPr>
              <a:spcBef>
                <a:spcPts val="600"/>
              </a:spcBef>
            </a:pPr>
            <a:r>
              <a:rPr lang="fr-FR" sz="2000" b="1" noProof="1"/>
              <a:t>Ils avaient passé plus de trois ans aux côtés de Jésus. Il venait de leur laver les pieds et leur avait parlé de son sang versé pour tous. Pourtant, pendant le repas, leur conversation n'avait rien à voir avec tout cela : lequel d'entre eux serait le plus grand ? </a:t>
            </a:r>
            <a:r>
              <a:rPr lang="fr-FR" noProof="1">
                <a:highlight>
                  <a:srgbClr val="00FFFF"/>
                </a:highlight>
              </a:rPr>
              <a:t>(Luc 22.24)</a:t>
            </a:r>
            <a:r>
              <a:rPr lang="fr-FR" sz="2000" b="1" noProof="1"/>
              <a:t>.</a:t>
            </a:r>
          </a:p>
        </p:txBody>
      </p:sp>
      <p:pic>
        <p:nvPicPr>
          <p:cNvPr id="4" name="Imagen 3">
            <a:extLst>
              <a:ext uri="{FF2B5EF4-FFF2-40B4-BE49-F238E27FC236}">
                <a16:creationId xmlns:a16="http://schemas.microsoft.com/office/drawing/2014/main" id="{24E473E4-621E-B54A-E74A-16A3A28FD6F8}"/>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9130925" y="2835986"/>
            <a:ext cx="2899416" cy="1631216"/>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10" name="Imagen 9">
            <a:extLst>
              <a:ext uri="{FF2B5EF4-FFF2-40B4-BE49-F238E27FC236}">
                <a16:creationId xmlns:a16="http://schemas.microsoft.com/office/drawing/2014/main" id="{578DB146-2235-79F9-57B0-C9910BFBC900}"/>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161659" y="1156116"/>
            <a:ext cx="4477428" cy="24954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D98BCA5F-CA42-C8DF-3711-1910B3B261F9}"/>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161659" y="3816531"/>
            <a:ext cx="2184730" cy="2934929"/>
          </a:xfrm>
          <a:prstGeom prst="round2DiagRect">
            <a:avLst>
              <a:gd name="adj1" fmla="val 0"/>
              <a:gd name="adj2" fmla="val 14851"/>
            </a:avLst>
          </a:prstGeom>
          <a:ln w="38100" cap="sq">
            <a:solidFill>
              <a:srgbClr val="A7CEBB"/>
            </a:solidFill>
            <a:miter lim="800000"/>
          </a:ln>
          <a:effectLst>
            <a:outerShdw blurRad="50800" dist="38100" dir="8100000" algn="tr" rotWithShape="0">
              <a:prstClr val="black">
                <a:alpha val="40000"/>
              </a:prstClr>
            </a:outerShdw>
          </a:effectLst>
        </p:spPr>
      </p:pic>
      <p:sp>
        <p:nvSpPr>
          <p:cNvPr id="14" name="CuadroTexto 13">
            <a:extLst>
              <a:ext uri="{FF2B5EF4-FFF2-40B4-BE49-F238E27FC236}">
                <a16:creationId xmlns:a16="http://schemas.microsoft.com/office/drawing/2014/main" id="{749A770A-8354-858C-10A3-A9DA696F6D88}"/>
              </a:ext>
            </a:extLst>
          </p:cNvPr>
          <p:cNvSpPr txBox="1"/>
          <p:nvPr/>
        </p:nvSpPr>
        <p:spPr>
          <a:xfrm>
            <a:off x="4746895" y="2786218"/>
            <a:ext cx="4477428" cy="1938992"/>
          </a:xfrm>
          <a:prstGeom prst="rect">
            <a:avLst/>
          </a:prstGeom>
          <a:noFill/>
        </p:spPr>
        <p:txBody>
          <a:bodyPr wrap="square">
            <a:spAutoFit/>
          </a:bodyPr>
          <a:lstStyle/>
          <a:p>
            <a:pPr>
              <a:spcBef>
                <a:spcPts val="600"/>
              </a:spcBef>
            </a:pPr>
            <a:r>
              <a:rPr lang="fr-FR" sz="2000" b="1" noProof="1"/>
              <a:t>Leur orgueil leur faisait croire à tous qu'ils méritaient la première place. Ils ne percevaient pas la gravité de leurs sentiments. Ils éloignaient Dieu de leur cœur à cause de leur orgueil.</a:t>
            </a:r>
          </a:p>
        </p:txBody>
      </p:sp>
      <p:sp>
        <p:nvSpPr>
          <p:cNvPr id="16" name="CuadroTexto 15">
            <a:extLst>
              <a:ext uri="{FF2B5EF4-FFF2-40B4-BE49-F238E27FC236}">
                <a16:creationId xmlns:a16="http://schemas.microsoft.com/office/drawing/2014/main" id="{D5EAD3B0-D898-7713-756C-F411100F5B1B}"/>
              </a:ext>
            </a:extLst>
          </p:cNvPr>
          <p:cNvSpPr txBox="1"/>
          <p:nvPr/>
        </p:nvSpPr>
        <p:spPr>
          <a:xfrm>
            <a:off x="4746895" y="4730400"/>
            <a:ext cx="7445104" cy="1015663"/>
          </a:xfrm>
          <a:prstGeom prst="rect">
            <a:avLst/>
          </a:prstGeom>
          <a:noFill/>
        </p:spPr>
        <p:txBody>
          <a:bodyPr wrap="square">
            <a:spAutoFit/>
          </a:bodyPr>
          <a:lstStyle/>
          <a:p>
            <a:pPr>
              <a:spcBef>
                <a:spcPts val="600"/>
              </a:spcBef>
            </a:pPr>
            <a:r>
              <a:rPr lang="fr-FR" sz="2000" b="1" noProof="1"/>
              <a:t>Jésus alla droit au but : “je suis au milieu de vous comme celui qui sert” </a:t>
            </a:r>
            <a:r>
              <a:rPr lang="fr-FR" noProof="1">
                <a:highlight>
                  <a:srgbClr val="00FFFF"/>
                </a:highlight>
              </a:rPr>
              <a:t>(Luc 22.27)</a:t>
            </a:r>
            <a:r>
              <a:rPr lang="fr-FR" sz="2000" b="1" noProof="1"/>
              <a:t>. En d'autres termes : si tu veux être grand comme ton Maître, sers les autres.</a:t>
            </a:r>
          </a:p>
        </p:txBody>
      </p:sp>
      <p:pic>
        <p:nvPicPr>
          <p:cNvPr id="18" name="Imagen 17">
            <a:extLst>
              <a:ext uri="{FF2B5EF4-FFF2-40B4-BE49-F238E27FC236}">
                <a16:creationId xmlns:a16="http://schemas.microsoft.com/office/drawing/2014/main" id="{93AAFB9D-81C0-A615-8730-9D94772C128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454358" y="3806769"/>
            <a:ext cx="2184729" cy="2954454"/>
          </a:xfrm>
          <a:prstGeom prst="round2DiagRect">
            <a:avLst>
              <a:gd name="adj1" fmla="val 16667"/>
              <a:gd name="adj2" fmla="val 0"/>
            </a:avLst>
          </a:prstGeom>
          <a:ln w="38100" cap="sq">
            <a:solidFill>
              <a:srgbClr val="A7CEBB"/>
            </a:solidFill>
            <a:miter lim="800000"/>
          </a:ln>
          <a:effectLst>
            <a:outerShdw blurRad="50800" dist="38100" dir="2700000" algn="tl" rotWithShape="0">
              <a:prstClr val="black">
                <a:alpha val="40000"/>
              </a:prstClr>
            </a:outerShdw>
          </a:effectLst>
        </p:spPr>
      </p:pic>
      <p:sp>
        <p:nvSpPr>
          <p:cNvPr id="22" name="CuadroTexto 21">
            <a:extLst>
              <a:ext uri="{FF2B5EF4-FFF2-40B4-BE49-F238E27FC236}">
                <a16:creationId xmlns:a16="http://schemas.microsoft.com/office/drawing/2014/main" id="{4115281A-C33C-3242-B03B-7CF7AA57823B}"/>
              </a:ext>
            </a:extLst>
          </p:cNvPr>
          <p:cNvSpPr txBox="1"/>
          <p:nvPr/>
        </p:nvSpPr>
        <p:spPr>
          <a:xfrm>
            <a:off x="4746894" y="5805010"/>
            <a:ext cx="744510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Notre orgueil nous dira que nous méritons d'être servis par les autres (nous sommes meilleurs qu'eux). Nous avons besoin de la grâce de Dieu pour devenir de humbles serviteurs.</a:t>
            </a:r>
          </a:p>
        </p:txBody>
      </p:sp>
    </p:spTree>
    <p:extLst>
      <p:ext uri="{BB962C8B-B14F-4D97-AF65-F5344CB8AC3E}">
        <p14:creationId xmlns:p14="http://schemas.microsoft.com/office/powerpoint/2010/main" val="405025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0.70"/>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750"/>
                                        <p:tgtEl>
                                          <p:spTgt spid="10"/>
                                        </p:tgtEl>
                                      </p:cBhvr>
                                    </p:animEffect>
                                  </p:childTnLst>
                                </p:cTn>
                              </p:par>
                            </p:childTnLst>
                          </p:cTn>
                        </p:par>
                        <p:par>
                          <p:cTn id="24" fill="hold">
                            <p:stCondLst>
                              <p:cond delay="75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 calcmode="lin" valueType="num">
                                      <p:cBhvr>
                                        <p:cTn id="39" dur="500" fill="hold"/>
                                        <p:tgtEl>
                                          <p:spTgt spid="4"/>
                                        </p:tgtEl>
                                        <p:attrNameLst>
                                          <p:attrName>style.rotation</p:attrName>
                                        </p:attrNameLst>
                                      </p:cBhvr>
                                      <p:tavLst>
                                        <p:tav tm="0">
                                          <p:val>
                                            <p:fltVal val="360"/>
                                          </p:val>
                                        </p:tav>
                                        <p:tav tm="100000">
                                          <p:val>
                                            <p:fltVal val="0"/>
                                          </p:val>
                                        </p:tav>
                                      </p:tavLst>
                                    </p:anim>
                                    <p:animEffect transition="in" filter="fade">
                                      <p:cBhvr>
                                        <p:cTn id="40" dur="500"/>
                                        <p:tgtEl>
                                          <p:spTgt spid="4"/>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 calcmode="lin" valueType="num">
                                      <p:cBhvr>
                                        <p:cTn id="51" dur="1000" fill="hold"/>
                                        <p:tgtEl>
                                          <p:spTgt spid="12"/>
                                        </p:tgtEl>
                                        <p:attrNameLst>
                                          <p:attrName>style.rotation</p:attrName>
                                        </p:attrNameLst>
                                      </p:cBhvr>
                                      <p:tavLst>
                                        <p:tav tm="0">
                                          <p:val>
                                            <p:fltVal val="90"/>
                                          </p:val>
                                        </p:tav>
                                        <p:tav tm="100000">
                                          <p:val>
                                            <p:fltVal val="0"/>
                                          </p:val>
                                        </p:tav>
                                      </p:tavLst>
                                    </p:anim>
                                    <p:animEffect transition="in" filter="fade">
                                      <p:cBhvr>
                                        <p:cTn id="52" dur="1000"/>
                                        <p:tgtEl>
                                          <p:spTgt spid="12"/>
                                        </p:tgtEl>
                                      </p:cBhvr>
                                    </p:animEffect>
                                  </p:childTnLst>
                                </p:cTn>
                              </p:par>
                              <p:par>
                                <p:cTn id="53" presetID="31" presetClass="entr" presetSubtype="0" fill="hold" nodeType="withEffect">
                                  <p:stCondLst>
                                    <p:cond delay="500"/>
                                  </p:stCondLst>
                                  <p:childTnLst>
                                    <p:set>
                                      <p:cBhvr>
                                        <p:cTn id="54" dur="1" fill="hold">
                                          <p:stCondLst>
                                            <p:cond delay="0"/>
                                          </p:stCondLst>
                                        </p:cTn>
                                        <p:tgtEl>
                                          <p:spTgt spid="18"/>
                                        </p:tgtEl>
                                        <p:attrNameLst>
                                          <p:attrName>style.visibility</p:attrName>
                                        </p:attrNameLst>
                                      </p:cBhvr>
                                      <p:to>
                                        <p:strVal val="visible"/>
                                      </p:to>
                                    </p:set>
                                    <p:anim calcmode="lin" valueType="num">
                                      <p:cBhvr>
                                        <p:cTn id="55" dur="1000" fill="hold"/>
                                        <p:tgtEl>
                                          <p:spTgt spid="18"/>
                                        </p:tgtEl>
                                        <p:attrNameLst>
                                          <p:attrName>ppt_w</p:attrName>
                                        </p:attrNameLst>
                                      </p:cBhvr>
                                      <p:tavLst>
                                        <p:tav tm="0">
                                          <p:val>
                                            <p:fltVal val="0"/>
                                          </p:val>
                                        </p:tav>
                                        <p:tav tm="100000">
                                          <p:val>
                                            <p:strVal val="#ppt_w"/>
                                          </p:val>
                                        </p:tav>
                                      </p:tavLst>
                                    </p:anim>
                                    <p:anim calcmode="lin" valueType="num">
                                      <p:cBhvr>
                                        <p:cTn id="56" dur="1000" fill="hold"/>
                                        <p:tgtEl>
                                          <p:spTgt spid="18"/>
                                        </p:tgtEl>
                                        <p:attrNameLst>
                                          <p:attrName>ppt_h</p:attrName>
                                        </p:attrNameLst>
                                      </p:cBhvr>
                                      <p:tavLst>
                                        <p:tav tm="0">
                                          <p:val>
                                            <p:fltVal val="0"/>
                                          </p:val>
                                        </p:tav>
                                        <p:tav tm="100000">
                                          <p:val>
                                            <p:strVal val="#ppt_h"/>
                                          </p:val>
                                        </p:tav>
                                      </p:tavLst>
                                    </p:anim>
                                    <p:anim calcmode="lin" valueType="num">
                                      <p:cBhvr>
                                        <p:cTn id="57" dur="1000" fill="hold"/>
                                        <p:tgtEl>
                                          <p:spTgt spid="18"/>
                                        </p:tgtEl>
                                        <p:attrNameLst>
                                          <p:attrName>style.rotation</p:attrName>
                                        </p:attrNameLst>
                                      </p:cBhvr>
                                      <p:tavLst>
                                        <p:tav tm="0">
                                          <p:val>
                                            <p:fltVal val="90"/>
                                          </p:val>
                                        </p:tav>
                                        <p:tav tm="100000">
                                          <p:val>
                                            <p:fltVal val="0"/>
                                          </p:val>
                                        </p:tav>
                                      </p:tavLst>
                                    </p:anim>
                                    <p:animEffect transition="in" filter="fade">
                                      <p:cBhvr>
                                        <p:cTn id="58" dur="1000"/>
                                        <p:tgtEl>
                                          <p:spTgt spid="18"/>
                                        </p:tgtEl>
                                      </p:cBhvr>
                                    </p:animEffect>
                                  </p:childTnLst>
                                </p:cTn>
                              </p:par>
                            </p:childTnLst>
                          </p:cTn>
                        </p:par>
                        <p:par>
                          <p:cTn id="59" fill="hold">
                            <p:stCondLst>
                              <p:cond delay="1500"/>
                            </p:stCondLst>
                            <p:childTnLst>
                              <p:par>
                                <p:cTn id="60" presetID="22" presetClass="entr" presetSubtype="8"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566083-1498-F5ED-8609-8BDE655A2D57}"/>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1"/>
          </a:p>
        </p:txBody>
      </p:sp>
      <p:pic>
        <p:nvPicPr>
          <p:cNvPr id="4" name="Picture 3">
            <a:extLst>
              <a:ext uri="{FF2B5EF4-FFF2-40B4-BE49-F238E27FC236}">
                <a16:creationId xmlns:a16="http://schemas.microsoft.com/office/drawing/2014/main" id="{9951E52E-B618-E570-10A4-E12B8E257F91}"/>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071DC402-F4A8-A960-F73B-782C0D63CFC7}"/>
              </a:ext>
            </a:extLst>
          </p:cNvPr>
          <p:cNvSpPr txBox="1"/>
          <p:nvPr/>
        </p:nvSpPr>
        <p:spPr>
          <a:xfrm>
            <a:off x="752475" y="2875002"/>
            <a:ext cx="10687050" cy="1107996"/>
          </a:xfrm>
          <a:prstGeom prst="rect">
            <a:avLst/>
          </a:prstGeom>
          <a:noFill/>
        </p:spPr>
        <p:txBody>
          <a:bodyPr wrap="square">
            <a:spAutoFit/>
            <a:scene3d>
              <a:camera prst="orthographicFront"/>
              <a:lightRig rig="chilly" dir="t"/>
            </a:scene3d>
            <a:sp3d extrusionH="57150">
              <a:bevelT h="25400" prst="softRound"/>
            </a:sp3d>
          </a:bodyPr>
          <a:lstStyle/>
          <a:p>
            <a:pPr algn="ctr">
              <a:spcAft>
                <a:spcPts val="600"/>
              </a:spcAft>
            </a:pPr>
            <a:r>
              <a:rPr lang="fr-FR" sz="6600" b="1" noProof="1">
                <a:ln w="12700">
                  <a:solidFill>
                    <a:schemeClr val="tx2">
                      <a:lumMod val="75000"/>
                    </a:schemeClr>
                  </a:solidFill>
                  <a:prstDash val="solid"/>
                </a:ln>
                <a:pattFill prst="dkUpDiag">
                  <a:fgClr>
                    <a:schemeClr val="accent4"/>
                  </a:fgClr>
                  <a:bgClr>
                    <a:schemeClr val="tx2">
                      <a:lumMod val="20000"/>
                      <a:lumOff val="80000"/>
                    </a:schemeClr>
                  </a:bgClr>
                </a:pattFill>
                <a:effectLst>
                  <a:outerShdw dist="38100" dir="2640000" algn="bl" rotWithShape="0">
                    <a:schemeClr val="tx2">
                      <a:lumMod val="75000"/>
                    </a:schemeClr>
                  </a:outerShdw>
                </a:effectLst>
              </a:rPr>
              <a:t>EXEMPLES D'HUMILITÉ</a:t>
            </a:r>
          </a:p>
        </p:txBody>
      </p:sp>
    </p:spTree>
    <p:extLst>
      <p:ext uri="{BB962C8B-B14F-4D97-AF65-F5344CB8AC3E}">
        <p14:creationId xmlns:p14="http://schemas.microsoft.com/office/powerpoint/2010/main" val="30976183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849F5-908C-22BF-A30A-FB01712A209D}"/>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5153E5D-6A0F-F3C0-F5E1-0FF9301CD43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9D6C2696-529A-BBF4-0C4B-155810E49687}"/>
              </a:ext>
            </a:extLst>
          </p:cNvPr>
          <p:cNvSpPr txBox="1"/>
          <p:nvPr/>
        </p:nvSpPr>
        <p:spPr>
          <a:xfrm>
            <a:off x="0" y="0"/>
            <a:ext cx="12192000" cy="738664"/>
          </a:xfrm>
          <a:prstGeom prst="rect">
            <a:avLst/>
          </a:prstGeom>
          <a:noFill/>
        </p:spPr>
        <p:txBody>
          <a:bodyPr wrap="square" tIns="0" bIns="0">
            <a:spAutoFit/>
          </a:bodyPr>
          <a:lstStyle/>
          <a:p>
            <a:pPr algn="ctr"/>
            <a:r>
              <a:rPr lang="fr-FR" sz="4800" b="1" spc="600" noProof="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90000"/>
                    </a:srgbClr>
                  </a:outerShdw>
                </a:effectLst>
              </a:rPr>
              <a:t>LE PUBLICAIN</a:t>
            </a:r>
          </a:p>
        </p:txBody>
      </p:sp>
      <p:sp>
        <p:nvSpPr>
          <p:cNvPr id="4" name="CuadroTexto 3">
            <a:extLst>
              <a:ext uri="{FF2B5EF4-FFF2-40B4-BE49-F238E27FC236}">
                <a16:creationId xmlns:a16="http://schemas.microsoft.com/office/drawing/2014/main" id="{F0170A51-A08C-4C70-EB24-58833A11BEF5}"/>
              </a:ext>
            </a:extLst>
          </p:cNvPr>
          <p:cNvSpPr txBox="1"/>
          <p:nvPr/>
        </p:nvSpPr>
        <p:spPr>
          <a:xfrm>
            <a:off x="0" y="586545"/>
            <a:ext cx="12191999" cy="646331"/>
          </a:xfrm>
          <a:prstGeom prst="rect">
            <a:avLst/>
          </a:prstGeom>
          <a:noFill/>
        </p:spPr>
        <p:txBody>
          <a:bodyPr wrap="square">
            <a:spAutoFit/>
            <a:scene3d>
              <a:camera prst="orthographicFront"/>
              <a:lightRig rig="threePt" dir="t"/>
            </a:scene3d>
            <a:sp3d extrusionH="57150">
              <a:bevelT w="38100" h="38100"/>
            </a:sp3d>
          </a:bodyPr>
          <a:lstStyle/>
          <a:p>
            <a:pPr algn="ctr"/>
            <a:r>
              <a:rPr lang="fr-FR" b="1" noProof="1">
                <a:solidFill>
                  <a:srgbClr val="00665A"/>
                </a:solidFill>
                <a:latin typeface="Comic Sans MS" panose="030F0702030302020204" pitchFamily="66" charset="0"/>
              </a:rPr>
              <a:t>“Le publicain se tenait éloigné, et n'osait même pas lever les yeux au ciel ; mais il se frappait la poitrine, en disant : Ô Dieu, sois apaisé envers moi, qui suis un pécheur” </a:t>
            </a:r>
            <a:r>
              <a:rPr lang="fr-FR" sz="1400" b="1" noProof="1">
                <a:solidFill>
                  <a:srgbClr val="00665A"/>
                </a:solidFill>
                <a:latin typeface="Comic Sans MS" panose="030F0702030302020204" pitchFamily="66" charset="0"/>
              </a:rPr>
              <a:t>(Luc 18.13)</a:t>
            </a:r>
            <a:endParaRPr lang="fr-FR" b="1" noProof="1">
              <a:solidFill>
                <a:srgbClr val="00665A"/>
              </a:solidFill>
              <a:latin typeface="Comic Sans MS" panose="030F0702030302020204" pitchFamily="66" charset="0"/>
            </a:endParaRPr>
          </a:p>
        </p:txBody>
      </p:sp>
      <p:sp>
        <p:nvSpPr>
          <p:cNvPr id="5" name="CuadroTexto 4">
            <a:extLst>
              <a:ext uri="{FF2B5EF4-FFF2-40B4-BE49-F238E27FC236}">
                <a16:creationId xmlns:a16="http://schemas.microsoft.com/office/drawing/2014/main" id="{879DE154-4174-2219-6223-8A6824B2521F}"/>
              </a:ext>
            </a:extLst>
          </p:cNvPr>
          <p:cNvSpPr txBox="1"/>
          <p:nvPr/>
        </p:nvSpPr>
        <p:spPr>
          <a:xfrm>
            <a:off x="167144" y="1495633"/>
            <a:ext cx="3690662" cy="2246769"/>
          </a:xfrm>
          <a:prstGeom prst="rect">
            <a:avLst/>
          </a:prstGeom>
          <a:noFill/>
        </p:spPr>
        <p:txBody>
          <a:bodyPr wrap="square" rtlCol="0">
            <a:spAutoFit/>
          </a:bodyPr>
          <a:lstStyle/>
          <a:p>
            <a:pPr>
              <a:spcBef>
                <a:spcPts val="600"/>
              </a:spcBef>
            </a:pPr>
            <a:r>
              <a:rPr lang="fr-FR" sz="2000" b="1" noProof="1">
                <a:solidFill>
                  <a:srgbClr val="0000CC"/>
                </a:solidFill>
              </a:rPr>
              <a:t>Un pharisien énumérait à Dieu ses bonnes œuvres et les mérites qu'il avait devant le Ciel. Mais Jésus dit qu'il </a:t>
            </a:r>
            <a:r>
              <a:rPr lang="fr-FR" sz="2000" b="1" noProof="1">
                <a:solidFill>
                  <a:srgbClr val="FF0000"/>
                </a:solidFill>
              </a:rPr>
              <a:t>“priait en lui-même”, et non avec Dieu </a:t>
            </a:r>
            <a:r>
              <a:rPr lang="fr-FR" noProof="1">
                <a:highlight>
                  <a:srgbClr val="FFFF00"/>
                </a:highlight>
              </a:rPr>
              <a:t>(Luc 18.11-12)</a:t>
            </a:r>
            <a:r>
              <a:rPr lang="fr-FR" sz="2000" b="1" noProof="1"/>
              <a:t>. Un exemple parfait d'orgueil.</a:t>
            </a:r>
          </a:p>
        </p:txBody>
      </p:sp>
      <p:grpSp>
        <p:nvGrpSpPr>
          <p:cNvPr id="8" name="Group 7">
            <a:extLst>
              <a:ext uri="{FF2B5EF4-FFF2-40B4-BE49-F238E27FC236}">
                <a16:creationId xmlns:a16="http://schemas.microsoft.com/office/drawing/2014/main" id="{D067A99F-1BF4-C820-D8F0-2C338F1279E6}"/>
              </a:ext>
            </a:extLst>
          </p:cNvPr>
          <p:cNvGrpSpPr/>
          <p:nvPr/>
        </p:nvGrpSpPr>
        <p:grpSpPr>
          <a:xfrm>
            <a:off x="167144" y="4665225"/>
            <a:ext cx="9871589" cy="2099369"/>
            <a:chOff x="167144" y="4665225"/>
            <a:chExt cx="9871589" cy="2099369"/>
          </a:xfrm>
        </p:grpSpPr>
        <p:sp>
          <p:nvSpPr>
            <p:cNvPr id="10" name="Pie 9">
              <a:extLst>
                <a:ext uri="{FF2B5EF4-FFF2-40B4-BE49-F238E27FC236}">
                  <a16:creationId xmlns:a16="http://schemas.microsoft.com/office/drawing/2014/main" id="{885577C6-4B4A-9384-18E5-C1D127B8DCE9}"/>
                </a:ext>
              </a:extLst>
            </p:cNvPr>
            <p:cNvSpPr/>
            <p:nvPr/>
          </p:nvSpPr>
          <p:spPr>
            <a:xfrm>
              <a:off x="167144" y="4665225"/>
              <a:ext cx="2099369" cy="2099369"/>
            </a:xfrm>
            <a:prstGeom prst="pie">
              <a:avLst>
                <a:gd name="adj1" fmla="val 5400000"/>
                <a:gd name="adj2" fmla="val 16200000"/>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a:lstStyle/>
            <a:p>
              <a:endParaRPr lang="fr-FR" noProof="1"/>
            </a:p>
          </p:txBody>
        </p:sp>
        <p:sp>
          <p:nvSpPr>
            <p:cNvPr id="12" name="Freeform 11">
              <a:extLst>
                <a:ext uri="{FF2B5EF4-FFF2-40B4-BE49-F238E27FC236}">
                  <a16:creationId xmlns:a16="http://schemas.microsoft.com/office/drawing/2014/main" id="{F64A60A9-F58B-44A7-92CC-735B2E190E54}"/>
                </a:ext>
              </a:extLst>
            </p:cNvPr>
            <p:cNvSpPr/>
            <p:nvPr/>
          </p:nvSpPr>
          <p:spPr>
            <a:xfrm>
              <a:off x="1216828" y="4665225"/>
              <a:ext cx="8821905" cy="2099369"/>
            </a:xfrm>
            <a:custGeom>
              <a:avLst/>
              <a:gdLst>
                <a:gd name="csX0" fmla="*/ 0 w 8821905"/>
                <a:gd name="csY0" fmla="*/ 0 h 2099369"/>
                <a:gd name="csX1" fmla="*/ 8821905 w 8821905"/>
                <a:gd name="csY1" fmla="*/ 0 h 2099369"/>
                <a:gd name="csX2" fmla="*/ 8821905 w 8821905"/>
                <a:gd name="csY2" fmla="*/ 2099369 h 2099369"/>
                <a:gd name="csX3" fmla="*/ 0 w 8821905"/>
                <a:gd name="csY3" fmla="*/ 2099369 h 2099369"/>
                <a:gd name="csX4" fmla="*/ 0 w 8821905"/>
                <a:gd name="csY4" fmla="*/ 0 h 2099369"/>
              </a:gdLst>
              <a:ahLst/>
              <a:cxnLst>
                <a:cxn ang="0">
                  <a:pos x="csX0" y="csY0"/>
                </a:cxn>
                <a:cxn ang="0">
                  <a:pos x="csX1" y="csY1"/>
                </a:cxn>
                <a:cxn ang="0">
                  <a:pos x="csX2" y="csY2"/>
                </a:cxn>
                <a:cxn ang="0">
                  <a:pos x="csX3" y="csY3"/>
                </a:cxn>
                <a:cxn ang="0">
                  <a:pos x="csX4" y="csY4"/>
                </a:cxn>
              </a:cxnLst>
              <a:rect l="l" t="t" r="r" b="b"/>
              <a:pathLst>
                <a:path w="8821905" h="2099369">
                  <a:moveTo>
                    <a:pt x="0" y="0"/>
                  </a:moveTo>
                  <a:lnTo>
                    <a:pt x="8821905" y="0"/>
                  </a:lnTo>
                  <a:lnTo>
                    <a:pt x="8821905" y="2099369"/>
                  </a:lnTo>
                  <a:lnTo>
                    <a:pt x="0" y="2099369"/>
                  </a:lnTo>
                  <a:lnTo>
                    <a:pt x="0" y="0"/>
                  </a:lnTo>
                  <a:close/>
                </a:path>
              </a:pathLst>
            </a:custGeom>
            <a:solidFill>
              <a:schemeClr val="accent2">
                <a:lumMod val="20000"/>
                <a:lumOff val="80000"/>
              </a:schemeClr>
            </a:solidFill>
            <a:effectLst>
              <a:outerShdw blurRad="50800" dist="38100" dir="5400000" algn="t" rotWithShape="0">
                <a:prstClr val="black">
                  <a:alpha val="40000"/>
                </a:prstClr>
              </a:outerShdw>
            </a:effectLst>
          </p:spPr>
          <p:style>
            <a:lnRef idx="1">
              <a:schemeClr val="accent2">
                <a:hueOff val="0"/>
                <a:satOff val="0"/>
                <a:lumOff val="0"/>
                <a:alphaOff val="0"/>
              </a:schemeClr>
            </a:lnRef>
            <a:fillRef idx="1">
              <a:scrgbClr r="0" g="0" b="0"/>
            </a:fillRef>
            <a:effectRef idx="2">
              <a:scrgbClr r="0" g="0" b="0"/>
            </a:effectRef>
            <a:fontRef idx="minor">
              <a:schemeClr val="dk1">
                <a:hueOff val="0"/>
                <a:satOff val="0"/>
                <a:lumOff val="0"/>
                <a:alphaOff val="0"/>
              </a:schemeClr>
            </a:fontRef>
          </p:style>
          <p:txBody>
            <a:bodyPr spcFirstLastPara="0" vert="horz" wrap="square" lIns="76200" tIns="76200" rIns="76200" bIns="1839670" numCol="1" spcCol="1270" anchor="ctr" anchorCtr="0">
              <a:noAutofit/>
            </a:bodyPr>
            <a:lstStyle/>
            <a:p>
              <a:pPr marL="0" lvl="0" indent="0" algn="ctr" defTabSz="889000">
                <a:lnSpc>
                  <a:spcPct val="90000"/>
                </a:lnSpc>
                <a:spcBef>
                  <a:spcPct val="0"/>
                </a:spcBef>
                <a:spcAft>
                  <a:spcPct val="35000"/>
                </a:spcAft>
                <a:buNone/>
              </a:pPr>
              <a:r>
                <a:rPr lang="fr-FR" sz="2000" b="1" kern="1200" noProof="1">
                  <a:solidFill>
                    <a:schemeClr val="accent2">
                      <a:lumMod val="50000"/>
                    </a:schemeClr>
                  </a:solidFill>
                </a:rPr>
                <a:t>Nous ne regarderons pas les autres comme inférieurs </a:t>
              </a:r>
              <a:r>
                <a:rPr lang="fr-FR" b="1" kern="1200" noProof="1">
                  <a:solidFill>
                    <a:schemeClr val="accent2">
                      <a:lumMod val="50000"/>
                    </a:schemeClr>
                  </a:solidFill>
                </a:rPr>
                <a:t>(Philippiens 2.3)</a:t>
              </a:r>
            </a:p>
          </p:txBody>
        </p:sp>
        <p:sp>
          <p:nvSpPr>
            <p:cNvPr id="14" name="Pie 13">
              <a:extLst>
                <a:ext uri="{FF2B5EF4-FFF2-40B4-BE49-F238E27FC236}">
                  <a16:creationId xmlns:a16="http://schemas.microsoft.com/office/drawing/2014/main" id="{64342B79-45C1-A9FD-03BD-64D27DBA5C2E}"/>
                </a:ext>
              </a:extLst>
            </p:cNvPr>
            <p:cNvSpPr/>
            <p:nvPr/>
          </p:nvSpPr>
          <p:spPr>
            <a:xfrm>
              <a:off x="387577" y="5001124"/>
              <a:ext cx="1658501" cy="1658501"/>
            </a:xfrm>
            <a:prstGeom prst="pie">
              <a:avLst>
                <a:gd name="adj1" fmla="val 5400000"/>
                <a:gd name="adj2" fmla="val 16200000"/>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a:lstStyle/>
            <a:p>
              <a:endParaRPr lang="fr-FR" noProof="1"/>
            </a:p>
          </p:txBody>
        </p:sp>
        <p:sp>
          <p:nvSpPr>
            <p:cNvPr id="16" name="Freeform 15">
              <a:extLst>
                <a:ext uri="{FF2B5EF4-FFF2-40B4-BE49-F238E27FC236}">
                  <a16:creationId xmlns:a16="http://schemas.microsoft.com/office/drawing/2014/main" id="{3044665E-B08F-064C-FA7F-E8DCD0970F05}"/>
                </a:ext>
              </a:extLst>
            </p:cNvPr>
            <p:cNvSpPr/>
            <p:nvPr/>
          </p:nvSpPr>
          <p:spPr>
            <a:xfrm>
              <a:off x="1216828" y="5001124"/>
              <a:ext cx="8821905" cy="1658501"/>
            </a:xfrm>
            <a:custGeom>
              <a:avLst/>
              <a:gdLst>
                <a:gd name="csX0" fmla="*/ 0 w 8821905"/>
                <a:gd name="csY0" fmla="*/ 0 h 1658501"/>
                <a:gd name="csX1" fmla="*/ 8821905 w 8821905"/>
                <a:gd name="csY1" fmla="*/ 0 h 1658501"/>
                <a:gd name="csX2" fmla="*/ 8821905 w 8821905"/>
                <a:gd name="csY2" fmla="*/ 1658501 h 1658501"/>
                <a:gd name="csX3" fmla="*/ 0 w 8821905"/>
                <a:gd name="csY3" fmla="*/ 1658501 h 1658501"/>
                <a:gd name="csX4" fmla="*/ 0 w 8821905"/>
                <a:gd name="csY4" fmla="*/ 0 h 1658501"/>
              </a:gdLst>
              <a:ahLst/>
              <a:cxnLst>
                <a:cxn ang="0">
                  <a:pos x="csX0" y="csY0"/>
                </a:cxn>
                <a:cxn ang="0">
                  <a:pos x="csX1" y="csY1"/>
                </a:cxn>
                <a:cxn ang="0">
                  <a:pos x="csX2" y="csY2"/>
                </a:cxn>
                <a:cxn ang="0">
                  <a:pos x="csX3" y="csY3"/>
                </a:cxn>
                <a:cxn ang="0">
                  <a:pos x="csX4" y="csY4"/>
                </a:cxn>
              </a:cxnLst>
              <a:rect l="l" t="t" r="r" b="b"/>
              <a:pathLst>
                <a:path w="8821905" h="1658501">
                  <a:moveTo>
                    <a:pt x="0" y="0"/>
                  </a:moveTo>
                  <a:lnTo>
                    <a:pt x="8821905" y="0"/>
                  </a:lnTo>
                  <a:lnTo>
                    <a:pt x="8821905" y="1658501"/>
                  </a:lnTo>
                  <a:lnTo>
                    <a:pt x="0" y="1658501"/>
                  </a:lnTo>
                  <a:lnTo>
                    <a:pt x="0" y="0"/>
                  </a:lnTo>
                  <a:close/>
                </a:path>
              </a:pathLst>
            </a:custGeom>
            <a:solidFill>
              <a:schemeClr val="accent3">
                <a:lumMod val="20000"/>
                <a:lumOff val="80000"/>
              </a:schemeClr>
            </a:solidFill>
            <a:effectLst>
              <a:outerShdw blurRad="50800" dist="38100" dir="5400000" algn="t" rotWithShape="0">
                <a:prstClr val="black">
                  <a:alpha val="40000"/>
                </a:prstClr>
              </a:outerShdw>
            </a:effectLst>
          </p:spPr>
          <p:style>
            <a:lnRef idx="1">
              <a:schemeClr val="accent3">
                <a:hueOff val="0"/>
                <a:satOff val="0"/>
                <a:lumOff val="0"/>
                <a:alphaOff val="0"/>
              </a:schemeClr>
            </a:lnRef>
            <a:fillRef idx="1">
              <a:scrgbClr r="0" g="0" b="0"/>
            </a:fillRef>
            <a:effectRef idx="2">
              <a:scrgbClr r="0" g="0" b="0"/>
            </a:effectRef>
            <a:fontRef idx="minor">
              <a:schemeClr val="dk1">
                <a:hueOff val="0"/>
                <a:satOff val="0"/>
                <a:lumOff val="0"/>
                <a:alphaOff val="0"/>
              </a:schemeClr>
            </a:fontRef>
          </p:style>
          <p:txBody>
            <a:bodyPr spcFirstLastPara="0" vert="horz" wrap="square" lIns="76200" tIns="76200" rIns="76200" bIns="1398802" numCol="1" spcCol="1270" anchor="ctr" anchorCtr="0">
              <a:noAutofit/>
            </a:bodyPr>
            <a:lstStyle/>
            <a:p>
              <a:pPr marL="0" lvl="0" indent="0" algn="ctr" defTabSz="889000">
                <a:lnSpc>
                  <a:spcPct val="90000"/>
                </a:lnSpc>
                <a:spcBef>
                  <a:spcPct val="0"/>
                </a:spcBef>
                <a:spcAft>
                  <a:spcPct val="35000"/>
                </a:spcAft>
                <a:buNone/>
              </a:pPr>
              <a:r>
                <a:rPr lang="fr-FR" sz="2000" b="1" kern="1200" noProof="1">
                  <a:solidFill>
                    <a:srgbClr val="7D7A00"/>
                  </a:solidFill>
                </a:rPr>
                <a:t>Nous ne chercherons pas la reconnaissance publique </a:t>
              </a:r>
              <a:r>
                <a:rPr lang="fr-FR" b="1" kern="1200" noProof="1">
                  <a:solidFill>
                    <a:srgbClr val="7D7A00"/>
                  </a:solidFill>
                </a:rPr>
                <a:t>(Luc 14.7-11)</a:t>
              </a:r>
            </a:p>
          </p:txBody>
        </p:sp>
        <p:sp>
          <p:nvSpPr>
            <p:cNvPr id="19" name="Pie 18">
              <a:extLst>
                <a:ext uri="{FF2B5EF4-FFF2-40B4-BE49-F238E27FC236}">
                  <a16:creationId xmlns:a16="http://schemas.microsoft.com/office/drawing/2014/main" id="{92D15E25-6B72-7875-AB42-B2631F33EAE4}"/>
                </a:ext>
              </a:extLst>
            </p:cNvPr>
            <p:cNvSpPr/>
            <p:nvPr/>
          </p:nvSpPr>
          <p:spPr>
            <a:xfrm>
              <a:off x="608011" y="5337023"/>
              <a:ext cx="1217634" cy="1217634"/>
            </a:xfrm>
            <a:prstGeom prst="pie">
              <a:avLst>
                <a:gd name="adj1" fmla="val 5400000"/>
                <a:gd name="adj2" fmla="val 16200000"/>
              </a:avLst>
            </a:pr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a:lstStyle/>
            <a:p>
              <a:endParaRPr lang="fr-FR" noProof="1"/>
            </a:p>
          </p:txBody>
        </p:sp>
        <p:sp>
          <p:nvSpPr>
            <p:cNvPr id="20" name="Freeform 19">
              <a:extLst>
                <a:ext uri="{FF2B5EF4-FFF2-40B4-BE49-F238E27FC236}">
                  <a16:creationId xmlns:a16="http://schemas.microsoft.com/office/drawing/2014/main" id="{6E3E0677-374D-86CF-6C93-94A4B3B96CB2}"/>
                </a:ext>
              </a:extLst>
            </p:cNvPr>
            <p:cNvSpPr/>
            <p:nvPr/>
          </p:nvSpPr>
          <p:spPr>
            <a:xfrm>
              <a:off x="1216828" y="5337023"/>
              <a:ext cx="8821905" cy="1217634"/>
            </a:xfrm>
            <a:custGeom>
              <a:avLst/>
              <a:gdLst>
                <a:gd name="csX0" fmla="*/ 0 w 8821905"/>
                <a:gd name="csY0" fmla="*/ 0 h 1217634"/>
                <a:gd name="csX1" fmla="*/ 8821905 w 8821905"/>
                <a:gd name="csY1" fmla="*/ 0 h 1217634"/>
                <a:gd name="csX2" fmla="*/ 8821905 w 8821905"/>
                <a:gd name="csY2" fmla="*/ 1217634 h 1217634"/>
                <a:gd name="csX3" fmla="*/ 0 w 8821905"/>
                <a:gd name="csY3" fmla="*/ 1217634 h 1217634"/>
                <a:gd name="csX4" fmla="*/ 0 w 8821905"/>
                <a:gd name="csY4" fmla="*/ 0 h 1217634"/>
              </a:gdLst>
              <a:ahLst/>
              <a:cxnLst>
                <a:cxn ang="0">
                  <a:pos x="csX0" y="csY0"/>
                </a:cxn>
                <a:cxn ang="0">
                  <a:pos x="csX1" y="csY1"/>
                </a:cxn>
                <a:cxn ang="0">
                  <a:pos x="csX2" y="csY2"/>
                </a:cxn>
                <a:cxn ang="0">
                  <a:pos x="csX3" y="csY3"/>
                </a:cxn>
                <a:cxn ang="0">
                  <a:pos x="csX4" y="csY4"/>
                </a:cxn>
              </a:cxnLst>
              <a:rect l="l" t="t" r="r" b="b"/>
              <a:pathLst>
                <a:path w="8821905" h="1217634">
                  <a:moveTo>
                    <a:pt x="0" y="0"/>
                  </a:moveTo>
                  <a:lnTo>
                    <a:pt x="8821905" y="0"/>
                  </a:lnTo>
                  <a:lnTo>
                    <a:pt x="8821905" y="1217634"/>
                  </a:lnTo>
                  <a:lnTo>
                    <a:pt x="0" y="1217634"/>
                  </a:lnTo>
                  <a:lnTo>
                    <a:pt x="0" y="0"/>
                  </a:lnTo>
                  <a:close/>
                </a:path>
              </a:pathLst>
            </a:custGeom>
            <a:solidFill>
              <a:srgbClr val="D1FFD1"/>
            </a:solidFill>
            <a:effectLst>
              <a:outerShdw blurRad="50800" dist="38100" dir="5400000" algn="t" rotWithShape="0">
                <a:prstClr val="black">
                  <a:alpha val="40000"/>
                </a:prstClr>
              </a:outerShdw>
            </a:effectLst>
          </p:spPr>
          <p:style>
            <a:lnRef idx="1">
              <a:schemeClr val="accent4">
                <a:hueOff val="0"/>
                <a:satOff val="0"/>
                <a:lumOff val="0"/>
                <a:alphaOff val="0"/>
              </a:schemeClr>
            </a:lnRef>
            <a:fillRef idx="1">
              <a:scrgbClr r="0" g="0" b="0"/>
            </a:fillRef>
            <a:effectRef idx="2">
              <a:scrgbClr r="0" g="0" b="0"/>
            </a:effectRef>
            <a:fontRef idx="minor">
              <a:schemeClr val="dk1">
                <a:hueOff val="0"/>
                <a:satOff val="0"/>
                <a:lumOff val="0"/>
                <a:alphaOff val="0"/>
              </a:schemeClr>
            </a:fontRef>
          </p:style>
          <p:txBody>
            <a:bodyPr spcFirstLastPara="0" vert="horz" wrap="square" lIns="76200" tIns="76200" rIns="76200" bIns="957935" numCol="1" spcCol="1270" anchor="ctr" anchorCtr="0">
              <a:noAutofit/>
            </a:bodyPr>
            <a:lstStyle/>
            <a:p>
              <a:pPr marL="0" lvl="0" indent="0" algn="ctr" defTabSz="889000">
                <a:lnSpc>
                  <a:spcPct val="90000"/>
                </a:lnSpc>
                <a:spcBef>
                  <a:spcPct val="0"/>
                </a:spcBef>
                <a:spcAft>
                  <a:spcPct val="35000"/>
                </a:spcAft>
                <a:buNone/>
              </a:pPr>
              <a:r>
                <a:rPr lang="fr-FR" sz="2000" b="1" kern="1200" noProof="1">
                  <a:solidFill>
                    <a:schemeClr val="accent4">
                      <a:lumMod val="50000"/>
                    </a:schemeClr>
                  </a:solidFill>
                </a:rPr>
                <a:t>Nous laisserons les autres nous rendre gloire </a:t>
              </a:r>
              <a:r>
                <a:rPr lang="fr-FR" b="1" kern="1200" noProof="1">
                  <a:solidFill>
                    <a:schemeClr val="accent4">
                      <a:lumMod val="50000"/>
                    </a:schemeClr>
                  </a:solidFill>
                </a:rPr>
                <a:t>(Proverbes 27.2)</a:t>
              </a:r>
            </a:p>
          </p:txBody>
        </p:sp>
        <p:sp>
          <p:nvSpPr>
            <p:cNvPr id="21" name="Pie 20">
              <a:extLst>
                <a:ext uri="{FF2B5EF4-FFF2-40B4-BE49-F238E27FC236}">
                  <a16:creationId xmlns:a16="http://schemas.microsoft.com/office/drawing/2014/main" id="{4045862C-E5D5-A293-7417-AC2A1E1EC1FF}"/>
                </a:ext>
              </a:extLst>
            </p:cNvPr>
            <p:cNvSpPr/>
            <p:nvPr/>
          </p:nvSpPr>
          <p:spPr>
            <a:xfrm>
              <a:off x="828445" y="5672922"/>
              <a:ext cx="776766" cy="776766"/>
            </a:xfrm>
            <a:prstGeom prst="pie">
              <a:avLst>
                <a:gd name="adj1" fmla="val 5400000"/>
                <a:gd name="adj2" fmla="val 16200000"/>
              </a:avLst>
            </a:pr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a:lstStyle/>
            <a:p>
              <a:endParaRPr lang="fr-FR" noProof="1"/>
            </a:p>
          </p:txBody>
        </p:sp>
        <p:sp>
          <p:nvSpPr>
            <p:cNvPr id="22" name="Freeform 21">
              <a:extLst>
                <a:ext uri="{FF2B5EF4-FFF2-40B4-BE49-F238E27FC236}">
                  <a16:creationId xmlns:a16="http://schemas.microsoft.com/office/drawing/2014/main" id="{DC8CBE87-CC9F-8899-DA21-3E33634B70D7}"/>
                </a:ext>
              </a:extLst>
            </p:cNvPr>
            <p:cNvSpPr/>
            <p:nvPr/>
          </p:nvSpPr>
          <p:spPr>
            <a:xfrm>
              <a:off x="1216828" y="5672922"/>
              <a:ext cx="8821905" cy="776766"/>
            </a:xfrm>
            <a:custGeom>
              <a:avLst/>
              <a:gdLst>
                <a:gd name="csX0" fmla="*/ 0 w 8821905"/>
                <a:gd name="csY0" fmla="*/ 0 h 776766"/>
                <a:gd name="csX1" fmla="*/ 8821905 w 8821905"/>
                <a:gd name="csY1" fmla="*/ 0 h 776766"/>
                <a:gd name="csX2" fmla="*/ 8821905 w 8821905"/>
                <a:gd name="csY2" fmla="*/ 776766 h 776766"/>
                <a:gd name="csX3" fmla="*/ 0 w 8821905"/>
                <a:gd name="csY3" fmla="*/ 776766 h 776766"/>
                <a:gd name="csX4" fmla="*/ 0 w 8821905"/>
                <a:gd name="csY4" fmla="*/ 0 h 776766"/>
              </a:gdLst>
              <a:ahLst/>
              <a:cxnLst>
                <a:cxn ang="0">
                  <a:pos x="csX0" y="csY0"/>
                </a:cxn>
                <a:cxn ang="0">
                  <a:pos x="csX1" y="csY1"/>
                </a:cxn>
                <a:cxn ang="0">
                  <a:pos x="csX2" y="csY2"/>
                </a:cxn>
                <a:cxn ang="0">
                  <a:pos x="csX3" y="csY3"/>
                </a:cxn>
                <a:cxn ang="0">
                  <a:pos x="csX4" y="csY4"/>
                </a:cxn>
              </a:cxnLst>
              <a:rect l="l" t="t" r="r" b="b"/>
              <a:pathLst>
                <a:path w="8821905" h="776766">
                  <a:moveTo>
                    <a:pt x="0" y="0"/>
                  </a:moveTo>
                  <a:lnTo>
                    <a:pt x="8821905" y="0"/>
                  </a:lnTo>
                  <a:lnTo>
                    <a:pt x="8821905" y="776766"/>
                  </a:lnTo>
                  <a:lnTo>
                    <a:pt x="0" y="776766"/>
                  </a:lnTo>
                  <a:lnTo>
                    <a:pt x="0" y="0"/>
                  </a:lnTo>
                  <a:close/>
                </a:path>
              </a:pathLst>
            </a:custGeom>
            <a:solidFill>
              <a:schemeClr val="accent5">
                <a:lumMod val="20000"/>
                <a:lumOff val="80000"/>
              </a:schemeClr>
            </a:solidFill>
            <a:effectLst>
              <a:outerShdw blurRad="50800" dist="38100" dir="5400000" algn="t" rotWithShape="0">
                <a:prstClr val="black">
                  <a:alpha val="40000"/>
                </a:prstClr>
              </a:outerShdw>
            </a:effectLst>
          </p:spPr>
          <p:style>
            <a:lnRef idx="1">
              <a:schemeClr val="accent5">
                <a:hueOff val="0"/>
                <a:satOff val="0"/>
                <a:lumOff val="0"/>
                <a:alphaOff val="0"/>
              </a:schemeClr>
            </a:lnRef>
            <a:fillRef idx="1">
              <a:scrgbClr r="0" g="0" b="0"/>
            </a:fillRef>
            <a:effectRef idx="2">
              <a:scrgbClr r="0" g="0" b="0"/>
            </a:effectRef>
            <a:fontRef idx="minor">
              <a:schemeClr val="dk1">
                <a:hueOff val="0"/>
                <a:satOff val="0"/>
                <a:lumOff val="0"/>
                <a:alphaOff val="0"/>
              </a:schemeClr>
            </a:fontRef>
          </p:style>
          <p:txBody>
            <a:bodyPr spcFirstLastPara="0" vert="horz" wrap="square" lIns="76200" tIns="76200" rIns="76200" bIns="517067" numCol="1" spcCol="1270" anchor="ctr" anchorCtr="0">
              <a:noAutofit/>
            </a:bodyPr>
            <a:lstStyle/>
            <a:p>
              <a:pPr marL="0" lvl="0" indent="0" algn="ctr" defTabSz="889000">
                <a:lnSpc>
                  <a:spcPct val="90000"/>
                </a:lnSpc>
                <a:spcBef>
                  <a:spcPct val="0"/>
                </a:spcBef>
                <a:spcAft>
                  <a:spcPct val="35000"/>
                </a:spcAft>
                <a:buNone/>
              </a:pPr>
              <a:r>
                <a:rPr lang="fr-FR" sz="2000" b="1" kern="1200" noProof="1">
                  <a:solidFill>
                    <a:schemeClr val="accent5">
                      <a:lumMod val="50000"/>
                    </a:schemeClr>
                  </a:solidFill>
                </a:rPr>
                <a:t>Nous recevrons la grâce de Dieu </a:t>
              </a:r>
              <a:r>
                <a:rPr lang="fr-FR" b="1" kern="1200" noProof="1">
                  <a:solidFill>
                    <a:schemeClr val="accent5">
                      <a:lumMod val="50000"/>
                    </a:schemeClr>
                  </a:solidFill>
                </a:rPr>
                <a:t>(Jacques 4.6)</a:t>
              </a:r>
            </a:p>
          </p:txBody>
        </p:sp>
        <p:sp>
          <p:nvSpPr>
            <p:cNvPr id="23" name="Pie 22">
              <a:extLst>
                <a:ext uri="{FF2B5EF4-FFF2-40B4-BE49-F238E27FC236}">
                  <a16:creationId xmlns:a16="http://schemas.microsoft.com/office/drawing/2014/main" id="{58C7C98F-8FB6-9C79-C4DC-61D13A80460B}"/>
                </a:ext>
              </a:extLst>
            </p:cNvPr>
            <p:cNvSpPr/>
            <p:nvPr/>
          </p:nvSpPr>
          <p:spPr>
            <a:xfrm>
              <a:off x="1048878" y="6008821"/>
              <a:ext cx="335899" cy="335899"/>
            </a:xfrm>
            <a:prstGeom prst="pie">
              <a:avLst>
                <a:gd name="adj1" fmla="val 5400000"/>
                <a:gd name="adj2" fmla="val 16200000"/>
              </a:avLst>
            </a:prstGeom>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txBody>
            <a:bodyPr/>
            <a:lstStyle/>
            <a:p>
              <a:endParaRPr lang="fr-FR" noProof="1"/>
            </a:p>
          </p:txBody>
        </p:sp>
        <p:sp>
          <p:nvSpPr>
            <p:cNvPr id="24" name="Freeform 23">
              <a:extLst>
                <a:ext uri="{FF2B5EF4-FFF2-40B4-BE49-F238E27FC236}">
                  <a16:creationId xmlns:a16="http://schemas.microsoft.com/office/drawing/2014/main" id="{0BF9644B-68BC-EDFD-F5A4-5CE883B99151}"/>
                </a:ext>
              </a:extLst>
            </p:cNvPr>
            <p:cNvSpPr/>
            <p:nvPr/>
          </p:nvSpPr>
          <p:spPr>
            <a:xfrm>
              <a:off x="1216828" y="6008821"/>
              <a:ext cx="8821905" cy="335899"/>
            </a:xfrm>
            <a:custGeom>
              <a:avLst/>
              <a:gdLst>
                <a:gd name="csX0" fmla="*/ 0 w 8821905"/>
                <a:gd name="csY0" fmla="*/ 0 h 335899"/>
                <a:gd name="csX1" fmla="*/ 8821905 w 8821905"/>
                <a:gd name="csY1" fmla="*/ 0 h 335899"/>
                <a:gd name="csX2" fmla="*/ 8821905 w 8821905"/>
                <a:gd name="csY2" fmla="*/ 335899 h 335899"/>
                <a:gd name="csX3" fmla="*/ 0 w 8821905"/>
                <a:gd name="csY3" fmla="*/ 335899 h 335899"/>
                <a:gd name="csX4" fmla="*/ 0 w 8821905"/>
                <a:gd name="csY4" fmla="*/ 0 h 335899"/>
              </a:gdLst>
              <a:ahLst/>
              <a:cxnLst>
                <a:cxn ang="0">
                  <a:pos x="csX0" y="csY0"/>
                </a:cxn>
                <a:cxn ang="0">
                  <a:pos x="csX1" y="csY1"/>
                </a:cxn>
                <a:cxn ang="0">
                  <a:pos x="csX2" y="csY2"/>
                </a:cxn>
                <a:cxn ang="0">
                  <a:pos x="csX3" y="csY3"/>
                </a:cxn>
                <a:cxn ang="0">
                  <a:pos x="csX4" y="csY4"/>
                </a:cxn>
              </a:cxnLst>
              <a:rect l="l" t="t" r="r" b="b"/>
              <a:pathLst>
                <a:path w="8821905" h="335899">
                  <a:moveTo>
                    <a:pt x="0" y="0"/>
                  </a:moveTo>
                  <a:lnTo>
                    <a:pt x="8821905" y="0"/>
                  </a:lnTo>
                  <a:lnTo>
                    <a:pt x="8821905" y="335899"/>
                  </a:lnTo>
                  <a:lnTo>
                    <a:pt x="0" y="335899"/>
                  </a:lnTo>
                  <a:lnTo>
                    <a:pt x="0" y="0"/>
                  </a:lnTo>
                  <a:close/>
                </a:path>
              </a:pathLst>
            </a:custGeom>
            <a:solidFill>
              <a:srgbClr val="E1F4FF"/>
            </a:solidFill>
            <a:effectLst>
              <a:outerShdw blurRad="50800" dist="38100" dir="5400000" algn="t" rotWithShape="0">
                <a:prstClr val="black">
                  <a:alpha val="40000"/>
                </a:prstClr>
              </a:outerShdw>
            </a:effectLst>
          </p:spPr>
          <p:style>
            <a:lnRef idx="1">
              <a:schemeClr val="accent6">
                <a:hueOff val="0"/>
                <a:satOff val="0"/>
                <a:lumOff val="0"/>
                <a:alphaOff val="0"/>
              </a:schemeClr>
            </a:lnRef>
            <a:fillRef idx="1">
              <a:scrgbClr r="0" g="0" b="0"/>
            </a:fillRef>
            <a:effectRef idx="2">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noProof="1">
                  <a:solidFill>
                    <a:schemeClr val="accent6">
                      <a:lumMod val="50000"/>
                    </a:schemeClr>
                  </a:solidFill>
                </a:rPr>
                <a:t>Nous communiquerons cette grâce aux autres </a:t>
              </a:r>
              <a:r>
                <a:rPr lang="fr-FR" b="1" kern="1200" noProof="1">
                  <a:solidFill>
                    <a:schemeClr val="accent6">
                      <a:lumMod val="50000"/>
                    </a:schemeClr>
                  </a:solidFill>
                </a:rPr>
                <a:t>(1 Pierre 4.10)</a:t>
              </a:r>
              <a:endParaRPr lang="fr-FR" kern="1200" noProof="1">
                <a:solidFill>
                  <a:schemeClr val="accent6">
                    <a:lumMod val="50000"/>
                  </a:schemeClr>
                </a:solidFill>
              </a:endParaRPr>
            </a:p>
          </p:txBody>
        </p:sp>
      </p:grpSp>
      <p:sp>
        <p:nvSpPr>
          <p:cNvPr id="9" name="CuadroTexto 8">
            <a:extLst>
              <a:ext uri="{FF2B5EF4-FFF2-40B4-BE49-F238E27FC236}">
                <a16:creationId xmlns:a16="http://schemas.microsoft.com/office/drawing/2014/main" id="{1C639692-CFF3-4561-D6CE-2778F034D0A0}"/>
              </a:ext>
            </a:extLst>
          </p:cNvPr>
          <p:cNvSpPr txBox="1"/>
          <p:nvPr/>
        </p:nvSpPr>
        <p:spPr>
          <a:xfrm>
            <a:off x="7627844" y="1495632"/>
            <a:ext cx="4564154"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srgbClr val="FF0000"/>
                </a:solidFill>
                <a:effectLst/>
                <a:uLnTx/>
                <a:uFillTx/>
                <a:latin typeface="Aptos" panose="02110004020202020204"/>
                <a:ea typeface="+mn-ea"/>
                <a:cs typeface="+mn-cs"/>
              </a:rPr>
              <a:t>Un publicain demandait à Dieu de l'aide, car il était pécheur </a:t>
            </a:r>
            <a:r>
              <a:rPr kumimoji="0" lang="fr-FR" i="0" u="none" strike="noStrike" kern="1200" cap="none" spc="0" normalizeH="0" baseline="0" noProof="1">
                <a:ln>
                  <a:noFill/>
                </a:ln>
                <a:effectLst/>
                <a:highlight>
                  <a:srgbClr val="FFFF00"/>
                </a:highlight>
                <a:uLnTx/>
                <a:uFillTx/>
                <a:latin typeface="Aptos" panose="02110004020202020204"/>
                <a:ea typeface="+mn-ea"/>
                <a:cs typeface="+mn-cs"/>
              </a:rPr>
              <a:t>(Luc 18.13)</a:t>
            </a: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 </a:t>
            </a:r>
            <a:r>
              <a:rPr kumimoji="0" lang="fr-FR" sz="2000" b="1" i="0" u="none" strike="noStrike" kern="1200" cap="none" spc="0" normalizeH="0" baseline="0" noProof="1">
                <a:ln>
                  <a:noFill/>
                </a:ln>
                <a:solidFill>
                  <a:srgbClr val="0000CC"/>
                </a:solidFill>
                <a:effectLst/>
                <a:uLnTx/>
                <a:uFillTx/>
                <a:latin typeface="Aptos" panose="02110004020202020204"/>
                <a:ea typeface="+mn-ea"/>
                <a:cs typeface="+mn-cs"/>
              </a:rPr>
              <a:t>En se présentant humblement devant Dieu, il “descendit dans sa maison justifié”</a:t>
            </a:r>
            <a:r>
              <a:rPr kumimoji="0" lang="fr-FR" sz="2000" b="1" i="0" u="none" strike="noStrike" kern="1200" cap="none" spc="0" normalizeH="0" baseline="0" noProof="1">
                <a:ln>
                  <a:noFill/>
                </a:ln>
                <a:solidFill>
                  <a:schemeClr val="accent1">
                    <a:lumMod val="75000"/>
                  </a:schemeClr>
                </a:solidFill>
                <a:effectLst/>
                <a:uLnTx/>
                <a:uFillTx/>
                <a:latin typeface="Aptos" panose="02110004020202020204"/>
                <a:ea typeface="+mn-ea"/>
                <a:cs typeface="+mn-cs"/>
              </a:rPr>
              <a:t>, car “quiconque s'élève sera abaissé, et quiconque s'abaisse sera élevé” </a:t>
            </a:r>
            <a:r>
              <a:rPr kumimoji="0" lang="fr-FR" i="0" u="none" strike="noStrike" kern="1200" cap="none" spc="0" normalizeH="0" baseline="0" noProof="1">
                <a:ln>
                  <a:noFill/>
                </a:ln>
                <a:effectLst/>
                <a:highlight>
                  <a:srgbClr val="FFFF00"/>
                </a:highlight>
                <a:uLnTx/>
                <a:uFillTx/>
                <a:latin typeface="Aptos" panose="02110004020202020204"/>
                <a:ea typeface="+mn-ea"/>
                <a:cs typeface="+mn-cs"/>
              </a:rPr>
              <a:t>(Luc 18.14)</a:t>
            </a: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a:t>
            </a:r>
          </a:p>
        </p:txBody>
      </p:sp>
      <p:sp>
        <p:nvSpPr>
          <p:cNvPr id="11" name="CuadroTexto 10">
            <a:extLst>
              <a:ext uri="{FF2B5EF4-FFF2-40B4-BE49-F238E27FC236}">
                <a16:creationId xmlns:a16="http://schemas.microsoft.com/office/drawing/2014/main" id="{E0B21883-9367-1644-DC0E-9EF9FCAA2F8F}"/>
              </a:ext>
            </a:extLst>
          </p:cNvPr>
          <p:cNvSpPr txBox="1"/>
          <p:nvPr/>
        </p:nvSpPr>
        <p:spPr>
          <a:xfrm>
            <a:off x="167144" y="3911755"/>
            <a:ext cx="12024854" cy="707886"/>
          </a:xfrm>
          <a:prstGeom prst="rect">
            <a:avLst/>
          </a:prstGeom>
          <a:noFill/>
        </p:spPr>
        <p:txBody>
          <a:bodyPr wrap="square">
            <a:spAutoFit/>
          </a:bodyPr>
          <a:lstStyle/>
          <a:p>
            <a:pPr algn="ctr">
              <a:spcBef>
                <a:spcPts val="600"/>
              </a:spcBef>
            </a:pPr>
            <a:r>
              <a:rPr lang="fr-FR" sz="2000" b="1" noProof="1">
                <a:highlight>
                  <a:srgbClr val="00FFFF"/>
                </a:highlight>
              </a:rPr>
              <a:t>La véritable humilité commence lorsque nous reconnaissons notre péché </a:t>
            </a:r>
          </a:p>
          <a:p>
            <a:pPr algn="ctr"/>
            <a:r>
              <a:rPr lang="fr-FR" sz="2000" b="1" noProof="1">
                <a:highlight>
                  <a:srgbClr val="00FFFF"/>
                </a:highlight>
              </a:rPr>
              <a:t>et demandons l'aide de Christ. Alors… </a:t>
            </a:r>
          </a:p>
        </p:txBody>
      </p:sp>
      <p:pic>
        <p:nvPicPr>
          <p:cNvPr id="13" name="Imagen 12">
            <a:extLst>
              <a:ext uri="{FF2B5EF4-FFF2-40B4-BE49-F238E27FC236}">
                <a16:creationId xmlns:a16="http://schemas.microsoft.com/office/drawing/2014/main" id="{38E04564-FB59-829D-7A98-758D3C9B18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880" y="1419894"/>
            <a:ext cx="1645444" cy="2426613"/>
          </a:xfrm>
          <a:prstGeom prst="snip2DiagRect">
            <a:avLst>
              <a:gd name="adj1" fmla="val 16134"/>
              <a:gd name="adj2" fmla="val 0"/>
            </a:avLst>
          </a:prstGeom>
          <a:solidFill>
            <a:srgbClr val="FFFFFF">
              <a:shade val="85000"/>
            </a:srgbClr>
          </a:solidFill>
          <a:ln w="38100" cap="sq">
            <a:solidFill>
              <a:schemeClr val="accent6">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73490C21-62A3-303E-5E73-AFFD61C83B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81704" y="1397265"/>
            <a:ext cx="1629001" cy="2443502"/>
          </a:xfrm>
          <a:prstGeom prst="snip2DiagRect">
            <a:avLst/>
          </a:prstGeom>
          <a:solidFill>
            <a:srgbClr val="FFFFFF">
              <a:shade val="85000"/>
            </a:srgbClr>
          </a:solidFill>
          <a:ln w="38100" cap="sq">
            <a:solidFill>
              <a:srgbClr val="C0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id="{234D3563-E76C-7556-7031-F9B4EC6242EB}"/>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10212576" y="4665225"/>
            <a:ext cx="1861440" cy="2099369"/>
          </a:xfrm>
          <a:prstGeom prst="snip2DiagRect">
            <a:avLst>
              <a:gd name="adj1" fmla="val 20600"/>
              <a:gd name="adj2" fmla="val 16667"/>
            </a:avLst>
          </a:prstGeom>
          <a:solidFill>
            <a:srgbClr val="FFFFFF">
              <a:shade val="85000"/>
            </a:srgbClr>
          </a:solidFill>
          <a:ln w="3810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036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strips(upLeft)">
                                      <p:cBhvr>
                                        <p:cTn id="24" dur="500"/>
                                        <p:tgtEl>
                                          <p:spTgt spid="1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strips(upRight)">
                                      <p:cBhvr>
                                        <p:cTn id="33" dur="500"/>
                                        <p:tgtEl>
                                          <p:spTgt spid="13"/>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268467E-8989-9A64-04DD-DD189A546D89}"/>
              </a:ext>
            </a:extLst>
          </p:cNvPr>
          <p:cNvSpPr txBox="1"/>
          <p:nvPr/>
        </p:nvSpPr>
        <p:spPr>
          <a:xfrm>
            <a:off x="3456123" y="697425"/>
            <a:ext cx="8291593" cy="3785652"/>
          </a:xfrm>
          <a:prstGeom prst="rect">
            <a:avLst/>
          </a:prstGeom>
          <a:noFill/>
          <a:ln w="57150">
            <a:solidFill>
              <a:schemeClr val="accent1"/>
            </a:solidFill>
          </a:ln>
        </p:spPr>
        <p:txBody>
          <a:bodyPr wrap="square" rtlCol="0">
            <a:spAutoFit/>
          </a:bodyPr>
          <a:lstStyle/>
          <a:p>
            <a:pPr algn="ctr"/>
            <a:r>
              <a:rPr lang="es-ES"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Dans </a:t>
            </a:r>
            <a:r>
              <a:rPr lang="es-ES" sz="2000" dirty="0" err="1">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l'amour</a:t>
            </a:r>
            <a:r>
              <a:rPr lang="es-ES"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de </a:t>
            </a:r>
            <a:r>
              <a:rPr lang="es-ES" sz="2000" dirty="0" err="1">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soi</a:t>
            </a:r>
            <a:r>
              <a:rPr lang="es-ES"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a:t>
            </a:r>
            <a:r>
              <a:rPr lang="es-ES" sz="2000" dirty="0" err="1">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l'exaltation</a:t>
            </a:r>
            <a:r>
              <a:rPr lang="es-ES"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a:t>
            </a:r>
            <a:r>
              <a:rPr lang="es-ES" sz="2000" dirty="0" err="1">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propre</a:t>
            </a:r>
            <a:r>
              <a:rPr lang="es-ES"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et </a:t>
            </a:r>
            <a:r>
              <a:rPr lang="es-ES" sz="2000" dirty="0" err="1">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l'orgueil</a:t>
            </a:r>
            <a:r>
              <a:rPr lang="es-ES"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a:t>
            </a:r>
            <a:r>
              <a:rPr lang="es-ES" sz="2000" dirty="0" err="1">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il</a:t>
            </a:r>
            <a:r>
              <a:rPr lang="es-ES"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y a une grande </a:t>
            </a:r>
            <a:r>
              <a:rPr lang="es-ES" sz="2000" dirty="0" err="1">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faiblesse</a:t>
            </a:r>
            <a:r>
              <a:rPr lang="es-ES"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 </a:t>
            </a:r>
            <a:r>
              <a:rPr lang="es-ES" sz="2000" dirty="0" err="1">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mais</a:t>
            </a:r>
            <a:r>
              <a:rPr lang="es-ES"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a:t>
            </a:r>
            <a:r>
              <a:rPr lang="es-ES" sz="2000" dirty="0" err="1">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dans</a:t>
            </a:r>
            <a:r>
              <a:rPr lang="es-ES"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a:t>
            </a:r>
            <a:r>
              <a:rPr lang="es-ES" sz="2000" dirty="0" err="1">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l'humilité</a:t>
            </a:r>
            <a:r>
              <a:rPr lang="es-ES"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se </a:t>
            </a:r>
            <a:r>
              <a:rPr lang="es-ES" sz="2000" dirty="0" err="1">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trouve</a:t>
            </a:r>
            <a:r>
              <a:rPr lang="es-ES"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une grande </a:t>
            </a:r>
            <a:r>
              <a:rPr lang="es-ES" sz="2000" dirty="0" err="1">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force</a:t>
            </a:r>
            <a:r>
              <a:rPr lang="es-ES"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a:t>
            </a:r>
          </a:p>
          <a:p>
            <a:pPr algn="ctr"/>
            <a:endParaRPr lang="es-ES" sz="20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endParaRPr>
          </a:p>
          <a:p>
            <a:r>
              <a:rPr lang="es-ES" sz="2000" dirty="0" err="1">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Notre</a:t>
            </a:r>
            <a:r>
              <a:rPr lang="es-ES"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a:t>
            </a:r>
            <a:r>
              <a:rPr lang="es-ES" sz="2000" dirty="0" err="1">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vraie</a:t>
            </a:r>
            <a:r>
              <a:rPr lang="es-ES"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a:t>
            </a:r>
            <a:r>
              <a:rPr lang="es-ES" sz="2000" dirty="0" err="1">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dignité</a:t>
            </a:r>
            <a:r>
              <a:rPr lang="es-ES"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a:t>
            </a:r>
            <a:r>
              <a:rPr lang="es-ES" sz="2000" dirty="0" err="1">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ne</a:t>
            </a:r>
            <a:r>
              <a:rPr lang="es-ES" sz="20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 se </a:t>
            </a:r>
            <a:r>
              <a:rPr lang="es-ES" sz="2000" dirty="0" err="1">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maintient</a:t>
            </a:r>
            <a:r>
              <a:rPr lang="es-ES" sz="20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 </a:t>
            </a:r>
            <a:r>
              <a:rPr lang="es-ES" sz="2000" dirty="0" err="1">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pas</a:t>
            </a:r>
            <a:r>
              <a:rPr lang="es-ES" sz="20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 </a:t>
            </a:r>
            <a:r>
              <a:rPr lang="es-ES" sz="2000" dirty="0" err="1">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lorsque</a:t>
            </a:r>
            <a:r>
              <a:rPr lang="es-ES" sz="20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 </a:t>
            </a:r>
            <a:r>
              <a:rPr lang="es-ES" sz="2000" dirty="0" err="1">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nous</a:t>
            </a:r>
            <a:r>
              <a:rPr lang="es-ES" sz="20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 </a:t>
            </a:r>
            <a:r>
              <a:rPr lang="es-ES" sz="2000" dirty="0" err="1">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pensons</a:t>
            </a:r>
            <a:r>
              <a:rPr lang="es-ES" sz="20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 le plus </a:t>
            </a:r>
            <a:r>
              <a:rPr lang="es-ES" sz="2000" dirty="0" err="1">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à</a:t>
            </a:r>
            <a:r>
              <a:rPr lang="es-ES" sz="20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 </a:t>
            </a:r>
            <a:r>
              <a:rPr lang="es-ES" sz="2000" dirty="0" err="1">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nous-mêmes</a:t>
            </a:r>
            <a:r>
              <a:rPr lang="es-ES" sz="20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a:t>
            </a:r>
            <a:r>
              <a:rPr lang="es-ES"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a:t>
            </a:r>
            <a:r>
              <a:rPr lang="es-ES" sz="2000" dirty="0" err="1">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mais</a:t>
            </a:r>
            <a:r>
              <a:rPr lang="es-ES"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a:t>
            </a:r>
            <a:r>
              <a:rPr lang="es-ES" sz="2000" dirty="0" err="1">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lorsque</a:t>
            </a:r>
            <a:r>
              <a:rPr lang="es-ES"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a:t>
            </a:r>
            <a:r>
              <a:rPr lang="es-ES" sz="2000" dirty="0" err="1">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Dieu</a:t>
            </a:r>
            <a:r>
              <a:rPr lang="es-ES"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a:t>
            </a:r>
            <a:r>
              <a:rPr lang="es-ES" sz="2000" dirty="0" err="1">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occupe</a:t>
            </a:r>
            <a:r>
              <a:rPr lang="es-ES"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a:t>
            </a:r>
            <a:r>
              <a:rPr lang="es-ES" sz="2000" dirty="0" err="1">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toutes</a:t>
            </a:r>
            <a:r>
              <a:rPr lang="es-ES"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nos </a:t>
            </a:r>
            <a:r>
              <a:rPr lang="es-ES" sz="2000" dirty="0" err="1">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pensées</a:t>
            </a:r>
            <a:r>
              <a:rPr lang="es-ES"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et que </a:t>
            </a:r>
            <a:r>
              <a:rPr lang="es-ES" sz="2000" dirty="0" err="1">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l'amour</a:t>
            </a:r>
            <a:r>
              <a:rPr lang="es-ES"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a:t>
            </a:r>
            <a:r>
              <a:rPr lang="es-ES" sz="2000" dirty="0" err="1">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pour</a:t>
            </a:r>
            <a:r>
              <a:rPr lang="es-ES" sz="20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 </a:t>
            </a:r>
            <a:r>
              <a:rPr lang="es-ES" sz="2000" dirty="0" err="1">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notre</a:t>
            </a:r>
            <a:r>
              <a:rPr lang="es-ES" sz="20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 </a:t>
            </a:r>
            <a:r>
              <a:rPr lang="es-ES" sz="2000" dirty="0" err="1">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Rédempteur</a:t>
            </a:r>
            <a:r>
              <a:rPr lang="es-ES" sz="20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 et </a:t>
            </a:r>
            <a:r>
              <a:rPr lang="es-ES" sz="2000" dirty="0" err="1">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pour</a:t>
            </a:r>
            <a:r>
              <a:rPr lang="es-ES" sz="20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 nos </a:t>
            </a:r>
            <a:r>
              <a:rPr lang="es-ES" sz="2000" dirty="0" err="1">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semblables</a:t>
            </a:r>
            <a:r>
              <a:rPr lang="es-ES" sz="20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 </a:t>
            </a:r>
            <a:r>
              <a:rPr lang="es-ES" sz="2000" dirty="0" err="1">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brûle</a:t>
            </a:r>
            <a:r>
              <a:rPr lang="es-ES" sz="20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 </a:t>
            </a:r>
            <a:r>
              <a:rPr lang="es-ES" sz="2000" dirty="0" err="1">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dans</a:t>
            </a:r>
            <a:r>
              <a:rPr lang="es-ES" sz="20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 </a:t>
            </a:r>
            <a:r>
              <a:rPr lang="es-ES" sz="2000" dirty="0" err="1">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notre</a:t>
            </a:r>
            <a:r>
              <a:rPr lang="es-ES" sz="20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 </a:t>
            </a:r>
            <a:r>
              <a:rPr lang="es-ES" sz="2000" dirty="0" err="1">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cœur</a:t>
            </a:r>
            <a:r>
              <a:rPr lang="es-E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endParaRPr lang="es-E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s-ES" sz="2000" dirty="0">
                <a:effectLst>
                  <a:outerShdw blurRad="38100" dist="38100" dir="2700000" algn="tl">
                    <a:srgbClr val="000000">
                      <a:alpha val="43137"/>
                    </a:srgbClr>
                  </a:outerShdw>
                </a:effectLst>
                <a:highlight>
                  <a:srgbClr val="00FF00"/>
                </a:highlight>
                <a:latin typeface="Arial" panose="020B0604020202020204" pitchFamily="34" charset="0"/>
                <a:cs typeface="Arial" panose="020B0604020202020204" pitchFamily="34" charset="0"/>
              </a:rPr>
              <a:t>La sencillez de carácter y la humildad de corazón darán felicidad</a:t>
            </a:r>
            <a:r>
              <a:rPr lang="es-E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 sz="2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tandis</a:t>
            </a:r>
            <a:r>
              <a:rPr lang="es-ES"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que la </a:t>
            </a:r>
            <a:r>
              <a:rPr lang="es-ES" sz="2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suffisance</a:t>
            </a:r>
            <a:r>
              <a:rPr lang="es-ES"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 sz="2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produira</a:t>
            </a:r>
            <a:r>
              <a:rPr lang="es-ES"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 sz="2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mécontentement</a:t>
            </a:r>
            <a:r>
              <a:rPr lang="es-ES"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murmures et </a:t>
            </a:r>
            <a:r>
              <a:rPr lang="es-ES" sz="2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déception</a:t>
            </a:r>
            <a:r>
              <a:rPr lang="es-ES"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 sz="2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continuelle</a:t>
            </a:r>
            <a:r>
              <a:rPr lang="es-ES"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Ce qui </a:t>
            </a:r>
            <a:r>
              <a:rPr lang="es-ES" sz="2000" dirty="0" err="1">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nous</a:t>
            </a:r>
            <a:r>
              <a:rPr lang="es-ES"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a:t>
            </a:r>
            <a:r>
              <a:rPr lang="es-ES" sz="2000" dirty="0" err="1">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insufflera</a:t>
            </a:r>
            <a:r>
              <a:rPr lang="es-ES"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la </a:t>
            </a:r>
            <a:r>
              <a:rPr lang="es-ES" sz="2000" dirty="0" err="1">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force</a:t>
            </a:r>
            <a:r>
              <a:rPr lang="es-ES"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divine, </a:t>
            </a:r>
            <a:r>
              <a:rPr lang="es-ES" sz="2000" dirty="0" err="1">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c'est</a:t>
            </a:r>
            <a:r>
              <a:rPr lang="es-ES"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a:t>
            </a:r>
            <a:r>
              <a:rPr lang="es-ES" sz="2000" dirty="0" err="1">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d'apprendre</a:t>
            </a:r>
            <a:r>
              <a:rPr lang="es-ES"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a:t>
            </a:r>
            <a:r>
              <a:rPr lang="es-ES" sz="2000" dirty="0" err="1">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à</a:t>
            </a:r>
            <a:r>
              <a:rPr lang="es-ES"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a:t>
            </a:r>
            <a:r>
              <a:rPr lang="es-ES" sz="2000" dirty="0" err="1">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moins</a:t>
            </a:r>
            <a:r>
              <a:rPr lang="es-ES"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a:t>
            </a:r>
            <a:r>
              <a:rPr lang="es-ES" sz="2000" dirty="0" err="1">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penser</a:t>
            </a:r>
            <a:r>
              <a:rPr lang="es-ES"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a:t>
            </a:r>
            <a:r>
              <a:rPr lang="es-ES" sz="2000" dirty="0" err="1">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à</a:t>
            </a:r>
            <a:r>
              <a:rPr lang="es-ES"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a:t>
            </a:r>
            <a:r>
              <a:rPr lang="es-ES" sz="2000" dirty="0" err="1">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nous-mêmes</a:t>
            </a:r>
            <a:r>
              <a:rPr lang="es-ES"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et </a:t>
            </a:r>
            <a:r>
              <a:rPr lang="es-ES" sz="2000" dirty="0" err="1">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davantage</a:t>
            </a:r>
            <a:r>
              <a:rPr lang="es-ES"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a:t>
            </a:r>
            <a:r>
              <a:rPr lang="es-ES" sz="2000" dirty="0" err="1">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à</a:t>
            </a:r>
            <a:r>
              <a:rPr lang="es-ES"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a:t>
            </a:r>
            <a:r>
              <a:rPr lang="es-ES" sz="2000" dirty="0" err="1">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rendre</a:t>
            </a:r>
            <a:r>
              <a:rPr lang="es-ES"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les </a:t>
            </a:r>
            <a:r>
              <a:rPr lang="es-ES" sz="2000" dirty="0" err="1">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autres</a:t>
            </a:r>
            <a:r>
              <a:rPr lang="es-ES"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a:t>
            </a:r>
            <a:r>
              <a:rPr lang="es-ES" sz="2000" dirty="0" err="1">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heureux</a:t>
            </a:r>
            <a:r>
              <a:rPr lang="es-ES"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a:t>
            </a:r>
            <a:endParaRPr lang="fr-CH" dirty="0"/>
          </a:p>
        </p:txBody>
      </p:sp>
      <p:sp>
        <p:nvSpPr>
          <p:cNvPr id="3" name="ZoneTexte 2">
            <a:extLst>
              <a:ext uri="{FF2B5EF4-FFF2-40B4-BE49-F238E27FC236}">
                <a16:creationId xmlns:a16="http://schemas.microsoft.com/office/drawing/2014/main" id="{C5FC29F9-376B-F36C-F0FE-673E25AF8875}"/>
              </a:ext>
            </a:extLst>
          </p:cNvPr>
          <p:cNvSpPr txBox="1"/>
          <p:nvPr/>
        </p:nvSpPr>
        <p:spPr>
          <a:xfrm>
            <a:off x="4339525" y="139484"/>
            <a:ext cx="6385301" cy="400110"/>
          </a:xfrm>
          <a:prstGeom prst="rect">
            <a:avLst/>
          </a:prstGeom>
          <a:noFill/>
          <a:ln w="57150">
            <a:solidFill>
              <a:schemeClr val="accent1"/>
            </a:solidFill>
          </a:ln>
        </p:spPr>
        <p:txBody>
          <a:bodyPr wrap="square" rtlCol="0">
            <a:spAutoFit/>
          </a:bodyPr>
          <a:lstStyle/>
          <a:p>
            <a:pPr algn="r">
              <a:spcAft>
                <a:spcPts val="600"/>
              </a:spcAft>
            </a:pPr>
            <a:r>
              <a:rPr lang="fr-FR" sz="2000" noProof="1">
                <a:solidFill>
                  <a:schemeClr val="bg1"/>
                </a:solidFill>
                <a:highlight>
                  <a:srgbClr val="FF0000"/>
                </a:highlight>
              </a:rPr>
              <a:t>E. G. White (Témoignages pour l'Église, tome 3, p. 523)</a:t>
            </a:r>
          </a:p>
        </p:txBody>
      </p:sp>
      <p:sp>
        <p:nvSpPr>
          <p:cNvPr id="4" name="ZoneTexte 3">
            <a:extLst>
              <a:ext uri="{FF2B5EF4-FFF2-40B4-BE49-F238E27FC236}">
                <a16:creationId xmlns:a16="http://schemas.microsoft.com/office/drawing/2014/main" id="{046204D2-9E05-6D29-1F3D-B87A14EC2B43}"/>
              </a:ext>
            </a:extLst>
          </p:cNvPr>
          <p:cNvSpPr txBox="1"/>
          <p:nvPr/>
        </p:nvSpPr>
        <p:spPr>
          <a:xfrm>
            <a:off x="232475" y="325464"/>
            <a:ext cx="3053166" cy="646330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fontAlgn="base"/>
            <a:endParaRPr lang="fr-CH" dirty="0">
              <a:hlinkClick r:id="" action="ppaction://noaction"/>
            </a:endParaRPr>
          </a:p>
          <a:p>
            <a:pPr fontAlgn="base"/>
            <a:r>
              <a:rPr lang="fr-CH" dirty="0">
                <a:hlinkClick r:id="" action="ppaction://noaction"/>
              </a:rPr>
              <a:t>138:1</a:t>
            </a:r>
            <a:r>
              <a:rPr lang="fr-CH" dirty="0"/>
              <a:t> </a:t>
            </a:r>
            <a:r>
              <a:rPr lang="fr-CH" dirty="0">
                <a:solidFill>
                  <a:srgbClr val="6600FF"/>
                </a:solidFill>
                <a:effectLst>
                  <a:outerShdw blurRad="38100" dist="38100" dir="2700000" algn="tl">
                    <a:srgbClr val="000000">
                      <a:alpha val="43137"/>
                    </a:srgbClr>
                  </a:outerShdw>
                </a:effectLst>
              </a:rPr>
              <a:t>De David. Je te célèbre de tout mon coeur, Je chante tes louanges en la présence de Dieu.</a:t>
            </a:r>
          </a:p>
          <a:p>
            <a:pPr fontAlgn="base"/>
            <a:r>
              <a:rPr lang="fr-CH" dirty="0">
                <a:hlinkClick r:id="rId2" tooltip="Psaumes - Chapitre 138 -  Verset 2"/>
              </a:rPr>
              <a:t>138:2</a:t>
            </a:r>
            <a:r>
              <a:rPr lang="fr-CH" dirty="0"/>
              <a:t> </a:t>
            </a:r>
            <a:r>
              <a:rPr lang="fr-CH" dirty="0">
                <a:solidFill>
                  <a:srgbClr val="0000CC"/>
                </a:solidFill>
                <a:effectLst>
                  <a:outerShdw blurRad="38100" dist="38100" dir="2700000" algn="tl">
                    <a:srgbClr val="000000">
                      <a:alpha val="43137"/>
                    </a:srgbClr>
                  </a:outerShdw>
                </a:effectLst>
              </a:rPr>
              <a:t>Je me prosterne dans ton saint temple, Et je célèbre ton nom, à cause de ta bonté et de ta fidélité, Car ta renommée s'est accrue par l'accomplissement de tes promesses.</a:t>
            </a:r>
          </a:p>
          <a:p>
            <a:pPr fontAlgn="base"/>
            <a:r>
              <a:rPr lang="fr-CH" dirty="0">
                <a:hlinkClick r:id="rId3" tooltip="Psaumes - Chapitre 138 -  Verset 3"/>
              </a:rPr>
              <a:t>138:3</a:t>
            </a:r>
            <a:r>
              <a:rPr lang="fr-CH" dirty="0">
                <a:solidFill>
                  <a:srgbClr val="6600FF"/>
                </a:solidFill>
                <a:effectLst>
                  <a:outerShdw blurRad="38100" dist="38100" dir="2700000" algn="tl">
                    <a:srgbClr val="000000">
                      <a:alpha val="43137"/>
                    </a:srgbClr>
                  </a:outerShdw>
                </a:effectLst>
              </a:rPr>
              <a:t> Le jour où je t'ai invoqué, tu m'as exaucé, Tu m'as rassuré, tu as fortifié mon âme.</a:t>
            </a:r>
          </a:p>
          <a:p>
            <a:pPr fontAlgn="base"/>
            <a:r>
              <a:rPr lang="fr-CH" dirty="0">
                <a:hlinkClick r:id="rId4" tooltip="Psaumes - Chapitre 138 -  Verset 4"/>
              </a:rPr>
              <a:t>138:4</a:t>
            </a:r>
            <a:r>
              <a:rPr lang="fr-CH" dirty="0"/>
              <a:t> </a:t>
            </a:r>
            <a:r>
              <a:rPr lang="fr-CH" dirty="0">
                <a:solidFill>
                  <a:srgbClr val="0000CC"/>
                </a:solidFill>
                <a:effectLst>
                  <a:outerShdw blurRad="38100" dist="38100" dir="2700000" algn="tl">
                    <a:srgbClr val="000000">
                      <a:alpha val="43137"/>
                    </a:srgbClr>
                  </a:outerShdw>
                </a:effectLst>
              </a:rPr>
              <a:t>Tous les rois de la terre te loueront, ô Éternel! En entendant les paroles de ta bouche;</a:t>
            </a:r>
          </a:p>
          <a:p>
            <a:pPr fontAlgn="base"/>
            <a:r>
              <a:rPr lang="fr-CH" dirty="0">
                <a:hlinkClick r:id="rId5" tooltip="Psaumes - Chapitre 138 -  Verset 5"/>
              </a:rPr>
              <a:t>138:5</a:t>
            </a:r>
            <a:r>
              <a:rPr lang="fr-CH" dirty="0"/>
              <a:t> </a:t>
            </a:r>
            <a:r>
              <a:rPr lang="fr-CH" dirty="0">
                <a:solidFill>
                  <a:srgbClr val="6600FF"/>
                </a:solidFill>
                <a:effectLst>
                  <a:outerShdw blurRad="38100" dist="38100" dir="2700000" algn="tl">
                    <a:srgbClr val="000000">
                      <a:alpha val="43137"/>
                    </a:srgbClr>
                  </a:outerShdw>
                </a:effectLst>
              </a:rPr>
              <a:t>Ils célébreront les voies de l'Éternel, Car la gloire de l'Éternel est grande. </a:t>
            </a:r>
            <a:endParaRPr lang="fr-CH" dirty="0">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A1376A90-FD4F-F417-E29C-543B476E7368}"/>
              </a:ext>
            </a:extLst>
          </p:cNvPr>
          <p:cNvSpPr txBox="1"/>
          <p:nvPr/>
        </p:nvSpPr>
        <p:spPr>
          <a:xfrm>
            <a:off x="3363132" y="4726983"/>
            <a:ext cx="1875295" cy="1754326"/>
          </a:xfrm>
          <a:prstGeom prst="rect">
            <a:avLst/>
          </a:prstGeom>
          <a:ln w="38100">
            <a:solidFill>
              <a:schemeClr val="accent1"/>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CH" dirty="0">
                <a:hlinkClick r:id="rId6" tooltip="Psaumes - Chapitre 138 -  Verset 6"/>
              </a:rPr>
              <a:t>138:6</a:t>
            </a:r>
            <a:r>
              <a:rPr lang="fr-CH" dirty="0"/>
              <a:t> </a:t>
            </a:r>
            <a:r>
              <a:rPr lang="fr-CH" dirty="0">
                <a:solidFill>
                  <a:srgbClr val="0000CC"/>
                </a:solidFill>
                <a:effectLst>
                  <a:outerShdw blurRad="38100" dist="38100" dir="2700000" algn="tl">
                    <a:srgbClr val="000000">
                      <a:alpha val="43137"/>
                    </a:srgbClr>
                  </a:outerShdw>
                </a:effectLst>
              </a:rPr>
              <a:t>L'Éternel est élevé: il voit les humbles, Et il reconnaît de loin les orgueilleux.</a:t>
            </a:r>
          </a:p>
          <a:p>
            <a:pPr algn="ctr"/>
            <a:endParaRPr lang="fr-CH" dirty="0"/>
          </a:p>
        </p:txBody>
      </p:sp>
      <p:sp>
        <p:nvSpPr>
          <p:cNvPr id="6" name="ZoneTexte 5">
            <a:extLst>
              <a:ext uri="{FF2B5EF4-FFF2-40B4-BE49-F238E27FC236}">
                <a16:creationId xmlns:a16="http://schemas.microsoft.com/office/drawing/2014/main" id="{73AFFE4E-BD44-0C8E-E6BE-BAB60AAF95F1}"/>
              </a:ext>
            </a:extLst>
          </p:cNvPr>
          <p:cNvSpPr txBox="1"/>
          <p:nvPr/>
        </p:nvSpPr>
        <p:spPr>
          <a:xfrm>
            <a:off x="6974238" y="4726983"/>
            <a:ext cx="2619213" cy="1754326"/>
          </a:xfrm>
          <a:prstGeom prst="rect">
            <a:avLst/>
          </a:prstGeom>
          <a:ln w="38100">
            <a:solidFill>
              <a:schemeClr val="accent1"/>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fontAlgn="base"/>
            <a:r>
              <a:rPr lang="fr-CH" dirty="0">
                <a:hlinkClick r:id="rId7" tooltip="Psaumes - Chapitre 138 -  Verset 7"/>
              </a:rPr>
              <a:t>138:7</a:t>
            </a:r>
            <a:r>
              <a:rPr lang="fr-CH" dirty="0"/>
              <a:t> </a:t>
            </a:r>
            <a:r>
              <a:rPr lang="fr-CH" dirty="0">
                <a:solidFill>
                  <a:srgbClr val="6600FF"/>
                </a:solidFill>
                <a:effectLst>
                  <a:outerShdw blurRad="38100" dist="38100" dir="2700000" algn="tl">
                    <a:srgbClr val="000000">
                      <a:alpha val="43137"/>
                    </a:srgbClr>
                  </a:outerShdw>
                </a:effectLst>
              </a:rPr>
              <a:t>Quand je marche au milieu de la détresse, tu me rends la vie, Tu étends ta main sur la colère de mes ennemis, Et ta droite me sauve.</a:t>
            </a:r>
          </a:p>
        </p:txBody>
      </p:sp>
      <p:sp>
        <p:nvSpPr>
          <p:cNvPr id="7" name="ZoneTexte 6">
            <a:extLst>
              <a:ext uri="{FF2B5EF4-FFF2-40B4-BE49-F238E27FC236}">
                <a16:creationId xmlns:a16="http://schemas.microsoft.com/office/drawing/2014/main" id="{472C3A8D-7F4F-8602-6F51-22CFE4506663}"/>
              </a:ext>
            </a:extLst>
          </p:cNvPr>
          <p:cNvSpPr txBox="1"/>
          <p:nvPr/>
        </p:nvSpPr>
        <p:spPr>
          <a:xfrm>
            <a:off x="9681274" y="4726984"/>
            <a:ext cx="2510726" cy="1754326"/>
          </a:xfrm>
          <a:prstGeom prst="rect">
            <a:avLst/>
          </a:prstGeom>
          <a:ln w="38100">
            <a:solidFill>
              <a:schemeClr val="accent1"/>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fr-CH" dirty="0">
                <a:hlinkClick r:id="rId8" tooltip="Psaumes - Chapitre 138 -  Verset 8"/>
              </a:rPr>
              <a:t>138:8</a:t>
            </a:r>
            <a:r>
              <a:rPr lang="fr-CH" dirty="0"/>
              <a:t> </a:t>
            </a:r>
            <a:r>
              <a:rPr lang="fr-CH" dirty="0">
                <a:solidFill>
                  <a:srgbClr val="0000CC"/>
                </a:solidFill>
                <a:effectLst>
                  <a:outerShdw blurRad="38100" dist="38100" dir="2700000" algn="tl">
                    <a:srgbClr val="000000">
                      <a:alpha val="43137"/>
                    </a:srgbClr>
                  </a:outerShdw>
                </a:effectLst>
              </a:rPr>
              <a:t>L'Éternel agira en ma faveur. Éternel, ta bonté dure toujours, N'abandonne pas les œuvres de tes mains!</a:t>
            </a:r>
          </a:p>
          <a:p>
            <a:endParaRPr lang="fr-CH" dirty="0"/>
          </a:p>
        </p:txBody>
      </p:sp>
      <p:sp>
        <p:nvSpPr>
          <p:cNvPr id="8" name="ZoneTexte 7">
            <a:extLst>
              <a:ext uri="{FF2B5EF4-FFF2-40B4-BE49-F238E27FC236}">
                <a16:creationId xmlns:a16="http://schemas.microsoft.com/office/drawing/2014/main" id="{0E92DE2F-036D-1D8A-B8EE-5EF799497288}"/>
              </a:ext>
            </a:extLst>
          </p:cNvPr>
          <p:cNvSpPr txBox="1"/>
          <p:nvPr/>
        </p:nvSpPr>
        <p:spPr>
          <a:xfrm>
            <a:off x="821410" y="139485"/>
            <a:ext cx="1658319" cy="400110"/>
          </a:xfrm>
          <a:prstGeom prst="rect">
            <a:avLst/>
          </a:prstGeom>
          <a:noFill/>
        </p:spPr>
        <p:txBody>
          <a:bodyPr wrap="square" rtlCol="0">
            <a:spAutoFit/>
          </a:bodyPr>
          <a:lstStyle/>
          <a:p>
            <a:pPr algn="ctr"/>
            <a:r>
              <a:rPr lang="fr-CH" sz="2000" dirty="0">
                <a:highlight>
                  <a:srgbClr val="FFFF00"/>
                </a:highlight>
              </a:rPr>
              <a:t>Psaume 138</a:t>
            </a:r>
          </a:p>
        </p:txBody>
      </p:sp>
      <p:pic>
        <p:nvPicPr>
          <p:cNvPr id="2050" name="Picture 2">
            <a:extLst>
              <a:ext uri="{FF2B5EF4-FFF2-40B4-BE49-F238E27FC236}">
                <a16:creationId xmlns:a16="http://schemas.microsoft.com/office/drawing/2014/main" id="{CEDCE33B-0C38-3804-2778-C27218FE8F98}"/>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380074" y="4572000"/>
            <a:ext cx="1435396" cy="2286000"/>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250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9137D-5E62-8766-9909-C25276C370A1}"/>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AA44FDF6-0E25-7790-5241-D0828DA9ACE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A4ACD2A9-2E2D-AE6F-539E-618CB29AF620}"/>
              </a:ext>
            </a:extLst>
          </p:cNvPr>
          <p:cNvSpPr txBox="1"/>
          <p:nvPr/>
        </p:nvSpPr>
        <p:spPr>
          <a:xfrm>
            <a:off x="8724900" y="76945"/>
            <a:ext cx="3467099" cy="769441"/>
          </a:xfrm>
          <a:prstGeom prst="rect">
            <a:avLst/>
          </a:prstGeom>
          <a:noFill/>
        </p:spPr>
        <p:txBody>
          <a:bodyPr wrap="square">
            <a:spAutoFit/>
          </a:bodyPr>
          <a:lstStyle/>
          <a:p>
            <a:pPr algn="ctr"/>
            <a:r>
              <a:rPr lang="fr-FR" sz="4400" b="1" noProof="1">
                <a:ln w="13462">
                  <a:solidFill>
                    <a:schemeClr val="accent4">
                      <a:lumMod val="40000"/>
                      <a:lumOff val="60000"/>
                    </a:schemeClr>
                  </a:solidFill>
                  <a:prstDash val="solid"/>
                </a:ln>
                <a:solidFill>
                  <a:srgbClr val="BE4F35"/>
                </a:solidFill>
                <a:effectLst>
                  <a:outerShdw dist="38100" dir="2700000" algn="bl" rotWithShape="0">
                    <a:schemeClr val="accent3">
                      <a:lumMod val="60000"/>
                      <a:lumOff val="40000"/>
                    </a:schemeClr>
                  </a:outerShdw>
                </a:effectLst>
              </a:rPr>
              <a:t>MOÏSE</a:t>
            </a:r>
          </a:p>
        </p:txBody>
      </p:sp>
      <p:sp>
        <p:nvSpPr>
          <p:cNvPr id="4" name="CuadroTexto 3">
            <a:extLst>
              <a:ext uri="{FF2B5EF4-FFF2-40B4-BE49-F238E27FC236}">
                <a16:creationId xmlns:a16="http://schemas.microsoft.com/office/drawing/2014/main" id="{B9D55184-F944-C35B-A62F-0E9F11386542}"/>
              </a:ext>
            </a:extLst>
          </p:cNvPr>
          <p:cNvSpPr txBox="1"/>
          <p:nvPr/>
        </p:nvSpPr>
        <p:spPr>
          <a:xfrm>
            <a:off x="85725" y="48986"/>
            <a:ext cx="8639175" cy="923330"/>
          </a:xfrm>
          <a:prstGeom prst="rect">
            <a:avLst/>
          </a:prstGeom>
          <a:noFill/>
        </p:spPr>
        <p:txBody>
          <a:bodyPr wrap="square">
            <a:spAutoFit/>
          </a:bodyPr>
          <a:lstStyle/>
          <a:p>
            <a:pPr algn="ctr"/>
            <a:r>
              <a:rPr lang="fr-FR" b="1" noProof="1">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“C'est par la foi que Moïse, devenu grand, refusa d'être appelé fils de la fille de Pharaon, aimant mieux être maltraité avec le peuple de Dieu que de jouir pour un temps des délices du péché” </a:t>
            </a:r>
            <a:r>
              <a:rPr lang="fr-FR" sz="1400" b="1" noProof="1">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(Hébreux 11.24-25)</a:t>
            </a:r>
          </a:p>
        </p:txBody>
      </p:sp>
      <p:sp>
        <p:nvSpPr>
          <p:cNvPr id="5" name="CuadroTexto 4">
            <a:extLst>
              <a:ext uri="{FF2B5EF4-FFF2-40B4-BE49-F238E27FC236}">
                <a16:creationId xmlns:a16="http://schemas.microsoft.com/office/drawing/2014/main" id="{0E458120-0E61-F815-FEDE-1D02AB1B8501}"/>
              </a:ext>
            </a:extLst>
          </p:cNvPr>
          <p:cNvSpPr txBox="1"/>
          <p:nvPr/>
        </p:nvSpPr>
        <p:spPr>
          <a:xfrm>
            <a:off x="3576610" y="985457"/>
            <a:ext cx="5106422" cy="1938992"/>
          </a:xfrm>
          <a:prstGeom prst="rect">
            <a:avLst/>
          </a:prstGeom>
          <a:noFill/>
        </p:spPr>
        <p:txBody>
          <a:bodyPr wrap="square" rtlCol="0">
            <a:spAutoFit/>
          </a:bodyPr>
          <a:lstStyle/>
          <a:p>
            <a:pPr>
              <a:spcBef>
                <a:spcPts val="600"/>
              </a:spcBef>
            </a:pPr>
            <a:r>
              <a:rPr lang="fr-FR" sz="2000" b="1" noProof="1">
                <a:solidFill>
                  <a:srgbClr val="0000CC"/>
                </a:solidFill>
                <a:highlight>
                  <a:srgbClr val="00FFFF"/>
                </a:highlight>
              </a:rPr>
              <a:t>Moïse fut instruit comme le prochain Pharaon d'Égypte. C'était un grand stratège et il avait une grande capacité intellectuelle </a:t>
            </a:r>
            <a:r>
              <a:rPr lang="fr-FR" noProof="1">
                <a:solidFill>
                  <a:schemeClr val="accent6">
                    <a:lumMod val="50000"/>
                  </a:schemeClr>
                </a:solidFill>
                <a:highlight>
                  <a:srgbClr val="FFFF00"/>
                </a:highlight>
              </a:rPr>
              <a:t>(Actes 7.22)</a:t>
            </a:r>
            <a:r>
              <a:rPr lang="fr-FR" sz="2000" b="1" noProof="1"/>
              <a:t>. </a:t>
            </a:r>
            <a:r>
              <a:rPr lang="fr-FR" sz="2000" b="1" noProof="1">
                <a:solidFill>
                  <a:srgbClr val="FF0000"/>
                </a:solidFill>
              </a:rPr>
              <a:t>À 40 ans, il décida de tout mettre de côté pour rejoindre son peuple </a:t>
            </a:r>
            <a:r>
              <a:rPr lang="fr-FR" noProof="1">
                <a:solidFill>
                  <a:schemeClr val="accent6">
                    <a:lumMod val="50000"/>
                  </a:schemeClr>
                </a:solidFill>
                <a:highlight>
                  <a:srgbClr val="FFFF00"/>
                </a:highlight>
              </a:rPr>
              <a:t>(Hébreux 11.24-25)</a:t>
            </a:r>
            <a:r>
              <a:rPr lang="fr-FR" sz="2000" b="1" noProof="1"/>
              <a:t>.</a:t>
            </a:r>
          </a:p>
        </p:txBody>
      </p:sp>
      <p:pic>
        <p:nvPicPr>
          <p:cNvPr id="6" name="Imagen 5">
            <a:extLst>
              <a:ext uri="{FF2B5EF4-FFF2-40B4-BE49-F238E27FC236}">
                <a16:creationId xmlns:a16="http://schemas.microsoft.com/office/drawing/2014/main" id="{4061CD26-7F11-9D33-9377-23F67AE00A8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8819042" y="1116000"/>
            <a:ext cx="1539240" cy="2179320"/>
          </a:xfrm>
          <a:prstGeom prst="roundRect">
            <a:avLst>
              <a:gd name="adj" fmla="val 0"/>
            </a:avLst>
          </a:prstGeom>
          <a:solidFill>
            <a:srgbClr val="FFFFFF"/>
          </a:solidFill>
          <a:ln w="76200" cap="sq">
            <a:solidFill>
              <a:srgbClr val="FFF37D"/>
            </a:solidFill>
            <a:miter lim="800000"/>
          </a:ln>
          <a:effectLst/>
          <a:scene3d>
            <a:camera prst="orthographicFront"/>
            <a:lightRig rig="threePt" dir="t">
              <a:rot lat="0" lon="0" rev="2700000"/>
            </a:lightRig>
          </a:scene3d>
          <a:sp3d>
            <a:bevelT h="38100"/>
            <a:contourClr>
              <a:srgbClr val="C0C0C0"/>
            </a:contourClr>
          </a:sp3d>
        </p:spPr>
      </p:pic>
      <p:pic>
        <p:nvPicPr>
          <p:cNvPr id="8" name="Imagen 7">
            <a:extLst>
              <a:ext uri="{FF2B5EF4-FFF2-40B4-BE49-F238E27FC236}">
                <a16:creationId xmlns:a16="http://schemas.microsoft.com/office/drawing/2014/main" id="{DDA9FD3B-D635-A4F2-972E-2E65B22501DE}"/>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10502900" y="1116000"/>
            <a:ext cx="1447800" cy="2179320"/>
          </a:xfrm>
          <a:prstGeom prst="roundRect">
            <a:avLst>
              <a:gd name="adj" fmla="val 0"/>
            </a:avLst>
          </a:prstGeom>
          <a:solidFill>
            <a:srgbClr val="FFFFFF"/>
          </a:solidFill>
          <a:ln w="76200" cap="sq">
            <a:solidFill>
              <a:srgbClr val="B26631"/>
            </a:solidFill>
            <a:miter lim="800000"/>
          </a:ln>
          <a:effectLst/>
          <a:scene3d>
            <a:camera prst="orthographicFront"/>
            <a:lightRig rig="threePt" dir="t">
              <a:rot lat="0" lon="0" rev="2700000"/>
            </a:lightRig>
          </a:scene3d>
          <a:sp3d>
            <a:bevelT h="38100"/>
            <a:contourClr>
              <a:srgbClr val="C0C0C0"/>
            </a:contourClr>
          </a:sp3d>
        </p:spPr>
      </p:pic>
      <p:sp>
        <p:nvSpPr>
          <p:cNvPr id="10" name="CuadroTexto 9">
            <a:extLst>
              <a:ext uri="{FF2B5EF4-FFF2-40B4-BE49-F238E27FC236}">
                <a16:creationId xmlns:a16="http://schemas.microsoft.com/office/drawing/2014/main" id="{16F4D748-7752-9B02-FD27-46870F54B34F}"/>
              </a:ext>
            </a:extLst>
          </p:cNvPr>
          <p:cNvSpPr txBox="1"/>
          <p:nvPr/>
        </p:nvSpPr>
        <p:spPr>
          <a:xfrm>
            <a:off x="3576610" y="3931200"/>
            <a:ext cx="8615389" cy="1938992"/>
          </a:xfrm>
          <a:prstGeom prst="rect">
            <a:avLst/>
          </a:prstGeom>
          <a:noFill/>
        </p:spPr>
        <p:txBody>
          <a:bodyPr wrap="square">
            <a:spAutoFit/>
          </a:bodyPr>
          <a:lstStyle/>
          <a:p>
            <a:pPr algn="ctr">
              <a:spcBef>
                <a:spcPts val="600"/>
              </a:spcBef>
            </a:pPr>
            <a:r>
              <a:rPr lang="fr-FR" sz="2000" b="1" noProof="1">
                <a:highlight>
                  <a:srgbClr val="FFFF00"/>
                </a:highlight>
              </a:rPr>
              <a:t>Quarante autres années de communion avec Dieu dans le désert firent de lui un homme très humble </a:t>
            </a:r>
            <a:r>
              <a:rPr lang="fr-FR" noProof="1">
                <a:solidFill>
                  <a:schemeClr val="accent6">
                    <a:lumMod val="50000"/>
                  </a:schemeClr>
                </a:solidFill>
                <a:highlight>
                  <a:srgbClr val="FFFF00"/>
                </a:highlight>
              </a:rPr>
              <a:t>(Nombres 12.3)</a:t>
            </a:r>
            <a:r>
              <a:rPr lang="fr-FR" sz="2000" b="1" noProof="1"/>
              <a:t>. </a:t>
            </a:r>
            <a:r>
              <a:rPr lang="fr-FR" sz="2000" b="1" noProof="1">
                <a:highlight>
                  <a:srgbClr val="00FFFF"/>
                </a:highlight>
              </a:rPr>
              <a:t>Dieu put alors l'utiliser pour envoyer les plaies, traverser la mer, recevoir les dix commandements, parler directement avec Dieu, frapper le rocher… Il put même accepter humblement la punition pour son acte d'arrogance, lorsqu'il s'attribua les mérites de ce que Dieu accomplissait</a:t>
            </a:r>
            <a:r>
              <a:rPr lang="fr-FR" sz="2000" b="1" noProof="1"/>
              <a:t> </a:t>
            </a:r>
            <a:r>
              <a:rPr lang="fr-FR" noProof="1">
                <a:solidFill>
                  <a:srgbClr val="7030A0"/>
                </a:solidFill>
                <a:highlight>
                  <a:srgbClr val="FFFF00"/>
                </a:highlight>
              </a:rPr>
              <a:t>(Nombres 20.10-12)</a:t>
            </a:r>
            <a:r>
              <a:rPr lang="fr-FR" sz="2000" b="1" noProof="1"/>
              <a:t>.</a:t>
            </a:r>
          </a:p>
        </p:txBody>
      </p:sp>
      <p:sp>
        <p:nvSpPr>
          <p:cNvPr id="12" name="CuadroTexto 11">
            <a:extLst>
              <a:ext uri="{FF2B5EF4-FFF2-40B4-BE49-F238E27FC236}">
                <a16:creationId xmlns:a16="http://schemas.microsoft.com/office/drawing/2014/main" id="{69741807-8EBD-661E-53B8-5EA81E1F5B03}"/>
              </a:ext>
            </a:extLst>
          </p:cNvPr>
          <p:cNvSpPr txBox="1"/>
          <p:nvPr/>
        </p:nvSpPr>
        <p:spPr>
          <a:xfrm>
            <a:off x="3576610" y="2916000"/>
            <a:ext cx="8374090" cy="1015663"/>
          </a:xfrm>
          <a:prstGeom prst="rect">
            <a:avLst/>
          </a:prstGeom>
          <a:noFill/>
        </p:spPr>
        <p:txBody>
          <a:bodyPr wrap="square">
            <a:spAutoFit/>
          </a:bodyPr>
          <a:lstStyle/>
          <a:p>
            <a:pPr>
              <a:spcBef>
                <a:spcPts val="600"/>
              </a:spcBef>
            </a:pPr>
            <a:r>
              <a:rPr lang="fr-FR" sz="2000" b="1" noProof="1">
                <a:solidFill>
                  <a:srgbClr val="0000CC"/>
                </a:solidFill>
                <a:highlight>
                  <a:srgbClr val="00FFFF"/>
                </a:highlight>
              </a:rPr>
              <a:t>Il était le libérateur ! </a:t>
            </a:r>
          </a:p>
          <a:p>
            <a:r>
              <a:rPr lang="fr-FR" sz="2000" b="1" noProof="1">
                <a:solidFill>
                  <a:srgbClr val="0000CC"/>
                </a:solidFill>
                <a:highlight>
                  <a:srgbClr val="00FFFF"/>
                </a:highlight>
              </a:rPr>
              <a:t>Son bras puissant délivrerait ses frères ! </a:t>
            </a:r>
          </a:p>
          <a:p>
            <a:r>
              <a:rPr lang="fr-FR" sz="2000" b="1" noProof="1">
                <a:solidFill>
                  <a:srgbClr val="FF0000"/>
                </a:solidFill>
              </a:rPr>
              <a:t>Grave erreur. Dieu ne pouvait pas l'utiliser tant qu'il portait cet orgueil.</a:t>
            </a:r>
          </a:p>
        </p:txBody>
      </p:sp>
      <p:pic>
        <p:nvPicPr>
          <p:cNvPr id="20" name="Imagen 19">
            <a:extLst>
              <a:ext uri="{FF2B5EF4-FFF2-40B4-BE49-F238E27FC236}">
                <a16:creationId xmlns:a16="http://schemas.microsoft.com/office/drawing/2014/main" id="{5AEBFEEF-D54D-20B6-7AC7-1F0A06058D4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1361" y="1146021"/>
            <a:ext cx="1642670" cy="1214527"/>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2" name="Imagen 21">
            <a:extLst>
              <a:ext uri="{FF2B5EF4-FFF2-40B4-BE49-F238E27FC236}">
                <a16:creationId xmlns:a16="http://schemas.microsoft.com/office/drawing/2014/main" id="{D98D5051-5114-55B7-5093-6AEBCC06ED2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889600" y="1146022"/>
            <a:ext cx="1619370" cy="1214527"/>
          </a:xfrm>
          <a:prstGeom prst="snip2DiagRect">
            <a:avLst>
              <a:gd name="adj1" fmla="val 16820"/>
              <a:gd name="adj2" fmla="val 0"/>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4" name="Imagen 23">
            <a:extLst>
              <a:ext uri="{FF2B5EF4-FFF2-40B4-BE49-F238E27FC236}">
                <a16:creationId xmlns:a16="http://schemas.microsoft.com/office/drawing/2014/main" id="{20132A81-832A-BC1A-EF22-9DC3E90466FA}"/>
              </a:ext>
            </a:extLst>
          </p:cNvPr>
          <p:cNvPicPr>
            <a:picLocks/>
          </p:cNvPicPr>
          <p:nvPr/>
        </p:nvPicPr>
        <p:blipFill>
          <a:blip r:embed="rId9" cstate="email">
            <a:extLst>
              <a:ext uri="{28A0092B-C50C-407E-A947-70E740481C1C}">
                <a14:useLocalDpi xmlns:a14="http://schemas.microsoft.com/office/drawing/2010/main"/>
              </a:ext>
            </a:extLst>
          </a:blip>
          <a:stretch>
            <a:fillRect/>
          </a:stretch>
        </p:blipFill>
        <p:spPr>
          <a:xfrm>
            <a:off x="141361" y="2593508"/>
            <a:ext cx="1449738" cy="1951200"/>
          </a:xfrm>
          <a:prstGeom prst="snip2DiagRect">
            <a:avLst>
              <a:gd name="adj1" fmla="val 18788"/>
              <a:gd name="adj2" fmla="val 0"/>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6" name="Imagen 25">
            <a:extLst>
              <a:ext uri="{FF2B5EF4-FFF2-40B4-BE49-F238E27FC236}">
                <a16:creationId xmlns:a16="http://schemas.microsoft.com/office/drawing/2014/main" id="{A7B5C700-942B-6B02-CA7C-79D7A50A7DD9}"/>
              </a:ext>
            </a:extLst>
          </p:cNvPr>
          <p:cNvPicPr>
            <a:picLocks/>
          </p:cNvPicPr>
          <p:nvPr/>
        </p:nvPicPr>
        <p:blipFill rotWithShape="1">
          <a:blip r:embed="rId10" cstate="email">
            <a:extLst>
              <a:ext uri="{28A0092B-C50C-407E-A947-70E740481C1C}">
                <a14:useLocalDpi xmlns:a14="http://schemas.microsoft.com/office/drawing/2010/main"/>
              </a:ext>
            </a:extLst>
          </a:blip>
          <a:srcRect t="-268"/>
          <a:stretch>
            <a:fillRect/>
          </a:stretch>
        </p:blipFill>
        <p:spPr>
          <a:xfrm>
            <a:off x="1707830" y="2594416"/>
            <a:ext cx="1801140" cy="1949386"/>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8" name="Imagen 27">
            <a:extLst>
              <a:ext uri="{FF2B5EF4-FFF2-40B4-BE49-F238E27FC236}">
                <a16:creationId xmlns:a16="http://schemas.microsoft.com/office/drawing/2014/main" id="{E2A4A6FB-F2A2-BD9E-07A1-D5B3382377CE}"/>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141361" y="4777669"/>
            <a:ext cx="3367609" cy="1931652"/>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sp>
        <p:nvSpPr>
          <p:cNvPr id="7" name="CuadroTexto 6">
            <a:extLst>
              <a:ext uri="{FF2B5EF4-FFF2-40B4-BE49-F238E27FC236}">
                <a16:creationId xmlns:a16="http://schemas.microsoft.com/office/drawing/2014/main" id="{F4C74731-753B-73DF-4F13-013BD811985F}"/>
              </a:ext>
            </a:extLst>
          </p:cNvPr>
          <p:cNvSpPr txBox="1"/>
          <p:nvPr/>
        </p:nvSpPr>
        <p:spPr>
          <a:xfrm>
            <a:off x="3576610" y="5838676"/>
            <a:ext cx="8615389" cy="1015663"/>
          </a:xfrm>
          <a:prstGeom prst="rect">
            <a:avLst/>
          </a:prstGeom>
          <a:noFill/>
        </p:spPr>
        <p:txBody>
          <a:bodyPr wrap="square">
            <a:spAutoFit/>
          </a:bodyPr>
          <a:lstStyle/>
          <a:p>
            <a:pPr algn="ctr">
              <a:spcBef>
                <a:spcPts val="600"/>
              </a:spcBef>
            </a:pPr>
            <a:r>
              <a:rPr lang="fr-FR" sz="2000" b="1" noProof="1">
                <a:solidFill>
                  <a:schemeClr val="bg1"/>
                </a:solidFill>
                <a:highlight>
                  <a:srgbClr val="B26631"/>
                </a:highlight>
              </a:rPr>
              <a:t>L'exemple de Moïse nous montre que l'humilité ne naît pas spontanément en nous : nous devons demander à Dieu de nous en imprégner chaque jour.</a:t>
            </a:r>
          </a:p>
        </p:txBody>
      </p:sp>
    </p:spTree>
    <p:extLst>
      <p:ext uri="{BB962C8B-B14F-4D97-AF65-F5344CB8AC3E}">
        <p14:creationId xmlns:p14="http://schemas.microsoft.com/office/powerpoint/2010/main" val="356123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900" decel="100000" fill="hold"/>
                                        <p:tgtEl>
                                          <p:spTgt spid="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strVal val="#ppt_w*0.70"/>
                                          </p:val>
                                        </p:tav>
                                        <p:tav tm="100000">
                                          <p:val>
                                            <p:strVal val="#ppt_w"/>
                                          </p:val>
                                        </p:tav>
                                      </p:tavLst>
                                    </p:anim>
                                    <p:anim calcmode="lin" valueType="num">
                                      <p:cBhvr>
                                        <p:cTn id="36" dur="500" fill="hold"/>
                                        <p:tgtEl>
                                          <p:spTgt spid="8"/>
                                        </p:tgtEl>
                                        <p:attrNameLst>
                                          <p:attrName>ppt_h</p:attrName>
                                        </p:attrNameLst>
                                      </p:cBhvr>
                                      <p:tavLst>
                                        <p:tav tm="0">
                                          <p:val>
                                            <p:strVal val="#ppt_h"/>
                                          </p:val>
                                        </p:tav>
                                        <p:tav tm="100000">
                                          <p:val>
                                            <p:strVal val="#ppt_h"/>
                                          </p:val>
                                        </p:tav>
                                      </p:tavLst>
                                    </p:anim>
                                    <p:animEffect transition="in" filter="fade">
                                      <p:cBhvr>
                                        <p:cTn id="37" dur="500"/>
                                        <p:tgtEl>
                                          <p:spTgt spid="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 calcmode="lin" valueType="num">
                                      <p:cBhvr>
                                        <p:cTn id="48" dur="500" fill="hold"/>
                                        <p:tgtEl>
                                          <p:spTgt spid="20"/>
                                        </p:tgtEl>
                                        <p:attrNameLst>
                                          <p:attrName>style.rotation</p:attrName>
                                        </p:attrNameLst>
                                      </p:cBhvr>
                                      <p:tavLst>
                                        <p:tav tm="0">
                                          <p:val>
                                            <p:fltVal val="360"/>
                                          </p:val>
                                        </p:tav>
                                        <p:tav tm="100000">
                                          <p:val>
                                            <p:fltVal val="0"/>
                                          </p:val>
                                        </p:tav>
                                      </p:tavLst>
                                    </p:anim>
                                    <p:animEffect transition="in" filter="fade">
                                      <p:cBhvr>
                                        <p:cTn id="49" dur="500"/>
                                        <p:tgtEl>
                                          <p:spTgt spid="20"/>
                                        </p:tgtEl>
                                      </p:cBhvr>
                                    </p:animEffect>
                                  </p:childTnLst>
                                </p:cTn>
                              </p:par>
                              <p:par>
                                <p:cTn id="50" presetID="49" presetClass="entr" presetSubtype="0" decel="100000" fill="hold" nodeType="withEffect">
                                  <p:stCondLst>
                                    <p:cond delay="25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 calcmode="lin" valueType="num">
                                      <p:cBhvr>
                                        <p:cTn id="54" dur="500" fill="hold"/>
                                        <p:tgtEl>
                                          <p:spTgt spid="22"/>
                                        </p:tgtEl>
                                        <p:attrNameLst>
                                          <p:attrName>style.rotation</p:attrName>
                                        </p:attrNameLst>
                                      </p:cBhvr>
                                      <p:tavLst>
                                        <p:tav tm="0">
                                          <p:val>
                                            <p:fltVal val="360"/>
                                          </p:val>
                                        </p:tav>
                                        <p:tav tm="100000">
                                          <p:val>
                                            <p:fltVal val="0"/>
                                          </p:val>
                                        </p:tav>
                                      </p:tavLst>
                                    </p:anim>
                                    <p:animEffect transition="in" filter="fade">
                                      <p:cBhvr>
                                        <p:cTn id="55" dur="500"/>
                                        <p:tgtEl>
                                          <p:spTgt spid="22"/>
                                        </p:tgtEl>
                                      </p:cBhvr>
                                    </p:animEffect>
                                  </p:childTnLst>
                                </p:cTn>
                              </p:par>
                              <p:par>
                                <p:cTn id="56" presetID="49" presetClass="entr" presetSubtype="0" decel="100000" fill="hold" nodeType="withEffect">
                                  <p:stCondLst>
                                    <p:cond delay="500"/>
                                  </p:stCondLst>
                                  <p:childTnLst>
                                    <p:set>
                                      <p:cBhvr>
                                        <p:cTn id="57" dur="1" fill="hold">
                                          <p:stCondLst>
                                            <p:cond delay="0"/>
                                          </p:stCondLst>
                                        </p:cTn>
                                        <p:tgtEl>
                                          <p:spTgt spid="24"/>
                                        </p:tgtEl>
                                        <p:attrNameLst>
                                          <p:attrName>style.visibility</p:attrName>
                                        </p:attrNameLst>
                                      </p:cBhvr>
                                      <p:to>
                                        <p:strVal val="visible"/>
                                      </p:to>
                                    </p:set>
                                    <p:anim calcmode="lin" valueType="num">
                                      <p:cBhvr>
                                        <p:cTn id="58" dur="500" fill="hold"/>
                                        <p:tgtEl>
                                          <p:spTgt spid="24"/>
                                        </p:tgtEl>
                                        <p:attrNameLst>
                                          <p:attrName>ppt_w</p:attrName>
                                        </p:attrNameLst>
                                      </p:cBhvr>
                                      <p:tavLst>
                                        <p:tav tm="0">
                                          <p:val>
                                            <p:fltVal val="0"/>
                                          </p:val>
                                        </p:tav>
                                        <p:tav tm="100000">
                                          <p:val>
                                            <p:strVal val="#ppt_w"/>
                                          </p:val>
                                        </p:tav>
                                      </p:tavLst>
                                    </p:anim>
                                    <p:anim calcmode="lin" valueType="num">
                                      <p:cBhvr>
                                        <p:cTn id="59" dur="500" fill="hold"/>
                                        <p:tgtEl>
                                          <p:spTgt spid="24"/>
                                        </p:tgtEl>
                                        <p:attrNameLst>
                                          <p:attrName>ppt_h</p:attrName>
                                        </p:attrNameLst>
                                      </p:cBhvr>
                                      <p:tavLst>
                                        <p:tav tm="0">
                                          <p:val>
                                            <p:fltVal val="0"/>
                                          </p:val>
                                        </p:tav>
                                        <p:tav tm="100000">
                                          <p:val>
                                            <p:strVal val="#ppt_h"/>
                                          </p:val>
                                        </p:tav>
                                      </p:tavLst>
                                    </p:anim>
                                    <p:anim calcmode="lin" valueType="num">
                                      <p:cBhvr>
                                        <p:cTn id="60" dur="500" fill="hold"/>
                                        <p:tgtEl>
                                          <p:spTgt spid="24"/>
                                        </p:tgtEl>
                                        <p:attrNameLst>
                                          <p:attrName>style.rotation</p:attrName>
                                        </p:attrNameLst>
                                      </p:cBhvr>
                                      <p:tavLst>
                                        <p:tav tm="0">
                                          <p:val>
                                            <p:fltVal val="360"/>
                                          </p:val>
                                        </p:tav>
                                        <p:tav tm="100000">
                                          <p:val>
                                            <p:fltVal val="0"/>
                                          </p:val>
                                        </p:tav>
                                      </p:tavLst>
                                    </p:anim>
                                    <p:animEffect transition="in" filter="fade">
                                      <p:cBhvr>
                                        <p:cTn id="61" dur="500"/>
                                        <p:tgtEl>
                                          <p:spTgt spid="24"/>
                                        </p:tgtEl>
                                      </p:cBhvr>
                                    </p:animEffect>
                                  </p:childTnLst>
                                </p:cTn>
                              </p:par>
                              <p:par>
                                <p:cTn id="62" presetID="49" presetClass="entr" presetSubtype="0" decel="100000" fill="hold" nodeType="withEffect">
                                  <p:stCondLst>
                                    <p:cond delay="75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anim calcmode="lin" valueType="num">
                                      <p:cBhvr>
                                        <p:cTn id="66" dur="500" fill="hold"/>
                                        <p:tgtEl>
                                          <p:spTgt spid="26"/>
                                        </p:tgtEl>
                                        <p:attrNameLst>
                                          <p:attrName>style.rotation</p:attrName>
                                        </p:attrNameLst>
                                      </p:cBhvr>
                                      <p:tavLst>
                                        <p:tav tm="0">
                                          <p:val>
                                            <p:fltVal val="360"/>
                                          </p:val>
                                        </p:tav>
                                        <p:tav tm="100000">
                                          <p:val>
                                            <p:fltVal val="0"/>
                                          </p:val>
                                        </p:tav>
                                      </p:tavLst>
                                    </p:anim>
                                    <p:animEffect transition="in" filter="fade">
                                      <p:cBhvr>
                                        <p:cTn id="67" dur="500"/>
                                        <p:tgtEl>
                                          <p:spTgt spid="26"/>
                                        </p:tgtEl>
                                      </p:cBhvr>
                                    </p:animEffect>
                                  </p:childTnLst>
                                </p:cTn>
                              </p:par>
                              <p:par>
                                <p:cTn id="68" presetID="49" presetClass="entr" presetSubtype="0" decel="100000" fill="hold" nodeType="withEffect">
                                  <p:stCondLst>
                                    <p:cond delay="1000"/>
                                  </p:stCondLst>
                                  <p:childTnLst>
                                    <p:set>
                                      <p:cBhvr>
                                        <p:cTn id="69" dur="1" fill="hold">
                                          <p:stCondLst>
                                            <p:cond delay="0"/>
                                          </p:stCondLst>
                                        </p:cTn>
                                        <p:tgtEl>
                                          <p:spTgt spid="28"/>
                                        </p:tgtEl>
                                        <p:attrNameLst>
                                          <p:attrName>style.visibility</p:attrName>
                                        </p:attrNameLst>
                                      </p:cBhvr>
                                      <p:to>
                                        <p:strVal val="visible"/>
                                      </p:to>
                                    </p:set>
                                    <p:anim calcmode="lin" valueType="num">
                                      <p:cBhvr>
                                        <p:cTn id="70" dur="500" fill="hold"/>
                                        <p:tgtEl>
                                          <p:spTgt spid="28"/>
                                        </p:tgtEl>
                                        <p:attrNameLst>
                                          <p:attrName>ppt_w</p:attrName>
                                        </p:attrNameLst>
                                      </p:cBhvr>
                                      <p:tavLst>
                                        <p:tav tm="0">
                                          <p:val>
                                            <p:fltVal val="0"/>
                                          </p:val>
                                        </p:tav>
                                        <p:tav tm="100000">
                                          <p:val>
                                            <p:strVal val="#ppt_w"/>
                                          </p:val>
                                        </p:tav>
                                      </p:tavLst>
                                    </p:anim>
                                    <p:anim calcmode="lin" valueType="num">
                                      <p:cBhvr>
                                        <p:cTn id="71" dur="500" fill="hold"/>
                                        <p:tgtEl>
                                          <p:spTgt spid="28"/>
                                        </p:tgtEl>
                                        <p:attrNameLst>
                                          <p:attrName>ppt_h</p:attrName>
                                        </p:attrNameLst>
                                      </p:cBhvr>
                                      <p:tavLst>
                                        <p:tav tm="0">
                                          <p:val>
                                            <p:fltVal val="0"/>
                                          </p:val>
                                        </p:tav>
                                        <p:tav tm="100000">
                                          <p:val>
                                            <p:strVal val="#ppt_h"/>
                                          </p:val>
                                        </p:tav>
                                      </p:tavLst>
                                    </p:anim>
                                    <p:anim calcmode="lin" valueType="num">
                                      <p:cBhvr>
                                        <p:cTn id="72" dur="500" fill="hold"/>
                                        <p:tgtEl>
                                          <p:spTgt spid="28"/>
                                        </p:tgtEl>
                                        <p:attrNameLst>
                                          <p:attrName>style.rotation</p:attrName>
                                        </p:attrNameLst>
                                      </p:cBhvr>
                                      <p:tavLst>
                                        <p:tav tm="0">
                                          <p:val>
                                            <p:fltVal val="360"/>
                                          </p:val>
                                        </p:tav>
                                        <p:tav tm="100000">
                                          <p:val>
                                            <p:fltVal val="0"/>
                                          </p:val>
                                        </p:tav>
                                      </p:tavLst>
                                    </p:anim>
                                    <p:animEffect transition="in" filter="fade">
                                      <p:cBhvr>
                                        <p:cTn id="73" dur="500"/>
                                        <p:tgtEl>
                                          <p:spTgt spid="28"/>
                                        </p:tgtEl>
                                      </p:cBhvr>
                                    </p:animEffect>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wipe(left)">
                                      <p:cBhvr>
                                        <p:cTn id="8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2"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6F892A-0FD0-C6D3-158B-7D62878EE2F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95937DA3-A17A-CBC3-5119-01835F6FACE1}"/>
              </a:ext>
            </a:extLst>
          </p:cNvPr>
          <p:cNvSpPr txBox="1"/>
          <p:nvPr/>
        </p:nvSpPr>
        <p:spPr>
          <a:xfrm>
            <a:off x="0" y="0"/>
            <a:ext cx="8380579" cy="769441"/>
          </a:xfrm>
          <a:prstGeom prst="rect">
            <a:avLst/>
          </a:prstGeom>
          <a:noFill/>
          <a:effectLst>
            <a:outerShdw blurRad="50800" dist="38100" dir="2700000" algn="tl" rotWithShape="0">
              <a:prstClr val="black"/>
            </a:outerShdw>
          </a:effectLst>
        </p:spPr>
        <p:txBody>
          <a:bodyPr wrap="square">
            <a:spAutoFit/>
          </a:bodyPr>
          <a:lstStyle/>
          <a:p>
            <a:pPr algn="ctr"/>
            <a:r>
              <a:rPr lang="fr-FR" sz="4400" b="1" noProof="1">
                <a:ln w="9525">
                  <a:solidFill>
                    <a:schemeClr val="accent5">
                      <a:lumMod val="50000"/>
                    </a:schemeClr>
                  </a:solidFill>
                  <a:prstDash val="solid"/>
                </a:ln>
                <a:solidFill>
                  <a:schemeClr val="accent3">
                    <a:lumMod val="75000"/>
                  </a:schemeClr>
                </a:solidFill>
                <a:effectLst>
                  <a:outerShdw blurRad="12700" dist="25400" dir="2700000" algn="tl" rotWithShape="0">
                    <a:schemeClr val="accent5">
                      <a:lumMod val="60000"/>
                      <a:lumOff val="40000"/>
                    </a:schemeClr>
                  </a:outerShdw>
                </a:effectLst>
              </a:rPr>
              <a:t>JÉSUS, L'EXEMPLE PARFAIT</a:t>
            </a:r>
          </a:p>
        </p:txBody>
      </p:sp>
      <p:sp>
        <p:nvSpPr>
          <p:cNvPr id="4" name="CuadroTexto 3">
            <a:extLst>
              <a:ext uri="{FF2B5EF4-FFF2-40B4-BE49-F238E27FC236}">
                <a16:creationId xmlns:a16="http://schemas.microsoft.com/office/drawing/2014/main" id="{D771A938-F182-DF2D-C3FF-7B9A6DDEA5DF}"/>
              </a:ext>
            </a:extLst>
          </p:cNvPr>
          <p:cNvSpPr txBox="1"/>
          <p:nvPr/>
        </p:nvSpPr>
        <p:spPr>
          <a:xfrm>
            <a:off x="0" y="662834"/>
            <a:ext cx="8380579" cy="646331"/>
          </a:xfrm>
          <a:prstGeom prst="rect">
            <a:avLst/>
          </a:prstGeom>
          <a:noFill/>
        </p:spPr>
        <p:txBody>
          <a:bodyPr wrap="square">
            <a:spAutoFit/>
          </a:bodyPr>
          <a:lstStyle/>
          <a:p>
            <a:pPr algn="ctr"/>
            <a:r>
              <a:rPr lang="fr-FR" b="1" noProof="1">
                <a:solidFill>
                  <a:srgbClr val="C5F9C7"/>
                </a:solidFill>
                <a:effectLst>
                  <a:outerShdw blurRad="38100" dist="38100" dir="2700000" algn="tl">
                    <a:srgbClr val="000000"/>
                  </a:outerShdw>
                </a:effectLst>
                <a:latin typeface="Comic Sans MS" panose="030F0702030302020204" pitchFamily="66" charset="0"/>
              </a:rPr>
              <a:t>“et, ayant paru comme un homme, il s'est humilié lui-même, se rendant obéissant jusqu'à la mort, même jusqu'à la mort de la croix” </a:t>
            </a:r>
            <a:r>
              <a:rPr lang="fr-FR" sz="1400" b="1" noProof="1">
                <a:solidFill>
                  <a:srgbClr val="C5F9C7"/>
                </a:solidFill>
                <a:effectLst>
                  <a:outerShdw blurRad="38100" dist="38100" dir="2700000" algn="tl">
                    <a:srgbClr val="000000"/>
                  </a:outerShdw>
                </a:effectLst>
                <a:latin typeface="Comic Sans MS" panose="030F0702030302020204" pitchFamily="66" charset="0"/>
              </a:rPr>
              <a:t>(Philippiens 2.8)</a:t>
            </a:r>
          </a:p>
        </p:txBody>
      </p:sp>
      <p:sp>
        <p:nvSpPr>
          <p:cNvPr id="5" name="CuadroTexto 4">
            <a:extLst>
              <a:ext uri="{FF2B5EF4-FFF2-40B4-BE49-F238E27FC236}">
                <a16:creationId xmlns:a16="http://schemas.microsoft.com/office/drawing/2014/main" id="{E3B7F708-20E4-0E6E-D7D7-22D63A725370}"/>
              </a:ext>
            </a:extLst>
          </p:cNvPr>
          <p:cNvSpPr txBox="1"/>
          <p:nvPr/>
        </p:nvSpPr>
        <p:spPr>
          <a:xfrm>
            <a:off x="236099" y="1329663"/>
            <a:ext cx="8241758" cy="1631216"/>
          </a:xfrm>
          <a:prstGeom prst="rect">
            <a:avLst/>
          </a:prstGeom>
          <a:noFill/>
        </p:spPr>
        <p:txBody>
          <a:bodyPr wrap="square" rtlCol="0">
            <a:spAutoFit/>
          </a:bodyPr>
          <a:lstStyle/>
          <a:p>
            <a:pPr>
              <a:spcBef>
                <a:spcPts val="600"/>
              </a:spcBef>
            </a:pPr>
            <a:r>
              <a:rPr lang="fr-FR" sz="2000" b="1" noProof="1"/>
              <a:t>Personne en ce monde n'a eu — ni n'aura jamais — la grandeur que Jésus possédait avant de s'incarner. Pourtant, il a tout abandonné par amour pour nous. Devant une telle humiliation, tout ce que nous avons, ce que nous sommes ou ce que nous ne pourrons jamais être, paraît bien pâle.</a:t>
            </a:r>
          </a:p>
        </p:txBody>
      </p:sp>
      <p:pic>
        <p:nvPicPr>
          <p:cNvPr id="9" name="Imagen 8">
            <a:extLst>
              <a:ext uri="{FF2B5EF4-FFF2-40B4-BE49-F238E27FC236}">
                <a16:creationId xmlns:a16="http://schemas.microsoft.com/office/drawing/2014/main" id="{DC9BA1BB-666F-01CE-1F38-A5CAA6FBC7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7857" y="2393979"/>
            <a:ext cx="3478044" cy="1987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a:extLst>
              <a:ext uri="{FF2B5EF4-FFF2-40B4-BE49-F238E27FC236}">
                <a16:creationId xmlns:a16="http://schemas.microsoft.com/office/drawing/2014/main" id="{FF56295B-57EA-2CE7-9D99-745B2F2EC8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77857" y="4647449"/>
            <a:ext cx="3478044" cy="1987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a:extLst>
              <a:ext uri="{FF2B5EF4-FFF2-40B4-BE49-F238E27FC236}">
                <a16:creationId xmlns:a16="http://schemas.microsoft.com/office/drawing/2014/main" id="{F5F072E6-9F8B-B9C7-B6EE-B02C21F4E46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77857" y="171564"/>
            <a:ext cx="3478044" cy="195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CuadroTexto 14">
            <a:extLst>
              <a:ext uri="{FF2B5EF4-FFF2-40B4-BE49-F238E27FC236}">
                <a16:creationId xmlns:a16="http://schemas.microsoft.com/office/drawing/2014/main" id="{B17841F7-F4CE-FA54-29E8-6395DE861301}"/>
              </a:ext>
            </a:extLst>
          </p:cNvPr>
          <p:cNvSpPr txBox="1"/>
          <p:nvPr/>
        </p:nvSpPr>
        <p:spPr>
          <a:xfrm>
            <a:off x="2086438" y="4225681"/>
            <a:ext cx="6391417" cy="707886"/>
          </a:xfrm>
          <a:prstGeom prst="rect">
            <a:avLst/>
          </a:prstGeom>
          <a:noFill/>
        </p:spPr>
        <p:txBody>
          <a:bodyPr wrap="square">
            <a:spAutoFit/>
          </a:bodyPr>
          <a:lstStyle/>
          <a:p>
            <a:pPr>
              <a:spcBef>
                <a:spcPts val="600"/>
              </a:spcBef>
            </a:pPr>
            <a:r>
              <a:rPr lang="fr-FR" sz="2000" b="1" noProof="1"/>
              <a:t>“Ayez en vous les sentiments qui étaient en Jésus-Christ” </a:t>
            </a:r>
            <a:r>
              <a:rPr lang="fr-FR" noProof="1">
                <a:solidFill>
                  <a:schemeClr val="accent4">
                    <a:lumMod val="50000"/>
                  </a:schemeClr>
                </a:solidFill>
              </a:rPr>
              <a:t>(Philippiens 2.5)</a:t>
            </a:r>
            <a:r>
              <a:rPr lang="fr-FR" sz="2000" b="1" noProof="1"/>
              <a:t>.</a:t>
            </a:r>
          </a:p>
        </p:txBody>
      </p:sp>
      <p:pic>
        <p:nvPicPr>
          <p:cNvPr id="17" name="Imagen 16">
            <a:extLst>
              <a:ext uri="{FF2B5EF4-FFF2-40B4-BE49-F238E27FC236}">
                <a16:creationId xmlns:a16="http://schemas.microsoft.com/office/drawing/2014/main" id="{8FB1E02C-B981-2B29-CF39-3C7BF2FFE357}"/>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236098" y="4446892"/>
            <a:ext cx="1614242" cy="2001126"/>
          </a:xfrm>
          <a:prstGeom prst="roundRect">
            <a:avLst>
              <a:gd name="adj" fmla="val 11111"/>
            </a:avLst>
          </a:prstGeom>
          <a:ln w="95250" cap="rnd">
            <a:solidFill>
              <a:schemeClr val="accent4">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228600" h="152400" prst="hardEdge"/>
            <a:extrusionClr>
              <a:srgbClr val="FFFFFF"/>
            </a:extrusionClr>
          </a:sp3d>
        </p:spPr>
      </p:pic>
      <p:sp>
        <p:nvSpPr>
          <p:cNvPr id="22" name="Flecha: hacia abajo 21">
            <a:extLst>
              <a:ext uri="{FF2B5EF4-FFF2-40B4-BE49-F238E27FC236}">
                <a16:creationId xmlns:a16="http://schemas.microsoft.com/office/drawing/2014/main" id="{4F23A4BD-A1DA-B513-0302-37561C9DFF6F}"/>
              </a:ext>
            </a:extLst>
          </p:cNvPr>
          <p:cNvSpPr/>
          <p:nvPr/>
        </p:nvSpPr>
        <p:spPr>
          <a:xfrm>
            <a:off x="10075828" y="2127964"/>
            <a:ext cx="282102" cy="266015"/>
          </a:xfrm>
          <a:prstGeom prst="downArrow">
            <a:avLst/>
          </a:prstGeom>
          <a:solidFill>
            <a:srgbClr val="753F11"/>
          </a:solidFill>
          <a:ln>
            <a:solidFill>
              <a:srgbClr val="FFF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1"/>
          </a:p>
        </p:txBody>
      </p:sp>
      <p:sp>
        <p:nvSpPr>
          <p:cNvPr id="23" name="Flecha: hacia abajo 22">
            <a:extLst>
              <a:ext uri="{FF2B5EF4-FFF2-40B4-BE49-F238E27FC236}">
                <a16:creationId xmlns:a16="http://schemas.microsoft.com/office/drawing/2014/main" id="{F5454576-2F40-7E00-CDE1-F65EF806B197}"/>
              </a:ext>
            </a:extLst>
          </p:cNvPr>
          <p:cNvSpPr/>
          <p:nvPr/>
        </p:nvSpPr>
        <p:spPr>
          <a:xfrm>
            <a:off x="10075828" y="4381433"/>
            <a:ext cx="282102" cy="266015"/>
          </a:xfrm>
          <a:prstGeom prst="downArrow">
            <a:avLst/>
          </a:prstGeom>
          <a:solidFill>
            <a:srgbClr val="753F11"/>
          </a:solidFill>
          <a:ln>
            <a:solidFill>
              <a:srgbClr val="FFF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1"/>
          </a:p>
        </p:txBody>
      </p:sp>
      <p:sp>
        <p:nvSpPr>
          <p:cNvPr id="6" name="CuadroTexto 5">
            <a:extLst>
              <a:ext uri="{FF2B5EF4-FFF2-40B4-BE49-F238E27FC236}">
                <a16:creationId xmlns:a16="http://schemas.microsoft.com/office/drawing/2014/main" id="{0F4C8D0F-F3E8-BCDA-EE18-A6560B749613}"/>
              </a:ext>
            </a:extLst>
          </p:cNvPr>
          <p:cNvSpPr txBox="1"/>
          <p:nvPr/>
        </p:nvSpPr>
        <p:spPr>
          <a:xfrm>
            <a:off x="236098" y="2952000"/>
            <a:ext cx="824175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Jésus a renoncé au Ciel pour mourir pour l'humanité, dans l'espérance que nous comprendrions son acte de grâce et répondrions à son invitation à entrer en relation avec lui </a:t>
            </a:r>
          </a:p>
          <a:p>
            <a:pPr marL="0" marR="0" lvl="0" indent="0" algn="l" defTabSz="914400" rtl="0" eaLnBrk="1" fontAlgn="auto" latinLnBrk="0" hangingPunct="1">
              <a:lnSpc>
                <a:spcPct val="100000"/>
              </a:lnSpc>
              <a:spcAft>
                <a:spcPts val="0"/>
              </a:spcAft>
              <a:buClrTx/>
              <a:buSzTx/>
              <a:buFontTx/>
              <a:buNone/>
              <a:tabLst/>
              <a:defRPr/>
            </a:pPr>
            <a:r>
              <a:rPr kumimoji="0" lang="fr-FR" i="0" u="none" strike="noStrike" kern="1200" cap="none" spc="0" normalizeH="0" baseline="0" noProof="1">
                <a:ln>
                  <a:noFill/>
                </a:ln>
                <a:solidFill>
                  <a:schemeClr val="accent4">
                    <a:lumMod val="50000"/>
                  </a:schemeClr>
                </a:solidFill>
                <a:effectLst/>
                <a:uLnTx/>
                <a:uFillTx/>
                <a:latin typeface="Aptos" panose="02110004020202020204"/>
                <a:ea typeface="+mn-ea"/>
                <a:cs typeface="+mn-cs"/>
              </a:rPr>
              <a:t>(Philippiens 2.5-8)</a:t>
            </a: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 C'est, sans aucun doute, l'exemple parfait d'humilité.</a:t>
            </a:r>
          </a:p>
        </p:txBody>
      </p:sp>
      <p:sp>
        <p:nvSpPr>
          <p:cNvPr id="8" name="CuadroTexto 7">
            <a:extLst>
              <a:ext uri="{FF2B5EF4-FFF2-40B4-BE49-F238E27FC236}">
                <a16:creationId xmlns:a16="http://schemas.microsoft.com/office/drawing/2014/main" id="{3068DD2E-0717-1CDD-9AFA-2EA050483519}"/>
              </a:ext>
            </a:extLst>
          </p:cNvPr>
          <p:cNvSpPr txBox="1"/>
          <p:nvPr/>
        </p:nvSpPr>
        <p:spPr>
          <a:xfrm>
            <a:off x="2086438" y="4933567"/>
            <a:ext cx="6391417"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Suivant son exemple, “ne faites rien par esprit de parti ou par vaine gloire, mais que l'humilité vous fasse regarder les autres comme étant au-dessus de vous-mêmes. Que chacun de vous, au lieu de considérer ses propres intérêts, considère aussi ceux des autres” </a:t>
            </a:r>
            <a:r>
              <a:rPr kumimoji="0" lang="fr-FR" i="0" u="none" strike="noStrike" kern="1200" cap="none" spc="0" normalizeH="0" baseline="0" noProof="1">
                <a:ln>
                  <a:noFill/>
                </a:ln>
                <a:solidFill>
                  <a:schemeClr val="accent4">
                    <a:lumMod val="50000"/>
                  </a:schemeClr>
                </a:solidFill>
                <a:effectLst/>
                <a:uLnTx/>
                <a:uFillTx/>
                <a:latin typeface="Aptos" panose="02110004020202020204"/>
                <a:ea typeface="+mn-ea"/>
                <a:cs typeface="+mn-cs"/>
              </a:rPr>
              <a:t>(Philippiens 2.3-4)</a:t>
            </a: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426871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4" presetClass="entr" presetSubtype="5"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vertical)">
                                      <p:cBhvr>
                                        <p:cTn id="34" dur="500"/>
                                        <p:tgtEl>
                                          <p:spTgt spid="13"/>
                                        </p:tgtEl>
                                      </p:cBhvr>
                                    </p:animEffect>
                                  </p:childTnLst>
                                </p:cTn>
                              </p:par>
                            </p:childTnLst>
                          </p:cTn>
                        </p:par>
                        <p:par>
                          <p:cTn id="35" fill="hold">
                            <p:stCondLst>
                              <p:cond delay="500"/>
                            </p:stCondLst>
                            <p:childTnLst>
                              <p:par>
                                <p:cTn id="36" presetID="17" presetClass="entr" presetSubtype="1"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ppt_x</p:attrName>
                                        </p:attrNameLst>
                                      </p:cBhvr>
                                      <p:tavLst>
                                        <p:tav tm="0">
                                          <p:val>
                                            <p:strVal val="#ppt_x"/>
                                          </p:val>
                                        </p:tav>
                                        <p:tav tm="100000">
                                          <p:val>
                                            <p:strVal val="#ppt_x"/>
                                          </p:val>
                                        </p:tav>
                                      </p:tavLst>
                                    </p:anim>
                                    <p:anim calcmode="lin" valueType="num">
                                      <p:cBhvr>
                                        <p:cTn id="39" dur="500" fill="hold"/>
                                        <p:tgtEl>
                                          <p:spTgt spid="22"/>
                                        </p:tgtEl>
                                        <p:attrNameLst>
                                          <p:attrName>ppt_y</p:attrName>
                                        </p:attrNameLst>
                                      </p:cBhvr>
                                      <p:tavLst>
                                        <p:tav tm="0">
                                          <p:val>
                                            <p:strVal val="#ppt_y-#ppt_h/2"/>
                                          </p:val>
                                        </p:tav>
                                        <p:tav tm="100000">
                                          <p:val>
                                            <p:strVal val="#ppt_y"/>
                                          </p:val>
                                        </p:tav>
                                      </p:tavLst>
                                    </p:anim>
                                    <p:anim calcmode="lin" valueType="num">
                                      <p:cBhvr>
                                        <p:cTn id="40" dur="500" fill="hold"/>
                                        <p:tgtEl>
                                          <p:spTgt spid="22"/>
                                        </p:tgtEl>
                                        <p:attrNameLst>
                                          <p:attrName>ppt_w</p:attrName>
                                        </p:attrNameLst>
                                      </p:cBhvr>
                                      <p:tavLst>
                                        <p:tav tm="0">
                                          <p:val>
                                            <p:strVal val="#ppt_w"/>
                                          </p:val>
                                        </p:tav>
                                        <p:tav tm="100000">
                                          <p:val>
                                            <p:strVal val="#ppt_w"/>
                                          </p:val>
                                        </p:tav>
                                      </p:tavLst>
                                    </p:anim>
                                    <p:anim calcmode="lin" valueType="num">
                                      <p:cBhvr>
                                        <p:cTn id="41" dur="500" fill="hold"/>
                                        <p:tgtEl>
                                          <p:spTgt spid="22"/>
                                        </p:tgtEl>
                                        <p:attrNameLst>
                                          <p:attrName>ppt_h</p:attrName>
                                        </p:attrNameLst>
                                      </p:cBhvr>
                                      <p:tavLst>
                                        <p:tav tm="0">
                                          <p:val>
                                            <p:fltVal val="0"/>
                                          </p:val>
                                        </p:tav>
                                        <p:tav tm="100000">
                                          <p:val>
                                            <p:strVal val="#ppt_h"/>
                                          </p:val>
                                        </p:tav>
                                      </p:tavLst>
                                    </p:anim>
                                  </p:childTnLst>
                                </p:cTn>
                              </p:par>
                            </p:childTnLst>
                          </p:cTn>
                        </p:par>
                        <p:par>
                          <p:cTn id="42" fill="hold">
                            <p:stCondLst>
                              <p:cond delay="1000"/>
                            </p:stCondLst>
                            <p:childTnLst>
                              <p:par>
                                <p:cTn id="43" presetID="14" presetClass="entr" presetSubtype="5"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randombar(vertical)">
                                      <p:cBhvr>
                                        <p:cTn id="45" dur="500"/>
                                        <p:tgtEl>
                                          <p:spTgt spid="9"/>
                                        </p:tgtEl>
                                      </p:cBhvr>
                                    </p:animEffect>
                                  </p:childTnLst>
                                </p:cTn>
                              </p:par>
                            </p:childTnLst>
                          </p:cTn>
                        </p:par>
                        <p:par>
                          <p:cTn id="46" fill="hold">
                            <p:stCondLst>
                              <p:cond delay="1500"/>
                            </p:stCondLst>
                            <p:childTnLst>
                              <p:par>
                                <p:cTn id="47" presetID="17" presetClass="entr" presetSubtype="1"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ppt_x</p:attrName>
                                        </p:attrNameLst>
                                      </p:cBhvr>
                                      <p:tavLst>
                                        <p:tav tm="0">
                                          <p:val>
                                            <p:strVal val="#ppt_x"/>
                                          </p:val>
                                        </p:tav>
                                        <p:tav tm="100000">
                                          <p:val>
                                            <p:strVal val="#ppt_x"/>
                                          </p:val>
                                        </p:tav>
                                      </p:tavLst>
                                    </p:anim>
                                    <p:anim calcmode="lin" valueType="num">
                                      <p:cBhvr>
                                        <p:cTn id="50" dur="500" fill="hold"/>
                                        <p:tgtEl>
                                          <p:spTgt spid="23"/>
                                        </p:tgtEl>
                                        <p:attrNameLst>
                                          <p:attrName>ppt_y</p:attrName>
                                        </p:attrNameLst>
                                      </p:cBhvr>
                                      <p:tavLst>
                                        <p:tav tm="0">
                                          <p:val>
                                            <p:strVal val="#ppt_y-#ppt_h/2"/>
                                          </p:val>
                                        </p:tav>
                                        <p:tav tm="100000">
                                          <p:val>
                                            <p:strVal val="#ppt_y"/>
                                          </p:val>
                                        </p:tav>
                                      </p:tavLst>
                                    </p:anim>
                                    <p:anim calcmode="lin" valueType="num">
                                      <p:cBhvr>
                                        <p:cTn id="51" dur="500" fill="hold"/>
                                        <p:tgtEl>
                                          <p:spTgt spid="23"/>
                                        </p:tgtEl>
                                        <p:attrNameLst>
                                          <p:attrName>ppt_w</p:attrName>
                                        </p:attrNameLst>
                                      </p:cBhvr>
                                      <p:tavLst>
                                        <p:tav tm="0">
                                          <p:val>
                                            <p:strVal val="#ppt_w"/>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childTnLst>
                                </p:cTn>
                              </p:par>
                            </p:childTnLst>
                          </p:cTn>
                        </p:par>
                        <p:par>
                          <p:cTn id="53" fill="hold">
                            <p:stCondLst>
                              <p:cond delay="2000"/>
                            </p:stCondLst>
                            <p:childTnLst>
                              <p:par>
                                <p:cTn id="54" presetID="14" presetClass="entr" presetSubtype="5"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randombar(vertical)">
                                      <p:cBhvr>
                                        <p:cTn id="56" dur="500"/>
                                        <p:tgtEl>
                                          <p:spTgt spid="11"/>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left)">
                                      <p:cBhvr>
                                        <p:cTn id="60" dur="500"/>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left)">
                                      <p:cBhvr>
                                        <p:cTn id="65" dur="500"/>
                                        <p:tgtEl>
                                          <p:spTgt spid="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left)">
                                      <p:cBhvr>
                                        <p:cTn id="70" dur="5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1000"/>
                                        <p:tgtEl>
                                          <p:spTgt spid="17"/>
                                        </p:tgtEl>
                                      </p:cBhvr>
                                    </p:animEffect>
                                    <p:anim calcmode="lin" valueType="num">
                                      <p:cBhvr>
                                        <p:cTn id="76" dur="1000" fill="hold"/>
                                        <p:tgtEl>
                                          <p:spTgt spid="17"/>
                                        </p:tgtEl>
                                        <p:attrNameLst>
                                          <p:attrName>ppt_x</p:attrName>
                                        </p:attrNameLst>
                                      </p:cBhvr>
                                      <p:tavLst>
                                        <p:tav tm="0">
                                          <p:val>
                                            <p:strVal val="#ppt_x"/>
                                          </p:val>
                                        </p:tav>
                                        <p:tav tm="100000">
                                          <p:val>
                                            <p:strVal val="#ppt_x"/>
                                          </p:val>
                                        </p:tav>
                                      </p:tavLst>
                                    </p:anim>
                                    <p:anim calcmode="lin" valueType="num">
                                      <p:cBhvr>
                                        <p:cTn id="77" dur="1000" fill="hold"/>
                                        <p:tgtEl>
                                          <p:spTgt spid="17"/>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fade">
                                      <p:cBhvr>
                                        <p:cTn id="80" dur="1000"/>
                                        <p:tgtEl>
                                          <p:spTgt spid="8"/>
                                        </p:tgtEl>
                                      </p:cBhvr>
                                    </p:animEffect>
                                    <p:anim calcmode="lin" valueType="num">
                                      <p:cBhvr>
                                        <p:cTn id="81" dur="1000" fill="hold"/>
                                        <p:tgtEl>
                                          <p:spTgt spid="8"/>
                                        </p:tgtEl>
                                        <p:attrNameLst>
                                          <p:attrName>ppt_x</p:attrName>
                                        </p:attrNameLst>
                                      </p:cBhvr>
                                      <p:tavLst>
                                        <p:tav tm="0">
                                          <p:val>
                                            <p:strVal val="#ppt_x"/>
                                          </p:val>
                                        </p:tav>
                                        <p:tav tm="100000">
                                          <p:val>
                                            <p:strVal val="#ppt_x"/>
                                          </p:val>
                                        </p:tav>
                                      </p:tavLst>
                                    </p:anim>
                                    <p:anim calcmode="lin" valueType="num">
                                      <p:cBhvr>
                                        <p:cTn id="8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5" grpId="0"/>
      <p:bldP spid="22" grpId="0" animBg="1"/>
      <p:bldP spid="23" grpId="0" animBg="1"/>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4DD0BAFC-8D0E-736E-63DF-3A3DF807F70F}"/>
              </a:ext>
            </a:extLst>
          </p:cNvPr>
          <p:cNvSpPr txBox="1"/>
          <p:nvPr/>
        </p:nvSpPr>
        <p:spPr>
          <a:xfrm>
            <a:off x="3363134" y="3626605"/>
            <a:ext cx="8229600" cy="2862322"/>
          </a:xfrm>
          <a:prstGeom prst="rect">
            <a:avLst/>
          </a:prstGeom>
          <a:noFill/>
        </p:spPr>
        <p:txBody>
          <a:bodyPr wrap="square" rtlCol="0">
            <a:spAutoFit/>
          </a:bodyPr>
          <a:lstStyle/>
          <a:p>
            <a:pPr algn="just"/>
            <a:r>
              <a:rPr lang="fr-FR" sz="2000" b="1" dirty="0">
                <a:latin typeface="Arial" panose="020B0604020202020204" pitchFamily="34" charset="0"/>
                <a:cs typeface="Arial" panose="020B0604020202020204" pitchFamily="34" charset="0"/>
              </a:rPr>
              <a:t>Les Ecritures, l’Autorité </a:t>
            </a:r>
            <a:r>
              <a:rPr lang="fr-FR" dirty="0">
                <a:highlight>
                  <a:srgbClr val="00FFFF"/>
                </a:highlight>
              </a:rPr>
              <a:t>(</a:t>
            </a:r>
            <a:r>
              <a:rPr lang="fr-FR" i="1" dirty="0">
                <a:highlight>
                  <a:srgbClr val="00FFFF"/>
                </a:highlight>
              </a:rPr>
              <a:t>Paraboles,</a:t>
            </a:r>
            <a:r>
              <a:rPr lang="fr-FR" dirty="0">
                <a:highlight>
                  <a:srgbClr val="00FFFF"/>
                </a:highlight>
              </a:rPr>
              <a:t> p. 26, 27.)</a:t>
            </a:r>
            <a:endParaRPr lang="fr-CH" sz="2000" dirty="0">
              <a:highlight>
                <a:srgbClr val="00FFFF"/>
              </a:highlight>
              <a:latin typeface="Arial" panose="020B0604020202020204" pitchFamily="34" charset="0"/>
              <a:cs typeface="Arial" panose="020B0604020202020204" pitchFamily="34" charset="0"/>
            </a:endParaRPr>
          </a:p>
          <a:p>
            <a:pPr algn="just"/>
            <a:r>
              <a:rPr lang="fr-FR" sz="2000" dirty="0">
                <a:latin typeface="Arial" panose="020B0604020202020204" pitchFamily="34" charset="0"/>
                <a:cs typeface="Arial" panose="020B0604020202020204" pitchFamily="34" charset="0"/>
              </a:rPr>
              <a:t>	</a:t>
            </a:r>
            <a:r>
              <a:rPr lang="fr-FR" sz="20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Le Christ au contraire choisissait toujours la Parole comme thème central de ses exposés. Il arrêtait ses contradicteurs avec un catégorique « Il est écrit » </a:t>
            </a:r>
            <a:r>
              <a:rPr lang="fr-FR" sz="2000" i="1" dirty="0">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(Matthieu 4.6</a:t>
            </a:r>
            <a:r>
              <a:rPr lang="fr-FR" sz="2000" i="1"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a:t>
            </a:r>
            <a:r>
              <a:rPr lang="fr-FR" sz="20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 ou bien par ces questions : </a:t>
            </a:r>
            <a:r>
              <a:rPr lang="fr-FR" sz="2000" dirty="0">
                <a:solidFill>
                  <a:srgbClr val="6600FF"/>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 N'avez-vous pas lu dans les Écritures ? » </a:t>
            </a:r>
            <a:r>
              <a:rPr lang="fr-FR" sz="2000" i="1" dirty="0">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(Luc 6.3.)</a:t>
            </a:r>
            <a:r>
              <a:rPr lang="fr-FR" sz="2000" dirty="0">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 </a:t>
            </a:r>
            <a:r>
              <a:rPr lang="fr-FR" sz="2000" dirty="0">
                <a:solidFill>
                  <a:srgbClr val="6600FF"/>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 Qu'y lis-tu ? </a:t>
            </a:r>
            <a:r>
              <a:rPr lang="fr-FR" sz="20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a:t>
            </a:r>
            <a: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Il ne laissait jamais passer l'occasion de jeter la semence de vie dans le cœur de l'ami ou de l'ennemi. </a:t>
            </a:r>
            <a:r>
              <a:rPr lang="fr-FR" sz="2000" dirty="0">
                <a:effectLst>
                  <a:outerShdw blurRad="38100" dist="38100" dir="2700000" algn="tl">
                    <a:srgbClr val="000000">
                      <a:alpha val="43137"/>
                    </a:srgbClr>
                  </a:outerShdw>
                </a:effectLst>
                <a:highlight>
                  <a:srgbClr val="00FF00"/>
                </a:highlight>
                <a:latin typeface="Arial" panose="020B0604020202020204" pitchFamily="34" charset="0"/>
                <a:cs typeface="Arial" panose="020B0604020202020204" pitchFamily="34" charset="0"/>
              </a:rPr>
              <a:t>Lui qui est le chemin, la vérité et la vie, la Parole même de Dieu, en référait toujours </a:t>
            </a:r>
            <a:r>
              <a:rPr lang="fr-FR" sz="20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aux Écritures </a:t>
            </a:r>
            <a:r>
              <a:rPr lang="fr-FR" sz="2000" dirty="0">
                <a:effectLst>
                  <a:outerShdw blurRad="38100" dist="38100" dir="2700000" algn="tl">
                    <a:srgbClr val="000000">
                      <a:alpha val="43137"/>
                    </a:srgbClr>
                  </a:outerShdw>
                </a:effectLst>
                <a:highlight>
                  <a:srgbClr val="00FF00"/>
                </a:highlight>
                <a:latin typeface="Arial" panose="020B0604020202020204" pitchFamily="34" charset="0"/>
                <a:cs typeface="Arial" panose="020B0604020202020204" pitchFamily="34" charset="0"/>
              </a:rPr>
              <a:t>en disant : </a:t>
            </a:r>
            <a:r>
              <a:rPr lang="fr-FR" sz="2000" dirty="0">
                <a:solidFill>
                  <a:srgbClr val="6600FF"/>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 Ce sont elles qui rendent témoignage de moi » </a:t>
            </a:r>
            <a:r>
              <a:rPr lang="fr-FR" sz="20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(Jean 5.39)</a:t>
            </a:r>
            <a:r>
              <a:rPr lang="fr-FR"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fr-CH"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0C12D7BC-A589-9FB2-B7DA-C92200461C5A}"/>
              </a:ext>
            </a:extLst>
          </p:cNvPr>
          <p:cNvSpPr txBox="1"/>
          <p:nvPr/>
        </p:nvSpPr>
        <p:spPr>
          <a:xfrm>
            <a:off x="991891" y="0"/>
            <a:ext cx="10802319" cy="3754874"/>
          </a:xfrm>
          <a:prstGeom prst="rect">
            <a:avLst/>
          </a:prstGeom>
          <a:noFill/>
        </p:spPr>
        <p:txBody>
          <a:bodyPr wrap="square" rtlCol="0">
            <a:spAutoFit/>
          </a:bodyPr>
          <a:lstStyle/>
          <a:p>
            <a:r>
              <a:rPr lang="fr-FR" sz="2000" b="1" dirty="0">
                <a:latin typeface="Arial" panose="020B0604020202020204" pitchFamily="34" charset="0"/>
                <a:cs typeface="Arial" panose="020B0604020202020204" pitchFamily="34" charset="0"/>
              </a:rPr>
              <a:t>La vérité biblique  </a:t>
            </a:r>
            <a:r>
              <a:rPr lang="fr-FR" sz="2000" b="1" dirty="0">
                <a:highlight>
                  <a:srgbClr val="FFFF00"/>
                </a:highlight>
                <a:latin typeface="Arial" panose="020B0604020202020204" pitchFamily="34" charset="0"/>
                <a:cs typeface="Arial" panose="020B0604020202020204" pitchFamily="34" charset="0"/>
              </a:rPr>
              <a:t>(</a:t>
            </a:r>
            <a:r>
              <a:rPr lang="fr-FR" i="1" dirty="0">
                <a:highlight>
                  <a:srgbClr val="FFFF00"/>
                </a:highlight>
              </a:rPr>
              <a:t>Jésus-Christ,</a:t>
            </a:r>
            <a:r>
              <a:rPr lang="fr-FR" dirty="0">
                <a:highlight>
                  <a:srgbClr val="FFFF00"/>
                </a:highlight>
              </a:rPr>
              <a:t> p. 235-237)</a:t>
            </a:r>
            <a:endParaRPr lang="fr-CH" sz="2000" dirty="0">
              <a:highlight>
                <a:srgbClr val="FFFF00"/>
              </a:highlight>
              <a:latin typeface="Arial" panose="020B0604020202020204" pitchFamily="34" charset="0"/>
              <a:cs typeface="Arial" panose="020B0604020202020204" pitchFamily="34" charset="0"/>
            </a:endParaRPr>
          </a:p>
          <a:p>
            <a:pPr algn="just"/>
            <a:r>
              <a:rPr lang="fr-FR" sz="2000" dirty="0">
                <a:latin typeface="Arial" panose="020B0604020202020204" pitchFamily="34" charset="0"/>
                <a:cs typeface="Arial" panose="020B0604020202020204" pitchFamily="34" charset="0"/>
              </a:rPr>
              <a:t>	</a:t>
            </a:r>
            <a:r>
              <a:rPr lang="fr-FR" sz="2000" dirty="0">
                <a:solidFill>
                  <a:schemeClr val="bg1"/>
                </a:solidFill>
                <a:effectLst>
                  <a:outerShdw blurRad="38100" dist="38100" dir="2700000" algn="tl">
                    <a:srgbClr val="000000">
                      <a:alpha val="43137"/>
                    </a:srgbClr>
                  </a:outerShdw>
                </a:effectLst>
                <a:highlight>
                  <a:srgbClr val="B26631"/>
                </a:highlight>
                <a:latin typeface="Arial" panose="020B0604020202020204" pitchFamily="34" charset="0"/>
                <a:cs typeface="Arial" panose="020B0604020202020204" pitchFamily="34" charset="0"/>
              </a:rPr>
              <a:t>Dans les intervalles qui s'écoulaient entre ses divers voyages, Jésus demeurait à 	Capernaüm ; on finit par désigner cette ville comme étant sa propre ville. …</a:t>
            </a:r>
            <a:endParaRPr lang="fr-CH" sz="2000" dirty="0">
              <a:solidFill>
                <a:schemeClr val="bg1"/>
              </a:solidFill>
              <a:effectLst>
                <a:outerShdw blurRad="38100" dist="38100" dir="2700000" algn="tl">
                  <a:srgbClr val="000000">
                    <a:alpha val="43137"/>
                  </a:srgbClr>
                </a:outerShdw>
              </a:effectLst>
              <a:highlight>
                <a:srgbClr val="B26631"/>
              </a:highlight>
              <a:latin typeface="Arial" panose="020B0604020202020204" pitchFamily="34" charset="0"/>
              <a:cs typeface="Arial" panose="020B0604020202020204" pitchFamily="34" charset="0"/>
            </a:endParaRPr>
          </a:p>
          <a:p>
            <a:pPr algn="just"/>
            <a: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0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Située sur la route qui va de Damas à Jérusalem et en Égypte, ainsi que vers la mer Méditerranée, c'était un lieu de passage très fréquenté. </a:t>
            </a:r>
            <a:r>
              <a:rPr lang="fr-FR" sz="2000" dirty="0">
                <a:effectLst>
                  <a:outerShdw blurRad="38100" dist="38100" dir="2700000" algn="tl">
                    <a:srgbClr val="000000">
                      <a:alpha val="43137"/>
                    </a:srgbClr>
                  </a:outerShdw>
                </a:effectLst>
                <a:highlight>
                  <a:srgbClr val="00FF00"/>
                </a:highlight>
                <a:latin typeface="Arial" panose="020B0604020202020204" pitchFamily="34" charset="0"/>
                <a:cs typeface="Arial" panose="020B0604020202020204" pitchFamily="34" charset="0"/>
              </a:rPr>
              <a:t>Des gens venant de différentes contrées passaient par la ville ou s'y arrêtaient au cours de leur voyage pour s'y reposer. </a:t>
            </a:r>
            <a:r>
              <a:rPr lang="fr-FR"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Jésus y rencontrait des personnes appartenant à toutes les nations et à tous les rangs, des riches et des grands aussi bien que des pauvres et des humbles, et de là ses enseignements étaient transportés dans d'autres pays et dans beaucoup de familles.</a:t>
            </a:r>
            <a: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0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On était poussé à étudier les prophéties, l'attention se dirigeait vers le Sauveur, et le monde apprenait à connaître sa mission.</a:t>
            </a:r>
            <a:endParaRPr lang="fr-CH" sz="20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endParaRPr>
          </a:p>
          <a:p>
            <a:endParaRPr lang="fr-CH" dirty="0"/>
          </a:p>
        </p:txBody>
      </p:sp>
      <p:pic>
        <p:nvPicPr>
          <p:cNvPr id="3078" name="Picture 6" descr="Image d’Épingle Story">
            <a:extLst>
              <a:ext uri="{FF2B5EF4-FFF2-40B4-BE49-F238E27FC236}">
                <a16:creationId xmlns:a16="http://schemas.microsoft.com/office/drawing/2014/main" id="{B83465F1-B011-0A22-44AC-D7300B671E7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2441" y="3688596"/>
            <a:ext cx="2690247" cy="2690247"/>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707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1"/>
          </a:p>
        </p:txBody>
      </p:sp>
      <p:pic>
        <p:nvPicPr>
          <p:cNvPr id="4" name="Picture 3">
            <a:extLst>
              <a:ext uri="{FF2B5EF4-FFF2-40B4-BE49-F238E27FC236}">
                <a16:creationId xmlns:a16="http://schemas.microsoft.com/office/drawing/2014/main" id="{68686D29-F107-FCCD-5B19-126BB8F4E12F}"/>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A8FEE114-BF10-DAB2-7917-01BA993FF25A}"/>
              </a:ext>
            </a:extLst>
          </p:cNvPr>
          <p:cNvSpPr txBox="1"/>
          <p:nvPr/>
        </p:nvSpPr>
        <p:spPr>
          <a:xfrm>
            <a:off x="253932" y="343540"/>
            <a:ext cx="8296682" cy="6170920"/>
          </a:xfrm>
          <a:prstGeom prst="rect">
            <a:avLst/>
          </a:prstGeom>
          <a:noFill/>
        </p:spPr>
        <p:txBody>
          <a:bodyPr wrap="square">
            <a:spAutoFit/>
          </a:bodyPr>
          <a:lstStyle/>
          <a:p>
            <a:pPr marL="542925" indent="-542925">
              <a:spcBef>
                <a:spcPts val="600"/>
              </a:spcBef>
            </a:pPr>
            <a:r>
              <a:rPr lang="fr-FR" sz="2000" b="1" noProof="1">
                <a:latin typeface="Comic Sans MS" panose="030F0702030302020204" pitchFamily="66" charset="0"/>
              </a:rPr>
              <a:t>“Je te loue de tout mon cœur, je te chante devant les dieux.</a:t>
            </a:r>
          </a:p>
          <a:p>
            <a:pPr marL="542925" indent="-542925">
              <a:spcBef>
                <a:spcPts val="600"/>
              </a:spcBef>
            </a:pPr>
            <a:r>
              <a:rPr lang="fr-FR" sz="2000" b="1" noProof="1">
                <a:latin typeface="Comic Sans MS" panose="030F0702030302020204" pitchFamily="66" charset="0"/>
              </a:rPr>
              <a:t>Je me prosterne vers ton saint temple, je loue ton nom pour ta bonté et ta fidélité, car tu as magnifié ta parole au-dessus de tout ton nom.</a:t>
            </a:r>
          </a:p>
          <a:p>
            <a:pPr marL="542925" indent="-542925">
              <a:spcBef>
                <a:spcPts val="600"/>
              </a:spcBef>
            </a:pPr>
            <a:r>
              <a:rPr lang="fr-FR" sz="2000" b="1" noProof="1">
                <a:latin typeface="Comic Sans MS" panose="030F0702030302020204" pitchFamily="66" charset="0"/>
              </a:rPr>
              <a:t>Le jour où je t'ai invoqué, tu m'as exaucé, tu m'as rassuré, tu as mis de la force dans mon âme.</a:t>
            </a:r>
          </a:p>
          <a:p>
            <a:pPr marL="542925" indent="-542925">
              <a:spcBef>
                <a:spcPts val="600"/>
              </a:spcBef>
            </a:pPr>
            <a:r>
              <a:rPr lang="fr-FR" sz="2000" b="1" noProof="1">
                <a:latin typeface="Comic Sans MS" panose="030F0702030302020204" pitchFamily="66" charset="0"/>
              </a:rPr>
              <a:t>Tous les rois de la terre te loueront, ô Éternel, quand ils auront entendu les paroles de ta bouche.</a:t>
            </a:r>
          </a:p>
          <a:p>
            <a:pPr marL="542925" indent="-542925">
              <a:spcBef>
                <a:spcPts val="600"/>
              </a:spcBef>
            </a:pPr>
            <a:r>
              <a:rPr lang="fr-FR" sz="2000" b="1" noProof="1">
                <a:latin typeface="Comic Sans MS" panose="030F0702030302020204" pitchFamily="66" charset="0"/>
              </a:rPr>
              <a:t>Ils chanteront les voies de l'Éternel, car la gloire de l'Éternel est grande.</a:t>
            </a:r>
          </a:p>
          <a:p>
            <a:pPr marL="542925" indent="-542925">
              <a:spcBef>
                <a:spcPts val="600"/>
              </a:spcBef>
            </a:pPr>
            <a:r>
              <a:rPr lang="fr-FR" sz="2000" b="1" noProof="1">
                <a:latin typeface="Comic Sans MS" panose="030F0702030302020204" pitchFamily="66" charset="0"/>
              </a:rPr>
              <a:t>L'Éternel est élevé, et il regarde le humble, et il reconnaît l'orgueilleux de loin.</a:t>
            </a:r>
          </a:p>
          <a:p>
            <a:pPr marL="542925" indent="-542925">
              <a:spcBef>
                <a:spcPts val="600"/>
              </a:spcBef>
            </a:pPr>
            <a:r>
              <a:rPr lang="fr-FR" sz="2000" b="1" noProof="1">
                <a:latin typeface="Comic Sans MS" panose="030F0702030302020204" pitchFamily="66" charset="0"/>
              </a:rPr>
              <a:t>Si je marche au milieu de la détresse, tu me rends la vie ; tu étends ta main sur la colère de mes ennemis, et ta droite me sauve.</a:t>
            </a:r>
          </a:p>
          <a:p>
            <a:pPr marL="542925" indent="-542925">
              <a:spcBef>
                <a:spcPts val="600"/>
              </a:spcBef>
            </a:pPr>
            <a:r>
              <a:rPr lang="fr-FR" sz="2000" b="1" noProof="1">
                <a:latin typeface="Comic Sans MS" panose="030F0702030302020204" pitchFamily="66" charset="0"/>
              </a:rPr>
              <a:t>L'Éternel agira en ma faveur. Éternel, ta bonté dure à toujours ;</a:t>
            </a:r>
            <a:br>
              <a:rPr lang="fr-FR" sz="2000" b="1" noProof="1">
                <a:latin typeface="Comic Sans MS" panose="030F0702030302020204" pitchFamily="66" charset="0"/>
              </a:rPr>
            </a:br>
            <a:r>
              <a:rPr lang="fr-FR" sz="2000" b="1" noProof="1">
                <a:latin typeface="Comic Sans MS" panose="030F0702030302020204" pitchFamily="66" charset="0"/>
              </a:rPr>
              <a:t>n'abandonne pas l'œuvre de tes mains !”</a:t>
            </a:r>
          </a:p>
        </p:txBody>
      </p:sp>
      <p:sp>
        <p:nvSpPr>
          <p:cNvPr id="5" name="CuadroTexto 4">
            <a:extLst>
              <a:ext uri="{FF2B5EF4-FFF2-40B4-BE49-F238E27FC236}">
                <a16:creationId xmlns:a16="http://schemas.microsoft.com/office/drawing/2014/main" id="{B6642C9B-40AD-0254-7BCE-20C57A79A652}"/>
              </a:ext>
            </a:extLst>
          </p:cNvPr>
          <p:cNvSpPr txBox="1"/>
          <p:nvPr/>
        </p:nvSpPr>
        <p:spPr>
          <a:xfrm>
            <a:off x="8803022" y="326667"/>
            <a:ext cx="3135047" cy="738664"/>
          </a:xfrm>
          <a:prstGeom prst="rect">
            <a:avLst/>
          </a:prstGeom>
          <a:noFill/>
        </p:spPr>
        <p:txBody>
          <a:bodyPr wrap="square">
            <a:spAutoFit/>
          </a:bodyPr>
          <a:lstStyle/>
          <a:p>
            <a:pPr algn="ctr"/>
            <a:r>
              <a:rPr lang="fr-FR" sz="2400" b="1" noProof="1">
                <a:solidFill>
                  <a:srgbClr val="789ABF"/>
                </a:solidFill>
              </a:rPr>
              <a:t>Psaumes 138 </a:t>
            </a:r>
          </a:p>
          <a:p>
            <a:pPr algn="ctr"/>
            <a:r>
              <a:rPr lang="fr-FR" b="1" noProof="1">
                <a:solidFill>
                  <a:srgbClr val="789ABF"/>
                </a:solidFill>
              </a:rPr>
              <a:t>NEG 1979</a:t>
            </a:r>
            <a:endParaRPr lang="fr-FR" sz="2400" b="1" noProof="1">
              <a:solidFill>
                <a:srgbClr val="789ABF"/>
              </a:solidFill>
            </a:endParaRPr>
          </a:p>
        </p:txBody>
      </p:sp>
    </p:spTree>
    <p:extLst>
      <p:ext uri="{BB962C8B-B14F-4D97-AF65-F5344CB8AC3E}">
        <p14:creationId xmlns:p14="http://schemas.microsoft.com/office/powerpoint/2010/main" val="408921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1"/>
          </a:p>
        </p:txBody>
      </p:sp>
      <p:pic>
        <p:nvPicPr>
          <p:cNvPr id="5" name="Picture 4">
            <a:extLst>
              <a:ext uri="{FF2B5EF4-FFF2-40B4-BE49-F238E27FC236}">
                <a16:creationId xmlns:a16="http://schemas.microsoft.com/office/drawing/2014/main" id="{0AF93F67-C239-9FFC-D43E-006DD55C1BA3}"/>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04F21242-2E3C-266F-7983-2472A3D2F919}"/>
              </a:ext>
            </a:extLst>
          </p:cNvPr>
          <p:cNvSpPr txBox="1"/>
          <p:nvPr/>
        </p:nvSpPr>
        <p:spPr>
          <a:xfrm>
            <a:off x="1641592" y="727982"/>
            <a:ext cx="8967180" cy="4893647"/>
          </a:xfrm>
          <a:prstGeom prst="rect">
            <a:avLst/>
          </a:prstGeom>
          <a:solidFill>
            <a:srgbClr val="FFFF66"/>
          </a:solidFill>
        </p:spPr>
        <p:txBody>
          <a:bodyPr wrap="square">
            <a:spAutoFit/>
          </a:bodyPr>
          <a:lstStyle/>
          <a:p>
            <a:pPr>
              <a:spcBef>
                <a:spcPts val="600"/>
              </a:spcBef>
            </a:pPr>
            <a:r>
              <a:rPr lang="fr-FR" sz="2600" b="1" noProof="1">
                <a:latin typeface="Constantia" panose="02030602050306030303" pitchFamily="18" charset="0"/>
              </a:rPr>
              <a:t>“Dans l'amour de soi, l'exaltation propre et l'orgueil, il y a une grande faiblesse ; mais dans l'humilité se trouve une grande force. Notre vraie dignité ne se maintient pas lorsque nous pensons le plus à nous-mêmes, mais lorsque Dieu occupe toutes nos pensées et que l'amour pour notre Rédempteur et pour nos semblables brûle dans notre cœur. La simplicité de caractère et l'humilité de cœur donneront le bonheur, tandis que la suffisance produira mécontentement, murmures et déception continuelle. Ce qui nous insufflera la force divine, c'est d'apprendre à moins penser à nous-mêmes et davantage à rendre les autres heureux”</a:t>
            </a:r>
          </a:p>
        </p:txBody>
      </p:sp>
      <p:sp>
        <p:nvSpPr>
          <p:cNvPr id="4" name="CuadroTexto 3">
            <a:extLst>
              <a:ext uri="{FF2B5EF4-FFF2-40B4-BE49-F238E27FC236}">
                <a16:creationId xmlns:a16="http://schemas.microsoft.com/office/drawing/2014/main" id="{11A710B8-254F-C1D6-A67F-813F8889A797}"/>
              </a:ext>
            </a:extLst>
          </p:cNvPr>
          <p:cNvSpPr txBox="1"/>
          <p:nvPr/>
        </p:nvSpPr>
        <p:spPr>
          <a:xfrm>
            <a:off x="5609214" y="5960741"/>
            <a:ext cx="5126019" cy="338554"/>
          </a:xfrm>
          <a:prstGeom prst="rect">
            <a:avLst/>
          </a:prstGeom>
          <a:noFill/>
        </p:spPr>
        <p:txBody>
          <a:bodyPr wrap="none" rtlCol="0">
            <a:spAutoFit/>
          </a:bodyPr>
          <a:lstStyle/>
          <a:p>
            <a:pPr algn="r">
              <a:spcAft>
                <a:spcPts val="600"/>
              </a:spcAft>
            </a:pPr>
            <a:r>
              <a:rPr lang="fr-FR" sz="1600" b="1" noProof="1">
                <a:highlight>
                  <a:srgbClr val="00FFFF"/>
                </a:highlight>
              </a:rPr>
              <a:t>E. G. White (Témoignages pour l'Église, tome 3, p. 523)</a:t>
            </a:r>
          </a:p>
        </p:txBody>
      </p:sp>
      <p:pic>
        <p:nvPicPr>
          <p:cNvPr id="2" name="Image 7">
            <a:extLst>
              <a:ext uri="{FF2B5EF4-FFF2-40B4-BE49-F238E27FC236}">
                <a16:creationId xmlns:a16="http://schemas.microsoft.com/office/drawing/2014/main" id="{3D3655A2-92E1-970F-0E4E-0C7A4E6327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128919">
            <a:off x="10590340" y="4371615"/>
            <a:ext cx="1187822" cy="1435286"/>
          </a:xfrm>
          <a:prstGeom prst="rect">
            <a:avLst/>
          </a:prstGeom>
          <a:ln>
            <a:solidFill>
              <a:srgbClr val="FF0000"/>
            </a:solidFill>
          </a:ln>
        </p:spPr>
      </p:pic>
    </p:spTree>
    <p:extLst>
      <p:ext uri="{BB962C8B-B14F-4D97-AF65-F5344CB8AC3E}">
        <p14:creationId xmlns:p14="http://schemas.microsoft.com/office/powerpoint/2010/main" val="192383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4477931-B33B-3365-FAEB-DCA34099A71A}"/>
              </a:ext>
            </a:extLst>
          </p:cNvPr>
          <p:cNvSpPr txBox="1"/>
          <p:nvPr/>
        </p:nvSpPr>
        <p:spPr>
          <a:xfrm>
            <a:off x="4827181" y="244549"/>
            <a:ext cx="7038754" cy="3816429"/>
          </a:xfrm>
          <a:prstGeom prst="rect">
            <a:avLst/>
          </a:prstGeom>
          <a:noFill/>
          <a:ln w="57150">
            <a:solidFill>
              <a:srgbClr val="0000FF"/>
            </a:solidFill>
          </a:ln>
        </p:spPr>
        <p:txBody>
          <a:bodyPr wrap="square" rtlCol="0">
            <a:spAutoFit/>
          </a:bodyPr>
          <a:lstStyle/>
          <a:p>
            <a:r>
              <a:rPr lang="fr-FR" sz="2200" b="1" dirty="0">
                <a:latin typeface="Arial" panose="020B0604020202020204" pitchFamily="34" charset="0"/>
                <a:cs typeface="Arial" panose="020B0604020202020204" pitchFamily="34" charset="0"/>
              </a:rPr>
              <a:t>Regarder à Lui</a:t>
            </a:r>
            <a:endParaRPr lang="fr-CH" sz="2200" dirty="0">
              <a:latin typeface="Arial" panose="020B0604020202020204" pitchFamily="34" charset="0"/>
              <a:cs typeface="Arial" panose="020B0604020202020204" pitchFamily="34" charset="0"/>
            </a:endParaRPr>
          </a:p>
          <a:p>
            <a:pPr algn="just"/>
            <a:r>
              <a:rPr lang="fr-FR" sz="2200" dirty="0">
                <a:latin typeface="Arial" panose="020B0604020202020204" pitchFamily="34" charset="0"/>
                <a:cs typeface="Arial" panose="020B0604020202020204" pitchFamily="34" charset="0"/>
              </a:rPr>
              <a:t>	« </a:t>
            </a:r>
            <a:r>
              <a:rPr lang="fr-FR" sz="2200" b="1" dirty="0">
                <a:solidFill>
                  <a:srgbClr val="0000FF"/>
                </a:solidFill>
                <a:latin typeface="Arial" panose="020B0604020202020204" pitchFamily="34" charset="0"/>
                <a:cs typeface="Arial" panose="020B0604020202020204" pitchFamily="34" charset="0"/>
              </a:rPr>
              <a:t>Beaucoup sont faibles spirituellement parce qu'ils regardent à eux-mêmes au lieu de contempler le Christ. ... </a:t>
            </a:r>
          </a:p>
          <a:p>
            <a:pPr algn="just"/>
            <a:r>
              <a:rPr lang="fr-FR" sz="2200" dirty="0">
                <a:solidFill>
                  <a:srgbClr val="99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 Christ constitue pour nous en toute occasion une réserve inépuisable de force et de bonheur.</a:t>
            </a:r>
            <a:r>
              <a:rPr lang="fr-FR" sz="2200" dirty="0">
                <a:latin typeface="Arial" panose="020B0604020202020204" pitchFamily="34" charset="0"/>
                <a:cs typeface="Arial" panose="020B0604020202020204" pitchFamily="34" charset="0"/>
              </a:rPr>
              <a:t> </a:t>
            </a:r>
          </a:p>
          <a:p>
            <a:pPr algn="just"/>
            <a:endParaRPr lang="fr-FR" sz="2200" dirty="0">
              <a:latin typeface="Arial" panose="020B0604020202020204" pitchFamily="34" charset="0"/>
              <a:cs typeface="Arial" panose="020B0604020202020204" pitchFamily="34" charset="0"/>
            </a:endParaRPr>
          </a:p>
          <a:p>
            <a:pPr algn="just"/>
            <a:r>
              <a:rPr lang="fr-F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Dans ce cas, pourquoi cessons-nous de regarder sa plénitude pour considérer et déplorer notre faiblesse ? Pourquoi oublions-nous qu'il est prêt à nous aider en toute circonstance ?</a:t>
            </a:r>
            <a:endParaRPr lang="fr-CH"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4DE98C29-B907-AAE2-F047-9578E02A5923}"/>
              </a:ext>
            </a:extLst>
          </p:cNvPr>
          <p:cNvSpPr txBox="1"/>
          <p:nvPr/>
        </p:nvSpPr>
        <p:spPr>
          <a:xfrm>
            <a:off x="3019646" y="4295553"/>
            <a:ext cx="8846288" cy="2462213"/>
          </a:xfrm>
          <a:prstGeom prst="rect">
            <a:avLst/>
          </a:prstGeom>
          <a:noFill/>
          <a:ln w="57150">
            <a:solidFill>
              <a:srgbClr val="0000FF"/>
            </a:solidFill>
          </a:ln>
        </p:spPr>
        <p:txBody>
          <a:bodyPr wrap="square" rtlCol="0">
            <a:spAutoFit/>
          </a:bodyPr>
          <a:lstStyle/>
          <a:p>
            <a:pPr algn="just"/>
            <a:r>
              <a:rPr lang="fr-FR" sz="2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Dieu a tout prévu pour nous rendre forts. Il nous a donné son Saint-Esprit, dont le rôle est de nous rappeler toutes les promesses faites par le Christ pour nous accorder la paix et un doux sentiment de pardon.</a:t>
            </a:r>
          </a:p>
          <a:p>
            <a:pPr algn="just"/>
            <a:r>
              <a:rPr lang="fr-FR" sz="22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 nous ne cessons pas de fixer les yeux sur le Sauveur, de croire en sa puissance, nous nous sentirons en sécurité, car la justice du Christ deviendra notre justice. ...</a:t>
            </a:r>
            <a:endParaRPr lang="fr-CH" sz="22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2" descr="Image d’Épingle Story">
            <a:extLst>
              <a:ext uri="{FF2B5EF4-FFF2-40B4-BE49-F238E27FC236}">
                <a16:creationId xmlns:a16="http://schemas.microsoft.com/office/drawing/2014/main" id="{509E6DA4-BA28-1247-3CD6-59E8D6A80D8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39163" y="126200"/>
            <a:ext cx="2147778" cy="3069450"/>
          </a:xfrm>
          <a:prstGeom prst="rect">
            <a:avLst/>
          </a:prstGeom>
          <a:noFill/>
          <a:ln w="57150">
            <a:solidFill>
              <a:srgbClr val="B26631"/>
            </a:solidFill>
          </a:ln>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30B5860-335C-8129-E43B-0A7073C99B2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7182" y="134771"/>
            <a:ext cx="1165683" cy="1754400"/>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7F5C2C3E-81AB-01C5-2757-611E558DAAC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7317" y="2046641"/>
            <a:ext cx="1197218" cy="1557796"/>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01F323E1-A2BB-D6BF-9B84-253D95AB1E7D}"/>
              </a:ext>
            </a:extLst>
          </p:cNvPr>
          <p:cNvSpPr txBox="1"/>
          <p:nvPr/>
        </p:nvSpPr>
        <p:spPr>
          <a:xfrm>
            <a:off x="201260" y="5410455"/>
            <a:ext cx="2361187" cy="1200329"/>
          </a:xfrm>
          <a:prstGeom prst="rect">
            <a:avLst/>
          </a:prstGeom>
          <a:noFill/>
          <a:ln w="57150">
            <a:solidFill>
              <a:srgbClr val="0000FF"/>
            </a:solidFill>
          </a:ln>
        </p:spPr>
        <p:txBody>
          <a:bodyPr wrap="square" rtlCol="0">
            <a:spAutoFit/>
          </a:bodyPr>
          <a:lstStyle/>
          <a:p>
            <a:pPr algn="ctr"/>
            <a:r>
              <a:rPr lang="fr-FR" sz="2400" i="1" dirty="0">
                <a:solidFill>
                  <a:srgbClr val="FF0000"/>
                </a:solidFill>
                <a:effectLst>
                  <a:outerShdw blurRad="38100" dist="38100" dir="2700000" algn="tl">
                    <a:srgbClr val="000000">
                      <a:alpha val="43137"/>
                    </a:srgbClr>
                  </a:outerShdw>
                </a:effectLst>
                <a:highlight>
                  <a:srgbClr val="00FFFF"/>
                </a:highlight>
              </a:rPr>
              <a:t>Puissance de la grâce,</a:t>
            </a:r>
            <a:r>
              <a:rPr lang="fr-FR" sz="2400" dirty="0">
                <a:solidFill>
                  <a:srgbClr val="FF0000"/>
                </a:solidFill>
                <a:effectLst>
                  <a:outerShdw blurRad="38100" dist="38100" dir="2700000" algn="tl">
                    <a:srgbClr val="000000">
                      <a:alpha val="43137"/>
                    </a:srgbClr>
                  </a:outerShdw>
                </a:effectLst>
                <a:highlight>
                  <a:srgbClr val="00FFFF"/>
                </a:highlight>
              </a:rPr>
              <a:t> p. 260, </a:t>
            </a:r>
            <a:br>
              <a:rPr lang="fr-FR" sz="2400" dirty="0">
                <a:solidFill>
                  <a:srgbClr val="FF0000"/>
                </a:solidFill>
                <a:effectLst>
                  <a:outerShdw blurRad="38100" dist="38100" dir="2700000" algn="tl">
                    <a:srgbClr val="000000">
                      <a:alpha val="43137"/>
                    </a:srgbClr>
                  </a:outerShdw>
                </a:effectLst>
                <a:highlight>
                  <a:srgbClr val="00FFFF"/>
                </a:highlight>
              </a:rPr>
            </a:br>
            <a:r>
              <a:rPr lang="fr-FR" sz="2400" dirty="0">
                <a:solidFill>
                  <a:srgbClr val="FF0000"/>
                </a:solidFill>
                <a:effectLst>
                  <a:outerShdw blurRad="38100" dist="38100" dir="2700000" algn="tl">
                    <a:srgbClr val="000000">
                      <a:alpha val="43137"/>
                    </a:srgbClr>
                  </a:outerShdw>
                </a:effectLst>
                <a:highlight>
                  <a:srgbClr val="00FFFF"/>
                </a:highlight>
              </a:rPr>
              <a:t>8 septembre</a:t>
            </a:r>
            <a:endParaRPr lang="fr-CH" sz="2400" dirty="0">
              <a:solidFill>
                <a:srgbClr val="FF0000"/>
              </a:solidFill>
              <a:effectLst>
                <a:outerShdw blurRad="38100" dist="38100" dir="2700000" algn="tl">
                  <a:srgbClr val="000000">
                    <a:alpha val="43137"/>
                  </a:srgbClr>
                </a:outerShdw>
              </a:effectLst>
              <a:highlight>
                <a:srgbClr val="00FFFF"/>
              </a:highlight>
            </a:endParaRPr>
          </a:p>
        </p:txBody>
      </p:sp>
      <p:pic>
        <p:nvPicPr>
          <p:cNvPr id="8" name="Image 7">
            <a:extLst>
              <a:ext uri="{FF2B5EF4-FFF2-40B4-BE49-F238E27FC236}">
                <a16:creationId xmlns:a16="http://schemas.microsoft.com/office/drawing/2014/main" id="{9C6322D3-CA2D-9106-05F1-DACB00C448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82178" y="3743817"/>
            <a:ext cx="1233430" cy="1531946"/>
          </a:xfrm>
          <a:prstGeom prst="rect">
            <a:avLst/>
          </a:prstGeom>
          <a:ln w="57150">
            <a:solidFill>
              <a:schemeClr val="accent1"/>
            </a:solidFill>
          </a:ln>
        </p:spPr>
      </p:pic>
      <p:sp>
        <p:nvSpPr>
          <p:cNvPr id="9" name="Rectangle 8">
            <a:extLst>
              <a:ext uri="{FF2B5EF4-FFF2-40B4-BE49-F238E27FC236}">
                <a16:creationId xmlns:a16="http://schemas.microsoft.com/office/drawing/2014/main" id="{757BD7DD-3693-8581-FA86-12A4D91217B6}"/>
              </a:ext>
            </a:extLst>
          </p:cNvPr>
          <p:cNvSpPr/>
          <p:nvPr/>
        </p:nvSpPr>
        <p:spPr>
          <a:xfrm>
            <a:off x="2547003" y="3093836"/>
            <a:ext cx="2388336" cy="1266221"/>
          </a:xfrm>
          <a:prstGeom prst="rect">
            <a:avLst/>
          </a:prstGeom>
          <a:solidFill>
            <a:srgbClr val="FF0000"/>
          </a:solidFill>
          <a:ln/>
          <a:effectLst>
            <a:softEdge rad="317500"/>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p>
            <a:pPr algn="ctr">
              <a:lnSpc>
                <a:spcPct val="90000"/>
              </a:lnSpc>
              <a:spcBef>
                <a:spcPct val="0"/>
              </a:spcBef>
            </a:pPr>
            <a:r>
              <a:rPr lang="fr-CH" sz="4000" dirty="0">
                <a:solidFill>
                  <a:srgbClr val="FFFF00"/>
                </a:solidFill>
                <a:latin typeface="Brush Script MT" panose="03060802040406070304" pitchFamily="66" charset="0"/>
              </a:rPr>
              <a:t>Amen !</a:t>
            </a:r>
          </a:p>
        </p:txBody>
      </p:sp>
      <p:cxnSp>
        <p:nvCxnSpPr>
          <p:cNvPr id="11" name="Connecteur droit avec flèche 10">
            <a:extLst>
              <a:ext uri="{FF2B5EF4-FFF2-40B4-BE49-F238E27FC236}">
                <a16:creationId xmlns:a16="http://schemas.microsoft.com/office/drawing/2014/main" id="{1B5EAB29-1F0E-62A0-2BCE-0B6B32C0A2DC}"/>
              </a:ext>
            </a:extLst>
          </p:cNvPr>
          <p:cNvCxnSpPr>
            <a:cxnSpLocks/>
          </p:cNvCxnSpPr>
          <p:nvPr/>
        </p:nvCxnSpPr>
        <p:spPr>
          <a:xfrm>
            <a:off x="191386" y="1945758"/>
            <a:ext cx="1116419" cy="3338623"/>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9812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fltVal val="0"/>
                                          </p:val>
                                        </p:tav>
                                        <p:tav tm="100000">
                                          <p:val>
                                            <p:strVal val="#ppt_w"/>
                                          </p:val>
                                        </p:tav>
                                      </p:tavLst>
                                    </p:anim>
                                    <p:anim calcmode="lin" valueType="num">
                                      <p:cBhvr>
                                        <p:cTn id="8" dur="2000" fill="hold"/>
                                        <p:tgtEl>
                                          <p:spTgt spid="9"/>
                                        </p:tgtEl>
                                        <p:attrNameLst>
                                          <p:attrName>ppt_h</p:attrName>
                                        </p:attrNameLst>
                                      </p:cBhvr>
                                      <p:tavLst>
                                        <p:tav tm="0">
                                          <p:val>
                                            <p:fltVal val="0"/>
                                          </p:val>
                                        </p:tav>
                                        <p:tav tm="100000">
                                          <p:val>
                                            <p:strVal val="#ppt_h"/>
                                          </p:val>
                                        </p:tav>
                                      </p:tavLst>
                                    </p:anim>
                                    <p:anim calcmode="lin" valueType="num">
                                      <p:cBhvr>
                                        <p:cTn id="9" dur="2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A58430A-28A4-503F-5481-638FF05BB76F}"/>
              </a:ext>
            </a:extLst>
          </p:cNvPr>
          <p:cNvSpPr txBox="1"/>
          <p:nvPr/>
        </p:nvSpPr>
        <p:spPr>
          <a:xfrm>
            <a:off x="4917956" y="297791"/>
            <a:ext cx="7049926" cy="2246769"/>
          </a:xfrm>
          <a:prstGeom prst="rect">
            <a:avLst/>
          </a:prstGeom>
          <a:noFill/>
          <a:ln w="57150">
            <a:solidFill>
              <a:schemeClr val="accent1">
                <a:lumMod val="75000"/>
              </a:schemeClr>
            </a:solidFill>
          </a:ln>
        </p:spPr>
        <p:txBody>
          <a:bodyPr wrap="square" rtlCol="0">
            <a:spAutoFit/>
          </a:bodyPr>
          <a:lstStyle/>
          <a:p>
            <a:pPr algn="just"/>
            <a:r>
              <a:rPr lang="fr-FR" sz="200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Satan a chuté parce qu'il ambitionnait d'être égal à Dieu. </a:t>
            </a:r>
            <a:br>
              <a:rPr lang="fr-FR" sz="200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br>
            <a:r>
              <a:rPr lang="fr-FR" sz="200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Il désirait participer aux conseils et décisions divins, dont </a:t>
            </a:r>
            <a:br>
              <a:rPr lang="fr-FR" sz="200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br>
            <a:r>
              <a:rPr lang="fr-FR" sz="200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il était exclu, car en tant qu’être créé, il était incapable de comprendre la sagesse de l'Infini. </a:t>
            </a:r>
          </a:p>
          <a:p>
            <a:pPr algn="just"/>
            <a:r>
              <a:rPr lang="fr-FR" sz="200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C'est cette ambition pleine d'orgueil qui l'a incité à la rébellion, et c'est aussi par ce moyen qu'il essaie de provoquer la ruine de l'homme.</a:t>
            </a:r>
            <a:endParaRPr lang="fr-CH"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7465263D-1F7F-600A-4B67-0AC9C8EFF813}"/>
              </a:ext>
            </a:extLst>
          </p:cNvPr>
          <p:cNvSpPr txBox="1"/>
          <p:nvPr/>
        </p:nvSpPr>
        <p:spPr>
          <a:xfrm>
            <a:off x="4908176" y="2796988"/>
            <a:ext cx="7032812" cy="3477875"/>
          </a:xfrm>
          <a:prstGeom prst="rect">
            <a:avLst/>
          </a:prstGeom>
          <a:noFill/>
          <a:ln w="57150">
            <a:solidFill>
              <a:schemeClr val="accent1">
                <a:lumMod val="75000"/>
              </a:schemeClr>
            </a:solidFill>
          </a:ln>
        </p:spPr>
        <p:txBody>
          <a:bodyPr wrap="square" rtlCol="0">
            <a:spAutoFit/>
          </a:bodyPr>
          <a:lstStyle/>
          <a:p>
            <a:pPr algn="just"/>
            <a:r>
              <a:rPr lang="fr-FR" sz="2000" dirty="0">
                <a:effectLst>
                  <a:outerShdw blurRad="38100" dist="38100" dir="2700000" algn="tl">
                    <a:srgbClr val="000000">
                      <a:alpha val="43137"/>
                    </a:srgbClr>
                  </a:outerShdw>
                </a:effectLst>
                <a:highlight>
                  <a:srgbClr val="FFFF00"/>
                </a:highlight>
              </a:rPr>
              <a:t>Le péché a eu son origine dans la recherche de soi-même. Lucifer, le chérubin protecteur, voulut être le premier dans le ciel. Il s'efforça de gagner à sa cause des êtres célestes, de les éloigner de leur Créateur et d'assurer leur hommage à sa personne. </a:t>
            </a:r>
          </a:p>
          <a:p>
            <a:pPr algn="just"/>
            <a:r>
              <a:rPr lang="fr-FR" sz="2000" dirty="0">
                <a:effectLst>
                  <a:outerShdw blurRad="38100" dist="38100" dir="2700000" algn="tl">
                    <a:srgbClr val="000000">
                      <a:alpha val="43137"/>
                    </a:srgbClr>
                  </a:outerShdw>
                </a:effectLst>
                <a:highlight>
                  <a:srgbClr val="00FFFF"/>
                </a:highlight>
              </a:rPr>
              <a:t>Pour cela, il présenta Dieu sous un faux jour, l'accusant d'orgueil. Il prêta à un Créateur aimant ses propres mauvaises caractéristiques.</a:t>
            </a:r>
            <a:r>
              <a:rPr lang="fr-FR" sz="2000" dirty="0">
                <a:effectLst>
                  <a:outerShdw blurRad="38100" dist="38100" dir="2700000" algn="tl">
                    <a:srgbClr val="000000">
                      <a:alpha val="43137"/>
                    </a:srgbClr>
                  </a:outerShdw>
                </a:effectLst>
              </a:rPr>
              <a:t> </a:t>
            </a:r>
            <a:r>
              <a:rPr lang="fr-FR" sz="2000" dirty="0">
                <a:effectLst>
                  <a:outerShdw blurRad="38100" dist="38100" dir="2700000" algn="tl">
                    <a:srgbClr val="000000">
                      <a:alpha val="43137"/>
                    </a:srgbClr>
                  </a:outerShdw>
                </a:effectLst>
                <a:highlight>
                  <a:srgbClr val="FFFF00"/>
                </a:highlight>
              </a:rPr>
              <a:t>(</a:t>
            </a:r>
            <a:r>
              <a:rPr lang="fr-FR" sz="2000" dirty="0">
                <a:solidFill>
                  <a:srgbClr val="FF0000"/>
                </a:solidFill>
                <a:effectLst>
                  <a:outerShdw blurRad="38100" dist="38100" dir="2700000" algn="tl">
                    <a:srgbClr val="000000">
                      <a:alpha val="43137"/>
                    </a:srgbClr>
                  </a:outerShdw>
                </a:effectLst>
                <a:highlight>
                  <a:srgbClr val="FFFF00"/>
                </a:highlight>
              </a:rPr>
              <a:t>Jésus-Christ, p. 13</a:t>
            </a:r>
            <a:r>
              <a:rPr lang="fr-FR" sz="2000" dirty="0">
                <a:effectLst>
                  <a:outerShdw blurRad="38100" dist="38100" dir="2700000" algn="tl">
                    <a:srgbClr val="000000">
                      <a:alpha val="43137"/>
                    </a:srgbClr>
                  </a:outerShdw>
                </a:effectLst>
                <a:highlight>
                  <a:srgbClr val="FFFF00"/>
                </a:highlight>
              </a:rPr>
              <a:t>.) </a:t>
            </a:r>
          </a:p>
          <a:p>
            <a:pPr algn="just"/>
            <a:r>
              <a:rPr lang="fr-FR" sz="2000" dirty="0">
                <a:effectLst>
                  <a:outerShdw blurRad="38100" dist="38100" dir="2700000" algn="tl">
                    <a:srgbClr val="000000">
                      <a:alpha val="43137"/>
                    </a:srgbClr>
                  </a:outerShdw>
                </a:effectLst>
              </a:rPr>
              <a:t> </a:t>
            </a:r>
          </a:p>
          <a:p>
            <a:pPr algn="just"/>
            <a:r>
              <a:rPr lang="fr-FR" sz="2000" dirty="0">
                <a:solidFill>
                  <a:srgbClr val="FF0000"/>
                </a:solidFill>
                <a:effectLst>
                  <a:outerShdw blurRad="38100" dist="38100" dir="2700000" algn="tl">
                    <a:srgbClr val="000000">
                      <a:alpha val="43137"/>
                    </a:srgbClr>
                  </a:outerShdw>
                </a:effectLst>
                <a:highlight>
                  <a:srgbClr val="C5F9C7"/>
                </a:highlight>
              </a:rPr>
              <a:t>Partout où règnent l'orgueil et l'ambition, la vie est faussée, car ces péchés ferment le cœur aux bénédictions infinies du ciel.</a:t>
            </a:r>
            <a:endParaRPr lang="fr-CH" sz="2000" dirty="0">
              <a:solidFill>
                <a:srgbClr val="FF0000"/>
              </a:solidFill>
              <a:effectLst>
                <a:outerShdw blurRad="38100" dist="38100" dir="2700000" algn="tl">
                  <a:srgbClr val="000000">
                    <a:alpha val="43137"/>
                  </a:srgbClr>
                </a:outerShdw>
              </a:effectLst>
              <a:highlight>
                <a:srgbClr val="C5F9C7"/>
              </a:highlight>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D289FAFE-124A-35C4-480D-D13A45D5B953}"/>
              </a:ext>
            </a:extLst>
          </p:cNvPr>
          <p:cNvSpPr txBox="1"/>
          <p:nvPr/>
        </p:nvSpPr>
        <p:spPr>
          <a:xfrm>
            <a:off x="6199093" y="6347012"/>
            <a:ext cx="4397189" cy="404150"/>
          </a:xfrm>
          <a:prstGeom prst="rect">
            <a:avLst/>
          </a:prstGeom>
          <a:noFill/>
          <a:ln w="38100">
            <a:solidFill>
              <a:schemeClr val="accent1">
                <a:lumMod val="75000"/>
              </a:schemeClr>
            </a:solidFill>
          </a:ln>
        </p:spPr>
        <p:txBody>
          <a:bodyPr wrap="square" rtlCol="0">
            <a:spAutoFit/>
          </a:bodyPr>
          <a:lstStyle/>
          <a:p>
            <a:pPr algn="ctr" rtl="0">
              <a:lnSpc>
                <a:spcPts val="2700"/>
              </a:lnSpc>
              <a:buNone/>
            </a:pPr>
            <a:r>
              <a:rPr lang="fr-FR" b="0" i="0" dirty="0">
                <a:solidFill>
                  <a:srgbClr val="FF0000"/>
                </a:solidFill>
                <a:effectLst>
                  <a:outerShdw blurRad="38100" dist="38100" dir="2700000" algn="tl">
                    <a:srgbClr val="000000">
                      <a:alpha val="43137"/>
                    </a:srgbClr>
                  </a:outerShdw>
                </a:effectLst>
                <a:highlight>
                  <a:srgbClr val="FFFF00"/>
                </a:highlight>
                <a:latin typeface="Arial Nova" panose="020B0504020202020204" pitchFamily="34" charset="0"/>
              </a:rPr>
              <a:t>Témoignages pour l'Église  </a:t>
            </a:r>
            <a:r>
              <a:rPr lang="fr-FR" i="1" dirty="0">
                <a:solidFill>
                  <a:srgbClr val="FF0000"/>
                </a:solidFill>
                <a:effectLst>
                  <a:outerShdw blurRad="38100" dist="38100" dir="2700000" algn="tl">
                    <a:srgbClr val="000000">
                      <a:alpha val="43137"/>
                    </a:srgbClr>
                  </a:outerShdw>
                </a:effectLst>
                <a:highlight>
                  <a:srgbClr val="FFFF00"/>
                </a:highlight>
                <a:latin typeface="Arial Nova" panose="020B0504020202020204" pitchFamily="34" charset="0"/>
              </a:rPr>
              <a:t>vol. 5,</a:t>
            </a:r>
            <a:r>
              <a:rPr lang="fr-FR" dirty="0">
                <a:solidFill>
                  <a:srgbClr val="FF0000"/>
                </a:solidFill>
                <a:effectLst>
                  <a:outerShdw blurRad="38100" dist="38100" dir="2700000" algn="tl">
                    <a:srgbClr val="000000">
                      <a:alpha val="43137"/>
                    </a:srgbClr>
                  </a:outerShdw>
                </a:effectLst>
                <a:highlight>
                  <a:srgbClr val="FFFF00"/>
                </a:highlight>
                <a:latin typeface="Arial Nova" panose="020B0504020202020204" pitchFamily="34" charset="0"/>
              </a:rPr>
              <a:t> p. 702. </a:t>
            </a:r>
            <a:endParaRPr lang="fr-CH" dirty="0">
              <a:solidFill>
                <a:srgbClr val="FF0000"/>
              </a:solidFill>
              <a:effectLst>
                <a:outerShdw blurRad="38100" dist="38100" dir="2700000" algn="tl">
                  <a:srgbClr val="000000">
                    <a:alpha val="43137"/>
                  </a:srgbClr>
                </a:outerShdw>
              </a:effectLst>
              <a:highlight>
                <a:srgbClr val="FFFF00"/>
              </a:highlight>
              <a:latin typeface="Arial Nova" panose="020B0504020202020204" pitchFamily="34" charset="0"/>
            </a:endParaRPr>
          </a:p>
        </p:txBody>
      </p:sp>
      <p:sp>
        <p:nvSpPr>
          <p:cNvPr id="5" name="ZoneTexte 4">
            <a:extLst>
              <a:ext uri="{FF2B5EF4-FFF2-40B4-BE49-F238E27FC236}">
                <a16:creationId xmlns:a16="http://schemas.microsoft.com/office/drawing/2014/main" id="{944E4B22-B0D1-EB1A-2531-488E59A70230}"/>
              </a:ext>
            </a:extLst>
          </p:cNvPr>
          <p:cNvSpPr txBox="1"/>
          <p:nvPr/>
        </p:nvSpPr>
        <p:spPr>
          <a:xfrm>
            <a:off x="1074201" y="4415639"/>
            <a:ext cx="3429000" cy="1938992"/>
          </a:xfrm>
          <a:prstGeom prst="rect">
            <a:avLst/>
          </a:prstGeom>
          <a:noFill/>
          <a:ln w="57150">
            <a:solidFill>
              <a:schemeClr val="accent1">
                <a:lumMod val="75000"/>
              </a:schemeClr>
            </a:solidFill>
          </a:ln>
        </p:spPr>
        <p:txBody>
          <a:bodyPr wrap="square" rtlCol="0">
            <a:spAutoFit/>
          </a:bodyPr>
          <a:lstStyle/>
          <a:p>
            <a:pPr algn="ctr"/>
            <a:r>
              <a:rPr lang="fr-FR" sz="2000" dirty="0">
                <a:effectLst>
                  <a:outerShdw blurRad="38100" dist="38100" dir="2700000" algn="tl">
                    <a:srgbClr val="000000">
                      <a:alpha val="43137"/>
                    </a:srgbClr>
                  </a:outerShdw>
                </a:effectLst>
                <a:highlight>
                  <a:srgbClr val="00FFFF"/>
                </a:highlight>
              </a:rPr>
              <a:t>L'orgueil est un trait de caractère redoutable. « L'orgueil précède le désastre » (</a:t>
            </a:r>
            <a:r>
              <a:rPr lang="fr-FR" sz="2000" i="1" dirty="0">
                <a:effectLst>
                  <a:outerShdw blurRad="38100" dist="38100" dir="2700000" algn="tl">
                    <a:srgbClr val="000000">
                      <a:alpha val="43137"/>
                    </a:srgbClr>
                  </a:outerShdw>
                </a:effectLst>
                <a:highlight>
                  <a:srgbClr val="00FFFF"/>
                </a:highlight>
              </a:rPr>
              <a:t>Proverbes 16.18</a:t>
            </a:r>
            <a:r>
              <a:rPr lang="fr-FR" sz="2000" dirty="0">
                <a:effectLst>
                  <a:outerShdw blurRad="38100" dist="38100" dir="2700000" algn="tl">
                    <a:srgbClr val="000000">
                      <a:alpha val="43137"/>
                    </a:srgbClr>
                  </a:outerShdw>
                </a:effectLst>
                <a:highlight>
                  <a:srgbClr val="00FFFF"/>
                </a:highlight>
              </a:rPr>
              <a:t>). </a:t>
            </a:r>
            <a:br>
              <a:rPr lang="fr-FR" sz="2000" dirty="0">
                <a:effectLst>
                  <a:outerShdw blurRad="38100" dist="38100" dir="2700000" algn="tl">
                    <a:srgbClr val="000000">
                      <a:alpha val="43137"/>
                    </a:srgbClr>
                  </a:outerShdw>
                </a:effectLst>
                <a:highlight>
                  <a:srgbClr val="00FFFF"/>
                </a:highlight>
              </a:rPr>
            </a:br>
            <a:r>
              <a:rPr lang="fr-FR" sz="2000" dirty="0">
                <a:effectLst>
                  <a:outerShdw blurRad="38100" dist="38100" dir="2700000" algn="tl">
                    <a:srgbClr val="000000">
                      <a:alpha val="43137"/>
                    </a:srgbClr>
                  </a:outerShdw>
                </a:effectLst>
                <a:highlight>
                  <a:srgbClr val="00FFFF"/>
                </a:highlight>
              </a:rPr>
              <a:t>Cela est vrai dans la famille, dans l'église et dans la nation</a:t>
            </a:r>
            <a:endParaRPr lang="fr-CH" sz="2000" dirty="0">
              <a:effectLst>
                <a:outerShdw blurRad="38100" dist="38100" dir="2700000" algn="tl">
                  <a:srgbClr val="000000">
                    <a:alpha val="43137"/>
                  </a:srgbClr>
                </a:outerShdw>
              </a:effectLst>
              <a:highlight>
                <a:srgbClr val="00FFFF"/>
              </a:highlight>
            </a:endParaRPr>
          </a:p>
        </p:txBody>
      </p:sp>
      <p:sp>
        <p:nvSpPr>
          <p:cNvPr id="6" name="ZoneTexte 5">
            <a:extLst>
              <a:ext uri="{FF2B5EF4-FFF2-40B4-BE49-F238E27FC236}">
                <a16:creationId xmlns:a16="http://schemas.microsoft.com/office/drawing/2014/main" id="{402A5744-9E5A-DE4B-B8C5-0F28707CFB9E}"/>
              </a:ext>
            </a:extLst>
          </p:cNvPr>
          <p:cNvSpPr txBox="1"/>
          <p:nvPr/>
        </p:nvSpPr>
        <p:spPr>
          <a:xfrm>
            <a:off x="609599" y="6386615"/>
            <a:ext cx="4397189" cy="404150"/>
          </a:xfrm>
          <a:prstGeom prst="rect">
            <a:avLst/>
          </a:prstGeom>
          <a:noFill/>
          <a:ln w="38100">
            <a:solidFill>
              <a:schemeClr val="accent1">
                <a:lumMod val="75000"/>
              </a:schemeClr>
            </a:solidFill>
          </a:ln>
        </p:spPr>
        <p:txBody>
          <a:bodyPr wrap="square" rtlCol="0">
            <a:spAutoFit/>
          </a:bodyPr>
          <a:lstStyle/>
          <a:p>
            <a:pPr algn="ctr" rtl="0">
              <a:lnSpc>
                <a:spcPts val="2700"/>
              </a:lnSpc>
              <a:buNone/>
            </a:pPr>
            <a:r>
              <a:rPr lang="fr-FR" b="0" i="0" dirty="0">
                <a:solidFill>
                  <a:srgbClr val="FF0000"/>
                </a:solidFill>
                <a:effectLst>
                  <a:outerShdw blurRad="38100" dist="38100" dir="2700000" algn="tl">
                    <a:srgbClr val="000000">
                      <a:alpha val="43137"/>
                    </a:srgbClr>
                  </a:outerShdw>
                </a:effectLst>
                <a:highlight>
                  <a:srgbClr val="FFFF00"/>
                </a:highlight>
                <a:latin typeface="Arial Nova" panose="020B0504020202020204" pitchFamily="34" charset="0"/>
              </a:rPr>
              <a:t>Témoignages pour l'Église.  </a:t>
            </a:r>
            <a:r>
              <a:rPr lang="fr-FR" i="1" dirty="0">
                <a:solidFill>
                  <a:srgbClr val="FF0000"/>
                </a:solidFill>
                <a:effectLst>
                  <a:outerShdw blurRad="38100" dist="38100" dir="2700000" algn="tl">
                    <a:srgbClr val="000000">
                      <a:alpha val="43137"/>
                    </a:srgbClr>
                  </a:outerShdw>
                </a:effectLst>
                <a:highlight>
                  <a:srgbClr val="FFFF00"/>
                </a:highlight>
                <a:latin typeface="Arial Nova" panose="020B0504020202020204" pitchFamily="34" charset="0"/>
              </a:rPr>
              <a:t>vol. 4,</a:t>
            </a:r>
            <a:r>
              <a:rPr lang="fr-FR" dirty="0">
                <a:solidFill>
                  <a:srgbClr val="FF0000"/>
                </a:solidFill>
                <a:effectLst>
                  <a:outerShdw blurRad="38100" dist="38100" dir="2700000" algn="tl">
                    <a:srgbClr val="000000">
                      <a:alpha val="43137"/>
                    </a:srgbClr>
                  </a:outerShdw>
                </a:effectLst>
                <a:highlight>
                  <a:srgbClr val="FFFF00"/>
                </a:highlight>
                <a:latin typeface="Arial Nova" panose="020B0504020202020204" pitchFamily="34" charset="0"/>
              </a:rPr>
              <a:t> p. 702</a:t>
            </a:r>
            <a:r>
              <a:rPr lang="fr-FR" dirty="0">
                <a:solidFill>
                  <a:srgbClr val="FF0000"/>
                </a:solidFill>
                <a:effectLst>
                  <a:outerShdw blurRad="38100" dist="38100" dir="2700000" algn="tl">
                    <a:srgbClr val="000000">
                      <a:alpha val="43137"/>
                    </a:srgbClr>
                  </a:outerShdw>
                </a:effectLst>
                <a:highlight>
                  <a:srgbClr val="F8E191"/>
                </a:highlight>
                <a:latin typeface="Arial Nova" panose="020B0504020202020204" pitchFamily="34" charset="0"/>
              </a:rPr>
              <a:t>. </a:t>
            </a:r>
            <a:endParaRPr lang="fr-CH" dirty="0">
              <a:solidFill>
                <a:srgbClr val="FF0000"/>
              </a:solidFill>
              <a:effectLst>
                <a:outerShdw blurRad="38100" dist="38100" dir="2700000" algn="tl">
                  <a:srgbClr val="000000">
                    <a:alpha val="43137"/>
                  </a:srgbClr>
                </a:outerShdw>
              </a:effectLst>
              <a:highlight>
                <a:srgbClr val="F8E191"/>
              </a:highlight>
              <a:latin typeface="Arial Nova" panose="020B0504020202020204" pitchFamily="34" charset="0"/>
            </a:endParaRPr>
          </a:p>
        </p:txBody>
      </p:sp>
      <p:pic>
        <p:nvPicPr>
          <p:cNvPr id="1026" name="Picture 2">
            <a:extLst>
              <a:ext uri="{FF2B5EF4-FFF2-40B4-BE49-F238E27FC236}">
                <a16:creationId xmlns:a16="http://schemas.microsoft.com/office/drawing/2014/main" id="{42B6BD7E-6507-2F44-B335-12FCA2E4894F}"/>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rcRect/>
          <a:stretch>
            <a:fillRect/>
          </a:stretch>
        </p:blipFill>
        <p:spPr bwMode="auto">
          <a:xfrm flipH="1">
            <a:off x="325463" y="232474"/>
            <a:ext cx="1972943" cy="23712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C792027-7BE2-768A-A434-C9AA02DF151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50967" y="1502765"/>
            <a:ext cx="2851688" cy="28516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9CBBBA5-B6C9-75A8-AE47-1B478345089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07669" y="219138"/>
            <a:ext cx="1211101" cy="1454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78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6486C8-F674-F336-CC12-1B1AF46E1DAB}"/>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1"/>
          </a:p>
        </p:txBody>
      </p:sp>
      <p:pic>
        <p:nvPicPr>
          <p:cNvPr id="3" name="Picture 2">
            <a:extLst>
              <a:ext uri="{FF2B5EF4-FFF2-40B4-BE49-F238E27FC236}">
                <a16:creationId xmlns:a16="http://schemas.microsoft.com/office/drawing/2014/main" id="{D505DA9E-C96E-AF16-A5A1-50B9BD905758}"/>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6" name="CuadroTexto 5">
            <a:extLst>
              <a:ext uri="{FF2B5EF4-FFF2-40B4-BE49-F238E27FC236}">
                <a16:creationId xmlns:a16="http://schemas.microsoft.com/office/drawing/2014/main" id="{7B964995-E515-79F7-0354-A01A09013CB7}"/>
              </a:ext>
            </a:extLst>
          </p:cNvPr>
          <p:cNvSpPr txBox="1"/>
          <p:nvPr/>
        </p:nvSpPr>
        <p:spPr>
          <a:xfrm>
            <a:off x="247186" y="1519136"/>
            <a:ext cx="2519163" cy="4493538"/>
          </a:xfrm>
          <a:prstGeom prst="rect">
            <a:avLst/>
          </a:prstGeom>
          <a:noFill/>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lang="fr-FR" sz="3200" b="1" noProof="1">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latin typeface="Comic Sans MS" panose="030F0702030302020204" pitchFamily="66" charset="0"/>
              </a:rPr>
              <a:t>« </a:t>
            </a:r>
            <a:r>
              <a:rPr kumimoji="0" lang="fr-FR" sz="3200" b="1" i="0" u="none" strike="noStrike" kern="1200" cap="none" spc="0" normalizeH="0" baseline="0" noProof="1">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uLnTx/>
                <a:uFillTx/>
                <a:latin typeface="Comic Sans MS" panose="030F0702030302020204" pitchFamily="66" charset="0"/>
                <a:ea typeface="+mn-ea"/>
                <a:cs typeface="+mn-cs"/>
              </a:rPr>
              <a:t>Car quiconque s'élève sera abaissé, </a:t>
            </a:r>
          </a:p>
          <a:p>
            <a:pPr marL="0" marR="0" lvl="0" indent="0" algn="ctr" defTabSz="914400" rtl="0" eaLnBrk="1" fontAlgn="auto" latinLnBrk="0" hangingPunct="1">
              <a:spcBef>
                <a:spcPts val="0"/>
              </a:spcBef>
              <a:spcAft>
                <a:spcPts val="0"/>
              </a:spcAft>
              <a:buClrTx/>
              <a:buSzTx/>
              <a:buFontTx/>
              <a:buNone/>
              <a:tabLst/>
              <a:defRPr/>
            </a:pPr>
            <a:r>
              <a:rPr kumimoji="0" lang="fr-FR" sz="3200" b="1" i="0" u="none" strike="noStrike" kern="1200" cap="none" spc="0" normalizeH="0" baseline="0" noProof="1">
                <a:ln w="12700" cmpd="sng">
                  <a:solidFill>
                    <a:srgbClr val="5E4138"/>
                  </a:solidFill>
                  <a:prstDash val="solid"/>
                </a:ln>
                <a:gradFill>
                  <a:gsLst>
                    <a:gs pos="35000">
                      <a:srgbClr val="FFFF00"/>
                    </a:gs>
                    <a:gs pos="74000">
                      <a:srgbClr val="8064A2">
                        <a:lumMod val="60000"/>
                        <a:lumOff val="40000"/>
                      </a:srgbClr>
                    </a:gs>
                    <a:gs pos="100000">
                      <a:srgbClr val="AF6A82"/>
                    </a:gs>
                  </a:gsLst>
                  <a:lin ang="5400000"/>
                </a:gradFill>
                <a:effectLst>
                  <a:outerShdw blurRad="38100" dist="38100" dir="2700000" algn="tl">
                    <a:prstClr val="black"/>
                  </a:outerShdw>
                </a:effectLst>
                <a:uLnTx/>
                <a:uFillTx/>
                <a:latin typeface="Comic Sans MS" panose="030F0702030302020204" pitchFamily="66" charset="0"/>
                <a:ea typeface="+mn-ea"/>
                <a:cs typeface="+mn-cs"/>
              </a:rPr>
              <a:t>et quiconque s'abaisse sera élevé »</a:t>
            </a:r>
          </a:p>
          <a:p>
            <a:pPr marL="0" marR="0" lvl="0" indent="0" algn="ctr" defTabSz="914400" rtl="0" eaLnBrk="1" fontAlgn="auto" latinLnBrk="0" hangingPunct="1">
              <a:spcBef>
                <a:spcPts val="1200"/>
              </a:spcBef>
              <a:spcAft>
                <a:spcPts val="0"/>
              </a:spcAft>
              <a:buClrTx/>
              <a:buSzTx/>
              <a:buFontTx/>
              <a:buNone/>
              <a:tabLst/>
              <a:defRPr/>
            </a:pPr>
            <a:r>
              <a:rPr kumimoji="0" lang="fr-FR" sz="2000" b="1" i="0" u="none" strike="noStrike" kern="1200" cap="none" spc="0" normalizeH="0" baseline="0" noProof="1">
                <a:ln w="12700" cmpd="sng">
                  <a:solidFill>
                    <a:srgbClr val="5E4138"/>
                  </a:solidFill>
                  <a:prstDash val="solid"/>
                </a:ln>
                <a:solidFill>
                  <a:srgbClr val="FFFF99"/>
                </a:solidFill>
                <a:effectLst>
                  <a:outerShdw blurRad="38100" dist="38100" dir="2700000" algn="tl">
                    <a:prstClr val="black"/>
                  </a:outerShdw>
                </a:effectLst>
                <a:uLnTx/>
                <a:uFillTx/>
                <a:latin typeface="Comic Sans MS" panose="030F0702030302020204" pitchFamily="66" charset="0"/>
                <a:ea typeface="+mn-ea"/>
                <a:cs typeface="+mn-cs"/>
              </a:rPr>
              <a:t>(Luc 14.11)</a:t>
            </a:r>
          </a:p>
        </p:txBody>
      </p:sp>
    </p:spTree>
    <p:extLst>
      <p:ext uri="{BB962C8B-B14F-4D97-AF65-F5344CB8AC3E}">
        <p14:creationId xmlns:p14="http://schemas.microsoft.com/office/powerpoint/2010/main" val="168459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A2B4364-8A1F-8334-E7EF-C87B7A8A4746}"/>
              </a:ext>
            </a:extLst>
          </p:cNvPr>
          <p:cNvSpPr txBox="1"/>
          <p:nvPr/>
        </p:nvSpPr>
        <p:spPr>
          <a:xfrm>
            <a:off x="4386020" y="154983"/>
            <a:ext cx="7315200" cy="5016758"/>
          </a:xfrm>
          <a:prstGeom prst="rect">
            <a:avLst/>
          </a:prstGeom>
          <a:noFill/>
          <a:ln w="57150">
            <a:solidFill>
              <a:srgbClr val="6600FF"/>
            </a:solidFill>
          </a:ln>
        </p:spPr>
        <p:txBody>
          <a:bodyPr wrap="square" rtlCol="0">
            <a:spAutoFit/>
          </a:bodyPr>
          <a:lstStyle/>
          <a:p>
            <a:pPr algn="ctr"/>
            <a:r>
              <a:rPr lang="fr-FR" sz="2000" dirty="0">
                <a:highlight>
                  <a:srgbClr val="FFFF00"/>
                </a:highlight>
                <a:latin typeface="Arial" panose="020B0604020202020204" pitchFamily="34" charset="0"/>
                <a:cs typeface="Arial" panose="020B0604020202020204" pitchFamily="34" charset="0"/>
              </a:rPr>
              <a:t>... </a:t>
            </a:r>
            <a:r>
              <a:rPr lang="fr-FR" sz="2000" dirty="0">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Certains semblent effrayés à l’idée de prendre Dieu au mot, comme si c’était de la présomption.</a:t>
            </a:r>
            <a:br>
              <a:rPr lang="fr-FR" sz="2000" dirty="0">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br>
            <a:r>
              <a:rPr lang="fr-FR" sz="2000" dirty="0">
                <a:latin typeface="Arial" panose="020B0604020202020204" pitchFamily="34" charset="0"/>
                <a:cs typeface="Arial" panose="020B0604020202020204" pitchFamily="34" charset="0"/>
              </a:rPr>
              <a:t> </a:t>
            </a:r>
          </a:p>
          <a:p>
            <a:pPr lvl="2" algn="just"/>
            <a:r>
              <a:rPr lang="fr-FR" sz="2000" dirty="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Ils prient le Seigneur de les enseigner et pourtant s’effraient de saisir la promesse de Dieu et de croire qu’ils ont été enseignés par lui. </a:t>
            </a:r>
          </a:p>
          <a:p>
            <a:pPr algn="just"/>
            <a:endParaRPr lang="fr-FR" sz="2000" dirty="0">
              <a:latin typeface="Arial" panose="020B0604020202020204" pitchFamily="34" charset="0"/>
              <a:cs typeface="Arial" panose="020B0604020202020204" pitchFamily="34" charset="0"/>
            </a:endParaRPr>
          </a:p>
          <a:p>
            <a:pPr algn="just"/>
            <a:r>
              <a:rPr lang="fr-FR" sz="2000" dirty="0">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Aussi longtemps que nous nous approchons de notre Père céleste humblement et disposés à nous laisser diriger, désireux et impatients d’apprendre, pourquoi douterions-nous de la réalisation par Dieu de Sa propre promesse ? … </a:t>
            </a:r>
          </a:p>
          <a:p>
            <a:pPr algn="just"/>
            <a:endParaRPr lang="fr-FR" sz="2000" dirty="0">
              <a:latin typeface="Arial" panose="020B0604020202020204" pitchFamily="34" charset="0"/>
              <a:cs typeface="Arial" panose="020B0604020202020204" pitchFamily="34" charset="0"/>
            </a:endParaRPr>
          </a:p>
          <a:p>
            <a:pPr lvl="2" algn="just"/>
            <a:r>
              <a:rPr lang="fr-FR" sz="2000" dirty="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Quand vous avez cherché à connaître Sa volonté, votre part dans l’action de Dieu consiste à croire que vous serez conduit, guidé et béni dans l’accomplissement de Sa volonté.</a:t>
            </a:r>
            <a:endParaRPr lang="fr-CH" dirty="0">
              <a:solidFill>
                <a:srgbClr val="0000CC"/>
              </a:solidFill>
              <a:effectLst>
                <a:outerShdw blurRad="38100" dist="38100" dir="2700000" algn="tl">
                  <a:srgbClr val="000000">
                    <a:alpha val="43137"/>
                  </a:srgbClr>
                </a:outerShdw>
              </a:effectLst>
            </a:endParaRPr>
          </a:p>
        </p:txBody>
      </p:sp>
      <p:sp>
        <p:nvSpPr>
          <p:cNvPr id="3" name="ZoneTexte 2">
            <a:extLst>
              <a:ext uri="{FF2B5EF4-FFF2-40B4-BE49-F238E27FC236}">
                <a16:creationId xmlns:a16="http://schemas.microsoft.com/office/drawing/2014/main" id="{1EBAFBB4-B7F9-07BF-424A-398BB53FCA49}"/>
              </a:ext>
            </a:extLst>
          </p:cNvPr>
          <p:cNvSpPr txBox="1"/>
          <p:nvPr/>
        </p:nvSpPr>
        <p:spPr>
          <a:xfrm>
            <a:off x="4370522" y="5563892"/>
            <a:ext cx="7299701" cy="1015663"/>
          </a:xfrm>
          <a:prstGeom prst="rect">
            <a:avLst/>
          </a:prstGeom>
          <a:noFill/>
          <a:ln w="57150">
            <a:solidFill>
              <a:srgbClr val="6600FF"/>
            </a:solidFill>
          </a:ln>
        </p:spPr>
        <p:txBody>
          <a:bodyPr wrap="square" rtlCol="0">
            <a:spAutoFit/>
          </a:bodyPr>
          <a:lstStyle/>
          <a:p>
            <a:pPr algn="just"/>
            <a:r>
              <a:rPr lang="fr-FR" sz="2000" dirty="0">
                <a:solidFill>
                  <a:srgbClr val="6600FF"/>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Ce fut Christ qui guida les Israélites à travers le désert et c'est lui qui guide son peuple aujourd'hui, en lui montrant où et comment travailler. </a:t>
            </a:r>
            <a:endParaRPr lang="fr-CH" sz="2000" dirty="0">
              <a:solidFill>
                <a:srgbClr val="6600FF"/>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B9E7C5EC-50AC-AEBC-E5CD-0EC0A488D647}"/>
              </a:ext>
            </a:extLst>
          </p:cNvPr>
          <p:cNvSpPr txBox="1"/>
          <p:nvPr/>
        </p:nvSpPr>
        <p:spPr>
          <a:xfrm>
            <a:off x="635430" y="5904853"/>
            <a:ext cx="3285641" cy="646331"/>
          </a:xfrm>
          <a:prstGeom prst="rect">
            <a:avLst/>
          </a:prstGeom>
          <a:noFill/>
          <a:ln w="57150">
            <a:solidFill>
              <a:srgbClr val="6600FF"/>
            </a:solidFill>
          </a:ln>
        </p:spPr>
        <p:txBody>
          <a:bodyPr wrap="square" rtlCol="0">
            <a:spAutoFit/>
          </a:bodyPr>
          <a:lstStyle/>
          <a:p>
            <a:pPr algn="ctr"/>
            <a:r>
              <a:rPr lang="fr-FR" dirty="0">
                <a:effectLst>
                  <a:outerShdw blurRad="38100" dist="38100" dir="2700000" algn="tl">
                    <a:srgbClr val="000000">
                      <a:alpha val="43137"/>
                    </a:srgbClr>
                  </a:outerShdw>
                </a:effectLst>
                <a:highlight>
                  <a:srgbClr val="00FFFF"/>
                </a:highlight>
              </a:rPr>
              <a:t>(Commentaire d’Ellen G. White </a:t>
            </a:r>
            <a:br>
              <a:rPr lang="fr-FR" dirty="0">
                <a:effectLst>
                  <a:outerShdw blurRad="38100" dist="38100" dir="2700000" algn="tl">
                    <a:srgbClr val="000000">
                      <a:alpha val="43137"/>
                    </a:srgbClr>
                  </a:outerShdw>
                </a:effectLst>
                <a:highlight>
                  <a:srgbClr val="00FFFF"/>
                </a:highlight>
              </a:rPr>
            </a:br>
            <a:r>
              <a:rPr lang="fr-FR" dirty="0">
                <a:effectLst>
                  <a:outerShdw blurRad="38100" dist="38100" dir="2700000" algn="tl">
                    <a:srgbClr val="000000">
                      <a:alpha val="43137"/>
                    </a:srgbClr>
                  </a:outerShdw>
                </a:effectLst>
                <a:highlight>
                  <a:srgbClr val="00FFFF"/>
                </a:highlight>
              </a:rPr>
              <a:t>sur Proverbes 3.5-6.)</a:t>
            </a:r>
            <a:endParaRPr lang="fr-CH" dirty="0">
              <a:effectLst>
                <a:outerShdw blurRad="38100" dist="38100" dir="2700000" algn="tl">
                  <a:srgbClr val="000000">
                    <a:alpha val="43137"/>
                  </a:srgbClr>
                </a:outerShdw>
              </a:effectLst>
              <a:highlight>
                <a:srgbClr val="00FFFF"/>
              </a:highlight>
            </a:endParaRPr>
          </a:p>
        </p:txBody>
      </p:sp>
      <p:pic>
        <p:nvPicPr>
          <p:cNvPr id="2050" name="Picture 2" descr="Image d’Épingle Story">
            <a:extLst>
              <a:ext uri="{FF2B5EF4-FFF2-40B4-BE49-F238E27FC236}">
                <a16:creationId xmlns:a16="http://schemas.microsoft.com/office/drawing/2014/main" id="{A8DC2B53-B48A-9D05-3B99-499A84D777D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4858" y="453923"/>
            <a:ext cx="1831491" cy="3254644"/>
          </a:xfrm>
          <a:prstGeom prst="rect">
            <a:avLst/>
          </a:prstGeom>
          <a:noFill/>
          <a:ln w="57150">
            <a:solidFill>
              <a:srgbClr val="6600FF"/>
            </a:solidFill>
          </a:ln>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748A5EBC-9DF9-10B0-4D72-6AEDB253A2F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93749" y="639305"/>
            <a:ext cx="1937288" cy="3029919"/>
          </a:xfrm>
          <a:prstGeom prst="rect">
            <a:avLst/>
          </a:prstGeom>
          <a:noFill/>
          <a:ln w="57150">
            <a:solidFill>
              <a:srgbClr val="6600FF"/>
            </a:solidFill>
          </a:ln>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F4EF5921-E3C4-869A-440F-4EC9A455B62A}"/>
              </a:ext>
            </a:extLst>
          </p:cNvPr>
          <p:cNvSpPr txBox="1"/>
          <p:nvPr/>
        </p:nvSpPr>
        <p:spPr>
          <a:xfrm>
            <a:off x="396696" y="3889776"/>
            <a:ext cx="3797085" cy="1938992"/>
          </a:xfrm>
          <a:prstGeom prst="rect">
            <a:avLst/>
          </a:prstGeom>
          <a:solidFill>
            <a:srgbClr val="C5F9C7"/>
          </a:solidFill>
          <a:ln w="57150">
            <a:solidFill>
              <a:srgbClr val="6600FF"/>
            </a:solidFill>
          </a:ln>
        </p:spPr>
        <p:txBody>
          <a:bodyPr wrap="square" rtlCol="0">
            <a:spAutoFit/>
          </a:bodyPr>
          <a:lstStyle/>
          <a:p>
            <a:pPr fontAlgn="base"/>
            <a:r>
              <a:rPr lang="fr-CH" sz="2000" dirty="0">
                <a:solidFill>
                  <a:srgbClr val="6600FF"/>
                </a:solidFill>
                <a:hlinkClick r:id="rId5" tooltip="Proverbes - Chapitre 3 -  Verset 5">
                  <a:extLst>
                    <a:ext uri="{A12FA001-AC4F-418D-AE19-62706E023703}">
                      <ahyp:hlinkClr xmlns:ahyp="http://schemas.microsoft.com/office/drawing/2018/hyperlinkcolor" val="tx"/>
                    </a:ext>
                  </a:extLst>
                </a:hlinkClick>
              </a:rPr>
              <a:t>3:5</a:t>
            </a:r>
            <a:r>
              <a:rPr lang="fr-CH" sz="2000" dirty="0"/>
              <a:t> </a:t>
            </a:r>
            <a:r>
              <a:rPr lang="fr-CH" sz="2000" dirty="0">
                <a:ln w="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Confie-toi en l'Éternel de tout ton coeur, Et ne t'appuie pas sur ta sagesse;</a:t>
            </a:r>
          </a:p>
          <a:p>
            <a:pPr fontAlgn="base"/>
            <a:r>
              <a:rPr lang="fr-CH" sz="2000" dirty="0">
                <a:solidFill>
                  <a:srgbClr val="6600FF"/>
                </a:solidFill>
                <a:hlinkClick r:id="rId6" tooltip="Proverbes - Chapitre 3 -  Verset 6">
                  <a:extLst>
                    <a:ext uri="{A12FA001-AC4F-418D-AE19-62706E023703}">
                      <ahyp:hlinkClr xmlns:ahyp="http://schemas.microsoft.com/office/drawing/2018/hyperlinkcolor" val="tx"/>
                    </a:ext>
                  </a:extLst>
                </a:hlinkClick>
              </a:rPr>
              <a:t>3:6</a:t>
            </a:r>
            <a:r>
              <a:rPr lang="fr-CH" sz="2000" dirty="0">
                <a:solidFill>
                  <a:srgbClr val="6600FF"/>
                </a:solidFill>
              </a:rPr>
              <a:t>  </a:t>
            </a:r>
            <a:r>
              <a:rPr lang="fr-CH" sz="2000" dirty="0">
                <a:ln w="0"/>
                <a:effectLst>
                  <a:outerShdw blurRad="38100" dist="38100" dir="2700000" algn="tl">
                    <a:srgbClr val="000000">
                      <a:alpha val="43137"/>
                    </a:srgbClr>
                  </a:outerShdw>
                </a:effectLst>
                <a:latin typeface="Arial" panose="020B0604020202020204" pitchFamily="34" charset="0"/>
                <a:cs typeface="Arial" panose="020B0604020202020204" pitchFamily="34" charset="0"/>
              </a:rPr>
              <a:t>Reconnais-le dans toutes tes voies, Et il aplanira tes sentiers.</a:t>
            </a:r>
            <a:endParaRPr lang="fr-CH"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543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AD898-0F82-A2F3-D45D-B52042AE7C5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7810F30-E3D2-5367-AD70-50494C1EC77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8" name="Group 7">
            <a:extLst>
              <a:ext uri="{FF2B5EF4-FFF2-40B4-BE49-F238E27FC236}">
                <a16:creationId xmlns:a16="http://schemas.microsoft.com/office/drawing/2014/main" id="{B93DF485-5AE2-7E92-691C-EBAD76F4B043}"/>
              </a:ext>
            </a:extLst>
          </p:cNvPr>
          <p:cNvGrpSpPr/>
          <p:nvPr/>
        </p:nvGrpSpPr>
        <p:grpSpPr>
          <a:xfrm>
            <a:off x="719009" y="2907594"/>
            <a:ext cx="10793080" cy="3620221"/>
            <a:chOff x="719009" y="2907594"/>
            <a:chExt cx="10793080" cy="3620221"/>
          </a:xfrm>
        </p:grpSpPr>
        <p:sp>
          <p:nvSpPr>
            <p:cNvPr id="10" name="Freeform 9">
              <a:extLst>
                <a:ext uri="{FF2B5EF4-FFF2-40B4-BE49-F238E27FC236}">
                  <a16:creationId xmlns:a16="http://schemas.microsoft.com/office/drawing/2014/main" id="{CD881A47-C7CC-34A5-D880-06064BCC3D4E}"/>
                </a:ext>
              </a:extLst>
            </p:cNvPr>
            <p:cNvSpPr/>
            <p:nvPr/>
          </p:nvSpPr>
          <p:spPr>
            <a:xfrm>
              <a:off x="8017896" y="3457126"/>
              <a:ext cx="2618722" cy="171728"/>
            </a:xfrm>
            <a:custGeom>
              <a:avLst/>
              <a:gdLst/>
              <a:ahLst/>
              <a:cxnLst/>
              <a:rect l="0" t="0" r="0" b="0"/>
              <a:pathLst>
                <a:path>
                  <a:moveTo>
                    <a:pt x="0" y="0"/>
                  </a:moveTo>
                  <a:lnTo>
                    <a:pt x="0" y="85864"/>
                  </a:lnTo>
                  <a:lnTo>
                    <a:pt x="2618722" y="85864"/>
                  </a:lnTo>
                  <a:lnTo>
                    <a:pt x="2618722" y="171728"/>
                  </a:lnTo>
                </a:path>
              </a:pathLst>
            </a:custGeom>
            <a:noFill/>
            <a:ln>
              <a:solidFill>
                <a:schemeClr val="accent4">
                  <a:lumMod val="75000"/>
                </a:schemeClr>
              </a:solidFill>
            </a:ln>
          </p:spPr>
          <p:style>
            <a:lnRef idx="2">
              <a:scrgbClr r="0" g="0" b="0"/>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fr-FR" noProof="1"/>
            </a:p>
          </p:txBody>
        </p:sp>
        <p:sp>
          <p:nvSpPr>
            <p:cNvPr id="13" name="Freeform 12">
              <a:extLst>
                <a:ext uri="{FF2B5EF4-FFF2-40B4-BE49-F238E27FC236}">
                  <a16:creationId xmlns:a16="http://schemas.microsoft.com/office/drawing/2014/main" id="{B87A668E-776B-271F-35DF-0D902F6EDAF0}"/>
                </a:ext>
              </a:extLst>
            </p:cNvPr>
            <p:cNvSpPr/>
            <p:nvPr/>
          </p:nvSpPr>
          <p:spPr>
            <a:xfrm>
              <a:off x="8017896" y="3457126"/>
              <a:ext cx="402725" cy="171728"/>
            </a:xfrm>
            <a:custGeom>
              <a:avLst/>
              <a:gdLst/>
              <a:ahLst/>
              <a:cxnLst/>
              <a:rect l="0" t="0" r="0" b="0"/>
              <a:pathLst>
                <a:path>
                  <a:moveTo>
                    <a:pt x="0" y="0"/>
                  </a:moveTo>
                  <a:lnTo>
                    <a:pt x="0" y="85864"/>
                  </a:lnTo>
                  <a:lnTo>
                    <a:pt x="402725" y="85864"/>
                  </a:lnTo>
                  <a:lnTo>
                    <a:pt x="402725" y="171728"/>
                  </a:lnTo>
                </a:path>
              </a:pathLst>
            </a:custGeom>
            <a:noFill/>
            <a:ln>
              <a:solidFill>
                <a:schemeClr val="accent4">
                  <a:lumMod val="75000"/>
                </a:schemeClr>
              </a:solidFill>
            </a:ln>
          </p:spPr>
          <p:style>
            <a:lnRef idx="2">
              <a:scrgbClr r="0" g="0" b="0"/>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fr-FR" noProof="1"/>
            </a:p>
          </p:txBody>
        </p:sp>
        <p:sp>
          <p:nvSpPr>
            <p:cNvPr id="14" name="Freeform 13">
              <a:extLst>
                <a:ext uri="{FF2B5EF4-FFF2-40B4-BE49-F238E27FC236}">
                  <a16:creationId xmlns:a16="http://schemas.microsoft.com/office/drawing/2014/main" id="{955F857F-D402-4FF8-6AFE-291C798A72C9}"/>
                </a:ext>
              </a:extLst>
            </p:cNvPr>
            <p:cNvSpPr/>
            <p:nvPr/>
          </p:nvSpPr>
          <p:spPr>
            <a:xfrm>
              <a:off x="6061759" y="3457126"/>
              <a:ext cx="1956137" cy="171728"/>
            </a:xfrm>
            <a:custGeom>
              <a:avLst/>
              <a:gdLst/>
              <a:ahLst/>
              <a:cxnLst/>
              <a:rect l="0" t="0" r="0" b="0"/>
              <a:pathLst>
                <a:path>
                  <a:moveTo>
                    <a:pt x="1956137" y="0"/>
                  </a:moveTo>
                  <a:lnTo>
                    <a:pt x="1956137" y="85864"/>
                  </a:lnTo>
                  <a:lnTo>
                    <a:pt x="0" y="85864"/>
                  </a:lnTo>
                  <a:lnTo>
                    <a:pt x="0" y="171728"/>
                  </a:lnTo>
                </a:path>
              </a:pathLst>
            </a:custGeom>
            <a:noFill/>
            <a:ln>
              <a:solidFill>
                <a:schemeClr val="accent4">
                  <a:lumMod val="75000"/>
                </a:schemeClr>
              </a:solidFill>
            </a:ln>
          </p:spPr>
          <p:style>
            <a:lnRef idx="2">
              <a:scrgbClr r="0" g="0" b="0"/>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fr-FR" noProof="1"/>
            </a:p>
          </p:txBody>
        </p:sp>
        <p:sp>
          <p:nvSpPr>
            <p:cNvPr id="15" name="Freeform 14">
              <a:extLst>
                <a:ext uri="{FF2B5EF4-FFF2-40B4-BE49-F238E27FC236}">
                  <a16:creationId xmlns:a16="http://schemas.microsoft.com/office/drawing/2014/main" id="{26075888-9064-9A85-C385-44C9F77AE7A1}"/>
                </a:ext>
              </a:extLst>
            </p:cNvPr>
            <p:cNvSpPr/>
            <p:nvPr/>
          </p:nvSpPr>
          <p:spPr>
            <a:xfrm>
              <a:off x="2229312" y="3457126"/>
              <a:ext cx="1491392" cy="171728"/>
            </a:xfrm>
            <a:custGeom>
              <a:avLst/>
              <a:gdLst/>
              <a:ahLst/>
              <a:cxnLst/>
              <a:rect l="0" t="0" r="0" b="0"/>
              <a:pathLst>
                <a:path>
                  <a:moveTo>
                    <a:pt x="0" y="0"/>
                  </a:moveTo>
                  <a:lnTo>
                    <a:pt x="0" y="85864"/>
                  </a:lnTo>
                  <a:lnTo>
                    <a:pt x="1491392" y="85864"/>
                  </a:lnTo>
                  <a:lnTo>
                    <a:pt x="1491392" y="171728"/>
                  </a:lnTo>
                </a:path>
              </a:pathLst>
            </a:custGeom>
            <a:noFill/>
            <a:ln>
              <a:solidFill>
                <a:srgbClr val="C00000"/>
              </a:solidFill>
            </a:ln>
          </p:spPr>
          <p:style>
            <a:lnRef idx="2">
              <a:scrgbClr r="0" g="0" b="0"/>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fr-FR" noProof="1"/>
            </a:p>
          </p:txBody>
        </p:sp>
        <p:sp>
          <p:nvSpPr>
            <p:cNvPr id="16" name="Freeform 15">
              <a:extLst>
                <a:ext uri="{FF2B5EF4-FFF2-40B4-BE49-F238E27FC236}">
                  <a16:creationId xmlns:a16="http://schemas.microsoft.com/office/drawing/2014/main" id="{299A1274-2C4B-3CF8-75B6-64FD2E454381}"/>
                </a:ext>
              </a:extLst>
            </p:cNvPr>
            <p:cNvSpPr/>
            <p:nvPr/>
          </p:nvSpPr>
          <p:spPr>
            <a:xfrm>
              <a:off x="1529940" y="3457126"/>
              <a:ext cx="699372" cy="171728"/>
            </a:xfrm>
            <a:custGeom>
              <a:avLst/>
              <a:gdLst/>
              <a:ahLst/>
              <a:cxnLst/>
              <a:rect l="0" t="0" r="0" b="0"/>
              <a:pathLst>
                <a:path>
                  <a:moveTo>
                    <a:pt x="699372" y="0"/>
                  </a:moveTo>
                  <a:lnTo>
                    <a:pt x="699372" y="85864"/>
                  </a:lnTo>
                  <a:lnTo>
                    <a:pt x="0" y="85864"/>
                  </a:lnTo>
                  <a:lnTo>
                    <a:pt x="0" y="171728"/>
                  </a:lnTo>
                </a:path>
              </a:pathLst>
            </a:custGeom>
            <a:noFill/>
            <a:ln>
              <a:solidFill>
                <a:srgbClr val="C00000"/>
              </a:solidFill>
            </a:ln>
          </p:spPr>
          <p:style>
            <a:lnRef idx="2">
              <a:scrgbClr r="0" g="0" b="0"/>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fr-FR" noProof="1"/>
            </a:p>
          </p:txBody>
        </p:sp>
        <p:sp>
          <p:nvSpPr>
            <p:cNvPr id="17" name="Oval 16">
              <a:extLst>
                <a:ext uri="{FF2B5EF4-FFF2-40B4-BE49-F238E27FC236}">
                  <a16:creationId xmlns:a16="http://schemas.microsoft.com/office/drawing/2014/main" id="{84E28B33-9E20-9F4C-E43D-BBEB63F384A6}"/>
                </a:ext>
              </a:extLst>
            </p:cNvPr>
            <p:cNvSpPr/>
            <p:nvPr/>
          </p:nvSpPr>
          <p:spPr>
            <a:xfrm>
              <a:off x="1954546" y="2907594"/>
              <a:ext cx="549532" cy="549532"/>
            </a:xfrm>
            <a:prstGeom prst="ellipse">
              <a:avLst/>
            </a:prstGeom>
            <a:solidFill>
              <a:srgbClr val="C00000"/>
            </a:solidFill>
            <a:scene3d>
              <a:camera prst="orthographicFront"/>
              <a:lightRig rig="threePt" dir="t"/>
            </a:scene3d>
            <a:sp3d>
              <a:bevelT prst="convex"/>
            </a:sp3d>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fr-FR" noProof="1"/>
            </a:p>
          </p:txBody>
        </p:sp>
        <p:sp>
          <p:nvSpPr>
            <p:cNvPr id="18" name="Freeform 17">
              <a:extLst>
                <a:ext uri="{FF2B5EF4-FFF2-40B4-BE49-F238E27FC236}">
                  <a16:creationId xmlns:a16="http://schemas.microsoft.com/office/drawing/2014/main" id="{AFE5C6B8-504E-D51C-10B9-8044F7F13DD4}"/>
                </a:ext>
              </a:extLst>
            </p:cNvPr>
            <p:cNvSpPr/>
            <p:nvPr/>
          </p:nvSpPr>
          <p:spPr>
            <a:xfrm>
              <a:off x="2507962" y="2916321"/>
              <a:ext cx="2187464" cy="549532"/>
            </a:xfrm>
            <a:custGeom>
              <a:avLst/>
              <a:gdLst>
                <a:gd name="csX0" fmla="*/ 0 w 2187464"/>
                <a:gd name="csY0" fmla="*/ 0 h 549532"/>
                <a:gd name="csX1" fmla="*/ 2187464 w 2187464"/>
                <a:gd name="csY1" fmla="*/ 0 h 549532"/>
                <a:gd name="csX2" fmla="*/ 2187464 w 2187464"/>
                <a:gd name="csY2" fmla="*/ 549532 h 549532"/>
                <a:gd name="csX3" fmla="*/ 0 w 2187464"/>
                <a:gd name="csY3" fmla="*/ 549532 h 549532"/>
                <a:gd name="csX4" fmla="*/ 0 w 2187464"/>
                <a:gd name="csY4" fmla="*/ 0 h 549532"/>
              </a:gdLst>
              <a:ahLst/>
              <a:cxnLst>
                <a:cxn ang="0">
                  <a:pos x="csX0" y="csY0"/>
                </a:cxn>
                <a:cxn ang="0">
                  <a:pos x="csX1" y="csY1"/>
                </a:cxn>
                <a:cxn ang="0">
                  <a:pos x="csX2" y="csY2"/>
                </a:cxn>
                <a:cxn ang="0">
                  <a:pos x="csX3" y="csY3"/>
                </a:cxn>
                <a:cxn ang="0">
                  <a:pos x="csX4" y="csY4"/>
                </a:cxn>
              </a:cxnLst>
              <a:rect l="l" t="t" r="r" b="b"/>
              <a:pathLst>
                <a:path w="2187464" h="549532">
                  <a:moveTo>
                    <a:pt x="0" y="0"/>
                  </a:moveTo>
                  <a:lnTo>
                    <a:pt x="2187464" y="0"/>
                  </a:lnTo>
                  <a:lnTo>
                    <a:pt x="2187464" y="549532"/>
                  </a:lnTo>
                  <a:lnTo>
                    <a:pt x="0" y="54953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ctr" anchorCtr="0">
              <a:noAutofit/>
              <a:scene3d>
                <a:camera prst="orthographicFront"/>
                <a:lightRig rig="threePt" dir="t"/>
              </a:scene3d>
              <a:sp3d extrusionH="57150">
                <a:bevelT w="38100" h="38100"/>
              </a:sp3d>
            </a:bodyPr>
            <a:lstStyle/>
            <a:p>
              <a:pPr marL="0" lvl="0" indent="0" algn="l" defTabSz="1066800">
                <a:lnSpc>
                  <a:spcPct val="90000"/>
                </a:lnSpc>
                <a:spcBef>
                  <a:spcPct val="0"/>
                </a:spcBef>
                <a:spcAft>
                  <a:spcPct val="35000"/>
                </a:spcAft>
                <a:buNone/>
              </a:pPr>
              <a:r>
                <a:rPr lang="fr-FR" sz="2400" b="1" kern="1200" noProof="1">
                  <a:solidFill>
                    <a:srgbClr val="C00000"/>
                  </a:solidFill>
                </a:rPr>
                <a:t>Exemples d'orgueil</a:t>
              </a:r>
              <a:endParaRPr lang="fr-FR" sz="2400" kern="1200" noProof="1">
                <a:solidFill>
                  <a:srgbClr val="C00000"/>
                </a:solidFill>
              </a:endParaRPr>
            </a:p>
          </p:txBody>
        </p:sp>
        <p:sp>
          <p:nvSpPr>
            <p:cNvPr id="19" name="Rounded Rectangle 18">
              <a:extLst>
                <a:ext uri="{FF2B5EF4-FFF2-40B4-BE49-F238E27FC236}">
                  <a16:creationId xmlns:a16="http://schemas.microsoft.com/office/drawing/2014/main" id="{CE2409A0-86C6-E0C8-BE31-8197347D8018}"/>
                </a:ext>
              </a:extLst>
            </p:cNvPr>
            <p:cNvSpPr/>
            <p:nvPr/>
          </p:nvSpPr>
          <p:spPr>
            <a:xfrm>
              <a:off x="719009" y="3628855"/>
              <a:ext cx="1621861" cy="2048045"/>
            </a:xfrm>
            <a:prstGeom prst="roundRect">
              <a:avLst/>
            </a:prstGeom>
            <a:blipFill rotWithShape="1">
              <a:blip r:embed="rId3"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a:lstStyle/>
            <a:p>
              <a:endParaRPr lang="fr-FR" noProof="1"/>
            </a:p>
          </p:txBody>
        </p:sp>
        <p:sp>
          <p:nvSpPr>
            <p:cNvPr id="20" name="Freeform 19">
              <a:extLst>
                <a:ext uri="{FF2B5EF4-FFF2-40B4-BE49-F238E27FC236}">
                  <a16:creationId xmlns:a16="http://schemas.microsoft.com/office/drawing/2014/main" id="{24B8F409-B3CE-D2AF-289B-2DED24BEB1E7}"/>
                </a:ext>
              </a:extLst>
            </p:cNvPr>
            <p:cNvSpPr/>
            <p:nvPr/>
          </p:nvSpPr>
          <p:spPr>
            <a:xfrm>
              <a:off x="1006478" y="5719211"/>
              <a:ext cx="1111071" cy="549532"/>
            </a:xfrm>
            <a:custGeom>
              <a:avLst/>
              <a:gdLst>
                <a:gd name="csX0" fmla="*/ 0 w 1111071"/>
                <a:gd name="csY0" fmla="*/ 0 h 549532"/>
                <a:gd name="csX1" fmla="*/ 1111071 w 1111071"/>
                <a:gd name="csY1" fmla="*/ 0 h 549532"/>
                <a:gd name="csX2" fmla="*/ 1111071 w 1111071"/>
                <a:gd name="csY2" fmla="*/ 549532 h 549532"/>
                <a:gd name="csX3" fmla="*/ 0 w 1111071"/>
                <a:gd name="csY3" fmla="*/ 549532 h 549532"/>
                <a:gd name="csX4" fmla="*/ 0 w 1111071"/>
                <a:gd name="csY4" fmla="*/ 0 h 549532"/>
              </a:gdLst>
              <a:ahLst/>
              <a:cxnLst>
                <a:cxn ang="0">
                  <a:pos x="csX0" y="csY0"/>
                </a:cxn>
                <a:cxn ang="0">
                  <a:pos x="csX1" y="csY1"/>
                </a:cxn>
                <a:cxn ang="0">
                  <a:pos x="csX2" y="csY2"/>
                </a:cxn>
                <a:cxn ang="0">
                  <a:pos x="csX3" y="csY3"/>
                </a:cxn>
                <a:cxn ang="0">
                  <a:pos x="csX4" y="csY4"/>
                </a:cxn>
              </a:cxnLst>
              <a:rect l="l" t="t" r="r" b="b"/>
              <a:pathLst>
                <a:path w="1111071" h="549532">
                  <a:moveTo>
                    <a:pt x="0" y="0"/>
                  </a:moveTo>
                  <a:lnTo>
                    <a:pt x="1111071" y="0"/>
                  </a:lnTo>
                  <a:lnTo>
                    <a:pt x="1111071" y="549532"/>
                  </a:lnTo>
                  <a:lnTo>
                    <a:pt x="0" y="54953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noProof="1"/>
                <a:t>Lucifer</a:t>
              </a:r>
              <a:endParaRPr lang="fr-FR" sz="2000" kern="1200" noProof="1"/>
            </a:p>
          </p:txBody>
        </p:sp>
        <p:sp>
          <p:nvSpPr>
            <p:cNvPr id="21" name="Rounded Rectangle 20">
              <a:extLst>
                <a:ext uri="{FF2B5EF4-FFF2-40B4-BE49-F238E27FC236}">
                  <a16:creationId xmlns:a16="http://schemas.microsoft.com/office/drawing/2014/main" id="{B46AB1A1-0611-CCA0-6E4D-54E5D2C80834}"/>
                </a:ext>
              </a:extLst>
            </p:cNvPr>
            <p:cNvSpPr/>
            <p:nvPr/>
          </p:nvSpPr>
          <p:spPr>
            <a:xfrm>
              <a:off x="2909774" y="3628855"/>
              <a:ext cx="1621861" cy="2048045"/>
            </a:xfrm>
            <a:prstGeom prst="roundRect">
              <a:avLst/>
            </a:prstGeom>
            <a:blipFill dpi="0" rotWithShape="1">
              <a:blip r:embed="rId4"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a:lstStyle/>
            <a:p>
              <a:endParaRPr lang="fr-FR" noProof="1"/>
            </a:p>
          </p:txBody>
        </p:sp>
        <p:sp>
          <p:nvSpPr>
            <p:cNvPr id="22" name="Freeform 21">
              <a:extLst>
                <a:ext uri="{FF2B5EF4-FFF2-40B4-BE49-F238E27FC236}">
                  <a16:creationId xmlns:a16="http://schemas.microsoft.com/office/drawing/2014/main" id="{ECBB035F-AE4F-766B-6C80-2E2170B087A2}"/>
                </a:ext>
              </a:extLst>
            </p:cNvPr>
            <p:cNvSpPr/>
            <p:nvPr/>
          </p:nvSpPr>
          <p:spPr>
            <a:xfrm>
              <a:off x="3016346" y="5978283"/>
              <a:ext cx="1411651" cy="549532"/>
            </a:xfrm>
            <a:custGeom>
              <a:avLst/>
              <a:gdLst>
                <a:gd name="csX0" fmla="*/ 0 w 1411651"/>
                <a:gd name="csY0" fmla="*/ 0 h 549532"/>
                <a:gd name="csX1" fmla="*/ 1411651 w 1411651"/>
                <a:gd name="csY1" fmla="*/ 0 h 549532"/>
                <a:gd name="csX2" fmla="*/ 1411651 w 1411651"/>
                <a:gd name="csY2" fmla="*/ 549532 h 549532"/>
                <a:gd name="csX3" fmla="*/ 0 w 1411651"/>
                <a:gd name="csY3" fmla="*/ 549532 h 549532"/>
                <a:gd name="csX4" fmla="*/ 0 w 1411651"/>
                <a:gd name="csY4" fmla="*/ 0 h 549532"/>
              </a:gdLst>
              <a:ahLst/>
              <a:cxnLst>
                <a:cxn ang="0">
                  <a:pos x="csX0" y="csY0"/>
                </a:cxn>
                <a:cxn ang="0">
                  <a:pos x="csX1" y="csY1"/>
                </a:cxn>
                <a:cxn ang="0">
                  <a:pos x="csX2" y="csY2"/>
                </a:cxn>
                <a:cxn ang="0">
                  <a:pos x="csX3" y="csY3"/>
                </a:cxn>
                <a:cxn ang="0">
                  <a:pos x="csX4" y="csY4"/>
                </a:cxn>
              </a:cxnLst>
              <a:rect l="l" t="t" r="r" b="b"/>
              <a:pathLst>
                <a:path w="1411651" h="549532">
                  <a:moveTo>
                    <a:pt x="0" y="0"/>
                  </a:moveTo>
                  <a:lnTo>
                    <a:pt x="1411651" y="0"/>
                  </a:lnTo>
                  <a:lnTo>
                    <a:pt x="1411651" y="549532"/>
                  </a:lnTo>
                  <a:lnTo>
                    <a:pt x="0" y="54953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noProof="1"/>
                <a:t>Les disciples de Jésus</a:t>
              </a:r>
              <a:endParaRPr lang="fr-FR" sz="2000" kern="1200" noProof="1"/>
            </a:p>
          </p:txBody>
        </p:sp>
        <p:sp>
          <p:nvSpPr>
            <p:cNvPr id="23" name="Oval 22">
              <a:extLst>
                <a:ext uri="{FF2B5EF4-FFF2-40B4-BE49-F238E27FC236}">
                  <a16:creationId xmlns:a16="http://schemas.microsoft.com/office/drawing/2014/main" id="{D23DA84C-F93D-9624-4BA3-581EDAE6081C}"/>
                </a:ext>
              </a:extLst>
            </p:cNvPr>
            <p:cNvSpPr/>
            <p:nvPr/>
          </p:nvSpPr>
          <p:spPr>
            <a:xfrm>
              <a:off x="7743130" y="2907594"/>
              <a:ext cx="549532" cy="549532"/>
            </a:xfrm>
            <a:prstGeom prst="ellipse">
              <a:avLst/>
            </a:prstGeom>
            <a:solidFill>
              <a:schemeClr val="accent4">
                <a:lumMod val="75000"/>
              </a:schemeClr>
            </a:solidFill>
            <a:scene3d>
              <a:camera prst="orthographicFront"/>
              <a:lightRig rig="threePt" dir="t"/>
            </a:scene3d>
            <a:sp3d>
              <a:bevelT prst="convex"/>
            </a:sp3d>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fr-FR" noProof="1"/>
            </a:p>
          </p:txBody>
        </p:sp>
        <p:sp>
          <p:nvSpPr>
            <p:cNvPr id="24" name="Freeform 23">
              <a:extLst>
                <a:ext uri="{FF2B5EF4-FFF2-40B4-BE49-F238E27FC236}">
                  <a16:creationId xmlns:a16="http://schemas.microsoft.com/office/drawing/2014/main" id="{86F70F66-DBB4-790A-BFC6-D0024016CEC6}"/>
                </a:ext>
              </a:extLst>
            </p:cNvPr>
            <p:cNvSpPr/>
            <p:nvPr/>
          </p:nvSpPr>
          <p:spPr>
            <a:xfrm>
              <a:off x="8304521" y="2915112"/>
              <a:ext cx="2524511" cy="549532"/>
            </a:xfrm>
            <a:custGeom>
              <a:avLst/>
              <a:gdLst>
                <a:gd name="csX0" fmla="*/ 0 w 2524511"/>
                <a:gd name="csY0" fmla="*/ 0 h 549532"/>
                <a:gd name="csX1" fmla="*/ 2524511 w 2524511"/>
                <a:gd name="csY1" fmla="*/ 0 h 549532"/>
                <a:gd name="csX2" fmla="*/ 2524511 w 2524511"/>
                <a:gd name="csY2" fmla="*/ 549532 h 549532"/>
                <a:gd name="csX3" fmla="*/ 0 w 2524511"/>
                <a:gd name="csY3" fmla="*/ 549532 h 549532"/>
                <a:gd name="csX4" fmla="*/ 0 w 2524511"/>
                <a:gd name="csY4" fmla="*/ 0 h 549532"/>
              </a:gdLst>
              <a:ahLst/>
              <a:cxnLst>
                <a:cxn ang="0">
                  <a:pos x="csX0" y="csY0"/>
                </a:cxn>
                <a:cxn ang="0">
                  <a:pos x="csX1" y="csY1"/>
                </a:cxn>
                <a:cxn ang="0">
                  <a:pos x="csX2" y="csY2"/>
                </a:cxn>
                <a:cxn ang="0">
                  <a:pos x="csX3" y="csY3"/>
                </a:cxn>
                <a:cxn ang="0">
                  <a:pos x="csX4" y="csY4"/>
                </a:cxn>
              </a:cxnLst>
              <a:rect l="l" t="t" r="r" b="b"/>
              <a:pathLst>
                <a:path w="2524511" h="549532">
                  <a:moveTo>
                    <a:pt x="0" y="0"/>
                  </a:moveTo>
                  <a:lnTo>
                    <a:pt x="2524511" y="0"/>
                  </a:lnTo>
                  <a:lnTo>
                    <a:pt x="2524511" y="549532"/>
                  </a:lnTo>
                  <a:lnTo>
                    <a:pt x="0" y="54953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ctr" anchorCtr="0">
              <a:noAutofit/>
              <a:scene3d>
                <a:camera prst="orthographicFront"/>
                <a:lightRig rig="threePt" dir="t"/>
              </a:scene3d>
              <a:sp3d extrusionH="57150">
                <a:bevelT w="38100" h="38100"/>
              </a:sp3d>
            </a:bodyPr>
            <a:lstStyle/>
            <a:p>
              <a:pPr marL="0" lvl="0" indent="0" algn="l" defTabSz="1066800">
                <a:lnSpc>
                  <a:spcPct val="90000"/>
                </a:lnSpc>
                <a:spcBef>
                  <a:spcPct val="0"/>
                </a:spcBef>
                <a:spcAft>
                  <a:spcPct val="35000"/>
                </a:spcAft>
                <a:buNone/>
              </a:pPr>
              <a:r>
                <a:rPr lang="fr-FR" sz="2400" b="1" kern="1200" noProof="1">
                  <a:solidFill>
                    <a:schemeClr val="accent4">
                      <a:lumMod val="75000"/>
                    </a:schemeClr>
                  </a:solidFill>
                </a:rPr>
                <a:t>Exemples d'humilité</a:t>
              </a:r>
              <a:endParaRPr lang="fr-FR" sz="2400" kern="1200" noProof="1">
                <a:solidFill>
                  <a:schemeClr val="accent4">
                    <a:lumMod val="75000"/>
                  </a:schemeClr>
                </a:solidFill>
              </a:endParaRPr>
            </a:p>
          </p:txBody>
        </p:sp>
        <p:sp>
          <p:nvSpPr>
            <p:cNvPr id="25" name="Rounded Rectangle 24">
              <a:extLst>
                <a:ext uri="{FF2B5EF4-FFF2-40B4-BE49-F238E27FC236}">
                  <a16:creationId xmlns:a16="http://schemas.microsoft.com/office/drawing/2014/main" id="{7697434E-9D22-B714-54EA-84423461F8B5}"/>
                </a:ext>
              </a:extLst>
            </p:cNvPr>
            <p:cNvSpPr/>
            <p:nvPr/>
          </p:nvSpPr>
          <p:spPr>
            <a:xfrm>
              <a:off x="5250828" y="3628855"/>
              <a:ext cx="1621861" cy="2048045"/>
            </a:xfrm>
            <a:prstGeom prst="roundRect">
              <a:avLst/>
            </a:prstGeom>
            <a:blipFill rotWithShape="1">
              <a:blip r:embed="rId5"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a:lstStyle/>
            <a:p>
              <a:endParaRPr lang="fr-FR" noProof="1"/>
            </a:p>
          </p:txBody>
        </p:sp>
        <p:sp>
          <p:nvSpPr>
            <p:cNvPr id="26" name="Freeform 25">
              <a:extLst>
                <a:ext uri="{FF2B5EF4-FFF2-40B4-BE49-F238E27FC236}">
                  <a16:creationId xmlns:a16="http://schemas.microsoft.com/office/drawing/2014/main" id="{9C697A8A-5FB5-C0FB-08E2-C4A948D7BDA0}"/>
                </a:ext>
              </a:extLst>
            </p:cNvPr>
            <p:cNvSpPr/>
            <p:nvPr/>
          </p:nvSpPr>
          <p:spPr>
            <a:xfrm>
              <a:off x="5329189" y="5841032"/>
              <a:ext cx="1447269" cy="549532"/>
            </a:xfrm>
            <a:custGeom>
              <a:avLst/>
              <a:gdLst>
                <a:gd name="csX0" fmla="*/ 0 w 1447269"/>
                <a:gd name="csY0" fmla="*/ 0 h 549532"/>
                <a:gd name="csX1" fmla="*/ 1447269 w 1447269"/>
                <a:gd name="csY1" fmla="*/ 0 h 549532"/>
                <a:gd name="csX2" fmla="*/ 1447269 w 1447269"/>
                <a:gd name="csY2" fmla="*/ 549532 h 549532"/>
                <a:gd name="csX3" fmla="*/ 0 w 1447269"/>
                <a:gd name="csY3" fmla="*/ 549532 h 549532"/>
                <a:gd name="csX4" fmla="*/ 0 w 1447269"/>
                <a:gd name="csY4" fmla="*/ 0 h 549532"/>
              </a:gdLst>
              <a:ahLst/>
              <a:cxnLst>
                <a:cxn ang="0">
                  <a:pos x="csX0" y="csY0"/>
                </a:cxn>
                <a:cxn ang="0">
                  <a:pos x="csX1" y="csY1"/>
                </a:cxn>
                <a:cxn ang="0">
                  <a:pos x="csX2" y="csY2"/>
                </a:cxn>
                <a:cxn ang="0">
                  <a:pos x="csX3" y="csY3"/>
                </a:cxn>
                <a:cxn ang="0">
                  <a:pos x="csX4" y="csY4"/>
                </a:cxn>
              </a:cxnLst>
              <a:rect l="l" t="t" r="r" b="b"/>
              <a:pathLst>
                <a:path w="1447269" h="549532">
                  <a:moveTo>
                    <a:pt x="0" y="0"/>
                  </a:moveTo>
                  <a:lnTo>
                    <a:pt x="1447269" y="0"/>
                  </a:lnTo>
                  <a:lnTo>
                    <a:pt x="1447269" y="549532"/>
                  </a:lnTo>
                  <a:lnTo>
                    <a:pt x="0" y="54953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noProof="1"/>
                <a:t>Le publicain</a:t>
              </a:r>
              <a:endParaRPr lang="fr-FR" sz="2000" kern="1200" noProof="1"/>
            </a:p>
          </p:txBody>
        </p:sp>
        <p:sp>
          <p:nvSpPr>
            <p:cNvPr id="27" name="Rounded Rectangle 26">
              <a:extLst>
                <a:ext uri="{FF2B5EF4-FFF2-40B4-BE49-F238E27FC236}">
                  <a16:creationId xmlns:a16="http://schemas.microsoft.com/office/drawing/2014/main" id="{4E2C5BB5-73E0-E8D6-BA02-6DA02E0F6FFA}"/>
                </a:ext>
              </a:extLst>
            </p:cNvPr>
            <p:cNvSpPr/>
            <p:nvPr/>
          </p:nvSpPr>
          <p:spPr>
            <a:xfrm>
              <a:off x="7609692" y="3628855"/>
              <a:ext cx="1621861" cy="2048045"/>
            </a:xfrm>
            <a:prstGeom prst="roundRect">
              <a:avLst/>
            </a:prstGeom>
            <a:blipFill rotWithShape="1">
              <a:blip r:embed="rId6"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a:lstStyle/>
            <a:p>
              <a:endParaRPr lang="fr-FR" noProof="1"/>
            </a:p>
          </p:txBody>
        </p:sp>
        <p:sp>
          <p:nvSpPr>
            <p:cNvPr id="28" name="Freeform 27">
              <a:extLst>
                <a:ext uri="{FF2B5EF4-FFF2-40B4-BE49-F238E27FC236}">
                  <a16:creationId xmlns:a16="http://schemas.microsoft.com/office/drawing/2014/main" id="{AEC0DBAF-DCDA-3137-2DA2-C832E0B264BA}"/>
                </a:ext>
              </a:extLst>
            </p:cNvPr>
            <p:cNvSpPr/>
            <p:nvPr/>
          </p:nvSpPr>
          <p:spPr>
            <a:xfrm>
              <a:off x="7828199" y="5676117"/>
              <a:ext cx="1161534" cy="549532"/>
            </a:xfrm>
            <a:custGeom>
              <a:avLst/>
              <a:gdLst>
                <a:gd name="csX0" fmla="*/ 0 w 1161534"/>
                <a:gd name="csY0" fmla="*/ 0 h 549532"/>
                <a:gd name="csX1" fmla="*/ 1161534 w 1161534"/>
                <a:gd name="csY1" fmla="*/ 0 h 549532"/>
                <a:gd name="csX2" fmla="*/ 1161534 w 1161534"/>
                <a:gd name="csY2" fmla="*/ 549532 h 549532"/>
                <a:gd name="csX3" fmla="*/ 0 w 1161534"/>
                <a:gd name="csY3" fmla="*/ 549532 h 549532"/>
                <a:gd name="csX4" fmla="*/ 0 w 1161534"/>
                <a:gd name="csY4" fmla="*/ 0 h 549532"/>
              </a:gdLst>
              <a:ahLst/>
              <a:cxnLst>
                <a:cxn ang="0">
                  <a:pos x="csX0" y="csY0"/>
                </a:cxn>
                <a:cxn ang="0">
                  <a:pos x="csX1" y="csY1"/>
                </a:cxn>
                <a:cxn ang="0">
                  <a:pos x="csX2" y="csY2"/>
                </a:cxn>
                <a:cxn ang="0">
                  <a:pos x="csX3" y="csY3"/>
                </a:cxn>
                <a:cxn ang="0">
                  <a:pos x="csX4" y="csY4"/>
                </a:cxn>
              </a:cxnLst>
              <a:rect l="l" t="t" r="r" b="b"/>
              <a:pathLst>
                <a:path w="1161534" h="549532">
                  <a:moveTo>
                    <a:pt x="0" y="0"/>
                  </a:moveTo>
                  <a:lnTo>
                    <a:pt x="1161534" y="0"/>
                  </a:lnTo>
                  <a:lnTo>
                    <a:pt x="1161534" y="549532"/>
                  </a:lnTo>
                  <a:lnTo>
                    <a:pt x="0" y="54953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noProof="1"/>
                <a:t>Moïse</a:t>
              </a:r>
              <a:endParaRPr lang="fr-FR" sz="2000" kern="1200" noProof="1"/>
            </a:p>
          </p:txBody>
        </p:sp>
        <p:sp>
          <p:nvSpPr>
            <p:cNvPr id="29" name="Rounded Rectangle 28">
              <a:extLst>
                <a:ext uri="{FF2B5EF4-FFF2-40B4-BE49-F238E27FC236}">
                  <a16:creationId xmlns:a16="http://schemas.microsoft.com/office/drawing/2014/main" id="{874EC5F2-25CA-B567-A2B5-981F6B0E6EC0}"/>
                </a:ext>
              </a:extLst>
            </p:cNvPr>
            <p:cNvSpPr/>
            <p:nvPr/>
          </p:nvSpPr>
          <p:spPr>
            <a:xfrm>
              <a:off x="9825688" y="3628855"/>
              <a:ext cx="1621861" cy="2048045"/>
            </a:xfrm>
            <a:prstGeom prst="roundRect">
              <a:avLst/>
            </a:prstGeom>
            <a:blipFill dpi="0" rotWithShape="1">
              <a:blip r:embed="rId7"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a:lstStyle/>
            <a:p>
              <a:endParaRPr lang="fr-FR" noProof="1"/>
            </a:p>
          </p:txBody>
        </p:sp>
        <p:sp>
          <p:nvSpPr>
            <p:cNvPr id="30" name="Freeform 29">
              <a:extLst>
                <a:ext uri="{FF2B5EF4-FFF2-40B4-BE49-F238E27FC236}">
                  <a16:creationId xmlns:a16="http://schemas.microsoft.com/office/drawing/2014/main" id="{2953483C-0D84-8655-1FA0-4A0146691391}"/>
                </a:ext>
              </a:extLst>
            </p:cNvPr>
            <p:cNvSpPr/>
            <p:nvPr/>
          </p:nvSpPr>
          <p:spPr>
            <a:xfrm>
              <a:off x="9841567" y="5961176"/>
              <a:ext cx="1670522" cy="549532"/>
            </a:xfrm>
            <a:custGeom>
              <a:avLst/>
              <a:gdLst>
                <a:gd name="csX0" fmla="*/ 0 w 1670522"/>
                <a:gd name="csY0" fmla="*/ 0 h 549532"/>
                <a:gd name="csX1" fmla="*/ 1670522 w 1670522"/>
                <a:gd name="csY1" fmla="*/ 0 h 549532"/>
                <a:gd name="csX2" fmla="*/ 1670522 w 1670522"/>
                <a:gd name="csY2" fmla="*/ 549532 h 549532"/>
                <a:gd name="csX3" fmla="*/ 0 w 1670522"/>
                <a:gd name="csY3" fmla="*/ 549532 h 549532"/>
                <a:gd name="csX4" fmla="*/ 0 w 1670522"/>
                <a:gd name="csY4" fmla="*/ 0 h 549532"/>
              </a:gdLst>
              <a:ahLst/>
              <a:cxnLst>
                <a:cxn ang="0">
                  <a:pos x="csX0" y="csY0"/>
                </a:cxn>
                <a:cxn ang="0">
                  <a:pos x="csX1" y="csY1"/>
                </a:cxn>
                <a:cxn ang="0">
                  <a:pos x="csX2" y="csY2"/>
                </a:cxn>
                <a:cxn ang="0">
                  <a:pos x="csX3" y="csY3"/>
                </a:cxn>
                <a:cxn ang="0">
                  <a:pos x="csX4" y="csY4"/>
                </a:cxn>
              </a:cxnLst>
              <a:rect l="l" t="t" r="r" b="b"/>
              <a:pathLst>
                <a:path w="1670522" h="549532">
                  <a:moveTo>
                    <a:pt x="0" y="0"/>
                  </a:moveTo>
                  <a:lnTo>
                    <a:pt x="1670522" y="0"/>
                  </a:lnTo>
                  <a:lnTo>
                    <a:pt x="1670522" y="549532"/>
                  </a:lnTo>
                  <a:lnTo>
                    <a:pt x="0" y="54953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noProof="1"/>
                <a:t>Jésus, l'exemple parfait</a:t>
              </a:r>
              <a:endParaRPr lang="fr-FR" sz="2000" kern="1200" noProof="1"/>
            </a:p>
          </p:txBody>
        </p:sp>
      </p:grpSp>
      <p:sp>
        <p:nvSpPr>
          <p:cNvPr id="3" name="CuadroTexto 2">
            <a:extLst>
              <a:ext uri="{FF2B5EF4-FFF2-40B4-BE49-F238E27FC236}">
                <a16:creationId xmlns:a16="http://schemas.microsoft.com/office/drawing/2014/main" id="{819E104B-5783-09EC-24D8-D3BC8DE4AA92}"/>
              </a:ext>
            </a:extLst>
          </p:cNvPr>
          <p:cNvSpPr txBox="1"/>
          <p:nvPr/>
        </p:nvSpPr>
        <p:spPr>
          <a:xfrm>
            <a:off x="371475" y="106096"/>
            <a:ext cx="6734175" cy="400110"/>
          </a:xfrm>
          <a:prstGeom prst="rect">
            <a:avLst/>
          </a:prstGeom>
          <a:noFill/>
        </p:spPr>
        <p:txBody>
          <a:bodyPr wrap="square" rtlCol="0">
            <a:spAutoFit/>
          </a:bodyPr>
          <a:lstStyle/>
          <a:p>
            <a:pPr algn="ctr">
              <a:spcBef>
                <a:spcPts val="600"/>
              </a:spcBef>
            </a:pPr>
            <a:r>
              <a:rPr lang="fr-FR" sz="2000" b="1" noProof="1">
                <a:effectLst>
                  <a:outerShdw blurRad="38100" dist="38100" dir="2700000" algn="tl">
                    <a:srgbClr val="000000">
                      <a:alpha val="43137"/>
                    </a:srgbClr>
                  </a:outerShdw>
                </a:effectLst>
                <a:highlight>
                  <a:srgbClr val="00FFFF"/>
                </a:highlight>
              </a:rPr>
              <a:t>Quelle est ma valeur ? Difficile à répondre.</a:t>
            </a:r>
          </a:p>
        </p:txBody>
      </p:sp>
      <p:pic>
        <p:nvPicPr>
          <p:cNvPr id="11" name="Imagen 10">
            <a:extLst>
              <a:ext uri="{FF2B5EF4-FFF2-40B4-BE49-F238E27FC236}">
                <a16:creationId xmlns:a16="http://schemas.microsoft.com/office/drawing/2014/main" id="{262EEAD6-1C76-584F-3688-F4D0C8D34E2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8095770" y="312104"/>
            <a:ext cx="3838456" cy="2135651"/>
          </a:xfrm>
          <a:prstGeom prst="rect">
            <a:avLst/>
          </a:prstGeom>
          <a:effectLst>
            <a:innerShdw blurRad="114300">
              <a:prstClr val="black"/>
            </a:innerShdw>
          </a:effectLst>
        </p:spPr>
      </p:pic>
      <p:sp>
        <p:nvSpPr>
          <p:cNvPr id="5" name="CuadroTexto 4">
            <a:extLst>
              <a:ext uri="{FF2B5EF4-FFF2-40B4-BE49-F238E27FC236}">
                <a16:creationId xmlns:a16="http://schemas.microsoft.com/office/drawing/2014/main" id="{839FDAA4-6DA1-ADE1-0A2F-389EDDB594B2}"/>
              </a:ext>
            </a:extLst>
          </p:cNvPr>
          <p:cNvSpPr txBox="1"/>
          <p:nvPr/>
        </p:nvSpPr>
        <p:spPr>
          <a:xfrm>
            <a:off x="371474" y="2275921"/>
            <a:ext cx="7704943" cy="400110"/>
          </a:xfrm>
          <a:prstGeom prst="rect">
            <a:avLst/>
          </a:prstGeom>
          <a:noFill/>
        </p:spPr>
        <p:txBody>
          <a:bodyPr wrap="square">
            <a:spAutoFit/>
          </a:bodyPr>
          <a:lstStyle/>
          <a:p>
            <a:pPr>
              <a:spcBef>
                <a:spcPts val="600"/>
              </a:spcBef>
            </a:pPr>
            <a:r>
              <a:rPr lang="fr-FR" sz="2000" b="1" noProof="1"/>
              <a:t>Et si je dis : « rien » parce que je manque d'estime de moi-même ?</a:t>
            </a:r>
          </a:p>
        </p:txBody>
      </p:sp>
      <p:sp>
        <p:nvSpPr>
          <p:cNvPr id="7" name="CuadroTexto 6">
            <a:extLst>
              <a:ext uri="{FF2B5EF4-FFF2-40B4-BE49-F238E27FC236}">
                <a16:creationId xmlns:a16="http://schemas.microsoft.com/office/drawing/2014/main" id="{A7EE68D5-67A0-9991-0C20-9CE8F3A82E9B}"/>
              </a:ext>
            </a:extLst>
          </p:cNvPr>
          <p:cNvSpPr txBox="1"/>
          <p:nvPr/>
        </p:nvSpPr>
        <p:spPr>
          <a:xfrm>
            <a:off x="371474" y="1583424"/>
            <a:ext cx="7456723" cy="707886"/>
          </a:xfrm>
          <a:prstGeom prst="rect">
            <a:avLst/>
          </a:prstGeom>
          <a:noFill/>
        </p:spPr>
        <p:txBody>
          <a:bodyPr wrap="square">
            <a:spAutoFit/>
          </a:bodyPr>
          <a:lstStyle/>
          <a:p>
            <a:pPr>
              <a:spcBef>
                <a:spcPts val="600"/>
              </a:spcBef>
            </a:pPr>
            <a:r>
              <a:rPr lang="fr-FR" sz="2000" b="1" noProof="1"/>
              <a:t>Si je dis que je n'ai rien (en toute humilité), je reconnais que tout ce que je suis et tout ce que j'ai vient de Dieu.</a:t>
            </a:r>
          </a:p>
        </p:txBody>
      </p:sp>
      <p:sp>
        <p:nvSpPr>
          <p:cNvPr id="9" name="CuadroTexto 8">
            <a:extLst>
              <a:ext uri="{FF2B5EF4-FFF2-40B4-BE49-F238E27FC236}">
                <a16:creationId xmlns:a16="http://schemas.microsoft.com/office/drawing/2014/main" id="{BA789C93-394B-E70F-72ED-0D3679FC3233}"/>
              </a:ext>
            </a:extLst>
          </p:cNvPr>
          <p:cNvSpPr txBox="1"/>
          <p:nvPr/>
        </p:nvSpPr>
        <p:spPr>
          <a:xfrm>
            <a:off x="371474" y="1198703"/>
            <a:ext cx="7646422" cy="400110"/>
          </a:xfrm>
          <a:prstGeom prst="rect">
            <a:avLst/>
          </a:prstGeom>
          <a:noFill/>
        </p:spPr>
        <p:txBody>
          <a:bodyPr wrap="square">
            <a:spAutoFit/>
          </a:bodyPr>
          <a:lstStyle/>
          <a:p>
            <a:pPr>
              <a:spcBef>
                <a:spcPts val="600"/>
              </a:spcBef>
            </a:pPr>
            <a:r>
              <a:rPr lang="fr-FR" sz="2000" b="1" noProof="1"/>
              <a:t>Et si je dis : « grande » parce que Dieu me considère son enfant ?</a:t>
            </a:r>
          </a:p>
        </p:txBody>
      </p:sp>
      <p:sp>
        <p:nvSpPr>
          <p:cNvPr id="12" name="CuadroTexto 11">
            <a:extLst>
              <a:ext uri="{FF2B5EF4-FFF2-40B4-BE49-F238E27FC236}">
                <a16:creationId xmlns:a16="http://schemas.microsoft.com/office/drawing/2014/main" id="{21A9A84C-041F-2D78-87C0-1BE6CE203CBC}"/>
              </a:ext>
            </a:extLst>
          </p:cNvPr>
          <p:cNvSpPr txBox="1"/>
          <p:nvPr/>
        </p:nvSpPr>
        <p:spPr>
          <a:xfrm>
            <a:off x="371473" y="506206"/>
            <a:ext cx="7456725" cy="707886"/>
          </a:xfrm>
          <a:prstGeom prst="rect">
            <a:avLst/>
          </a:prstGeom>
          <a:noFill/>
        </p:spPr>
        <p:txBody>
          <a:bodyPr wrap="square">
            <a:spAutoFit/>
          </a:bodyPr>
          <a:lstStyle/>
          <a:p>
            <a:pPr>
              <a:spcBef>
                <a:spcPts val="600"/>
              </a:spcBef>
            </a:pPr>
            <a:r>
              <a:rPr lang="fr-FR" sz="2000" b="1" noProof="1"/>
              <a:t>Si je dis : « très grande » (avec fierté), je reconnais que tout ce que je suis et possède, je l'ai obtenu par moi-même.</a:t>
            </a:r>
          </a:p>
        </p:txBody>
      </p:sp>
    </p:spTree>
    <p:extLst>
      <p:ext uri="{BB962C8B-B14F-4D97-AF65-F5344CB8AC3E}">
        <p14:creationId xmlns:p14="http://schemas.microsoft.com/office/powerpoint/2010/main" val="290531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ou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1"/>
          </a:p>
        </p:txBody>
      </p:sp>
      <p:pic>
        <p:nvPicPr>
          <p:cNvPr id="4" name="Picture 3">
            <a:extLst>
              <a:ext uri="{FF2B5EF4-FFF2-40B4-BE49-F238E27FC236}">
                <a16:creationId xmlns:a16="http://schemas.microsoft.com/office/drawing/2014/main" id="{35F84605-CB69-2F3A-A393-87330D3CE60F}"/>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6A99011F-EBED-3D06-0057-9A24522EC69F}"/>
              </a:ext>
            </a:extLst>
          </p:cNvPr>
          <p:cNvSpPr txBox="1"/>
          <p:nvPr/>
        </p:nvSpPr>
        <p:spPr>
          <a:xfrm>
            <a:off x="752475" y="2875002"/>
            <a:ext cx="10687050" cy="1107996"/>
          </a:xfrm>
          <a:prstGeom prst="rect">
            <a:avLst/>
          </a:prstGeom>
          <a:noFill/>
        </p:spPr>
        <p:txBody>
          <a:bodyPr wrap="square">
            <a:spAutoFit/>
            <a:scene3d>
              <a:camera prst="orthographicFront"/>
              <a:lightRig rig="sunset" dir="t"/>
            </a:scene3d>
            <a:sp3d extrusionH="57150">
              <a:bevelT h="25400" prst="softRound"/>
            </a:sp3d>
          </a:bodyPr>
          <a:lstStyle/>
          <a:p>
            <a:pPr algn="ctr">
              <a:spcAft>
                <a:spcPts val="600"/>
              </a:spcAft>
            </a:pPr>
            <a:r>
              <a:rPr lang="fr-FR" sz="6600" b="1" noProof="1">
                <a:ln w="12700">
                  <a:solidFill>
                    <a:schemeClr val="tx2">
                      <a:lumMod val="75000"/>
                    </a:schemeClr>
                  </a:solidFill>
                  <a:prstDash val="solid"/>
                </a:ln>
                <a:pattFill prst="dkUpDiag">
                  <a:fgClr>
                    <a:srgbClr val="C00000"/>
                  </a:fgClr>
                  <a:bgClr>
                    <a:schemeClr val="tx2">
                      <a:lumMod val="20000"/>
                      <a:lumOff val="80000"/>
                    </a:schemeClr>
                  </a:bgClr>
                </a:pattFill>
                <a:effectLst>
                  <a:outerShdw dist="38100" dir="2640000" algn="bl" rotWithShape="0">
                    <a:schemeClr val="tx2">
                      <a:lumMod val="75000"/>
                    </a:schemeClr>
                  </a:outerShdw>
                </a:effectLst>
              </a:rPr>
              <a:t>EXEMPLES D'ORGUEIL</a:t>
            </a:r>
          </a:p>
        </p:txBody>
      </p:sp>
    </p:spTree>
    <p:extLst>
      <p:ext uri="{BB962C8B-B14F-4D97-AF65-F5344CB8AC3E}">
        <p14:creationId xmlns:p14="http://schemas.microsoft.com/office/powerpoint/2010/main" val="40578377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1EB1A5C-DCDA-CDDF-0DA3-C6835EBFE487}"/>
              </a:ext>
            </a:extLst>
          </p:cNvPr>
          <p:cNvSpPr txBox="1"/>
          <p:nvPr/>
        </p:nvSpPr>
        <p:spPr>
          <a:xfrm>
            <a:off x="3936569" y="666427"/>
            <a:ext cx="7919634" cy="2554545"/>
          </a:xfrm>
          <a:prstGeom prst="rect">
            <a:avLst/>
          </a:prstGeom>
          <a:noFill/>
          <a:ln w="57150">
            <a:solidFill>
              <a:srgbClr val="6600FF"/>
            </a:solidFill>
          </a:ln>
        </p:spPr>
        <p:txBody>
          <a:bodyPr wrap="square" rtlCol="0">
            <a:spAutoFit/>
          </a:bodyPr>
          <a:lstStyle/>
          <a:p>
            <a:pPr algn="just"/>
            <a:r>
              <a:rPr lang="fr-FR" sz="2000" dirty="0">
                <a:solidFill>
                  <a:srgbClr val="0000CC"/>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Il n'y a rien qui affaiblisse autant l’Église que l'orgueil et la colère. ... </a:t>
            </a:r>
            <a:r>
              <a:rPr lang="fr-FR" sz="20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 Christ nous a laissé un exemple d'amour et d'humilité. Il a recommandé à ses disciples de s'aimer les uns les autres comme il les a aimés. </a:t>
            </a:r>
          </a:p>
          <a:p>
            <a:pPr algn="just"/>
            <a:r>
              <a:rPr lang="fr-FR" sz="2000" dirty="0">
                <a:solidFill>
                  <a:srgbClr val="FF0000"/>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Humblement, nous devons considérer les autres comme meilleurs que nous-mêmes</a:t>
            </a:r>
            <a:r>
              <a:rPr lang="fr-FR"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000" dirty="0">
                <a:solidFill>
                  <a:schemeClr val="accent1">
                    <a:lumMod val="75000"/>
                  </a:schemeClr>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Il nous faut être plus sévères pour nos propres défauts, plus prompts à discerner nos erreurs, et plus indulgents pour celles d'autrui. </a:t>
            </a:r>
            <a:endParaRPr lang="fr-CH" sz="2000" dirty="0">
              <a:solidFill>
                <a:schemeClr val="accent1">
                  <a:lumMod val="75000"/>
                </a:schemeClr>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707FC241-8CA8-C985-0104-E786FC7933EE}"/>
              </a:ext>
            </a:extLst>
          </p:cNvPr>
          <p:cNvSpPr txBox="1"/>
          <p:nvPr/>
        </p:nvSpPr>
        <p:spPr>
          <a:xfrm>
            <a:off x="5284923" y="139484"/>
            <a:ext cx="5486400" cy="523220"/>
          </a:xfrm>
          <a:prstGeom prst="rect">
            <a:avLst/>
          </a:prstGeom>
          <a:noFill/>
        </p:spPr>
        <p:txBody>
          <a:bodyPr wrap="square" rtlCol="0">
            <a:spAutoFit/>
          </a:bodyPr>
          <a:lstStyle/>
          <a:p>
            <a:pPr algn="ctr"/>
            <a:r>
              <a:rPr lang="fr-FR" sz="2800" b="1" dirty="0">
                <a:highlight>
                  <a:srgbClr val="FFF37D"/>
                </a:highlight>
              </a:rPr>
              <a:t>Les griffes acérées de l’orgueil</a:t>
            </a:r>
            <a:endParaRPr lang="fr-CH" sz="2800" dirty="0">
              <a:highlight>
                <a:srgbClr val="FFF37D"/>
              </a:highlight>
            </a:endParaRPr>
          </a:p>
        </p:txBody>
      </p:sp>
      <p:sp>
        <p:nvSpPr>
          <p:cNvPr id="4" name="ZoneTexte 3">
            <a:extLst>
              <a:ext uri="{FF2B5EF4-FFF2-40B4-BE49-F238E27FC236}">
                <a16:creationId xmlns:a16="http://schemas.microsoft.com/office/drawing/2014/main" id="{BED5BB15-7CBA-9BF9-1B0A-14F9A9FE3F54}"/>
              </a:ext>
            </a:extLst>
          </p:cNvPr>
          <p:cNvSpPr txBox="1"/>
          <p:nvPr/>
        </p:nvSpPr>
        <p:spPr>
          <a:xfrm>
            <a:off x="3936570" y="3502617"/>
            <a:ext cx="7904136" cy="1938992"/>
          </a:xfrm>
          <a:prstGeom prst="rect">
            <a:avLst/>
          </a:prstGeom>
          <a:noFill/>
          <a:ln w="57150">
            <a:solidFill>
              <a:srgbClr val="6600FF"/>
            </a:solidFill>
          </a:ln>
        </p:spPr>
        <p:txBody>
          <a:bodyPr wrap="square" rtlCol="0">
            <a:spAutoFit/>
          </a:bodyPr>
          <a:lstStyle/>
          <a:p>
            <a:r>
              <a:rPr lang="fr-FR" sz="2000" dirty="0">
                <a:solidFill>
                  <a:srgbClr val="0000CC"/>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Nous devrions nous intéresser à tout ce qui touche nos frères, </a:t>
            </a:r>
            <a:br>
              <a:rPr lang="fr-FR" sz="2000" dirty="0">
                <a:solidFill>
                  <a:srgbClr val="0000CC"/>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br>
            <a:r>
              <a:rPr lang="fr-FR" sz="2000" dirty="0">
                <a:solidFill>
                  <a:srgbClr val="0000CC"/>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non pour leur porter envie, les critiquer ou médire d’eux. </a:t>
            </a:r>
            <a:br>
              <a:rPr lang="fr-FR" sz="2000" dirty="0">
                <a:solidFill>
                  <a:srgbClr val="0000CC"/>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br>
            <a:r>
              <a:rPr lang="fr-FR" sz="2000" dirty="0">
                <a:solidFill>
                  <a:srgbClr val="FF0000"/>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Mais, au contraire, pour que toute justice leur soit rendue.</a:t>
            </a:r>
            <a:r>
              <a:rPr lang="fr-FR" sz="2000" dirty="0">
                <a:latin typeface="Arial" panose="020B0604020202020204" pitchFamily="34" charset="0"/>
                <a:cs typeface="Arial" panose="020B0604020202020204" pitchFamily="34" charset="0"/>
              </a:rPr>
              <a:t> </a:t>
            </a:r>
          </a:p>
          <a:p>
            <a:pPr algn="just"/>
            <a:r>
              <a:rPr lang="fr-FR" sz="2000" dirty="0">
                <a:solidFill>
                  <a:schemeClr val="accent1">
                    <a:lumMod val="75000"/>
                  </a:schemeClr>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C'est offenser Dieu que de faire des plans égoïstes inspirés par l'intérêt, on de travailler dans un esprit de rivalité, pour montrer son savoir-faire. </a:t>
            </a:r>
            <a:endParaRPr lang="fr-CH" sz="2000" dirty="0">
              <a:solidFill>
                <a:schemeClr val="accent1">
                  <a:lumMod val="75000"/>
                </a:schemeClr>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6A78A8DF-F353-C3D7-D3FA-C42F0C19F07A}"/>
              </a:ext>
            </a:extLst>
          </p:cNvPr>
          <p:cNvSpPr txBox="1"/>
          <p:nvPr/>
        </p:nvSpPr>
        <p:spPr>
          <a:xfrm>
            <a:off x="573437" y="5703376"/>
            <a:ext cx="11267268" cy="1015663"/>
          </a:xfrm>
          <a:prstGeom prst="rect">
            <a:avLst/>
          </a:prstGeom>
          <a:noFill/>
          <a:ln w="57150">
            <a:solidFill>
              <a:srgbClr val="6600FF"/>
            </a:solidFill>
          </a:ln>
        </p:spPr>
        <p:txBody>
          <a:bodyPr wrap="square" rtlCol="0">
            <a:spAutoFit/>
          </a:bodyPr>
          <a:lstStyle/>
          <a:p>
            <a:pPr algn="ctr"/>
            <a:r>
              <a:rPr lang="fr-FR" sz="2000" dirty="0">
                <a:solidFill>
                  <a:srgbClr val="FF0000"/>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L'esprit du Christ conduira ses disciples à ne pas rechercher uniquement leur propre avantage,</a:t>
            </a:r>
            <a:r>
              <a:rPr lang="fr-FR"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000" dirty="0">
                <a:solidFill>
                  <a:srgbClr val="FF0000"/>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mais aussi l'avantage, le succès, les intérêts de leurs frères.</a:t>
            </a:r>
            <a:r>
              <a:rPr lang="fr-FR"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a:t>
            </a:r>
          </a:p>
          <a:p>
            <a:pPr algn="ctr"/>
            <a:r>
              <a:rPr lang="fr-FR" sz="2000" dirty="0">
                <a:solidFill>
                  <a:srgbClr val="66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C'est ainsi que nous aimerons notre prochain comme nous-mêmes. </a:t>
            </a:r>
            <a:endParaRPr lang="fr-CH" dirty="0">
              <a:solidFill>
                <a:srgbClr val="6600FF"/>
              </a:solidFill>
            </a:endParaRPr>
          </a:p>
        </p:txBody>
      </p:sp>
      <p:sp>
        <p:nvSpPr>
          <p:cNvPr id="6" name="ZoneTexte 5">
            <a:extLst>
              <a:ext uri="{FF2B5EF4-FFF2-40B4-BE49-F238E27FC236}">
                <a16:creationId xmlns:a16="http://schemas.microsoft.com/office/drawing/2014/main" id="{CF7D9EBC-1664-1BD6-1EF3-579E9C2E628A}"/>
              </a:ext>
            </a:extLst>
          </p:cNvPr>
          <p:cNvSpPr txBox="1"/>
          <p:nvPr/>
        </p:nvSpPr>
        <p:spPr>
          <a:xfrm>
            <a:off x="402956" y="263471"/>
            <a:ext cx="3301139" cy="646331"/>
          </a:xfrm>
          <a:prstGeom prst="rect">
            <a:avLst/>
          </a:prstGeom>
          <a:solidFill>
            <a:schemeClr val="accent3"/>
          </a:solidFill>
          <a:ln w="38100">
            <a:solidFill>
              <a:srgbClr val="6600FF"/>
            </a:solidFill>
          </a:ln>
        </p:spPr>
        <p:txBody>
          <a:bodyPr wrap="square" rtlCol="0">
            <a:spAutoFit/>
          </a:bodyPr>
          <a:lstStyle/>
          <a:p>
            <a:pPr algn="ctr"/>
            <a:r>
              <a:rPr lang="fr-FR" i="1" dirty="0">
                <a:ln w="0"/>
                <a:effectLst>
                  <a:outerShdw blurRad="38100" dist="19050" dir="2700000" algn="tl" rotWithShape="0">
                    <a:schemeClr val="dk1">
                      <a:alpha val="40000"/>
                    </a:schemeClr>
                  </a:outerShdw>
                </a:effectLst>
              </a:rPr>
              <a:t>Pour mieux connaître </a:t>
            </a:r>
            <a:br>
              <a:rPr lang="fr-FR" i="1" dirty="0">
                <a:ln w="0"/>
                <a:effectLst>
                  <a:outerShdw blurRad="38100" dist="19050" dir="2700000" algn="tl" rotWithShape="0">
                    <a:schemeClr val="dk1">
                      <a:alpha val="40000"/>
                    </a:schemeClr>
                  </a:outerShdw>
                </a:effectLst>
              </a:rPr>
            </a:br>
            <a:r>
              <a:rPr lang="fr-FR" i="1" dirty="0">
                <a:ln w="0"/>
                <a:effectLst>
                  <a:outerShdw blurRad="38100" dist="19050" dir="2700000" algn="tl" rotWithShape="0">
                    <a:schemeClr val="dk1">
                      <a:alpha val="40000"/>
                    </a:schemeClr>
                  </a:outerShdw>
                </a:effectLst>
              </a:rPr>
              <a:t>Jésus-Christ,</a:t>
            </a:r>
            <a:r>
              <a:rPr lang="fr-FR" dirty="0">
                <a:ln w="0"/>
                <a:effectLst>
                  <a:outerShdw blurRad="38100" dist="19050" dir="2700000" algn="tl" rotWithShape="0">
                    <a:schemeClr val="dk1">
                      <a:alpha val="40000"/>
                    </a:schemeClr>
                  </a:outerShdw>
                </a:effectLst>
              </a:rPr>
              <a:t> p. 178, 19 juin</a:t>
            </a:r>
            <a:endParaRPr lang="fr-CH" dirty="0">
              <a:ln w="0"/>
              <a:effectLst>
                <a:outerShdw blurRad="38100" dist="19050" dir="2700000" algn="tl" rotWithShape="0">
                  <a:schemeClr val="dk1">
                    <a:alpha val="40000"/>
                  </a:schemeClr>
                </a:outerShdw>
              </a:effectLst>
            </a:endParaRPr>
          </a:p>
        </p:txBody>
      </p:sp>
      <p:pic>
        <p:nvPicPr>
          <p:cNvPr id="3074" name="Picture 2">
            <a:extLst>
              <a:ext uri="{FF2B5EF4-FFF2-40B4-BE49-F238E27FC236}">
                <a16:creationId xmlns:a16="http://schemas.microsoft.com/office/drawing/2014/main" id="{C25FFC45-94F2-AF07-EF0B-0F51EA96815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349" y="1162373"/>
            <a:ext cx="2838773" cy="4258160"/>
          </a:xfrm>
          <a:prstGeom prst="rect">
            <a:avLst/>
          </a:prstGeom>
          <a:noFill/>
          <a:ln w="57150">
            <a:solidFill>
              <a:srgbClr val="6600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44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A2D0AB6-F13F-CA55-9820-03B51B60F18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6773F0DC-2E94-DF43-3DBE-66CD7403C562}"/>
              </a:ext>
            </a:extLst>
          </p:cNvPr>
          <p:cNvSpPr txBox="1"/>
          <p:nvPr/>
        </p:nvSpPr>
        <p:spPr>
          <a:xfrm>
            <a:off x="0" y="0"/>
            <a:ext cx="12192000" cy="923330"/>
          </a:xfrm>
          <a:prstGeom prst="rect">
            <a:avLst/>
          </a:prstGeom>
          <a:noFill/>
        </p:spPr>
        <p:txBody>
          <a:bodyPr wrap="square">
            <a:spAutoFit/>
          </a:bodyPr>
          <a:lstStyle/>
          <a:p>
            <a:pPr algn="ctr"/>
            <a:r>
              <a:rPr lang="fr-FR" sz="5400" b="1" spc="600" noProof="1">
                <a:ln w="10160">
                  <a:solidFill>
                    <a:schemeClr val="accent3"/>
                  </a:solidFill>
                  <a:prstDash val="solid"/>
                </a:ln>
                <a:solidFill>
                  <a:srgbClr val="FFFFFF"/>
                </a:solidFill>
                <a:effectLst>
                  <a:outerShdw blurRad="38100" dist="22860" dir="5400000" algn="tl" rotWithShape="0">
                    <a:srgbClr val="000000">
                      <a:alpha val="97000"/>
                    </a:srgbClr>
                  </a:outerShdw>
                </a:effectLst>
              </a:rPr>
              <a:t>LUCIFER</a:t>
            </a:r>
          </a:p>
        </p:txBody>
      </p:sp>
      <p:sp>
        <p:nvSpPr>
          <p:cNvPr id="5" name="CuadroTexto 4">
            <a:extLst>
              <a:ext uri="{FF2B5EF4-FFF2-40B4-BE49-F238E27FC236}">
                <a16:creationId xmlns:a16="http://schemas.microsoft.com/office/drawing/2014/main" id="{1DDAFEAA-CCB9-296E-D0AA-A4C66660C67F}"/>
              </a:ext>
            </a:extLst>
          </p:cNvPr>
          <p:cNvSpPr txBox="1"/>
          <p:nvPr/>
        </p:nvSpPr>
        <p:spPr>
          <a:xfrm>
            <a:off x="0" y="900000"/>
            <a:ext cx="12191999" cy="646331"/>
          </a:xfrm>
          <a:prstGeom prst="rect">
            <a:avLst/>
          </a:prstGeom>
          <a:noFill/>
        </p:spPr>
        <p:txBody>
          <a:bodyPr wrap="square">
            <a:spAutoFit/>
          </a:bodyPr>
          <a:lstStyle/>
          <a:p>
            <a:pPr algn="ctr"/>
            <a:r>
              <a:rPr lang="fr-FR" b="1" noProof="1">
                <a:solidFill>
                  <a:schemeClr val="accent3"/>
                </a:solidFill>
                <a:effectLst>
                  <a:outerShdw blurRad="38100" dist="38100" dir="2700000" algn="tl">
                    <a:srgbClr val="000000">
                      <a:alpha val="43137"/>
                    </a:srgbClr>
                  </a:outerShdw>
                </a:effectLst>
                <a:latin typeface="Comic Sans MS" panose="030F0702030302020204" pitchFamily="66" charset="0"/>
              </a:rPr>
              <a:t>“Car tout ce qui est dans le monde — la convoitise de la chair, la convoitise des yeux et l'orgueil de la vie — ne vient pas du Père, mais du monde” </a:t>
            </a:r>
            <a:r>
              <a:rPr lang="fr-FR" sz="1400" b="1" noProof="1">
                <a:solidFill>
                  <a:schemeClr val="accent3"/>
                </a:solidFill>
                <a:effectLst>
                  <a:outerShdw blurRad="38100" dist="38100" dir="2700000" algn="tl">
                    <a:srgbClr val="000000">
                      <a:alpha val="43137"/>
                    </a:srgbClr>
                  </a:outerShdw>
                </a:effectLst>
                <a:latin typeface="Comic Sans MS" panose="030F0702030302020204" pitchFamily="66" charset="0"/>
              </a:rPr>
              <a:t>(1 Jean 2.16 </a:t>
            </a:r>
            <a:r>
              <a:rPr lang="fr-FR" sz="1100" b="1" noProof="1">
                <a:solidFill>
                  <a:schemeClr val="accent3"/>
                </a:solidFill>
                <a:effectLst>
                  <a:outerShdw blurRad="38100" dist="38100" dir="2700000" algn="tl">
                    <a:srgbClr val="000000">
                      <a:alpha val="43137"/>
                    </a:srgbClr>
                  </a:outerShdw>
                </a:effectLst>
                <a:latin typeface="Comic Sans MS" panose="030F0702030302020204" pitchFamily="66" charset="0"/>
              </a:rPr>
              <a:t>NEG 1979</a:t>
            </a:r>
            <a:r>
              <a:rPr lang="fr-FR" sz="1400" b="1" noProof="1">
                <a:solidFill>
                  <a:schemeClr val="accent3"/>
                </a:solidFill>
                <a:effectLst>
                  <a:outerShdw blurRad="38100" dist="38100" dir="2700000" algn="tl">
                    <a:srgbClr val="000000">
                      <a:alpha val="43137"/>
                    </a:srgbClr>
                  </a:outerShdw>
                </a:effectLst>
                <a:latin typeface="Comic Sans MS" panose="030F0702030302020204" pitchFamily="66" charset="0"/>
              </a:rPr>
              <a:t>)</a:t>
            </a:r>
            <a:endParaRPr lang="fr-FR" b="1" noProof="1">
              <a:solidFill>
                <a:schemeClr val="accent3"/>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1367AFD-59EE-398E-84CB-056B71066577}"/>
              </a:ext>
            </a:extLst>
          </p:cNvPr>
          <p:cNvSpPr txBox="1"/>
          <p:nvPr/>
        </p:nvSpPr>
        <p:spPr>
          <a:xfrm>
            <a:off x="19051" y="1594724"/>
            <a:ext cx="8429624" cy="1631216"/>
          </a:xfrm>
          <a:prstGeom prst="rect">
            <a:avLst/>
          </a:prstGeom>
          <a:noFill/>
        </p:spPr>
        <p:txBody>
          <a:bodyPr wrap="square" rtlCol="0">
            <a:spAutoFit/>
          </a:bodyPr>
          <a:lstStyle/>
          <a:p>
            <a:pPr>
              <a:spcBef>
                <a:spcPts val="600"/>
              </a:spcBef>
            </a:pPr>
            <a:r>
              <a:rPr lang="fr-FR" sz="2000" b="1" noProof="1">
                <a:solidFill>
                  <a:srgbClr val="0000CC"/>
                </a:solidFill>
              </a:rPr>
              <a:t>Si nous parlons d'orgueil, nous devons parler de celui en qui ce sentiment est né pour la première fois : Lucifer. Il décida de ne pas se contenter de sa position et voulut s'élever à un rang plus élevé. Il finit par vouloir être si exalté qu'il désirait occuper le trône même de Dieu</a:t>
            </a:r>
            <a:r>
              <a:rPr lang="fr-FR" sz="2000" b="1" noProof="1"/>
              <a:t> </a:t>
            </a:r>
            <a:r>
              <a:rPr lang="fr-FR" noProof="1">
                <a:highlight>
                  <a:srgbClr val="FFFF00"/>
                </a:highlight>
              </a:rPr>
              <a:t>(Ésaïe 14.12-14</a:t>
            </a:r>
            <a:r>
              <a:rPr lang="fr-FR" b="1" noProof="1">
                <a:highlight>
                  <a:srgbClr val="FFFF00"/>
                </a:highlight>
              </a:rPr>
              <a:t>)</a:t>
            </a:r>
            <a:r>
              <a:rPr lang="fr-FR" sz="2000" b="1" noProof="1"/>
              <a:t>.</a:t>
            </a:r>
          </a:p>
        </p:txBody>
      </p:sp>
      <p:pic>
        <p:nvPicPr>
          <p:cNvPr id="4" name="Imagen 3">
            <a:extLst>
              <a:ext uri="{FF2B5EF4-FFF2-40B4-BE49-F238E27FC236}">
                <a16:creationId xmlns:a16="http://schemas.microsoft.com/office/drawing/2014/main" id="{4D6BCE1C-970D-2C59-BB8D-ECC8EEE4C1B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8615362" y="1639552"/>
            <a:ext cx="3428387" cy="25866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882BF7FA-D550-4EF7-3CC2-0345CCA98638}"/>
              </a:ext>
            </a:extLst>
          </p:cNvPr>
          <p:cNvSpPr txBox="1"/>
          <p:nvPr/>
        </p:nvSpPr>
        <p:spPr>
          <a:xfrm>
            <a:off x="2438399" y="4500000"/>
            <a:ext cx="7505701" cy="1015663"/>
          </a:xfrm>
          <a:prstGeom prst="rect">
            <a:avLst/>
          </a:prstGeom>
          <a:noFill/>
        </p:spPr>
        <p:txBody>
          <a:bodyPr wrap="square">
            <a:spAutoFit/>
          </a:bodyPr>
          <a:lstStyle/>
          <a:p>
            <a:pPr>
              <a:spcBef>
                <a:spcPts val="600"/>
              </a:spcBef>
            </a:pPr>
            <a:r>
              <a:rPr lang="fr-FR" sz="2000" b="1" noProof="1"/>
              <a:t>Mais toute aspiration n'est pas orgueil. La satisfaction d'un enfant qui prospère, ou l'ambition personnelle, ne constituent pas nécessairement un orgueil malsain.</a:t>
            </a:r>
          </a:p>
        </p:txBody>
      </p:sp>
      <p:pic>
        <p:nvPicPr>
          <p:cNvPr id="10" name="Imagen 9">
            <a:extLst>
              <a:ext uri="{FF2B5EF4-FFF2-40B4-BE49-F238E27FC236}">
                <a16:creationId xmlns:a16="http://schemas.microsoft.com/office/drawing/2014/main" id="{E565F9BE-1725-574D-B9EC-9A531AE3241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7462" y="4659039"/>
            <a:ext cx="1850936" cy="2025844"/>
          </a:xfrm>
          <a:prstGeom prst="rect">
            <a:avLst/>
          </a:prstGeom>
          <a:ln w="38100">
            <a:solidFill>
              <a:schemeClr val="accent2"/>
            </a:solidFill>
          </a:ln>
          <a:effectLst>
            <a:outerShdw blurRad="50800" dist="127000" dir="10800000" algn="r" rotWithShape="0">
              <a:srgbClr val="7030A0">
                <a:alpha val="40000"/>
              </a:srgbClr>
            </a:outerShdw>
          </a:effectLst>
          <a:scene3d>
            <a:camera prst="perspectiveContrastingLeftFacing">
              <a:rot lat="300000" lon="19800000" rev="0"/>
            </a:camera>
            <a:lightRig rig="threePt" dir="t">
              <a:rot lat="0" lon="0" rev="2700000"/>
            </a:lightRig>
          </a:scene3d>
          <a:sp3d>
            <a:bevelT w="63500" h="50800"/>
          </a:sp3d>
        </p:spPr>
      </p:pic>
      <p:pic>
        <p:nvPicPr>
          <p:cNvPr id="12" name="Imagen 11">
            <a:extLst>
              <a:ext uri="{FF2B5EF4-FFF2-40B4-BE49-F238E27FC236}">
                <a16:creationId xmlns:a16="http://schemas.microsoft.com/office/drawing/2014/main" id="{1DBE1557-EC5F-ECB0-7AE7-702C5B9FB20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02408" y="4659039"/>
            <a:ext cx="1802130" cy="2031492"/>
          </a:xfrm>
          <a:prstGeom prst="rect">
            <a:avLst/>
          </a:prstGeom>
          <a:solidFill>
            <a:srgbClr val="FFFFFF">
              <a:shade val="85000"/>
            </a:srgbClr>
          </a:solidFill>
          <a:ln w="38100" cap="flat">
            <a:solidFill>
              <a:schemeClr val="accent4">
                <a:lumMod val="75000"/>
              </a:schemeClr>
            </a:solidFill>
          </a:ln>
          <a:effectLst>
            <a:outerShdw blurRad="50800" dist="127000" algn="l" rotWithShape="0">
              <a:srgbClr val="7030A0">
                <a:alpha val="40000"/>
              </a:srgbClr>
            </a:outerShdw>
          </a:effectLst>
          <a:scene3d>
            <a:camera prst="perspectiveContrastingLeftFacing">
              <a:rot lat="240000" lon="2100000" rev="0"/>
            </a:camera>
            <a:lightRig rig="soft" dir="t">
              <a:rot lat="0" lon="0" rev="2700000"/>
            </a:lightRig>
          </a:scene3d>
          <a:sp3d contourW="12700" prstMaterial="matte">
            <a:bevelT w="63500" h="50800"/>
            <a:contourClr>
              <a:srgbClr val="C0C0C0"/>
            </a:contourClr>
          </a:sp3d>
        </p:spPr>
      </p:pic>
      <p:sp>
        <p:nvSpPr>
          <p:cNvPr id="7" name="CuadroTexto 6">
            <a:extLst>
              <a:ext uri="{FF2B5EF4-FFF2-40B4-BE49-F238E27FC236}">
                <a16:creationId xmlns:a16="http://schemas.microsoft.com/office/drawing/2014/main" id="{56751F80-2E5B-DA27-F6B8-1D29CAE44C07}"/>
              </a:ext>
            </a:extLst>
          </p:cNvPr>
          <p:cNvSpPr txBox="1"/>
          <p:nvPr/>
        </p:nvSpPr>
        <p:spPr>
          <a:xfrm>
            <a:off x="19051" y="3225940"/>
            <a:ext cx="8429624"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srgbClr val="B26631"/>
                </a:solidFill>
                <a:effectLst/>
                <a:uLnTx/>
                <a:uFillTx/>
                <a:latin typeface="Aptos" panose="02110004020202020204"/>
                <a:ea typeface="+mn-ea"/>
                <a:cs typeface="+mn-cs"/>
              </a:rPr>
              <a:t>Nous avons “hérité” du désir de faire ce qui nous plaît, de posséder ce qui nous attire et de conquérir des positions qui nous permettent d'acquérir gloire ou richesse. C'est ce que le monde nous offre ! </a:t>
            </a:r>
          </a:p>
          <a:p>
            <a:pPr marL="0" marR="0" lvl="0" indent="0" algn="l" defTabSz="914400" rtl="0" eaLnBrk="1" fontAlgn="auto" latinLnBrk="0" hangingPunct="1">
              <a:lnSpc>
                <a:spcPct val="100000"/>
              </a:lnSpc>
              <a:spcAft>
                <a:spcPts val="0"/>
              </a:spcAft>
              <a:buClrTx/>
              <a:buSzTx/>
              <a:buFontTx/>
              <a:buNone/>
              <a:tabLst/>
              <a:defRPr/>
            </a:pPr>
            <a:r>
              <a:rPr kumimoji="0" lang="fr-FR" i="0" u="none" strike="noStrike" kern="1200" cap="none" spc="0" normalizeH="0" baseline="0" noProof="1">
                <a:ln>
                  <a:noFill/>
                </a:ln>
                <a:solidFill>
                  <a:srgbClr val="0000CC"/>
                </a:solidFill>
                <a:effectLst/>
                <a:uLnTx/>
                <a:uFillTx/>
                <a:latin typeface="Aptos" panose="02110004020202020204"/>
                <a:ea typeface="+mn-ea"/>
                <a:cs typeface="+mn-cs"/>
              </a:rPr>
              <a:t>(1 Jean 2.16)</a:t>
            </a: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a:t>
            </a:r>
          </a:p>
        </p:txBody>
      </p:sp>
      <p:sp>
        <p:nvSpPr>
          <p:cNvPr id="11" name="CuadroTexto 10">
            <a:extLst>
              <a:ext uri="{FF2B5EF4-FFF2-40B4-BE49-F238E27FC236}">
                <a16:creationId xmlns:a16="http://schemas.microsoft.com/office/drawing/2014/main" id="{4E8DEAA5-5C3A-2562-532D-691EE33408E2}"/>
              </a:ext>
            </a:extLst>
          </p:cNvPr>
          <p:cNvSpPr txBox="1"/>
          <p:nvPr/>
        </p:nvSpPr>
        <p:spPr>
          <a:xfrm>
            <a:off x="2438398" y="5509904"/>
            <a:ext cx="7505701"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L'essentiel est de nous rappeler que nos possessions, nos capacités et nos accomplissements ne déterminent pas notre valeur. </a:t>
            </a:r>
            <a:r>
              <a:rPr kumimoji="0" lang="fr-FR" sz="2000" b="1" i="0" u="none" strike="noStrike" kern="1200" cap="none" spc="0" normalizeH="0" baseline="0" noProof="1">
                <a:ln>
                  <a:noFill/>
                </a:ln>
                <a:solidFill>
                  <a:srgbClr val="0000CC"/>
                </a:solidFill>
                <a:effectLst/>
                <a:uLnTx/>
                <a:uFillTx/>
                <a:latin typeface="Aptos" panose="02110004020202020204"/>
                <a:ea typeface="+mn-ea"/>
                <a:cs typeface="+mn-cs"/>
              </a:rPr>
              <a:t>L'orgueil consiste à ne pas rendre à Dieu la gloire pour ce qu'il accomplit dans notre vie</a:t>
            </a: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85050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ppt_x</p:attrName>
                                        </p:attrNameLst>
                                      </p:cBhvr>
                                      <p:tavLst>
                                        <p:tav tm="0">
                                          <p:val>
                                            <p:strVal val="#ppt_x-#ppt_w/2"/>
                                          </p:val>
                                        </p:tav>
                                        <p:tav tm="100000">
                                          <p:val>
                                            <p:strVal val="#ppt_x"/>
                                          </p:val>
                                        </p:tav>
                                      </p:tavLst>
                                    </p:anim>
                                    <p:anim calcmode="lin" valueType="num">
                                      <p:cBhvr>
                                        <p:cTn id="32" dur="500" fill="hold"/>
                                        <p:tgtEl>
                                          <p:spTgt spid="10"/>
                                        </p:tgtEl>
                                        <p:attrNameLst>
                                          <p:attrName>ppt_y</p:attrName>
                                        </p:attrNameLst>
                                      </p:cBhvr>
                                      <p:tavLst>
                                        <p:tav tm="0">
                                          <p:val>
                                            <p:strVal val="#ppt_y"/>
                                          </p:val>
                                        </p:tav>
                                        <p:tav tm="100000">
                                          <p:val>
                                            <p:strVal val="#ppt_y"/>
                                          </p:val>
                                        </p:tav>
                                      </p:tavLst>
                                    </p:anim>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strVal val="#ppt_h"/>
                                          </p:val>
                                        </p:tav>
                                        <p:tav tm="100000">
                                          <p:val>
                                            <p:strVal val="#ppt_h"/>
                                          </p:val>
                                        </p:tav>
                                      </p:tavLst>
                                    </p:anim>
                                  </p:childTnLst>
                                </p:cTn>
                              </p:par>
                              <p:par>
                                <p:cTn id="35" presetID="22" presetClass="entr" presetSubtype="8"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2"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ppt_x</p:attrName>
                                        </p:attrNameLst>
                                      </p:cBhvr>
                                      <p:tavLst>
                                        <p:tav tm="0">
                                          <p:val>
                                            <p:strVal val="#ppt_x+#ppt_w/2"/>
                                          </p:val>
                                        </p:tav>
                                        <p:tav tm="100000">
                                          <p:val>
                                            <p:strVal val="#ppt_x"/>
                                          </p:val>
                                        </p:tav>
                                      </p:tavLst>
                                    </p:anim>
                                    <p:anim calcmode="lin" valueType="num">
                                      <p:cBhvr>
                                        <p:cTn id="48" dur="500" fill="hold"/>
                                        <p:tgtEl>
                                          <p:spTgt spid="12"/>
                                        </p:tgtEl>
                                        <p:attrNameLst>
                                          <p:attrName>ppt_y</p:attrName>
                                        </p:attrNameLst>
                                      </p:cBhvr>
                                      <p:tavLst>
                                        <p:tav tm="0">
                                          <p:val>
                                            <p:strVal val="#ppt_y"/>
                                          </p:val>
                                        </p:tav>
                                        <p:tav tm="100000">
                                          <p:val>
                                            <p:strVal val="#ppt_y"/>
                                          </p:val>
                                        </p:tav>
                                      </p:tavLst>
                                    </p:anim>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30208136-CF44-8339-6314-8912812CFF7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94305" y="-127591"/>
            <a:ext cx="2087854" cy="1667279"/>
          </a:xfrm>
          <a:prstGeom prst="rect">
            <a:avLst/>
          </a:prstGeom>
          <a:noFill/>
          <a:extLst>
            <a:ext uri="{909E8E84-426E-40DD-AFC4-6F175D3DCCD1}">
              <a14:hiddenFill xmlns:a14="http://schemas.microsoft.com/office/drawing/2010/main">
                <a:solidFill>
                  <a:srgbClr val="FFFFFF"/>
                </a:solidFill>
              </a14:hiddenFill>
            </a:ext>
          </a:extLst>
        </p:spPr>
      </p:pic>
      <p:sp>
        <p:nvSpPr>
          <p:cNvPr id="3" name="Parchemin : vertical 2">
            <a:extLst>
              <a:ext uri="{FF2B5EF4-FFF2-40B4-BE49-F238E27FC236}">
                <a16:creationId xmlns:a16="http://schemas.microsoft.com/office/drawing/2014/main" id="{DEFEF017-D9BD-5892-8699-A4FC25E99447}"/>
              </a:ext>
            </a:extLst>
          </p:cNvPr>
          <p:cNvSpPr/>
          <p:nvPr/>
        </p:nvSpPr>
        <p:spPr>
          <a:xfrm>
            <a:off x="0" y="0"/>
            <a:ext cx="3905573" cy="5439905"/>
          </a:xfrm>
          <a:prstGeom prst="verticalScroll">
            <a:avLst/>
          </a:prstGeom>
          <a:solidFill>
            <a:srgbClr val="00FFFF"/>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fontAlgn="base"/>
            <a:r>
              <a:rPr lang="fr-CH" sz="1900" dirty="0">
                <a:highlight>
                  <a:srgbClr val="FFFF00"/>
                </a:highlight>
                <a:hlinkClick r:id="rId4" tooltip="Esaïe - Chapitre 14 -  Verset 12"/>
              </a:rPr>
              <a:t>14:12</a:t>
            </a:r>
            <a:r>
              <a:rPr lang="fr-CH" sz="1900" dirty="0">
                <a:highlight>
                  <a:srgbClr val="00FFFF"/>
                </a:highlight>
              </a:rPr>
              <a:t> </a:t>
            </a:r>
            <a:r>
              <a:rPr lang="fr-CH" sz="1900" dirty="0">
                <a:ln w="0"/>
                <a:solidFill>
                  <a:schemeClr val="tx1"/>
                </a:solidFill>
                <a:effectLst>
                  <a:outerShdw blurRad="38100" dist="38100" dir="2700000" algn="tl">
                    <a:srgbClr val="000000">
                      <a:alpha val="43137"/>
                    </a:srgbClr>
                  </a:outerShdw>
                </a:effectLst>
                <a:highlight>
                  <a:srgbClr val="00FFFF"/>
                </a:highlight>
              </a:rPr>
              <a:t>Te voilà tombé du ciel, Astre brillant, fils de l'aurore! Tu es abattu à terre, Toi, le vainqueur des nations!</a:t>
            </a:r>
          </a:p>
          <a:p>
            <a:pPr fontAlgn="base"/>
            <a:r>
              <a:rPr lang="fr-CH" sz="1900" dirty="0">
                <a:highlight>
                  <a:srgbClr val="FFFF00"/>
                </a:highlight>
                <a:hlinkClick r:id="rId5" tooltip="Esaïe - Chapitre 14 -  Verset 13"/>
              </a:rPr>
              <a:t>14:13</a:t>
            </a:r>
            <a:r>
              <a:rPr lang="fr-CH" sz="1900" dirty="0">
                <a:highlight>
                  <a:srgbClr val="00FFFF"/>
                </a:highlight>
              </a:rPr>
              <a:t> </a:t>
            </a:r>
            <a:r>
              <a:rPr lang="fr-CH" sz="1900" dirty="0">
                <a:solidFill>
                  <a:schemeClr val="tx1"/>
                </a:solidFill>
                <a:effectLst>
                  <a:outerShdw blurRad="38100" dist="38100" dir="2700000" algn="tl">
                    <a:srgbClr val="000000">
                      <a:alpha val="43137"/>
                    </a:srgbClr>
                  </a:outerShdw>
                </a:effectLst>
                <a:highlight>
                  <a:srgbClr val="00FFFF"/>
                </a:highlight>
              </a:rPr>
              <a:t>Tu disais en ton coeur: Je monterai au ciel, J'élèverai mon trône au-dessus des étoiles de Dieu; Je m'assiérai sur la montagne de l'assemblée, A l'extrémité du septentrion;</a:t>
            </a:r>
          </a:p>
          <a:p>
            <a:pPr fontAlgn="base"/>
            <a:r>
              <a:rPr lang="fr-CH" sz="1900" dirty="0">
                <a:highlight>
                  <a:srgbClr val="FFFF00"/>
                </a:highlight>
                <a:hlinkClick r:id="rId6" tooltip="Esaïe - Chapitre 14 -  Verset 14"/>
              </a:rPr>
              <a:t>14:14</a:t>
            </a:r>
            <a:r>
              <a:rPr lang="fr-CH" sz="1900" dirty="0">
                <a:highlight>
                  <a:srgbClr val="00FFFF"/>
                </a:highlight>
              </a:rPr>
              <a:t> </a:t>
            </a:r>
            <a:r>
              <a:rPr lang="fr-CH" sz="1900" dirty="0">
                <a:solidFill>
                  <a:schemeClr val="tx1"/>
                </a:solidFill>
                <a:effectLst>
                  <a:outerShdw blurRad="38100" dist="38100" dir="2700000" algn="tl">
                    <a:srgbClr val="000000">
                      <a:alpha val="43137"/>
                    </a:srgbClr>
                  </a:outerShdw>
                </a:effectLst>
                <a:highlight>
                  <a:srgbClr val="00FFFF"/>
                </a:highlight>
              </a:rPr>
              <a:t>Je monterai sur le sommet des nues, Je serai semblable au Très Haut.</a:t>
            </a:r>
          </a:p>
        </p:txBody>
      </p:sp>
      <p:sp>
        <p:nvSpPr>
          <p:cNvPr id="4" name="ZoneTexte 3">
            <a:extLst>
              <a:ext uri="{FF2B5EF4-FFF2-40B4-BE49-F238E27FC236}">
                <a16:creationId xmlns:a16="http://schemas.microsoft.com/office/drawing/2014/main" id="{BF226E3B-B5DC-D581-203E-0DFA0089D69C}"/>
              </a:ext>
            </a:extLst>
          </p:cNvPr>
          <p:cNvSpPr txBox="1"/>
          <p:nvPr/>
        </p:nvSpPr>
        <p:spPr>
          <a:xfrm>
            <a:off x="6106331" y="216976"/>
            <a:ext cx="5858360" cy="3477875"/>
          </a:xfrm>
          <a:prstGeom prst="rect">
            <a:avLst/>
          </a:prstGeom>
          <a:solidFill>
            <a:schemeClr val="accent4">
              <a:lumMod val="20000"/>
              <a:lumOff val="80000"/>
            </a:schemeClr>
          </a:solidFill>
          <a:ln w="57150">
            <a:solidFill>
              <a:srgbClr val="6600FF"/>
            </a:solidFill>
          </a:ln>
        </p:spPr>
        <p:txBody>
          <a:bodyPr wrap="square" rtlCol="0">
            <a:spAutoFit/>
          </a:bodyPr>
          <a:lstStyle/>
          <a:p>
            <a:pPr algn="just"/>
            <a:r>
              <a:rPr lang="fr-FR" sz="2000" dirty="0">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Que ceux qui occupent des postes de responsabilité se souviennent que nous nous rapprochons des pièges des derniers jours. Le monde entier passe en revue devant Dieu</a:t>
            </a:r>
            <a:r>
              <a:rPr lang="fr-FR"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just"/>
            <a:endParaRPr lang="fr-FR" sz="2000" dirty="0">
              <a:latin typeface="Arial" panose="020B0604020202020204" pitchFamily="34" charset="0"/>
              <a:cs typeface="Arial" panose="020B0604020202020204" pitchFamily="34" charset="0"/>
            </a:endParaRPr>
          </a:p>
          <a:p>
            <a:pPr algn="just"/>
            <a: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Ne permettez à personne de s'égarer et de se laisser guider par des êtres limités. Dieu se tient aux côtés des mortels, il est celui qui leur offre sa sagesse, son instruction et leur permet de faire le bien. </a:t>
            </a:r>
            <a:r>
              <a:rPr lang="fr-FR" sz="2000" dirty="0">
                <a:solidFill>
                  <a:srgbClr val="0000CC"/>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Dieu est disposé à apporter son concours à chacun, sans acception de personne.</a:t>
            </a:r>
            <a:endParaRPr lang="fr-CH" sz="2000" dirty="0">
              <a:solidFill>
                <a:srgbClr val="0000CC"/>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B0F9AF88-02FB-E378-BDD9-6AB54498979A}"/>
              </a:ext>
            </a:extLst>
          </p:cNvPr>
          <p:cNvSpPr txBox="1"/>
          <p:nvPr/>
        </p:nvSpPr>
        <p:spPr>
          <a:xfrm>
            <a:off x="5068846" y="3926838"/>
            <a:ext cx="6881247" cy="2554545"/>
          </a:xfrm>
          <a:prstGeom prst="rect">
            <a:avLst/>
          </a:prstGeom>
          <a:solidFill>
            <a:schemeClr val="accent4">
              <a:lumMod val="20000"/>
              <a:lumOff val="80000"/>
            </a:schemeClr>
          </a:solidFill>
          <a:ln w="57150">
            <a:solidFill>
              <a:srgbClr val="6600FF"/>
            </a:solidFill>
          </a:ln>
        </p:spPr>
        <p:txBody>
          <a:bodyPr wrap="square" rtlCol="0">
            <a:spAutoFit/>
          </a:bodyPr>
          <a:lstStyle/>
          <a:p>
            <a:pPr algn="just"/>
            <a:r>
              <a:rPr lang="fr-FR" sz="2000" dirty="0">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Veillez à ce que ceux qui ont abondamment reçu de la part de l'Éternel soient sauvegardés, de crainte que l'orgueil et la suffisance ne prennent le contrôle de leur vie. </a:t>
            </a:r>
          </a:p>
          <a:p>
            <a:pPr algn="just"/>
            <a:endParaRPr lang="fr-FR" sz="2000" dirty="0">
              <a:latin typeface="Arial" panose="020B0604020202020204" pitchFamily="34" charset="0"/>
              <a:cs typeface="Arial" panose="020B0604020202020204" pitchFamily="34" charset="0"/>
            </a:endParaRPr>
          </a:p>
          <a:p>
            <a:pPr algn="just"/>
            <a: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Les ouvriers devraient prier et conseiller constamment ceux qui exercent une grande influence et ceux qui sont des meneurs d'hommes. </a:t>
            </a:r>
            <a:r>
              <a:rPr lang="fr-FR"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Laissez-les prier pour qu'il ou elle soit à l'abri de l'orgueil et de l'exaltation personnelle</a:t>
            </a:r>
            <a: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fr-CH" dirty="0"/>
          </a:p>
        </p:txBody>
      </p:sp>
      <p:pic>
        <p:nvPicPr>
          <p:cNvPr id="4102" name="Picture 6">
            <a:extLst>
              <a:ext uri="{FF2B5EF4-FFF2-40B4-BE49-F238E27FC236}">
                <a16:creationId xmlns:a16="http://schemas.microsoft.com/office/drawing/2014/main" id="{7805941B-B995-18EB-DBE6-D4382866B0D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540641" y="3453419"/>
            <a:ext cx="1486142" cy="1792799"/>
          </a:xfrm>
          <a:prstGeom prst="rect">
            <a:avLst/>
          </a:prstGeom>
          <a:noFill/>
          <a:extLst>
            <a:ext uri="{909E8E84-426E-40DD-AFC4-6F175D3DCCD1}">
              <a14:hiddenFill xmlns:a14="http://schemas.microsoft.com/office/drawing/2010/main">
                <a:solidFill>
                  <a:srgbClr val="FFFFFF"/>
                </a:solidFill>
              </a14:hiddenFill>
            </a:ext>
          </a:extLst>
        </p:spPr>
      </p:pic>
      <p:sp>
        <p:nvSpPr>
          <p:cNvPr id="6" name="Phylactère : pensées 5">
            <a:extLst>
              <a:ext uri="{FF2B5EF4-FFF2-40B4-BE49-F238E27FC236}">
                <a16:creationId xmlns:a16="http://schemas.microsoft.com/office/drawing/2014/main" id="{BD91E2F0-8312-8066-33B7-F60FB4D763D7}"/>
              </a:ext>
            </a:extLst>
          </p:cNvPr>
          <p:cNvSpPr/>
          <p:nvPr/>
        </p:nvSpPr>
        <p:spPr>
          <a:xfrm>
            <a:off x="108488" y="5548393"/>
            <a:ext cx="4389084" cy="1154624"/>
          </a:xfrm>
          <a:prstGeom prst="cloudCallout">
            <a:avLst>
              <a:gd name="adj1" fmla="val 45594"/>
              <a:gd name="adj2" fmla="val -5696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i="1" dirty="0">
                <a:ln w="0"/>
                <a:solidFill>
                  <a:schemeClr val="tx1"/>
                </a:solidFill>
                <a:highlight>
                  <a:srgbClr val="00FFFF"/>
                </a:highlight>
              </a:rPr>
              <a:t>Le Christ triomphant, </a:t>
            </a:r>
            <a:r>
              <a:rPr lang="fr-FR" sz="2400" b="1" dirty="0">
                <a:ln w="0"/>
                <a:solidFill>
                  <a:schemeClr val="tx1"/>
                </a:solidFill>
                <a:highlight>
                  <a:srgbClr val="00FFFF"/>
                </a:highlight>
              </a:rPr>
              <a:t>p. 160, 31 mai.</a:t>
            </a:r>
            <a:endParaRPr lang="fr-CH" sz="2400" b="1" dirty="0">
              <a:ln w="0"/>
              <a:solidFill>
                <a:schemeClr val="tx1"/>
              </a:solidFill>
              <a:highlight>
                <a:srgbClr val="00FFFF"/>
              </a:highlight>
            </a:endParaRPr>
          </a:p>
        </p:txBody>
      </p:sp>
      <p:pic>
        <p:nvPicPr>
          <p:cNvPr id="1026" name="Picture 2" descr="Image d’Épingle Story">
            <a:extLst>
              <a:ext uri="{FF2B5EF4-FFF2-40B4-BE49-F238E27FC236}">
                <a16:creationId xmlns:a16="http://schemas.microsoft.com/office/drawing/2014/main" id="{7F3E956A-BD03-D16C-BB5B-1A4A890A3059}"/>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956962" y="1614885"/>
            <a:ext cx="1782306" cy="178230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76E7699B-E3E2-E20D-C59C-3346125CC763}"/>
              </a:ext>
            </a:extLst>
          </p:cNvPr>
          <p:cNvSpPr txBox="1"/>
          <p:nvPr/>
        </p:nvSpPr>
        <p:spPr>
          <a:xfrm>
            <a:off x="1105786" y="85061"/>
            <a:ext cx="2711303" cy="400110"/>
          </a:xfrm>
          <a:prstGeom prst="rect">
            <a:avLst/>
          </a:prstGeom>
          <a:noFill/>
        </p:spPr>
        <p:txBody>
          <a:bodyPr wrap="square" rtlCol="0">
            <a:spAutoFit/>
          </a:bodyPr>
          <a:lstStyle/>
          <a:p>
            <a:r>
              <a:rPr lang="fr-CH" sz="2000" b="1" dirty="0">
                <a:latin typeface="Arial" panose="020B0604020202020204" pitchFamily="34" charset="0"/>
                <a:cs typeface="Arial" panose="020B0604020202020204" pitchFamily="34" charset="0"/>
              </a:rPr>
              <a:t>(Ésaïe 14:12-14)</a:t>
            </a:r>
            <a:endParaRPr lang="fr-CH"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665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1147</TotalTime>
  <Words>3135</Words>
  <Application>Microsoft Office PowerPoint</Application>
  <PresentationFormat>Panorámica</PresentationFormat>
  <Paragraphs>141</Paragraphs>
  <Slides>19</Slides>
  <Notes>3</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19</vt:i4>
      </vt:variant>
    </vt:vector>
  </HeadingPairs>
  <TitlesOfParts>
    <vt:vector size="28" baseType="lpstr">
      <vt:lpstr>Arial</vt:lpstr>
      <vt:lpstr>Comic Sans MS</vt:lpstr>
      <vt:lpstr>Aptos</vt:lpstr>
      <vt:lpstr>Brush Script MT</vt:lpstr>
      <vt:lpstr>Constantia</vt:lpstr>
      <vt:lpstr>Arial Nova</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85</cp:revision>
  <dcterms:created xsi:type="dcterms:W3CDTF">2026-03-07T07:45:25Z</dcterms:created>
  <dcterms:modified xsi:type="dcterms:W3CDTF">2026-04-13T05:16:40Z</dcterms:modified>
</cp:coreProperties>
</file>