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56" r:id="rId3"/>
    <p:sldId id="284"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29C"/>
    <a:srgbClr val="001771"/>
    <a:srgbClr val="A3494F"/>
    <a:srgbClr val="6F49A2"/>
    <a:srgbClr val="7BA249"/>
    <a:srgbClr val="31CA07"/>
    <a:srgbClr val="CAA007"/>
    <a:srgbClr val="07CAA0"/>
    <a:srgbClr val="CC9900"/>
    <a:srgbClr val="731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54" autoAdjust="0"/>
    <p:restoredTop sz="96327"/>
  </p:normalViewPr>
  <p:slideViewPr>
    <p:cSldViewPr snapToGrid="0">
      <p:cViewPr varScale="1">
        <p:scale>
          <a:sx n="105" d="100"/>
          <a:sy n="105" d="100"/>
        </p:scale>
        <p:origin x="132"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ata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des </a:t>
          </a:r>
          <a:r>
            <a:rPr lang="es-ES" sz="1900" b="1" dirty="0" err="1">
              <a:effectLst>
                <a:outerShdw blurRad="38100" dist="38100" dir="2700000" algn="tl">
                  <a:srgbClr val="000000"/>
                </a:outerShdw>
              </a:effectLst>
            </a:rPr>
            <a:t>apôtres</a:t>
          </a:r>
          <a:endParaRPr lang="es-ES" sz="1900" b="1"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de Pierre</a:t>
          </a: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du </a:t>
          </a:r>
          <a:r>
            <a:rPr lang="es-ES" sz="1900" b="1" dirty="0" err="1">
              <a:effectLst>
                <a:outerShdw blurRad="38100" dist="38100" dir="2700000" algn="tl">
                  <a:srgbClr val="000000"/>
                </a:outerShdw>
              </a:effectLst>
            </a:rPr>
            <a:t>père</a:t>
          </a:r>
          <a:endParaRPr lang="es-ES" sz="1900" b="1"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fr-FR" sz="1900" b="1" dirty="0">
              <a:effectLst>
                <a:outerShdw blurRad="38100" dist="38100" dir="2700000" algn="tl">
                  <a:srgbClr val="000000"/>
                </a:outerShdw>
              </a:effectLst>
            </a:rPr>
            <a:t>La foi de la Cananéenne</a:t>
          </a:r>
          <a:endParaRPr lang="es-ES" sz="1900" b="1"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du </a:t>
          </a:r>
          <a:r>
            <a:rPr lang="es-ES" sz="1900" b="1" dirty="0" err="1">
              <a:effectLst>
                <a:outerShdw blurRad="38100" dist="38100" dir="2700000" algn="tl">
                  <a:srgbClr val="000000"/>
                </a:outerShdw>
              </a:effectLst>
            </a:rPr>
            <a:t>centenier</a:t>
          </a:r>
          <a:endParaRPr lang="es-ES" sz="1900" b="1"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s-ES" sz="1900" b="1" dirty="0">
              <a:effectLst>
                <a:outerShdw blurRad="38100" dist="38100" dir="2700000" algn="tl">
                  <a:srgbClr val="000000"/>
                </a:outerShdw>
              </a:effectLst>
            </a:rPr>
            <a:t>La </a:t>
          </a:r>
          <a:r>
            <a:rPr lang="es-ES" sz="1900" b="1" dirty="0" err="1">
              <a:effectLst>
                <a:outerShdw blurRad="38100" dist="38100" dir="2700000" algn="tl">
                  <a:srgbClr val="000000"/>
                </a:outerShdw>
              </a:effectLst>
            </a:rPr>
            <a:t>foi</a:t>
          </a:r>
          <a:r>
            <a:rPr lang="es-ES" sz="1900" b="1" dirty="0">
              <a:effectLst>
                <a:outerShdw blurRad="38100" dist="38100" dir="2700000" algn="tl">
                  <a:srgbClr val="000000"/>
                </a:outerShdw>
              </a:effectLst>
            </a:rPr>
            <a:t> </a:t>
          </a:r>
          <a:r>
            <a:rPr lang="es-ES" sz="1900" b="1" dirty="0" err="1">
              <a:effectLst>
                <a:outerShdw blurRad="38100" dist="38100" dir="2700000" algn="tl">
                  <a:srgbClr val="000000"/>
                </a:outerShdw>
              </a:effectLst>
            </a:rPr>
            <a:t>d'Étienne</a:t>
          </a:r>
          <a:endParaRPr lang="es-ES" sz="1900" b="1"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kern="1200" dirty="0"/>
            <a:t>“Comment n'avez-vous point de foi ?” </a:t>
          </a:r>
          <a:r>
            <a:rPr lang="fr-FR" sz="1600" b="1" kern="1200" dirty="0"/>
            <a:t>(Marc 4.40)</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“Homme de peu de foi !”</a:t>
          </a:r>
          <a:br>
            <a:rPr lang="fr-FR" sz="2000" b="1" dirty="0"/>
          </a:br>
          <a:r>
            <a:rPr lang="fr-FR" sz="1600" b="1" dirty="0"/>
            <a:t>(Matthieu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“viens au secours de mon incrédulité !” </a:t>
          </a:r>
          <a:r>
            <a:rPr lang="fr-FR" sz="1600" b="1" dirty="0"/>
            <a:t>(Marc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fr-FR" sz="2000" b="1" dirty="0"/>
            <a:t>“ta foi est grande !”</a:t>
          </a:r>
          <a:br>
            <a:rPr lang="fr-FR" sz="2000" b="1" dirty="0"/>
          </a:br>
          <a:r>
            <a:rPr lang="fr-FR" sz="1600" b="1" dirty="0"/>
            <a:t>(Matthieu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1800" b="1" kern="1200" dirty="0"/>
            <a:t>“pas même en Israël je n'ai trouvé une si grande foi !” </a:t>
          </a:r>
          <a:r>
            <a:rPr lang="fr-FR" sz="1400" b="1" kern="1200" dirty="0"/>
            <a:t>(Luc 7.9)</a:t>
          </a:r>
          <a:endParaRPr lang="es-ES" sz="18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fr-FR" sz="2000" b="1" dirty="0"/>
            <a:t>“homme plein de foi” </a:t>
          </a:r>
          <a:r>
            <a:rPr lang="fr-FR" sz="1600" b="1" dirty="0"/>
            <a:t>(Actes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Y="173608"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dgm:presLayoutVars>
          <dgm:bulletEnabled val="1"/>
        </dgm:presLayoutVars>
      </dgm:prSet>
      <dgm:spPr/>
    </dgm:pt>
    <dgm:pt modelId="{F943B3B9-DC10-4A5C-B0AC-A895FE8A8097}" type="pres">
      <dgm:prSet presAssocID="{09A44C85-0040-4A79-BBA1-93CD15AC369B}" presName="Parent" presStyleLbl="alignNode1" presStyleIdx="3" presStyleCnt="6" custScaleY="173608" custLinFactNeighborY="-4198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dgm:spPr/>
    </dgm:pt>
    <dgm:pt modelId="{39770434-6391-4C9F-8E8F-FF19F84845AD}" type="pres">
      <dgm:prSet presAssocID="{1335CD85-95B1-4D57-A225-A41A9371BAF3}" presName="Image" presStyleLbl="node1" presStyleIdx="4" presStyleCnt="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34FA691F-2865-46C9-81D5-E44ADC7C54F2}" type="pres">
      <dgm:prSet presAssocID="{1335CD85-95B1-4D57-A225-A41A9371BAF3}" presName="Child" presStyleLbl="revTx" presStyleIdx="4" presStyleCnt="6">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fr-FR" sz="2000" b="1" dirty="0"/>
            <a:t>Exercer la foi, si petite soit-elle </a:t>
          </a:r>
          <a:r>
            <a:rPr lang="fr-FR" sz="1600" b="1" dirty="0"/>
            <a:t>(Matthieu 17.20)</a:t>
          </a:r>
          <a:endParaRPr lang="es-ES" sz="1600" b="1"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fr-FR" sz="2000" b="1" dirty="0"/>
            <a:t>Étudier la Bible </a:t>
          </a:r>
          <a:r>
            <a:rPr lang="fr-FR" sz="1600" b="1" dirty="0"/>
            <a:t>(Romains 10.17)</a:t>
          </a:r>
          <a:endParaRPr lang="es-ES" sz="2000" b="1"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fr-FR" sz="2000" b="1" dirty="0"/>
            <a:t>Demander à Dieu de l'augmenter </a:t>
          </a:r>
          <a:r>
            <a:rPr lang="es-ES" sz="1600" b="1" dirty="0"/>
            <a:t>(Luc 17.5)</a:t>
          </a:r>
          <a:endParaRPr lang="es-ES" sz="16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fr-FR" sz="2000" b="1" dirty="0"/>
            <a:t>Ne pas se rendre devant le doute </a:t>
          </a:r>
          <a:r>
            <a:rPr lang="fr-FR" sz="1600" b="1" dirty="0"/>
            <a:t>(Marc 9.23-24)</a:t>
          </a:r>
          <a:endParaRPr lang="es-ES" sz="2000" b="1"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fr-FR" sz="2000" b="1" dirty="0"/>
            <a:t>Ne pas fonder ma foi sur la foi des autres </a:t>
          </a:r>
          <a:r>
            <a:rPr lang="fr-FR" sz="1600" b="1" dirty="0"/>
            <a:t>(Matthieu 25.8)</a:t>
          </a:r>
          <a:endParaRPr lang="es-ES" sz="2000" b="1"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s-ES" sz="2000" b="1" dirty="0" err="1"/>
            <a:t>Répondre</a:t>
          </a:r>
          <a:r>
            <a:rPr lang="es-ES" sz="2000" b="1" dirty="0"/>
            <a:t> </a:t>
          </a:r>
          <a:r>
            <a:rPr lang="es-ES" sz="2000" b="1" dirty="0" err="1"/>
            <a:t>au</a:t>
          </a:r>
          <a:r>
            <a:rPr lang="es-ES" sz="2000" b="1" dirty="0"/>
            <a:t> Saint-Esprit </a:t>
          </a:r>
          <a:r>
            <a:rPr lang="es-ES" sz="1600" b="1" dirty="0"/>
            <a:t>(</a:t>
          </a:r>
          <a:r>
            <a:rPr lang="es-ES" sz="1600" b="1" dirty="0" err="1"/>
            <a:t>Galates</a:t>
          </a:r>
          <a:r>
            <a:rPr lang="es-ES" sz="1600" b="1" dirty="0"/>
            <a:t> 5.22)</a:t>
          </a:r>
          <a:endParaRPr lang="es-ES" sz="16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fr-FR" sz="2000" b="1" dirty="0"/>
            <a:t>Pratiquer habituellement ma foi </a:t>
          </a:r>
          <a:r>
            <a:rPr lang="fr-FR" sz="1200" b="1" dirty="0"/>
            <a:t>(2 Corinthiens 5.7)</a:t>
          </a:r>
          <a:endParaRPr lang="es-ES" sz="1200" b="1"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56329">
        <dgm:presLayoutVars>
          <dgm:bulletEnabled val="1"/>
        </dgm:presLayoutVars>
      </dgm:prSet>
      <dgm:spPr/>
    </dgm:pt>
    <dgm:pt modelId="{75CB85F2-1236-43DE-B43D-C3EAE0C6F401}" type="pres">
      <dgm:prSet presAssocID="{3CB948D9-D428-4EBC-A580-FE89949DA970}" presName="rect2" presStyleLbl="fgImgPlace1" presStyleIdx="6" presStyleCnt="7" custLinFactX="100000" custLinFactNeighborX="166218"/>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fr-FR" sz="1800" b="1" noProof="1">
              <a:solidFill>
                <a:schemeClr val="tx1"/>
              </a:solidFill>
            </a:rPr>
            <a:t>Être obéissant à Jésus et à sa Parole</a:t>
          </a:r>
          <a:endParaRPr lang="fr-FR" sz="1800" noProof="1">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fr-FR" sz="1800" b="1" noProof="1">
              <a:solidFill>
                <a:schemeClr val="tx1"/>
              </a:solidFill>
            </a:rPr>
            <a:t>Avoir une expérience quotidienne avec Jésus</a:t>
          </a:r>
          <a:endParaRPr lang="fr-FR" sz="1800" noProof="1">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fr-FR" sz="1800" b="1" noProof="1">
              <a:solidFill>
                <a:schemeClr val="tx1"/>
              </a:solidFill>
            </a:rPr>
            <a:t>Faire de Jésus le centre de notre vie</a:t>
          </a:r>
          <a:endParaRPr lang="fr-FR" sz="1800" noProof="1">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fr-FR" sz="1800" b="1" noProof="1">
              <a:solidFill>
                <a:schemeClr val="tx1"/>
              </a:solidFill>
            </a:rPr>
            <a:t>Vivre de façon cohérente avec notre foi</a:t>
          </a:r>
          <a:endParaRPr lang="fr-FR" sz="1800" noProof="1">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fr-FR" sz="1800" b="1" spc="0" baseline="0" noProof="1">
              <a:solidFill>
                <a:schemeClr val="tx1"/>
              </a:solidFill>
            </a:rPr>
            <a:t>Fonder notre foi en Jésus</a:t>
          </a:r>
          <a:endParaRPr lang="fr-FR" sz="1800" spc="0" baseline="0" noProof="1">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fr-FR" sz="1800" b="1" spc="0" baseline="0" noProof="1">
              <a:solidFill>
                <a:schemeClr val="tx1"/>
              </a:solidFill>
            </a:rPr>
            <a:t>Refléter Jésus dans notre vie</a:t>
          </a:r>
          <a:endParaRPr lang="fr-FR" sz="1800" spc="0" baseline="0" noProof="1">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fr-FR" sz="1800" b="1" noProof="1">
              <a:solidFill>
                <a:schemeClr val="tx1"/>
              </a:solidFill>
            </a:rPr>
            <a:t>Accepter le don de sa grâce</a:t>
          </a:r>
          <a:endParaRPr lang="fr-FR" sz="1800" noProof="1">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4709" y="622776"/>
          <a:ext cx="0" cy="2799410"/>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82471" y="716089"/>
          <a:ext cx="1472334" cy="1259734"/>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82471" y="1975824"/>
          <a:ext cx="1472334" cy="1446362"/>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“Comment n'avez-vous point de foi ?” </a:t>
          </a:r>
          <a:r>
            <a:rPr lang="fr-FR" sz="1600" b="1" kern="1200" dirty="0"/>
            <a:t>(Marc 4.40)</a:t>
          </a:r>
          <a:endParaRPr lang="es-ES" sz="2000" kern="1200" dirty="0"/>
        </a:p>
      </dsp:txBody>
      <dsp:txXfrm>
        <a:off x="82471" y="1975824"/>
        <a:ext cx="1472334" cy="1446362"/>
      </dsp:txXfrm>
    </dsp:sp>
    <dsp:sp modelId="{1F6FB844-657E-401A-8421-034AC6EA11AD}">
      <dsp:nvSpPr>
        <dsp:cNvPr id="0" name=""/>
        <dsp:cNvSpPr/>
      </dsp:nvSpPr>
      <dsp:spPr>
        <a:xfrm>
          <a:off x="4709" y="66670"/>
          <a:ext cx="1555228" cy="540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des </a:t>
          </a:r>
          <a:r>
            <a:rPr lang="es-ES" sz="1900" b="1" kern="1200" dirty="0" err="1">
              <a:effectLst>
                <a:outerShdw blurRad="38100" dist="38100" dir="2700000" algn="tl">
                  <a:srgbClr val="000000"/>
                </a:outerShdw>
              </a:effectLst>
            </a:rPr>
            <a:t>apôtres</a:t>
          </a:r>
          <a:endParaRPr lang="es-ES" sz="1900" b="1" kern="1200" dirty="0">
            <a:effectLst>
              <a:outerShdw blurRad="38100" dist="38100" dir="2700000" algn="tl">
                <a:srgbClr val="000000"/>
              </a:outerShdw>
            </a:effectLst>
          </a:endParaRPr>
        </a:p>
      </dsp:txBody>
      <dsp:txXfrm>
        <a:off x="4709" y="66670"/>
        <a:ext cx="1555228" cy="540000"/>
      </dsp:txXfrm>
    </dsp:sp>
    <dsp:sp modelId="{480D0FCD-E7DF-4D90-AD0E-23ED792B7859}">
      <dsp:nvSpPr>
        <dsp:cNvPr id="0" name=""/>
        <dsp:cNvSpPr/>
      </dsp:nvSpPr>
      <dsp:spPr>
        <a:xfrm>
          <a:off x="2071125" y="622776"/>
          <a:ext cx="0" cy="2799410"/>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48886" y="716089"/>
          <a:ext cx="1472334" cy="125973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48886" y="1975824"/>
          <a:ext cx="1472334" cy="1446362"/>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“Homme de peu de foi !”</a:t>
          </a:r>
          <a:br>
            <a:rPr lang="fr-FR" sz="2000" b="1" kern="1200" dirty="0"/>
          </a:br>
          <a:r>
            <a:rPr lang="fr-FR" sz="1600" b="1" kern="1200" dirty="0"/>
            <a:t>(Matthieu 14.31)</a:t>
          </a:r>
          <a:endParaRPr lang="es-ES" sz="2000" kern="1200" dirty="0"/>
        </a:p>
      </dsp:txBody>
      <dsp:txXfrm>
        <a:off x="2148886" y="1975824"/>
        <a:ext cx="1472334" cy="1446362"/>
      </dsp:txXfrm>
    </dsp:sp>
    <dsp:sp modelId="{56B7292D-9731-4075-ADD4-E2A91D421C2C}">
      <dsp:nvSpPr>
        <dsp:cNvPr id="0" name=""/>
        <dsp:cNvSpPr/>
      </dsp:nvSpPr>
      <dsp:spPr>
        <a:xfrm>
          <a:off x="2071125" y="66670"/>
          <a:ext cx="1555228" cy="540000"/>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de Pierre</a:t>
          </a:r>
        </a:p>
      </dsp:txBody>
      <dsp:txXfrm>
        <a:off x="2071125" y="66670"/>
        <a:ext cx="1555228" cy="540000"/>
      </dsp:txXfrm>
    </dsp:sp>
    <dsp:sp modelId="{7CD9B7D2-5346-494E-909E-931407BEE132}">
      <dsp:nvSpPr>
        <dsp:cNvPr id="0" name=""/>
        <dsp:cNvSpPr/>
      </dsp:nvSpPr>
      <dsp:spPr>
        <a:xfrm>
          <a:off x="4137540" y="622776"/>
          <a:ext cx="0" cy="2799410"/>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215302" y="716089"/>
          <a:ext cx="1472334" cy="1259734"/>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215302" y="1975824"/>
          <a:ext cx="1472334" cy="1446362"/>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“viens au secours de mon incrédulité !” </a:t>
          </a:r>
          <a:r>
            <a:rPr lang="fr-FR" sz="1600" b="1" kern="1200" dirty="0"/>
            <a:t>(Marc 9.24)</a:t>
          </a:r>
          <a:endParaRPr lang="es-ES" sz="2000" kern="1200" dirty="0"/>
        </a:p>
      </dsp:txBody>
      <dsp:txXfrm>
        <a:off x="4215302" y="1975824"/>
        <a:ext cx="1472334" cy="1446362"/>
      </dsp:txXfrm>
    </dsp:sp>
    <dsp:sp modelId="{F9DF30A9-7B6B-451C-B056-6355C95639B1}">
      <dsp:nvSpPr>
        <dsp:cNvPr id="0" name=""/>
        <dsp:cNvSpPr/>
      </dsp:nvSpPr>
      <dsp:spPr>
        <a:xfrm>
          <a:off x="4137540" y="66670"/>
          <a:ext cx="1555228" cy="540000"/>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du </a:t>
          </a:r>
          <a:r>
            <a:rPr lang="es-ES" sz="1900" b="1" kern="1200" dirty="0" err="1">
              <a:effectLst>
                <a:outerShdw blurRad="38100" dist="38100" dir="2700000" algn="tl">
                  <a:srgbClr val="000000"/>
                </a:outerShdw>
              </a:effectLst>
            </a:rPr>
            <a:t>père</a:t>
          </a:r>
          <a:endParaRPr lang="es-ES" sz="1900" b="1" kern="1200" dirty="0">
            <a:effectLst>
              <a:outerShdw blurRad="38100" dist="38100" dir="2700000" algn="tl">
                <a:srgbClr val="000000"/>
              </a:outerShdw>
            </a:effectLst>
          </a:endParaRPr>
        </a:p>
      </dsp:txBody>
      <dsp:txXfrm>
        <a:off x="4137540" y="66670"/>
        <a:ext cx="1555228" cy="540000"/>
      </dsp:txXfrm>
    </dsp:sp>
    <dsp:sp modelId="{D2AE9422-10DB-4BFB-A12C-EBB4A8DCAA2C}">
      <dsp:nvSpPr>
        <dsp:cNvPr id="0" name=""/>
        <dsp:cNvSpPr/>
      </dsp:nvSpPr>
      <dsp:spPr>
        <a:xfrm>
          <a:off x="6203956" y="622776"/>
          <a:ext cx="0" cy="2799410"/>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281717" y="716089"/>
          <a:ext cx="1472334" cy="1259734"/>
        </a:xfrm>
        <a:prstGeom prst="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281717" y="1975824"/>
          <a:ext cx="1472334" cy="1446362"/>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“ta foi est grande !”</a:t>
          </a:r>
          <a:br>
            <a:rPr lang="fr-FR" sz="2000" b="1" kern="1200" dirty="0"/>
          </a:br>
          <a:r>
            <a:rPr lang="fr-FR" sz="1600" b="1" kern="1200" dirty="0"/>
            <a:t>(Matthieu 15.28)</a:t>
          </a:r>
          <a:endParaRPr lang="es-ES" sz="2000" kern="1200" dirty="0"/>
        </a:p>
      </dsp:txBody>
      <dsp:txXfrm>
        <a:off x="6281717" y="1975824"/>
        <a:ext cx="1472334" cy="1446362"/>
      </dsp:txXfrm>
    </dsp:sp>
    <dsp:sp modelId="{F943B3B9-DC10-4A5C-B0AC-A895FE8A8097}">
      <dsp:nvSpPr>
        <dsp:cNvPr id="0" name=""/>
        <dsp:cNvSpPr/>
      </dsp:nvSpPr>
      <dsp:spPr>
        <a:xfrm>
          <a:off x="6203956" y="66670"/>
          <a:ext cx="1555228" cy="540000"/>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fr-FR" sz="1900" b="1" kern="1200" dirty="0">
              <a:effectLst>
                <a:outerShdw blurRad="38100" dist="38100" dir="2700000" algn="tl">
                  <a:srgbClr val="000000"/>
                </a:outerShdw>
              </a:effectLst>
            </a:rPr>
            <a:t>La foi de la Cananéenne</a:t>
          </a:r>
          <a:endParaRPr lang="es-ES" sz="1900" b="1" kern="1200" dirty="0">
            <a:effectLst>
              <a:outerShdw blurRad="38100" dist="38100" dir="2700000" algn="tl">
                <a:srgbClr val="000000"/>
              </a:outerShdw>
            </a:effectLst>
          </a:endParaRPr>
        </a:p>
      </dsp:txBody>
      <dsp:txXfrm>
        <a:off x="6203956" y="66670"/>
        <a:ext cx="1555228" cy="540000"/>
      </dsp:txXfrm>
    </dsp:sp>
    <dsp:sp modelId="{6949DDE7-0AAF-4727-B609-554D3A4FEC99}">
      <dsp:nvSpPr>
        <dsp:cNvPr id="0" name=""/>
        <dsp:cNvSpPr/>
      </dsp:nvSpPr>
      <dsp:spPr>
        <a:xfrm>
          <a:off x="8270371" y="622776"/>
          <a:ext cx="0" cy="2799410"/>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348133" y="716089"/>
          <a:ext cx="1472334" cy="1259734"/>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348133" y="1975824"/>
          <a:ext cx="1472334" cy="1446362"/>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00100">
            <a:lnSpc>
              <a:spcPct val="90000"/>
            </a:lnSpc>
            <a:spcBef>
              <a:spcPct val="0"/>
            </a:spcBef>
            <a:spcAft>
              <a:spcPct val="35000"/>
            </a:spcAft>
            <a:buNone/>
          </a:pPr>
          <a:r>
            <a:rPr lang="fr-FR" sz="1800" b="1" kern="1200" dirty="0"/>
            <a:t>“pas même en Israël je n'ai trouvé une si grande foi !” </a:t>
          </a:r>
          <a:r>
            <a:rPr lang="fr-FR" sz="1400" b="1" kern="1200" dirty="0"/>
            <a:t>(Luc 7.9)</a:t>
          </a:r>
          <a:endParaRPr lang="es-ES" sz="1800" kern="1200" dirty="0"/>
        </a:p>
      </dsp:txBody>
      <dsp:txXfrm>
        <a:off x="8348133" y="1975824"/>
        <a:ext cx="1472334" cy="1446362"/>
      </dsp:txXfrm>
    </dsp:sp>
    <dsp:sp modelId="{B030FCF5-5111-4999-B91A-1424FECB2873}">
      <dsp:nvSpPr>
        <dsp:cNvPr id="0" name=""/>
        <dsp:cNvSpPr/>
      </dsp:nvSpPr>
      <dsp:spPr>
        <a:xfrm>
          <a:off x="8270371" y="66670"/>
          <a:ext cx="1555228" cy="540000"/>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du </a:t>
          </a:r>
          <a:r>
            <a:rPr lang="es-ES" sz="1900" b="1" kern="1200" dirty="0" err="1">
              <a:effectLst>
                <a:outerShdw blurRad="38100" dist="38100" dir="2700000" algn="tl">
                  <a:srgbClr val="000000"/>
                </a:outerShdw>
              </a:effectLst>
            </a:rPr>
            <a:t>centenier</a:t>
          </a:r>
          <a:endParaRPr lang="es-ES" sz="1900" b="1" kern="1200" dirty="0">
            <a:effectLst>
              <a:outerShdw blurRad="38100" dist="38100" dir="2700000" algn="tl">
                <a:srgbClr val="000000"/>
              </a:outerShdw>
            </a:effectLst>
          </a:endParaRPr>
        </a:p>
      </dsp:txBody>
      <dsp:txXfrm>
        <a:off x="8270371" y="66670"/>
        <a:ext cx="1555228" cy="540000"/>
      </dsp:txXfrm>
    </dsp:sp>
    <dsp:sp modelId="{CFAE7013-EE75-4F32-BF92-A4431AE5F6EA}">
      <dsp:nvSpPr>
        <dsp:cNvPr id="0" name=""/>
        <dsp:cNvSpPr/>
      </dsp:nvSpPr>
      <dsp:spPr>
        <a:xfrm>
          <a:off x="10336787" y="622776"/>
          <a:ext cx="0" cy="2799410"/>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14548" y="716089"/>
          <a:ext cx="1472334" cy="1259734"/>
        </a:xfrm>
        <a:prstGeom prst="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14548" y="1975824"/>
          <a:ext cx="1472334" cy="1446362"/>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FR" sz="2000" b="1" kern="1200" dirty="0"/>
            <a:t>“homme plein de foi” </a:t>
          </a:r>
          <a:r>
            <a:rPr lang="fr-FR" sz="1600" b="1" kern="1200" dirty="0"/>
            <a:t>(Actes 6.5)</a:t>
          </a:r>
          <a:endParaRPr lang="es-ES" sz="2000" kern="1200" dirty="0"/>
        </a:p>
      </dsp:txBody>
      <dsp:txXfrm>
        <a:off x="10414548" y="1975824"/>
        <a:ext cx="1472334" cy="1446362"/>
      </dsp:txXfrm>
    </dsp:sp>
    <dsp:sp modelId="{BAFB1362-565C-45C5-9E03-9BA921416D73}">
      <dsp:nvSpPr>
        <dsp:cNvPr id="0" name=""/>
        <dsp:cNvSpPr/>
      </dsp:nvSpPr>
      <dsp:spPr>
        <a:xfrm>
          <a:off x="10336787" y="66670"/>
          <a:ext cx="1555228" cy="540000"/>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outerShdw>
              </a:effectLst>
            </a:rPr>
            <a:t>La </a:t>
          </a:r>
          <a:r>
            <a:rPr lang="es-ES" sz="1900" b="1" kern="1200" dirty="0" err="1">
              <a:effectLst>
                <a:outerShdw blurRad="38100" dist="38100" dir="2700000" algn="tl">
                  <a:srgbClr val="000000"/>
                </a:outerShdw>
              </a:effectLst>
            </a:rPr>
            <a:t>foi</a:t>
          </a:r>
          <a:r>
            <a:rPr lang="es-ES" sz="1900" b="1" kern="1200" dirty="0">
              <a:effectLst>
                <a:outerShdw blurRad="38100" dist="38100" dir="2700000" algn="tl">
                  <a:srgbClr val="000000"/>
                </a:outerShdw>
              </a:effectLst>
            </a:rPr>
            <a:t> </a:t>
          </a:r>
          <a:r>
            <a:rPr lang="es-ES" sz="1900" b="1" kern="1200" dirty="0" err="1">
              <a:effectLst>
                <a:outerShdw blurRad="38100" dist="38100" dir="2700000" algn="tl">
                  <a:srgbClr val="000000"/>
                </a:outerShdw>
              </a:effectLst>
            </a:rPr>
            <a:t>d'Étienne</a:t>
          </a:r>
          <a:endParaRPr lang="es-ES" sz="1900" b="1" kern="1200" dirty="0">
            <a:effectLst>
              <a:outerShdw blurRad="38100" dist="38100" dir="2700000" algn="tl">
                <a:srgbClr val="000000"/>
              </a:outerShdw>
            </a:effectLst>
          </a:endParaRPr>
        </a:p>
      </dsp:txBody>
      <dsp:txXfrm>
        <a:off x="10336787" y="66670"/>
        <a:ext cx="1555228" cy="54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Exercer la foi, si petite soit-elle </a:t>
          </a:r>
          <a:r>
            <a:rPr lang="fr-FR" sz="1600" b="1" kern="1200" dirty="0"/>
            <a:t>(Matthieu 17.20)</a:t>
          </a:r>
          <a:endParaRPr lang="es-ES" sz="1600" b="1"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Étudier la Bible </a:t>
          </a:r>
          <a:r>
            <a:rPr lang="fr-FR" sz="1600" b="1" kern="1200" dirty="0"/>
            <a:t>(Romains 10.17)</a:t>
          </a:r>
          <a:endParaRPr lang="es-ES" sz="2000" b="1"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Demander à Dieu de l'augmenter </a:t>
          </a:r>
          <a:r>
            <a:rPr lang="es-ES" sz="1600" b="1" kern="1200" dirty="0"/>
            <a:t>(Luc 17.5)</a:t>
          </a:r>
          <a:endParaRPr lang="es-ES" sz="16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Ne pas se rendre devant le doute </a:t>
          </a:r>
          <a:r>
            <a:rPr lang="fr-FR" sz="1600" b="1" kern="1200" dirty="0"/>
            <a:t>(Marc 9.23-24)</a:t>
          </a:r>
          <a:endParaRPr lang="es-ES" sz="2000" b="1"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Ne pas fonder ma foi sur la foi des autres </a:t>
          </a:r>
          <a:r>
            <a:rPr lang="fr-FR" sz="1600" b="1" kern="1200" dirty="0"/>
            <a:t>(Matthieu 25.8)</a:t>
          </a:r>
          <a:endParaRPr lang="es-ES" sz="2000" b="1"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err="1"/>
            <a:t>Répondre</a:t>
          </a:r>
          <a:r>
            <a:rPr lang="es-ES" sz="2000" b="1" kern="1200" dirty="0"/>
            <a:t> </a:t>
          </a:r>
          <a:r>
            <a:rPr lang="es-ES" sz="2000" b="1" kern="1200" dirty="0" err="1"/>
            <a:t>au</a:t>
          </a:r>
          <a:r>
            <a:rPr lang="es-ES" sz="2000" b="1" kern="1200" dirty="0"/>
            <a:t> Saint-Esprit </a:t>
          </a:r>
          <a:r>
            <a:rPr lang="es-ES" sz="1600" b="1" kern="1200" dirty="0"/>
            <a:t>(</a:t>
          </a:r>
          <a:r>
            <a:rPr lang="es-ES" sz="1600" b="1" kern="1200" dirty="0" err="1"/>
            <a:t>Galates</a:t>
          </a:r>
          <a:r>
            <a:rPr lang="es-ES" sz="1600" b="1" kern="1200" dirty="0"/>
            <a:t> 5.22)</a:t>
          </a:r>
          <a:endParaRPr lang="es-ES" sz="16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3347874"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Pratiquer habituellement ma foi </a:t>
          </a:r>
          <a:r>
            <a:rPr lang="fr-FR" sz="1200" b="1" kern="1200" dirty="0"/>
            <a:t>(2 Corinthiens 5.7)</a:t>
          </a:r>
          <a:endParaRPr lang="es-ES" sz="1200" b="1" kern="1200" dirty="0"/>
        </a:p>
      </dsp:txBody>
      <dsp:txXfrm>
        <a:off x="3347874" y="3694279"/>
        <a:ext cx="2857891" cy="893090"/>
      </dsp:txXfrm>
    </dsp:sp>
    <dsp:sp modelId="{75CB85F2-1236-43DE-B43D-C3EAE0C6F401}">
      <dsp:nvSpPr>
        <dsp:cNvPr id="0" name=""/>
        <dsp:cNvSpPr/>
      </dsp:nvSpPr>
      <dsp:spPr>
        <a:xfrm>
          <a:off x="3283272" y="3565276"/>
          <a:ext cx="625163" cy="937745"/>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Être obéissant à Jésus et à sa Parole</a:t>
          </a:r>
          <a:endParaRPr lang="fr-FR" sz="1800" kern="1200" noProof="1">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Avoir une expérience quotidienne avec Jésus</a:t>
          </a:r>
          <a:endParaRPr lang="fr-FR" sz="1800" kern="1200" noProof="1">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Faire de Jésus le centre de notre vie</a:t>
          </a:r>
          <a:endParaRPr lang="fr-FR" sz="1800" kern="1200" noProof="1">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Vivre de façon cohérente avec notre foi</a:t>
          </a:r>
          <a:endParaRPr lang="fr-FR" sz="1800" kern="1200" noProof="1">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spc="0" baseline="0" noProof="1">
              <a:solidFill>
                <a:schemeClr val="tx1"/>
              </a:solidFill>
            </a:rPr>
            <a:t>Fonder notre foi en Jésus</a:t>
          </a:r>
          <a:endParaRPr lang="fr-FR" sz="1800" kern="1200" spc="0" baseline="0" noProof="1">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spc="0" baseline="0" noProof="1">
              <a:solidFill>
                <a:schemeClr val="tx1"/>
              </a:solidFill>
            </a:rPr>
            <a:t>Refléter Jésus dans notre vie</a:t>
          </a:r>
          <a:endParaRPr lang="fr-FR" sz="1800" kern="1200" spc="0" baseline="0" noProof="1">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68580" rIns="0" bIns="68580" numCol="1" spcCol="1270" anchor="ctr" anchorCtr="0">
          <a:noAutofit/>
        </a:bodyPr>
        <a:lstStyle/>
        <a:p>
          <a:pPr marL="0" lvl="0" indent="0" algn="l" defTabSz="800100">
            <a:lnSpc>
              <a:spcPct val="90000"/>
            </a:lnSpc>
            <a:spcBef>
              <a:spcPct val="0"/>
            </a:spcBef>
            <a:spcAft>
              <a:spcPct val="35000"/>
            </a:spcAft>
            <a:buNone/>
          </a:pPr>
          <a:r>
            <a:rPr lang="fr-FR" sz="1800" b="1" kern="1200" noProof="1">
              <a:solidFill>
                <a:schemeClr val="tx1"/>
              </a:solidFill>
            </a:rPr>
            <a:t>Accepter le don de sa grâce</a:t>
          </a:r>
          <a:endParaRPr lang="fr-FR" sz="1800" kern="1200" noProof="1">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13/05/2026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13/05/2026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13/05/2026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13/05/2026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hyperlink" Target="https://m.egwwritings.org/en/book/80.2306#2312"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jpeg"/><Relationship Id="rId7" Type="http://schemas.openxmlformats.org/officeDocument/2006/relationships/diagramQuickStyle" Target="../diagrams/quickStyle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6.jpeg"/><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11" Type="http://schemas.microsoft.com/office/2007/relationships/diagramDrawing" Target="../diagrams/drawing2.xml"/><Relationship Id="rId5" Type="http://schemas.openxmlformats.org/officeDocument/2006/relationships/image" Target="../media/image38.jpeg"/><Relationship Id="rId10" Type="http://schemas.openxmlformats.org/officeDocument/2006/relationships/diagramColors" Target="../diagrams/colors2.xml"/><Relationship Id="rId4" Type="http://schemas.openxmlformats.org/officeDocument/2006/relationships/image" Target="../media/image37.jpe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6" name="Picture 5">
            <a:extLst>
              <a:ext uri="{FF2B5EF4-FFF2-40B4-BE49-F238E27FC236}">
                <a16:creationId xmlns:a16="http://schemas.microsoft.com/office/drawing/2014/main" id="{2DFF7101-016A-4344-A1C9-6EAE4F79C0D3}"/>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2D85FEB8-8521-80F8-0EFD-63343B8AD70F}"/>
              </a:ext>
            </a:extLst>
          </p:cNvPr>
          <p:cNvSpPr txBox="1"/>
          <p:nvPr/>
        </p:nvSpPr>
        <p:spPr>
          <a:xfrm>
            <a:off x="168966" y="655983"/>
            <a:ext cx="5377070" cy="1611725"/>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spcAft>
                <a:spcPts val="600"/>
              </a:spcAft>
            </a:pPr>
            <a:r>
              <a:rPr lang="fr-FR" b="1" noProof="1">
                <a:ln/>
                <a:solidFill>
                  <a:schemeClr val="accent5">
                    <a:lumMod val="40000"/>
                    <a:lumOff val="60000"/>
                  </a:schemeClr>
                </a:solidFill>
              </a:rPr>
              <a:t>LA FOI</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411680" y="2365722"/>
            <a:ext cx="3588482" cy="338554"/>
          </a:xfrm>
          <a:prstGeom prst="rect">
            <a:avLst/>
          </a:prstGeom>
          <a:noFill/>
        </p:spPr>
        <p:txBody>
          <a:bodyPr wrap="none" rtlCol="0">
            <a:spAutoFit/>
          </a:bodyPr>
          <a:lstStyle/>
          <a:p>
            <a:pPr algn="r">
              <a:spcAft>
                <a:spcPts val="600"/>
              </a:spcAft>
            </a:pPr>
            <a:r>
              <a:rPr lang="fr-FR" sz="1600" b="1" noProof="1">
                <a:solidFill>
                  <a:schemeClr val="accent3">
                    <a:lumMod val="40000"/>
                    <a:lumOff val="60000"/>
                  </a:schemeClr>
                </a:solidFill>
                <a:effectLst>
                  <a:outerShdw blurRad="38100" dist="38100" dir="2700000" algn="tl">
                    <a:srgbClr val="000000"/>
                  </a:outerShdw>
                </a:effectLst>
              </a:rPr>
              <a:t>Leçon 8 pour le 23 mai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ED317DD-D03A-33C7-0267-F8137A841D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3" name="CuadroTexto 2">
            <a:extLst>
              <a:ext uri="{FF2B5EF4-FFF2-40B4-BE49-F238E27FC236}">
                <a16:creationId xmlns:a16="http://schemas.microsoft.com/office/drawing/2014/main" id="{C1072045-EC91-B134-5AF2-6E2294B642A7}"/>
              </a:ext>
            </a:extLst>
          </p:cNvPr>
          <p:cNvSpPr txBox="1"/>
          <p:nvPr/>
        </p:nvSpPr>
        <p:spPr>
          <a:xfrm>
            <a:off x="1" y="0"/>
            <a:ext cx="12192000" cy="769441"/>
          </a:xfrm>
          <a:prstGeom prst="rect">
            <a:avLst/>
          </a:prstGeom>
          <a:noFill/>
        </p:spPr>
        <p:txBody>
          <a:bodyPr wrap="square">
            <a:spAutoFit/>
          </a:bodyPr>
          <a:lstStyle/>
          <a:p>
            <a:pPr algn="ctr"/>
            <a:r>
              <a:rPr lang="fr-FR" sz="4400" b="1" spc="6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LA FOI DE JÉSUS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1" y="661035"/>
            <a:ext cx="12191998" cy="646331"/>
          </a:xfrm>
          <a:prstGeom prst="rect">
            <a:avLst/>
          </a:prstGeom>
          <a:noFill/>
        </p:spPr>
        <p:txBody>
          <a:bodyPr wrap="square">
            <a:spAutoFit/>
          </a:bodyPr>
          <a:lstStyle/>
          <a:p>
            <a:pPr algn="ctr"/>
            <a:r>
              <a:rPr lang="fr-FR" b="1" noProof="1">
                <a:solidFill>
                  <a:schemeClr val="accent3">
                    <a:lumMod val="75000"/>
                  </a:schemeClr>
                </a:solidFill>
                <a:effectLst>
                  <a:outerShdw blurRad="38100" dist="38100" dir="2700000" algn="tl">
                    <a:srgbClr val="000000"/>
                  </a:outerShdw>
                </a:effectLst>
                <a:latin typeface="Comic Sans MS" panose="030F0702030302020204" pitchFamily="66" charset="0"/>
              </a:rPr>
              <a:t>“C'est ici la persévérance des saints, qui gardent les commandements de Dieu </a:t>
            </a:r>
          </a:p>
          <a:p>
            <a:pPr algn="ctr"/>
            <a:r>
              <a:rPr lang="fr-FR" b="1" noProof="1">
                <a:solidFill>
                  <a:schemeClr val="accent3">
                    <a:lumMod val="75000"/>
                  </a:schemeClr>
                </a:solidFill>
                <a:effectLst>
                  <a:outerShdw blurRad="38100" dist="38100" dir="2700000" algn="tl">
                    <a:srgbClr val="000000"/>
                  </a:outerShdw>
                </a:effectLst>
                <a:latin typeface="Comic Sans MS" panose="030F0702030302020204" pitchFamily="66" charset="0"/>
              </a:rPr>
              <a:t>et la foi de Jésus” </a:t>
            </a:r>
            <a:r>
              <a:rPr lang="fr-FR" sz="1400" b="1" noProof="1">
                <a:solidFill>
                  <a:schemeClr val="accent3">
                    <a:lumMod val="75000"/>
                  </a:schemeClr>
                </a:solidFill>
                <a:effectLst>
                  <a:outerShdw blurRad="38100" dist="38100" dir="2700000" algn="tl">
                    <a:srgbClr val="000000"/>
                  </a:outerShdw>
                </a:effectLst>
                <a:latin typeface="Comic Sans MS" panose="030F0702030302020204" pitchFamily="66" charset="0"/>
              </a:rPr>
              <a:t>(Apocalypse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152400" y="1453157"/>
            <a:ext cx="6924675" cy="1323439"/>
          </a:xfrm>
          <a:prstGeom prst="rect">
            <a:avLst/>
          </a:prstGeom>
          <a:noFill/>
        </p:spPr>
        <p:txBody>
          <a:bodyPr wrap="square" rtlCol="0">
            <a:spAutoFit/>
          </a:bodyPr>
          <a:lstStyle/>
          <a:p>
            <a:pPr>
              <a:spcBef>
                <a:spcPts val="600"/>
              </a:spcBef>
            </a:pPr>
            <a:r>
              <a:rPr lang="fr-FR" sz="2000" b="1" noProof="1"/>
              <a:t>Les fidèles qui vivent près du retour de Jésus se distinguent par deux choses que nous devons “garder” (c'est-à-dire obéir ou conserver) : les commandements et la foi de Jésus </a:t>
            </a:r>
            <a:r>
              <a:rPr lang="fr-FR" sz="2000" b="1" noProof="1">
                <a:solidFill>
                  <a:srgbClr val="001771"/>
                </a:solidFill>
              </a:rPr>
              <a:t>(Apocalypse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2013658325"/>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31596" y="5447707"/>
            <a:ext cx="5250426" cy="1323439"/>
          </a:xfrm>
          <a:prstGeom prst="rect">
            <a:avLst/>
          </a:prstGeom>
          <a:noFill/>
          <a:effectLst>
            <a:outerShdw blurRad="63500" sx="102000" sy="102000" algn="ctr" rotWithShape="0">
              <a:prstClr val="black">
                <a:alpha val="40000"/>
              </a:prstClr>
            </a:outerShdw>
          </a:effectLst>
        </p:spPr>
        <p:txBody>
          <a:bodyPr wrap="square" rtlCol="0">
            <a:spAutoFit/>
          </a:bodyPr>
          <a:lstStyle/>
          <a:p>
            <a:pPr>
              <a:spcBef>
                <a:spcPts val="600"/>
              </a:spcBef>
            </a:pPr>
            <a:r>
              <a:rPr lang="fr-FR" sz="2000" b="1" noProof="1"/>
              <a:t>En ayant la foi de Jésus, nous sommes justifiés (Romains 5.1), sanctifiés (Actes 26.18), et nous devenons enfants de Dieu (Jean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273904" y="1564457"/>
            <a:ext cx="4389120" cy="3783330"/>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156231" y="2776596"/>
            <a:ext cx="692084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La Loi (les commandements) et l'Évangile (la foi) vont de pair. On ne peut obéir sans avoir la foi, ni croire sans obéir. Mais que signifie “la foi de Jésus” ?</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71CCE38F-48E9-3419-3A7B-FA1867700929}"/>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07B09E93-ECC8-2EFB-341C-2D21D0F70342}"/>
              </a:ext>
            </a:extLst>
          </p:cNvPr>
          <p:cNvSpPr txBox="1"/>
          <p:nvPr/>
        </p:nvSpPr>
        <p:spPr>
          <a:xfrm>
            <a:off x="1090469" y="1157444"/>
            <a:ext cx="10282377" cy="4401205"/>
          </a:xfrm>
          <a:prstGeom prst="rect">
            <a:avLst/>
          </a:prstGeom>
          <a:noFill/>
          <a:effectLst>
            <a:outerShdw blurRad="38100" dist="38100" dir="2700000" algn="tl" rotWithShape="0">
              <a:schemeClr val="tx1">
                <a:lumMod val="50000"/>
                <a:lumOff val="50000"/>
                <a:alpha val="43000"/>
              </a:schemeClr>
            </a:outerShdw>
          </a:effectLst>
        </p:spPr>
        <p:txBody>
          <a:bodyPr wrap="square">
            <a:spAutoFit/>
          </a:bodyPr>
          <a:lstStyle/>
          <a:p>
            <a:pPr>
              <a:spcBef>
                <a:spcPts val="600"/>
              </a:spcBef>
            </a:pPr>
            <a:r>
              <a:rPr lang="fr-FR" sz="2800" b="1" noProof="1">
                <a:latin typeface="Constantia" panose="02030602050306030303" pitchFamily="18" charset="0"/>
              </a:rPr>
              <a:t>      Fie-toi donc au Seigneur Jésus pour qu'il te guide pas à pas dans le droit chemin. Tu peux obtenir sécurité et force à chaque pas que tu fais, car tu peux avoir l'assurance que ta main est dans la sienne. Tu peux “courir sans te lasser”, tu peux “marcher sans te fatiguer”, car tu peux voir par la foi que ta main est dans celle de Christ. Tu ne te plongeras pas dans le découragement, car à mesure que tu continueras à connaître le Seigneur et à lui faire confiance, tu auras l'assurance que Celui qui n'abandonne jamais ceux qui ont pleinement confiance en lui est ton secours constant. </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0087" y="6053091"/>
            <a:ext cx="6581021" cy="338554"/>
          </a:xfrm>
          <a:prstGeom prst="rect">
            <a:avLst/>
          </a:prstGeom>
          <a:noFill/>
        </p:spPr>
        <p:txBody>
          <a:bodyPr wrap="square" rtlCol="0">
            <a:spAutoFit/>
          </a:bodyPr>
          <a:lstStyle/>
          <a:p>
            <a:pPr>
              <a:spcAft>
                <a:spcPts val="600"/>
              </a:spcAft>
            </a:pPr>
            <a:r>
              <a:rPr lang="fr-FR" sz="1600" b="1" noProof="1">
                <a:solidFill>
                  <a:schemeClr val="bg1"/>
                </a:solidFill>
              </a:rPr>
              <a:t>E. G. White (</a:t>
            </a:r>
            <a:r>
              <a:rPr lang="en-US" sz="1600" b="1" dirty="0">
                <a:solidFill>
                  <a:schemeClr val="bg1"/>
                </a:solidFill>
              </a:rPr>
              <a:t>Our Father Cares</a:t>
            </a:r>
            <a:r>
              <a:rPr lang="fr-FR" sz="1600" b="1" noProof="1">
                <a:solidFill>
                  <a:schemeClr val="bg1"/>
                </a:solidFill>
              </a:rPr>
              <a:t>, 27 octobre) —Traduction à partir de :</a:t>
            </a:r>
          </a:p>
        </p:txBody>
      </p:sp>
      <p:sp>
        <p:nvSpPr>
          <p:cNvPr id="6" name="TextBox 5">
            <a:hlinkClick r:id="rId3"/>
            <a:extLst>
              <a:ext uri="{FF2B5EF4-FFF2-40B4-BE49-F238E27FC236}">
                <a16:creationId xmlns:a16="http://schemas.microsoft.com/office/drawing/2014/main" id="{CA00F438-2680-C86D-DAD6-4B15D0B16DF9}"/>
              </a:ext>
            </a:extLst>
          </p:cNvPr>
          <p:cNvSpPr txBox="1"/>
          <p:nvPr/>
        </p:nvSpPr>
        <p:spPr>
          <a:xfrm>
            <a:off x="7272332" y="6038803"/>
            <a:ext cx="3305187" cy="369332"/>
          </a:xfrm>
          <a:prstGeom prst="rect">
            <a:avLst/>
          </a:prstGeom>
          <a:noFill/>
        </p:spPr>
        <p:txBody>
          <a:bodyPr wrap="square">
            <a:spAutoFit/>
          </a:bodyPr>
          <a:lstStyle/>
          <a:p>
            <a:r>
              <a:rPr lang="fr-FR" sz="1800" i="1" noProof="1">
                <a:solidFill>
                  <a:schemeClr val="bg1"/>
                </a:solidFill>
              </a:rPr>
              <a:t>egwwrittings.org / OFC 312.6</a:t>
            </a:r>
            <a:endParaRPr lang="fr-FR" i="1" dirty="0"/>
          </a:p>
        </p:txBody>
      </p:sp>
      <p:sp>
        <p:nvSpPr>
          <p:cNvPr id="8" name="TextBox 7">
            <a:extLst>
              <a:ext uri="{FF2B5EF4-FFF2-40B4-BE49-F238E27FC236}">
                <a16:creationId xmlns:a16="http://schemas.microsoft.com/office/drawing/2014/main" id="{3B1BA6FB-B098-085E-9928-6DFF5E4CFC65}"/>
              </a:ext>
            </a:extLst>
          </p:cNvPr>
          <p:cNvSpPr txBox="1"/>
          <p:nvPr/>
        </p:nvSpPr>
        <p:spPr>
          <a:xfrm>
            <a:off x="1088945" y="865274"/>
            <a:ext cx="635795" cy="1323439"/>
          </a:xfrm>
          <a:prstGeom prst="rect">
            <a:avLst/>
          </a:prstGeom>
          <a:noFill/>
        </p:spPr>
        <p:txBody>
          <a:bodyPr wrap="square" anchor="ctr">
            <a:spAutoFit/>
          </a:bodyPr>
          <a:lstStyle/>
          <a:p>
            <a:r>
              <a:rPr lang="fr-FR" sz="8000" b="1" noProof="1">
                <a:latin typeface="Constantia" panose="02030602050306030303" pitchFamily="18" charset="0"/>
              </a:rPr>
              <a:t>“</a:t>
            </a:r>
            <a:endParaRPr lang="fr-FR" sz="8000" dirty="0"/>
          </a:p>
        </p:txBody>
      </p:sp>
      <p:sp>
        <p:nvSpPr>
          <p:cNvPr id="11" name="TextBox 10">
            <a:extLst>
              <a:ext uri="{FF2B5EF4-FFF2-40B4-BE49-F238E27FC236}">
                <a16:creationId xmlns:a16="http://schemas.microsoft.com/office/drawing/2014/main" id="{6B5F1438-F2A7-327E-B77E-FCA7A9753801}"/>
              </a:ext>
            </a:extLst>
          </p:cNvPr>
          <p:cNvSpPr txBox="1"/>
          <p:nvPr/>
        </p:nvSpPr>
        <p:spPr>
          <a:xfrm>
            <a:off x="10050500" y="4953108"/>
            <a:ext cx="635795" cy="1323439"/>
          </a:xfrm>
          <a:prstGeom prst="rect">
            <a:avLst/>
          </a:prstGeom>
          <a:noFill/>
        </p:spPr>
        <p:txBody>
          <a:bodyPr wrap="square" anchor="ctr">
            <a:spAutoFit/>
          </a:bodyPr>
          <a:lstStyle>
            <a:defPPr>
              <a:defRPr lang="es-ES"/>
            </a:defPPr>
            <a:lvl1pPr>
              <a:defRPr sz="8000" b="1">
                <a:solidFill>
                  <a:schemeClr val="bg1"/>
                </a:solidFill>
                <a:latin typeface="Constantia" panose="02030602050306030303" pitchFamily="18" charset="0"/>
              </a:defRPr>
            </a:lvl1pPr>
          </a:lstStyle>
          <a:p>
            <a:r>
              <a:rPr lang="fr-FR" noProof="1">
                <a:solidFill>
                  <a:schemeClr val="tx1"/>
                </a:solidFill>
              </a:rPr>
              <a:t>”</a:t>
            </a:r>
            <a:endParaRPr lang="fr-FR" dirty="0">
              <a:solidFill>
                <a:schemeClr val="tx1"/>
              </a:solidFill>
            </a:endParaRP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5A57809-9479-832D-45BA-015E44AEBB3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1FF5E67-B4EF-E2F6-3230-11BF83C2D38E}"/>
              </a:ext>
            </a:extLst>
          </p:cNvPr>
          <p:cNvSpPr txBox="1"/>
          <p:nvPr/>
        </p:nvSpPr>
        <p:spPr>
          <a:xfrm>
            <a:off x="8356922" y="265402"/>
            <a:ext cx="3654103" cy="62940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“Or la foi est une ferme assurance des choses qu'on espère, une démonstration de celles qu'on ne voit pas”</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fr-FR" sz="28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(Hébreux 11.1)</a:t>
            </a:r>
            <a:endParaRPr kumimoji="0" lang="fr-FR" sz="4400" b="1" i="0" u="none" strike="noStrike" kern="1200" cap="none" spc="0" normalizeH="0" baseline="0" noProof="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74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086683-37AE-B6CF-D27F-EA31A4DD23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E05E608-1250-29BC-0971-D4D2A29D4C77}"/>
              </a:ext>
            </a:extLst>
          </p:cNvPr>
          <p:cNvSpPr txBox="1"/>
          <p:nvPr/>
        </p:nvSpPr>
        <p:spPr>
          <a:xfrm>
            <a:off x="7573478" y="3771900"/>
            <a:ext cx="4438650" cy="2862322"/>
          </a:xfrm>
          <a:prstGeom prst="rect">
            <a:avLst/>
          </a:prstGeom>
          <a:noFill/>
        </p:spPr>
        <p:txBody>
          <a:bodyPr wrap="square" rtlCol="0">
            <a:spAutoFit/>
          </a:bodyPr>
          <a:lstStyle/>
          <a:p>
            <a:pPr>
              <a:spcBef>
                <a:spcPts val="600"/>
              </a:spcBef>
            </a:pPr>
            <a:r>
              <a:rPr lang="fr-FR" sz="2000" b="1" noProof="1">
                <a:solidFill>
                  <a:schemeClr val="bg1"/>
                </a:solidFill>
                <a:effectLst>
                  <a:outerShdw blurRad="38100" dist="38100" dir="2700000" algn="tl">
                    <a:srgbClr val="000000">
                      <a:alpha val="43137"/>
                    </a:srgbClr>
                  </a:outerShdw>
                </a:effectLst>
                <a:highlight>
                  <a:srgbClr val="BC4037"/>
                </a:highlight>
              </a:rPr>
              <a:t> Différents types de foi :</a:t>
            </a:r>
          </a:p>
          <a:p>
            <a:pPr lvl="1">
              <a:spcBef>
                <a:spcPts val="600"/>
              </a:spcBef>
            </a:pPr>
            <a:r>
              <a:rPr lang="fr-FR" sz="2000" b="1" noProof="1"/>
              <a:t>La foi et les signes.</a:t>
            </a:r>
          </a:p>
          <a:p>
            <a:pPr lvl="1">
              <a:spcBef>
                <a:spcPts val="600"/>
              </a:spcBef>
            </a:pPr>
            <a:r>
              <a:rPr lang="fr-FR" sz="2000" b="1" noProof="1"/>
              <a:t>La mesure de la foi.</a:t>
            </a:r>
          </a:p>
          <a:p>
            <a:pPr lvl="1">
              <a:spcBef>
                <a:spcPts val="600"/>
              </a:spcBef>
            </a:pPr>
            <a:r>
              <a:rPr lang="fr-FR" sz="2000" b="1" noProof="1"/>
              <a:t>La foi et les sentiments.</a:t>
            </a:r>
          </a:p>
          <a:p>
            <a:pPr>
              <a:spcBef>
                <a:spcPts val="1800"/>
              </a:spcBef>
            </a:pPr>
            <a:r>
              <a:rPr lang="fr-FR" sz="2000" b="1" noProof="1">
                <a:solidFill>
                  <a:schemeClr val="bg1"/>
                </a:solidFill>
                <a:effectLst>
                  <a:outerShdw blurRad="38100" dist="38100" dir="2700000" algn="tl">
                    <a:srgbClr val="000000">
                      <a:alpha val="43137"/>
                    </a:srgbClr>
                  </a:outerShdw>
                </a:effectLst>
                <a:highlight>
                  <a:srgbClr val="375BBD"/>
                </a:highlight>
              </a:rPr>
              <a:t> Qu'est-ce que la foi ?</a:t>
            </a:r>
          </a:p>
          <a:p>
            <a:pPr lvl="1">
              <a:spcBef>
                <a:spcPts val="600"/>
              </a:spcBef>
            </a:pPr>
            <a:r>
              <a:rPr lang="fr-FR" sz="2000" b="1" noProof="1"/>
              <a:t>Def. et développement de la foi.</a:t>
            </a:r>
          </a:p>
          <a:p>
            <a:pPr lvl="1">
              <a:spcBef>
                <a:spcPts val="600"/>
              </a:spcBef>
            </a:pPr>
            <a:r>
              <a:rPr lang="fr-FR" sz="2000" b="1" noProof="1"/>
              <a:t>La foi de Jésus.</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fr-FR" sz="2000" b="1" noProof="1"/>
              <a:t>La connaissance de Dieu, l'étude de la Bible et la prière doivent avoir un élément commun pour pouvoir devenir des éléments transformateurs dans notre vie : la foi.</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8653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653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653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8653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8653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08062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708062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1882800"/>
            <a:ext cx="6800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Mais avec la foi, ce sont des éléments puissants qui nous mèneront aux plus hauts sommets de notre expérience spirituelle : “tout est possible à celui qui croit”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(Marc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173600"/>
            <a:ext cx="682905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Sans foi, ces éléments ne deviennent que simple connaissance, ou en rituels vides de sens.</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7E4C974A-7C5E-3442-26CF-13D89551C59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spcAft>
                <a:spcPts val="600"/>
              </a:spcAft>
            </a:pPr>
            <a:r>
              <a:rPr lang="fr-FR" sz="9600" b="1" noProof="1">
                <a:ln w="9525">
                  <a:solidFill>
                    <a:schemeClr val="bg1"/>
                  </a:solidFill>
                  <a:prstDash val="solid"/>
                </a:ln>
                <a:solidFill>
                  <a:srgbClr val="731717"/>
                </a:solidFill>
                <a:effectLst>
                  <a:outerShdw blurRad="12700" dist="38100" dir="2700000" algn="tl" rotWithShape="0">
                    <a:srgbClr val="70A138"/>
                  </a:outerShdw>
                </a:effectLst>
              </a:rPr>
              <a:t>DIFFÉRENTS TYPES DE FOI</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04047-65B6-36DD-C86A-622F8A29AB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fr-FR" sz="4400" b="1" spc="300" noProof="1">
                <a:ln w="13462">
                  <a:solidFill>
                    <a:schemeClr val="bg1"/>
                  </a:solidFill>
                  <a:prstDash val="solid"/>
                </a:ln>
                <a:solidFill>
                  <a:schemeClr val="accent1">
                    <a:lumMod val="75000"/>
                  </a:schemeClr>
                </a:solidFill>
                <a:effectLst>
                  <a:outerShdw dist="38100" dir="2700000" algn="bl" rotWithShape="0">
                    <a:schemeClr val="accent5"/>
                  </a:outerShdw>
                </a:effectLst>
              </a:rPr>
              <a:t>LA FOI ET LES SIGNES</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2A3C64"/>
                </a:solidFill>
                <a:latin typeface="Comic Sans MS" panose="030F0702030302020204" pitchFamily="66" charset="0"/>
              </a:rPr>
              <a:t>“Jésus lui dit alors : Si vous ne voyez des miracles et des prodiges, </a:t>
            </a:r>
          </a:p>
          <a:p>
            <a:pPr algn="ctr"/>
            <a:r>
              <a:rPr lang="fr-FR" b="1" noProof="1">
                <a:solidFill>
                  <a:srgbClr val="2A3C64"/>
                </a:solidFill>
                <a:latin typeface="Comic Sans MS" panose="030F0702030302020204" pitchFamily="66" charset="0"/>
              </a:rPr>
              <a:t>vous ne croyez point” </a:t>
            </a:r>
            <a:r>
              <a:rPr lang="fr-FR" sz="1400" b="1" noProof="1">
                <a:solidFill>
                  <a:srgbClr val="2A3C64"/>
                </a:solidFill>
                <a:latin typeface="Comic Sans MS" panose="030F0702030302020204" pitchFamily="66" charset="0"/>
              </a:rPr>
              <a:t>(Jean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fr-FR" sz="2000" b="1" noProof="1"/>
              <a:t>Un signe est une marque distinctive ou une démonstration donnée pour confirmer un message inspiré ou pour appuyer l'autorité divine. Bien qu'on entende généralement par signe un fait miraculeux — comme les noces de Cana (Jean 2.11) —, le fait qu'Israël campe devant le Sinaï pour adorer Dieu fut également donné comme signe (Exode 3.12).</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052504" y="3127041"/>
            <a:ext cx="2854148" cy="1875358"/>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2" y="2808000"/>
            <a:ext cx="53568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Les pharisiens demandèrent à Jésus de leur montrer un signe de quelque nature que ce soit, pouvant démontrer qu'il était le Messie, afin de croire en lui (Marc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464800"/>
            <a:ext cx="85343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Dieu nous a donné suffisamment de preuves dans sa Parole et dans la nature pour que celui qui veut croire, croie. Cependant, il reste toujours place au doute. C'est pourquoi Jésus prononça une bénédiction spéciale pour “ceux qui n'ont pas vu et qui ont cru” (Jean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1" y="4132800"/>
            <a:ext cx="535692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Jésus fut exaspéré qu'on lui demande un signe pour justifier leur manque de foi (Marc 8.12). Quand quelqu'un ne veut pas croire, aucun signe ne pourra le convaincre.</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0DECA6-C462-9966-A138-31E768D7A46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spc="300" noProof="1">
                <a:ln/>
                <a:solidFill>
                  <a:srgbClr val="CC9900"/>
                </a:solidFill>
              </a:rPr>
              <a:t>LA MESURE DE LA FOI</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56647" cy="646331"/>
          </a:xfrm>
          <a:prstGeom prst="rect">
            <a:avLst/>
          </a:prstGeom>
          <a:noFill/>
        </p:spPr>
        <p:txBody>
          <a:bodyPr wrap="square">
            <a:spAutoFit/>
          </a:bodyPr>
          <a:lstStyle/>
          <a:p>
            <a:pPr algn="ctr"/>
            <a:r>
              <a:rPr lang="fr-FR" b="1" noProof="1">
                <a:solidFill>
                  <a:schemeClr val="accent2">
                    <a:lumMod val="50000"/>
                  </a:schemeClr>
                </a:solidFill>
                <a:latin typeface="Comic Sans MS" panose="030F0702030302020204" pitchFamily="66" charset="0"/>
              </a:rPr>
              <a:t>“Le Seigneur dit : Si vous aviez de la foi comme un grain de sénevé, vous diriez à ce sycomore : Déracine-toi, et plante-toi dans la mer, et il vous obéirait” </a:t>
            </a:r>
            <a:r>
              <a:rPr lang="fr-FR" sz="1400" b="1" noProof="1">
                <a:solidFill>
                  <a:schemeClr val="accent2">
                    <a:lumMod val="50000"/>
                  </a:schemeClr>
                </a:solidFill>
                <a:latin typeface="Comic Sans MS" panose="030F0702030302020204" pitchFamily="66" charset="0"/>
              </a:rPr>
              <a:t>(Luc 17.6)</a:t>
            </a:r>
          </a:p>
        </p:txBody>
      </p:sp>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5810252" cy="400110"/>
          </a:xfrm>
          <a:prstGeom prst="rect">
            <a:avLst/>
          </a:prstGeom>
          <a:noFill/>
        </p:spPr>
        <p:txBody>
          <a:bodyPr wrap="square" rtlCol="0">
            <a:spAutoFit/>
          </a:bodyPr>
          <a:lstStyle/>
          <a:p>
            <a:pPr>
              <a:spcBef>
                <a:spcPts val="600"/>
              </a:spcBef>
            </a:pPr>
            <a:r>
              <a:rPr lang="fr-FR" sz="2000" b="1" noProof="1"/>
              <a:t>Il existe différentes mesures de foi :</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4762" y="5191125"/>
            <a:ext cx="9858369" cy="1015663"/>
          </a:xfrm>
          <a:prstGeom prst="rect">
            <a:avLst/>
          </a:prstGeom>
          <a:noFill/>
        </p:spPr>
        <p:txBody>
          <a:bodyPr wrap="square" rtlCol="0">
            <a:spAutoFit/>
          </a:bodyPr>
          <a:lstStyle/>
          <a:p>
            <a:pPr>
              <a:spcBef>
                <a:spcPts val="600"/>
              </a:spcBef>
            </a:pPr>
            <a:r>
              <a:rPr lang="fr-FR" sz="2000" b="1" noProof="1"/>
              <a:t>Il est évident que la foi peut croître à mesure que se déracinent les racines de l'incrédulité. La conviction doit progressivement remplacer le doute. Notre requête doit être : “Augmente-nous la foi” (Luc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0" y="6175214"/>
            <a:ext cx="9858373" cy="707886"/>
          </a:xfrm>
          <a:prstGeom prst="rect">
            <a:avLst/>
          </a:prstGeom>
          <a:noFill/>
        </p:spPr>
        <p:txBody>
          <a:bodyPr wrap="square">
            <a:spAutoFit/>
          </a:bodyPr>
          <a:lstStyle/>
          <a:p>
            <a:pPr>
              <a:spcBef>
                <a:spcPts val="600"/>
              </a:spcBef>
            </a:pPr>
            <a:r>
              <a:rPr lang="fr-FR" sz="2000" b="1" noProof="1"/>
              <a:t>Par l'œuvre du Saint-Esprit, l'étude de la Bible et notre expérience avec Dieu, nous pourrons observer que “votre foi va toujours croissant” (2 Thessaloniciens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854249" y="5403950"/>
            <a:ext cx="2052000" cy="123447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2" name="Diagrama 1">
            <a:extLst>
              <a:ext uri="{FF2B5EF4-FFF2-40B4-BE49-F238E27FC236}">
                <a16:creationId xmlns:a16="http://schemas.microsoft.com/office/drawing/2014/main" id="{6819750F-9CFE-EE0D-69A8-2A111376BDF1}"/>
              </a:ext>
            </a:extLst>
          </p:cNvPr>
          <p:cNvGraphicFramePr/>
          <p:nvPr>
            <p:extLst>
              <p:ext uri="{D42A27DB-BD31-4B8C-83A1-F6EECF244321}">
                <p14:modId xmlns:p14="http://schemas.microsoft.com/office/powerpoint/2010/main" val="1500101390"/>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E7EDA260-4468-444A-AEC2-FBB17746BB72}"/>
                                            </p:graphicEl>
                                          </p:spTgt>
                                        </p:tgtEl>
                                        <p:attrNameLst>
                                          <p:attrName>style.visibility</p:attrName>
                                        </p:attrNameLst>
                                      </p:cBhvr>
                                      <p:to>
                                        <p:strVal val="visible"/>
                                      </p:to>
                                    </p:set>
                                    <p:anim calcmode="lin" valueType="num">
                                      <p:cBhvr>
                                        <p:cTn id="33" dur="500" fill="hold"/>
                                        <p:tgtEl>
                                          <p:spTgt spid="2">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7EDA260-4468-444A-AEC2-FBB17746BB72}"/>
                                            </p:graphicEl>
                                          </p:spTgt>
                                        </p:tgtEl>
                                      </p:cBhvr>
                                    </p:animEffect>
                                    <p:anim calcmode="lin" valueType="num">
                                      <p:cBhvr>
                                        <p:cTn id="36" dur="500" fill="hold"/>
                                        <p:tgtEl>
                                          <p:spTgt spid="2">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20353C1A-2C31-46B6-8675-4EDA9186D27F}"/>
                                            </p:graphicEl>
                                          </p:spTgt>
                                        </p:tgtEl>
                                        <p:attrNameLst>
                                          <p:attrName>style.visibility</p:attrName>
                                        </p:attrNameLst>
                                      </p:cBhvr>
                                      <p:to>
                                        <p:strVal val="visible"/>
                                      </p:to>
                                    </p:set>
                                    <p:anim calcmode="lin" valueType="num">
                                      <p:cBhvr>
                                        <p:cTn id="40" dur="500" fill="hold"/>
                                        <p:tgtEl>
                                          <p:spTgt spid="2">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20353C1A-2C31-46B6-8675-4EDA9186D27F}"/>
                                            </p:graphicEl>
                                          </p:spTgt>
                                        </p:tgtEl>
                                      </p:cBhvr>
                                    </p:animEffect>
                                    <p:anim calcmode="lin" valueType="num">
                                      <p:cBhvr>
                                        <p:cTn id="43" dur="500" fill="hold"/>
                                        <p:tgtEl>
                                          <p:spTgt spid="2">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1F6FB844-657E-401A-8421-034AC6EA11AD}"/>
                                            </p:graphicEl>
                                          </p:spTgt>
                                        </p:tgtEl>
                                        <p:attrNameLst>
                                          <p:attrName>style.visibility</p:attrName>
                                        </p:attrNameLst>
                                      </p:cBhvr>
                                      <p:to>
                                        <p:strVal val="visible"/>
                                      </p:to>
                                    </p:set>
                                    <p:anim calcmode="lin" valueType="num">
                                      <p:cBhvr>
                                        <p:cTn id="47" dur="500" fill="hold"/>
                                        <p:tgtEl>
                                          <p:spTgt spid="2">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1F6FB844-657E-401A-8421-034AC6EA11AD}"/>
                                            </p:graphicEl>
                                          </p:spTgt>
                                        </p:tgtEl>
                                      </p:cBhvr>
                                    </p:animEffect>
                                    <p:anim calcmode="lin" valueType="num">
                                      <p:cBhvr>
                                        <p:cTn id="50" dur="500" fill="hold"/>
                                        <p:tgtEl>
                                          <p:spTgt spid="2">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2">
                                            <p:graphicEl>
                                              <a:dgm id="{A7C0AA37-3BBF-43AA-AE48-7C47D17098D8}"/>
                                            </p:graphicEl>
                                          </p:spTgt>
                                        </p:tgtEl>
                                        <p:attrNameLst>
                                          <p:attrName>style.visibility</p:attrName>
                                        </p:attrNameLst>
                                      </p:cBhvr>
                                      <p:to>
                                        <p:strVal val="visible"/>
                                      </p:to>
                                    </p:set>
                                    <p:anim calcmode="lin" valueType="num">
                                      <p:cBhvr>
                                        <p:cTn id="56" dur="500" fill="hold"/>
                                        <p:tgtEl>
                                          <p:spTgt spid="2">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2">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2">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2">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2">
                                            <p:graphicEl>
                                              <a:dgm id="{520F905A-BE6D-4918-AF7F-A48815CC4DA5}"/>
                                            </p:graphicEl>
                                          </p:spTgt>
                                        </p:tgtEl>
                                        <p:attrNameLst>
                                          <p:attrName>style.visibility</p:attrName>
                                        </p:attrNameLst>
                                      </p:cBhvr>
                                      <p:to>
                                        <p:strVal val="visible"/>
                                      </p:to>
                                    </p:set>
                                    <p:anim calcmode="lin" valueType="num">
                                      <p:cBhvr>
                                        <p:cTn id="64" dur="500" fill="hold"/>
                                        <p:tgtEl>
                                          <p:spTgt spid="2">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2">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2">
                                            <p:graphicEl>
                                              <a:dgm id="{520F905A-BE6D-4918-AF7F-A48815CC4DA5}"/>
                                            </p:graphicEl>
                                          </p:spTgt>
                                        </p:tgtEl>
                                      </p:cBhvr>
                                    </p:animEffect>
                                    <p:anim calcmode="lin" valueType="num">
                                      <p:cBhvr>
                                        <p:cTn id="67" dur="500" fill="hold"/>
                                        <p:tgtEl>
                                          <p:spTgt spid="2">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2">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2">
                                            <p:graphicEl>
                                              <a:dgm id="{480D0FCD-E7DF-4D90-AD0E-23ED792B7859}"/>
                                            </p:graphicEl>
                                          </p:spTgt>
                                        </p:tgtEl>
                                        <p:attrNameLst>
                                          <p:attrName>style.visibility</p:attrName>
                                        </p:attrNameLst>
                                      </p:cBhvr>
                                      <p:to>
                                        <p:strVal val="visible"/>
                                      </p:to>
                                    </p:set>
                                    <p:anim calcmode="lin" valueType="num">
                                      <p:cBhvr>
                                        <p:cTn id="71" dur="500" fill="hold"/>
                                        <p:tgtEl>
                                          <p:spTgt spid="2">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480D0FCD-E7DF-4D90-AD0E-23ED792B7859}"/>
                                            </p:graphicEl>
                                          </p:spTgt>
                                        </p:tgtEl>
                                      </p:cBhvr>
                                    </p:animEffect>
                                    <p:anim calcmode="lin" valueType="num">
                                      <p:cBhvr>
                                        <p:cTn id="74" dur="500" fill="hold"/>
                                        <p:tgtEl>
                                          <p:spTgt spid="2">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56B7292D-9731-4075-ADD4-E2A91D421C2C}"/>
                                            </p:graphicEl>
                                          </p:spTgt>
                                        </p:tgtEl>
                                        <p:attrNameLst>
                                          <p:attrName>style.visibility</p:attrName>
                                        </p:attrNameLst>
                                      </p:cBhvr>
                                      <p:to>
                                        <p:strVal val="visible"/>
                                      </p:to>
                                    </p:set>
                                    <p:anim calcmode="lin" valueType="num">
                                      <p:cBhvr>
                                        <p:cTn id="78" dur="500" fill="hold"/>
                                        <p:tgtEl>
                                          <p:spTgt spid="2">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56B7292D-9731-4075-ADD4-E2A91D421C2C}"/>
                                            </p:graphicEl>
                                          </p:spTgt>
                                        </p:tgtEl>
                                      </p:cBhvr>
                                    </p:animEffect>
                                    <p:anim calcmode="lin" valueType="num">
                                      <p:cBhvr>
                                        <p:cTn id="81" dur="500" fill="hold"/>
                                        <p:tgtEl>
                                          <p:spTgt spid="2">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2">
                                            <p:graphicEl>
                                              <a:dgm id="{41F42ECC-164F-4BA3-B8A0-C2E14FBA731B}"/>
                                            </p:graphicEl>
                                          </p:spTgt>
                                        </p:tgtEl>
                                        <p:attrNameLst>
                                          <p:attrName>style.visibility</p:attrName>
                                        </p:attrNameLst>
                                      </p:cBhvr>
                                      <p:to>
                                        <p:strVal val="visible"/>
                                      </p:to>
                                    </p:set>
                                    <p:anim calcmode="lin" valueType="num">
                                      <p:cBhvr>
                                        <p:cTn id="87" dur="500" fill="hold"/>
                                        <p:tgtEl>
                                          <p:spTgt spid="2">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2">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2">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2">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7CD9B7D2-5346-494E-909E-931407BEE132}"/>
                                            </p:graphicEl>
                                          </p:spTgt>
                                        </p:tgtEl>
                                        <p:attrNameLst>
                                          <p:attrName>style.visibility</p:attrName>
                                        </p:attrNameLst>
                                      </p:cBhvr>
                                      <p:to>
                                        <p:strVal val="visible"/>
                                      </p:to>
                                    </p:set>
                                    <p:anim calcmode="lin" valueType="num">
                                      <p:cBhvr>
                                        <p:cTn id="95" dur="500" fill="hold"/>
                                        <p:tgtEl>
                                          <p:spTgt spid="2">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7CD9B7D2-5346-494E-909E-931407BEE132}"/>
                                            </p:graphicEl>
                                          </p:spTgt>
                                        </p:tgtEl>
                                      </p:cBhvr>
                                    </p:animEffect>
                                    <p:anim calcmode="lin" valueType="num">
                                      <p:cBhvr>
                                        <p:cTn id="98" dur="500" fill="hold"/>
                                        <p:tgtEl>
                                          <p:spTgt spid="2">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07A4AE2E-8284-42CA-B7F9-4B2F722B0780}"/>
                                            </p:graphicEl>
                                          </p:spTgt>
                                        </p:tgtEl>
                                        <p:attrNameLst>
                                          <p:attrName>style.visibility</p:attrName>
                                        </p:attrNameLst>
                                      </p:cBhvr>
                                      <p:to>
                                        <p:strVal val="visible"/>
                                      </p:to>
                                    </p:set>
                                    <p:anim calcmode="lin" valueType="num">
                                      <p:cBhvr>
                                        <p:cTn id="102" dur="500" fill="hold"/>
                                        <p:tgtEl>
                                          <p:spTgt spid="2">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07A4AE2E-8284-42CA-B7F9-4B2F722B0780}"/>
                                            </p:graphicEl>
                                          </p:spTgt>
                                        </p:tgtEl>
                                      </p:cBhvr>
                                    </p:animEffect>
                                    <p:anim calcmode="lin" valueType="num">
                                      <p:cBhvr>
                                        <p:cTn id="105" dur="500" fill="hold"/>
                                        <p:tgtEl>
                                          <p:spTgt spid="2">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F9DF30A9-7B6B-451C-B056-6355C95639B1}"/>
                                            </p:graphicEl>
                                          </p:spTgt>
                                        </p:tgtEl>
                                        <p:attrNameLst>
                                          <p:attrName>style.visibility</p:attrName>
                                        </p:attrNameLst>
                                      </p:cBhvr>
                                      <p:to>
                                        <p:strVal val="visible"/>
                                      </p:to>
                                    </p:set>
                                    <p:anim calcmode="lin" valueType="num">
                                      <p:cBhvr>
                                        <p:cTn id="109" dur="500" fill="hold"/>
                                        <p:tgtEl>
                                          <p:spTgt spid="2">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F9DF30A9-7B6B-451C-B056-6355C95639B1}"/>
                                            </p:graphicEl>
                                          </p:spTgt>
                                        </p:tgtEl>
                                      </p:cBhvr>
                                    </p:animEffect>
                                    <p:anim calcmode="lin" valueType="num">
                                      <p:cBhvr>
                                        <p:cTn id="112" dur="500" fill="hold"/>
                                        <p:tgtEl>
                                          <p:spTgt spid="2">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2">
                                            <p:graphicEl>
                                              <a:dgm id="{6DEE1C7E-29F1-4BFF-ADCF-6502FAF270BD}"/>
                                            </p:graphicEl>
                                          </p:spTgt>
                                        </p:tgtEl>
                                        <p:attrNameLst>
                                          <p:attrName>style.visibility</p:attrName>
                                        </p:attrNameLst>
                                      </p:cBhvr>
                                      <p:to>
                                        <p:strVal val="visible"/>
                                      </p:to>
                                    </p:set>
                                    <p:anim calcmode="lin" valueType="num">
                                      <p:cBhvr>
                                        <p:cTn id="118" dur="500" fill="hold"/>
                                        <p:tgtEl>
                                          <p:spTgt spid="2">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2">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2">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2">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2">
                                            <p:graphicEl>
                                              <a:dgm id="{D2AE9422-10DB-4BFB-A12C-EBB4A8DCAA2C}"/>
                                            </p:graphicEl>
                                          </p:spTgt>
                                        </p:tgtEl>
                                        <p:attrNameLst>
                                          <p:attrName>style.visibility</p:attrName>
                                        </p:attrNameLst>
                                      </p:cBhvr>
                                      <p:to>
                                        <p:strVal val="visible"/>
                                      </p:to>
                                    </p:set>
                                    <p:anim calcmode="lin" valueType="num">
                                      <p:cBhvr>
                                        <p:cTn id="126" dur="500" fill="hold"/>
                                        <p:tgtEl>
                                          <p:spTgt spid="2">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D2AE9422-10DB-4BFB-A12C-EBB4A8DCAA2C}"/>
                                            </p:graphicEl>
                                          </p:spTgt>
                                        </p:tgtEl>
                                      </p:cBhvr>
                                    </p:animEffect>
                                    <p:anim calcmode="lin" valueType="num">
                                      <p:cBhvr>
                                        <p:cTn id="129" dur="500" fill="hold"/>
                                        <p:tgtEl>
                                          <p:spTgt spid="2">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2">
                                            <p:graphicEl>
                                              <a:dgm id="{F31AED5F-BA65-453B-A8D0-15DD9B3FEDF6}"/>
                                            </p:graphicEl>
                                          </p:spTgt>
                                        </p:tgtEl>
                                        <p:attrNameLst>
                                          <p:attrName>style.visibility</p:attrName>
                                        </p:attrNameLst>
                                      </p:cBhvr>
                                      <p:to>
                                        <p:strVal val="visible"/>
                                      </p:to>
                                    </p:set>
                                    <p:anim calcmode="lin" valueType="num">
                                      <p:cBhvr>
                                        <p:cTn id="133" dur="500" fill="hold"/>
                                        <p:tgtEl>
                                          <p:spTgt spid="2">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2">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2">
                                            <p:graphicEl>
                                              <a:dgm id="{F31AED5F-BA65-453B-A8D0-15DD9B3FEDF6}"/>
                                            </p:graphicEl>
                                          </p:spTgt>
                                        </p:tgtEl>
                                      </p:cBhvr>
                                    </p:animEffect>
                                    <p:anim calcmode="lin" valueType="num">
                                      <p:cBhvr>
                                        <p:cTn id="136" dur="500" fill="hold"/>
                                        <p:tgtEl>
                                          <p:spTgt spid="2">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2">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2">
                                            <p:graphicEl>
                                              <a:dgm id="{F943B3B9-DC10-4A5C-B0AC-A895FE8A8097}"/>
                                            </p:graphicEl>
                                          </p:spTgt>
                                        </p:tgtEl>
                                        <p:attrNameLst>
                                          <p:attrName>style.visibility</p:attrName>
                                        </p:attrNameLst>
                                      </p:cBhvr>
                                      <p:to>
                                        <p:strVal val="visible"/>
                                      </p:to>
                                    </p:set>
                                    <p:anim calcmode="lin" valueType="num">
                                      <p:cBhvr>
                                        <p:cTn id="140" dur="500" fill="hold"/>
                                        <p:tgtEl>
                                          <p:spTgt spid="2">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2">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2">
                                            <p:graphicEl>
                                              <a:dgm id="{F943B3B9-DC10-4A5C-B0AC-A895FE8A8097}"/>
                                            </p:graphicEl>
                                          </p:spTgt>
                                        </p:tgtEl>
                                      </p:cBhvr>
                                    </p:animEffect>
                                    <p:anim calcmode="lin" valueType="num">
                                      <p:cBhvr>
                                        <p:cTn id="143" dur="500" fill="hold"/>
                                        <p:tgtEl>
                                          <p:spTgt spid="2">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2">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2">
                                            <p:graphicEl>
                                              <a:dgm id="{B333758D-FD54-491E-89E7-30D54E48085C}"/>
                                            </p:graphicEl>
                                          </p:spTgt>
                                        </p:tgtEl>
                                        <p:attrNameLst>
                                          <p:attrName>style.visibility</p:attrName>
                                        </p:attrNameLst>
                                      </p:cBhvr>
                                      <p:to>
                                        <p:strVal val="visible"/>
                                      </p:to>
                                    </p:set>
                                    <p:anim calcmode="lin" valueType="num">
                                      <p:cBhvr>
                                        <p:cTn id="149" dur="500" fill="hold"/>
                                        <p:tgtEl>
                                          <p:spTgt spid="2">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2">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2">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2">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2">
                                            <p:graphicEl>
                                              <a:dgm id="{6949DDE7-0AAF-4727-B609-554D3A4FEC99}"/>
                                            </p:graphicEl>
                                          </p:spTgt>
                                        </p:tgtEl>
                                        <p:attrNameLst>
                                          <p:attrName>style.visibility</p:attrName>
                                        </p:attrNameLst>
                                      </p:cBhvr>
                                      <p:to>
                                        <p:strVal val="visible"/>
                                      </p:to>
                                    </p:set>
                                    <p:anim calcmode="lin" valueType="num">
                                      <p:cBhvr>
                                        <p:cTn id="157" dur="500" fill="hold"/>
                                        <p:tgtEl>
                                          <p:spTgt spid="2">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6949DDE7-0AAF-4727-B609-554D3A4FEC99}"/>
                                            </p:graphicEl>
                                          </p:spTgt>
                                        </p:tgtEl>
                                      </p:cBhvr>
                                    </p:animEffect>
                                    <p:anim calcmode="lin" valueType="num">
                                      <p:cBhvr>
                                        <p:cTn id="160" dur="500" fill="hold"/>
                                        <p:tgtEl>
                                          <p:spTgt spid="2">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2">
                                            <p:graphicEl>
                                              <a:dgm id="{39770434-6391-4C9F-8E8F-FF19F84845AD}"/>
                                            </p:graphicEl>
                                          </p:spTgt>
                                        </p:tgtEl>
                                        <p:attrNameLst>
                                          <p:attrName>style.visibility</p:attrName>
                                        </p:attrNameLst>
                                      </p:cBhvr>
                                      <p:to>
                                        <p:strVal val="visible"/>
                                      </p:to>
                                    </p:set>
                                    <p:anim calcmode="lin" valueType="num">
                                      <p:cBhvr>
                                        <p:cTn id="164" dur="500" fill="hold"/>
                                        <p:tgtEl>
                                          <p:spTgt spid="2">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2">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2">
                                            <p:graphicEl>
                                              <a:dgm id="{39770434-6391-4C9F-8E8F-FF19F84845AD}"/>
                                            </p:graphicEl>
                                          </p:spTgt>
                                        </p:tgtEl>
                                      </p:cBhvr>
                                    </p:animEffect>
                                    <p:anim calcmode="lin" valueType="num">
                                      <p:cBhvr>
                                        <p:cTn id="167" dur="500" fill="hold"/>
                                        <p:tgtEl>
                                          <p:spTgt spid="2">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2">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2">
                                            <p:graphicEl>
                                              <a:dgm id="{B030FCF5-5111-4999-B91A-1424FECB2873}"/>
                                            </p:graphicEl>
                                          </p:spTgt>
                                        </p:tgtEl>
                                        <p:attrNameLst>
                                          <p:attrName>style.visibility</p:attrName>
                                        </p:attrNameLst>
                                      </p:cBhvr>
                                      <p:to>
                                        <p:strVal val="visible"/>
                                      </p:to>
                                    </p:set>
                                    <p:anim calcmode="lin" valueType="num">
                                      <p:cBhvr>
                                        <p:cTn id="171" dur="500" fill="hold"/>
                                        <p:tgtEl>
                                          <p:spTgt spid="2">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2">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2">
                                            <p:graphicEl>
                                              <a:dgm id="{B030FCF5-5111-4999-B91A-1424FECB2873}"/>
                                            </p:graphicEl>
                                          </p:spTgt>
                                        </p:tgtEl>
                                      </p:cBhvr>
                                    </p:animEffect>
                                    <p:anim calcmode="lin" valueType="num">
                                      <p:cBhvr>
                                        <p:cTn id="174" dur="500" fill="hold"/>
                                        <p:tgtEl>
                                          <p:spTgt spid="2">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2">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2">
                                            <p:graphicEl>
                                              <a:dgm id="{34FA691F-2865-46C9-81D5-E44ADC7C54F2}"/>
                                            </p:graphicEl>
                                          </p:spTgt>
                                        </p:tgtEl>
                                        <p:attrNameLst>
                                          <p:attrName>style.visibility</p:attrName>
                                        </p:attrNameLst>
                                      </p:cBhvr>
                                      <p:to>
                                        <p:strVal val="visible"/>
                                      </p:to>
                                    </p:set>
                                    <p:anim calcmode="lin" valueType="num">
                                      <p:cBhvr>
                                        <p:cTn id="180" dur="500" fill="hold"/>
                                        <p:tgtEl>
                                          <p:spTgt spid="2">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2">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2">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2">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2">
                                            <p:graphicEl>
                                              <a:dgm id="{6D6610F4-379A-4D9C-91D6-26958AD3D8BD}"/>
                                            </p:graphicEl>
                                          </p:spTgt>
                                        </p:tgtEl>
                                        <p:attrNameLst>
                                          <p:attrName>style.visibility</p:attrName>
                                        </p:attrNameLst>
                                      </p:cBhvr>
                                      <p:to>
                                        <p:strVal val="visible"/>
                                      </p:to>
                                    </p:set>
                                    <p:anim calcmode="lin" valueType="num">
                                      <p:cBhvr>
                                        <p:cTn id="188" dur="500" fill="hold"/>
                                        <p:tgtEl>
                                          <p:spTgt spid="2">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2">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2">
                                            <p:graphicEl>
                                              <a:dgm id="{6D6610F4-379A-4D9C-91D6-26958AD3D8BD}"/>
                                            </p:graphicEl>
                                          </p:spTgt>
                                        </p:tgtEl>
                                      </p:cBhvr>
                                    </p:animEffect>
                                    <p:anim calcmode="lin" valueType="num">
                                      <p:cBhvr>
                                        <p:cTn id="191" dur="500" fill="hold"/>
                                        <p:tgtEl>
                                          <p:spTgt spid="2">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2">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2">
                                            <p:graphicEl>
                                              <a:dgm id="{CFAE7013-EE75-4F32-BF92-A4431AE5F6EA}"/>
                                            </p:graphicEl>
                                          </p:spTgt>
                                        </p:tgtEl>
                                        <p:attrNameLst>
                                          <p:attrName>style.visibility</p:attrName>
                                        </p:attrNameLst>
                                      </p:cBhvr>
                                      <p:to>
                                        <p:strVal val="visible"/>
                                      </p:to>
                                    </p:set>
                                    <p:anim calcmode="lin" valueType="num">
                                      <p:cBhvr>
                                        <p:cTn id="195" dur="500" fill="hold"/>
                                        <p:tgtEl>
                                          <p:spTgt spid="2">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2">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2">
                                            <p:graphicEl>
                                              <a:dgm id="{CFAE7013-EE75-4F32-BF92-A4431AE5F6EA}"/>
                                            </p:graphicEl>
                                          </p:spTgt>
                                        </p:tgtEl>
                                      </p:cBhvr>
                                    </p:animEffect>
                                    <p:anim calcmode="lin" valueType="num">
                                      <p:cBhvr>
                                        <p:cTn id="198" dur="500" fill="hold"/>
                                        <p:tgtEl>
                                          <p:spTgt spid="2">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2">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2">
                                            <p:graphicEl>
                                              <a:dgm id="{BAFB1362-565C-45C5-9E03-9BA921416D73}"/>
                                            </p:graphicEl>
                                          </p:spTgt>
                                        </p:tgtEl>
                                        <p:attrNameLst>
                                          <p:attrName>style.visibility</p:attrName>
                                        </p:attrNameLst>
                                      </p:cBhvr>
                                      <p:to>
                                        <p:strVal val="visible"/>
                                      </p:to>
                                    </p:set>
                                    <p:anim calcmode="lin" valueType="num">
                                      <p:cBhvr>
                                        <p:cTn id="202" dur="500" fill="hold"/>
                                        <p:tgtEl>
                                          <p:spTgt spid="2">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2">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2">
                                            <p:graphicEl>
                                              <a:dgm id="{BAFB1362-565C-45C5-9E03-9BA921416D73}"/>
                                            </p:graphicEl>
                                          </p:spTgt>
                                        </p:tgtEl>
                                      </p:cBhvr>
                                    </p:animEffect>
                                    <p:anim calcmode="lin" valueType="num">
                                      <p:cBhvr>
                                        <p:cTn id="205" dur="500" fill="hold"/>
                                        <p:tgtEl>
                                          <p:spTgt spid="2">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2">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2">
                                            <p:graphicEl>
                                              <a:dgm id="{AC4FD2A1-D591-4B95-A535-7FAAF8A95B55}"/>
                                            </p:graphicEl>
                                          </p:spTgt>
                                        </p:tgtEl>
                                        <p:attrNameLst>
                                          <p:attrName>style.visibility</p:attrName>
                                        </p:attrNameLst>
                                      </p:cBhvr>
                                      <p:to>
                                        <p:strVal val="visible"/>
                                      </p:to>
                                    </p:set>
                                    <p:anim calcmode="lin" valueType="num">
                                      <p:cBhvr>
                                        <p:cTn id="211" dur="500" fill="hold"/>
                                        <p:tgtEl>
                                          <p:spTgt spid="2">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2">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2">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2">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40319-4A96-0C59-63CA-76FCCDE7603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fr-FR" sz="4400" b="1" spc="600" noProof="1">
                <a:ln w="9525">
                  <a:noFill/>
                  <a:prstDash val="solid"/>
                </a:ln>
                <a:solidFill>
                  <a:schemeClr val="accent5"/>
                </a:solidFill>
                <a:effectLst>
                  <a:outerShdw blurRad="12700" dist="25400" dir="2700000" algn="tl" rotWithShape="0">
                    <a:srgbClr val="C00000"/>
                  </a:outerShdw>
                </a:effectLst>
              </a:rPr>
              <a:t>LA FOI ET LES SENTIMENTS</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chemeClr val="accent1"/>
                </a:solidFill>
                <a:latin typeface="Comic Sans MS" panose="030F0702030302020204" pitchFamily="66" charset="0"/>
              </a:rPr>
              <a:t>“Car c'est par la grâce que vous êtes sauvés, par le moyen de la foi. Et cela ne vient pas de vous, c'est le don de Dieu” </a:t>
            </a:r>
            <a:r>
              <a:rPr lang="fr-FR" sz="1400" b="1" noProof="1">
                <a:solidFill>
                  <a:schemeClr val="accent1"/>
                </a:solidFill>
                <a:latin typeface="Comic Sans MS" panose="030F0702030302020204" pitchFamily="66" charset="0"/>
              </a:rPr>
              <a:t>(Éphésiens 2.8)</a:t>
            </a:r>
            <a:endParaRPr lang="fr-FR" b="1" noProof="1">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427532" cy="400110"/>
          </a:xfrm>
          <a:prstGeom prst="rect">
            <a:avLst/>
          </a:prstGeom>
          <a:noFill/>
        </p:spPr>
        <p:txBody>
          <a:bodyPr wrap="square" rtlCol="0">
            <a:spAutoFit/>
          </a:bodyPr>
          <a:lstStyle/>
          <a:p>
            <a:pPr>
              <a:spcBef>
                <a:spcPts val="600"/>
              </a:spcBef>
            </a:pPr>
            <a:r>
              <a:rPr lang="fr-FR" sz="2000" b="1" noProof="1"/>
              <a:t>La foi est-elle un sentiment ou un acte rationnel ?</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91543" y="1514761"/>
            <a:ext cx="2685542" cy="1823212"/>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5353" y="2457390"/>
            <a:ext cx="1260000" cy="945000"/>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19073" y="4932000"/>
            <a:ext cx="6427529"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Mais la foi en elle-même n'est pas un sentiment, c'est une “ferme assurance” et une “démonstration” </a:t>
            </a:r>
            <a:r>
              <a:rPr lang="fr-FR" sz="2000" b="1" noProof="1">
                <a:latin typeface="Aptos" panose="02110004020202020204"/>
              </a:rPr>
              <a:t>(Hébreux 11.1)</a:t>
            </a:r>
            <a:r>
              <a:rPr kumimoji="0" lang="fr-FR" sz="2000" b="1" i="0" u="none" strike="noStrike" kern="1200" cap="none" spc="0" normalizeH="0" baseline="0" noProof="1">
                <a:ln>
                  <a:noFill/>
                </a:ln>
                <a:effectLst/>
                <a:uLnTx/>
                <a:uFillTx/>
                <a:latin typeface="Aptos" panose="02110004020202020204"/>
                <a:ea typeface="+mn-ea"/>
                <a:cs typeface="+mn-cs"/>
              </a:rPr>
              <a:t>. Ce n'est pas quelque chose qui dépend de notre humeur. Quand je me sens faible, ou que je sens que mon salut est loin, c'est précisément alors que je dois le plus exercer la foi.</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600000"/>
            <a:ext cx="642753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Lorsque nous répondons positivement à ce don — lorsque nous commençons à exercer la foi —, cette foi produit en nous des sentiments tels que la joie, la tranquillité, la sensation de soulagement spirituel…</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3" y="2592000"/>
            <a:ext cx="7708109" cy="1015663"/>
          </a:xfrm>
          <a:prstGeom prst="rect">
            <a:avLst/>
          </a:prstGeom>
          <a:noFill/>
          <a:effectLst>
            <a:outerShdw blurRad="38100" sx="102000" sy="102000" algn="ctr" rotWithShape="0">
              <a:prstClr val="black">
                <a:alpha val="43000"/>
              </a:prstClr>
            </a:outerShdw>
          </a:effectLst>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Mais commençons depuis le début. Quelle est l'origine de la foi ? La foi vient de Dieu et il nous la donne comme un don (Romains 12.3 ; Éphésiens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7882"/>
            <a:ext cx="848677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srgbClr val="000000"/>
                </a:solidFill>
                <a:effectLst/>
                <a:uLnTx/>
                <a:uFillTx/>
                <a:latin typeface="Aptos" panose="02110004020202020204"/>
                <a:ea typeface="+mn-ea"/>
                <a:cs typeface="+mn-cs"/>
              </a:rPr>
              <a:t>La réponse à cette question est importante. Ce n'est pas la même chose de dire “je ME SENS sauvé”, que de dire “je SAIS que je suis sauvé”.</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4" name="Picture 3">
            <a:extLst>
              <a:ext uri="{FF2B5EF4-FFF2-40B4-BE49-F238E27FC236}">
                <a16:creationId xmlns:a16="http://schemas.microsoft.com/office/drawing/2014/main" id="{AA69D8CF-BC77-92D9-5135-84188D452D06}"/>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169AD7B2-D119-3747-AE41-ECD986F2BCED}"/>
              </a:ext>
            </a:extLst>
          </p:cNvPr>
          <p:cNvSpPr txBox="1"/>
          <p:nvPr/>
        </p:nvSpPr>
        <p:spPr>
          <a:xfrm>
            <a:off x="2143432" y="1626814"/>
            <a:ext cx="10048568" cy="1569660"/>
          </a:xfrm>
          <a:prstGeom prst="rect">
            <a:avLst/>
          </a:prstGeom>
          <a:noFill/>
        </p:spPr>
        <p:txBody>
          <a:bodyPr wrap="square">
            <a:spAutoFit/>
          </a:bodyPr>
          <a:lstStyle/>
          <a:p>
            <a:pPr algn="ctr">
              <a:spcAft>
                <a:spcPts val="600"/>
              </a:spcAft>
            </a:pPr>
            <a:r>
              <a:rPr lang="fr-FR" sz="9600" b="1" noProof="1">
                <a:ln w="9525">
                  <a:solidFill>
                    <a:schemeClr val="bg1"/>
                  </a:solidFill>
                  <a:prstDash val="solid"/>
                </a:ln>
                <a:solidFill>
                  <a:schemeClr val="accent5">
                    <a:lumMod val="50000"/>
                  </a:schemeClr>
                </a:solidFill>
                <a:effectLst>
                  <a:outerShdw blurRad="12700" dist="38100" dir="2700000" algn="tl" rotWithShape="0">
                    <a:srgbClr val="9E2831"/>
                  </a:outerShdw>
                </a:effectLst>
              </a:rPr>
              <a:t>QU'EST-CE QUE LA FOI ?</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B927D85-FB1B-6559-39F7-A27251E0569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343150" cy="2034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477" y="780313"/>
            <a:ext cx="2343150" cy="2034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707886"/>
          </a:xfrm>
          <a:prstGeom prst="rect">
            <a:avLst/>
          </a:prstGeom>
          <a:noFill/>
        </p:spPr>
        <p:txBody>
          <a:bodyPr wrap="square">
            <a:spAutoFit/>
          </a:bodyPr>
          <a:lstStyle/>
          <a:p>
            <a:pPr algn="ctr"/>
            <a:r>
              <a:rPr lang="fr-FR" sz="4000" b="1" noProof="1">
                <a:ln w="10160">
                  <a:solidFill>
                    <a:schemeClr val="accent5"/>
                  </a:solidFill>
                  <a:prstDash val="solid"/>
                </a:ln>
                <a:solidFill>
                  <a:srgbClr val="FFFFFF"/>
                </a:solidFill>
                <a:effectLst>
                  <a:outerShdw blurRad="38100" dist="22860" dir="5400000" algn="tl" rotWithShape="0">
                    <a:srgbClr val="000000">
                      <a:alpha val="30000"/>
                    </a:srgbClr>
                  </a:outerShdw>
                </a:effectLst>
              </a:rPr>
              <a:t>DÉF. ET DÉVELOPPEMENT DE LA FOI</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381315" y="704851"/>
            <a:ext cx="3674359"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b="1" noProof="1">
                <a:latin typeface="Comic Sans MS" panose="030F0702030302020204" pitchFamily="66" charset="0"/>
              </a:rPr>
              <a:t>“Or la foi est une ferme assurance des choses qu'on espère, une démonstration de celles qu'on ne voit pas” </a:t>
            </a:r>
            <a:r>
              <a:rPr lang="fr-FR" sz="1400" b="1" noProof="1">
                <a:latin typeface="Comic Sans MS" panose="030F0702030302020204" pitchFamily="66" charset="0"/>
              </a:rPr>
              <a:t>(Hébreux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016641"/>
            <a:ext cx="5804650" cy="1323439"/>
          </a:xfrm>
          <a:prstGeom prst="rect">
            <a:avLst/>
          </a:prstGeom>
          <a:noFill/>
        </p:spPr>
        <p:txBody>
          <a:bodyPr wrap="square" rtlCol="0">
            <a:spAutoFit/>
          </a:bodyPr>
          <a:lstStyle/>
          <a:p>
            <a:pPr>
              <a:spcBef>
                <a:spcPts val="600"/>
              </a:spcBef>
            </a:pPr>
            <a:r>
              <a:rPr lang="fr-FR" sz="2000" b="1" noProof="1">
                <a:solidFill>
                  <a:schemeClr val="bg1"/>
                </a:solidFill>
                <a:effectLst>
                  <a:glow rad="127000">
                    <a:srgbClr val="832215"/>
                  </a:glow>
                  <a:outerShdw blurRad="38100" dist="38100" dir="2700000" algn="tl">
                    <a:schemeClr val="tx1">
                      <a:lumMod val="50000"/>
                      <a:lumOff val="50000"/>
                    </a:schemeClr>
                  </a:outerShdw>
                </a:effectLst>
              </a:rPr>
              <a:t>Hébreux 11.1, 3 et 6 nous offrent une ample définition de la foi. La foi a beaucoup à voir avec notre conception de Dieu. Elle nous conduit à croire en lui comme Créateur et Rémunérateur.</a:t>
            </a:r>
          </a:p>
        </p:txBody>
      </p:sp>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36721" y="5976000"/>
            <a:ext cx="832147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glow rad="127000">
                    <a:srgbClr val="832215"/>
                  </a:glow>
                  <a:outerShdw blurRad="38100" dist="38100" dir="2700000" algn="tl">
                    <a:schemeClr val="tx1"/>
                  </a:outerShdw>
                </a:effectLst>
                <a:uLnTx/>
                <a:uFillTx/>
                <a:latin typeface="Aptos" panose="02110004020202020204"/>
                <a:ea typeface="+mn-ea"/>
                <a:cs typeface="+mn-cs"/>
              </a:rPr>
              <a:t>Comme nous l'avons vu, nous n'avons pas tous le même niveau de foi. Comment puis-je développer la peu ou la beaucoup de foi que j'ai ?</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36721" y="4343397"/>
            <a:ext cx="571074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white"/>
                </a:solidFill>
                <a:effectLst>
                  <a:glow rad="127000">
                    <a:srgbClr val="832215"/>
                  </a:glow>
                  <a:outerShdw blurRad="38100" dist="38100" dir="2700000" algn="tl">
                    <a:schemeClr val="tx1">
                      <a:lumMod val="50000"/>
                      <a:lumOff val="50000"/>
                    </a:schemeClr>
                  </a:outerShdw>
                </a:effectLst>
                <a:uLnTx/>
                <a:uFillTx/>
                <a:latin typeface="Aptos" panose="02110004020202020204"/>
                <a:ea typeface="+mn-ea"/>
                <a:cs typeface="+mn-cs"/>
              </a:rPr>
              <a:t>Dans le reste du chapitre, Paul décompose la foi de nombreux hommes et femmes qui nous servent d'exemple et d'encouragement pour ne pas nous décourager tandis que nous attendons la récompense.</a:t>
            </a:r>
          </a:p>
        </p:txBody>
      </p:sp>
      <p:graphicFrame>
        <p:nvGraphicFramePr>
          <p:cNvPr id="2" name="Diagrama 1">
            <a:extLst>
              <a:ext uri="{FF2B5EF4-FFF2-40B4-BE49-F238E27FC236}">
                <a16:creationId xmlns:a16="http://schemas.microsoft.com/office/drawing/2014/main" id="{93003B3E-4375-BCBA-EBFE-38C3A48CA41E}"/>
              </a:ext>
            </a:extLst>
          </p:cNvPr>
          <p:cNvGraphicFramePr/>
          <p:nvPr>
            <p:extLst>
              <p:ext uri="{D42A27DB-BD31-4B8C-83A1-F6EECF244321}">
                <p14:modId xmlns:p14="http://schemas.microsoft.com/office/powerpoint/2010/main" val="1754960676"/>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11" grpId="0"/>
      <p:bldGraphic spid="2" grpId="0">
        <p:bldSub>
          <a:bldDgm bld="one"/>
        </p:bldSub>
      </p:bldGraphic>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1512</TotalTime>
  <Words>1348</Words>
  <Application>Microsoft Office PowerPoint</Application>
  <PresentationFormat>Panorámica</PresentationFormat>
  <Paragraphs>79</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80</cp:revision>
  <dcterms:created xsi:type="dcterms:W3CDTF">2026-04-05T13:32:58Z</dcterms:created>
  <dcterms:modified xsi:type="dcterms:W3CDTF">2026-05-13T06:19:36Z</dcterms:modified>
</cp:coreProperties>
</file>