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256" r:id="rId3"/>
    <p:sldId id="293" r:id="rId4"/>
    <p:sldId id="284" r:id="rId5"/>
    <p:sldId id="294" r:id="rId6"/>
    <p:sldId id="257" r:id="rId7"/>
    <p:sldId id="258" r:id="rId8"/>
    <p:sldId id="295" r:id="rId9"/>
    <p:sldId id="259" r:id="rId10"/>
    <p:sldId id="298" r:id="rId11"/>
    <p:sldId id="296" r:id="rId12"/>
    <p:sldId id="297" r:id="rId13"/>
    <p:sldId id="311" r:id="rId14"/>
    <p:sldId id="299" r:id="rId15"/>
    <p:sldId id="300" r:id="rId16"/>
    <p:sldId id="261" r:id="rId17"/>
    <p:sldId id="302" r:id="rId18"/>
    <p:sldId id="304" r:id="rId19"/>
    <p:sldId id="292" r:id="rId20"/>
    <p:sldId id="305" r:id="rId21"/>
    <p:sldId id="312" r:id="rId22"/>
    <p:sldId id="306" r:id="rId23"/>
    <p:sldId id="290" r:id="rId24"/>
    <p:sldId id="307" r:id="rId25"/>
    <p:sldId id="308" r:id="rId26"/>
    <p:sldId id="286" r:id="rId27"/>
    <p:sldId id="309" r:id="rId28"/>
    <p:sldId id="310" r:id="rId29"/>
  </p:sldIdLst>
  <p:sldSz cx="12192000" cy="6858000"/>
  <p:notesSz cx="6858000" cy="9144000"/>
  <p:embeddedFontLst>
    <p:embeddedFont>
      <p:font typeface="Aptos Light" panose="020B0004020202020204" pitchFamily="34" charset="0"/>
      <p:regular r:id="rId31"/>
      <p:italic r:id="rId32"/>
    </p:embeddedFont>
    <p:embeddedFont>
      <p:font typeface="Comic Sans MS" panose="030F0702030302020204" pitchFamily="66"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Open Sans ExtraBold" panose="020B0906030804020204" pitchFamily="34" charset="0"/>
      <p:bold r:id="rId49"/>
      <p:italic r:id="rId50"/>
      <p:boldItalic r:id="rId51"/>
    </p:embeddedFont>
    <p:embeddedFont>
      <p:font typeface="Open Sans Light" panose="020B0306030504020204" pitchFamily="34" charset="0"/>
      <p:regular r:id="rId52"/>
      <p:italic r:id="rId5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DF"/>
    <a:srgbClr val="539325"/>
    <a:srgbClr val="255394"/>
    <a:srgbClr val="932553"/>
    <a:srgbClr val="650118"/>
    <a:srgbClr val="61A130"/>
    <a:srgbClr val="FAF9F6"/>
    <a:srgbClr val="01664E"/>
    <a:srgbClr val="F9A827"/>
    <a:srgbClr val="274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73" autoAdjust="0"/>
    <p:restoredTop sz="96327"/>
  </p:normalViewPr>
  <p:slideViewPr>
    <p:cSldViewPr snapToGrid="0">
      <p:cViewPr varScale="1">
        <p:scale>
          <a:sx n="95" d="100"/>
          <a:sy n="95" d="100"/>
        </p:scale>
        <p:origin x="10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ata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image" Target="../media/image56.jpeg"/><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image" Target="../media/image56.jpeg"/><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des </a:t>
          </a:r>
          <a:r>
            <a:rPr lang="es-ES" sz="1900" b="1" dirty="0" err="1">
              <a:effectLst>
                <a:outerShdw blurRad="38100" dist="38100" dir="2700000" algn="tl">
                  <a:srgbClr val="000000"/>
                </a:outerShdw>
              </a:effectLst>
            </a:rPr>
            <a:t>apôtres</a:t>
          </a:r>
          <a:endParaRPr lang="es-ES" sz="1900" b="1"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de Pierre</a:t>
          </a: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du </a:t>
          </a:r>
          <a:r>
            <a:rPr lang="es-ES" sz="1900" b="1" dirty="0" err="1">
              <a:effectLst>
                <a:outerShdw blurRad="38100" dist="38100" dir="2700000" algn="tl">
                  <a:srgbClr val="000000"/>
                </a:outerShdw>
              </a:effectLst>
            </a:rPr>
            <a:t>père</a:t>
          </a:r>
          <a:endParaRPr lang="es-ES" sz="1900" b="1"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fr-FR" sz="1900" b="1" dirty="0">
              <a:effectLst>
                <a:outerShdw blurRad="38100" dist="38100" dir="2700000" algn="tl">
                  <a:srgbClr val="000000"/>
                </a:outerShdw>
              </a:effectLst>
            </a:rPr>
            <a:t>La foi de la Cananéenne</a:t>
          </a:r>
          <a:endParaRPr lang="es-ES" sz="1900" b="1"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du </a:t>
          </a:r>
          <a:r>
            <a:rPr lang="es-ES" sz="1900" b="1" dirty="0" err="1">
              <a:effectLst>
                <a:outerShdw blurRad="38100" dist="38100" dir="2700000" algn="tl">
                  <a:srgbClr val="000000"/>
                </a:outerShdw>
              </a:effectLst>
            </a:rPr>
            <a:t>centenier</a:t>
          </a:r>
          <a:endParaRPr lang="es-ES" sz="1900" b="1"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a:t>
          </a:r>
          <a:r>
            <a:rPr lang="es-ES" sz="1900" b="1" dirty="0" err="1">
              <a:effectLst>
                <a:outerShdw blurRad="38100" dist="38100" dir="2700000" algn="tl">
                  <a:srgbClr val="000000"/>
                </a:outerShdw>
              </a:effectLst>
            </a:rPr>
            <a:t>d'Étienne</a:t>
          </a:r>
          <a:endParaRPr lang="es-ES" sz="1900" b="1"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2000" b="1" kern="1200" dirty="0"/>
            <a:t>“Comment n'avez-vous point de foi ?” </a:t>
          </a:r>
          <a:r>
            <a:rPr lang="fr-FR" sz="1600" b="1" kern="1200" dirty="0"/>
            <a:t>(Marc 4.40)</a:t>
          </a:r>
          <a:endParaRPr lang="es-ES" sz="20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2000" b="1" dirty="0"/>
            <a:t>“Homme de peu de foi !”</a:t>
          </a:r>
          <a:br>
            <a:rPr lang="fr-FR" sz="2000" b="1" dirty="0"/>
          </a:br>
          <a:r>
            <a:rPr lang="fr-FR" sz="1600" b="1" dirty="0"/>
            <a:t>(Matthieu 14.31)</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2000" b="1" dirty="0"/>
            <a:t>“viens au secours de mon incrédulité !” </a:t>
          </a:r>
          <a:r>
            <a:rPr lang="fr-FR" sz="1600" b="1" dirty="0"/>
            <a:t>(Marc 9.24)</a:t>
          </a:r>
          <a:endParaRPr lang="es-ES" sz="20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fr-FR" sz="2000" b="1" dirty="0"/>
            <a:t>“ta foi est grande !”</a:t>
          </a:r>
          <a:br>
            <a:rPr lang="fr-FR" sz="2000" b="1" dirty="0"/>
          </a:br>
          <a:r>
            <a:rPr lang="fr-FR" sz="1600" b="1" dirty="0"/>
            <a:t>(Matthieu 15.28)</a:t>
          </a:r>
          <a:endParaRPr lang="es-ES" sz="20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1800" b="1" kern="1200" dirty="0"/>
            <a:t>“pas même en Israël je n'ai trouvé une si grande foi !” </a:t>
          </a:r>
          <a:r>
            <a:rPr lang="fr-FR" sz="1400" b="1" kern="1200" dirty="0"/>
            <a:t>(Luc 7.9)</a:t>
          </a:r>
          <a:endParaRPr lang="es-ES" sz="18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2000" b="1" dirty="0"/>
            <a:t>“homme plein de foi” </a:t>
          </a:r>
          <a:r>
            <a:rPr lang="fr-FR" sz="1600" b="1" dirty="0"/>
            <a:t>(Actes 6.5)</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Y="173608"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dgm:presLayoutVars>
          <dgm:bulletEnabled val="1"/>
        </dgm:presLayoutVars>
      </dgm:prSet>
      <dgm:spPr/>
    </dgm:pt>
    <dgm:pt modelId="{F943B3B9-DC10-4A5C-B0AC-A895FE8A8097}" type="pres">
      <dgm:prSet presAssocID="{09A44C85-0040-4A79-BBA1-93CD15AC369B}" presName="Parent" presStyleLbl="alignNode1" presStyleIdx="3" presStyleCnt="6" custScaleY="173608" custLinFactNeighborY="-4198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dgm:spPr/>
    </dgm:pt>
    <dgm:pt modelId="{39770434-6391-4C9F-8E8F-FF19F84845AD}" type="pres">
      <dgm:prSet presAssocID="{1335CD85-95B1-4D57-A225-A41A9371BAF3}" presName="Image" presStyleLbl="node1" presStyleIdx="4" presStyleCnt="6"/>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34FA691F-2865-46C9-81D5-E44ADC7C54F2}" type="pres">
      <dgm:prSet presAssocID="{1335CD85-95B1-4D57-A225-A41A9371BAF3}" presName="Child" presStyleLbl="revTx" presStyleIdx="4" presStyleCnt="6">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fr-FR" sz="2000" b="1" dirty="0"/>
            <a:t>Exercer la foi, si petite soit-elle </a:t>
          </a:r>
          <a:r>
            <a:rPr lang="fr-FR" sz="1600" b="1" dirty="0"/>
            <a:t>(Matthieu 17.20)</a:t>
          </a:r>
          <a:endParaRPr lang="es-ES" sz="1600" b="1"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fr-FR" sz="2000" b="1" dirty="0"/>
            <a:t>Étudier la Bible </a:t>
          </a:r>
          <a:r>
            <a:rPr lang="fr-FR" sz="1600" b="1" dirty="0"/>
            <a:t>(Romains 10.17)</a:t>
          </a:r>
          <a:endParaRPr lang="es-ES" sz="2000" b="1"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fr-FR" sz="2000" b="1" dirty="0"/>
            <a:t>Demander à Dieu de l'augmenter </a:t>
          </a:r>
          <a:r>
            <a:rPr lang="es-ES" sz="1600" b="1" dirty="0"/>
            <a:t>(Luc 17.5)</a:t>
          </a:r>
          <a:endParaRPr lang="es-ES" sz="16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fr-FR" sz="2000" b="1" dirty="0"/>
            <a:t>Ne pas se rendre devant le doute </a:t>
          </a:r>
          <a:r>
            <a:rPr lang="fr-FR" sz="1600" b="1" dirty="0"/>
            <a:t>(Marc 9.23-24)</a:t>
          </a:r>
          <a:endParaRPr lang="es-ES" sz="2000" b="1"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fr-FR" sz="2000" b="1" dirty="0"/>
            <a:t>Ne pas fonder ma foi sur la foi des autres </a:t>
          </a:r>
          <a:r>
            <a:rPr lang="fr-FR" sz="1600" b="1" dirty="0"/>
            <a:t>(Matthieu 25.8)</a:t>
          </a:r>
          <a:endParaRPr lang="es-ES" sz="2000" b="1"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es-ES" sz="2000" b="1" dirty="0" err="1"/>
            <a:t>Répondre</a:t>
          </a:r>
          <a:r>
            <a:rPr lang="es-ES" sz="2000" b="1" dirty="0"/>
            <a:t> </a:t>
          </a:r>
          <a:r>
            <a:rPr lang="es-ES" sz="2000" b="1" dirty="0" err="1"/>
            <a:t>au</a:t>
          </a:r>
          <a:r>
            <a:rPr lang="es-ES" sz="2000" b="1" dirty="0"/>
            <a:t> Saint-Esprit </a:t>
          </a:r>
          <a:r>
            <a:rPr lang="es-ES" sz="1600" b="1" dirty="0"/>
            <a:t>(</a:t>
          </a:r>
          <a:r>
            <a:rPr lang="es-ES" sz="1600" b="1" dirty="0" err="1"/>
            <a:t>Galates</a:t>
          </a:r>
          <a:r>
            <a:rPr lang="es-ES" sz="1600" b="1" dirty="0"/>
            <a:t> 5.22)</a:t>
          </a:r>
          <a:endParaRPr lang="es-ES" sz="16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fr-FR" sz="2000" b="1" dirty="0"/>
            <a:t>Pratiquer habituellement ma foi </a:t>
          </a:r>
          <a:r>
            <a:rPr lang="fr-FR" sz="1200" b="1" dirty="0"/>
            <a:t>(2 Corinthiens 5.7)</a:t>
          </a:r>
          <a:endParaRPr lang="es-ES" sz="1200" b="1"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56329">
        <dgm:presLayoutVars>
          <dgm:bulletEnabled val="1"/>
        </dgm:presLayoutVars>
      </dgm:prSet>
      <dgm:spPr/>
    </dgm:pt>
    <dgm:pt modelId="{75CB85F2-1236-43DE-B43D-C3EAE0C6F401}" type="pres">
      <dgm:prSet presAssocID="{3CB948D9-D428-4EBC-A580-FE89949DA970}" presName="rect2" presStyleLbl="fgImgPlace1" presStyleIdx="6" presStyleCnt="7" custLinFactX="100000" custLinFactNeighborX="166218"/>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fr-FR" sz="1800" b="1" noProof="1">
              <a:solidFill>
                <a:schemeClr val="tx1"/>
              </a:solidFill>
            </a:rPr>
            <a:t>Être obéissant à Jésus et à sa Parole</a:t>
          </a:r>
          <a:endParaRPr lang="fr-FR" sz="1800" noProof="1">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fr-FR" sz="1800" b="1" noProof="1">
              <a:solidFill>
                <a:schemeClr val="tx1"/>
              </a:solidFill>
            </a:rPr>
            <a:t>Avoir une expérience quotidienne avec Jésus</a:t>
          </a:r>
          <a:endParaRPr lang="fr-FR" sz="1800" noProof="1">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fr-FR" sz="1800" b="1" noProof="1">
              <a:solidFill>
                <a:schemeClr val="tx1"/>
              </a:solidFill>
            </a:rPr>
            <a:t>Faire de Jésus le centre de notre vie</a:t>
          </a:r>
          <a:endParaRPr lang="fr-FR" sz="1800" noProof="1">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fr-FR" sz="1800" b="1" noProof="1">
              <a:solidFill>
                <a:schemeClr val="tx1"/>
              </a:solidFill>
            </a:rPr>
            <a:t>Vivre de façon cohérente avec notre foi</a:t>
          </a:r>
          <a:endParaRPr lang="fr-FR" sz="1800" noProof="1">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fr-FR" sz="1800" b="1" spc="0" baseline="0" noProof="1">
              <a:solidFill>
                <a:schemeClr val="tx1"/>
              </a:solidFill>
            </a:rPr>
            <a:t>Fonder notre foi en Jésus</a:t>
          </a:r>
          <a:endParaRPr lang="fr-FR" sz="1800" spc="0" baseline="0" noProof="1">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fr-FR" sz="1800" b="1" spc="0" baseline="0" noProof="1">
              <a:solidFill>
                <a:schemeClr val="tx1"/>
              </a:solidFill>
            </a:rPr>
            <a:t>Refléter Jésus dans notre vie</a:t>
          </a:r>
          <a:endParaRPr lang="fr-FR" sz="1800" spc="0" baseline="0" noProof="1">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fr-FR" sz="1800" b="1" noProof="1">
              <a:solidFill>
                <a:schemeClr val="tx1"/>
              </a:solidFill>
            </a:rPr>
            <a:t>Accepter le don de sa grâce</a:t>
          </a:r>
          <a:endParaRPr lang="fr-FR" sz="1800" noProof="1">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4709" y="622776"/>
          <a:ext cx="0" cy="2799410"/>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82471" y="716089"/>
          <a:ext cx="1472334" cy="1259734"/>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82471" y="1975824"/>
          <a:ext cx="1472334" cy="1446362"/>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“Comment n'avez-vous point de foi ?” </a:t>
          </a:r>
          <a:r>
            <a:rPr lang="fr-FR" sz="1600" b="1" kern="1200" dirty="0"/>
            <a:t>(Marc 4.40)</a:t>
          </a:r>
          <a:endParaRPr lang="es-ES" sz="2000" kern="1200" dirty="0"/>
        </a:p>
      </dsp:txBody>
      <dsp:txXfrm>
        <a:off x="82471" y="1975824"/>
        <a:ext cx="1472334" cy="1446362"/>
      </dsp:txXfrm>
    </dsp:sp>
    <dsp:sp modelId="{1F6FB844-657E-401A-8421-034AC6EA11AD}">
      <dsp:nvSpPr>
        <dsp:cNvPr id="0" name=""/>
        <dsp:cNvSpPr/>
      </dsp:nvSpPr>
      <dsp:spPr>
        <a:xfrm>
          <a:off x="4709" y="66670"/>
          <a:ext cx="1555228" cy="540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des </a:t>
          </a:r>
          <a:r>
            <a:rPr lang="es-ES" sz="1900" b="1" kern="1200" dirty="0" err="1">
              <a:effectLst>
                <a:outerShdw blurRad="38100" dist="38100" dir="2700000" algn="tl">
                  <a:srgbClr val="000000"/>
                </a:outerShdw>
              </a:effectLst>
            </a:rPr>
            <a:t>apôtres</a:t>
          </a:r>
          <a:endParaRPr lang="es-ES" sz="1900" b="1" kern="1200" dirty="0">
            <a:effectLst>
              <a:outerShdw blurRad="38100" dist="38100" dir="2700000" algn="tl">
                <a:srgbClr val="000000"/>
              </a:outerShdw>
            </a:effectLst>
          </a:endParaRPr>
        </a:p>
      </dsp:txBody>
      <dsp:txXfrm>
        <a:off x="4709" y="66670"/>
        <a:ext cx="1555228" cy="540000"/>
      </dsp:txXfrm>
    </dsp:sp>
    <dsp:sp modelId="{480D0FCD-E7DF-4D90-AD0E-23ED792B7859}">
      <dsp:nvSpPr>
        <dsp:cNvPr id="0" name=""/>
        <dsp:cNvSpPr/>
      </dsp:nvSpPr>
      <dsp:spPr>
        <a:xfrm>
          <a:off x="2071125" y="622776"/>
          <a:ext cx="0" cy="2799410"/>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48886" y="716089"/>
          <a:ext cx="1472334" cy="125973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48886" y="1975824"/>
          <a:ext cx="1472334" cy="1446362"/>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“Homme de peu de foi !”</a:t>
          </a:r>
          <a:br>
            <a:rPr lang="fr-FR" sz="2000" b="1" kern="1200" dirty="0"/>
          </a:br>
          <a:r>
            <a:rPr lang="fr-FR" sz="1600" b="1" kern="1200" dirty="0"/>
            <a:t>(Matthieu 14.31)</a:t>
          </a:r>
          <a:endParaRPr lang="es-ES" sz="2000" kern="1200" dirty="0"/>
        </a:p>
      </dsp:txBody>
      <dsp:txXfrm>
        <a:off x="2148886" y="1975824"/>
        <a:ext cx="1472334" cy="1446362"/>
      </dsp:txXfrm>
    </dsp:sp>
    <dsp:sp modelId="{56B7292D-9731-4075-ADD4-E2A91D421C2C}">
      <dsp:nvSpPr>
        <dsp:cNvPr id="0" name=""/>
        <dsp:cNvSpPr/>
      </dsp:nvSpPr>
      <dsp:spPr>
        <a:xfrm>
          <a:off x="2071125" y="66670"/>
          <a:ext cx="1555228" cy="540000"/>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de Pierre</a:t>
          </a:r>
        </a:p>
      </dsp:txBody>
      <dsp:txXfrm>
        <a:off x="2071125" y="66670"/>
        <a:ext cx="1555228" cy="540000"/>
      </dsp:txXfrm>
    </dsp:sp>
    <dsp:sp modelId="{7CD9B7D2-5346-494E-909E-931407BEE132}">
      <dsp:nvSpPr>
        <dsp:cNvPr id="0" name=""/>
        <dsp:cNvSpPr/>
      </dsp:nvSpPr>
      <dsp:spPr>
        <a:xfrm>
          <a:off x="4137540" y="622776"/>
          <a:ext cx="0" cy="2799410"/>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215302" y="716089"/>
          <a:ext cx="1472334" cy="1259734"/>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215302" y="1975824"/>
          <a:ext cx="1472334" cy="1446362"/>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“viens au secours de mon incrédulité !” </a:t>
          </a:r>
          <a:r>
            <a:rPr lang="fr-FR" sz="1600" b="1" kern="1200" dirty="0"/>
            <a:t>(Marc 9.24)</a:t>
          </a:r>
          <a:endParaRPr lang="es-ES" sz="2000" kern="1200" dirty="0"/>
        </a:p>
      </dsp:txBody>
      <dsp:txXfrm>
        <a:off x="4215302" y="1975824"/>
        <a:ext cx="1472334" cy="1446362"/>
      </dsp:txXfrm>
    </dsp:sp>
    <dsp:sp modelId="{F9DF30A9-7B6B-451C-B056-6355C95639B1}">
      <dsp:nvSpPr>
        <dsp:cNvPr id="0" name=""/>
        <dsp:cNvSpPr/>
      </dsp:nvSpPr>
      <dsp:spPr>
        <a:xfrm>
          <a:off x="4137540" y="66670"/>
          <a:ext cx="1555228" cy="540000"/>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du </a:t>
          </a:r>
          <a:r>
            <a:rPr lang="es-ES" sz="1900" b="1" kern="1200" dirty="0" err="1">
              <a:effectLst>
                <a:outerShdw blurRad="38100" dist="38100" dir="2700000" algn="tl">
                  <a:srgbClr val="000000"/>
                </a:outerShdw>
              </a:effectLst>
            </a:rPr>
            <a:t>père</a:t>
          </a:r>
          <a:endParaRPr lang="es-ES" sz="1900" b="1" kern="1200" dirty="0">
            <a:effectLst>
              <a:outerShdw blurRad="38100" dist="38100" dir="2700000" algn="tl">
                <a:srgbClr val="000000"/>
              </a:outerShdw>
            </a:effectLst>
          </a:endParaRPr>
        </a:p>
      </dsp:txBody>
      <dsp:txXfrm>
        <a:off x="4137540" y="66670"/>
        <a:ext cx="1555228" cy="540000"/>
      </dsp:txXfrm>
    </dsp:sp>
    <dsp:sp modelId="{D2AE9422-10DB-4BFB-A12C-EBB4A8DCAA2C}">
      <dsp:nvSpPr>
        <dsp:cNvPr id="0" name=""/>
        <dsp:cNvSpPr/>
      </dsp:nvSpPr>
      <dsp:spPr>
        <a:xfrm>
          <a:off x="6203956" y="622776"/>
          <a:ext cx="0" cy="2799410"/>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281717" y="716089"/>
          <a:ext cx="1472334" cy="1259734"/>
        </a:xfrm>
        <a:prstGeom prst="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281717" y="1975824"/>
          <a:ext cx="1472334" cy="1446362"/>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“ta foi est grande !”</a:t>
          </a:r>
          <a:br>
            <a:rPr lang="fr-FR" sz="2000" b="1" kern="1200" dirty="0"/>
          </a:br>
          <a:r>
            <a:rPr lang="fr-FR" sz="1600" b="1" kern="1200" dirty="0"/>
            <a:t>(Matthieu 15.28)</a:t>
          </a:r>
          <a:endParaRPr lang="es-ES" sz="2000" kern="1200" dirty="0"/>
        </a:p>
      </dsp:txBody>
      <dsp:txXfrm>
        <a:off x="6281717" y="1975824"/>
        <a:ext cx="1472334" cy="1446362"/>
      </dsp:txXfrm>
    </dsp:sp>
    <dsp:sp modelId="{F943B3B9-DC10-4A5C-B0AC-A895FE8A8097}">
      <dsp:nvSpPr>
        <dsp:cNvPr id="0" name=""/>
        <dsp:cNvSpPr/>
      </dsp:nvSpPr>
      <dsp:spPr>
        <a:xfrm>
          <a:off x="6203956" y="66670"/>
          <a:ext cx="1555228" cy="540000"/>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fr-FR" sz="1900" b="1" kern="1200" dirty="0">
              <a:effectLst>
                <a:outerShdw blurRad="38100" dist="38100" dir="2700000" algn="tl">
                  <a:srgbClr val="000000"/>
                </a:outerShdw>
              </a:effectLst>
            </a:rPr>
            <a:t>La foi de la Cananéenne</a:t>
          </a:r>
          <a:endParaRPr lang="es-ES" sz="1900" b="1" kern="1200" dirty="0">
            <a:effectLst>
              <a:outerShdw blurRad="38100" dist="38100" dir="2700000" algn="tl">
                <a:srgbClr val="000000"/>
              </a:outerShdw>
            </a:effectLst>
          </a:endParaRPr>
        </a:p>
      </dsp:txBody>
      <dsp:txXfrm>
        <a:off x="6203956" y="66670"/>
        <a:ext cx="1555228" cy="540000"/>
      </dsp:txXfrm>
    </dsp:sp>
    <dsp:sp modelId="{6949DDE7-0AAF-4727-B609-554D3A4FEC99}">
      <dsp:nvSpPr>
        <dsp:cNvPr id="0" name=""/>
        <dsp:cNvSpPr/>
      </dsp:nvSpPr>
      <dsp:spPr>
        <a:xfrm>
          <a:off x="8270371" y="622776"/>
          <a:ext cx="0" cy="2799410"/>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348133" y="716089"/>
          <a:ext cx="1472334" cy="1259734"/>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348133" y="1975824"/>
          <a:ext cx="1472334" cy="1446362"/>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fr-FR" sz="1800" b="1" kern="1200" dirty="0"/>
            <a:t>“pas même en Israël je n'ai trouvé une si grande foi !” </a:t>
          </a:r>
          <a:r>
            <a:rPr lang="fr-FR" sz="1400" b="1" kern="1200" dirty="0"/>
            <a:t>(Luc 7.9)</a:t>
          </a:r>
          <a:endParaRPr lang="es-ES" sz="1800" kern="1200" dirty="0"/>
        </a:p>
      </dsp:txBody>
      <dsp:txXfrm>
        <a:off x="8348133" y="1975824"/>
        <a:ext cx="1472334" cy="1446362"/>
      </dsp:txXfrm>
    </dsp:sp>
    <dsp:sp modelId="{B030FCF5-5111-4999-B91A-1424FECB2873}">
      <dsp:nvSpPr>
        <dsp:cNvPr id="0" name=""/>
        <dsp:cNvSpPr/>
      </dsp:nvSpPr>
      <dsp:spPr>
        <a:xfrm>
          <a:off x="8270371" y="66670"/>
          <a:ext cx="1555228" cy="540000"/>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du </a:t>
          </a:r>
          <a:r>
            <a:rPr lang="es-ES" sz="1900" b="1" kern="1200" dirty="0" err="1">
              <a:effectLst>
                <a:outerShdw blurRad="38100" dist="38100" dir="2700000" algn="tl">
                  <a:srgbClr val="000000"/>
                </a:outerShdw>
              </a:effectLst>
            </a:rPr>
            <a:t>centenier</a:t>
          </a:r>
          <a:endParaRPr lang="es-ES" sz="1900" b="1" kern="1200" dirty="0">
            <a:effectLst>
              <a:outerShdw blurRad="38100" dist="38100" dir="2700000" algn="tl">
                <a:srgbClr val="000000"/>
              </a:outerShdw>
            </a:effectLst>
          </a:endParaRPr>
        </a:p>
      </dsp:txBody>
      <dsp:txXfrm>
        <a:off x="8270371" y="66670"/>
        <a:ext cx="1555228" cy="540000"/>
      </dsp:txXfrm>
    </dsp:sp>
    <dsp:sp modelId="{CFAE7013-EE75-4F32-BF92-A4431AE5F6EA}">
      <dsp:nvSpPr>
        <dsp:cNvPr id="0" name=""/>
        <dsp:cNvSpPr/>
      </dsp:nvSpPr>
      <dsp:spPr>
        <a:xfrm>
          <a:off x="10336787" y="622776"/>
          <a:ext cx="0" cy="2799410"/>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14548" y="716089"/>
          <a:ext cx="1472334" cy="1259734"/>
        </a:xfrm>
        <a:prstGeom prst="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14548" y="1975824"/>
          <a:ext cx="1472334" cy="1446362"/>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“homme plein de foi” </a:t>
          </a:r>
          <a:r>
            <a:rPr lang="fr-FR" sz="1600" b="1" kern="1200" dirty="0"/>
            <a:t>(Actes 6.5)</a:t>
          </a:r>
          <a:endParaRPr lang="es-ES" sz="2000" kern="1200" dirty="0"/>
        </a:p>
      </dsp:txBody>
      <dsp:txXfrm>
        <a:off x="10414548" y="1975824"/>
        <a:ext cx="1472334" cy="1446362"/>
      </dsp:txXfrm>
    </dsp:sp>
    <dsp:sp modelId="{BAFB1362-565C-45C5-9E03-9BA921416D73}">
      <dsp:nvSpPr>
        <dsp:cNvPr id="0" name=""/>
        <dsp:cNvSpPr/>
      </dsp:nvSpPr>
      <dsp:spPr>
        <a:xfrm>
          <a:off x="10336787" y="66670"/>
          <a:ext cx="1555228" cy="540000"/>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a:t>
          </a:r>
          <a:r>
            <a:rPr lang="es-ES" sz="1900" b="1" kern="1200" dirty="0" err="1">
              <a:effectLst>
                <a:outerShdw blurRad="38100" dist="38100" dir="2700000" algn="tl">
                  <a:srgbClr val="000000"/>
                </a:outerShdw>
              </a:effectLst>
            </a:rPr>
            <a:t>d'Étienne</a:t>
          </a:r>
          <a:endParaRPr lang="es-ES" sz="1900" b="1" kern="1200" dirty="0">
            <a:effectLst>
              <a:outerShdw blurRad="38100" dist="38100" dir="2700000" algn="tl">
                <a:srgbClr val="000000"/>
              </a:outerShdw>
            </a:effectLst>
          </a:endParaRPr>
        </a:p>
      </dsp:txBody>
      <dsp:txXfrm>
        <a:off x="10336787" y="66670"/>
        <a:ext cx="1555228" cy="54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Exercer la foi, si petite soit-elle </a:t>
          </a:r>
          <a:r>
            <a:rPr lang="fr-FR" sz="1600" b="1" kern="1200" dirty="0"/>
            <a:t>(Matthieu 17.20)</a:t>
          </a:r>
          <a:endParaRPr lang="es-ES" sz="1600" b="1"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Étudier la Bible </a:t>
          </a:r>
          <a:r>
            <a:rPr lang="fr-FR" sz="1600" b="1" kern="1200" dirty="0"/>
            <a:t>(Romains 10.17)</a:t>
          </a:r>
          <a:endParaRPr lang="es-ES" sz="2000" b="1"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Demander à Dieu de l'augmenter </a:t>
          </a:r>
          <a:r>
            <a:rPr lang="es-ES" sz="1600" b="1" kern="1200" dirty="0"/>
            <a:t>(Luc 17.5)</a:t>
          </a:r>
          <a:endParaRPr lang="es-ES" sz="16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Ne pas se rendre devant le doute </a:t>
          </a:r>
          <a:r>
            <a:rPr lang="fr-FR" sz="1600" b="1" kern="1200" dirty="0"/>
            <a:t>(Marc 9.23-24)</a:t>
          </a:r>
          <a:endParaRPr lang="es-ES" sz="2000" b="1"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Ne pas fonder ma foi sur la foi des autres </a:t>
          </a:r>
          <a:r>
            <a:rPr lang="fr-FR" sz="1600" b="1" kern="1200" dirty="0"/>
            <a:t>(Matthieu 25.8)</a:t>
          </a:r>
          <a:endParaRPr lang="es-ES" sz="2000" b="1"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Répondre</a:t>
          </a:r>
          <a:r>
            <a:rPr lang="es-ES" sz="2000" b="1" kern="1200" dirty="0"/>
            <a:t> </a:t>
          </a:r>
          <a:r>
            <a:rPr lang="es-ES" sz="2000" b="1" kern="1200" dirty="0" err="1"/>
            <a:t>au</a:t>
          </a:r>
          <a:r>
            <a:rPr lang="es-ES" sz="2000" b="1" kern="1200" dirty="0"/>
            <a:t> Saint-Esprit </a:t>
          </a:r>
          <a:r>
            <a:rPr lang="es-ES" sz="1600" b="1" kern="1200" dirty="0"/>
            <a:t>(</a:t>
          </a:r>
          <a:r>
            <a:rPr lang="es-ES" sz="1600" b="1" kern="1200" dirty="0" err="1"/>
            <a:t>Galates</a:t>
          </a:r>
          <a:r>
            <a:rPr lang="es-ES" sz="1600" b="1" kern="1200" dirty="0"/>
            <a:t> 5.22)</a:t>
          </a:r>
          <a:endParaRPr lang="es-ES" sz="16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3347874"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Pratiquer habituellement ma foi </a:t>
          </a:r>
          <a:r>
            <a:rPr lang="fr-FR" sz="1200" b="1" kern="1200" dirty="0"/>
            <a:t>(2 Corinthiens 5.7)</a:t>
          </a:r>
          <a:endParaRPr lang="es-ES" sz="1200" b="1" kern="1200" dirty="0"/>
        </a:p>
      </dsp:txBody>
      <dsp:txXfrm>
        <a:off x="3347874" y="3694279"/>
        <a:ext cx="2857891" cy="893090"/>
      </dsp:txXfrm>
    </dsp:sp>
    <dsp:sp modelId="{75CB85F2-1236-43DE-B43D-C3EAE0C6F401}">
      <dsp:nvSpPr>
        <dsp:cNvPr id="0" name=""/>
        <dsp:cNvSpPr/>
      </dsp:nvSpPr>
      <dsp:spPr>
        <a:xfrm>
          <a:off x="3283272" y="3565276"/>
          <a:ext cx="625163" cy="937745"/>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Être obéissant à Jésus et à sa Parole</a:t>
          </a:r>
          <a:endParaRPr lang="fr-FR" sz="1800" kern="1200" noProof="1">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Avoir une expérience quotidienne avec Jésus</a:t>
          </a:r>
          <a:endParaRPr lang="fr-FR" sz="1800" kern="1200" noProof="1">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Faire de Jésus le centre de notre vie</a:t>
          </a:r>
          <a:endParaRPr lang="fr-FR" sz="1800" kern="1200" noProof="1">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Vivre de façon cohérente avec notre foi</a:t>
          </a:r>
          <a:endParaRPr lang="fr-FR" sz="1800" kern="1200" noProof="1">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spc="0" baseline="0" noProof="1">
              <a:solidFill>
                <a:schemeClr val="tx1"/>
              </a:solidFill>
            </a:rPr>
            <a:t>Fonder notre foi en Jésus</a:t>
          </a:r>
          <a:endParaRPr lang="fr-FR" sz="1800" kern="1200" spc="0" baseline="0" noProof="1">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spc="0" baseline="0" noProof="1">
              <a:solidFill>
                <a:schemeClr val="tx1"/>
              </a:solidFill>
            </a:rPr>
            <a:t>Refléter Jésus dans notre vie</a:t>
          </a:r>
          <a:endParaRPr lang="fr-FR" sz="1800" kern="1200" spc="0" baseline="0" noProof="1">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Accepter le don de sa grâce</a:t>
          </a:r>
          <a:endParaRPr lang="fr-FR" sz="1800" kern="1200" noProof="1">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19/05/2026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823E7-CE34-4F0C-85DE-0368B2A8A95E}"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19/05/2026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19/05/2026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19/05/2026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19/05/2026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7.jpeg"/><Relationship Id="rId7" Type="http://schemas.openxmlformats.org/officeDocument/2006/relationships/diagramQuickStyle" Target="../diagrams/quickStyle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8.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microsoft.com/office/2007/relationships/hdphoto" Target="../media/hdphoto1.wdp"/><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52.jpeg"/><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5.jpeg"/><Relationship Id="rId11" Type="http://schemas.microsoft.com/office/2007/relationships/diagramDrawing" Target="../diagrams/drawing2.xml"/><Relationship Id="rId5" Type="http://schemas.openxmlformats.org/officeDocument/2006/relationships/image" Target="../media/image54.jpeg"/><Relationship Id="rId10" Type="http://schemas.openxmlformats.org/officeDocument/2006/relationships/diagramColors" Target="../diagrams/colors2.xml"/><Relationship Id="rId4" Type="http://schemas.openxmlformats.org/officeDocument/2006/relationships/image" Target="../media/image53.jpeg"/><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5.jpeg"/><Relationship Id="rId7" Type="http://schemas.openxmlformats.org/officeDocument/2006/relationships/diagramColors" Target="../diagrams/colors3.xml"/><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67.png"/><Relationship Id="rId4" Type="http://schemas.openxmlformats.org/officeDocument/2006/relationships/diagramData" Target="../diagrams/data3.xml"/><Relationship Id="rId9" Type="http://schemas.openxmlformats.org/officeDocument/2006/relationships/image" Target="../media/image66.jpeg"/></Relationships>
</file>

<file path=ppt/slides/_rels/slide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m.egwwritings.org/en/book/80.2306#2312" TargetMode="External"/><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6" name="Picture 5">
            <a:extLst>
              <a:ext uri="{FF2B5EF4-FFF2-40B4-BE49-F238E27FC236}">
                <a16:creationId xmlns:a16="http://schemas.microsoft.com/office/drawing/2014/main" id="{2DFF7101-016A-4344-A1C9-6EAE4F79C0D3}"/>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2D85FEB8-8521-80F8-0EFD-63343B8AD70F}"/>
              </a:ext>
            </a:extLst>
          </p:cNvPr>
          <p:cNvSpPr txBox="1"/>
          <p:nvPr/>
        </p:nvSpPr>
        <p:spPr>
          <a:xfrm>
            <a:off x="168966" y="655983"/>
            <a:ext cx="5377070" cy="1611725"/>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spcAft>
                <a:spcPts val="600"/>
              </a:spcAft>
            </a:pPr>
            <a:r>
              <a:rPr lang="fr-FR" b="1" noProof="1">
                <a:ln/>
                <a:solidFill>
                  <a:schemeClr val="accent5">
                    <a:lumMod val="40000"/>
                    <a:lumOff val="60000"/>
                  </a:schemeClr>
                </a:solidFill>
              </a:rPr>
              <a:t>LA FOI</a:t>
            </a: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411680" y="2365722"/>
            <a:ext cx="3588482" cy="338554"/>
          </a:xfrm>
          <a:prstGeom prst="rect">
            <a:avLst/>
          </a:prstGeom>
          <a:noFill/>
        </p:spPr>
        <p:txBody>
          <a:bodyPr wrap="none" rtlCol="0">
            <a:spAutoFit/>
          </a:bodyPr>
          <a:lstStyle/>
          <a:p>
            <a:pPr algn="r">
              <a:spcAft>
                <a:spcPts val="600"/>
              </a:spcAft>
            </a:pPr>
            <a:r>
              <a:rPr lang="fr-FR" sz="1600" b="1" noProof="1">
                <a:solidFill>
                  <a:schemeClr val="accent3">
                    <a:lumMod val="40000"/>
                    <a:lumOff val="60000"/>
                  </a:schemeClr>
                </a:solidFill>
                <a:effectLst>
                  <a:outerShdw blurRad="38100" dist="38100" dir="2700000" algn="tl">
                    <a:srgbClr val="000000"/>
                  </a:outerShdw>
                </a:effectLst>
              </a:rPr>
              <a:t>Leçon 8 pour le 23 mai 2026</a:t>
            </a: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62BA5E-3C9E-1256-5F55-B2F2907A275E}"/>
              </a:ext>
            </a:extLst>
          </p:cNvPr>
          <p:cNvSpPr>
            <a:spLocks noGrp="1" noRot="1" noMove="1" noResize="1" noEditPoints="1" noAdjustHandles="1" noChangeArrowheads="1" noChangeShapeType="1"/>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Content Placeholder 8">
            <a:extLst>
              <a:ext uri="{FF2B5EF4-FFF2-40B4-BE49-F238E27FC236}">
                <a16:creationId xmlns:a16="http://schemas.microsoft.com/office/drawing/2014/main" id="{D205913A-1F8D-AED3-2173-4F80789FEF8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722585" y="4218164"/>
            <a:ext cx="2746830" cy="2738090"/>
          </a:xfrm>
          <a:prstGeom prst="rect">
            <a:avLst/>
          </a:prstGeom>
          <a:effectLst/>
        </p:spPr>
      </p:pic>
      <p:sp>
        <p:nvSpPr>
          <p:cNvPr id="2" name="Title 1">
            <a:extLst>
              <a:ext uri="{FF2B5EF4-FFF2-40B4-BE49-F238E27FC236}">
                <a16:creationId xmlns:a16="http://schemas.microsoft.com/office/drawing/2014/main" id="{1B84699D-7E8E-CF50-3D91-BFE02E9C0043}"/>
              </a:ext>
            </a:extLst>
          </p:cNvPr>
          <p:cNvSpPr>
            <a:spLocks noGrp="1"/>
          </p:cNvSpPr>
          <p:nvPr>
            <p:ph type="ctrTitle"/>
          </p:nvPr>
        </p:nvSpPr>
        <p:spPr>
          <a:xfrm>
            <a:off x="1524000" y="1965297"/>
            <a:ext cx="9144000" cy="701731"/>
          </a:xfrm>
        </p:spPr>
        <p:txBody>
          <a:bodyPr anchor="ctr">
            <a:spAutoFit/>
          </a:bodyPr>
          <a:lstStyle/>
          <a:p>
            <a:r>
              <a:rPr lang="fr-FR" sz="4400" b="1" dirty="0">
                <a:latin typeface="Georgia" panose="02040502050405020303" pitchFamily="18" charset="0"/>
              </a:rPr>
              <a:t>Le jour est proche où Satan </a:t>
            </a:r>
            <a:r>
              <a:rPr lang="fr-FR" sz="2400" b="1" dirty="0">
                <a:latin typeface="Georgia" panose="02040502050405020303" pitchFamily="18" charset="0"/>
              </a:rPr>
              <a:t>…</a:t>
            </a:r>
          </a:p>
        </p:txBody>
      </p:sp>
      <p:sp>
        <p:nvSpPr>
          <p:cNvPr id="3" name="Subtitle 2">
            <a:extLst>
              <a:ext uri="{FF2B5EF4-FFF2-40B4-BE49-F238E27FC236}">
                <a16:creationId xmlns:a16="http://schemas.microsoft.com/office/drawing/2014/main" id="{C59EAB9B-7B3B-1632-599D-CC8B6776A07A}"/>
              </a:ext>
            </a:extLst>
          </p:cNvPr>
          <p:cNvSpPr>
            <a:spLocks noGrp="1"/>
          </p:cNvSpPr>
          <p:nvPr>
            <p:ph type="subTitle" idx="1"/>
          </p:nvPr>
        </p:nvSpPr>
        <p:spPr>
          <a:xfrm>
            <a:off x="1524000" y="2664000"/>
            <a:ext cx="9144000" cy="1655762"/>
          </a:xfrm>
        </p:spPr>
        <p:txBody>
          <a:bodyPr>
            <a:normAutofit fontScale="92500"/>
          </a:bodyPr>
          <a:lstStyle/>
          <a:p>
            <a:pPr algn="just">
              <a:lnSpc>
                <a:spcPct val="110000"/>
              </a:lnSpc>
              <a:spcBef>
                <a:spcPts val="0"/>
              </a:spcBef>
            </a:pPr>
            <a:r>
              <a:rPr lang="fr-FR" dirty="0">
                <a:latin typeface="Georgia" panose="02040502050405020303" pitchFamily="18" charset="0"/>
              </a:rPr>
              <a:t>... </a:t>
            </a:r>
            <a:r>
              <a:rPr lang="fr-FR" dirty="0">
                <a:highlight>
                  <a:srgbClr val="FFFF00"/>
                </a:highlight>
                <a:latin typeface="Georgia" panose="02040502050405020303" pitchFamily="18" charset="0"/>
              </a:rPr>
              <a:t>accomplira de </a:t>
            </a:r>
            <a:r>
              <a:rPr lang="fr-FR" dirty="0">
                <a:solidFill>
                  <a:srgbClr val="650118"/>
                </a:solidFill>
                <a:highlight>
                  <a:srgbClr val="FFFF00"/>
                </a:highlight>
                <a:latin typeface="Georgia" panose="02040502050405020303" pitchFamily="18" charset="0"/>
              </a:rPr>
              <a:t>nombreux miracles </a:t>
            </a:r>
            <a:r>
              <a:rPr lang="fr-FR" dirty="0">
                <a:latin typeface="Georgia" panose="02040502050405020303" pitchFamily="18" charset="0"/>
              </a:rPr>
              <a:t>pour étayer la foi de tous ceux qui comptent sur ce genre de signe. Terrible sera la condition de ceux qui se bouchent les yeux pour ne pas voir la lumière de la vérité et qui par ailleurs demandent </a:t>
            </a:r>
            <a:r>
              <a:rPr lang="fr-FR" dirty="0">
                <a:highlight>
                  <a:srgbClr val="00FFFF"/>
                </a:highlight>
                <a:latin typeface="Georgia" panose="02040502050405020303" pitchFamily="18" charset="0"/>
              </a:rPr>
              <a:t>des miracles pour les confirmer dans leur illusion.</a:t>
            </a:r>
          </a:p>
        </p:txBody>
      </p:sp>
      <p:sp>
        <p:nvSpPr>
          <p:cNvPr id="5" name="TextBox 4">
            <a:extLst>
              <a:ext uri="{FF2B5EF4-FFF2-40B4-BE49-F238E27FC236}">
                <a16:creationId xmlns:a16="http://schemas.microsoft.com/office/drawing/2014/main" id="{C51D9D87-2528-969D-5109-2C4F31F99D60}"/>
              </a:ext>
            </a:extLst>
          </p:cNvPr>
          <p:cNvSpPr txBox="1"/>
          <p:nvPr/>
        </p:nvSpPr>
        <p:spPr>
          <a:xfrm>
            <a:off x="1524000" y="4324549"/>
            <a:ext cx="3455160" cy="307777"/>
          </a:xfrm>
          <a:prstGeom prst="rect">
            <a:avLst/>
          </a:prstGeom>
          <a:noFill/>
        </p:spPr>
        <p:txBody>
          <a:bodyPr wrap="square" rtlCol="0">
            <a:spAutoFit/>
          </a:bodyPr>
          <a:lstStyle/>
          <a:p>
            <a:r>
              <a:rPr lang="fr-FR" sz="1400" i="1" dirty="0">
                <a:ea typeface="Open Sans Light" pitchFamily="2" charset="0"/>
                <a:cs typeface="Open Sans Light" pitchFamily="2" charset="0"/>
              </a:rPr>
              <a:t>— E.G. White, </a:t>
            </a:r>
            <a:r>
              <a:rPr lang="fr-FR" sz="1400" i="1" dirty="0" err="1">
                <a:ea typeface="Open Sans Light" pitchFamily="2" charset="0"/>
                <a:cs typeface="Open Sans Light" pitchFamily="2" charset="0"/>
              </a:rPr>
              <a:t>Conflict</a:t>
            </a:r>
            <a:r>
              <a:rPr lang="fr-FR" sz="1400" i="1" dirty="0">
                <a:ea typeface="Open Sans Light" pitchFamily="2" charset="0"/>
                <a:cs typeface="Open Sans Light" pitchFamily="2" charset="0"/>
              </a:rPr>
              <a:t> and Courage, p. 295</a:t>
            </a:r>
          </a:p>
        </p:txBody>
      </p:sp>
    </p:spTree>
    <p:extLst>
      <p:ext uri="{BB962C8B-B14F-4D97-AF65-F5344CB8AC3E}">
        <p14:creationId xmlns:p14="http://schemas.microsoft.com/office/powerpoint/2010/main" val="136349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0DAAB-B8D5-187D-0DBF-4045A8A8373A}"/>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rcRect/>
          <a:stretch>
            <a:fillRect/>
          </a:stretch>
        </p:blipFill>
        <p:spPr>
          <a:xfrm flipH="1">
            <a:off x="-1" y="-2"/>
            <a:ext cx="12193200" cy="6858001"/>
          </a:xfrm>
          <a:prstGeom prst="rect">
            <a:avLst/>
          </a:prstGeom>
        </p:spPr>
      </p:pic>
      <p:sp>
        <p:nvSpPr>
          <p:cNvPr id="2" name="Rectangle 1">
            <a:extLst>
              <a:ext uri="{FF2B5EF4-FFF2-40B4-BE49-F238E27FC236}">
                <a16:creationId xmlns:a16="http://schemas.microsoft.com/office/drawing/2014/main" id="{25BFA364-1BCF-0DD7-F0CF-5FFE95AA3872}"/>
              </a:ext>
            </a:extLst>
          </p:cNvPr>
          <p:cNvSpPr>
            <a:spLocks/>
          </p:cNvSpPr>
          <p:nvPr/>
        </p:nvSpPr>
        <p:spPr>
          <a:xfrm>
            <a:off x="0" y="-1"/>
            <a:ext cx="12192000" cy="6858001"/>
          </a:xfrm>
          <a:prstGeom prst="rect">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id="{B6CCC882-952E-FDE5-9FD1-31B06BA14873}"/>
              </a:ext>
            </a:extLst>
          </p:cNvPr>
          <p:cNvSpPr>
            <a:spLocks noGrp="1"/>
          </p:cNvSpPr>
          <p:nvPr>
            <p:ph type="title"/>
          </p:nvPr>
        </p:nvSpPr>
        <p:spPr>
          <a:xfrm>
            <a:off x="360000" y="542857"/>
            <a:ext cx="6564862" cy="1990902"/>
          </a:xfrm>
          <a:ln cmpd="thickThin">
            <a:solidFill>
              <a:schemeClr val="bg1"/>
            </a:solidFill>
          </a:ln>
          <a:effectLst>
            <a:outerShdw blurRad="63500" sx="102000" sy="102000" algn="ctr" rotWithShape="0">
              <a:schemeClr val="tx1">
                <a:alpha val="40000"/>
              </a:schemeClr>
            </a:outerShdw>
          </a:effectLst>
        </p:spPr>
        <p:txBody>
          <a:bodyPr wrap="square" lIns="108000" tIns="108000" bIns="108000">
            <a:spAutoFit/>
          </a:bodyPr>
          <a:lstStyle/>
          <a:p>
            <a:r>
              <a:rPr lang="fr-FR" b="1" baseline="30000" dirty="0">
                <a:solidFill>
                  <a:srgbClr val="650118"/>
                </a:solidFill>
                <a:latin typeface="Georgia" panose="02040502050405020303" pitchFamily="18" charset="0"/>
              </a:rPr>
              <a:t> « </a:t>
            </a:r>
            <a:r>
              <a:rPr lang="fr-FR" b="1" dirty="0">
                <a:solidFill>
                  <a:srgbClr val="650118"/>
                </a:solidFill>
                <a:latin typeface="Georgia" panose="02040502050405020303" pitchFamily="18" charset="0"/>
              </a:rPr>
              <a:t>L'ennemi se prépare à séduire le monde entier par </a:t>
            </a:r>
            <a:r>
              <a:rPr lang="fr-FR" b="1" dirty="0">
                <a:solidFill>
                  <a:srgbClr val="255394"/>
                </a:solidFill>
                <a:latin typeface="Georgia" panose="02040502050405020303" pitchFamily="18" charset="0"/>
              </a:rPr>
              <a:t>son pouvoir d'opérer des prodiges</a:t>
            </a:r>
            <a:r>
              <a:rPr lang="fr-FR" b="1" dirty="0">
                <a:solidFill>
                  <a:srgbClr val="650118"/>
                </a:solidFill>
                <a:latin typeface="Georgia" panose="02040502050405020303" pitchFamily="18" charset="0"/>
              </a:rPr>
              <a:t>…</a:t>
            </a:r>
            <a:r>
              <a:rPr lang="fr-FR" b="1" baseline="30000" dirty="0">
                <a:solidFill>
                  <a:srgbClr val="650118"/>
                </a:solidFill>
                <a:latin typeface="Georgia" panose="02040502050405020303" pitchFamily="18" charset="0"/>
              </a:rPr>
              <a:t> »</a:t>
            </a:r>
          </a:p>
        </p:txBody>
      </p:sp>
      <p:sp>
        <p:nvSpPr>
          <p:cNvPr id="6" name="Text Placeholder 5">
            <a:extLst>
              <a:ext uri="{FF2B5EF4-FFF2-40B4-BE49-F238E27FC236}">
                <a16:creationId xmlns:a16="http://schemas.microsoft.com/office/drawing/2014/main" id="{C9F7F3B2-E573-3297-65E3-ED8521DEE1DB}"/>
              </a:ext>
            </a:extLst>
          </p:cNvPr>
          <p:cNvSpPr>
            <a:spLocks noGrp="1"/>
          </p:cNvSpPr>
          <p:nvPr>
            <p:ph type="body" sz="half" idx="2"/>
          </p:nvPr>
        </p:nvSpPr>
        <p:spPr>
          <a:xfrm>
            <a:off x="360000" y="2519653"/>
            <a:ext cx="6564862" cy="3267946"/>
          </a:xfrm>
          <a:ln>
            <a:noFill/>
          </a:ln>
          <a:effectLst>
            <a:outerShdw blurRad="63500" sx="102000" sy="102000" algn="ctr" rotWithShape="0">
              <a:prstClr val="black">
                <a:alpha val="40000"/>
              </a:prstClr>
            </a:outerShdw>
          </a:effectLst>
        </p:spPr>
        <p:txBody>
          <a:bodyPr wrap="square">
            <a:spAutoFit/>
          </a:bodyPr>
          <a:lstStyle/>
          <a:p>
            <a:pPr>
              <a:lnSpc>
                <a:spcPct val="110000"/>
              </a:lnSpc>
              <a:spcBef>
                <a:spcPts val="0"/>
              </a:spcBef>
            </a:pPr>
            <a:r>
              <a:rPr lang="fr-FR" sz="2000" dirty="0">
                <a:latin typeface="Georgia" panose="02040502050405020303" pitchFamily="18" charset="0"/>
              </a:rPr>
              <a:t>Il ira jusqu'à personnifier des anges de lumière, et Jésus-Christ Lui-même.  </a:t>
            </a:r>
          </a:p>
          <a:p>
            <a:pPr>
              <a:lnSpc>
                <a:spcPct val="110000"/>
              </a:lnSpc>
              <a:spcBef>
                <a:spcPts val="600"/>
              </a:spcBef>
            </a:pPr>
            <a:r>
              <a:rPr lang="fr-FR" sz="2000" dirty="0">
                <a:latin typeface="Georgia" panose="02040502050405020303" pitchFamily="18" charset="0"/>
              </a:rPr>
              <a:t>… L'Écriture dit : </a:t>
            </a:r>
            <a:r>
              <a:rPr lang="fr-FR" sz="1800" dirty="0">
                <a:latin typeface="Georgia" panose="02040502050405020303" pitchFamily="18" charset="0"/>
              </a:rPr>
              <a:t>« </a:t>
            </a:r>
            <a:r>
              <a:rPr lang="fr-FR" sz="1800" i="1" dirty="0">
                <a:latin typeface="Georgia" panose="02040502050405020303" pitchFamily="18" charset="0"/>
              </a:rPr>
              <a:t>Et elle séduisait les habitants de la terre par les prodiges qu'il lui était donné d'opérer </a:t>
            </a:r>
            <a:r>
              <a:rPr lang="fr-FR" sz="1800" dirty="0">
                <a:latin typeface="Georgia" panose="02040502050405020303" pitchFamily="18" charset="0"/>
              </a:rPr>
              <a:t>» </a:t>
            </a:r>
            <a:r>
              <a:rPr lang="fr-FR" sz="2000" baseline="30000" dirty="0">
                <a:latin typeface="Georgia" panose="02040502050405020303" pitchFamily="18" charset="0"/>
              </a:rPr>
              <a:t>(Apocalypse 13.14) </a:t>
            </a:r>
            <a:r>
              <a:rPr lang="fr-FR" sz="2000" dirty="0">
                <a:latin typeface="Georgia" panose="02040502050405020303" pitchFamily="18" charset="0"/>
              </a:rPr>
              <a:t>; ... Dans ce passage, il s'agit plus que de simples impostures. </a:t>
            </a:r>
          </a:p>
          <a:p>
            <a:pPr>
              <a:lnSpc>
                <a:spcPct val="110000"/>
              </a:lnSpc>
              <a:spcBef>
                <a:spcPts val="600"/>
              </a:spcBef>
            </a:pPr>
            <a:r>
              <a:rPr lang="fr-FR" sz="2000" dirty="0">
                <a:highlight>
                  <a:srgbClr val="FFFF00"/>
                </a:highlight>
                <a:latin typeface="Georgia" panose="02040502050405020303" pitchFamily="18" charset="0"/>
              </a:rPr>
              <a:t>Mais il y a une limite que Satan ne peut dépasser ; alors, il a recours à la tromperie et falsifie l'œuvre qu'il ne peut réaliser. </a:t>
            </a:r>
          </a:p>
        </p:txBody>
      </p:sp>
      <p:sp>
        <p:nvSpPr>
          <p:cNvPr id="7" name="TextBox 6">
            <a:extLst>
              <a:ext uri="{FF2B5EF4-FFF2-40B4-BE49-F238E27FC236}">
                <a16:creationId xmlns:a16="http://schemas.microsoft.com/office/drawing/2014/main" id="{D0AF3BAE-BA67-9403-B392-6F63B2CC5B55}"/>
              </a:ext>
            </a:extLst>
          </p:cNvPr>
          <p:cNvSpPr txBox="1"/>
          <p:nvPr/>
        </p:nvSpPr>
        <p:spPr>
          <a:xfrm>
            <a:off x="3148634" y="2114482"/>
            <a:ext cx="2684946" cy="307777"/>
          </a:xfrm>
          <a:prstGeom prst="rect">
            <a:avLst/>
          </a:prstGeom>
          <a:noFill/>
        </p:spPr>
        <p:txBody>
          <a:bodyPr wrap="square" rtlCol="0">
            <a:spAutoFit/>
          </a:bodyPr>
          <a:lstStyle/>
          <a:p>
            <a:r>
              <a:rPr lang="fr-FR" sz="1400" i="1" dirty="0">
                <a:solidFill>
                  <a:schemeClr val="bg1"/>
                </a:solidFill>
                <a:ea typeface="Open Sans Light" pitchFamily="2" charset="0"/>
                <a:cs typeface="Open Sans Light" pitchFamily="2" charset="0"/>
              </a:rPr>
              <a:t>— E.G. White, Maranatha, </a:t>
            </a:r>
            <a:r>
              <a:rPr lang="fr-FR" sz="1400" dirty="0">
                <a:solidFill>
                  <a:schemeClr val="bg1"/>
                </a:solidFill>
                <a:ea typeface="Open Sans Light" pitchFamily="2" charset="0"/>
                <a:cs typeface="Open Sans Light" pitchFamily="2" charset="0"/>
              </a:rPr>
              <a:t>p. 207</a:t>
            </a:r>
            <a:endParaRPr lang="fr-FR" sz="1400" i="1" dirty="0">
              <a:solidFill>
                <a:schemeClr val="bg1"/>
              </a:solidFill>
              <a:ea typeface="Open Sans Light" pitchFamily="2" charset="0"/>
              <a:cs typeface="Open Sans Light" pitchFamily="2" charset="0"/>
            </a:endParaRPr>
          </a:p>
        </p:txBody>
      </p:sp>
      <p:sp>
        <p:nvSpPr>
          <p:cNvPr id="11" name="TextBox 10">
            <a:extLst>
              <a:ext uri="{FF2B5EF4-FFF2-40B4-BE49-F238E27FC236}">
                <a16:creationId xmlns:a16="http://schemas.microsoft.com/office/drawing/2014/main" id="{E5D21297-2034-0C47-FBCE-FAA96A8370D6}"/>
              </a:ext>
            </a:extLst>
          </p:cNvPr>
          <p:cNvSpPr txBox="1"/>
          <p:nvPr/>
        </p:nvSpPr>
        <p:spPr>
          <a:xfrm>
            <a:off x="7829549" y="6313267"/>
            <a:ext cx="4362451" cy="307777"/>
          </a:xfrm>
          <a:prstGeom prst="rect">
            <a:avLst/>
          </a:prstGeom>
          <a:noFill/>
        </p:spPr>
        <p:txBody>
          <a:bodyPr wrap="square" rtlCol="0">
            <a:spAutoFit/>
          </a:bodyPr>
          <a:lstStyle/>
          <a:p>
            <a:r>
              <a:rPr lang="fr-FR" sz="1400" dirty="0">
                <a:solidFill>
                  <a:schemeClr val="bg1"/>
                </a:solidFill>
                <a:latin typeface="Open Sans Light" pitchFamily="2" charset="0"/>
                <a:ea typeface="Open Sans Light" pitchFamily="2" charset="0"/>
                <a:cs typeface="Open Sans Light" pitchFamily="2" charset="0"/>
              </a:rPr>
              <a:t>Illustration — dieu du soleil — Apolon , Rome</a:t>
            </a:r>
          </a:p>
        </p:txBody>
      </p:sp>
      <p:sp>
        <p:nvSpPr>
          <p:cNvPr id="13" name="TextBox 12">
            <a:extLst>
              <a:ext uri="{FF2B5EF4-FFF2-40B4-BE49-F238E27FC236}">
                <a16:creationId xmlns:a16="http://schemas.microsoft.com/office/drawing/2014/main" id="{D820C939-8FB9-3AB0-64B3-E168ABF22262}"/>
              </a:ext>
            </a:extLst>
          </p:cNvPr>
          <p:cNvSpPr txBox="1"/>
          <p:nvPr/>
        </p:nvSpPr>
        <p:spPr>
          <a:xfrm>
            <a:off x="1799772" y="5538312"/>
            <a:ext cx="8926286" cy="1082732"/>
          </a:xfrm>
          <a:prstGeom prst="rect">
            <a:avLst/>
          </a:prstGeom>
          <a:noFill/>
        </p:spPr>
        <p:txBody>
          <a:bodyPr wrap="square">
            <a:spAutoFit/>
          </a:bodyPr>
          <a:lstStyle/>
          <a:p>
            <a:pPr>
              <a:lnSpc>
                <a:spcPct val="110000"/>
              </a:lnSpc>
              <a:spcBef>
                <a:spcPts val="600"/>
              </a:spcBef>
            </a:pPr>
            <a:r>
              <a:rPr lang="fr-FR" sz="2000" dirty="0">
                <a:highlight>
                  <a:srgbClr val="00FF00"/>
                </a:highlight>
                <a:latin typeface="Georgia" panose="02040502050405020303" pitchFamily="18" charset="0"/>
              </a:rPr>
              <a:t>Dans les derniers jours il se présentera de telle manière qu'il fera croire aux hommes qu'il est le Christ venu pour la seconde fois dans le monde. Il se transformera vraiment en ange de lumière. </a:t>
            </a:r>
          </a:p>
        </p:txBody>
      </p:sp>
    </p:spTree>
    <p:extLst>
      <p:ext uri="{BB962C8B-B14F-4D97-AF65-F5344CB8AC3E}">
        <p14:creationId xmlns:p14="http://schemas.microsoft.com/office/powerpoint/2010/main" val="8599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0DECA6-C462-9966-A138-31E768D7A46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300" normalizeH="0" baseline="0" noProof="1">
                <a:ln/>
                <a:solidFill>
                  <a:srgbClr val="CC9900"/>
                </a:solidFill>
                <a:effectLst/>
                <a:uLnTx/>
                <a:uFillTx/>
                <a:latin typeface="Aptos" panose="02110004020202020204"/>
                <a:ea typeface="+mn-ea"/>
                <a:cs typeface="+mn-cs"/>
              </a:rPr>
              <a:t>LA MESURE DE LA FOI</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5664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1">
                <a:ln>
                  <a:noFill/>
                </a:ln>
                <a:solidFill>
                  <a:srgbClr val="92D050">
                    <a:lumMod val="50000"/>
                  </a:srgbClr>
                </a:solidFill>
                <a:effectLst/>
                <a:uLnTx/>
                <a:uFillTx/>
                <a:latin typeface="Comic Sans MS" panose="030F0702030302020204" pitchFamily="66" charset="0"/>
                <a:ea typeface="+mn-ea"/>
                <a:cs typeface="+mn-cs"/>
              </a:rPr>
              <a:t>“Le Seigneur dit : Si vous aviez de la foi comme un grain de sénevé, vous diriez à ce sycomore : Déracine-toi, et plante-toi dans la mer, et il vous obéirait” </a:t>
            </a:r>
            <a:r>
              <a:rPr kumimoji="0" lang="fr-FR" sz="1400" b="1" i="0" u="none" strike="noStrike" kern="1200" cap="none" spc="0" normalizeH="0" baseline="0" noProof="1">
                <a:ln>
                  <a:noFill/>
                </a:ln>
                <a:solidFill>
                  <a:srgbClr val="92D050">
                    <a:lumMod val="50000"/>
                  </a:srgbClr>
                </a:solidFill>
                <a:effectLst/>
                <a:uLnTx/>
                <a:uFillTx/>
                <a:latin typeface="Comic Sans MS" panose="030F0702030302020204" pitchFamily="66" charset="0"/>
                <a:ea typeface="+mn-ea"/>
                <a:cs typeface="+mn-cs"/>
              </a:rPr>
              <a:t>(Luc 17.6)</a:t>
            </a:r>
          </a:p>
        </p:txBody>
      </p:sp>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58102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Il existe différentes mesures de foi :</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4762" y="5191125"/>
            <a:ext cx="98583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Il est évident que la foi peut croître à mesure que se déracinent les racines de l'incrédulité. La conviction doit progressivement remplacer le doute. Notre requête doit être : “Augmente-nous la foi” </a:t>
            </a:r>
            <a:r>
              <a:rPr lang="fr-FR" sz="2000" b="1" noProof="1">
                <a:solidFill>
                  <a:srgbClr val="CC9900"/>
                </a:solidFill>
              </a:rPr>
              <a:t>(Luc 17.5)</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0" y="6175214"/>
            <a:ext cx="98583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Par l'œuvre du Saint-Esprit, l'étude de la Bible et notre expérience avec Dieu, nous pourrons observer que “votre foi va toujours croissant” </a:t>
            </a:r>
            <a:r>
              <a:rPr lang="fr-FR" sz="2000" b="1" noProof="1">
                <a:solidFill>
                  <a:srgbClr val="CC9900"/>
                </a:solidFill>
              </a:rPr>
              <a:t>(2 Thessaloniciens 1.3).</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854249" y="5403950"/>
            <a:ext cx="2052000" cy="123447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aphicFrame>
        <p:nvGraphicFramePr>
          <p:cNvPr id="2" name="Diagrama 1">
            <a:extLst>
              <a:ext uri="{FF2B5EF4-FFF2-40B4-BE49-F238E27FC236}">
                <a16:creationId xmlns:a16="http://schemas.microsoft.com/office/drawing/2014/main" id="{6819750F-9CFE-EE0D-69A8-2A111376BDF1}"/>
              </a:ext>
            </a:extLst>
          </p:cNvPr>
          <p:cNvGraphicFramePr/>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654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E7EDA260-4468-444A-AEC2-FBB17746BB72}"/>
                                            </p:graphicEl>
                                          </p:spTgt>
                                        </p:tgtEl>
                                        <p:attrNameLst>
                                          <p:attrName>style.visibility</p:attrName>
                                        </p:attrNameLst>
                                      </p:cBhvr>
                                      <p:to>
                                        <p:strVal val="visible"/>
                                      </p:to>
                                    </p:set>
                                    <p:anim calcmode="lin" valueType="num">
                                      <p:cBhvr>
                                        <p:cTn id="33" dur="500" fill="hold"/>
                                        <p:tgtEl>
                                          <p:spTgt spid="2">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7EDA260-4468-444A-AEC2-FBB17746BB72}"/>
                                            </p:graphicEl>
                                          </p:spTgt>
                                        </p:tgtEl>
                                      </p:cBhvr>
                                    </p:animEffect>
                                    <p:anim calcmode="lin" valueType="num">
                                      <p:cBhvr>
                                        <p:cTn id="36" dur="500" fill="hold"/>
                                        <p:tgtEl>
                                          <p:spTgt spid="2">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20353C1A-2C31-46B6-8675-4EDA9186D27F}"/>
                                            </p:graphicEl>
                                          </p:spTgt>
                                        </p:tgtEl>
                                        <p:attrNameLst>
                                          <p:attrName>style.visibility</p:attrName>
                                        </p:attrNameLst>
                                      </p:cBhvr>
                                      <p:to>
                                        <p:strVal val="visible"/>
                                      </p:to>
                                    </p:set>
                                    <p:anim calcmode="lin" valueType="num">
                                      <p:cBhvr>
                                        <p:cTn id="40" dur="500" fill="hold"/>
                                        <p:tgtEl>
                                          <p:spTgt spid="2">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20353C1A-2C31-46B6-8675-4EDA9186D27F}"/>
                                            </p:graphicEl>
                                          </p:spTgt>
                                        </p:tgtEl>
                                      </p:cBhvr>
                                    </p:animEffect>
                                    <p:anim calcmode="lin" valueType="num">
                                      <p:cBhvr>
                                        <p:cTn id="43" dur="500" fill="hold"/>
                                        <p:tgtEl>
                                          <p:spTgt spid="2">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1F6FB844-657E-401A-8421-034AC6EA11AD}"/>
                                            </p:graphicEl>
                                          </p:spTgt>
                                        </p:tgtEl>
                                        <p:attrNameLst>
                                          <p:attrName>style.visibility</p:attrName>
                                        </p:attrNameLst>
                                      </p:cBhvr>
                                      <p:to>
                                        <p:strVal val="visible"/>
                                      </p:to>
                                    </p:set>
                                    <p:anim calcmode="lin" valueType="num">
                                      <p:cBhvr>
                                        <p:cTn id="47" dur="500" fill="hold"/>
                                        <p:tgtEl>
                                          <p:spTgt spid="2">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1F6FB844-657E-401A-8421-034AC6EA11AD}"/>
                                            </p:graphicEl>
                                          </p:spTgt>
                                        </p:tgtEl>
                                      </p:cBhvr>
                                    </p:animEffect>
                                    <p:anim calcmode="lin" valueType="num">
                                      <p:cBhvr>
                                        <p:cTn id="50" dur="500" fill="hold"/>
                                        <p:tgtEl>
                                          <p:spTgt spid="2">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2">
                                            <p:graphicEl>
                                              <a:dgm id="{A7C0AA37-3BBF-43AA-AE48-7C47D17098D8}"/>
                                            </p:graphicEl>
                                          </p:spTgt>
                                        </p:tgtEl>
                                        <p:attrNameLst>
                                          <p:attrName>style.visibility</p:attrName>
                                        </p:attrNameLst>
                                      </p:cBhvr>
                                      <p:to>
                                        <p:strVal val="visible"/>
                                      </p:to>
                                    </p:set>
                                    <p:anim calcmode="lin" valueType="num">
                                      <p:cBhvr>
                                        <p:cTn id="56" dur="500" fill="hold"/>
                                        <p:tgtEl>
                                          <p:spTgt spid="2">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2">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2">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2">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2">
                                            <p:graphicEl>
                                              <a:dgm id="{520F905A-BE6D-4918-AF7F-A48815CC4DA5}"/>
                                            </p:graphicEl>
                                          </p:spTgt>
                                        </p:tgtEl>
                                        <p:attrNameLst>
                                          <p:attrName>style.visibility</p:attrName>
                                        </p:attrNameLst>
                                      </p:cBhvr>
                                      <p:to>
                                        <p:strVal val="visible"/>
                                      </p:to>
                                    </p:set>
                                    <p:anim calcmode="lin" valueType="num">
                                      <p:cBhvr>
                                        <p:cTn id="64" dur="500" fill="hold"/>
                                        <p:tgtEl>
                                          <p:spTgt spid="2">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520F905A-BE6D-4918-AF7F-A48815CC4DA5}"/>
                                            </p:graphicEl>
                                          </p:spTgt>
                                        </p:tgtEl>
                                      </p:cBhvr>
                                    </p:animEffect>
                                    <p:anim calcmode="lin" valueType="num">
                                      <p:cBhvr>
                                        <p:cTn id="67" dur="500" fill="hold"/>
                                        <p:tgtEl>
                                          <p:spTgt spid="2">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2">
                                            <p:graphicEl>
                                              <a:dgm id="{480D0FCD-E7DF-4D90-AD0E-23ED792B7859}"/>
                                            </p:graphicEl>
                                          </p:spTgt>
                                        </p:tgtEl>
                                        <p:attrNameLst>
                                          <p:attrName>style.visibility</p:attrName>
                                        </p:attrNameLst>
                                      </p:cBhvr>
                                      <p:to>
                                        <p:strVal val="visible"/>
                                      </p:to>
                                    </p:set>
                                    <p:anim calcmode="lin" valueType="num">
                                      <p:cBhvr>
                                        <p:cTn id="71" dur="500" fill="hold"/>
                                        <p:tgtEl>
                                          <p:spTgt spid="2">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480D0FCD-E7DF-4D90-AD0E-23ED792B7859}"/>
                                            </p:graphicEl>
                                          </p:spTgt>
                                        </p:tgtEl>
                                      </p:cBhvr>
                                    </p:animEffect>
                                    <p:anim calcmode="lin" valueType="num">
                                      <p:cBhvr>
                                        <p:cTn id="74" dur="500" fill="hold"/>
                                        <p:tgtEl>
                                          <p:spTgt spid="2">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56B7292D-9731-4075-ADD4-E2A91D421C2C}"/>
                                            </p:graphicEl>
                                          </p:spTgt>
                                        </p:tgtEl>
                                        <p:attrNameLst>
                                          <p:attrName>style.visibility</p:attrName>
                                        </p:attrNameLst>
                                      </p:cBhvr>
                                      <p:to>
                                        <p:strVal val="visible"/>
                                      </p:to>
                                    </p:set>
                                    <p:anim calcmode="lin" valueType="num">
                                      <p:cBhvr>
                                        <p:cTn id="78" dur="500" fill="hold"/>
                                        <p:tgtEl>
                                          <p:spTgt spid="2">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6B7292D-9731-4075-ADD4-E2A91D421C2C}"/>
                                            </p:graphicEl>
                                          </p:spTgt>
                                        </p:tgtEl>
                                      </p:cBhvr>
                                    </p:animEffect>
                                    <p:anim calcmode="lin" valueType="num">
                                      <p:cBhvr>
                                        <p:cTn id="81" dur="500" fill="hold"/>
                                        <p:tgtEl>
                                          <p:spTgt spid="2">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2">
                                            <p:graphicEl>
                                              <a:dgm id="{41F42ECC-164F-4BA3-B8A0-C2E14FBA731B}"/>
                                            </p:graphicEl>
                                          </p:spTgt>
                                        </p:tgtEl>
                                        <p:attrNameLst>
                                          <p:attrName>style.visibility</p:attrName>
                                        </p:attrNameLst>
                                      </p:cBhvr>
                                      <p:to>
                                        <p:strVal val="visible"/>
                                      </p:to>
                                    </p:set>
                                    <p:anim calcmode="lin" valueType="num">
                                      <p:cBhvr>
                                        <p:cTn id="87" dur="500" fill="hold"/>
                                        <p:tgtEl>
                                          <p:spTgt spid="2">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2">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2">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2">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7CD9B7D2-5346-494E-909E-931407BEE132}"/>
                                            </p:graphicEl>
                                          </p:spTgt>
                                        </p:tgtEl>
                                        <p:attrNameLst>
                                          <p:attrName>style.visibility</p:attrName>
                                        </p:attrNameLst>
                                      </p:cBhvr>
                                      <p:to>
                                        <p:strVal val="visible"/>
                                      </p:to>
                                    </p:set>
                                    <p:anim calcmode="lin" valueType="num">
                                      <p:cBhvr>
                                        <p:cTn id="95" dur="500" fill="hold"/>
                                        <p:tgtEl>
                                          <p:spTgt spid="2">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7CD9B7D2-5346-494E-909E-931407BEE132}"/>
                                            </p:graphicEl>
                                          </p:spTgt>
                                        </p:tgtEl>
                                      </p:cBhvr>
                                    </p:animEffect>
                                    <p:anim calcmode="lin" valueType="num">
                                      <p:cBhvr>
                                        <p:cTn id="98" dur="500" fill="hold"/>
                                        <p:tgtEl>
                                          <p:spTgt spid="2">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07A4AE2E-8284-42CA-B7F9-4B2F722B0780}"/>
                                            </p:graphicEl>
                                          </p:spTgt>
                                        </p:tgtEl>
                                        <p:attrNameLst>
                                          <p:attrName>style.visibility</p:attrName>
                                        </p:attrNameLst>
                                      </p:cBhvr>
                                      <p:to>
                                        <p:strVal val="visible"/>
                                      </p:to>
                                    </p:set>
                                    <p:anim calcmode="lin" valueType="num">
                                      <p:cBhvr>
                                        <p:cTn id="102" dur="500" fill="hold"/>
                                        <p:tgtEl>
                                          <p:spTgt spid="2">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07A4AE2E-8284-42CA-B7F9-4B2F722B0780}"/>
                                            </p:graphicEl>
                                          </p:spTgt>
                                        </p:tgtEl>
                                      </p:cBhvr>
                                    </p:animEffect>
                                    <p:anim calcmode="lin" valueType="num">
                                      <p:cBhvr>
                                        <p:cTn id="105" dur="500" fill="hold"/>
                                        <p:tgtEl>
                                          <p:spTgt spid="2">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F9DF30A9-7B6B-451C-B056-6355C95639B1}"/>
                                            </p:graphicEl>
                                          </p:spTgt>
                                        </p:tgtEl>
                                        <p:attrNameLst>
                                          <p:attrName>style.visibility</p:attrName>
                                        </p:attrNameLst>
                                      </p:cBhvr>
                                      <p:to>
                                        <p:strVal val="visible"/>
                                      </p:to>
                                    </p:set>
                                    <p:anim calcmode="lin" valueType="num">
                                      <p:cBhvr>
                                        <p:cTn id="109" dur="500" fill="hold"/>
                                        <p:tgtEl>
                                          <p:spTgt spid="2">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F9DF30A9-7B6B-451C-B056-6355C95639B1}"/>
                                            </p:graphicEl>
                                          </p:spTgt>
                                        </p:tgtEl>
                                      </p:cBhvr>
                                    </p:animEffect>
                                    <p:anim calcmode="lin" valueType="num">
                                      <p:cBhvr>
                                        <p:cTn id="112" dur="500" fill="hold"/>
                                        <p:tgtEl>
                                          <p:spTgt spid="2">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2">
                                            <p:graphicEl>
                                              <a:dgm id="{6DEE1C7E-29F1-4BFF-ADCF-6502FAF270BD}"/>
                                            </p:graphicEl>
                                          </p:spTgt>
                                        </p:tgtEl>
                                        <p:attrNameLst>
                                          <p:attrName>style.visibility</p:attrName>
                                        </p:attrNameLst>
                                      </p:cBhvr>
                                      <p:to>
                                        <p:strVal val="visible"/>
                                      </p:to>
                                    </p:set>
                                    <p:anim calcmode="lin" valueType="num">
                                      <p:cBhvr>
                                        <p:cTn id="118" dur="500" fill="hold"/>
                                        <p:tgtEl>
                                          <p:spTgt spid="2">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2">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2">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2">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2">
                                            <p:graphicEl>
                                              <a:dgm id="{D2AE9422-10DB-4BFB-A12C-EBB4A8DCAA2C}"/>
                                            </p:graphicEl>
                                          </p:spTgt>
                                        </p:tgtEl>
                                        <p:attrNameLst>
                                          <p:attrName>style.visibility</p:attrName>
                                        </p:attrNameLst>
                                      </p:cBhvr>
                                      <p:to>
                                        <p:strVal val="visible"/>
                                      </p:to>
                                    </p:set>
                                    <p:anim calcmode="lin" valueType="num">
                                      <p:cBhvr>
                                        <p:cTn id="126" dur="500" fill="hold"/>
                                        <p:tgtEl>
                                          <p:spTgt spid="2">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D2AE9422-10DB-4BFB-A12C-EBB4A8DCAA2C}"/>
                                            </p:graphicEl>
                                          </p:spTgt>
                                        </p:tgtEl>
                                      </p:cBhvr>
                                    </p:animEffect>
                                    <p:anim calcmode="lin" valueType="num">
                                      <p:cBhvr>
                                        <p:cTn id="129" dur="500" fill="hold"/>
                                        <p:tgtEl>
                                          <p:spTgt spid="2">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2">
                                            <p:graphicEl>
                                              <a:dgm id="{F31AED5F-BA65-453B-A8D0-15DD9B3FEDF6}"/>
                                            </p:graphicEl>
                                          </p:spTgt>
                                        </p:tgtEl>
                                        <p:attrNameLst>
                                          <p:attrName>style.visibility</p:attrName>
                                        </p:attrNameLst>
                                      </p:cBhvr>
                                      <p:to>
                                        <p:strVal val="visible"/>
                                      </p:to>
                                    </p:set>
                                    <p:anim calcmode="lin" valueType="num">
                                      <p:cBhvr>
                                        <p:cTn id="133" dur="500" fill="hold"/>
                                        <p:tgtEl>
                                          <p:spTgt spid="2">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2">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2">
                                            <p:graphicEl>
                                              <a:dgm id="{F31AED5F-BA65-453B-A8D0-15DD9B3FEDF6}"/>
                                            </p:graphicEl>
                                          </p:spTgt>
                                        </p:tgtEl>
                                      </p:cBhvr>
                                    </p:animEffect>
                                    <p:anim calcmode="lin" valueType="num">
                                      <p:cBhvr>
                                        <p:cTn id="136" dur="500" fill="hold"/>
                                        <p:tgtEl>
                                          <p:spTgt spid="2">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2">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2">
                                            <p:graphicEl>
                                              <a:dgm id="{F943B3B9-DC10-4A5C-B0AC-A895FE8A8097}"/>
                                            </p:graphicEl>
                                          </p:spTgt>
                                        </p:tgtEl>
                                        <p:attrNameLst>
                                          <p:attrName>style.visibility</p:attrName>
                                        </p:attrNameLst>
                                      </p:cBhvr>
                                      <p:to>
                                        <p:strVal val="visible"/>
                                      </p:to>
                                    </p:set>
                                    <p:anim calcmode="lin" valueType="num">
                                      <p:cBhvr>
                                        <p:cTn id="140" dur="500" fill="hold"/>
                                        <p:tgtEl>
                                          <p:spTgt spid="2">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F943B3B9-DC10-4A5C-B0AC-A895FE8A8097}"/>
                                            </p:graphicEl>
                                          </p:spTgt>
                                        </p:tgtEl>
                                      </p:cBhvr>
                                    </p:animEffect>
                                    <p:anim calcmode="lin" valueType="num">
                                      <p:cBhvr>
                                        <p:cTn id="143" dur="500" fill="hold"/>
                                        <p:tgtEl>
                                          <p:spTgt spid="2">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2">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2">
                                            <p:graphicEl>
                                              <a:dgm id="{B333758D-FD54-491E-89E7-30D54E48085C}"/>
                                            </p:graphicEl>
                                          </p:spTgt>
                                        </p:tgtEl>
                                        <p:attrNameLst>
                                          <p:attrName>style.visibility</p:attrName>
                                        </p:attrNameLst>
                                      </p:cBhvr>
                                      <p:to>
                                        <p:strVal val="visible"/>
                                      </p:to>
                                    </p:set>
                                    <p:anim calcmode="lin" valueType="num">
                                      <p:cBhvr>
                                        <p:cTn id="149" dur="500" fill="hold"/>
                                        <p:tgtEl>
                                          <p:spTgt spid="2">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2">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2">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2">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2">
                                            <p:graphicEl>
                                              <a:dgm id="{6949DDE7-0AAF-4727-B609-554D3A4FEC99}"/>
                                            </p:graphicEl>
                                          </p:spTgt>
                                        </p:tgtEl>
                                        <p:attrNameLst>
                                          <p:attrName>style.visibility</p:attrName>
                                        </p:attrNameLst>
                                      </p:cBhvr>
                                      <p:to>
                                        <p:strVal val="visible"/>
                                      </p:to>
                                    </p:set>
                                    <p:anim calcmode="lin" valueType="num">
                                      <p:cBhvr>
                                        <p:cTn id="157" dur="500" fill="hold"/>
                                        <p:tgtEl>
                                          <p:spTgt spid="2">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6949DDE7-0AAF-4727-B609-554D3A4FEC99}"/>
                                            </p:graphicEl>
                                          </p:spTgt>
                                        </p:tgtEl>
                                      </p:cBhvr>
                                    </p:animEffect>
                                    <p:anim calcmode="lin" valueType="num">
                                      <p:cBhvr>
                                        <p:cTn id="160" dur="500" fill="hold"/>
                                        <p:tgtEl>
                                          <p:spTgt spid="2">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2">
                                            <p:graphicEl>
                                              <a:dgm id="{39770434-6391-4C9F-8E8F-FF19F84845AD}"/>
                                            </p:graphicEl>
                                          </p:spTgt>
                                        </p:tgtEl>
                                        <p:attrNameLst>
                                          <p:attrName>style.visibility</p:attrName>
                                        </p:attrNameLst>
                                      </p:cBhvr>
                                      <p:to>
                                        <p:strVal val="visible"/>
                                      </p:to>
                                    </p:set>
                                    <p:anim calcmode="lin" valueType="num">
                                      <p:cBhvr>
                                        <p:cTn id="164" dur="500" fill="hold"/>
                                        <p:tgtEl>
                                          <p:spTgt spid="2">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2">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2">
                                            <p:graphicEl>
                                              <a:dgm id="{39770434-6391-4C9F-8E8F-FF19F84845AD}"/>
                                            </p:graphicEl>
                                          </p:spTgt>
                                        </p:tgtEl>
                                      </p:cBhvr>
                                    </p:animEffect>
                                    <p:anim calcmode="lin" valueType="num">
                                      <p:cBhvr>
                                        <p:cTn id="167" dur="500" fill="hold"/>
                                        <p:tgtEl>
                                          <p:spTgt spid="2">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2">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2">
                                            <p:graphicEl>
                                              <a:dgm id="{B030FCF5-5111-4999-B91A-1424FECB2873}"/>
                                            </p:graphicEl>
                                          </p:spTgt>
                                        </p:tgtEl>
                                        <p:attrNameLst>
                                          <p:attrName>style.visibility</p:attrName>
                                        </p:attrNameLst>
                                      </p:cBhvr>
                                      <p:to>
                                        <p:strVal val="visible"/>
                                      </p:to>
                                    </p:set>
                                    <p:anim calcmode="lin" valueType="num">
                                      <p:cBhvr>
                                        <p:cTn id="171" dur="500" fill="hold"/>
                                        <p:tgtEl>
                                          <p:spTgt spid="2">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2">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2">
                                            <p:graphicEl>
                                              <a:dgm id="{B030FCF5-5111-4999-B91A-1424FECB2873}"/>
                                            </p:graphicEl>
                                          </p:spTgt>
                                        </p:tgtEl>
                                      </p:cBhvr>
                                    </p:animEffect>
                                    <p:anim calcmode="lin" valueType="num">
                                      <p:cBhvr>
                                        <p:cTn id="174" dur="500" fill="hold"/>
                                        <p:tgtEl>
                                          <p:spTgt spid="2">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2">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2">
                                            <p:graphicEl>
                                              <a:dgm id="{34FA691F-2865-46C9-81D5-E44ADC7C54F2}"/>
                                            </p:graphicEl>
                                          </p:spTgt>
                                        </p:tgtEl>
                                        <p:attrNameLst>
                                          <p:attrName>style.visibility</p:attrName>
                                        </p:attrNameLst>
                                      </p:cBhvr>
                                      <p:to>
                                        <p:strVal val="visible"/>
                                      </p:to>
                                    </p:set>
                                    <p:anim calcmode="lin" valueType="num">
                                      <p:cBhvr>
                                        <p:cTn id="180" dur="500" fill="hold"/>
                                        <p:tgtEl>
                                          <p:spTgt spid="2">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2">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2">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2">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2">
                                            <p:graphicEl>
                                              <a:dgm id="{6D6610F4-379A-4D9C-91D6-26958AD3D8BD}"/>
                                            </p:graphicEl>
                                          </p:spTgt>
                                        </p:tgtEl>
                                        <p:attrNameLst>
                                          <p:attrName>style.visibility</p:attrName>
                                        </p:attrNameLst>
                                      </p:cBhvr>
                                      <p:to>
                                        <p:strVal val="visible"/>
                                      </p:to>
                                    </p:set>
                                    <p:anim calcmode="lin" valueType="num">
                                      <p:cBhvr>
                                        <p:cTn id="188" dur="500" fill="hold"/>
                                        <p:tgtEl>
                                          <p:spTgt spid="2">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2">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2">
                                            <p:graphicEl>
                                              <a:dgm id="{6D6610F4-379A-4D9C-91D6-26958AD3D8BD}"/>
                                            </p:graphicEl>
                                          </p:spTgt>
                                        </p:tgtEl>
                                      </p:cBhvr>
                                    </p:animEffect>
                                    <p:anim calcmode="lin" valueType="num">
                                      <p:cBhvr>
                                        <p:cTn id="191" dur="500" fill="hold"/>
                                        <p:tgtEl>
                                          <p:spTgt spid="2">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2">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2">
                                            <p:graphicEl>
                                              <a:dgm id="{CFAE7013-EE75-4F32-BF92-A4431AE5F6EA}"/>
                                            </p:graphicEl>
                                          </p:spTgt>
                                        </p:tgtEl>
                                        <p:attrNameLst>
                                          <p:attrName>style.visibility</p:attrName>
                                        </p:attrNameLst>
                                      </p:cBhvr>
                                      <p:to>
                                        <p:strVal val="visible"/>
                                      </p:to>
                                    </p:set>
                                    <p:anim calcmode="lin" valueType="num">
                                      <p:cBhvr>
                                        <p:cTn id="195" dur="500" fill="hold"/>
                                        <p:tgtEl>
                                          <p:spTgt spid="2">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2">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2">
                                            <p:graphicEl>
                                              <a:dgm id="{CFAE7013-EE75-4F32-BF92-A4431AE5F6EA}"/>
                                            </p:graphicEl>
                                          </p:spTgt>
                                        </p:tgtEl>
                                      </p:cBhvr>
                                    </p:animEffect>
                                    <p:anim calcmode="lin" valueType="num">
                                      <p:cBhvr>
                                        <p:cTn id="198" dur="500" fill="hold"/>
                                        <p:tgtEl>
                                          <p:spTgt spid="2">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2">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2">
                                            <p:graphicEl>
                                              <a:dgm id="{BAFB1362-565C-45C5-9E03-9BA921416D73}"/>
                                            </p:graphicEl>
                                          </p:spTgt>
                                        </p:tgtEl>
                                        <p:attrNameLst>
                                          <p:attrName>style.visibility</p:attrName>
                                        </p:attrNameLst>
                                      </p:cBhvr>
                                      <p:to>
                                        <p:strVal val="visible"/>
                                      </p:to>
                                    </p:set>
                                    <p:anim calcmode="lin" valueType="num">
                                      <p:cBhvr>
                                        <p:cTn id="202" dur="500" fill="hold"/>
                                        <p:tgtEl>
                                          <p:spTgt spid="2">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2">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2">
                                            <p:graphicEl>
                                              <a:dgm id="{BAFB1362-565C-45C5-9E03-9BA921416D73}"/>
                                            </p:graphicEl>
                                          </p:spTgt>
                                        </p:tgtEl>
                                      </p:cBhvr>
                                    </p:animEffect>
                                    <p:anim calcmode="lin" valueType="num">
                                      <p:cBhvr>
                                        <p:cTn id="205" dur="500" fill="hold"/>
                                        <p:tgtEl>
                                          <p:spTgt spid="2">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2">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2">
                                            <p:graphicEl>
                                              <a:dgm id="{AC4FD2A1-D591-4B95-A535-7FAAF8A95B55}"/>
                                            </p:graphicEl>
                                          </p:spTgt>
                                        </p:tgtEl>
                                        <p:attrNameLst>
                                          <p:attrName>style.visibility</p:attrName>
                                        </p:attrNameLst>
                                      </p:cBhvr>
                                      <p:to>
                                        <p:strVal val="visible"/>
                                      </p:to>
                                    </p:set>
                                    <p:anim calcmode="lin" valueType="num">
                                      <p:cBhvr>
                                        <p:cTn id="211" dur="500" fill="hold"/>
                                        <p:tgtEl>
                                          <p:spTgt spid="2">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2">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2">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2">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Graphic spid="2"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0CC325-62B5-5552-0D1D-396502587233}"/>
              </a:ext>
            </a:extLst>
          </p:cNvPr>
          <p:cNvSpPr>
            <a:spLocks noGrp="1" noRot="1" noMove="1" noResize="1" noEditPoints="1" noAdjustHandles="1" noChangeArrowheads="1" noChangeShapeType="1"/>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A9F17D88-1D7D-290C-1D4A-93D9B2FDE6EC}"/>
              </a:ext>
            </a:extLst>
          </p:cNvPr>
          <p:cNvSpPr>
            <a:spLocks noGrp="1"/>
          </p:cNvSpPr>
          <p:nvPr>
            <p:ph type="title"/>
          </p:nvPr>
        </p:nvSpPr>
        <p:spPr>
          <a:xfrm>
            <a:off x="561975" y="365125"/>
            <a:ext cx="10791825" cy="1325563"/>
          </a:xfrm>
          <a:effectLst>
            <a:outerShdw blurRad="63500" sx="102000" sy="102000" algn="ctr" rotWithShape="0">
              <a:schemeClr val="tx1">
                <a:lumMod val="50000"/>
                <a:lumOff val="50000"/>
                <a:alpha val="40000"/>
              </a:schemeClr>
            </a:outerShdw>
          </a:effectLst>
        </p:spPr>
        <p:txBody>
          <a:bodyPr/>
          <a:lstStyle/>
          <a:p>
            <a:r>
              <a:rPr lang="fr-FR" b="1" baseline="30000" dirty="0">
                <a:latin typeface="Georgia" panose="02040502050405020303" pitchFamily="18" charset="0"/>
              </a:rPr>
              <a:t>« </a:t>
            </a:r>
            <a:r>
              <a:rPr lang="fr-FR" b="1" dirty="0">
                <a:solidFill>
                  <a:srgbClr val="255394"/>
                </a:solidFill>
                <a:latin typeface="Georgia" panose="02040502050405020303" pitchFamily="18" charset="0"/>
              </a:rPr>
              <a:t>Viens</a:t>
            </a:r>
            <a:r>
              <a:rPr lang="fr-FR" b="1" dirty="0">
                <a:latin typeface="Georgia" panose="02040502050405020303" pitchFamily="18" charset="0"/>
              </a:rPr>
              <a:t> et </a:t>
            </a:r>
            <a:r>
              <a:rPr lang="fr-FR" b="1" dirty="0">
                <a:solidFill>
                  <a:srgbClr val="932553"/>
                </a:solidFill>
                <a:latin typeface="Georgia" panose="02040502050405020303" pitchFamily="18" charset="0"/>
              </a:rPr>
              <a:t>vois</a:t>
            </a:r>
            <a:r>
              <a:rPr lang="fr-FR" b="1" dirty="0">
                <a:latin typeface="Georgia" panose="02040502050405020303" pitchFamily="18" charset="0"/>
              </a:rPr>
              <a:t> ! </a:t>
            </a:r>
            <a:r>
              <a:rPr lang="fr-FR" b="1" baseline="30000" dirty="0">
                <a:latin typeface="Georgia" panose="02040502050405020303" pitchFamily="18" charset="0"/>
              </a:rPr>
              <a:t>»</a:t>
            </a:r>
            <a:r>
              <a:rPr lang="fr-FR" b="1" dirty="0">
                <a:latin typeface="Georgia" panose="02040502050405020303" pitchFamily="18" charset="0"/>
              </a:rPr>
              <a:t> </a:t>
            </a:r>
            <a:r>
              <a:rPr lang="fr-FR" sz="2400" dirty="0">
                <a:latin typeface="Georgia" panose="02040502050405020303" pitchFamily="18" charset="0"/>
              </a:rPr>
              <a:t>— L'exemple de Nathanaël</a:t>
            </a:r>
          </a:p>
        </p:txBody>
      </p:sp>
      <p:sp>
        <p:nvSpPr>
          <p:cNvPr id="3" name="Content Placeholder 2">
            <a:extLst>
              <a:ext uri="{FF2B5EF4-FFF2-40B4-BE49-F238E27FC236}">
                <a16:creationId xmlns:a16="http://schemas.microsoft.com/office/drawing/2014/main" id="{0774D504-E047-FEA8-A869-F74F7A18DDCB}"/>
              </a:ext>
            </a:extLst>
          </p:cNvPr>
          <p:cNvSpPr>
            <a:spLocks noGrp="1"/>
          </p:cNvSpPr>
          <p:nvPr>
            <p:ph idx="1"/>
          </p:nvPr>
        </p:nvSpPr>
        <p:spPr>
          <a:xfrm>
            <a:off x="4476750" y="1476592"/>
            <a:ext cx="6877050" cy="4985980"/>
          </a:xfrm>
        </p:spPr>
        <p:txBody>
          <a:bodyPr>
            <a:spAutoFit/>
          </a:bodyPr>
          <a:lstStyle/>
          <a:p>
            <a:pPr marL="0" indent="0">
              <a:lnSpc>
                <a:spcPct val="100000"/>
              </a:lnSpc>
              <a:buNone/>
            </a:pPr>
            <a:r>
              <a:rPr lang="fr-FR" dirty="0"/>
              <a:t>« Si Nathanaël avait pris les rabbins pour guides, il n'eût jamais trouvé Jésus. </a:t>
            </a:r>
          </a:p>
          <a:p>
            <a:pPr marL="0" indent="0">
              <a:lnSpc>
                <a:spcPct val="100000"/>
              </a:lnSpc>
              <a:spcBef>
                <a:spcPts val="600"/>
              </a:spcBef>
              <a:buNone/>
            </a:pPr>
            <a:r>
              <a:rPr lang="fr-FR" b="1" dirty="0">
                <a:solidFill>
                  <a:srgbClr val="539325"/>
                </a:solidFill>
              </a:rPr>
              <a:t>C'est parce qu'il voulut voir et juger par lui-même qu'il devint un disciple. </a:t>
            </a:r>
            <a:r>
              <a:rPr lang="fr-FR" dirty="0"/>
              <a:t>On ne peut parvenir à la connaissance de la vérité aussi longtemps qu'on se fie à une autorité humaine. </a:t>
            </a:r>
          </a:p>
          <a:p>
            <a:pPr marL="0" indent="0">
              <a:lnSpc>
                <a:spcPct val="100000"/>
              </a:lnSpc>
              <a:spcBef>
                <a:spcPts val="600"/>
              </a:spcBef>
              <a:buNone/>
            </a:pPr>
            <a:r>
              <a:rPr lang="fr-FR" dirty="0"/>
              <a:t>À l'exemple de Nathanaël, nous devons </a:t>
            </a:r>
            <a:r>
              <a:rPr lang="fr-FR" dirty="0">
                <a:highlight>
                  <a:srgbClr val="FFFF00"/>
                </a:highlight>
              </a:rPr>
              <a:t>étudier la Parole de Dieu pour nous-mêmes, et prier en vue d'obtenir l'illumination du Saint-Esprit</a:t>
            </a:r>
            <a:r>
              <a:rPr lang="fr-FR" dirty="0"/>
              <a:t>. »</a:t>
            </a:r>
          </a:p>
        </p:txBody>
      </p:sp>
      <p:sp>
        <p:nvSpPr>
          <p:cNvPr id="4" name="TextBox 3">
            <a:extLst>
              <a:ext uri="{FF2B5EF4-FFF2-40B4-BE49-F238E27FC236}">
                <a16:creationId xmlns:a16="http://schemas.microsoft.com/office/drawing/2014/main" id="{B2DAF261-84FC-59FB-55F7-DB54955D4DB8}"/>
              </a:ext>
            </a:extLst>
          </p:cNvPr>
          <p:cNvSpPr txBox="1"/>
          <p:nvPr/>
        </p:nvSpPr>
        <p:spPr>
          <a:xfrm>
            <a:off x="9172576" y="6021902"/>
            <a:ext cx="2781300" cy="523220"/>
          </a:xfrm>
          <a:prstGeom prst="rect">
            <a:avLst/>
          </a:prstGeom>
          <a:noFill/>
        </p:spPr>
        <p:txBody>
          <a:bodyPr wrap="square" rtlCol="0">
            <a:spAutoFit/>
          </a:bodyPr>
          <a:lstStyle/>
          <a:p>
            <a:r>
              <a:rPr lang="fr-FR" sz="1400" i="1" dirty="0">
                <a:ea typeface="Open Sans Light" pitchFamily="2" charset="0"/>
                <a:cs typeface="Open Sans Light" pitchFamily="2" charset="0"/>
              </a:rPr>
              <a:t>— E.G. White, The Desire of Ages, </a:t>
            </a:r>
          </a:p>
          <a:p>
            <a:r>
              <a:rPr lang="fr-FR" sz="1400" i="1" dirty="0">
                <a:ea typeface="Open Sans Light" pitchFamily="2" charset="0"/>
                <a:cs typeface="Open Sans Light" pitchFamily="2" charset="0"/>
              </a:rPr>
              <a:t>p. 140 –143</a:t>
            </a:r>
          </a:p>
        </p:txBody>
      </p:sp>
      <p:pic>
        <p:nvPicPr>
          <p:cNvPr id="6" name="Picture 5">
            <a:extLst>
              <a:ext uri="{FF2B5EF4-FFF2-40B4-BE49-F238E27FC236}">
                <a16:creationId xmlns:a16="http://schemas.microsoft.com/office/drawing/2014/main" id="{5876BABE-6272-5B64-9135-FD56166CA1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975" y="1646314"/>
            <a:ext cx="3733800" cy="4665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051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F4C90-0401-1BA6-F390-26E6EC4679C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310A28C-7BA4-2019-E699-22D224EC4179}"/>
              </a:ext>
            </a:extLst>
          </p:cNvPr>
          <p:cNvSpPr/>
          <p:nvPr/>
        </p:nvSpPr>
        <p:spPr>
          <a:xfrm>
            <a:off x="0" y="0"/>
            <a:ext cx="12192000" cy="6858000"/>
          </a:xfrm>
          <a:prstGeom prst="rect">
            <a:avLst/>
          </a:prstGeom>
          <a:gradFill flip="none" rotWithShape="1">
            <a:gsLst>
              <a:gs pos="0">
                <a:srgbClr val="B9CBD7"/>
              </a:gs>
              <a:gs pos="28000">
                <a:srgbClr val="5B8AB2"/>
              </a:gs>
              <a:gs pos="100000">
                <a:srgbClr val="1C2D3B"/>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a:extLst>
              <a:ext uri="{FF2B5EF4-FFF2-40B4-BE49-F238E27FC236}">
                <a16:creationId xmlns:a16="http://schemas.microsoft.com/office/drawing/2014/main" id="{3BA6AF24-9EBC-37F8-FCFF-BD2D584C57A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32854" y="-1"/>
            <a:ext cx="6353791" cy="7113723"/>
          </a:xfrm>
          <a:prstGeom prst="rect">
            <a:avLst/>
          </a:prstGeom>
        </p:spPr>
      </p:pic>
      <p:sp>
        <p:nvSpPr>
          <p:cNvPr id="2" name="Title 1">
            <a:extLst>
              <a:ext uri="{FF2B5EF4-FFF2-40B4-BE49-F238E27FC236}">
                <a16:creationId xmlns:a16="http://schemas.microsoft.com/office/drawing/2014/main" id="{D17C796E-8AA3-4CB8-98EB-511E50FFFFA6}"/>
              </a:ext>
            </a:extLst>
          </p:cNvPr>
          <p:cNvSpPr>
            <a:spLocks noGrp="1"/>
          </p:cNvSpPr>
          <p:nvPr>
            <p:ph type="title"/>
          </p:nvPr>
        </p:nvSpPr>
        <p:spPr>
          <a:xfrm>
            <a:off x="107212" y="456717"/>
            <a:ext cx="3609814" cy="2529923"/>
          </a:xfrm>
          <a:effectLst>
            <a:outerShdw blurRad="50800" dist="38100" dir="2700000" algn="tl" rotWithShape="0">
              <a:schemeClr val="tx1">
                <a:lumMod val="50000"/>
                <a:lumOff val="50000"/>
                <a:alpha val="40000"/>
              </a:schemeClr>
            </a:outerShdw>
          </a:effectLst>
        </p:spPr>
        <p:txBody>
          <a:bodyPr>
            <a:spAutoFit/>
          </a:bodyPr>
          <a:lstStyle/>
          <a:p>
            <a:r>
              <a:rPr lang="fr-FR" dirty="0">
                <a:latin typeface="Georgia" panose="02040502050405020303" pitchFamily="18" charset="0"/>
              </a:rPr>
              <a:t>Les Anges</a:t>
            </a:r>
            <a:br>
              <a:rPr lang="fr-FR" dirty="0">
                <a:latin typeface="Georgia" panose="02040502050405020303" pitchFamily="18" charset="0"/>
              </a:rPr>
            </a:br>
            <a:r>
              <a:rPr lang="fr-FR" dirty="0">
                <a:latin typeface="Georgia" panose="02040502050405020303" pitchFamily="18" charset="0"/>
              </a:rPr>
              <a:t>de Dieu </a:t>
            </a:r>
            <a:r>
              <a:rPr lang="fr-FR" dirty="0">
                <a:solidFill>
                  <a:schemeClr val="bg1"/>
                </a:solidFill>
                <a:latin typeface="Georgia" panose="02040502050405020303" pitchFamily="18" charset="0"/>
              </a:rPr>
              <a:t>Montent </a:t>
            </a:r>
            <a:r>
              <a:rPr lang="fr-FR" sz="2400" dirty="0">
                <a:solidFill>
                  <a:schemeClr val="bg1"/>
                </a:solidFill>
                <a:latin typeface="Georgia" panose="02040502050405020303" pitchFamily="18" charset="0"/>
              </a:rPr>
              <a:t>&amp;</a:t>
            </a:r>
            <a:r>
              <a:rPr lang="fr-FR" dirty="0">
                <a:latin typeface="Georgia" panose="02040502050405020303" pitchFamily="18" charset="0"/>
              </a:rPr>
              <a:t> </a:t>
            </a:r>
            <a:br>
              <a:rPr lang="fr-FR" dirty="0">
                <a:latin typeface="Georgia" panose="02040502050405020303" pitchFamily="18" charset="0"/>
              </a:rPr>
            </a:br>
            <a:r>
              <a:rPr lang="fr-FR" dirty="0">
                <a:solidFill>
                  <a:schemeClr val="bg1"/>
                </a:solidFill>
                <a:latin typeface="Georgia" panose="02040502050405020303" pitchFamily="18" charset="0"/>
              </a:rPr>
              <a:t>Descendent</a:t>
            </a:r>
            <a:endParaRPr lang="fr-FR" b="1" baseline="30000" dirty="0">
              <a:solidFill>
                <a:schemeClr val="bg1"/>
              </a:solidFill>
              <a:latin typeface="Georgia" panose="02040502050405020303" pitchFamily="18" charset="0"/>
            </a:endParaRPr>
          </a:p>
        </p:txBody>
      </p:sp>
      <p:sp>
        <p:nvSpPr>
          <p:cNvPr id="3" name="Content Placeholder 2">
            <a:extLst>
              <a:ext uri="{FF2B5EF4-FFF2-40B4-BE49-F238E27FC236}">
                <a16:creationId xmlns:a16="http://schemas.microsoft.com/office/drawing/2014/main" id="{BE1B197D-4841-1B01-1C1B-CC317616673F}"/>
              </a:ext>
            </a:extLst>
          </p:cNvPr>
          <p:cNvSpPr>
            <a:spLocks noGrp="1"/>
          </p:cNvSpPr>
          <p:nvPr>
            <p:ph sz="half" idx="1"/>
          </p:nvPr>
        </p:nvSpPr>
        <p:spPr>
          <a:xfrm>
            <a:off x="484440" y="3576089"/>
            <a:ext cx="2799518" cy="2226443"/>
          </a:xfrm>
          <a:ln>
            <a:noFill/>
          </a:ln>
          <a:effectLst>
            <a:outerShdw blurRad="50800" dist="38100" dir="2700000" algn="tl" rotWithShape="0">
              <a:schemeClr val="tx1">
                <a:lumMod val="50000"/>
                <a:lumOff val="50000"/>
                <a:alpha val="40000"/>
              </a:schemeClr>
            </a:outerShdw>
          </a:effectLst>
        </p:spPr>
        <p:txBody>
          <a:bodyPr wrap="square">
            <a:spAutoFit/>
          </a:bodyPr>
          <a:lstStyle/>
          <a:p>
            <a:pPr marL="0" indent="0">
              <a:spcBef>
                <a:spcPts val="600"/>
              </a:spcBef>
              <a:buNone/>
            </a:pPr>
            <a:r>
              <a:rPr lang="fr-FR" sz="1800" b="1" noProof="1">
                <a:solidFill>
                  <a:schemeClr val="bg1"/>
                </a:solidFill>
              </a:rPr>
              <a:t> «  Et il lui dit: En vérité, en vérité, vous verrez [désormais] le ciel ouvert et les anges de Dieu monter et descendre au-dessus du Fils de l'homme. »</a:t>
            </a:r>
            <a:br>
              <a:rPr lang="fr-FR" sz="1800" b="1" noProof="1">
                <a:solidFill>
                  <a:schemeClr val="bg1"/>
                </a:solidFill>
              </a:rPr>
            </a:br>
            <a:r>
              <a:rPr lang="fr-FR" sz="1400" noProof="1">
                <a:solidFill>
                  <a:schemeClr val="bg1"/>
                </a:solidFill>
              </a:rPr>
              <a:t>JEAN 1:51 NEG79</a:t>
            </a:r>
            <a:br>
              <a:rPr lang="fr-FR" sz="1800" b="1" noProof="1">
                <a:solidFill>
                  <a:schemeClr val="bg1"/>
                </a:solidFill>
              </a:rPr>
            </a:br>
            <a:endParaRPr lang="fr-FR" sz="1400" noProof="1">
              <a:solidFill>
                <a:schemeClr val="bg1"/>
              </a:solidFill>
            </a:endParaRPr>
          </a:p>
        </p:txBody>
      </p:sp>
      <p:sp>
        <p:nvSpPr>
          <p:cNvPr id="4" name="Content Placeholder 3">
            <a:extLst>
              <a:ext uri="{FF2B5EF4-FFF2-40B4-BE49-F238E27FC236}">
                <a16:creationId xmlns:a16="http://schemas.microsoft.com/office/drawing/2014/main" id="{0D8FFBB7-15E2-56A8-A415-07DB9EBBBB2C}"/>
              </a:ext>
            </a:extLst>
          </p:cNvPr>
          <p:cNvSpPr>
            <a:spLocks noGrp="1"/>
          </p:cNvSpPr>
          <p:nvPr>
            <p:ph sz="half" idx="2"/>
          </p:nvPr>
        </p:nvSpPr>
        <p:spPr>
          <a:xfrm>
            <a:off x="6525960" y="1500163"/>
            <a:ext cx="5181600" cy="4351338"/>
          </a:xfrm>
          <a:effectLst>
            <a:outerShdw blurRad="50800" dist="38100" dir="2700000" algn="tl" rotWithShape="0">
              <a:schemeClr val="tx1">
                <a:lumMod val="50000"/>
                <a:lumOff val="50000"/>
                <a:alpha val="40000"/>
              </a:schemeClr>
            </a:outerShdw>
          </a:effectLst>
        </p:spPr>
        <p:txBody>
          <a:bodyPr anchor="t">
            <a:normAutofit lnSpcReduction="10000"/>
          </a:bodyPr>
          <a:lstStyle/>
          <a:p>
            <a:pPr marL="0" indent="0">
              <a:lnSpc>
                <a:spcPct val="95000"/>
              </a:lnSpc>
              <a:buNone/>
            </a:pPr>
            <a:r>
              <a:rPr lang="fr-FR" dirty="0">
                <a:solidFill>
                  <a:schemeClr val="bg1"/>
                </a:solidFill>
                <a:latin typeface="Georgia" panose="02040502050405020303" pitchFamily="18" charset="0"/>
              </a:rPr>
              <a:t>« Les anges de Dieu vont continuellement de la terre au ciel et du ciel à la terre. Par leur ministère la puissance de Dieu accomplit les miracles du Christ, en faveur des affligés et des souffrants. </a:t>
            </a:r>
          </a:p>
          <a:p>
            <a:pPr marL="0" indent="0">
              <a:lnSpc>
                <a:spcPct val="95000"/>
              </a:lnSpc>
              <a:spcBef>
                <a:spcPts val="600"/>
              </a:spcBef>
              <a:buNone/>
            </a:pPr>
            <a:r>
              <a:rPr lang="fr-FR" b="1" dirty="0">
                <a:solidFill>
                  <a:schemeClr val="bg1"/>
                </a:solidFill>
                <a:latin typeface="Georgia" panose="02040502050405020303" pitchFamily="18" charset="0"/>
              </a:rPr>
              <a:t>Ainsi le Christ est le moyen qui met en communication les hommes avec Dieu, et Dieu avec les hommes. </a:t>
            </a:r>
            <a:r>
              <a:rPr lang="fr-FR" dirty="0">
                <a:solidFill>
                  <a:schemeClr val="bg1"/>
                </a:solidFill>
                <a:latin typeface="Georgia" panose="02040502050405020303" pitchFamily="18" charset="0"/>
              </a:rPr>
              <a:t>»</a:t>
            </a:r>
          </a:p>
        </p:txBody>
      </p:sp>
      <p:sp>
        <p:nvSpPr>
          <p:cNvPr id="5" name="TextBox 4">
            <a:extLst>
              <a:ext uri="{FF2B5EF4-FFF2-40B4-BE49-F238E27FC236}">
                <a16:creationId xmlns:a16="http://schemas.microsoft.com/office/drawing/2014/main" id="{1CABCC47-923C-EA4B-A8D5-118E38347A86}"/>
              </a:ext>
            </a:extLst>
          </p:cNvPr>
          <p:cNvSpPr txBox="1"/>
          <p:nvPr/>
        </p:nvSpPr>
        <p:spPr>
          <a:xfrm>
            <a:off x="6670451" y="5717752"/>
            <a:ext cx="4618380" cy="523220"/>
          </a:xfrm>
          <a:prstGeom prst="rect">
            <a:avLst/>
          </a:prstGeom>
          <a:noFill/>
        </p:spPr>
        <p:txBody>
          <a:bodyPr wrap="square" rtlCol="0">
            <a:spAutoFit/>
          </a:bodyPr>
          <a:lstStyle/>
          <a:p>
            <a:r>
              <a:rPr lang="fr-FR" sz="1400" i="1" dirty="0">
                <a:solidFill>
                  <a:schemeClr val="bg1"/>
                </a:solidFill>
                <a:ea typeface="Open Sans Light" pitchFamily="2" charset="0"/>
                <a:cs typeface="Open Sans Light" pitchFamily="2" charset="0"/>
              </a:rPr>
              <a:t>— E.G. White, The Desire of Ages, </a:t>
            </a:r>
          </a:p>
          <a:p>
            <a:r>
              <a:rPr lang="fr-FR" sz="1400" i="1" dirty="0">
                <a:solidFill>
                  <a:schemeClr val="bg1"/>
                </a:solidFill>
                <a:ea typeface="Open Sans Light" pitchFamily="2" charset="0"/>
                <a:cs typeface="Open Sans Light" pitchFamily="2" charset="0"/>
              </a:rPr>
              <a:t>pp. 140–143</a:t>
            </a:r>
          </a:p>
        </p:txBody>
      </p:sp>
      <p:cxnSp>
        <p:nvCxnSpPr>
          <p:cNvPr id="7" name="Straight Connector 6">
            <a:extLst>
              <a:ext uri="{FF2B5EF4-FFF2-40B4-BE49-F238E27FC236}">
                <a16:creationId xmlns:a16="http://schemas.microsoft.com/office/drawing/2014/main" id="{5583115A-3DE3-69AB-37D3-1D48ED6FE792}"/>
              </a:ext>
            </a:extLst>
          </p:cNvPr>
          <p:cNvCxnSpPr>
            <a:cxnSpLocks/>
          </p:cNvCxnSpPr>
          <p:nvPr/>
        </p:nvCxnSpPr>
        <p:spPr>
          <a:xfrm>
            <a:off x="6096000" y="3101294"/>
            <a:ext cx="0" cy="1800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48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240319-4A96-0C59-63CA-76FCCDE760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fr-FR" sz="4400" b="1" spc="600" noProof="1">
                <a:ln w="9525">
                  <a:noFill/>
                  <a:prstDash val="solid"/>
                </a:ln>
                <a:solidFill>
                  <a:schemeClr val="accent5"/>
                </a:solidFill>
                <a:effectLst>
                  <a:outerShdw blurRad="12700" dist="25400" dir="2700000" algn="tl" rotWithShape="0">
                    <a:srgbClr val="C00000"/>
                  </a:outerShdw>
                </a:effectLst>
              </a:rPr>
              <a:t>LA FOI ET LES SENTIMENTS</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chemeClr val="accent1"/>
                </a:solidFill>
                <a:latin typeface="Comic Sans MS" panose="030F0702030302020204" pitchFamily="66" charset="0"/>
              </a:rPr>
              <a:t>“Car c'est par la grâce que vous êtes sauvés, par le moyen de la foi. Et cela ne vient pas de vous, c'est le don de Dieu” </a:t>
            </a:r>
            <a:r>
              <a:rPr lang="fr-FR" sz="1400" b="1" noProof="1">
                <a:solidFill>
                  <a:schemeClr val="accent1"/>
                </a:solidFill>
                <a:latin typeface="Comic Sans MS" panose="030F0702030302020204" pitchFamily="66" charset="0"/>
              </a:rPr>
              <a:t>(Éphésiens 2.8)</a:t>
            </a:r>
            <a:endParaRPr lang="fr-FR" b="1" noProof="1">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427532" cy="400110"/>
          </a:xfrm>
          <a:prstGeom prst="rect">
            <a:avLst/>
          </a:prstGeom>
          <a:noFill/>
        </p:spPr>
        <p:txBody>
          <a:bodyPr wrap="square" rtlCol="0">
            <a:spAutoFit/>
          </a:bodyPr>
          <a:lstStyle/>
          <a:p>
            <a:pPr>
              <a:spcBef>
                <a:spcPts val="600"/>
              </a:spcBef>
            </a:pPr>
            <a:r>
              <a:rPr lang="fr-FR" sz="2000" b="1" noProof="1"/>
              <a:t>La foi est-elle un sentiment ou un acte rationnel ?</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1543" y="1514761"/>
            <a:ext cx="2685542" cy="1823212"/>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5353" y="2457390"/>
            <a:ext cx="1260000" cy="945000"/>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19073" y="4932000"/>
            <a:ext cx="642752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Mais la foi en elle-même n'est pas un sentiment, c'est une “ferme assurance” et une “démonstration” </a:t>
            </a:r>
            <a:r>
              <a:rPr lang="fr-FR" sz="2000" b="1" noProof="1">
                <a:solidFill>
                  <a:schemeClr val="accent2">
                    <a:lumMod val="50000"/>
                  </a:schemeClr>
                </a:solidFill>
                <a:latin typeface="Aptos" panose="02110004020202020204"/>
              </a:rPr>
              <a:t>(Hébreux 11.1)</a:t>
            </a: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 Ce n'est pas quelque chose qui dépend de notre humeur. Quand je me sens faible, ou que je sens que mon salut est loin, c'est précisément alors que je dois le plus exercer la foi.</a:t>
            </a: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600000"/>
            <a:ext cx="642753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Lorsque nous répondons positivement à ce don — lorsque nous commençons à exercer la foi —, cette foi produit en nous des sentiments tels que la joie, la tranquillité, la sensation de soulagement spirituel…</a:t>
            </a: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3" y="2592000"/>
            <a:ext cx="7708109" cy="1015663"/>
          </a:xfrm>
          <a:prstGeom prst="rect">
            <a:avLst/>
          </a:prstGeom>
          <a:noFill/>
          <a:effectLst>
            <a:outerShdw blurRad="38100" sx="102000" sy="102000" algn="ctr" rotWithShape="0">
              <a:prstClr val="black">
                <a:alpha val="43000"/>
              </a:prstClr>
            </a:outerShdw>
          </a:effectLst>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Mais commençons depuis le début. Quelle est l'origine de la foi ? La foi vient de Dieu et il nous la donne comme un don </a:t>
            </a:r>
            <a:r>
              <a:rPr kumimoji="0" lang="fr-FR" sz="2000" b="1" i="0" u="none" strike="noStrike" kern="1200" cap="none" spc="0" normalizeH="0" baseline="0" noProof="1">
                <a:ln>
                  <a:noFill/>
                </a:ln>
                <a:solidFill>
                  <a:schemeClr val="accent2">
                    <a:lumMod val="50000"/>
                  </a:schemeClr>
                </a:solidFill>
                <a:effectLst/>
                <a:uLnTx/>
                <a:uFillTx/>
                <a:latin typeface="Aptos" panose="02110004020202020204"/>
                <a:ea typeface="+mn-ea"/>
                <a:cs typeface="+mn-cs"/>
              </a:rPr>
              <a:t>(Romains 12.3 ; Éphésiens 2.8)</a:t>
            </a: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7882"/>
            <a:ext cx="84867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La réponse à cette question est importante. Ce n'est pas la même chose de dire “je ME SENS sauvé”, que de dire “je SAIS que je suis sauvé”.</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62F17-3131-F5D2-0046-FDCBAFB6E65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31174EA-D285-49E3-027C-41B89A854060}"/>
              </a:ext>
            </a:extLst>
          </p:cNvPr>
          <p:cNvSpPr>
            <a:spLocks/>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099781C0-E0FA-4F20-6566-5E54A19817F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058302" y="2441998"/>
            <a:ext cx="3989832" cy="4416002"/>
          </a:xfrm>
          <a:prstGeom prst="rect">
            <a:avLst/>
          </a:prstGeom>
        </p:spPr>
      </p:pic>
      <p:sp>
        <p:nvSpPr>
          <p:cNvPr id="2" name="Title 1">
            <a:extLst>
              <a:ext uri="{FF2B5EF4-FFF2-40B4-BE49-F238E27FC236}">
                <a16:creationId xmlns:a16="http://schemas.microsoft.com/office/drawing/2014/main" id="{1AC35947-DBA0-31EB-B48E-28F06321E81E}"/>
              </a:ext>
            </a:extLst>
          </p:cNvPr>
          <p:cNvSpPr>
            <a:spLocks noGrp="1"/>
          </p:cNvSpPr>
          <p:nvPr>
            <p:ph type="title"/>
          </p:nvPr>
        </p:nvSpPr>
        <p:spPr>
          <a:xfrm>
            <a:off x="838200" y="365125"/>
            <a:ext cx="5181600" cy="1325563"/>
          </a:xfrm>
        </p:spPr>
        <p:txBody>
          <a:bodyPr>
            <a:normAutofit fontScale="90000"/>
          </a:bodyPr>
          <a:lstStyle/>
          <a:p>
            <a:r>
              <a:rPr lang="fr-FR" b="1" dirty="0">
                <a:solidFill>
                  <a:srgbClr val="255394"/>
                </a:solidFill>
                <a:latin typeface="Georgia" panose="02040502050405020303" pitchFamily="18" charset="0"/>
              </a:rPr>
              <a:t>La Foi </a:t>
            </a:r>
            <a:r>
              <a:rPr lang="fr-FR" b="1" dirty="0">
                <a:latin typeface="Georgia" panose="02040502050405020303" pitchFamily="18" charset="0"/>
              </a:rPr>
              <a:t>n’est </a:t>
            </a:r>
            <a:r>
              <a:rPr lang="fr-FR" b="1" dirty="0">
                <a:solidFill>
                  <a:srgbClr val="932553"/>
                </a:solidFill>
                <a:latin typeface="Georgia" panose="02040502050405020303" pitchFamily="18" charset="0"/>
              </a:rPr>
              <a:t>Pas</a:t>
            </a:r>
            <a:br>
              <a:rPr lang="fr-FR" b="1" dirty="0">
                <a:solidFill>
                  <a:srgbClr val="932553"/>
                </a:solidFill>
                <a:latin typeface="Georgia" panose="02040502050405020303" pitchFamily="18" charset="0"/>
              </a:rPr>
            </a:br>
            <a:r>
              <a:rPr lang="fr-FR" b="1" dirty="0">
                <a:solidFill>
                  <a:srgbClr val="932553"/>
                </a:solidFill>
                <a:latin typeface="Georgia" panose="02040502050405020303" pitchFamily="18" charset="0"/>
              </a:rPr>
              <a:t>une Émotion </a:t>
            </a:r>
            <a:r>
              <a:rPr lang="fr-FR" sz="2400" dirty="0">
                <a:latin typeface="Georgia" panose="02040502050405020303" pitchFamily="18" charset="0"/>
              </a:rPr>
              <a:t>—</a:t>
            </a:r>
            <a:r>
              <a:rPr lang="fr-FR" b="1" dirty="0">
                <a:latin typeface="Georgia" panose="02040502050405020303" pitchFamily="18" charset="0"/>
              </a:rPr>
              <a:t> </a:t>
            </a:r>
            <a:r>
              <a:rPr lang="fr-FR" sz="2400" dirty="0">
                <a:latin typeface="Georgia" panose="02040502050405020303" pitchFamily="18" charset="0"/>
              </a:rPr>
              <a:t>journal d’E.G. White, 27 mai 1893</a:t>
            </a:r>
          </a:p>
        </p:txBody>
      </p:sp>
      <p:sp>
        <p:nvSpPr>
          <p:cNvPr id="3" name="Content Placeholder 2">
            <a:extLst>
              <a:ext uri="{FF2B5EF4-FFF2-40B4-BE49-F238E27FC236}">
                <a16:creationId xmlns:a16="http://schemas.microsoft.com/office/drawing/2014/main" id="{73C2184B-D7E2-8B15-8A8E-96C202B70BD2}"/>
              </a:ext>
            </a:extLst>
          </p:cNvPr>
          <p:cNvSpPr>
            <a:spLocks noGrp="1"/>
          </p:cNvSpPr>
          <p:nvPr>
            <p:ph sz="half" idx="1"/>
          </p:nvPr>
        </p:nvSpPr>
        <p:spPr/>
        <p:txBody>
          <a:bodyPr>
            <a:noAutofit/>
          </a:bodyPr>
          <a:lstStyle/>
          <a:p>
            <a:pPr marL="0" indent="0">
              <a:buNone/>
            </a:pPr>
            <a:r>
              <a:rPr lang="fr-FR" sz="3600" dirty="0">
                <a:latin typeface="Aptos Light" panose="020B0004020202020204" pitchFamily="34" charset="0"/>
                <a:cs typeface="Didot" panose="02000503000000020003" pitchFamily="2" charset="-79"/>
              </a:rPr>
              <a:t>« Ma tête est fatiguée ce matin. Brume et nuages envahissent mon esprit. Mais je ne nourrirai pas les suggestions de l'ennemi pour me faire perdre confiance et douter du Seigneur. …</a:t>
            </a:r>
          </a:p>
        </p:txBody>
      </p:sp>
      <p:sp>
        <p:nvSpPr>
          <p:cNvPr id="4" name="Content Placeholder 3">
            <a:extLst>
              <a:ext uri="{FF2B5EF4-FFF2-40B4-BE49-F238E27FC236}">
                <a16:creationId xmlns:a16="http://schemas.microsoft.com/office/drawing/2014/main" id="{E916C2F2-5926-9FBA-6A0C-54E84192CC77}"/>
              </a:ext>
            </a:extLst>
          </p:cNvPr>
          <p:cNvSpPr>
            <a:spLocks noGrp="1"/>
          </p:cNvSpPr>
          <p:nvPr>
            <p:ph sz="half" idx="2"/>
          </p:nvPr>
        </p:nvSpPr>
        <p:spPr>
          <a:xfrm>
            <a:off x="6762135" y="365125"/>
            <a:ext cx="5181600" cy="4212563"/>
          </a:xfrm>
        </p:spPr>
        <p:txBody>
          <a:bodyPr vert="horz" lIns="91440" tIns="45720" rIns="91440" bIns="45720" rtlCol="0">
            <a:spAutoFit/>
          </a:bodyPr>
          <a:lstStyle/>
          <a:p>
            <a:pPr marL="0" indent="0">
              <a:buNone/>
            </a:pPr>
            <a:r>
              <a:rPr lang="fr-FR" sz="3600" dirty="0">
                <a:latin typeface="Aptos Light" panose="020B0004020202020204" pitchFamily="34" charset="0"/>
                <a:cs typeface="Didot" panose="02000503000000020003" pitchFamily="2" charset="-79"/>
              </a:rPr>
              <a:t>… C'est maintenant le temps pour moi de combattre le bon combat de la foi. </a:t>
            </a:r>
            <a:r>
              <a:rPr lang="fr-FR" sz="3600" b="1" dirty="0">
                <a:solidFill>
                  <a:srgbClr val="932553"/>
                </a:solidFill>
                <a:latin typeface="Aptos Light" panose="020B0004020202020204" pitchFamily="34" charset="0"/>
                <a:cs typeface="Didot" panose="02000503000000020003" pitchFamily="2" charset="-79"/>
              </a:rPr>
              <a:t>La foi n'est pas un sentiment</a:t>
            </a:r>
            <a:r>
              <a:rPr lang="fr-FR" sz="3600" dirty="0">
                <a:solidFill>
                  <a:srgbClr val="932553"/>
                </a:solidFill>
                <a:latin typeface="Aptos Light" panose="020B0004020202020204" pitchFamily="34" charset="0"/>
                <a:cs typeface="Didot" panose="02000503000000020003" pitchFamily="2" charset="-79"/>
              </a:rPr>
              <a:t>. </a:t>
            </a:r>
            <a:r>
              <a:rPr lang="fr-FR" sz="3600" dirty="0">
                <a:latin typeface="Aptos Light" panose="020B0004020202020204" pitchFamily="34" charset="0"/>
                <a:cs typeface="Didot" panose="02000503000000020003" pitchFamily="2" charset="-79"/>
              </a:rPr>
              <a:t>…</a:t>
            </a:r>
          </a:p>
          <a:p>
            <a:pPr marL="0" indent="0">
              <a:spcBef>
                <a:spcPts val="0"/>
              </a:spcBef>
              <a:buNone/>
            </a:pPr>
            <a:r>
              <a:rPr lang="fr-FR" sz="3600" dirty="0">
                <a:latin typeface="Aptos Light" panose="020B0004020202020204" pitchFamily="34" charset="0"/>
                <a:cs typeface="Didot" panose="02000503000000020003" pitchFamily="2" charset="-79"/>
              </a:rPr>
              <a:t>		  </a:t>
            </a:r>
            <a:r>
              <a:rPr lang="fr-FR" sz="3600" b="1" dirty="0">
                <a:solidFill>
                  <a:srgbClr val="255394"/>
                </a:solidFill>
                <a:latin typeface="Aptos Light" panose="020B0004020202020204" pitchFamily="34" charset="0"/>
                <a:cs typeface="Didot" panose="02000503000000020003" pitchFamily="2" charset="-79"/>
              </a:rPr>
              <a:t>La foi ne    </a:t>
            </a:r>
          </a:p>
          <a:p>
            <a:pPr marL="0" indent="0">
              <a:spcBef>
                <a:spcPts val="0"/>
              </a:spcBef>
              <a:buNone/>
            </a:pPr>
            <a:r>
              <a:rPr lang="fr-FR" sz="3600" b="1" dirty="0">
                <a:solidFill>
                  <a:srgbClr val="255394"/>
                </a:solidFill>
                <a:latin typeface="Aptos Light" panose="020B0004020202020204" pitchFamily="34" charset="0"/>
                <a:cs typeface="Didot" panose="02000503000000020003" pitchFamily="2" charset="-79"/>
              </a:rPr>
              <a:t>                     marche pas à</a:t>
            </a:r>
          </a:p>
          <a:p>
            <a:pPr marL="0" indent="0">
              <a:spcBef>
                <a:spcPts val="0"/>
              </a:spcBef>
              <a:buNone/>
            </a:pPr>
            <a:r>
              <a:rPr lang="fr-FR" sz="3600" b="1" dirty="0">
                <a:solidFill>
                  <a:srgbClr val="255394"/>
                </a:solidFill>
                <a:latin typeface="Aptos Light" panose="020B0004020202020204" pitchFamily="34" charset="0"/>
                <a:cs typeface="Didot" panose="02000503000000020003" pitchFamily="2" charset="-79"/>
              </a:rPr>
              <a:t>                     vue. </a:t>
            </a:r>
            <a:r>
              <a:rPr lang="fr-FR" sz="3600" dirty="0">
                <a:latin typeface="Aptos Light" panose="020B0004020202020204" pitchFamily="34" charset="0"/>
                <a:cs typeface="Didot" panose="02000503000000020003" pitchFamily="2" charset="-79"/>
              </a:rPr>
              <a:t>»</a:t>
            </a:r>
          </a:p>
        </p:txBody>
      </p:sp>
      <p:sp>
        <p:nvSpPr>
          <p:cNvPr id="8" name="TextBox 7">
            <a:extLst>
              <a:ext uri="{FF2B5EF4-FFF2-40B4-BE49-F238E27FC236}">
                <a16:creationId xmlns:a16="http://schemas.microsoft.com/office/drawing/2014/main" id="{A18D77A5-2CCC-2533-7B51-8F6A7E8FF7FA}"/>
              </a:ext>
            </a:extLst>
          </p:cNvPr>
          <p:cNvSpPr txBox="1"/>
          <p:nvPr/>
        </p:nvSpPr>
        <p:spPr>
          <a:xfrm>
            <a:off x="9048134" y="4388389"/>
            <a:ext cx="2781300" cy="523220"/>
          </a:xfrm>
          <a:prstGeom prst="rect">
            <a:avLst/>
          </a:prstGeom>
          <a:noFill/>
        </p:spPr>
        <p:txBody>
          <a:bodyPr wrap="square" rtlCol="0">
            <a:spAutoFit/>
          </a:bodyPr>
          <a:lstStyle/>
          <a:p>
            <a:r>
              <a:rPr lang="fr-FR" sz="1400" i="1" dirty="0">
                <a:ea typeface="Open Sans Light" pitchFamily="2" charset="0"/>
                <a:cs typeface="Open Sans Light" pitchFamily="2" charset="0"/>
              </a:rPr>
              <a:t>E.G. White, This Day With God,</a:t>
            </a:r>
          </a:p>
          <a:p>
            <a:r>
              <a:rPr lang="fr-FR" sz="1400" i="1" dirty="0">
                <a:ea typeface="Open Sans Light" pitchFamily="2" charset="0"/>
                <a:cs typeface="Open Sans Light" pitchFamily="2" charset="0"/>
              </a:rPr>
              <a:t>p. 156 (Journal, 27 mai 1893)</a:t>
            </a:r>
          </a:p>
        </p:txBody>
      </p:sp>
    </p:spTree>
    <p:extLst>
      <p:ext uri="{BB962C8B-B14F-4D97-AF65-F5344CB8AC3E}">
        <p14:creationId xmlns:p14="http://schemas.microsoft.com/office/powerpoint/2010/main" val="193804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AB0FB-E76A-413F-5103-68D14CEE2E4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D60A5A77-708F-735D-AAC0-67A22CEF8F8B}"/>
              </a:ext>
            </a:extLst>
          </p:cNvPr>
          <p:cNvPicPr>
            <a:picLocks noGrp="1" noRot="1" noChangeAspect="1" noMove="1" noResize="1" noEditPoints="1" noAdjustHandles="1" noChangeArrowheads="1" noChangeShapeType="1" noCrop="1"/>
          </p:cNvPicPr>
          <p:nvPr/>
        </p:nvPicPr>
        <p:blipFill>
          <a:blip r:embed="rId2" cstate="email">
            <a:duotone>
              <a:schemeClr val="accent1">
                <a:shade val="45000"/>
                <a:satMod val="135000"/>
              </a:schemeClr>
              <a:prstClr val="white"/>
            </a:duotone>
            <a:alphaModFix amt="5000"/>
            <a:extLst>
              <a:ext uri="{28A0092B-C50C-407E-A947-70E740481C1C}">
                <a14:useLocalDpi xmlns:a14="http://schemas.microsoft.com/office/drawing/2010/main"/>
              </a:ext>
            </a:extLst>
          </a:blip>
          <a:srcRect/>
          <a:stretch>
            <a:fillRect/>
          </a:stretch>
        </p:blipFill>
        <p:spPr>
          <a:xfrm>
            <a:off x="0" y="-1"/>
            <a:ext cx="12193200" cy="6858001"/>
          </a:xfrm>
          <a:prstGeom prst="rect">
            <a:avLst/>
          </a:prstGeom>
        </p:spPr>
      </p:pic>
      <p:sp>
        <p:nvSpPr>
          <p:cNvPr id="13" name="Rectangle 12">
            <a:extLst>
              <a:ext uri="{FF2B5EF4-FFF2-40B4-BE49-F238E27FC236}">
                <a16:creationId xmlns:a16="http://schemas.microsoft.com/office/drawing/2014/main" id="{791DA9EE-5569-C049-E574-A5C097C0CE9A}"/>
              </a:ext>
            </a:extLst>
          </p:cNvPr>
          <p:cNvSpPr>
            <a:spLocks noGrp="1" noRot="1" noMove="1" noResize="1" noEditPoints="1" noAdjustHandles="1" noChangeArrowheads="1" noChangeShapeType="1"/>
          </p:cNvSpPr>
          <p:nvPr/>
        </p:nvSpPr>
        <p:spPr>
          <a:xfrm>
            <a:off x="-1" y="-1"/>
            <a:ext cx="12193200" cy="6858000"/>
          </a:xfrm>
          <a:prstGeom prst="rect">
            <a:avLst/>
          </a:prstGeom>
          <a:solidFill>
            <a:schemeClr val="tx1">
              <a:alpha val="3767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8">
            <a:extLst>
              <a:ext uri="{FF2B5EF4-FFF2-40B4-BE49-F238E27FC236}">
                <a16:creationId xmlns:a16="http://schemas.microsoft.com/office/drawing/2014/main" id="{449A6B38-DDED-BA4B-E731-03EAA04456D2}"/>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a:ext>
            </a:extLst>
          </a:blip>
          <a:srcRect/>
          <a:stretch>
            <a:fillRect/>
          </a:stretch>
        </p:blipFill>
        <p:spPr>
          <a:xfrm>
            <a:off x="-1198" y="4069550"/>
            <a:ext cx="2678380" cy="2788450"/>
          </a:xfrm>
          <a:prstGeom prst="rect">
            <a:avLst/>
          </a:prstGeom>
        </p:spPr>
      </p:pic>
      <p:sp>
        <p:nvSpPr>
          <p:cNvPr id="2" name="Title 1">
            <a:extLst>
              <a:ext uri="{FF2B5EF4-FFF2-40B4-BE49-F238E27FC236}">
                <a16:creationId xmlns:a16="http://schemas.microsoft.com/office/drawing/2014/main" id="{BE12FD7D-38FD-625C-26E3-D6A5C036B9D7}"/>
              </a:ext>
            </a:extLst>
          </p:cNvPr>
          <p:cNvSpPr>
            <a:spLocks noGrp="1"/>
          </p:cNvSpPr>
          <p:nvPr>
            <p:ph type="ctrTitle"/>
          </p:nvPr>
        </p:nvSpPr>
        <p:spPr>
          <a:xfrm>
            <a:off x="-1" y="396000"/>
            <a:ext cx="12191999" cy="2637517"/>
          </a:xfrm>
          <a:effectLst>
            <a:outerShdw blurRad="50800" dist="38100" dir="2700000" algn="tl" rotWithShape="0">
              <a:schemeClr val="tx1">
                <a:lumMod val="50000"/>
                <a:lumOff val="50000"/>
                <a:alpha val="40000"/>
              </a:schemeClr>
            </a:outerShdw>
          </a:effectLst>
        </p:spPr>
        <p:txBody>
          <a:bodyPr wrap="square" anchor="ctr">
            <a:spAutoFit/>
          </a:bodyPr>
          <a:lstStyle/>
          <a:p>
            <a:pPr>
              <a:lnSpc>
                <a:spcPct val="80000"/>
              </a:lnSpc>
            </a:pPr>
            <a:r>
              <a:rPr lang="fr-FR" sz="8000" b="1" dirty="0">
                <a:latin typeface="Aptos" panose="020B0004020202020204" pitchFamily="34" charset="0"/>
                <a:ea typeface="Open Sans ExtraBold" pitchFamily="2" charset="0"/>
                <a:cs typeface="Open Sans ExtraBold" pitchFamily="2" charset="0"/>
              </a:rPr>
              <a:t>LA PAROLE </a:t>
            </a:r>
            <a:br>
              <a:rPr lang="fr-FR" sz="8000" b="1" dirty="0">
                <a:latin typeface="Aptos" panose="020B0004020202020204" pitchFamily="34" charset="0"/>
                <a:ea typeface="Open Sans ExtraBold" pitchFamily="2" charset="0"/>
                <a:cs typeface="Open Sans ExtraBold" pitchFamily="2" charset="0"/>
              </a:rPr>
            </a:br>
            <a:r>
              <a:rPr lang="fr-FR" sz="8000" b="1" dirty="0">
                <a:latin typeface="Aptos" panose="020B0004020202020204" pitchFamily="34" charset="0"/>
                <a:ea typeface="Open Sans ExtraBold" pitchFamily="2" charset="0"/>
                <a:cs typeface="Open Sans ExtraBold" pitchFamily="2" charset="0"/>
              </a:rPr>
              <a:t>DE DIEU</a:t>
            </a:r>
            <a:r>
              <a:rPr lang="fr-FR" sz="4400" b="1" dirty="0">
                <a:latin typeface="Aptos" panose="020B0004020202020204" pitchFamily="34" charset="0"/>
                <a:ea typeface="Open Sans ExtraBold" pitchFamily="2" charset="0"/>
                <a:cs typeface="Open Sans ExtraBold" pitchFamily="2" charset="0"/>
              </a:rPr>
              <a:t>, </a:t>
            </a:r>
            <a:br>
              <a:rPr lang="fr-FR" sz="4400" b="1" dirty="0">
                <a:latin typeface="Aptos" panose="020B0004020202020204" pitchFamily="34" charset="0"/>
                <a:ea typeface="Open Sans ExtraBold" pitchFamily="2" charset="0"/>
                <a:cs typeface="Open Sans ExtraBold" pitchFamily="2" charset="0"/>
              </a:rPr>
            </a:br>
            <a:r>
              <a:rPr lang="fr-FR" sz="4400" b="1" dirty="0">
                <a:latin typeface="Aptos" panose="020B0004020202020204" pitchFamily="34" charset="0"/>
                <a:ea typeface="Open Sans ExtraBold" pitchFamily="2" charset="0"/>
                <a:cs typeface="Open Sans ExtraBold" pitchFamily="2" charset="0"/>
              </a:rPr>
              <a:t>FONDEMENT Inébranlable</a:t>
            </a:r>
            <a:endParaRPr lang="fr-FR" sz="2400" b="1" dirty="0">
              <a:latin typeface="Aptos" panose="020B0004020202020204" pitchFamily="34" charset="0"/>
              <a:ea typeface="Open Sans ExtraBold" pitchFamily="2" charset="0"/>
              <a:cs typeface="Open Sans ExtraBold" pitchFamily="2" charset="0"/>
            </a:endParaRPr>
          </a:p>
        </p:txBody>
      </p:sp>
      <p:sp>
        <p:nvSpPr>
          <p:cNvPr id="3" name="Subtitle 2">
            <a:extLst>
              <a:ext uri="{FF2B5EF4-FFF2-40B4-BE49-F238E27FC236}">
                <a16:creationId xmlns:a16="http://schemas.microsoft.com/office/drawing/2014/main" id="{72BA5185-7CD2-BE93-6995-15B6A41C2D42}"/>
              </a:ext>
            </a:extLst>
          </p:cNvPr>
          <p:cNvSpPr>
            <a:spLocks noGrp="1"/>
          </p:cNvSpPr>
          <p:nvPr>
            <p:ph type="subTitle" idx="1"/>
          </p:nvPr>
        </p:nvSpPr>
        <p:spPr>
          <a:xfrm>
            <a:off x="2463435" y="3139579"/>
            <a:ext cx="8032027" cy="2677656"/>
          </a:xfrm>
          <a:effectLst>
            <a:outerShdw blurRad="63500" sx="102000" sy="102000" algn="ctr" rotWithShape="0">
              <a:prstClr val="black">
                <a:alpha val="40000"/>
              </a:prstClr>
            </a:outerShdw>
          </a:effectLst>
        </p:spPr>
        <p:txBody>
          <a:bodyPr wrap="square" lIns="180000" rIns="216000">
            <a:spAutoFit/>
          </a:bodyPr>
          <a:lstStyle/>
          <a:p>
            <a:pPr algn="l">
              <a:lnSpc>
                <a:spcPct val="100000"/>
              </a:lnSpc>
              <a:spcBef>
                <a:spcPts val="0"/>
              </a:spcBef>
            </a:pPr>
            <a:r>
              <a:rPr lang="fr-FR" dirty="0">
                <a:solidFill>
                  <a:schemeClr val="bg1"/>
                </a:solidFill>
                <a:latin typeface="Georgia" panose="02040502050405020303" pitchFamily="18" charset="0"/>
              </a:rPr>
              <a:t>« Les sentiments ne sont pas du tout fiables. Une religion nourrie et maintenue en vie par les émotions est sans valeur. </a:t>
            </a:r>
            <a:r>
              <a:rPr lang="fr-FR" b="1" dirty="0">
                <a:solidFill>
                  <a:schemeClr val="bg1"/>
                </a:solidFill>
                <a:latin typeface="Georgia" panose="02040502050405020303" pitchFamily="18" charset="0"/>
              </a:rPr>
              <a:t>La Parole de Dieu est le fondement sur lequel nos espoirs peuvent reposer en toute sécurité</a:t>
            </a:r>
            <a:r>
              <a:rPr lang="fr-FR" dirty="0">
                <a:solidFill>
                  <a:schemeClr val="bg1"/>
                </a:solidFill>
                <a:latin typeface="Georgia" panose="02040502050405020303" pitchFamily="18" charset="0"/>
              </a:rPr>
              <a:t>, et dans la confiance que nous avons en la Parole de Dieu, nous sommes fondés, renforcés, fixés, et rivés au Rocher éternel. »</a:t>
            </a:r>
          </a:p>
        </p:txBody>
      </p:sp>
      <p:sp>
        <p:nvSpPr>
          <p:cNvPr id="5" name="TextBox 4">
            <a:extLst>
              <a:ext uri="{FF2B5EF4-FFF2-40B4-BE49-F238E27FC236}">
                <a16:creationId xmlns:a16="http://schemas.microsoft.com/office/drawing/2014/main" id="{D57F29E6-6CEA-A051-27E7-A86FBD9E46FD}"/>
              </a:ext>
            </a:extLst>
          </p:cNvPr>
          <p:cNvSpPr txBox="1"/>
          <p:nvPr/>
        </p:nvSpPr>
        <p:spPr>
          <a:xfrm>
            <a:off x="6273405" y="5463775"/>
            <a:ext cx="3455160" cy="307777"/>
          </a:xfrm>
          <a:prstGeom prst="rect">
            <a:avLst/>
          </a:prstGeom>
          <a:noFill/>
          <a:effectLst>
            <a:outerShdw blurRad="63500" sx="102000" sy="102000" algn="ctr" rotWithShape="0">
              <a:prstClr val="black">
                <a:alpha val="40000"/>
              </a:prstClr>
            </a:outerShdw>
          </a:effectLst>
        </p:spPr>
        <p:txBody>
          <a:bodyPr wrap="square" rtlCol="0">
            <a:spAutoFit/>
          </a:bodyPr>
          <a:lstStyle/>
          <a:p>
            <a:r>
              <a:rPr lang="fr-FR" sz="1400" i="1" dirty="0">
                <a:ea typeface="Open Sans Light" pitchFamily="2" charset="0"/>
                <a:cs typeface="Open Sans Light" pitchFamily="2" charset="0"/>
              </a:rPr>
              <a:t>— E.G. White, This Day With God, p. 156</a:t>
            </a:r>
          </a:p>
        </p:txBody>
      </p:sp>
    </p:spTree>
    <p:extLst>
      <p:ext uri="{BB962C8B-B14F-4D97-AF65-F5344CB8AC3E}">
        <p14:creationId xmlns:p14="http://schemas.microsoft.com/office/powerpoint/2010/main" val="29048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AA69D8CF-BC77-92D9-5135-84188D452D06}"/>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169AD7B2-D119-3747-AE41-ECD986F2BCED}"/>
              </a:ext>
            </a:extLst>
          </p:cNvPr>
          <p:cNvSpPr txBox="1"/>
          <p:nvPr/>
        </p:nvSpPr>
        <p:spPr>
          <a:xfrm>
            <a:off x="2143432" y="1626814"/>
            <a:ext cx="10048568" cy="1569660"/>
          </a:xfrm>
          <a:prstGeom prst="rect">
            <a:avLst/>
          </a:prstGeom>
          <a:noFill/>
        </p:spPr>
        <p:txBody>
          <a:bodyPr wrap="square">
            <a:spAutoFit/>
          </a:bodyPr>
          <a:lstStyle/>
          <a:p>
            <a:pPr algn="ctr">
              <a:spcAft>
                <a:spcPts val="600"/>
              </a:spcAft>
            </a:pPr>
            <a:r>
              <a:rPr lang="fr-FR" sz="9600" b="1" noProof="1">
                <a:ln w="9525">
                  <a:solidFill>
                    <a:schemeClr val="bg1"/>
                  </a:solidFill>
                  <a:prstDash val="solid"/>
                </a:ln>
                <a:solidFill>
                  <a:schemeClr val="accent5">
                    <a:lumMod val="50000"/>
                  </a:schemeClr>
                </a:solidFill>
                <a:effectLst>
                  <a:outerShdw blurRad="12700" dist="38100" dir="2700000" algn="tl" rotWithShape="0">
                    <a:srgbClr val="9E2831"/>
                  </a:outerShdw>
                </a:effectLst>
              </a:rPr>
              <a:t>QU'EST-CE QUE LA FOI ?</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AFFCF1-25FD-D74A-0913-6DB897592BE4}"/>
              </a:ext>
            </a:extLst>
          </p:cNvPr>
          <p:cNvSpPr>
            <a:spLocks/>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id="{B7B51A74-6D7C-33E8-F713-47F9A7CEE0FF}"/>
              </a:ext>
            </a:extLst>
          </p:cNvPr>
          <p:cNvSpPr>
            <a:spLocks noGrp="1"/>
          </p:cNvSpPr>
          <p:nvPr>
            <p:ph type="title"/>
          </p:nvPr>
        </p:nvSpPr>
        <p:spPr>
          <a:xfrm>
            <a:off x="0" y="0"/>
            <a:ext cx="12192000" cy="1325563"/>
          </a:xfrm>
          <a:ln>
            <a:noFill/>
          </a:ln>
        </p:spPr>
        <p:txBody>
          <a:bodyPr/>
          <a:lstStyle/>
          <a:p>
            <a:pPr algn="ctr"/>
            <a:r>
              <a:rPr lang="fr-FR" b="1" dirty="0">
                <a:solidFill>
                  <a:srgbClr val="932553"/>
                </a:solidFill>
                <a:latin typeface="Georgia" panose="02040502050405020303" pitchFamily="18" charset="0"/>
              </a:rPr>
              <a:t>Des Exemples </a:t>
            </a:r>
            <a:r>
              <a:rPr lang="fr-FR" b="1" dirty="0">
                <a:latin typeface="Georgia" panose="02040502050405020303" pitchFamily="18" charset="0"/>
              </a:rPr>
              <a:t>de</a:t>
            </a:r>
            <a:r>
              <a:rPr lang="fr-FR" b="1" dirty="0">
                <a:solidFill>
                  <a:srgbClr val="5F3E59"/>
                </a:solidFill>
                <a:latin typeface="Georgia" panose="02040502050405020303" pitchFamily="18" charset="0"/>
              </a:rPr>
              <a:t> </a:t>
            </a:r>
            <a:r>
              <a:rPr lang="fr-FR" b="1" dirty="0">
                <a:solidFill>
                  <a:srgbClr val="255394"/>
                </a:solidFill>
                <a:latin typeface="Georgia" panose="02040502050405020303" pitchFamily="18" charset="0"/>
              </a:rPr>
              <a:t>Foi</a:t>
            </a:r>
            <a:r>
              <a:rPr lang="fr-FR" b="1" dirty="0">
                <a:solidFill>
                  <a:srgbClr val="5F3E59"/>
                </a:solidFill>
                <a:latin typeface="Georgia" panose="02040502050405020303" pitchFamily="18" charset="0"/>
              </a:rPr>
              <a:t> </a:t>
            </a:r>
            <a:r>
              <a:rPr lang="fr-FR" dirty="0">
                <a:solidFill>
                  <a:srgbClr val="539325"/>
                </a:solidFill>
                <a:latin typeface="Georgia" panose="02040502050405020303" pitchFamily="18" charset="0"/>
              </a:rPr>
              <a:t>—</a:t>
            </a:r>
            <a:r>
              <a:rPr lang="fr-FR" dirty="0">
                <a:solidFill>
                  <a:srgbClr val="5F3E59"/>
                </a:solidFill>
                <a:latin typeface="Georgia" panose="02040502050405020303" pitchFamily="18" charset="0"/>
              </a:rPr>
              <a:t> Les héros</a:t>
            </a:r>
          </a:p>
        </p:txBody>
      </p:sp>
      <p:sp>
        <p:nvSpPr>
          <p:cNvPr id="19" name="Subtitle 2">
            <a:extLst>
              <a:ext uri="{FF2B5EF4-FFF2-40B4-BE49-F238E27FC236}">
                <a16:creationId xmlns:a16="http://schemas.microsoft.com/office/drawing/2014/main" id="{D035A0FA-A9EC-0DC0-53EB-4E81C2DCD589}"/>
              </a:ext>
            </a:extLst>
          </p:cNvPr>
          <p:cNvSpPr txBox="1">
            <a:spLocks/>
          </p:cNvSpPr>
          <p:nvPr/>
        </p:nvSpPr>
        <p:spPr>
          <a:xfrm>
            <a:off x="360000" y="4821242"/>
            <a:ext cx="11471999" cy="1400383"/>
          </a:xfrm>
          <a:prstGeom prst="rect">
            <a:avLst/>
          </a:prstGeom>
        </p:spPr>
        <p:txBody>
          <a:bodyPr wrap="square" lIns="90000" rIns="90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fr-FR" sz="2000" b="1" dirty="0">
                <a:latin typeface="Aptos Light" panose="020B0004020202020204" pitchFamily="34" charset="0"/>
              </a:rPr>
              <a:t>Cet(s) exemple(s) de ténacité humaine, soutenue par la puissance divine</a:t>
            </a:r>
            <a:r>
              <a:rPr lang="fr-FR" sz="2000" dirty="0">
                <a:latin typeface="Aptos Light" panose="020B0004020202020204" pitchFamily="34" charset="0"/>
              </a:rPr>
              <a:t>, est un </a:t>
            </a:r>
            <a:r>
              <a:rPr lang="fr-FR" sz="2000" dirty="0">
                <a:highlight>
                  <a:srgbClr val="00FFFF"/>
                </a:highlight>
                <a:latin typeface="Aptos Light" panose="020B0004020202020204" pitchFamily="34" charset="0"/>
              </a:rPr>
              <a:t> témoignage donné au monde de la fidélité de Dieu dans ses promesses </a:t>
            </a:r>
            <a:r>
              <a:rPr lang="fr-FR" sz="2000" dirty="0">
                <a:latin typeface="Aptos Light" panose="020B0004020202020204" pitchFamily="34" charset="0"/>
              </a:rPr>
              <a:t>– de sa présence constante et de sa grâce renouvelée.</a:t>
            </a:r>
          </a:p>
          <a:p>
            <a:pPr marL="0" indent="0">
              <a:lnSpc>
                <a:spcPct val="100000"/>
              </a:lnSpc>
              <a:spcBef>
                <a:spcPts val="600"/>
              </a:spcBef>
              <a:buNone/>
            </a:pPr>
            <a:r>
              <a:rPr lang="fr-FR" sz="2000" b="1" dirty="0">
                <a:latin typeface="Aptos Light" panose="020B0004020202020204" pitchFamily="34" charset="0"/>
              </a:rPr>
              <a:t>Quand le monde observe ces humbles hommes, il ne peut discerner pourquoi Dieu leur accorde une si grande valeur morale.</a:t>
            </a:r>
            <a:r>
              <a:rPr lang="fr-FR" sz="2000" dirty="0">
                <a:latin typeface="Aptos Light" panose="020B0004020202020204" pitchFamily="34" charset="0"/>
              </a:rPr>
              <a:t> </a:t>
            </a:r>
          </a:p>
        </p:txBody>
      </p:sp>
      <p:sp>
        <p:nvSpPr>
          <p:cNvPr id="6" name="TextBox 5">
            <a:extLst>
              <a:ext uri="{FF2B5EF4-FFF2-40B4-BE49-F238E27FC236}">
                <a16:creationId xmlns:a16="http://schemas.microsoft.com/office/drawing/2014/main" id="{9228BCF7-5273-E166-5E46-CCBACFBE5FD6}"/>
              </a:ext>
            </a:extLst>
          </p:cNvPr>
          <p:cNvSpPr txBox="1"/>
          <p:nvPr/>
        </p:nvSpPr>
        <p:spPr>
          <a:xfrm>
            <a:off x="2754422" y="5884352"/>
            <a:ext cx="3455160" cy="307777"/>
          </a:xfrm>
          <a:prstGeom prst="rect">
            <a:avLst/>
          </a:prstGeom>
          <a:noFill/>
        </p:spPr>
        <p:txBody>
          <a:bodyPr wrap="square" rtlCol="0">
            <a:spAutoFit/>
          </a:bodyPr>
          <a:lstStyle/>
          <a:p>
            <a:r>
              <a:rPr lang="fr-FR" sz="1400" i="1" dirty="0">
                <a:ea typeface="Open Sans Light" pitchFamily="2" charset="0"/>
                <a:cs typeface="Open Sans Light" pitchFamily="2" charset="0"/>
              </a:rPr>
              <a:t>— E.G. White, Lift Him Up, p. 328</a:t>
            </a:r>
          </a:p>
        </p:txBody>
      </p:sp>
      <p:sp>
        <p:nvSpPr>
          <p:cNvPr id="7" name="Rectangle 6" hidden="1">
            <a:extLst>
              <a:ext uri="{FF2B5EF4-FFF2-40B4-BE49-F238E27FC236}">
                <a16:creationId xmlns:a16="http://schemas.microsoft.com/office/drawing/2014/main" id="{4A14E463-32E6-FC4A-2D96-63593E8A6FE4}"/>
              </a:ext>
            </a:extLst>
          </p:cNvPr>
          <p:cNvSpPr/>
          <p:nvPr/>
        </p:nvSpPr>
        <p:spPr>
          <a:xfrm>
            <a:off x="360000" y="1332000"/>
            <a:ext cx="1440000" cy="14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hidden="1">
            <a:extLst>
              <a:ext uri="{FF2B5EF4-FFF2-40B4-BE49-F238E27FC236}">
                <a16:creationId xmlns:a16="http://schemas.microsoft.com/office/drawing/2014/main" id="{4CDCBAC9-7BA3-C431-F745-D8E22E55C1FF}"/>
              </a:ext>
            </a:extLst>
          </p:cNvPr>
          <p:cNvSpPr/>
          <p:nvPr/>
        </p:nvSpPr>
        <p:spPr>
          <a:xfrm>
            <a:off x="2366400" y="1332000"/>
            <a:ext cx="1440000" cy="14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hidden="1">
            <a:extLst>
              <a:ext uri="{FF2B5EF4-FFF2-40B4-BE49-F238E27FC236}">
                <a16:creationId xmlns:a16="http://schemas.microsoft.com/office/drawing/2014/main" id="{8AB0C3FD-6424-84ED-AAA8-074039FC8663}"/>
              </a:ext>
            </a:extLst>
          </p:cNvPr>
          <p:cNvSpPr/>
          <p:nvPr/>
        </p:nvSpPr>
        <p:spPr>
          <a:xfrm>
            <a:off x="4372800" y="1332000"/>
            <a:ext cx="1440000" cy="14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hidden="1">
            <a:extLst>
              <a:ext uri="{FF2B5EF4-FFF2-40B4-BE49-F238E27FC236}">
                <a16:creationId xmlns:a16="http://schemas.microsoft.com/office/drawing/2014/main" id="{1091FC77-CC3F-FBC6-CB7A-7C479B10FBA2}"/>
              </a:ext>
            </a:extLst>
          </p:cNvPr>
          <p:cNvSpPr/>
          <p:nvPr/>
        </p:nvSpPr>
        <p:spPr>
          <a:xfrm>
            <a:off x="6379200" y="1332000"/>
            <a:ext cx="1440000" cy="14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hidden="1">
            <a:extLst>
              <a:ext uri="{FF2B5EF4-FFF2-40B4-BE49-F238E27FC236}">
                <a16:creationId xmlns:a16="http://schemas.microsoft.com/office/drawing/2014/main" id="{CB869C40-6D01-D603-53ED-5EEAA8BBA597}"/>
              </a:ext>
            </a:extLst>
          </p:cNvPr>
          <p:cNvSpPr/>
          <p:nvPr/>
        </p:nvSpPr>
        <p:spPr>
          <a:xfrm>
            <a:off x="8385600" y="1332000"/>
            <a:ext cx="1440000" cy="14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AC690C3-91AF-3134-B001-9E0AEABD8768}"/>
              </a:ext>
            </a:extLst>
          </p:cNvPr>
          <p:cNvSpPr/>
          <p:nvPr/>
        </p:nvSpPr>
        <p:spPr>
          <a:xfrm>
            <a:off x="10392000" y="1332000"/>
            <a:ext cx="1440000" cy="14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Picture 41">
            <a:extLst>
              <a:ext uri="{FF2B5EF4-FFF2-40B4-BE49-F238E27FC236}">
                <a16:creationId xmlns:a16="http://schemas.microsoft.com/office/drawing/2014/main" id="{3FB380A6-DB14-9099-A66D-2CE92BA36D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6560" y="925946"/>
            <a:ext cx="1200000" cy="1800000"/>
          </a:xfrm>
          <a:prstGeom prst="rect">
            <a:avLst/>
          </a:prstGeom>
        </p:spPr>
      </p:pic>
      <p:pic>
        <p:nvPicPr>
          <p:cNvPr id="46" name="Picture 45">
            <a:extLst>
              <a:ext uri="{FF2B5EF4-FFF2-40B4-BE49-F238E27FC236}">
                <a16:creationId xmlns:a16="http://schemas.microsoft.com/office/drawing/2014/main" id="{3DD11569-B556-D228-C998-4C87FB2B03BF}"/>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3465384" y="3009901"/>
            <a:ext cx="4619625" cy="1685982"/>
          </a:xfrm>
          <a:prstGeom prst="rect">
            <a:avLst/>
          </a:prstGeom>
        </p:spPr>
      </p:pic>
      <p:pic>
        <p:nvPicPr>
          <p:cNvPr id="38" name="Picture 37">
            <a:extLst>
              <a:ext uri="{FF2B5EF4-FFF2-40B4-BE49-F238E27FC236}">
                <a16:creationId xmlns:a16="http://schemas.microsoft.com/office/drawing/2014/main" id="{0586515D-DA94-566D-3E1B-5EF643C31C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8860" y="1004342"/>
            <a:ext cx="2162119" cy="1732783"/>
          </a:xfrm>
          <a:prstGeom prst="rect">
            <a:avLst/>
          </a:prstGeom>
        </p:spPr>
      </p:pic>
      <p:sp>
        <p:nvSpPr>
          <p:cNvPr id="13" name="TextBox 12">
            <a:extLst>
              <a:ext uri="{FF2B5EF4-FFF2-40B4-BE49-F238E27FC236}">
                <a16:creationId xmlns:a16="http://schemas.microsoft.com/office/drawing/2014/main" id="{230AE0DF-5A25-FD4C-127F-A35DD937BFA3}"/>
              </a:ext>
            </a:extLst>
          </p:cNvPr>
          <p:cNvSpPr txBox="1"/>
          <p:nvPr/>
        </p:nvSpPr>
        <p:spPr>
          <a:xfrm>
            <a:off x="360000" y="2880000"/>
            <a:ext cx="1440000" cy="1815882"/>
          </a:xfrm>
          <a:prstGeom prst="rect">
            <a:avLst/>
          </a:prstGeom>
          <a:noFill/>
          <a:ln w="12700">
            <a:noFill/>
          </a:ln>
        </p:spPr>
        <p:txBody>
          <a:bodyPr wrap="square" lIns="0" rIns="0" rtlCol="0">
            <a:spAutoFit/>
          </a:bodyPr>
          <a:lstStyle/>
          <a:p>
            <a:pPr algn="ctr"/>
            <a:r>
              <a:rPr lang="fr-FR" sz="1600" b="1" dirty="0">
                <a:solidFill>
                  <a:srgbClr val="002F54"/>
                </a:solidFill>
                <a:latin typeface="Georgia" panose="02040502050405020303" pitchFamily="18" charset="0"/>
              </a:rPr>
              <a:t>Joseph</a:t>
            </a:r>
            <a:r>
              <a:rPr lang="fr-FR" sz="1600" dirty="0">
                <a:solidFill>
                  <a:srgbClr val="002F54"/>
                </a:solidFill>
                <a:latin typeface="Georgia" panose="02040502050405020303" pitchFamily="18" charset="0"/>
              </a:rPr>
              <a:t> fut maltraité et emprisonné, parce qu'il conserva sa fidélité et son intégrité.</a:t>
            </a:r>
            <a:endParaRPr lang="fr-FR" sz="1600" i="1" dirty="0">
              <a:solidFill>
                <a:srgbClr val="002F54"/>
              </a:solidFill>
              <a:ea typeface="Open Sans Light" pitchFamily="2" charset="0"/>
              <a:cs typeface="Open Sans Light" pitchFamily="2" charset="0"/>
            </a:endParaRPr>
          </a:p>
        </p:txBody>
      </p:sp>
      <p:sp>
        <p:nvSpPr>
          <p:cNvPr id="14" name="TextBox 13">
            <a:extLst>
              <a:ext uri="{FF2B5EF4-FFF2-40B4-BE49-F238E27FC236}">
                <a16:creationId xmlns:a16="http://schemas.microsoft.com/office/drawing/2014/main" id="{35FF3E6C-3A71-FBF1-7E43-708B802DDDC6}"/>
              </a:ext>
            </a:extLst>
          </p:cNvPr>
          <p:cNvSpPr txBox="1"/>
          <p:nvPr/>
        </p:nvSpPr>
        <p:spPr>
          <a:xfrm>
            <a:off x="2366640" y="2737125"/>
            <a:ext cx="1440000" cy="1323439"/>
          </a:xfrm>
          <a:prstGeom prst="rect">
            <a:avLst/>
          </a:prstGeom>
          <a:noFill/>
          <a:ln w="3175">
            <a:noFill/>
          </a:ln>
        </p:spPr>
        <p:txBody>
          <a:bodyPr wrap="square" lIns="0" rIns="0" rtlCol="0">
            <a:spAutoFit/>
          </a:bodyPr>
          <a:lstStyle/>
          <a:p>
            <a:pPr algn="ctr"/>
            <a:r>
              <a:rPr lang="fr-FR" sz="1600" b="1" dirty="0">
                <a:solidFill>
                  <a:srgbClr val="002F54"/>
                </a:solidFill>
                <a:latin typeface="Georgia" panose="02040502050405020303" pitchFamily="18" charset="0"/>
              </a:rPr>
              <a:t>David</a:t>
            </a:r>
            <a:r>
              <a:rPr lang="fr-FR" sz="1600" dirty="0">
                <a:solidFill>
                  <a:srgbClr val="002F54"/>
                </a:solidFill>
                <a:latin typeface="Georgia" panose="02040502050405020303" pitchFamily="18" charset="0"/>
              </a:rPr>
              <a:t> fut chassé par ses ennemis comme une bête de proie</a:t>
            </a:r>
            <a:endParaRPr lang="fr-FR" sz="1600" i="1" dirty="0">
              <a:solidFill>
                <a:srgbClr val="002F54"/>
              </a:solidFill>
              <a:ea typeface="Open Sans Light" pitchFamily="2" charset="0"/>
              <a:cs typeface="Open Sans Light" pitchFamily="2" charset="0"/>
            </a:endParaRPr>
          </a:p>
        </p:txBody>
      </p:sp>
      <p:sp>
        <p:nvSpPr>
          <p:cNvPr id="15" name="TextBox 14">
            <a:extLst>
              <a:ext uri="{FF2B5EF4-FFF2-40B4-BE49-F238E27FC236}">
                <a16:creationId xmlns:a16="http://schemas.microsoft.com/office/drawing/2014/main" id="{DD858DC2-E2C9-9997-70DC-BFFD3B46CA4D}"/>
              </a:ext>
            </a:extLst>
          </p:cNvPr>
          <p:cNvSpPr txBox="1"/>
          <p:nvPr/>
        </p:nvSpPr>
        <p:spPr>
          <a:xfrm>
            <a:off x="4371840" y="2475452"/>
            <a:ext cx="1440000" cy="830997"/>
          </a:xfrm>
          <a:prstGeom prst="rect">
            <a:avLst/>
          </a:prstGeom>
          <a:noFill/>
          <a:ln w="3175">
            <a:noFill/>
          </a:ln>
        </p:spPr>
        <p:txBody>
          <a:bodyPr wrap="square" lIns="0" rIns="0" rtlCol="0">
            <a:spAutoFit/>
          </a:bodyPr>
          <a:lstStyle/>
          <a:p>
            <a:pPr algn="ctr"/>
            <a:r>
              <a:rPr lang="fr-FR" sz="1600" b="1" dirty="0">
                <a:solidFill>
                  <a:srgbClr val="002F54"/>
                </a:solidFill>
                <a:latin typeface="Georgia" panose="02040502050405020303" pitchFamily="18" charset="0"/>
              </a:rPr>
              <a:t>Daniel</a:t>
            </a:r>
            <a:r>
              <a:rPr lang="fr-FR" sz="1600" dirty="0">
                <a:solidFill>
                  <a:srgbClr val="002F54"/>
                </a:solidFill>
                <a:latin typeface="Georgia" panose="02040502050405020303" pitchFamily="18" charset="0"/>
              </a:rPr>
              <a:t> fut jeté dans la fosse aux lions</a:t>
            </a:r>
            <a:endParaRPr lang="fr-FR" sz="1600" i="1" dirty="0">
              <a:solidFill>
                <a:srgbClr val="002F54"/>
              </a:solidFill>
              <a:ea typeface="Open Sans Light" pitchFamily="2" charset="0"/>
              <a:cs typeface="Open Sans Light" pitchFamily="2" charset="0"/>
            </a:endParaRPr>
          </a:p>
        </p:txBody>
      </p:sp>
      <p:sp>
        <p:nvSpPr>
          <p:cNvPr id="16" name="TextBox 15">
            <a:extLst>
              <a:ext uri="{FF2B5EF4-FFF2-40B4-BE49-F238E27FC236}">
                <a16:creationId xmlns:a16="http://schemas.microsoft.com/office/drawing/2014/main" id="{3C5D7F58-7657-B766-6187-403C7DA4F7E3}"/>
              </a:ext>
            </a:extLst>
          </p:cNvPr>
          <p:cNvSpPr txBox="1"/>
          <p:nvPr/>
        </p:nvSpPr>
        <p:spPr>
          <a:xfrm>
            <a:off x="6197350" y="2511282"/>
            <a:ext cx="1440000" cy="1323439"/>
          </a:xfrm>
          <a:prstGeom prst="rect">
            <a:avLst/>
          </a:prstGeom>
          <a:noFill/>
          <a:ln w="3175">
            <a:noFill/>
          </a:ln>
        </p:spPr>
        <p:txBody>
          <a:bodyPr wrap="square" lIns="0" rIns="0" rtlCol="0">
            <a:spAutoFit/>
          </a:bodyPr>
          <a:lstStyle/>
          <a:p>
            <a:pPr algn="ctr"/>
            <a:r>
              <a:rPr lang="fr-FR" sz="1600" b="1" dirty="0">
                <a:solidFill>
                  <a:srgbClr val="002F54"/>
                </a:solidFill>
                <a:latin typeface="Georgia" panose="02040502050405020303" pitchFamily="18" charset="0"/>
              </a:rPr>
              <a:t>Job</a:t>
            </a:r>
            <a:r>
              <a:rPr lang="fr-FR" sz="1600" dirty="0">
                <a:solidFill>
                  <a:srgbClr val="002F54"/>
                </a:solidFill>
                <a:latin typeface="Georgia" panose="02040502050405020303" pitchFamily="18" charset="0"/>
              </a:rPr>
              <a:t> fut dépouillé de toutes ses possessions terrestres</a:t>
            </a:r>
            <a:endParaRPr lang="fr-FR" sz="1600" i="1" dirty="0">
              <a:solidFill>
                <a:srgbClr val="002F54"/>
              </a:solidFill>
              <a:ea typeface="Open Sans Light" pitchFamily="2" charset="0"/>
              <a:cs typeface="Open Sans Light" pitchFamily="2" charset="0"/>
            </a:endParaRPr>
          </a:p>
        </p:txBody>
      </p:sp>
      <p:sp>
        <p:nvSpPr>
          <p:cNvPr id="17" name="TextBox 16">
            <a:extLst>
              <a:ext uri="{FF2B5EF4-FFF2-40B4-BE49-F238E27FC236}">
                <a16:creationId xmlns:a16="http://schemas.microsoft.com/office/drawing/2014/main" id="{DA75C2A6-8B4C-E1B6-EFF7-EDC2627EF412}"/>
              </a:ext>
            </a:extLst>
          </p:cNvPr>
          <p:cNvSpPr txBox="1"/>
          <p:nvPr/>
        </p:nvSpPr>
        <p:spPr>
          <a:xfrm>
            <a:off x="8386560" y="2727600"/>
            <a:ext cx="1440000" cy="1323439"/>
          </a:xfrm>
          <a:prstGeom prst="rect">
            <a:avLst/>
          </a:prstGeom>
          <a:noFill/>
          <a:ln w="3175">
            <a:noFill/>
          </a:ln>
        </p:spPr>
        <p:txBody>
          <a:bodyPr wrap="square" lIns="0" rIns="0" rtlCol="0">
            <a:spAutoFit/>
          </a:bodyPr>
          <a:lstStyle/>
          <a:p>
            <a:pPr algn="ctr"/>
            <a:r>
              <a:rPr lang="fr-FR" sz="1600" b="1" dirty="0">
                <a:solidFill>
                  <a:srgbClr val="002F54"/>
                </a:solidFill>
                <a:latin typeface="Georgia" panose="02040502050405020303" pitchFamily="18" charset="0"/>
              </a:rPr>
              <a:t>Paul</a:t>
            </a:r>
            <a:r>
              <a:rPr lang="fr-FR" sz="1600" dirty="0">
                <a:solidFill>
                  <a:srgbClr val="002F54"/>
                </a:solidFill>
                <a:latin typeface="Georgia" panose="02040502050405020303" pitchFamily="18" charset="0"/>
              </a:rPr>
              <a:t> fut emprisonné, lapidé et finalement condamné</a:t>
            </a:r>
            <a:endParaRPr lang="fr-FR" sz="1600" i="1" dirty="0">
              <a:solidFill>
                <a:srgbClr val="002F54"/>
              </a:solidFill>
              <a:ea typeface="Open Sans Light" pitchFamily="2" charset="0"/>
              <a:cs typeface="Open Sans Light" pitchFamily="2" charset="0"/>
            </a:endParaRPr>
          </a:p>
        </p:txBody>
      </p:sp>
      <p:sp>
        <p:nvSpPr>
          <p:cNvPr id="18" name="TextBox 17">
            <a:extLst>
              <a:ext uri="{FF2B5EF4-FFF2-40B4-BE49-F238E27FC236}">
                <a16:creationId xmlns:a16="http://schemas.microsoft.com/office/drawing/2014/main" id="{B6A2F5C3-330A-53F9-2F57-4907076FD315}"/>
              </a:ext>
            </a:extLst>
          </p:cNvPr>
          <p:cNvSpPr txBox="1"/>
          <p:nvPr/>
        </p:nvSpPr>
        <p:spPr>
          <a:xfrm>
            <a:off x="10393200" y="2984775"/>
            <a:ext cx="1440000" cy="830997"/>
          </a:xfrm>
          <a:prstGeom prst="rect">
            <a:avLst/>
          </a:prstGeom>
          <a:noFill/>
          <a:ln w="3175">
            <a:noFill/>
          </a:ln>
        </p:spPr>
        <p:txBody>
          <a:bodyPr wrap="square" lIns="0" rIns="0" rtlCol="0">
            <a:spAutoFit/>
          </a:bodyPr>
          <a:lstStyle/>
          <a:p>
            <a:pPr algn="ctr"/>
            <a:r>
              <a:rPr lang="fr-FR" sz="1600" b="1" dirty="0">
                <a:solidFill>
                  <a:srgbClr val="002F54"/>
                </a:solidFill>
                <a:latin typeface="Georgia" panose="02040502050405020303" pitchFamily="18" charset="0"/>
              </a:rPr>
              <a:t>Jean</a:t>
            </a:r>
            <a:r>
              <a:rPr lang="fr-FR" sz="1600" dirty="0">
                <a:solidFill>
                  <a:srgbClr val="002F54"/>
                </a:solidFill>
                <a:latin typeface="Georgia" panose="02040502050405020303" pitchFamily="18" charset="0"/>
              </a:rPr>
              <a:t> fut exilé dans l'île de Patmos</a:t>
            </a:r>
            <a:endParaRPr lang="fr-FR" sz="1600" i="1" dirty="0">
              <a:solidFill>
                <a:srgbClr val="002F54"/>
              </a:solidFill>
              <a:ea typeface="Open Sans Light" pitchFamily="2" charset="0"/>
              <a:cs typeface="Open Sans Light" pitchFamily="2" charset="0"/>
            </a:endParaRPr>
          </a:p>
        </p:txBody>
      </p:sp>
      <p:pic>
        <p:nvPicPr>
          <p:cNvPr id="22" name="Picture 21">
            <a:extLst>
              <a:ext uri="{FF2B5EF4-FFF2-40B4-BE49-F238E27FC236}">
                <a16:creationId xmlns:a16="http://schemas.microsoft.com/office/drawing/2014/main" id="{5492A2A6-DE35-1873-C609-D997876A4A0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91307" y="1332000"/>
            <a:ext cx="1577385" cy="1440000"/>
          </a:xfrm>
          <a:prstGeom prst="rect">
            <a:avLst/>
          </a:prstGeom>
        </p:spPr>
      </p:pic>
      <p:pic>
        <p:nvPicPr>
          <p:cNvPr id="26" name="Picture 25">
            <a:extLst>
              <a:ext uri="{FF2B5EF4-FFF2-40B4-BE49-F238E27FC236}">
                <a16:creationId xmlns:a16="http://schemas.microsoft.com/office/drawing/2014/main" id="{D31DEC05-AFDD-100E-E40D-0A5121E459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42901" y="885781"/>
            <a:ext cx="1886219" cy="1886219"/>
          </a:xfrm>
          <a:prstGeom prst="rect">
            <a:avLst/>
          </a:prstGeom>
          <a:noFill/>
          <a:ln>
            <a:noFill/>
          </a:ln>
        </p:spPr>
      </p:pic>
      <p:pic>
        <p:nvPicPr>
          <p:cNvPr id="44" name="Picture 43">
            <a:extLst>
              <a:ext uri="{FF2B5EF4-FFF2-40B4-BE49-F238E27FC236}">
                <a16:creationId xmlns:a16="http://schemas.microsoft.com/office/drawing/2014/main" id="{50875E52-2B64-06DE-DA2E-3D19D8F7A1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81360" y="1046936"/>
            <a:ext cx="1661280" cy="1979644"/>
          </a:xfrm>
          <a:prstGeom prst="rect">
            <a:avLst/>
          </a:prstGeom>
        </p:spPr>
      </p:pic>
    </p:spTree>
    <p:extLst>
      <p:ext uri="{BB962C8B-B14F-4D97-AF65-F5344CB8AC3E}">
        <p14:creationId xmlns:p14="http://schemas.microsoft.com/office/powerpoint/2010/main" val="261935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F0DBDD-DB13-200D-7109-E01117C92B4B}"/>
              </a:ext>
            </a:extLst>
          </p:cNvPr>
          <p:cNvSpPr>
            <a:spLocks/>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a:extLst>
              <a:ext uri="{FF2B5EF4-FFF2-40B4-BE49-F238E27FC236}">
                <a16:creationId xmlns:a16="http://schemas.microsoft.com/office/drawing/2014/main" id="{A494C286-E231-A1E6-50A4-6A9415CD67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
        <p:nvSpPr>
          <p:cNvPr id="2" name="Title 1">
            <a:extLst>
              <a:ext uri="{FF2B5EF4-FFF2-40B4-BE49-F238E27FC236}">
                <a16:creationId xmlns:a16="http://schemas.microsoft.com/office/drawing/2014/main" id="{35D91F19-273D-1C05-337E-766DF59723B3}"/>
              </a:ext>
            </a:extLst>
          </p:cNvPr>
          <p:cNvSpPr>
            <a:spLocks noGrp="1"/>
          </p:cNvSpPr>
          <p:nvPr>
            <p:ph type="title"/>
          </p:nvPr>
        </p:nvSpPr>
        <p:spPr>
          <a:xfrm>
            <a:off x="838200" y="180000"/>
            <a:ext cx="10515600" cy="1325563"/>
          </a:xfrm>
          <a:effectLst>
            <a:outerShdw blurRad="25400" dist="25400" algn="l" rotWithShape="0">
              <a:schemeClr val="tx1">
                <a:lumMod val="50000"/>
                <a:lumOff val="50000"/>
                <a:alpha val="43000"/>
              </a:schemeClr>
            </a:outerShdw>
          </a:effectLst>
        </p:spPr>
        <p:txBody>
          <a:bodyPr>
            <a:normAutofit/>
          </a:bodyPr>
          <a:lstStyle/>
          <a:p>
            <a:r>
              <a:rPr lang="fr-FR" b="1" dirty="0">
                <a:latin typeface="Georgia" panose="02040502050405020303" pitchFamily="18" charset="0"/>
              </a:rPr>
              <a:t> </a:t>
            </a:r>
            <a:r>
              <a:rPr lang="fr-FR" b="1" dirty="0">
                <a:solidFill>
                  <a:srgbClr val="01664E"/>
                </a:solidFill>
                <a:latin typeface="Georgia" panose="02040502050405020303" pitchFamily="18" charset="0"/>
              </a:rPr>
              <a:t>Cultivons</a:t>
            </a:r>
            <a:r>
              <a:rPr lang="fr-FR" b="1" dirty="0">
                <a:latin typeface="Georgia" panose="02040502050405020303" pitchFamily="18" charset="0"/>
              </a:rPr>
              <a:t> </a:t>
            </a:r>
            <a:r>
              <a:rPr lang="fr-FR" dirty="0">
                <a:latin typeface="Georgia" panose="02040502050405020303" pitchFamily="18" charset="0"/>
              </a:rPr>
              <a:t>la patience, </a:t>
            </a:r>
            <a:br>
              <a:rPr lang="fr-FR" dirty="0">
                <a:latin typeface="Georgia" panose="02040502050405020303" pitchFamily="18" charset="0"/>
              </a:rPr>
            </a:br>
            <a:r>
              <a:rPr lang="fr-FR" dirty="0">
                <a:latin typeface="Georgia" panose="02040502050405020303" pitchFamily="18" charset="0"/>
              </a:rPr>
              <a:t>la foi et l'espérance …</a:t>
            </a:r>
          </a:p>
        </p:txBody>
      </p:sp>
      <p:sp>
        <p:nvSpPr>
          <p:cNvPr id="3" name="Content Placeholder 2">
            <a:extLst>
              <a:ext uri="{FF2B5EF4-FFF2-40B4-BE49-F238E27FC236}">
                <a16:creationId xmlns:a16="http://schemas.microsoft.com/office/drawing/2014/main" id="{27BDE945-06E4-6D9C-988C-4526E4F60750}"/>
              </a:ext>
            </a:extLst>
          </p:cNvPr>
          <p:cNvSpPr>
            <a:spLocks noGrp="1"/>
          </p:cNvSpPr>
          <p:nvPr>
            <p:ph idx="1"/>
          </p:nvPr>
        </p:nvSpPr>
        <p:spPr>
          <a:xfrm>
            <a:off x="838800" y="1825625"/>
            <a:ext cx="5400000" cy="4098558"/>
          </a:xfrm>
          <a:effectLst>
            <a:outerShdw blurRad="25400" dist="25400" algn="l" rotWithShape="0">
              <a:schemeClr val="tx1">
                <a:lumMod val="50000"/>
                <a:lumOff val="50000"/>
                <a:alpha val="43000"/>
              </a:schemeClr>
            </a:outerShdw>
          </a:effectLst>
        </p:spPr>
        <p:txBody>
          <a:bodyPr>
            <a:spAutoFit/>
          </a:bodyPr>
          <a:lstStyle/>
          <a:p>
            <a:pPr marL="0" indent="0">
              <a:buNone/>
            </a:pPr>
            <a:r>
              <a:rPr lang="fr-FR" baseline="30000" dirty="0">
                <a:latin typeface="Georgia" panose="02040502050405020303" pitchFamily="18" charset="0"/>
              </a:rPr>
              <a:t>«</a:t>
            </a:r>
            <a:r>
              <a:rPr lang="fr-FR" dirty="0">
                <a:latin typeface="Georgia" panose="02040502050405020303" pitchFamily="18" charset="0"/>
              </a:rPr>
              <a:t> Cultivons la patience, la foi et l'espérance. </a:t>
            </a:r>
            <a:r>
              <a:rPr lang="fr-FR" dirty="0">
                <a:solidFill>
                  <a:srgbClr val="650118"/>
                </a:solidFill>
                <a:latin typeface="Georgia" panose="02040502050405020303" pitchFamily="18" charset="0"/>
              </a:rPr>
              <a:t>Que le Seigneur augmente notre joie dans la foi </a:t>
            </a:r>
            <a:r>
              <a:rPr lang="fr-FR" dirty="0">
                <a:latin typeface="Georgia" panose="02040502050405020303" pitchFamily="18" charset="0"/>
              </a:rPr>
              <a:t>en cet intercesseur toujours vivant. </a:t>
            </a:r>
          </a:p>
          <a:p>
            <a:pPr marL="0" indent="0">
              <a:spcBef>
                <a:spcPts val="600"/>
              </a:spcBef>
              <a:buNone/>
            </a:pPr>
            <a:r>
              <a:rPr lang="fr-FR" b="1" dirty="0">
                <a:solidFill>
                  <a:srgbClr val="01664E"/>
                </a:solidFill>
                <a:latin typeface="Georgia" panose="02040502050405020303" pitchFamily="18" charset="0"/>
              </a:rPr>
              <a:t>Essayez de ne laisser passer aucun jour </a:t>
            </a:r>
            <a:r>
              <a:rPr lang="fr-FR" dirty="0">
                <a:latin typeface="Georgia" panose="02040502050405020303" pitchFamily="18" charset="0"/>
              </a:rPr>
              <a:t>sans prendre conscience de votre responsabilité envers Dieu grâce au sacrifice de son Fils unique. </a:t>
            </a:r>
            <a:r>
              <a:rPr lang="fr-FR" baseline="30000" dirty="0">
                <a:latin typeface="Georgia" panose="02040502050405020303" pitchFamily="18" charset="0"/>
              </a:rPr>
              <a:t>»</a:t>
            </a:r>
          </a:p>
        </p:txBody>
      </p:sp>
      <p:sp>
        <p:nvSpPr>
          <p:cNvPr id="4" name="TextBox 3">
            <a:extLst>
              <a:ext uri="{FF2B5EF4-FFF2-40B4-BE49-F238E27FC236}">
                <a16:creationId xmlns:a16="http://schemas.microsoft.com/office/drawing/2014/main" id="{64263BD2-32BF-6B61-A537-0D166C244F5B}"/>
              </a:ext>
            </a:extLst>
          </p:cNvPr>
          <p:cNvSpPr txBox="1"/>
          <p:nvPr/>
        </p:nvSpPr>
        <p:spPr>
          <a:xfrm>
            <a:off x="2902515" y="6084000"/>
            <a:ext cx="3400425" cy="307777"/>
          </a:xfrm>
          <a:prstGeom prst="rect">
            <a:avLst/>
          </a:prstGeom>
          <a:noFill/>
        </p:spPr>
        <p:txBody>
          <a:bodyPr wrap="square" rtlCol="0">
            <a:spAutoFit/>
          </a:bodyPr>
          <a:lstStyle/>
          <a:p>
            <a:r>
              <a:rPr lang="fr-FR" sz="1400" i="1" dirty="0">
                <a:ea typeface="Open Sans Light" pitchFamily="2" charset="0"/>
                <a:cs typeface="Open Sans Light" pitchFamily="2" charset="0"/>
              </a:rPr>
              <a:t>— E.G. White, Lift Him Up, p. 321</a:t>
            </a:r>
          </a:p>
        </p:txBody>
      </p:sp>
      <p:sp>
        <p:nvSpPr>
          <p:cNvPr id="8" name="Oval 7">
            <a:extLst>
              <a:ext uri="{FF2B5EF4-FFF2-40B4-BE49-F238E27FC236}">
                <a16:creationId xmlns:a16="http://schemas.microsoft.com/office/drawing/2014/main" id="{F8156737-9A5A-D764-E280-57B58C0945AB}"/>
              </a:ext>
            </a:extLst>
          </p:cNvPr>
          <p:cNvSpPr>
            <a:spLocks noChangeAspect="1"/>
          </p:cNvSpPr>
          <p:nvPr/>
        </p:nvSpPr>
        <p:spPr>
          <a:xfrm>
            <a:off x="9636541" y="5720558"/>
            <a:ext cx="538917" cy="5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a:extLst>
              <a:ext uri="{FF2B5EF4-FFF2-40B4-BE49-F238E27FC236}">
                <a16:creationId xmlns:a16="http://schemas.microsoft.com/office/drawing/2014/main" id="{9A00FA8B-6CAC-1695-B33A-61A3C4B3536C}"/>
              </a:ext>
            </a:extLst>
          </p:cNvPr>
          <p:cNvSpPr txBox="1"/>
          <p:nvPr/>
        </p:nvSpPr>
        <p:spPr>
          <a:xfrm>
            <a:off x="8450301" y="2909152"/>
            <a:ext cx="1053302" cy="369332"/>
          </a:xfrm>
          <a:prstGeom prst="rect">
            <a:avLst/>
          </a:prstGeom>
          <a:noFill/>
          <a:effectLst>
            <a:outerShdw blurRad="25400" dist="38100" dir="5400000" algn="t" rotWithShape="0">
              <a:schemeClr val="tx1">
                <a:lumMod val="50000"/>
                <a:lumOff val="50000"/>
                <a:alpha val="43000"/>
              </a:schemeClr>
            </a:outerShdw>
          </a:effectLst>
        </p:spPr>
        <p:txBody>
          <a:bodyPr wrap="none" rtlCol="0">
            <a:spAutoFit/>
          </a:bodyPr>
          <a:lstStyle/>
          <a:p>
            <a:r>
              <a:rPr lang="fr-FR" dirty="0">
                <a:solidFill>
                  <a:srgbClr val="01664E"/>
                </a:solidFill>
              </a:rPr>
              <a:t>Patience</a:t>
            </a:r>
          </a:p>
        </p:txBody>
      </p:sp>
      <p:sp>
        <p:nvSpPr>
          <p:cNvPr id="7" name="TextBox 6">
            <a:extLst>
              <a:ext uri="{FF2B5EF4-FFF2-40B4-BE49-F238E27FC236}">
                <a16:creationId xmlns:a16="http://schemas.microsoft.com/office/drawing/2014/main" id="{7828568A-0FC5-2E76-F9C6-7EF5F4AACF87}"/>
              </a:ext>
            </a:extLst>
          </p:cNvPr>
          <p:cNvSpPr txBox="1"/>
          <p:nvPr/>
        </p:nvSpPr>
        <p:spPr>
          <a:xfrm>
            <a:off x="9666000" y="2124000"/>
            <a:ext cx="484684" cy="369332"/>
          </a:xfrm>
          <a:prstGeom prst="rect">
            <a:avLst/>
          </a:prstGeom>
          <a:noFill/>
          <a:effectLst>
            <a:outerShdw blurRad="25400" dist="38100" dir="5400000" algn="t" rotWithShape="0">
              <a:schemeClr val="tx1">
                <a:lumMod val="50000"/>
                <a:lumOff val="50000"/>
                <a:alpha val="43000"/>
              </a:schemeClr>
            </a:outerShdw>
          </a:effectLst>
        </p:spPr>
        <p:txBody>
          <a:bodyPr wrap="none" rtlCol="0">
            <a:spAutoFit/>
          </a:bodyPr>
          <a:lstStyle>
            <a:defPPr>
              <a:defRPr lang="es-ES"/>
            </a:defPPr>
            <a:lvl1pPr>
              <a:defRPr>
                <a:solidFill>
                  <a:srgbClr val="01664E"/>
                </a:solidFill>
              </a:defRPr>
            </a:lvl1pPr>
          </a:lstStyle>
          <a:p>
            <a:r>
              <a:rPr lang="fr-FR" dirty="0">
                <a:solidFill>
                  <a:schemeClr val="bg1"/>
                </a:solidFill>
              </a:rPr>
              <a:t>Foi</a:t>
            </a:r>
          </a:p>
        </p:txBody>
      </p:sp>
      <p:sp>
        <p:nvSpPr>
          <p:cNvPr id="9" name="TextBox 8">
            <a:extLst>
              <a:ext uri="{FF2B5EF4-FFF2-40B4-BE49-F238E27FC236}">
                <a16:creationId xmlns:a16="http://schemas.microsoft.com/office/drawing/2014/main" id="{A5356D05-3E74-E3ED-8610-B25CAAC3BD5D}"/>
              </a:ext>
            </a:extLst>
          </p:cNvPr>
          <p:cNvSpPr txBox="1"/>
          <p:nvPr/>
        </p:nvSpPr>
        <p:spPr>
          <a:xfrm>
            <a:off x="10227503" y="2909152"/>
            <a:ext cx="1240596" cy="369332"/>
          </a:xfrm>
          <a:prstGeom prst="rect">
            <a:avLst/>
          </a:prstGeom>
          <a:noFill/>
          <a:effectLst>
            <a:outerShdw blurRad="25400" dist="38100" dir="5400000" algn="t" rotWithShape="0">
              <a:schemeClr val="tx1">
                <a:lumMod val="50000"/>
                <a:lumOff val="50000"/>
                <a:alpha val="43000"/>
              </a:schemeClr>
            </a:outerShdw>
          </a:effectLst>
        </p:spPr>
        <p:txBody>
          <a:bodyPr wrap="none" rtlCol="0">
            <a:spAutoFit/>
          </a:bodyPr>
          <a:lstStyle>
            <a:defPPr>
              <a:defRPr lang="es-ES"/>
            </a:defPPr>
            <a:lvl1pPr>
              <a:defRPr>
                <a:solidFill>
                  <a:srgbClr val="01664E"/>
                </a:solidFill>
              </a:defRPr>
            </a:lvl1pPr>
          </a:lstStyle>
          <a:p>
            <a:r>
              <a:rPr lang="fr-FR" dirty="0"/>
              <a:t>Espérance</a:t>
            </a:r>
          </a:p>
        </p:txBody>
      </p:sp>
    </p:spTree>
    <p:extLst>
      <p:ext uri="{BB962C8B-B14F-4D97-AF65-F5344CB8AC3E}">
        <p14:creationId xmlns:p14="http://schemas.microsoft.com/office/powerpoint/2010/main" val="134052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B927D85-FB1B-6559-39F7-A27251E0569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343150" cy="2034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477" y="780313"/>
            <a:ext cx="2343150" cy="2034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1">
                <a:ln w="10160">
                  <a:solidFill>
                    <a:srgbClr val="9F07C9"/>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DÉF. ET DÉVELOPPEMENT DE LA FOI</a:t>
            </a:r>
          </a:p>
        </p:txBody>
      </p:sp>
      <p:sp>
        <p:nvSpPr>
          <p:cNvPr id="4" name="CuadroTexto 3">
            <a:extLst>
              <a:ext uri="{FF2B5EF4-FFF2-40B4-BE49-F238E27FC236}">
                <a16:creationId xmlns:a16="http://schemas.microsoft.com/office/drawing/2014/main" id="{0627D749-C810-F174-228E-85BF71B8CDD6}"/>
              </a:ext>
            </a:extLst>
          </p:cNvPr>
          <p:cNvSpPr txBox="1"/>
          <p:nvPr/>
        </p:nvSpPr>
        <p:spPr>
          <a:xfrm>
            <a:off x="5381315" y="704851"/>
            <a:ext cx="3674359" cy="141577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1">
                <a:ln>
                  <a:noFill/>
                </a:ln>
                <a:solidFill>
                  <a:srgbClr val="000000"/>
                </a:solidFill>
                <a:effectLst/>
                <a:uLnTx/>
                <a:uFillTx/>
                <a:latin typeface="Comic Sans MS" panose="030F0702030302020204" pitchFamily="66" charset="0"/>
                <a:ea typeface="+mn-ea"/>
                <a:cs typeface="+mn-cs"/>
              </a:rPr>
              <a:t>“Or la foi est une ferme assurance des choses qu'on espère, une démonstration de celles qu'on ne voit pas” </a:t>
            </a:r>
            <a:r>
              <a:rPr kumimoji="0" lang="fr-FR" sz="1400" b="1" i="0" u="none" strike="noStrike" kern="1200" cap="none" spc="0" normalizeH="0" baseline="0" noProof="1">
                <a:ln>
                  <a:noFill/>
                </a:ln>
                <a:solidFill>
                  <a:srgbClr val="000000"/>
                </a:solidFill>
                <a:effectLst/>
                <a:uLnTx/>
                <a:uFillTx/>
                <a:latin typeface="Comic Sans MS" panose="030F0702030302020204" pitchFamily="66" charset="0"/>
                <a:ea typeface="+mn-ea"/>
                <a:cs typeface="+mn-cs"/>
              </a:rPr>
              <a:t>(Hébreux 11.1)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016641"/>
            <a:ext cx="58046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white"/>
                </a:solidFill>
                <a:effectLst>
                  <a:glow rad="127000">
                    <a:srgbClr val="832215"/>
                  </a:glow>
                  <a:outerShdw blurRad="38100" dist="38100" dir="2700000" algn="tl">
                    <a:srgbClr val="000000">
                      <a:lumMod val="50000"/>
                      <a:lumOff val="50000"/>
                    </a:srgbClr>
                  </a:outerShdw>
                </a:effectLst>
                <a:uLnTx/>
                <a:uFillTx/>
                <a:latin typeface="Aptos" panose="02110004020202020204"/>
                <a:ea typeface="+mn-ea"/>
                <a:cs typeface="+mn-cs"/>
              </a:rPr>
              <a:t>Hébreux 11.1, 3 et 6 nous offrent une ample définition de la foi. La foi a beaucoup à voir avec notre conception de Dieu. Elle nous conduit à croire en lui comme Créateur et Rémunérateur.</a:t>
            </a:r>
          </a:p>
        </p:txBody>
      </p:sp>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36721" y="5976000"/>
            <a:ext cx="832147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Comme nous l'avons vu, nous n'avons pas tous le même niveau de foi. Comment puis-je développer la peu ou la beaucoup de foi que j'ai ?</a:t>
            </a: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36721" y="4343397"/>
            <a:ext cx="571074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white"/>
                </a:solidFill>
                <a:effectLst>
                  <a:glow rad="127000">
                    <a:srgbClr val="832215"/>
                  </a:glow>
                  <a:outerShdw blurRad="38100" dist="38100" dir="2700000" algn="tl">
                    <a:srgbClr val="000000">
                      <a:lumMod val="50000"/>
                      <a:lumOff val="50000"/>
                    </a:srgbClr>
                  </a:outerShdw>
                </a:effectLst>
                <a:uLnTx/>
                <a:uFillTx/>
                <a:latin typeface="Aptos" panose="02110004020202020204"/>
                <a:ea typeface="+mn-ea"/>
                <a:cs typeface="+mn-cs"/>
              </a:rPr>
              <a:t>Dans le reste du chapitre, Paul décompose la foi de nombreux hommes et femmes qui nous servent d'exemple et d'encouragement pour ne pas nous décourager tandis que nous attendons la récompense.</a:t>
            </a:r>
          </a:p>
        </p:txBody>
      </p:sp>
      <p:graphicFrame>
        <p:nvGraphicFramePr>
          <p:cNvPr id="2" name="Diagrama 1">
            <a:extLst>
              <a:ext uri="{FF2B5EF4-FFF2-40B4-BE49-F238E27FC236}">
                <a16:creationId xmlns:a16="http://schemas.microsoft.com/office/drawing/2014/main" id="{93003B3E-4375-BCBA-EBFE-38C3A48CA41E}"/>
              </a:ext>
            </a:extLst>
          </p:cNvPr>
          <p:cNvGraphicFramePr/>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4992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P spid="11" grpId="0"/>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8AE570-222F-700E-B5E3-F7DF0F7FFAE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A14A6D7F-43CE-D215-5E5A-74203E2E3D63}"/>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12AA2030-3F1B-2E9F-52B0-9C0F88020212}"/>
              </a:ext>
            </a:extLst>
          </p:cNvPr>
          <p:cNvSpPr>
            <a:spLocks noGrp="1"/>
          </p:cNvSpPr>
          <p:nvPr>
            <p:ph type="title"/>
          </p:nvPr>
        </p:nvSpPr>
        <p:spPr>
          <a:xfrm>
            <a:off x="0" y="0"/>
            <a:ext cx="12191998" cy="1325563"/>
          </a:xfrm>
          <a:effectLst>
            <a:outerShdw blurRad="38100" dist="38100" dir="2700000" algn="tl" rotWithShape="0">
              <a:schemeClr val="tx1">
                <a:lumMod val="50000"/>
                <a:lumOff val="50000"/>
                <a:alpha val="43000"/>
              </a:schemeClr>
            </a:outerShdw>
          </a:effectLst>
        </p:spPr>
        <p:txBody>
          <a:bodyPr/>
          <a:lstStyle/>
          <a:p>
            <a:pPr algn="ctr"/>
            <a:r>
              <a:rPr lang="fr-FR" b="1" dirty="0">
                <a:latin typeface="Georgia" panose="02040502050405020303" pitchFamily="18" charset="0"/>
              </a:rPr>
              <a:t>Seuls </a:t>
            </a:r>
            <a:r>
              <a:rPr lang="fr-FR" b="1" dirty="0">
                <a:solidFill>
                  <a:srgbClr val="002F54"/>
                </a:solidFill>
                <a:latin typeface="Georgia" panose="02040502050405020303" pitchFamily="18" charset="0"/>
              </a:rPr>
              <a:t>les Yeux de la Foi </a:t>
            </a:r>
            <a:r>
              <a:rPr lang="fr-FR" b="1" dirty="0">
                <a:solidFill>
                  <a:srgbClr val="539325"/>
                </a:solidFill>
                <a:latin typeface="Georgia" panose="02040502050405020303" pitchFamily="18" charset="0"/>
              </a:rPr>
              <a:t>Voient</a:t>
            </a:r>
            <a:r>
              <a:rPr lang="fr-FR" b="1" dirty="0">
                <a:solidFill>
                  <a:srgbClr val="002F54"/>
                </a:solidFill>
                <a:latin typeface="Georgia" panose="02040502050405020303" pitchFamily="18" charset="0"/>
              </a:rPr>
              <a:t> </a:t>
            </a:r>
            <a:r>
              <a:rPr lang="fr-FR" b="1" dirty="0">
                <a:ln w="6350">
                  <a:solidFill>
                    <a:schemeClr val="accent2">
                      <a:alpha val="68000"/>
                    </a:schemeClr>
                  </a:solidFill>
                </a:ln>
                <a:solidFill>
                  <a:srgbClr val="932553"/>
                </a:solidFill>
                <a:latin typeface="Georgia" panose="02040502050405020303" pitchFamily="18" charset="0"/>
              </a:rPr>
              <a:t>l'Éternel</a:t>
            </a:r>
          </a:p>
        </p:txBody>
      </p:sp>
      <p:sp>
        <p:nvSpPr>
          <p:cNvPr id="3" name="Subtitle 2">
            <a:extLst>
              <a:ext uri="{FF2B5EF4-FFF2-40B4-BE49-F238E27FC236}">
                <a16:creationId xmlns:a16="http://schemas.microsoft.com/office/drawing/2014/main" id="{F9561AA9-9704-D754-0062-E7211F88DDA6}"/>
              </a:ext>
            </a:extLst>
          </p:cNvPr>
          <p:cNvSpPr txBox="1">
            <a:spLocks/>
          </p:cNvSpPr>
          <p:nvPr/>
        </p:nvSpPr>
        <p:spPr>
          <a:xfrm>
            <a:off x="6898838" y="1474213"/>
            <a:ext cx="4821215" cy="5047536"/>
          </a:xfrm>
          <a:prstGeom prst="rect">
            <a:avLst/>
          </a:prstGeom>
          <a:effectLst>
            <a:outerShdw blurRad="38100" dist="38100" dir="2700000" algn="tl" rotWithShape="0">
              <a:schemeClr val="tx1">
                <a:lumMod val="50000"/>
                <a:lumOff val="50000"/>
                <a:alpha val="43000"/>
              </a:schemeClr>
            </a:outerShdw>
          </a:effectLst>
        </p:spPr>
        <p:txBody>
          <a:bodyPr wrap="square" lIns="180000" rIns="216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400" b="1" dirty="0">
                <a:latin typeface="Aptos" panose="020B0004020202020204" pitchFamily="34" charset="0"/>
              </a:rPr>
              <a:t>C’est l’œuvre de la foi que de se reposer calmement sur Lui dans les heures les plus sombres </a:t>
            </a:r>
          </a:p>
          <a:p>
            <a:pPr marL="0" indent="0">
              <a:lnSpc>
                <a:spcPct val="100000"/>
              </a:lnSpc>
              <a:spcBef>
                <a:spcPts val="600"/>
              </a:spcBef>
              <a:buNone/>
            </a:pPr>
            <a:r>
              <a:rPr lang="fr-FR" sz="2400" dirty="0">
                <a:latin typeface="Aptos" panose="020B0004020202020204" pitchFamily="34" charset="0"/>
              </a:rPr>
              <a:t>– et bien que sévèrement éprouvé et secoué par la tempête, </a:t>
            </a:r>
            <a:r>
              <a:rPr lang="fr-FR" sz="2400" b="1" dirty="0">
                <a:latin typeface="Aptos" panose="020B0004020202020204" pitchFamily="34" charset="0"/>
              </a:rPr>
              <a:t>ressentir que notre Père est à la barre. </a:t>
            </a:r>
          </a:p>
          <a:p>
            <a:pPr marL="0" indent="0">
              <a:lnSpc>
                <a:spcPct val="100000"/>
              </a:lnSpc>
              <a:spcBef>
                <a:spcPts val="600"/>
              </a:spcBef>
              <a:buNone/>
            </a:pPr>
            <a:r>
              <a:rPr lang="fr-FR" sz="2400" dirty="0">
                <a:highlight>
                  <a:srgbClr val="FFFF00"/>
                </a:highlight>
                <a:latin typeface="Aptos" panose="020B0004020202020204" pitchFamily="34" charset="0"/>
              </a:rPr>
              <a:t>Seuls les yeux de la foi peuvent voir au-delà du ressenti et des réalités </a:t>
            </a:r>
            <a:r>
              <a:rPr lang="fr-FR" sz="2400" dirty="0">
                <a:latin typeface="Aptos" panose="020B0004020202020204" pitchFamily="34" charset="0"/>
              </a:rPr>
              <a:t>pour être capable d’estimer la valeur des richesses éternelles.</a:t>
            </a:r>
          </a:p>
        </p:txBody>
      </p:sp>
      <p:sp>
        <p:nvSpPr>
          <p:cNvPr id="6" name="TextBox 5">
            <a:extLst>
              <a:ext uri="{FF2B5EF4-FFF2-40B4-BE49-F238E27FC236}">
                <a16:creationId xmlns:a16="http://schemas.microsoft.com/office/drawing/2014/main" id="{AAD5E858-8877-7E48-FE47-9AE992EE6B00}"/>
              </a:ext>
            </a:extLst>
          </p:cNvPr>
          <p:cNvSpPr txBox="1"/>
          <p:nvPr/>
        </p:nvSpPr>
        <p:spPr>
          <a:xfrm>
            <a:off x="225720" y="1389062"/>
            <a:ext cx="5760000" cy="3046988"/>
          </a:xfrm>
          <a:prstGeom prst="rect">
            <a:avLst/>
          </a:prstGeom>
          <a:noFill/>
          <a:effectLst>
            <a:outerShdw blurRad="38100" dist="38100" dir="2700000" algn="tl" rotWithShape="0">
              <a:schemeClr val="tx1">
                <a:lumMod val="50000"/>
                <a:lumOff val="50000"/>
                <a:alpha val="43000"/>
              </a:scheme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chemeClr val="bg1"/>
                </a:solidFill>
                <a:effectLst/>
                <a:highlight>
                  <a:srgbClr val="932553"/>
                </a:highlight>
                <a:uLnTx/>
                <a:uFillTx/>
                <a:latin typeface="Georgia" panose="02040502050405020303" pitchFamily="18" charset="0"/>
              </a:rPr>
              <a:t>Ceux qui sont étroitement unis au Seigneur ne seront pas forcément prospères dans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chemeClr val="bg1"/>
                </a:solidFill>
                <a:effectLst/>
                <a:highlight>
                  <a:srgbClr val="932553"/>
                </a:highlight>
                <a:uLnTx/>
                <a:uFillTx/>
                <a:latin typeface="Georgia" panose="02040502050405020303" pitchFamily="18" charset="0"/>
              </a:rPr>
              <a:t>cette vie.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chemeClr val="bg1"/>
                </a:solidFill>
                <a:effectLst/>
                <a:uLnTx/>
                <a:uFillTx/>
                <a:latin typeface="Georgia" panose="02040502050405020303" pitchFamily="18" charset="0"/>
              </a:rPr>
              <a:t>Ils peuvent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chemeClr val="bg1"/>
                </a:solidFill>
                <a:effectLst/>
                <a:uLnTx/>
                <a:uFillTx/>
                <a:latin typeface="Georgia" panose="02040502050405020303" pitchFamily="18" charset="0"/>
              </a:rPr>
              <a:t>souvent être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chemeClr val="bg1"/>
                </a:solidFill>
                <a:effectLst/>
                <a:uLnTx/>
                <a:uFillTx/>
                <a:latin typeface="Georgia" panose="02040502050405020303" pitchFamily="18" charset="0"/>
              </a:rPr>
              <a:t>douloureusement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chemeClr val="bg1"/>
                </a:solidFill>
                <a:effectLst/>
                <a:uLnTx/>
                <a:uFillTx/>
                <a:latin typeface="Georgia" panose="02040502050405020303" pitchFamily="18" charset="0"/>
              </a:rPr>
              <a:t>éprouvés et affligés … </a:t>
            </a:r>
          </a:p>
        </p:txBody>
      </p:sp>
      <p:sp>
        <p:nvSpPr>
          <p:cNvPr id="7" name="TextBox 6">
            <a:extLst>
              <a:ext uri="{FF2B5EF4-FFF2-40B4-BE49-F238E27FC236}">
                <a16:creationId xmlns:a16="http://schemas.microsoft.com/office/drawing/2014/main" id="{CCD54FE6-DF30-C92E-3FAD-F9C940EE62B6}"/>
              </a:ext>
            </a:extLst>
          </p:cNvPr>
          <p:cNvSpPr txBox="1"/>
          <p:nvPr/>
        </p:nvSpPr>
        <p:spPr>
          <a:xfrm>
            <a:off x="8500867" y="6179908"/>
            <a:ext cx="3455160" cy="307777"/>
          </a:xfrm>
          <a:prstGeom prst="rect">
            <a:avLst/>
          </a:prstGeom>
          <a:noFill/>
        </p:spPr>
        <p:txBody>
          <a:bodyPr wrap="square" rtlCol="0">
            <a:spAutoFit/>
          </a:bodyPr>
          <a:lstStyle/>
          <a:p>
            <a:r>
              <a:rPr lang="fr-FR" sz="1400" i="1" dirty="0">
                <a:ea typeface="Open Sans Light" pitchFamily="2" charset="0"/>
                <a:cs typeface="Open Sans Light" pitchFamily="2" charset="0"/>
              </a:rPr>
              <a:t>— E.G. White, Lift Him Up, p. 328</a:t>
            </a:r>
          </a:p>
        </p:txBody>
      </p:sp>
    </p:spTree>
    <p:extLst>
      <p:ext uri="{BB962C8B-B14F-4D97-AF65-F5344CB8AC3E}">
        <p14:creationId xmlns:p14="http://schemas.microsoft.com/office/powerpoint/2010/main" val="342214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ED317DD-D03A-33C7-0267-F8137A841D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C1072045-EC91-B134-5AF2-6E2294B642A7}"/>
              </a:ext>
            </a:extLst>
          </p:cNvPr>
          <p:cNvSpPr txBox="1"/>
          <p:nvPr/>
        </p:nvSpPr>
        <p:spPr>
          <a:xfrm>
            <a:off x="1" y="0"/>
            <a:ext cx="12192000" cy="769441"/>
          </a:xfrm>
          <a:prstGeom prst="rect">
            <a:avLst/>
          </a:prstGeom>
          <a:noFill/>
        </p:spPr>
        <p:txBody>
          <a:bodyPr wrap="square">
            <a:spAutoFit/>
          </a:bodyPr>
          <a:lstStyle/>
          <a:p>
            <a:pPr algn="ctr"/>
            <a:r>
              <a:rPr lang="fr-FR" sz="44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LA FOI DE JÉSUS</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1" y="661035"/>
            <a:ext cx="12191998" cy="646331"/>
          </a:xfrm>
          <a:prstGeom prst="rect">
            <a:avLst/>
          </a:prstGeom>
          <a:noFill/>
        </p:spPr>
        <p:txBody>
          <a:bodyPr wrap="square">
            <a:spAutoFit/>
          </a:bodyPr>
          <a:lstStyle/>
          <a:p>
            <a:pPr algn="ctr"/>
            <a:r>
              <a:rPr lang="fr-FR" b="1" noProof="1">
                <a:solidFill>
                  <a:schemeClr val="accent3">
                    <a:lumMod val="75000"/>
                  </a:schemeClr>
                </a:solidFill>
                <a:effectLst>
                  <a:outerShdw blurRad="38100" dist="38100" dir="2700000" algn="tl">
                    <a:srgbClr val="000000"/>
                  </a:outerShdw>
                </a:effectLst>
                <a:latin typeface="Comic Sans MS" panose="030F0702030302020204" pitchFamily="66" charset="0"/>
              </a:rPr>
              <a:t>“C'est ici la persévérance des saints, qui gardent les commandements de Dieu </a:t>
            </a:r>
          </a:p>
          <a:p>
            <a:pPr algn="ctr"/>
            <a:r>
              <a:rPr lang="fr-FR" b="1" noProof="1">
                <a:solidFill>
                  <a:schemeClr val="accent3">
                    <a:lumMod val="75000"/>
                  </a:schemeClr>
                </a:solidFill>
                <a:effectLst>
                  <a:outerShdw blurRad="38100" dist="38100" dir="2700000" algn="tl">
                    <a:srgbClr val="000000"/>
                  </a:outerShdw>
                </a:effectLst>
                <a:latin typeface="Comic Sans MS" panose="030F0702030302020204" pitchFamily="66" charset="0"/>
              </a:rPr>
              <a:t>et la foi de Jésus” </a:t>
            </a:r>
            <a:r>
              <a:rPr lang="fr-FR" sz="1400" b="1" noProof="1">
                <a:solidFill>
                  <a:schemeClr val="accent3">
                    <a:lumMod val="75000"/>
                  </a:schemeClr>
                </a:solidFill>
                <a:effectLst>
                  <a:outerShdw blurRad="38100" dist="38100" dir="2700000" algn="tl">
                    <a:srgbClr val="000000"/>
                  </a:outerShdw>
                </a:effectLst>
                <a:latin typeface="Comic Sans MS" panose="030F0702030302020204" pitchFamily="66" charset="0"/>
              </a:rPr>
              <a:t>(Apocalypse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152400" y="1453157"/>
            <a:ext cx="6924675" cy="1323439"/>
          </a:xfrm>
          <a:prstGeom prst="rect">
            <a:avLst/>
          </a:prstGeom>
          <a:noFill/>
        </p:spPr>
        <p:txBody>
          <a:bodyPr wrap="square" rtlCol="0">
            <a:spAutoFit/>
          </a:bodyPr>
          <a:lstStyle/>
          <a:p>
            <a:pPr>
              <a:spcBef>
                <a:spcPts val="600"/>
              </a:spcBef>
            </a:pPr>
            <a:r>
              <a:rPr lang="fr-FR" sz="2000" b="1" noProof="1"/>
              <a:t>Les fidèles qui vivent près du retour de Jésus se distinguent par deux choses que nous devons “garder” (c'est-à-dire obéir ou conserver) : les commandements et la foi de Jésus </a:t>
            </a:r>
            <a:r>
              <a:rPr lang="fr-FR" sz="2000" b="1" noProof="1">
                <a:solidFill>
                  <a:srgbClr val="001771"/>
                </a:solidFill>
              </a:rPr>
              <a:t>(Apocalypse 14.12).</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2013658325"/>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31596" y="5447707"/>
            <a:ext cx="5250426" cy="1323439"/>
          </a:xfrm>
          <a:prstGeom prst="rect">
            <a:avLst/>
          </a:prstGeom>
          <a:noFill/>
          <a:effectLst>
            <a:outerShdw blurRad="63500" sx="102000" sy="102000" algn="ctr" rotWithShape="0">
              <a:prstClr val="black">
                <a:alpha val="40000"/>
              </a:prstClr>
            </a:outerShdw>
          </a:effectLst>
        </p:spPr>
        <p:txBody>
          <a:bodyPr wrap="square" rtlCol="0">
            <a:spAutoFit/>
          </a:bodyPr>
          <a:lstStyle/>
          <a:p>
            <a:pPr>
              <a:spcBef>
                <a:spcPts val="600"/>
              </a:spcBef>
            </a:pPr>
            <a:r>
              <a:rPr lang="fr-FR" sz="2000" b="1" noProof="1"/>
              <a:t>En ayant la foi de Jésus, nous sommes justifiés </a:t>
            </a:r>
            <a:r>
              <a:rPr lang="fr-FR" sz="2000" b="1" noProof="1">
                <a:solidFill>
                  <a:srgbClr val="31CA07"/>
                </a:solidFill>
              </a:rPr>
              <a:t>(Romains 5.1)</a:t>
            </a:r>
            <a:r>
              <a:rPr lang="fr-FR" sz="2000" b="1" noProof="1"/>
              <a:t>, sanctifiés </a:t>
            </a:r>
            <a:r>
              <a:rPr lang="fr-FR" sz="2000" b="1" noProof="1">
                <a:solidFill>
                  <a:srgbClr val="31CA07"/>
                </a:solidFill>
              </a:rPr>
              <a:t>(Actes 26.18)</a:t>
            </a:r>
            <a:r>
              <a:rPr lang="fr-FR" sz="2000" b="1" noProof="1"/>
              <a:t>, et nous devenons enfants de Dieu </a:t>
            </a:r>
            <a:r>
              <a:rPr lang="fr-FR" sz="2000" b="1" noProof="1">
                <a:solidFill>
                  <a:srgbClr val="31CA07"/>
                </a:solidFill>
              </a:rPr>
              <a:t>(Jean 1.12)</a:t>
            </a:r>
            <a:r>
              <a:rPr lang="fr-FR" sz="2000" b="1" noProof="1"/>
              <a:t>.</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273904" y="1564457"/>
            <a:ext cx="4389120" cy="3783330"/>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156231" y="2776596"/>
            <a:ext cx="692084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La Loi (les commandements) et l'Évangile (la foi) vont de pair. On ne peut obéir sans avoir la foi, ni croire sans obéir. Mais que signifie “la foi de Jésus” ?</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86DDD6-3D7D-66C3-8190-48002C4E11D2}"/>
              </a:ext>
            </a:extLst>
          </p:cNvPr>
          <p:cNvSpPr>
            <a:spLocks/>
          </p:cNvSpPr>
          <p:nvPr/>
        </p:nvSpPr>
        <p:spPr>
          <a:xfrm>
            <a:off x="0" y="-1"/>
            <a:ext cx="12192000" cy="6858001"/>
          </a:xfrm>
          <a:prstGeom prst="rect">
            <a:avLst/>
          </a:prstGeom>
          <a:solidFill>
            <a:srgbClr val="FEF3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AD43CAE7-28F1-4B72-5AAE-B6D9473E13AE}"/>
              </a:ext>
            </a:extLst>
          </p:cNvPr>
          <p:cNvPicPr>
            <a:picLocks noChangeAspect="1"/>
          </p:cNvPicPr>
          <p:nvPr/>
        </p:nvPicPr>
        <p:blipFill>
          <a:blip r:embed="rId2" cstate="email">
            <a:alphaModFix/>
            <a:extLst>
              <a:ext uri="{28A0092B-C50C-407E-A947-70E740481C1C}">
                <a14:useLocalDpi xmlns:a14="http://schemas.microsoft.com/office/drawing/2010/main"/>
              </a:ext>
            </a:extLst>
          </a:blip>
          <a:srcRect/>
          <a:stretch>
            <a:fillRect/>
          </a:stretch>
        </p:blipFill>
        <p:spPr>
          <a:xfrm>
            <a:off x="2271713" y="2651161"/>
            <a:ext cx="3786187" cy="4206839"/>
          </a:xfrm>
          <a:prstGeom prst="rect">
            <a:avLst/>
          </a:prstGeom>
        </p:spPr>
      </p:pic>
      <p:sp>
        <p:nvSpPr>
          <p:cNvPr id="2" name="Title 1">
            <a:extLst>
              <a:ext uri="{FF2B5EF4-FFF2-40B4-BE49-F238E27FC236}">
                <a16:creationId xmlns:a16="http://schemas.microsoft.com/office/drawing/2014/main" id="{ED7C348F-03AD-5B41-0474-5FA0D0033714}"/>
              </a:ext>
            </a:extLst>
          </p:cNvPr>
          <p:cNvSpPr>
            <a:spLocks noGrp="1"/>
          </p:cNvSpPr>
          <p:nvPr>
            <p:ph type="title"/>
          </p:nvPr>
        </p:nvSpPr>
        <p:spPr>
          <a:xfrm>
            <a:off x="0" y="0"/>
            <a:ext cx="12193200" cy="1325563"/>
          </a:xfrm>
        </p:spPr>
        <p:txBody>
          <a:bodyPr/>
          <a:lstStyle/>
          <a:p>
            <a:pPr algn="ctr"/>
            <a:r>
              <a:rPr lang="fr-FR" b="1" dirty="0">
                <a:latin typeface="Georgia" panose="02040502050405020303" pitchFamily="18" charset="0"/>
              </a:rPr>
              <a:t>La</a:t>
            </a:r>
            <a:r>
              <a:rPr lang="fr-FR" b="1" dirty="0">
                <a:solidFill>
                  <a:srgbClr val="002F54"/>
                </a:solidFill>
                <a:latin typeface="Georgia" panose="02040502050405020303" pitchFamily="18" charset="0"/>
              </a:rPr>
              <a:t> </a:t>
            </a:r>
            <a:r>
              <a:rPr lang="fr-FR" b="1" dirty="0">
                <a:solidFill>
                  <a:srgbClr val="255394"/>
                </a:solidFill>
                <a:latin typeface="Georgia" panose="02040502050405020303" pitchFamily="18" charset="0"/>
              </a:rPr>
              <a:t>foi de </a:t>
            </a:r>
            <a:r>
              <a:rPr lang="fr-FR" b="1" dirty="0">
                <a:solidFill>
                  <a:srgbClr val="932553"/>
                </a:solidFill>
                <a:latin typeface="Georgia" panose="02040502050405020303" pitchFamily="18" charset="0"/>
              </a:rPr>
              <a:t>Jésus</a:t>
            </a:r>
            <a:r>
              <a:rPr lang="fr-FR" b="1" dirty="0">
                <a:solidFill>
                  <a:srgbClr val="002F54"/>
                </a:solidFill>
                <a:latin typeface="Georgia" panose="02040502050405020303" pitchFamily="18" charset="0"/>
              </a:rPr>
              <a:t> </a:t>
            </a:r>
            <a:r>
              <a:rPr lang="fr-FR" b="1" dirty="0">
                <a:solidFill>
                  <a:srgbClr val="539325"/>
                </a:solidFill>
                <a:latin typeface="Georgia" panose="02040502050405020303" pitchFamily="18" charset="0"/>
              </a:rPr>
              <a:t>unit</a:t>
            </a:r>
            <a:r>
              <a:rPr lang="fr-FR" b="1" dirty="0">
                <a:solidFill>
                  <a:srgbClr val="002F54"/>
                </a:solidFill>
                <a:latin typeface="Georgia" panose="02040502050405020303" pitchFamily="18" charset="0"/>
              </a:rPr>
              <a:t> </a:t>
            </a:r>
            <a:r>
              <a:rPr lang="fr-FR" b="1" dirty="0">
                <a:solidFill>
                  <a:srgbClr val="255394"/>
                </a:solidFill>
                <a:latin typeface="Georgia" panose="02040502050405020303" pitchFamily="18" charset="0"/>
              </a:rPr>
              <a:t>l'Église</a:t>
            </a:r>
          </a:p>
        </p:txBody>
      </p:sp>
      <p:sp>
        <p:nvSpPr>
          <p:cNvPr id="3" name="Content Placeholder 2">
            <a:extLst>
              <a:ext uri="{FF2B5EF4-FFF2-40B4-BE49-F238E27FC236}">
                <a16:creationId xmlns:a16="http://schemas.microsoft.com/office/drawing/2014/main" id="{7D3D9F8F-8E40-E525-C245-35949A142CE5}"/>
              </a:ext>
            </a:extLst>
          </p:cNvPr>
          <p:cNvSpPr>
            <a:spLocks noGrp="1"/>
          </p:cNvSpPr>
          <p:nvPr>
            <p:ph sz="half" idx="1"/>
          </p:nvPr>
        </p:nvSpPr>
        <p:spPr/>
        <p:txBody>
          <a:bodyPr>
            <a:normAutofit/>
          </a:bodyPr>
          <a:lstStyle/>
          <a:p>
            <a:pPr marL="0" indent="0">
              <a:buNone/>
            </a:pPr>
            <a:r>
              <a:rPr lang="fr-FR" dirty="0"/>
              <a:t>« </a:t>
            </a:r>
            <a:r>
              <a:rPr lang="fr-FR" b="1" dirty="0"/>
              <a:t>Dieu conduit un peuple hors du monde et le place sur la tribune de la vérité éternelle que sont les commandements de Dieu et la foi de Jésus. </a:t>
            </a:r>
            <a:r>
              <a:rPr lang="fr-FR" dirty="0"/>
              <a:t>… </a:t>
            </a:r>
          </a:p>
          <a:p>
            <a:pPr marL="0" indent="0">
              <a:buNone/>
            </a:pPr>
            <a:endParaRPr lang="fr-FR" dirty="0"/>
          </a:p>
        </p:txBody>
      </p:sp>
      <p:sp>
        <p:nvSpPr>
          <p:cNvPr id="4" name="Content Placeholder 3">
            <a:extLst>
              <a:ext uri="{FF2B5EF4-FFF2-40B4-BE49-F238E27FC236}">
                <a16:creationId xmlns:a16="http://schemas.microsoft.com/office/drawing/2014/main" id="{508322E1-F8F6-C59A-29A0-35384E91AF4B}"/>
              </a:ext>
            </a:extLst>
          </p:cNvPr>
          <p:cNvSpPr>
            <a:spLocks noGrp="1"/>
          </p:cNvSpPr>
          <p:nvPr>
            <p:ph sz="half" idx="2"/>
          </p:nvPr>
        </p:nvSpPr>
        <p:spPr/>
        <p:txBody>
          <a:bodyPr>
            <a:normAutofit/>
          </a:bodyPr>
          <a:lstStyle/>
          <a:p>
            <a:pPr marL="0" indent="0">
              <a:buNone/>
            </a:pPr>
            <a:r>
              <a:rPr lang="fr-FR" dirty="0"/>
              <a:t>… </a:t>
            </a:r>
            <a:r>
              <a:rPr lang="fr-FR" dirty="0">
                <a:highlight>
                  <a:srgbClr val="00FF00"/>
                </a:highlight>
              </a:rPr>
              <a:t>Il veut les discipliner et les préparer pour qu'ils ne soient pas en désaccord, </a:t>
            </a:r>
            <a:r>
              <a:rPr lang="fr-FR" dirty="0"/>
              <a:t>l'un croyant une chose et l'autre ayant une foi et des opinions totalement opposées, chacun agissant indépendamment du corps. »</a:t>
            </a:r>
          </a:p>
        </p:txBody>
      </p:sp>
      <p:sp>
        <p:nvSpPr>
          <p:cNvPr id="5" name="TextBox 4">
            <a:extLst>
              <a:ext uri="{FF2B5EF4-FFF2-40B4-BE49-F238E27FC236}">
                <a16:creationId xmlns:a16="http://schemas.microsoft.com/office/drawing/2014/main" id="{E27CECA0-D168-99B8-C770-7A939C2F06B6}"/>
              </a:ext>
            </a:extLst>
          </p:cNvPr>
          <p:cNvSpPr txBox="1"/>
          <p:nvPr/>
        </p:nvSpPr>
        <p:spPr>
          <a:xfrm>
            <a:off x="6210300" y="4674958"/>
            <a:ext cx="3455160" cy="523220"/>
          </a:xfrm>
          <a:prstGeom prst="rect">
            <a:avLst/>
          </a:prstGeom>
          <a:noFill/>
        </p:spPr>
        <p:txBody>
          <a:bodyPr wrap="square" rtlCol="0">
            <a:spAutoFit/>
          </a:bodyPr>
          <a:lstStyle/>
          <a:p>
            <a:r>
              <a:rPr lang="fr-FR" sz="1400" i="1" dirty="0">
                <a:ea typeface="Open Sans Light" pitchFamily="2" charset="0"/>
                <a:cs typeface="Open Sans Light" pitchFamily="2" charset="0"/>
              </a:rPr>
              <a:t>— E.G. White, </a:t>
            </a:r>
            <a:r>
              <a:rPr lang="fr-FR" sz="1400" i="1" dirty="0" err="1">
                <a:ea typeface="Open Sans Light" pitchFamily="2" charset="0"/>
                <a:cs typeface="Open Sans Light" pitchFamily="2" charset="0"/>
              </a:rPr>
              <a:t>Testimonies</a:t>
            </a:r>
            <a:r>
              <a:rPr lang="fr-FR" sz="1400" i="1" dirty="0">
                <a:ea typeface="Open Sans Light" pitchFamily="2" charset="0"/>
                <a:cs typeface="Open Sans Light" pitchFamily="2" charset="0"/>
              </a:rPr>
              <a:t> for the Church, vol. 3, pp. 446, 447</a:t>
            </a:r>
          </a:p>
        </p:txBody>
      </p:sp>
    </p:spTree>
    <p:extLst>
      <p:ext uri="{BB962C8B-B14F-4D97-AF65-F5344CB8AC3E}">
        <p14:creationId xmlns:p14="http://schemas.microsoft.com/office/powerpoint/2010/main" val="182475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AEF473-11DA-8F47-825C-478F2E18C170}"/>
              </a:ext>
            </a:extLst>
          </p:cNvPr>
          <p:cNvSpPr>
            <a:spLocks noGrp="1" noRot="1" noMove="1" noResize="1" noEditPoints="1" noAdjustHandles="1" noChangeArrowheads="1" noChangeShapeType="1"/>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CB9770F1-514A-FDA6-A6D6-73E1996F9F92}"/>
              </a:ext>
            </a:extLst>
          </p:cNvPr>
          <p:cNvSpPr>
            <a:spLocks noGrp="1"/>
          </p:cNvSpPr>
          <p:nvPr>
            <p:ph type="title"/>
          </p:nvPr>
        </p:nvSpPr>
        <p:spPr>
          <a:xfrm>
            <a:off x="0" y="0"/>
            <a:ext cx="12193200" cy="1325563"/>
          </a:xfrm>
        </p:spPr>
        <p:txBody>
          <a:bodyPr/>
          <a:lstStyle/>
          <a:p>
            <a:pPr algn="ctr"/>
            <a:r>
              <a:rPr lang="fr-FR" b="1" dirty="0">
                <a:solidFill>
                  <a:srgbClr val="255394"/>
                </a:solidFill>
                <a:latin typeface="Georgia" panose="02040502050405020303" pitchFamily="18" charset="0"/>
              </a:rPr>
              <a:t>Vaincre</a:t>
            </a:r>
            <a:r>
              <a:rPr lang="fr-FR" b="1" dirty="0">
                <a:solidFill>
                  <a:srgbClr val="002F54"/>
                </a:solidFill>
                <a:latin typeface="Georgia" panose="02040502050405020303" pitchFamily="18" charset="0"/>
              </a:rPr>
              <a:t> comme </a:t>
            </a:r>
            <a:r>
              <a:rPr lang="fr-FR" b="1" dirty="0">
                <a:solidFill>
                  <a:srgbClr val="932553"/>
                </a:solidFill>
                <a:latin typeface="Georgia" panose="02040502050405020303" pitchFamily="18" charset="0"/>
              </a:rPr>
              <a:t>Christ</a:t>
            </a:r>
            <a:r>
              <a:rPr lang="fr-FR" b="1" dirty="0">
                <a:solidFill>
                  <a:srgbClr val="002F54"/>
                </a:solidFill>
                <a:latin typeface="Georgia" panose="02040502050405020303" pitchFamily="18" charset="0"/>
              </a:rPr>
              <a:t> a </a:t>
            </a:r>
            <a:r>
              <a:rPr lang="fr-FR" b="1" dirty="0">
                <a:solidFill>
                  <a:srgbClr val="539325"/>
                </a:solidFill>
                <a:latin typeface="Georgia" panose="02040502050405020303" pitchFamily="18" charset="0"/>
              </a:rPr>
              <a:t>vaincu</a:t>
            </a:r>
          </a:p>
        </p:txBody>
      </p:sp>
      <p:pic>
        <p:nvPicPr>
          <p:cNvPr id="8" name="Content Placeholder 7">
            <a:extLst>
              <a:ext uri="{FF2B5EF4-FFF2-40B4-BE49-F238E27FC236}">
                <a16:creationId xmlns:a16="http://schemas.microsoft.com/office/drawing/2014/main" id="{5848503B-760C-DF67-0799-71CD435468E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09575" y="1491671"/>
            <a:ext cx="2886075" cy="4333445"/>
          </a:xfrm>
          <a:prstGeom prst="rect">
            <a:avLst/>
          </a:prstGeom>
          <a:ln w="228600" cap="sq" cmpd="thickThin">
            <a:solidFill>
              <a:srgbClr val="000000"/>
            </a:solidFill>
            <a:prstDash val="solid"/>
            <a:miter lim="800000"/>
          </a:ln>
          <a:effectLst>
            <a:innerShdw blurRad="76200">
              <a:srgbClr val="000000"/>
            </a:innerShdw>
          </a:effectLst>
        </p:spPr>
      </p:pic>
      <p:sp>
        <p:nvSpPr>
          <p:cNvPr id="4" name="Content Placeholder 3">
            <a:extLst>
              <a:ext uri="{FF2B5EF4-FFF2-40B4-BE49-F238E27FC236}">
                <a16:creationId xmlns:a16="http://schemas.microsoft.com/office/drawing/2014/main" id="{F6C2D136-BA18-EAEA-4F36-4C35D7DAA505}"/>
              </a:ext>
            </a:extLst>
          </p:cNvPr>
          <p:cNvSpPr>
            <a:spLocks noGrp="1"/>
          </p:cNvSpPr>
          <p:nvPr>
            <p:ph sz="half" idx="2"/>
          </p:nvPr>
        </p:nvSpPr>
        <p:spPr>
          <a:xfrm>
            <a:off x="3688165" y="1825625"/>
            <a:ext cx="8280000" cy="3197157"/>
          </a:xfrm>
          <a:effectLst>
            <a:outerShdw blurRad="63500" sx="102000" sy="102000" algn="ctr" rotWithShape="0">
              <a:schemeClr val="tx1">
                <a:alpha val="40000"/>
              </a:schemeClr>
            </a:outerShdw>
          </a:effectLst>
        </p:spPr>
        <p:txBody>
          <a:bodyPr>
            <a:spAutoFit/>
          </a:bodyPr>
          <a:lstStyle/>
          <a:p>
            <a:pPr marL="0" indent="0">
              <a:buNone/>
            </a:pPr>
            <a:r>
              <a:rPr lang="fr-FR" dirty="0"/>
              <a:t>« </a:t>
            </a:r>
            <a:r>
              <a:rPr lang="fr-FR" b="1" dirty="0">
                <a:solidFill>
                  <a:srgbClr val="539325"/>
                </a:solidFill>
              </a:rPr>
              <a:t>Votre seul espoir et votre salut consistent à vaincre comme Christ a vaincu</a:t>
            </a:r>
            <a:r>
              <a:rPr lang="fr-FR" dirty="0"/>
              <a:t>. Satan, par sa stratégie habile et pernicieuse, a mené nos premiers parents hors du jardin d'Éden.</a:t>
            </a:r>
            <a:r>
              <a:rPr lang="fr-FR" dirty="0">
                <a:highlight>
                  <a:srgbClr val="539325"/>
                </a:highlight>
              </a:rPr>
              <a:t> </a:t>
            </a:r>
            <a:r>
              <a:rPr lang="fr-FR" dirty="0">
                <a:solidFill>
                  <a:schemeClr val="bg1"/>
                </a:solidFill>
                <a:highlight>
                  <a:srgbClr val="539325"/>
                </a:highlight>
              </a:rPr>
              <a:t>Mais pour être sauvé vous devez accepter le joug de Christ et abandonner le joug que vous avez adapté à votre cou.</a:t>
            </a:r>
            <a:r>
              <a:rPr lang="fr-FR" dirty="0"/>
              <a:t> La victoire que Jésus a gagnée dans le désert est le gage de la victoire que vous pouvez gagner grâce à Son nom. »</a:t>
            </a:r>
          </a:p>
        </p:txBody>
      </p:sp>
      <p:sp>
        <p:nvSpPr>
          <p:cNvPr id="6" name="TextBox 5">
            <a:extLst>
              <a:ext uri="{FF2B5EF4-FFF2-40B4-BE49-F238E27FC236}">
                <a16:creationId xmlns:a16="http://schemas.microsoft.com/office/drawing/2014/main" id="{FE74D038-3A6E-F2D6-53F5-4B73D458AC3A}"/>
              </a:ext>
            </a:extLst>
          </p:cNvPr>
          <p:cNvSpPr txBox="1"/>
          <p:nvPr/>
        </p:nvSpPr>
        <p:spPr>
          <a:xfrm>
            <a:off x="3688165" y="4999624"/>
            <a:ext cx="3455160" cy="523220"/>
          </a:xfrm>
          <a:prstGeom prst="rect">
            <a:avLst/>
          </a:prstGeom>
          <a:noFill/>
          <a:effectLst>
            <a:outerShdw blurRad="63500" sx="102000" sy="102000" algn="ctr" rotWithShape="0">
              <a:prstClr val="black">
                <a:alpha val="40000"/>
              </a:prstClr>
            </a:outerShdw>
          </a:effectLst>
        </p:spPr>
        <p:txBody>
          <a:bodyPr wrap="square" rtlCol="0">
            <a:spAutoFit/>
          </a:bodyPr>
          <a:lstStyle/>
          <a:p>
            <a:r>
              <a:rPr lang="fr-FR" sz="1400" i="1" dirty="0">
                <a:ea typeface="Open Sans Light" pitchFamily="2" charset="0"/>
                <a:cs typeface="Open Sans Light" pitchFamily="2" charset="0"/>
              </a:rPr>
              <a:t>— E.G. White, </a:t>
            </a:r>
            <a:r>
              <a:rPr lang="fr-FR" sz="1400" i="1" dirty="0" err="1">
                <a:ea typeface="Open Sans Light" pitchFamily="2" charset="0"/>
                <a:cs typeface="Open Sans Light" pitchFamily="2" charset="0"/>
              </a:rPr>
              <a:t>Testimonies</a:t>
            </a:r>
            <a:r>
              <a:rPr lang="fr-FR" sz="1400" i="1" dirty="0">
                <a:ea typeface="Open Sans Light" pitchFamily="2" charset="0"/>
                <a:cs typeface="Open Sans Light" pitchFamily="2" charset="0"/>
              </a:rPr>
              <a:t> for the Church, vol. 3, pp. 455, 457</a:t>
            </a:r>
          </a:p>
        </p:txBody>
      </p:sp>
    </p:spTree>
    <p:extLst>
      <p:ext uri="{BB962C8B-B14F-4D97-AF65-F5344CB8AC3E}">
        <p14:creationId xmlns:p14="http://schemas.microsoft.com/office/powerpoint/2010/main" val="142754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71CCE38F-48E9-3419-3A7B-FA186770092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7B09E93-ECC8-2EFB-341C-2D21D0F70342}"/>
              </a:ext>
            </a:extLst>
          </p:cNvPr>
          <p:cNvSpPr txBox="1"/>
          <p:nvPr/>
        </p:nvSpPr>
        <p:spPr>
          <a:xfrm>
            <a:off x="1090469" y="1157444"/>
            <a:ext cx="10282377" cy="4401205"/>
          </a:xfrm>
          <a:prstGeom prst="rect">
            <a:avLst/>
          </a:prstGeom>
          <a:noFill/>
          <a:effectLst>
            <a:outerShdw blurRad="25400" dist="25400" dir="2700000" algn="tl" rotWithShape="0">
              <a:schemeClr val="tx1">
                <a:alpha val="43000"/>
              </a:schemeClr>
            </a:outerShdw>
          </a:effectLst>
        </p:spPr>
        <p:txBody>
          <a:bodyPr wrap="square">
            <a:spAutoFit/>
          </a:bodyPr>
          <a:lstStyle/>
          <a:p>
            <a:pPr>
              <a:spcBef>
                <a:spcPts val="600"/>
              </a:spcBef>
            </a:pPr>
            <a:r>
              <a:rPr lang="fr-FR" sz="2800" b="1" noProof="1">
                <a:solidFill>
                  <a:srgbClr val="7BA249"/>
                </a:solidFill>
                <a:latin typeface="Constantia" panose="02030602050306030303" pitchFamily="18" charset="0"/>
              </a:rPr>
              <a:t>      Fie-toi donc au Seigneur Jésus pour qu'il te guide pas à pas dans le droit chemin. </a:t>
            </a:r>
            <a:r>
              <a:rPr lang="fr-FR" sz="2800" b="1" noProof="1">
                <a:solidFill>
                  <a:srgbClr val="49A29C"/>
                </a:solidFill>
                <a:latin typeface="Constantia" panose="02030602050306030303" pitchFamily="18" charset="0"/>
              </a:rPr>
              <a:t>Tu peux obtenir sécurité et force à chaque pas que tu fais, car tu peux avoir l'assurance que ta main est dans la sienne</a:t>
            </a:r>
            <a:r>
              <a:rPr lang="fr-FR" sz="2800" b="1" noProof="1">
                <a:solidFill>
                  <a:srgbClr val="6F49A2"/>
                </a:solidFill>
                <a:latin typeface="Constantia" panose="02030602050306030303" pitchFamily="18" charset="0"/>
              </a:rPr>
              <a:t>. Tu peux “courir sans te lasser”, tu peux “marcher sans te fatiguer”, car tu peux voir par la foi que ta main est dans celle de Christ. </a:t>
            </a:r>
            <a:r>
              <a:rPr lang="fr-FR" sz="2800" b="1" noProof="1">
                <a:solidFill>
                  <a:srgbClr val="A3494F"/>
                </a:solidFill>
                <a:latin typeface="Constantia" panose="02030602050306030303" pitchFamily="18" charset="0"/>
              </a:rPr>
              <a:t>Tu ne te plongeras pas dans le découragement, </a:t>
            </a:r>
            <a:r>
              <a:rPr lang="fr-FR" sz="2800" b="1" noProof="1">
                <a:solidFill>
                  <a:srgbClr val="7BA249"/>
                </a:solidFill>
                <a:latin typeface="Constantia" panose="02030602050306030303" pitchFamily="18" charset="0"/>
              </a:rPr>
              <a:t>car à mesure que tu continueras à connaître le Seigneur et à lui faire confiance, </a:t>
            </a:r>
            <a:r>
              <a:rPr lang="fr-FR" sz="2800" b="1" noProof="1">
                <a:solidFill>
                  <a:srgbClr val="49A29C"/>
                </a:solidFill>
                <a:latin typeface="Constantia" panose="02030602050306030303" pitchFamily="18" charset="0"/>
              </a:rPr>
              <a:t>tu auras l'assurance que </a:t>
            </a:r>
            <a:r>
              <a:rPr lang="fr-FR" sz="2800" b="1" noProof="1">
                <a:solidFill>
                  <a:srgbClr val="6F49A2"/>
                </a:solidFill>
                <a:latin typeface="Constantia" panose="02030602050306030303" pitchFamily="18" charset="0"/>
              </a:rPr>
              <a:t>Celui qui n'abandonne jamais ceux qui ont pleinement confiance en lui est </a:t>
            </a:r>
            <a:r>
              <a:rPr lang="fr-FR" sz="2800" b="1" noProof="1">
                <a:solidFill>
                  <a:srgbClr val="A3494F"/>
                </a:solidFill>
                <a:latin typeface="Constantia" panose="02030602050306030303" pitchFamily="18" charset="0"/>
              </a:rPr>
              <a:t>ton secours constant. </a:t>
            </a:r>
            <a:endParaRPr lang="fr-FR" sz="2800" b="1" noProof="1">
              <a:solidFill>
                <a:schemeClr val="bg1"/>
              </a:solidFill>
              <a:latin typeface="Constantia" panose="02030602050306030303" pitchFamily="18"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800087" y="6053091"/>
            <a:ext cx="6581021" cy="338554"/>
          </a:xfrm>
          <a:prstGeom prst="rect">
            <a:avLst/>
          </a:prstGeom>
          <a:noFill/>
        </p:spPr>
        <p:txBody>
          <a:bodyPr wrap="square" rtlCol="0">
            <a:spAutoFit/>
          </a:bodyPr>
          <a:lstStyle/>
          <a:p>
            <a:pPr>
              <a:spcAft>
                <a:spcPts val="600"/>
              </a:spcAft>
            </a:pPr>
            <a:r>
              <a:rPr lang="fr-FR" sz="1600" b="1" noProof="1">
                <a:solidFill>
                  <a:schemeClr val="bg1"/>
                </a:solidFill>
              </a:rPr>
              <a:t>E. G. White (</a:t>
            </a:r>
            <a:r>
              <a:rPr lang="en-US" sz="1600" b="1" dirty="0">
                <a:solidFill>
                  <a:schemeClr val="bg1"/>
                </a:solidFill>
              </a:rPr>
              <a:t>Our Father Cares</a:t>
            </a:r>
            <a:r>
              <a:rPr lang="fr-FR" sz="1600" b="1" noProof="1">
                <a:solidFill>
                  <a:schemeClr val="bg1"/>
                </a:solidFill>
              </a:rPr>
              <a:t>, 27 octobre) —Traduction à partir de :</a:t>
            </a:r>
          </a:p>
        </p:txBody>
      </p:sp>
      <p:sp>
        <p:nvSpPr>
          <p:cNvPr id="6" name="TextBox 5">
            <a:hlinkClick r:id="rId3"/>
            <a:extLst>
              <a:ext uri="{FF2B5EF4-FFF2-40B4-BE49-F238E27FC236}">
                <a16:creationId xmlns:a16="http://schemas.microsoft.com/office/drawing/2014/main" id="{CA00F438-2680-C86D-DAD6-4B15D0B16DF9}"/>
              </a:ext>
            </a:extLst>
          </p:cNvPr>
          <p:cNvSpPr txBox="1"/>
          <p:nvPr/>
        </p:nvSpPr>
        <p:spPr>
          <a:xfrm>
            <a:off x="7272332" y="6038803"/>
            <a:ext cx="3305187" cy="369332"/>
          </a:xfrm>
          <a:prstGeom prst="rect">
            <a:avLst/>
          </a:prstGeom>
          <a:noFill/>
        </p:spPr>
        <p:txBody>
          <a:bodyPr wrap="square">
            <a:spAutoFit/>
          </a:bodyPr>
          <a:lstStyle/>
          <a:p>
            <a:r>
              <a:rPr lang="fr-FR" sz="1800" i="1" noProof="1">
                <a:solidFill>
                  <a:schemeClr val="bg1"/>
                </a:solidFill>
              </a:rPr>
              <a:t>egwwrittings.org / OFC 312.6</a:t>
            </a:r>
            <a:endParaRPr lang="fr-FR" i="1" dirty="0"/>
          </a:p>
        </p:txBody>
      </p:sp>
      <p:sp>
        <p:nvSpPr>
          <p:cNvPr id="8" name="TextBox 7">
            <a:extLst>
              <a:ext uri="{FF2B5EF4-FFF2-40B4-BE49-F238E27FC236}">
                <a16:creationId xmlns:a16="http://schemas.microsoft.com/office/drawing/2014/main" id="{3B1BA6FB-B098-085E-9928-6DFF5E4CFC65}"/>
              </a:ext>
            </a:extLst>
          </p:cNvPr>
          <p:cNvSpPr txBox="1"/>
          <p:nvPr/>
        </p:nvSpPr>
        <p:spPr>
          <a:xfrm>
            <a:off x="1088945" y="865274"/>
            <a:ext cx="635795" cy="1323439"/>
          </a:xfrm>
          <a:prstGeom prst="rect">
            <a:avLst/>
          </a:prstGeom>
          <a:noFill/>
        </p:spPr>
        <p:txBody>
          <a:bodyPr wrap="square" anchor="ctr">
            <a:spAutoFit/>
          </a:bodyPr>
          <a:lstStyle/>
          <a:p>
            <a:r>
              <a:rPr lang="fr-FR" sz="8000" b="1" noProof="1">
                <a:solidFill>
                  <a:schemeClr val="bg1"/>
                </a:solidFill>
                <a:latin typeface="Constantia" panose="02030602050306030303" pitchFamily="18" charset="0"/>
              </a:rPr>
              <a:t>“</a:t>
            </a:r>
            <a:endParaRPr lang="fr-FR" sz="8000" dirty="0">
              <a:solidFill>
                <a:schemeClr val="bg1"/>
              </a:solidFill>
            </a:endParaRPr>
          </a:p>
        </p:txBody>
      </p:sp>
      <p:sp>
        <p:nvSpPr>
          <p:cNvPr id="11" name="TextBox 10">
            <a:extLst>
              <a:ext uri="{FF2B5EF4-FFF2-40B4-BE49-F238E27FC236}">
                <a16:creationId xmlns:a16="http://schemas.microsoft.com/office/drawing/2014/main" id="{6B5F1438-F2A7-327E-B77E-FCA7A9753801}"/>
              </a:ext>
            </a:extLst>
          </p:cNvPr>
          <p:cNvSpPr txBox="1"/>
          <p:nvPr/>
        </p:nvSpPr>
        <p:spPr>
          <a:xfrm>
            <a:off x="10050500" y="4953108"/>
            <a:ext cx="635795" cy="1323439"/>
          </a:xfrm>
          <a:prstGeom prst="rect">
            <a:avLst/>
          </a:prstGeom>
          <a:noFill/>
        </p:spPr>
        <p:txBody>
          <a:bodyPr wrap="square" anchor="ctr">
            <a:spAutoFit/>
          </a:bodyPr>
          <a:lstStyle>
            <a:defPPr>
              <a:defRPr lang="es-ES"/>
            </a:defPPr>
            <a:lvl1pPr>
              <a:defRPr sz="8000" b="1">
                <a:solidFill>
                  <a:schemeClr val="bg1"/>
                </a:solidFill>
                <a:latin typeface="Constantia" panose="02030602050306030303" pitchFamily="18" charset="0"/>
              </a:defRPr>
            </a:lvl1pPr>
          </a:lstStyle>
          <a:p>
            <a:r>
              <a:rPr lang="fr-FR" noProof="1"/>
              <a:t>”</a:t>
            </a:r>
            <a:endParaRPr lang="fr-FR" dirty="0"/>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FC71-44F8-AC77-71DC-5DFC8C78C60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29439C1-2B52-C219-A6B5-B8DCDF0418A0}"/>
              </a:ext>
            </a:extLst>
          </p:cNvPr>
          <p:cNvPicPr>
            <a:picLocks noChangeAspect="1"/>
          </p:cNvPicPr>
          <p:nvPr/>
        </p:nvPicPr>
        <p:blipFill>
          <a:blip r:embed="rId2" cstate="email">
            <a:alphaModFix amt="59000"/>
            <a:extLst>
              <a:ext uri="{28A0092B-C50C-407E-A947-70E740481C1C}">
                <a14:useLocalDpi xmlns:a14="http://schemas.microsoft.com/office/drawing/2010/main"/>
              </a:ext>
            </a:extLst>
          </a:blip>
          <a:srcRect/>
          <a:stretch>
            <a:fillRect/>
          </a:stretch>
        </p:blipFill>
        <p:spPr>
          <a:xfrm>
            <a:off x="0" y="0"/>
            <a:ext cx="12193200" cy="6858000"/>
          </a:xfrm>
          <a:prstGeom prst="rect">
            <a:avLst/>
          </a:prstGeom>
        </p:spPr>
      </p:pic>
      <p:sp>
        <p:nvSpPr>
          <p:cNvPr id="2" name="Title 1">
            <a:extLst>
              <a:ext uri="{FF2B5EF4-FFF2-40B4-BE49-F238E27FC236}">
                <a16:creationId xmlns:a16="http://schemas.microsoft.com/office/drawing/2014/main" id="{27AAF2BC-8780-5B0D-31BF-5A5D5E8E857A}"/>
              </a:ext>
            </a:extLst>
          </p:cNvPr>
          <p:cNvSpPr>
            <a:spLocks noGrp="1"/>
          </p:cNvSpPr>
          <p:nvPr>
            <p:ph type="ctrTitle"/>
          </p:nvPr>
        </p:nvSpPr>
        <p:spPr>
          <a:xfrm>
            <a:off x="-1" y="146728"/>
            <a:ext cx="12191999" cy="1034129"/>
          </a:xfrm>
        </p:spPr>
        <p:txBody>
          <a:bodyPr wrap="square" anchor="ctr">
            <a:spAutoFit/>
          </a:bodyPr>
          <a:lstStyle/>
          <a:p>
            <a:r>
              <a:rPr lang="fr-FR" sz="4400" b="1" dirty="0">
                <a:solidFill>
                  <a:srgbClr val="932553"/>
                </a:solidFill>
                <a:latin typeface="Georgia" panose="02040502050405020303" pitchFamily="18" charset="0"/>
                <a:ea typeface="Open Sans ExtraBold" pitchFamily="2" charset="0"/>
                <a:cs typeface="Open Sans ExtraBold" pitchFamily="2" charset="0"/>
              </a:rPr>
              <a:t>Bienheureuse</a:t>
            </a:r>
            <a:r>
              <a:rPr lang="fr-FR" sz="4400" b="1" dirty="0">
                <a:solidFill>
                  <a:srgbClr val="27455E"/>
                </a:solidFill>
                <a:latin typeface="Georgia" panose="02040502050405020303" pitchFamily="18" charset="0"/>
                <a:ea typeface="Open Sans ExtraBold" pitchFamily="2" charset="0"/>
                <a:cs typeface="Open Sans ExtraBold" pitchFamily="2" charset="0"/>
              </a:rPr>
              <a:t> </a:t>
            </a:r>
            <a:r>
              <a:rPr lang="fr-FR" sz="4400" b="1" dirty="0">
                <a:solidFill>
                  <a:srgbClr val="255394"/>
                </a:solidFill>
                <a:latin typeface="Georgia" panose="02040502050405020303" pitchFamily="18" charset="0"/>
                <a:ea typeface="Open Sans ExtraBold" pitchFamily="2" charset="0"/>
                <a:cs typeface="Open Sans ExtraBold" pitchFamily="2" charset="0"/>
              </a:rPr>
              <a:t>assurance</a:t>
            </a:r>
            <a:r>
              <a:rPr lang="fr-FR" sz="4400" b="1" dirty="0">
                <a:solidFill>
                  <a:srgbClr val="27455E"/>
                </a:solidFill>
                <a:latin typeface="Georgia" panose="02040502050405020303" pitchFamily="18" charset="0"/>
                <a:ea typeface="Open Sans ExtraBold" pitchFamily="2" charset="0"/>
                <a:cs typeface="Open Sans ExtraBold" pitchFamily="2" charset="0"/>
              </a:rPr>
              <a:t> </a:t>
            </a:r>
            <a:br>
              <a:rPr lang="fr-FR" sz="4400" b="1" dirty="0">
                <a:solidFill>
                  <a:srgbClr val="27455E"/>
                </a:solidFill>
                <a:latin typeface="Georgia" panose="02040502050405020303" pitchFamily="18" charset="0"/>
                <a:ea typeface="Open Sans ExtraBold" pitchFamily="2" charset="0"/>
                <a:cs typeface="Open Sans ExtraBold" pitchFamily="2" charset="0"/>
              </a:rPr>
            </a:br>
            <a:r>
              <a:rPr lang="fr-FR" sz="2400" dirty="0">
                <a:solidFill>
                  <a:srgbClr val="539325"/>
                </a:solidFill>
                <a:latin typeface="Open Sans Light" pitchFamily="2" charset="0"/>
                <a:ea typeface="Open Sans Light" pitchFamily="2" charset="0"/>
                <a:cs typeface="Open Sans Light" pitchFamily="2" charset="0"/>
              </a:rPr>
              <a:t>La promesse de Jean 14</a:t>
            </a:r>
          </a:p>
        </p:txBody>
      </p:sp>
      <p:sp>
        <p:nvSpPr>
          <p:cNvPr id="3" name="Subtitle 2">
            <a:extLst>
              <a:ext uri="{FF2B5EF4-FFF2-40B4-BE49-F238E27FC236}">
                <a16:creationId xmlns:a16="http://schemas.microsoft.com/office/drawing/2014/main" id="{AD9B1DE0-2914-3E48-6890-73BE579FDDD3}"/>
              </a:ext>
            </a:extLst>
          </p:cNvPr>
          <p:cNvSpPr>
            <a:spLocks noGrp="1"/>
          </p:cNvSpPr>
          <p:nvPr>
            <p:ph type="subTitle" idx="1"/>
          </p:nvPr>
        </p:nvSpPr>
        <p:spPr>
          <a:xfrm>
            <a:off x="4732505" y="3943507"/>
            <a:ext cx="6959432" cy="1846659"/>
          </a:xfrm>
        </p:spPr>
        <p:txBody>
          <a:bodyPr wrap="square" lIns="180000" rIns="216000">
            <a:spAutoFit/>
          </a:bodyPr>
          <a:lstStyle/>
          <a:p>
            <a:pPr algn="l">
              <a:lnSpc>
                <a:spcPct val="100000"/>
              </a:lnSpc>
              <a:spcBef>
                <a:spcPts val="0"/>
              </a:spcBef>
            </a:pPr>
            <a:r>
              <a:rPr lang="fr-FR" sz="2000" dirty="0">
                <a:solidFill>
                  <a:srgbClr val="002F54"/>
                </a:solidFill>
                <a:latin typeface="Open Sans" pitchFamily="2" charset="0"/>
                <a:ea typeface="Open Sans" pitchFamily="2" charset="0"/>
                <a:cs typeface="Open Sans" pitchFamily="2" charset="0"/>
              </a:rPr>
              <a:t>«</a:t>
            </a:r>
            <a:r>
              <a:rPr lang="fr-FR" sz="2000" dirty="0">
                <a:solidFill>
                  <a:srgbClr val="002F54"/>
                </a:solidFill>
                <a:highlight>
                  <a:srgbClr val="FFFF00"/>
                </a:highlight>
                <a:latin typeface="Open Sans" pitchFamily="2" charset="0"/>
                <a:ea typeface="Open Sans" pitchFamily="2" charset="0"/>
                <a:cs typeface="Open Sans" pitchFamily="2" charset="0"/>
              </a:rPr>
              <a:t> </a:t>
            </a:r>
            <a:r>
              <a:rPr lang="fr-FR" sz="2000" b="1" dirty="0">
                <a:solidFill>
                  <a:srgbClr val="002F54"/>
                </a:solidFill>
                <a:highlight>
                  <a:srgbClr val="FFFF00"/>
                </a:highlight>
                <a:latin typeface="Open Sans ExtraBold" pitchFamily="2" charset="0"/>
                <a:ea typeface="Open Sans ExtraBold" pitchFamily="2" charset="0"/>
                <a:cs typeface="Open Sans ExtraBold" pitchFamily="2" charset="0"/>
              </a:rPr>
              <a:t>Nous n'avons qu'une vie à vivre,</a:t>
            </a:r>
            <a:r>
              <a:rPr lang="fr-FR" sz="2000" dirty="0">
                <a:solidFill>
                  <a:srgbClr val="002F54"/>
                </a:solidFill>
                <a:latin typeface="Open Sans" pitchFamily="2" charset="0"/>
                <a:ea typeface="Open Sans" pitchFamily="2" charset="0"/>
                <a:cs typeface="Open Sans" pitchFamily="2" charset="0"/>
              </a:rPr>
              <a:t> et en nous attachant chaque jour à Dieu, nous avons, à travers les mérites de notre Seigneur Jésus-Christ, un soutien constant. Il nous dit : </a:t>
            </a:r>
            <a:r>
              <a:rPr lang="fr-FR" sz="1400" dirty="0">
                <a:solidFill>
                  <a:srgbClr val="002F54"/>
                </a:solidFill>
                <a:latin typeface="Open Sans" pitchFamily="2" charset="0"/>
                <a:ea typeface="Open Sans" pitchFamily="2" charset="0"/>
                <a:cs typeface="Open Sans" pitchFamily="2" charset="0"/>
              </a:rPr>
              <a:t>"</a:t>
            </a:r>
            <a:r>
              <a:rPr lang="fr-FR" sz="1400" i="1" dirty="0">
                <a:solidFill>
                  <a:srgbClr val="002F54"/>
                </a:solidFill>
                <a:latin typeface="Open Sans" pitchFamily="2" charset="0"/>
                <a:ea typeface="Open Sans" pitchFamily="2" charset="0"/>
                <a:cs typeface="Open Sans" pitchFamily="2" charset="0"/>
              </a:rPr>
              <a:t>Que votre cœur ne se trouble point. Croyez en Dieu, et croyez en moi. Il y a plusieurs demeures dans la maison de mon Père… Je reviendrai, et je vous prendrai avec moi</a:t>
            </a:r>
            <a:r>
              <a:rPr lang="fr-FR" sz="1400" dirty="0">
                <a:solidFill>
                  <a:srgbClr val="002F54"/>
                </a:solidFill>
                <a:latin typeface="Open Sans" pitchFamily="2" charset="0"/>
                <a:ea typeface="Open Sans" pitchFamily="2" charset="0"/>
                <a:cs typeface="Open Sans" pitchFamily="2" charset="0"/>
              </a:rPr>
              <a:t>."</a:t>
            </a:r>
            <a:r>
              <a:rPr lang="fr-FR" sz="2000" dirty="0">
                <a:solidFill>
                  <a:srgbClr val="002F54"/>
                </a:solidFill>
                <a:latin typeface="Open Sans" pitchFamily="2" charset="0"/>
                <a:ea typeface="Open Sans" pitchFamily="2" charset="0"/>
                <a:cs typeface="Open Sans" pitchFamily="2" charset="0"/>
              </a:rPr>
              <a:t> »</a:t>
            </a:r>
          </a:p>
        </p:txBody>
      </p:sp>
      <p:sp>
        <p:nvSpPr>
          <p:cNvPr id="5" name="TextBox 4">
            <a:extLst>
              <a:ext uri="{FF2B5EF4-FFF2-40B4-BE49-F238E27FC236}">
                <a16:creationId xmlns:a16="http://schemas.microsoft.com/office/drawing/2014/main" id="{E5247471-910A-642F-A6B5-353A15F6B5B1}"/>
              </a:ext>
            </a:extLst>
          </p:cNvPr>
          <p:cNvSpPr txBox="1"/>
          <p:nvPr/>
        </p:nvSpPr>
        <p:spPr>
          <a:xfrm>
            <a:off x="8327263" y="5450106"/>
            <a:ext cx="3455160" cy="523220"/>
          </a:xfrm>
          <a:prstGeom prst="rect">
            <a:avLst/>
          </a:prstGeom>
          <a:noFill/>
        </p:spPr>
        <p:txBody>
          <a:bodyPr wrap="square" rtlCol="0">
            <a:spAutoFit/>
          </a:bodyPr>
          <a:lstStyle/>
          <a:p>
            <a:r>
              <a:rPr lang="fr-FR" sz="1400" i="1" dirty="0">
                <a:ea typeface="Open Sans Light" pitchFamily="2" charset="0"/>
                <a:cs typeface="Open Sans Light" pitchFamily="2" charset="0"/>
              </a:rPr>
              <a:t>— E.G. White, Our Father Cares, p. 312 (Lettre 213, 2 novembre 1905)</a:t>
            </a:r>
          </a:p>
        </p:txBody>
      </p:sp>
      <p:sp>
        <p:nvSpPr>
          <p:cNvPr id="4" name="Subtitle 2">
            <a:extLst>
              <a:ext uri="{FF2B5EF4-FFF2-40B4-BE49-F238E27FC236}">
                <a16:creationId xmlns:a16="http://schemas.microsoft.com/office/drawing/2014/main" id="{2D871F2A-59FC-EBA8-FEB4-2D5C4474C4F5}"/>
              </a:ext>
            </a:extLst>
          </p:cNvPr>
          <p:cNvSpPr txBox="1">
            <a:spLocks/>
          </p:cNvSpPr>
          <p:nvPr/>
        </p:nvSpPr>
        <p:spPr>
          <a:xfrm>
            <a:off x="633413" y="1393606"/>
            <a:ext cx="11191874" cy="2308324"/>
          </a:xfrm>
          <a:prstGeom prst="rect">
            <a:avLst/>
          </a:prstGeom>
          <a:effectLst>
            <a:outerShdw blurRad="25400" dist="25400" dir="2700000" algn="tl" rotWithShape="0">
              <a:schemeClr val="tx1">
                <a:lumMod val="50000"/>
                <a:lumOff val="50000"/>
                <a:alpha val="43000"/>
              </a:schemeClr>
            </a:outerShdw>
          </a:effectLst>
        </p:spPr>
        <p:txBody>
          <a:bodyPr vert="horz" wrap="square" lIns="180000" tIns="45720" rIns="21600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baseline="30000" dirty="0">
                <a:solidFill>
                  <a:srgbClr val="F9A827"/>
                </a:solidFill>
                <a:latin typeface="Georgia" panose="02040502050405020303" pitchFamily="18" charset="0"/>
              </a:rPr>
              <a:t>1 </a:t>
            </a:r>
            <a:r>
              <a:rPr lang="fr-FR" dirty="0">
                <a:solidFill>
                  <a:srgbClr val="002F54"/>
                </a:solidFill>
                <a:latin typeface="Georgia" panose="02040502050405020303" pitchFamily="18" charset="0"/>
              </a:rPr>
              <a:t>Que votre cœur ne se trouble point. Croyez en Dieu, et croyez en moi.</a:t>
            </a:r>
          </a:p>
          <a:p>
            <a:pPr algn="l">
              <a:lnSpc>
                <a:spcPct val="100000"/>
              </a:lnSpc>
              <a:spcBef>
                <a:spcPts val="0"/>
              </a:spcBef>
            </a:pPr>
            <a:r>
              <a:rPr lang="fr-FR" baseline="30000" dirty="0">
                <a:solidFill>
                  <a:srgbClr val="F9A827"/>
                </a:solidFill>
                <a:latin typeface="Georgia" panose="02040502050405020303" pitchFamily="18" charset="0"/>
              </a:rPr>
              <a:t>2 </a:t>
            </a:r>
            <a:r>
              <a:rPr lang="fr-FR" dirty="0">
                <a:solidFill>
                  <a:srgbClr val="002F54"/>
                </a:solidFill>
                <a:latin typeface="Georgia" panose="02040502050405020303" pitchFamily="18" charset="0"/>
              </a:rPr>
              <a:t>Il y a plusieurs demeures dans la maison de mon Père. Si cela n'était pas, je vous l'aurais dit. Je vais vous préparer une place.</a:t>
            </a:r>
          </a:p>
          <a:p>
            <a:pPr algn="l">
              <a:lnSpc>
                <a:spcPct val="100000"/>
              </a:lnSpc>
              <a:spcBef>
                <a:spcPts val="0"/>
              </a:spcBef>
            </a:pPr>
            <a:r>
              <a:rPr lang="fr-FR" baseline="30000" dirty="0">
                <a:solidFill>
                  <a:srgbClr val="F9A827"/>
                </a:solidFill>
                <a:latin typeface="Georgia" panose="02040502050405020303" pitchFamily="18" charset="0"/>
              </a:rPr>
              <a:t>3 </a:t>
            </a:r>
            <a:r>
              <a:rPr lang="fr-FR" dirty="0">
                <a:solidFill>
                  <a:srgbClr val="002F54"/>
                </a:solidFill>
                <a:latin typeface="Georgia" panose="02040502050405020303" pitchFamily="18" charset="0"/>
              </a:rPr>
              <a:t>Et, lorsque je m'en serai allé, et que je vous aurai préparé une place, je reviendrai, et je vous prendrai avec moi, afin que là où je suis vous y soyez aussi.</a:t>
            </a:r>
          </a:p>
          <a:p>
            <a:pPr algn="l">
              <a:lnSpc>
                <a:spcPct val="100000"/>
              </a:lnSpc>
              <a:spcBef>
                <a:spcPts val="0"/>
              </a:spcBef>
            </a:pPr>
            <a:r>
              <a:rPr lang="fr-FR" baseline="30000" dirty="0">
                <a:solidFill>
                  <a:srgbClr val="F9A827"/>
                </a:solidFill>
                <a:latin typeface="Georgia" panose="02040502050405020303" pitchFamily="18" charset="0"/>
              </a:rPr>
              <a:t>4 </a:t>
            </a:r>
            <a:r>
              <a:rPr lang="fr-FR" dirty="0">
                <a:solidFill>
                  <a:srgbClr val="002F54"/>
                </a:solidFill>
                <a:latin typeface="Georgia" panose="02040502050405020303" pitchFamily="18" charset="0"/>
              </a:rPr>
              <a:t>Vous savez où je vais, et vous en savez le chemin. </a:t>
            </a:r>
            <a:r>
              <a:rPr lang="fr-FR" baseline="30000" dirty="0">
                <a:solidFill>
                  <a:srgbClr val="002F54"/>
                </a:solidFill>
                <a:latin typeface="Georgia" panose="02040502050405020303" pitchFamily="18" charset="0"/>
              </a:rPr>
              <a:t>»</a:t>
            </a:r>
          </a:p>
        </p:txBody>
      </p:sp>
    </p:spTree>
    <p:extLst>
      <p:ext uri="{BB962C8B-B14F-4D97-AF65-F5344CB8AC3E}">
        <p14:creationId xmlns:p14="http://schemas.microsoft.com/office/powerpoint/2010/main" val="229818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4BF01C-9451-9C1B-812F-77116884505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1282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A57809-9479-832D-45BA-015E44AEBB3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51FF5E67-B4EF-E2F6-3230-11BF83C2D38E}"/>
              </a:ext>
            </a:extLst>
          </p:cNvPr>
          <p:cNvSpPr txBox="1"/>
          <p:nvPr/>
        </p:nvSpPr>
        <p:spPr>
          <a:xfrm>
            <a:off x="8356922" y="265402"/>
            <a:ext cx="3654103" cy="62940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“Or la foi est une ferme assurance des choses qu'on espère, une démonstration de celles qu'on ne voit pas”</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fr-FR" sz="2800" b="1" i="0" u="none" strike="noStrike" kern="1200" cap="none" spc="0" normalizeH="0" baseline="0" noProof="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(Hébreux 11.1)</a:t>
            </a:r>
            <a:endParaRPr kumimoji="0" lang="fr-FR" sz="4400" b="1" i="0" u="none" strike="noStrike" kern="1200" cap="none" spc="0" normalizeH="0" baseline="0" noProof="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74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D248A-62C0-BF36-E8AB-E7D4135D992F}"/>
              </a:ext>
            </a:extLst>
          </p:cNvPr>
          <p:cNvSpPr>
            <a:spLocks noGrp="1" noRot="1" noMove="1" noResize="1" noEditPoints="1" noAdjustHandles="1" noChangeArrowheads="1" noChangeShapeType="1"/>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DF7190DA-326B-1D90-0EC7-E878E2F156FB}"/>
              </a:ext>
            </a:extLst>
          </p:cNvPr>
          <p:cNvSpPr>
            <a:spLocks noGrp="1"/>
          </p:cNvSpPr>
          <p:nvPr>
            <p:ph type="title"/>
          </p:nvPr>
        </p:nvSpPr>
        <p:spPr>
          <a:xfrm>
            <a:off x="839788" y="180000"/>
            <a:ext cx="10515600" cy="1325563"/>
          </a:xfrm>
        </p:spPr>
        <p:txBody>
          <a:bodyPr>
            <a:normAutofit/>
          </a:bodyPr>
          <a:lstStyle/>
          <a:p>
            <a:r>
              <a:rPr lang="fr-FR" dirty="0">
                <a:latin typeface="Georgia" panose="02040502050405020303" pitchFamily="18" charset="0"/>
              </a:rPr>
              <a:t>Notre </a:t>
            </a:r>
            <a:r>
              <a:rPr lang="fr-FR" b="1" dirty="0">
                <a:solidFill>
                  <a:srgbClr val="7030A0"/>
                </a:solidFill>
                <a:latin typeface="Georgia" panose="02040502050405020303" pitchFamily="18" charset="0"/>
              </a:rPr>
              <a:t>Grand Prêtre</a:t>
            </a:r>
            <a:r>
              <a:rPr lang="fr-FR" dirty="0">
                <a:solidFill>
                  <a:srgbClr val="7030A0"/>
                </a:solidFill>
                <a:latin typeface="Georgia" panose="02040502050405020303" pitchFamily="18" charset="0"/>
              </a:rPr>
              <a:t> </a:t>
            </a:r>
            <a:r>
              <a:rPr lang="fr-FR" dirty="0">
                <a:latin typeface="Georgia" panose="02040502050405020303" pitchFamily="18" charset="0"/>
              </a:rPr>
              <a:t>intercède</a:t>
            </a:r>
            <a:br>
              <a:rPr lang="fr-FR" dirty="0">
                <a:latin typeface="Georgia" panose="02040502050405020303" pitchFamily="18" charset="0"/>
              </a:rPr>
            </a:br>
            <a:r>
              <a:rPr lang="fr-FR" dirty="0">
                <a:latin typeface="Georgia" panose="02040502050405020303" pitchFamily="18" charset="0"/>
              </a:rPr>
              <a:t>pour nous …</a:t>
            </a:r>
          </a:p>
        </p:txBody>
      </p:sp>
      <p:sp>
        <p:nvSpPr>
          <p:cNvPr id="3" name="Text Placeholder 2">
            <a:extLst>
              <a:ext uri="{FF2B5EF4-FFF2-40B4-BE49-F238E27FC236}">
                <a16:creationId xmlns:a16="http://schemas.microsoft.com/office/drawing/2014/main" id="{27C9F1AC-AC22-AEEB-1D25-2E2647E28215}"/>
              </a:ext>
            </a:extLst>
          </p:cNvPr>
          <p:cNvSpPr>
            <a:spLocks noGrp="1"/>
          </p:cNvSpPr>
          <p:nvPr>
            <p:ph type="body" idx="1"/>
          </p:nvPr>
        </p:nvSpPr>
        <p:spPr>
          <a:xfrm>
            <a:off x="839788" y="5393800"/>
            <a:ext cx="10515600" cy="1196308"/>
          </a:xfrm>
          <a:ln w="15875">
            <a:solidFill>
              <a:srgbClr val="61A130"/>
            </a:solidFill>
          </a:ln>
          <a:effectLst>
            <a:outerShdw blurRad="25400" dist="12700" algn="l" rotWithShape="0">
              <a:schemeClr val="tx1">
                <a:lumMod val="50000"/>
                <a:lumOff val="50000"/>
                <a:alpha val="43000"/>
              </a:schemeClr>
            </a:outerShdw>
          </a:effectLst>
        </p:spPr>
        <p:txBody>
          <a:bodyPr lIns="180000" tIns="180000" rIns="180000" bIns="180000" anchor="ctr">
            <a:spAutoFit/>
          </a:bodyPr>
          <a:lstStyle/>
          <a:p>
            <a:pPr>
              <a:spcBef>
                <a:spcPts val="0"/>
              </a:spcBef>
            </a:pPr>
            <a:r>
              <a:rPr lang="fr-FR" sz="2000" noProof="1">
                <a:solidFill>
                  <a:srgbClr val="61A130"/>
                </a:solidFill>
              </a:rPr>
              <a:t>«  En conséquence, il a dû être rendu semblable en toutes choses à ses frères, afin qu'il soit un souverain sacrificateur miséricordieux et fidèle dans le service de Dieu, pour faire l'expiation des péchés du peuple; » </a:t>
            </a:r>
            <a:r>
              <a:rPr lang="fr-FR" sz="1600" noProof="1">
                <a:solidFill>
                  <a:srgbClr val="650118"/>
                </a:solidFill>
              </a:rPr>
              <a:t>Hébreux 2:17 NEG79</a:t>
            </a:r>
          </a:p>
        </p:txBody>
      </p:sp>
      <p:sp>
        <p:nvSpPr>
          <p:cNvPr id="4" name="Content Placeholder 3">
            <a:extLst>
              <a:ext uri="{FF2B5EF4-FFF2-40B4-BE49-F238E27FC236}">
                <a16:creationId xmlns:a16="http://schemas.microsoft.com/office/drawing/2014/main" id="{B25ED3CD-D7A2-147C-7D58-EB544DEE8A7B}"/>
              </a:ext>
            </a:extLst>
          </p:cNvPr>
          <p:cNvSpPr>
            <a:spLocks noGrp="1"/>
          </p:cNvSpPr>
          <p:nvPr>
            <p:ph sz="half" idx="2"/>
          </p:nvPr>
        </p:nvSpPr>
        <p:spPr>
          <a:xfrm>
            <a:off x="839788" y="1681200"/>
            <a:ext cx="5157787" cy="3684588"/>
          </a:xfrm>
        </p:spPr>
        <p:txBody>
          <a:bodyPr>
            <a:normAutofit fontScale="92500" lnSpcReduction="10000"/>
          </a:bodyPr>
          <a:lstStyle/>
          <a:p>
            <a:pPr marL="0" indent="0">
              <a:spcBef>
                <a:spcPts val="600"/>
              </a:spcBef>
              <a:buNone/>
            </a:pPr>
            <a:r>
              <a:rPr lang="fr-FR" sz="2600" dirty="0"/>
              <a:t>« Nous avons un avocat toujours vivant qui intercède pour nous</a:t>
            </a:r>
            <a:r>
              <a:rPr lang="fr-FR" sz="2600" b="1" dirty="0"/>
              <a:t>. </a:t>
            </a:r>
            <a:r>
              <a:rPr lang="fr-FR" sz="2600" dirty="0">
                <a:latin typeface="Aptos Light" panose="020B0004020202020204" pitchFamily="34" charset="0"/>
              </a:rPr>
              <a:t>…</a:t>
            </a:r>
            <a:r>
              <a:rPr lang="fr-FR" sz="2600" dirty="0"/>
              <a:t> </a:t>
            </a:r>
          </a:p>
          <a:p>
            <a:pPr marL="0" indent="0">
              <a:spcBef>
                <a:spcPts val="0"/>
              </a:spcBef>
              <a:buNone/>
            </a:pPr>
            <a:endParaRPr lang="fr-FR" sz="2600" dirty="0"/>
          </a:p>
          <a:p>
            <a:pPr marL="0" indent="0">
              <a:spcBef>
                <a:spcPts val="0"/>
              </a:spcBef>
              <a:buNone/>
            </a:pPr>
            <a:r>
              <a:rPr lang="fr-FR" sz="2600" dirty="0"/>
              <a:t>Approchons-nous donc d'un cœur sincère, avec une pleine foi, le cœur purifié d'une mauvaise conscience </a:t>
            </a:r>
            <a:r>
              <a:rPr lang="fr-FR" sz="2600" dirty="0">
                <a:latin typeface="Aptos Light" panose="020B0004020202020204" pitchFamily="34" charset="0"/>
              </a:rPr>
              <a:t>… </a:t>
            </a:r>
            <a:r>
              <a:rPr lang="fr-FR" sz="2600" dirty="0"/>
              <a:t>. </a:t>
            </a:r>
          </a:p>
          <a:p>
            <a:pPr marL="0" indent="0">
              <a:spcBef>
                <a:spcPts val="0"/>
              </a:spcBef>
              <a:buNone/>
            </a:pPr>
            <a:r>
              <a:rPr lang="fr-FR" sz="2600" dirty="0"/>
              <a:t>Continuons à reconnaître publiquement notre espérance, sans fléchir, car celui qui a fait la promesse est digne de confiance. »</a:t>
            </a:r>
          </a:p>
        </p:txBody>
      </p:sp>
      <p:sp>
        <p:nvSpPr>
          <p:cNvPr id="6" name="Content Placeholder 5">
            <a:extLst>
              <a:ext uri="{FF2B5EF4-FFF2-40B4-BE49-F238E27FC236}">
                <a16:creationId xmlns:a16="http://schemas.microsoft.com/office/drawing/2014/main" id="{5FE1EDB1-C720-9595-2902-8451856F26D0}"/>
              </a:ext>
            </a:extLst>
          </p:cNvPr>
          <p:cNvSpPr>
            <a:spLocks noGrp="1"/>
          </p:cNvSpPr>
          <p:nvPr>
            <p:ph sz="quarter" idx="4"/>
          </p:nvPr>
        </p:nvSpPr>
        <p:spPr>
          <a:xfrm>
            <a:off x="6096000" y="1681200"/>
            <a:ext cx="5183188" cy="2751522"/>
          </a:xfrm>
          <a:effectLst>
            <a:outerShdw blurRad="25400" dist="38100" algn="l" rotWithShape="0">
              <a:schemeClr val="tx1">
                <a:lumMod val="50000"/>
                <a:lumOff val="50000"/>
                <a:alpha val="43000"/>
              </a:schemeClr>
            </a:outerShdw>
          </a:effectLst>
        </p:spPr>
        <p:txBody>
          <a:bodyPr anchor="ctr">
            <a:spAutoFit/>
          </a:bodyPr>
          <a:lstStyle/>
          <a:p>
            <a:pPr marL="0" indent="0">
              <a:buNone/>
            </a:pPr>
            <a:r>
              <a:rPr lang="fr-FR" sz="4800" b="1" baseline="30000" dirty="0">
                <a:solidFill>
                  <a:srgbClr val="7030A0"/>
                </a:solidFill>
                <a:latin typeface="Georgia" panose="02040502050405020303" pitchFamily="18" charset="0"/>
              </a:rPr>
              <a:t>«</a:t>
            </a:r>
            <a:r>
              <a:rPr lang="fr-FR" sz="4800" b="1" dirty="0">
                <a:solidFill>
                  <a:srgbClr val="7030A0"/>
                </a:solidFill>
                <a:latin typeface="Georgia" panose="02040502050405020303" pitchFamily="18" charset="0"/>
              </a:rPr>
              <a:t> car celui qui a fait la promesse est digne de confiance. </a:t>
            </a:r>
            <a:r>
              <a:rPr lang="fr-FR" sz="4800" b="1" baseline="30000" dirty="0">
                <a:solidFill>
                  <a:srgbClr val="7030A0"/>
                </a:solidFill>
                <a:latin typeface="Georgia" panose="02040502050405020303" pitchFamily="18" charset="0"/>
              </a:rPr>
              <a:t>»</a:t>
            </a:r>
          </a:p>
        </p:txBody>
      </p:sp>
      <p:sp>
        <p:nvSpPr>
          <p:cNvPr id="7" name="TextBox 6">
            <a:extLst>
              <a:ext uri="{FF2B5EF4-FFF2-40B4-BE49-F238E27FC236}">
                <a16:creationId xmlns:a16="http://schemas.microsoft.com/office/drawing/2014/main" id="{43174307-1264-EB74-04D9-5181C4E93BA4}"/>
              </a:ext>
            </a:extLst>
          </p:cNvPr>
          <p:cNvSpPr txBox="1"/>
          <p:nvPr/>
        </p:nvSpPr>
        <p:spPr>
          <a:xfrm>
            <a:off x="6194427" y="4483141"/>
            <a:ext cx="3400425" cy="523220"/>
          </a:xfrm>
          <a:prstGeom prst="rect">
            <a:avLst/>
          </a:prstGeom>
          <a:noFill/>
        </p:spPr>
        <p:txBody>
          <a:bodyPr wrap="square" rtlCol="0">
            <a:spAutoFit/>
          </a:bodyPr>
          <a:lstStyle/>
          <a:p>
            <a:r>
              <a:rPr lang="fr-FR" sz="1400" i="1" dirty="0">
                <a:ea typeface="Open Sans Light" pitchFamily="2" charset="0"/>
                <a:cs typeface="Open Sans Light" pitchFamily="2" charset="0"/>
              </a:rPr>
              <a:t>— E.G. White, Lift Him Up, p. 321</a:t>
            </a:r>
          </a:p>
          <a:p>
            <a:r>
              <a:rPr lang="fr-FR" sz="1400" i="1" dirty="0">
                <a:ea typeface="Open Sans Light" pitchFamily="2" charset="0"/>
                <a:cs typeface="Open Sans Light" pitchFamily="2" charset="0"/>
              </a:rPr>
              <a:t>(d'après Hébreux 10.21 ; 2.17b)</a:t>
            </a:r>
          </a:p>
        </p:txBody>
      </p:sp>
    </p:spTree>
    <p:extLst>
      <p:ext uri="{BB962C8B-B14F-4D97-AF65-F5344CB8AC3E}">
        <p14:creationId xmlns:p14="http://schemas.microsoft.com/office/powerpoint/2010/main" val="222512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86683-37AE-B6CF-D27F-EA31A4DD234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E05E608-1250-29BC-0971-D4D2A29D4C77}"/>
              </a:ext>
            </a:extLst>
          </p:cNvPr>
          <p:cNvSpPr txBox="1"/>
          <p:nvPr/>
        </p:nvSpPr>
        <p:spPr>
          <a:xfrm>
            <a:off x="7573478" y="3771900"/>
            <a:ext cx="4438650" cy="2862322"/>
          </a:xfrm>
          <a:prstGeom prst="rect">
            <a:avLst/>
          </a:prstGeom>
          <a:noFill/>
        </p:spPr>
        <p:txBody>
          <a:bodyPr wrap="square" rtlCol="0">
            <a:spAutoFit/>
          </a:bodyPr>
          <a:lstStyle/>
          <a:p>
            <a:pPr>
              <a:spcBef>
                <a:spcPts val="600"/>
              </a:spcBef>
            </a:pPr>
            <a:r>
              <a:rPr lang="fr-FR" sz="2000" b="1" noProof="1">
                <a:solidFill>
                  <a:schemeClr val="bg1"/>
                </a:solidFill>
                <a:effectLst>
                  <a:outerShdw blurRad="38100" dist="38100" dir="2700000" algn="tl">
                    <a:srgbClr val="000000">
                      <a:alpha val="43137"/>
                    </a:srgbClr>
                  </a:outerShdw>
                </a:effectLst>
                <a:highlight>
                  <a:srgbClr val="BC4037"/>
                </a:highlight>
              </a:rPr>
              <a:t> Différents types de foi :</a:t>
            </a:r>
          </a:p>
          <a:p>
            <a:pPr lvl="1">
              <a:spcBef>
                <a:spcPts val="600"/>
              </a:spcBef>
            </a:pPr>
            <a:r>
              <a:rPr lang="fr-FR" sz="2000" b="1" noProof="1"/>
              <a:t>La foi et les signes.</a:t>
            </a:r>
          </a:p>
          <a:p>
            <a:pPr lvl="1">
              <a:spcBef>
                <a:spcPts val="600"/>
              </a:spcBef>
            </a:pPr>
            <a:r>
              <a:rPr lang="fr-FR" sz="2000" b="1" noProof="1"/>
              <a:t>La mesure de la foi.</a:t>
            </a:r>
          </a:p>
          <a:p>
            <a:pPr lvl="1">
              <a:spcBef>
                <a:spcPts val="600"/>
              </a:spcBef>
            </a:pPr>
            <a:r>
              <a:rPr lang="fr-FR" sz="2000" b="1" noProof="1"/>
              <a:t>La foi et les sentiments.</a:t>
            </a:r>
          </a:p>
          <a:p>
            <a:pPr>
              <a:spcBef>
                <a:spcPts val="1800"/>
              </a:spcBef>
            </a:pPr>
            <a:r>
              <a:rPr lang="fr-FR" sz="2000" b="1" noProof="1">
                <a:solidFill>
                  <a:schemeClr val="bg1"/>
                </a:solidFill>
                <a:effectLst>
                  <a:outerShdw blurRad="38100" dist="38100" dir="2700000" algn="tl">
                    <a:srgbClr val="000000">
                      <a:alpha val="43137"/>
                    </a:srgbClr>
                  </a:outerShdw>
                </a:effectLst>
                <a:highlight>
                  <a:srgbClr val="375BBD"/>
                </a:highlight>
              </a:rPr>
              <a:t> Qu'est-ce que la foi ?</a:t>
            </a:r>
          </a:p>
          <a:p>
            <a:pPr lvl="1">
              <a:spcBef>
                <a:spcPts val="600"/>
              </a:spcBef>
            </a:pPr>
            <a:r>
              <a:rPr lang="fr-FR" sz="2000" b="1" noProof="1"/>
              <a:t>Def. et développement de la foi.</a:t>
            </a:r>
          </a:p>
          <a:p>
            <a:pPr lvl="1">
              <a:spcBef>
                <a:spcPts val="600"/>
              </a:spcBef>
            </a:pPr>
            <a:r>
              <a:rPr lang="fr-FR" sz="2000" b="1" noProof="1"/>
              <a:t>La foi de Jésus.</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fr-FR" sz="2000" b="1" noProof="1"/>
              <a:t>La connaissance de Dieu, l'étude de la Bible et la prière doivent avoir un élément commun pour pouvoir devenir des éléments transformateurs dans notre vie : la foi.</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8653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653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8653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8653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8653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708062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708062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1882800"/>
            <a:ext cx="68008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Mais avec la foi, ce sont des éléments puissants qui nous mèneront aux plus hauts sommets de notre expérience spirituelle : “tout est possible à celui qui croit”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(Marc 9.23).</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173600"/>
            <a:ext cx="682905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Sans foi, ces éléments ne deviennent que simple connaissance, ou en rituels vides de sens.</a:t>
            </a: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7E4C974A-7C5E-3442-26CF-13D89551C59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spcAft>
                <a:spcPts val="600"/>
              </a:spcAft>
            </a:pPr>
            <a:r>
              <a:rPr lang="fr-FR" sz="9600" b="1" noProof="1">
                <a:ln w="9525">
                  <a:solidFill>
                    <a:schemeClr val="bg1"/>
                  </a:solidFill>
                  <a:prstDash val="solid"/>
                </a:ln>
                <a:solidFill>
                  <a:srgbClr val="731717"/>
                </a:solidFill>
                <a:effectLst>
                  <a:outerShdw blurRad="12700" dist="38100" dir="2700000" algn="tl" rotWithShape="0">
                    <a:srgbClr val="70A138"/>
                  </a:outerShdw>
                </a:effectLst>
              </a:rPr>
              <a:t>DIFFÉRENTS TYPES DE FOI</a:t>
            </a: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BE2988-D1C9-BADD-2149-85BEC856782B}"/>
              </a:ext>
            </a:extLst>
          </p:cNvPr>
          <p:cNvSpPr>
            <a:spLocks/>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4C27AC99-095E-76EA-3ADF-96605B98D01D}"/>
              </a:ext>
            </a:extLst>
          </p:cNvPr>
          <p:cNvSpPr>
            <a:spLocks noGrp="1"/>
          </p:cNvSpPr>
          <p:nvPr>
            <p:ph type="title"/>
          </p:nvPr>
        </p:nvSpPr>
        <p:spPr/>
        <p:txBody>
          <a:bodyPr anchor="ctr"/>
          <a:lstStyle/>
          <a:p>
            <a:r>
              <a:rPr lang="fr-FR" b="1" dirty="0">
                <a:solidFill>
                  <a:srgbClr val="255394"/>
                </a:solidFill>
                <a:latin typeface="Georgia" panose="02040502050405020303" pitchFamily="18" charset="0"/>
              </a:rPr>
              <a:t>« Donne-moi un signe ! » </a:t>
            </a:r>
            <a:r>
              <a:rPr lang="fr-FR" sz="2000" dirty="0"/>
              <a:t>— L'officier royal</a:t>
            </a:r>
          </a:p>
        </p:txBody>
      </p:sp>
      <p:pic>
        <p:nvPicPr>
          <p:cNvPr id="7" name="Content Placeholder 6">
            <a:extLst>
              <a:ext uri="{FF2B5EF4-FFF2-40B4-BE49-F238E27FC236}">
                <a16:creationId xmlns:a16="http://schemas.microsoft.com/office/drawing/2014/main" id="{1168090A-92C7-5E0D-AFB7-B79800537F5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70556" y="1030967"/>
            <a:ext cx="4873625" cy="4873625"/>
          </a:xfrm>
          <a:prstGeom prst="rect">
            <a:avLst/>
          </a:prstGeom>
        </p:spPr>
      </p:pic>
      <p:sp>
        <p:nvSpPr>
          <p:cNvPr id="4" name="Text Placeholder 3">
            <a:extLst>
              <a:ext uri="{FF2B5EF4-FFF2-40B4-BE49-F238E27FC236}">
                <a16:creationId xmlns:a16="http://schemas.microsoft.com/office/drawing/2014/main" id="{579F205A-8C52-5487-ECD2-592582F03CC9}"/>
              </a:ext>
            </a:extLst>
          </p:cNvPr>
          <p:cNvSpPr>
            <a:spLocks noGrp="1"/>
          </p:cNvSpPr>
          <p:nvPr>
            <p:ph type="body" sz="half" idx="2"/>
          </p:nvPr>
        </p:nvSpPr>
        <p:spPr>
          <a:xfrm>
            <a:off x="839788" y="2057400"/>
            <a:ext cx="3932237" cy="3342005"/>
          </a:xfrm>
        </p:spPr>
        <p:txBody>
          <a:bodyPr>
            <a:spAutoFit/>
          </a:bodyPr>
          <a:lstStyle/>
          <a:p>
            <a:r>
              <a:rPr lang="fr-FR" sz="1800" dirty="0"/>
              <a:t>« Les paroles du Sauveur projetèrent un faisceau de lumière dans le cœur de l'officier. </a:t>
            </a:r>
          </a:p>
          <a:p>
            <a:pPr>
              <a:spcBef>
                <a:spcPts val="600"/>
              </a:spcBef>
            </a:pPr>
            <a:r>
              <a:rPr lang="fr-FR" sz="1800" dirty="0"/>
              <a:t>Il comprit que sa recherche de Jésus avait un mobile égoïste, et, sentant sa foi vacillante, il se demanda avec inquiétude si son doute n'allait pas coûter la vie à son fils.</a:t>
            </a:r>
            <a:r>
              <a:rPr lang="fr-FR" sz="1800" dirty="0">
                <a:latin typeface="Aptos Light" panose="020B0004020202020204" pitchFamily="34" charset="0"/>
              </a:rPr>
              <a:t> …</a:t>
            </a:r>
            <a:r>
              <a:rPr lang="fr-FR" sz="1800" dirty="0"/>
              <a:t> </a:t>
            </a:r>
          </a:p>
          <a:p>
            <a:r>
              <a:rPr lang="fr-FR" sz="1800" b="1" dirty="0">
                <a:solidFill>
                  <a:srgbClr val="F9A827"/>
                </a:solidFill>
              </a:rPr>
              <a:t>Alors, étreint par l'angoisse, il supplia : "Seigneur, descends avant que mon petit enfant ne meure." » </a:t>
            </a:r>
            <a:r>
              <a:rPr lang="fr-FR" sz="1800" b="1" dirty="0">
                <a:solidFill>
                  <a:srgbClr val="F9A827"/>
                </a:solidFill>
                <a:latin typeface="Aptos Light" panose="020B0004020202020204" pitchFamily="34" charset="0"/>
              </a:rPr>
              <a:t>(Jean 4.49)</a:t>
            </a:r>
          </a:p>
        </p:txBody>
      </p:sp>
      <p:sp>
        <p:nvSpPr>
          <p:cNvPr id="5" name="TextBox 4">
            <a:extLst>
              <a:ext uri="{FF2B5EF4-FFF2-40B4-BE49-F238E27FC236}">
                <a16:creationId xmlns:a16="http://schemas.microsoft.com/office/drawing/2014/main" id="{BD05A004-3006-21D0-E378-D13E94ECCDB0}"/>
              </a:ext>
            </a:extLst>
          </p:cNvPr>
          <p:cNvSpPr txBox="1"/>
          <p:nvPr/>
        </p:nvSpPr>
        <p:spPr>
          <a:xfrm>
            <a:off x="839788" y="5468396"/>
            <a:ext cx="3455160" cy="307777"/>
          </a:xfrm>
          <a:prstGeom prst="rect">
            <a:avLst/>
          </a:prstGeom>
          <a:noFill/>
        </p:spPr>
        <p:txBody>
          <a:bodyPr wrap="square" rtlCol="0">
            <a:spAutoFit/>
          </a:bodyPr>
          <a:lstStyle/>
          <a:p>
            <a:r>
              <a:rPr lang="fr-FR" sz="1400" i="1" dirty="0">
                <a:ea typeface="Open Sans Light" pitchFamily="2" charset="0"/>
                <a:cs typeface="Open Sans Light" pitchFamily="2" charset="0"/>
              </a:rPr>
              <a:t>— E.G. White, </a:t>
            </a:r>
            <a:r>
              <a:rPr lang="fr-FR" sz="1400" i="1" dirty="0" err="1">
                <a:ea typeface="Open Sans Light" pitchFamily="2" charset="0"/>
                <a:cs typeface="Open Sans Light" pitchFamily="2" charset="0"/>
              </a:rPr>
              <a:t>Conflict</a:t>
            </a:r>
            <a:r>
              <a:rPr lang="fr-FR" sz="1400" i="1" dirty="0">
                <a:ea typeface="Open Sans Light" pitchFamily="2" charset="0"/>
                <a:cs typeface="Open Sans Light" pitchFamily="2" charset="0"/>
              </a:rPr>
              <a:t> and Courage, p. 295</a:t>
            </a:r>
          </a:p>
        </p:txBody>
      </p:sp>
      <p:sp>
        <p:nvSpPr>
          <p:cNvPr id="9" name="TextBox 8">
            <a:extLst>
              <a:ext uri="{FF2B5EF4-FFF2-40B4-BE49-F238E27FC236}">
                <a16:creationId xmlns:a16="http://schemas.microsoft.com/office/drawing/2014/main" id="{05B81149-F54A-4B52-04B8-5F0960E2EA24}"/>
              </a:ext>
            </a:extLst>
          </p:cNvPr>
          <p:cNvSpPr txBox="1"/>
          <p:nvPr/>
        </p:nvSpPr>
        <p:spPr>
          <a:xfrm>
            <a:off x="4712321" y="457200"/>
            <a:ext cx="4292531" cy="4678204"/>
          </a:xfrm>
          <a:prstGeom prst="rect">
            <a:avLst/>
          </a:prstGeom>
          <a:noFill/>
        </p:spPr>
        <p:txBody>
          <a:bodyPr wrap="square">
            <a:spAutoFit/>
          </a:bodyPr>
          <a:lstStyle/>
          <a:p>
            <a:pPr>
              <a:spcBef>
                <a:spcPts val="600"/>
              </a:spcBef>
            </a:pPr>
            <a:r>
              <a:rPr lang="fr-FR" sz="1600" b="1" dirty="0"/>
              <a:t>Comme dans le cas de ce père affligé, notre désir de quelque bienfait terrestre est le mobile qui nous pousse à chercher Jésus, et nous faisons dépendre notre confiance en son amour de l'exaucement de notre prière. </a:t>
            </a:r>
            <a:r>
              <a:rPr lang="fr-FR" sz="1600" dirty="0">
                <a:solidFill>
                  <a:srgbClr val="539325"/>
                </a:solidFill>
              </a:rPr>
              <a:t>Le Sauveur désire nous conférer une bénédiction plus importante que celle que nous lui demandons, et il diffère sa réponse afin de nous révéler la méchanceté de notre cœur et notre grand besoin de sa grâce. </a:t>
            </a:r>
          </a:p>
          <a:p>
            <a:pPr>
              <a:spcBef>
                <a:spcPts val="600"/>
              </a:spcBef>
            </a:pPr>
            <a:r>
              <a:rPr lang="fr-FR" sz="1600" b="1" dirty="0">
                <a:solidFill>
                  <a:srgbClr val="932553"/>
                </a:solidFill>
              </a:rPr>
              <a:t>Il désire que nous renoncions </a:t>
            </a:r>
          </a:p>
          <a:p>
            <a:r>
              <a:rPr lang="fr-FR" sz="1600" b="1" dirty="0">
                <a:solidFill>
                  <a:srgbClr val="932553"/>
                </a:solidFill>
              </a:rPr>
              <a:t>à l'égoïsme qui nous incite à </a:t>
            </a:r>
          </a:p>
          <a:p>
            <a:r>
              <a:rPr lang="fr-FR" sz="1600" b="1" dirty="0">
                <a:solidFill>
                  <a:srgbClr val="932553"/>
                </a:solidFill>
              </a:rPr>
              <a:t>le chercher. </a:t>
            </a:r>
          </a:p>
          <a:p>
            <a:pPr>
              <a:spcBef>
                <a:spcPts val="600"/>
              </a:spcBef>
            </a:pPr>
            <a:r>
              <a:rPr lang="fr-FR" sz="1600" dirty="0">
                <a:solidFill>
                  <a:srgbClr val="255394"/>
                </a:solidFill>
              </a:rPr>
              <a:t>Notre devoir consiste </a:t>
            </a:r>
          </a:p>
          <a:p>
            <a:r>
              <a:rPr lang="fr-FR" sz="1600" dirty="0">
                <a:solidFill>
                  <a:srgbClr val="255394"/>
                </a:solidFill>
              </a:rPr>
              <a:t>à faire confiance à son amour </a:t>
            </a:r>
          </a:p>
          <a:p>
            <a:r>
              <a:rPr lang="fr-FR" sz="1600" dirty="0">
                <a:solidFill>
                  <a:srgbClr val="255394"/>
                </a:solidFill>
              </a:rPr>
              <a:t>et à confesser notre incapacité </a:t>
            </a:r>
          </a:p>
          <a:p>
            <a:r>
              <a:rPr lang="fr-FR" sz="1600" dirty="0">
                <a:solidFill>
                  <a:srgbClr val="255394"/>
                </a:solidFill>
              </a:rPr>
              <a:t>et notre dépendance </a:t>
            </a:r>
          </a:p>
          <a:p>
            <a:r>
              <a:rPr lang="fr-FR" sz="1600" dirty="0">
                <a:solidFill>
                  <a:srgbClr val="255394"/>
                </a:solidFill>
              </a:rPr>
              <a:t>à son égard.  </a:t>
            </a:r>
          </a:p>
        </p:txBody>
      </p:sp>
      <p:sp>
        <p:nvSpPr>
          <p:cNvPr id="11" name="TextBox 10">
            <a:extLst>
              <a:ext uri="{FF2B5EF4-FFF2-40B4-BE49-F238E27FC236}">
                <a16:creationId xmlns:a16="http://schemas.microsoft.com/office/drawing/2014/main" id="{E1092820-6BC3-43DC-52B7-58FE43629AA6}"/>
              </a:ext>
            </a:extLst>
          </p:cNvPr>
          <p:cNvSpPr txBox="1"/>
          <p:nvPr/>
        </p:nvSpPr>
        <p:spPr>
          <a:xfrm>
            <a:off x="4772025" y="5265519"/>
            <a:ext cx="6768960" cy="1323439"/>
          </a:xfrm>
          <a:prstGeom prst="rect">
            <a:avLst/>
          </a:prstGeom>
          <a:noFill/>
        </p:spPr>
        <p:txBody>
          <a:bodyPr wrap="square">
            <a:spAutoFit/>
          </a:bodyPr>
          <a:lstStyle/>
          <a:p>
            <a:r>
              <a:rPr lang="fr-FR" sz="2000" dirty="0">
                <a:solidFill>
                  <a:srgbClr val="932553"/>
                </a:solidFill>
                <a:latin typeface="Georgia" panose="02040502050405020303" pitchFamily="18" charset="0"/>
              </a:rPr>
              <a:t>L'officier avait voulu, </a:t>
            </a:r>
            <a:r>
              <a:rPr lang="fr-FR" sz="2000" b="1" dirty="0">
                <a:solidFill>
                  <a:srgbClr val="932553"/>
                </a:solidFill>
                <a:latin typeface="Georgia" panose="02040502050405020303" pitchFamily="18" charset="0"/>
              </a:rPr>
              <a:t>avant</a:t>
            </a:r>
            <a:r>
              <a:rPr lang="fr-FR" sz="2000" dirty="0">
                <a:solidFill>
                  <a:srgbClr val="932553"/>
                </a:solidFill>
                <a:latin typeface="Georgia" panose="02040502050405020303" pitchFamily="18" charset="0"/>
              </a:rPr>
              <a:t> </a:t>
            </a:r>
            <a:r>
              <a:rPr lang="fr-FR" sz="2000" b="1" dirty="0">
                <a:solidFill>
                  <a:srgbClr val="932553"/>
                </a:solidFill>
                <a:latin typeface="Georgia" panose="02040502050405020303" pitchFamily="18" charset="0"/>
              </a:rPr>
              <a:t>de</a:t>
            </a:r>
            <a:r>
              <a:rPr lang="fr-FR" sz="2000" dirty="0">
                <a:solidFill>
                  <a:srgbClr val="932553"/>
                </a:solidFill>
                <a:latin typeface="Georgia" panose="02040502050405020303" pitchFamily="18" charset="0"/>
              </a:rPr>
              <a:t> croire, </a:t>
            </a:r>
            <a:r>
              <a:rPr lang="fr-FR" sz="2000" b="1" dirty="0">
                <a:solidFill>
                  <a:srgbClr val="932553"/>
                </a:solidFill>
                <a:latin typeface="Georgia" panose="02040502050405020303" pitchFamily="18" charset="0"/>
              </a:rPr>
              <a:t>voir</a:t>
            </a:r>
            <a:r>
              <a:rPr lang="fr-FR" sz="2000" dirty="0">
                <a:solidFill>
                  <a:srgbClr val="932553"/>
                </a:solidFill>
                <a:latin typeface="Georgia" panose="02040502050405020303" pitchFamily="18" charset="0"/>
              </a:rPr>
              <a:t> l'exaucement de sa prière mais il dut </a:t>
            </a:r>
            <a:r>
              <a:rPr lang="fr-FR" sz="2000" b="1" dirty="0">
                <a:solidFill>
                  <a:srgbClr val="932553"/>
                </a:solidFill>
                <a:latin typeface="Georgia" panose="02040502050405020303" pitchFamily="18" charset="0"/>
              </a:rPr>
              <a:t>accepter</a:t>
            </a:r>
            <a:r>
              <a:rPr lang="fr-FR" sz="2000" dirty="0">
                <a:solidFill>
                  <a:srgbClr val="932553"/>
                </a:solidFill>
                <a:latin typeface="Georgia" panose="02040502050405020303" pitchFamily="18" charset="0"/>
              </a:rPr>
              <a:t> la parole de Jésus pour que sa requête fût entendue et le bienfait octroyé. Nous avons besoin d'apprendre la même leçon. </a:t>
            </a:r>
          </a:p>
        </p:txBody>
      </p:sp>
    </p:spTree>
    <p:extLst>
      <p:ext uri="{BB962C8B-B14F-4D97-AF65-F5344CB8AC3E}">
        <p14:creationId xmlns:p14="http://schemas.microsoft.com/office/powerpoint/2010/main" val="235176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704047-65B6-36DD-C86A-622F8A29AB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fr-FR" sz="4400" b="1" spc="300" noProof="1">
                <a:ln w="13462">
                  <a:solidFill>
                    <a:schemeClr val="bg1"/>
                  </a:solidFill>
                  <a:prstDash val="solid"/>
                </a:ln>
                <a:solidFill>
                  <a:schemeClr val="accent1">
                    <a:lumMod val="75000"/>
                  </a:schemeClr>
                </a:solidFill>
                <a:effectLst>
                  <a:outerShdw dist="38100" dir="2700000" algn="bl" rotWithShape="0">
                    <a:schemeClr val="accent5"/>
                  </a:outerShdw>
                </a:effectLst>
              </a:rPr>
              <a:t>LA FOI ET LES SIGNES</a:t>
            </a: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rgbClr val="2A3C64"/>
                </a:solidFill>
                <a:latin typeface="Comic Sans MS" panose="030F0702030302020204" pitchFamily="66" charset="0"/>
              </a:rPr>
              <a:t>“Jésus lui dit alors : Si vous ne voyez des miracles et des prodiges, </a:t>
            </a:r>
          </a:p>
          <a:p>
            <a:pPr algn="ctr"/>
            <a:r>
              <a:rPr lang="fr-FR" b="1" noProof="1">
                <a:solidFill>
                  <a:srgbClr val="2A3C64"/>
                </a:solidFill>
                <a:latin typeface="Comic Sans MS" panose="030F0702030302020204" pitchFamily="66" charset="0"/>
              </a:rPr>
              <a:t>vous ne croyez point” </a:t>
            </a:r>
            <a:r>
              <a:rPr lang="fr-FR" sz="1400" b="1" noProof="1">
                <a:solidFill>
                  <a:srgbClr val="2A3C64"/>
                </a:solidFill>
                <a:latin typeface="Comic Sans MS" panose="030F0702030302020204" pitchFamily="66" charset="0"/>
              </a:rPr>
              <a:t>(Jean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31216"/>
          </a:xfrm>
          <a:prstGeom prst="rect">
            <a:avLst/>
          </a:prstGeom>
          <a:noFill/>
        </p:spPr>
        <p:txBody>
          <a:bodyPr wrap="square" rtlCol="0">
            <a:spAutoFit/>
          </a:bodyPr>
          <a:lstStyle/>
          <a:p>
            <a:pPr>
              <a:spcBef>
                <a:spcPts val="600"/>
              </a:spcBef>
            </a:pPr>
            <a:r>
              <a:rPr lang="fr-FR" sz="2000" b="1" noProof="1"/>
              <a:t>Un signe est une marque distinctive ou une démonstration donnée pour confirmer un message inspiré ou pour appuyer l'autorité divine. Bien qu'on entende généralement par signe un fait miraculeux — comme les noces de Cana </a:t>
            </a:r>
            <a:r>
              <a:rPr lang="fr-FR" sz="2000" b="1" noProof="1">
                <a:solidFill>
                  <a:schemeClr val="accent1">
                    <a:lumMod val="75000"/>
                  </a:schemeClr>
                </a:solidFill>
              </a:rPr>
              <a:t>(Jean 2.11)</a:t>
            </a:r>
            <a:r>
              <a:rPr lang="fr-FR" sz="2000" b="1" noProof="1"/>
              <a:t> —, le fait qu'Israël campe devant le Sinaï pour adorer Dieu fut également donné comme signe </a:t>
            </a:r>
            <a:r>
              <a:rPr lang="fr-FR" sz="2000" b="1" noProof="1">
                <a:solidFill>
                  <a:schemeClr val="accent1">
                    <a:lumMod val="75000"/>
                  </a:schemeClr>
                </a:solidFill>
              </a:rPr>
              <a:t>(Exode 3.12)</a:t>
            </a:r>
            <a:r>
              <a:rPr lang="fr-FR" sz="2000" b="1" noProof="1"/>
              <a:t>.</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052504" y="3127041"/>
            <a:ext cx="2854148" cy="1875358"/>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2" y="2808000"/>
            <a:ext cx="53568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Les pharisiens demandèrent à Jésus de leur montrer un signe de quelque nature que ce soit, pouvant démontrer qu'il était le Messie, afin de croire en lui </a:t>
            </a:r>
            <a:r>
              <a:rPr kumimoji="0" lang="fr-FR" sz="2000" b="1" i="0" u="none" strike="noStrike" kern="1200" cap="none" spc="0" normalizeH="0" baseline="0" noProof="1">
                <a:ln>
                  <a:noFill/>
                </a:ln>
                <a:solidFill>
                  <a:schemeClr val="accent1">
                    <a:lumMod val="75000"/>
                  </a:schemeClr>
                </a:solidFill>
                <a:effectLst/>
                <a:uLnTx/>
                <a:uFillTx/>
                <a:latin typeface="Aptos" panose="02110004020202020204"/>
                <a:ea typeface="+mn-ea"/>
                <a:cs typeface="+mn-cs"/>
              </a:rPr>
              <a:t>(Marc 8.11)</a:t>
            </a: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464800"/>
            <a:ext cx="85343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Dieu nous a donné suffisamment de preuves dans sa Parole et dans la nature pour que celui qui veut croire, croie. Cependant, il reste toujours place au doute. C'est pourquoi Jésus prononça une bénédiction spéciale pour “ceux qui n'ont pas vu et qui ont cru” </a:t>
            </a:r>
            <a:r>
              <a:rPr kumimoji="0" lang="fr-FR" sz="2000" b="1" i="0" u="none" strike="noStrike" kern="1200" cap="none" spc="0" normalizeH="0" baseline="0" noProof="1">
                <a:ln>
                  <a:noFill/>
                </a:ln>
                <a:solidFill>
                  <a:schemeClr val="accent1">
                    <a:lumMod val="75000"/>
                  </a:schemeClr>
                </a:solidFill>
                <a:effectLst/>
                <a:uLnTx/>
                <a:uFillTx/>
                <a:latin typeface="Aptos" panose="02110004020202020204"/>
                <a:ea typeface="+mn-ea"/>
                <a:cs typeface="+mn-cs"/>
              </a:rPr>
              <a:t>(Jean 20.29)</a:t>
            </a: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1" y="4132800"/>
            <a:ext cx="535692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Jésus fut exaspéré qu'on lui demande un signe pour justifier leur manque de foi </a:t>
            </a:r>
            <a:r>
              <a:rPr kumimoji="0" lang="fr-FR" sz="2000" b="1" i="0" u="none" strike="noStrike" kern="1200" cap="none" spc="0" normalizeH="0" baseline="0" noProof="1">
                <a:ln>
                  <a:noFill/>
                </a:ln>
                <a:solidFill>
                  <a:schemeClr val="accent1">
                    <a:lumMod val="75000"/>
                  </a:schemeClr>
                </a:solidFill>
                <a:effectLst/>
                <a:uLnTx/>
                <a:uFillTx/>
                <a:latin typeface="Aptos" panose="02110004020202020204"/>
                <a:ea typeface="+mn-ea"/>
                <a:cs typeface="+mn-cs"/>
              </a:rPr>
              <a:t>(Marc 8.12)</a:t>
            </a: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 Quand quelqu'un ne veut pas croire, aucun signe ne pourra le convaincre.</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2E8E59-FA62-571B-0A99-41AE07A7C615}"/>
              </a:ext>
            </a:extLst>
          </p:cNvPr>
          <p:cNvSpPr>
            <a:spLocks noGrp="1" noRot="1" noMove="1" noResize="1" noEditPoints="1" noAdjustHandles="1" noChangeArrowheads="1" noChangeShapeType="1"/>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8">
            <a:extLst>
              <a:ext uri="{FF2B5EF4-FFF2-40B4-BE49-F238E27FC236}">
                <a16:creationId xmlns:a16="http://schemas.microsoft.com/office/drawing/2014/main" id="{F1974079-21BA-FD90-30C3-12F96F328B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322" y="605183"/>
            <a:ext cx="6502400" cy="6502400"/>
          </a:xfrm>
          <a:prstGeom prst="rect">
            <a:avLst/>
          </a:prstGeom>
        </p:spPr>
      </p:pic>
      <p:sp>
        <p:nvSpPr>
          <p:cNvPr id="2" name="Title 1">
            <a:extLst>
              <a:ext uri="{FF2B5EF4-FFF2-40B4-BE49-F238E27FC236}">
                <a16:creationId xmlns:a16="http://schemas.microsoft.com/office/drawing/2014/main" id="{7A7702F3-2367-6BC4-F9B8-7612F5735E68}"/>
              </a:ext>
            </a:extLst>
          </p:cNvPr>
          <p:cNvSpPr>
            <a:spLocks noGrp="1"/>
          </p:cNvSpPr>
          <p:nvPr>
            <p:ph type="title"/>
          </p:nvPr>
        </p:nvSpPr>
        <p:spPr>
          <a:xfrm>
            <a:off x="838200" y="0"/>
            <a:ext cx="10515600" cy="1325563"/>
          </a:xfrm>
        </p:spPr>
        <p:txBody>
          <a:bodyPr/>
          <a:lstStyle/>
          <a:p>
            <a:r>
              <a:rPr lang="fr-FR" dirty="0">
                <a:latin typeface="Georgia" panose="02040502050405020303" pitchFamily="18" charset="0"/>
              </a:rPr>
              <a:t>La victoire de la foi : </a:t>
            </a:r>
            <a:r>
              <a:rPr lang="fr-FR" b="1" baseline="30000" dirty="0">
                <a:solidFill>
                  <a:srgbClr val="932553"/>
                </a:solidFill>
                <a:latin typeface="Georgia" panose="02040502050405020303" pitchFamily="18" charset="0"/>
              </a:rPr>
              <a:t>«</a:t>
            </a:r>
            <a:r>
              <a:rPr lang="fr-FR" b="1" dirty="0">
                <a:solidFill>
                  <a:srgbClr val="932553"/>
                </a:solidFill>
                <a:latin typeface="Georgia" panose="02040502050405020303" pitchFamily="18" charset="0"/>
              </a:rPr>
              <a:t> </a:t>
            </a:r>
            <a:r>
              <a:rPr lang="fr-FR" b="1" i="1" dirty="0">
                <a:solidFill>
                  <a:srgbClr val="932553"/>
                </a:solidFill>
                <a:latin typeface="Georgia" panose="02040502050405020303" pitchFamily="18" charset="0"/>
              </a:rPr>
              <a:t>Ton fils vit </a:t>
            </a:r>
            <a:r>
              <a:rPr lang="fr-FR" b="1" baseline="30000" dirty="0">
                <a:solidFill>
                  <a:srgbClr val="932553"/>
                </a:solidFill>
                <a:latin typeface="Georgia" panose="02040502050405020303" pitchFamily="18" charset="0"/>
              </a:rPr>
              <a:t>»</a:t>
            </a:r>
          </a:p>
        </p:txBody>
      </p:sp>
      <p:sp>
        <p:nvSpPr>
          <p:cNvPr id="3" name="Content Placeholder 2">
            <a:extLst>
              <a:ext uri="{FF2B5EF4-FFF2-40B4-BE49-F238E27FC236}">
                <a16:creationId xmlns:a16="http://schemas.microsoft.com/office/drawing/2014/main" id="{25761827-F026-80D0-E122-89984CF633E3}"/>
              </a:ext>
            </a:extLst>
          </p:cNvPr>
          <p:cNvSpPr>
            <a:spLocks noGrp="1"/>
          </p:cNvSpPr>
          <p:nvPr>
            <p:ph sz="half" idx="1"/>
          </p:nvPr>
        </p:nvSpPr>
        <p:spPr>
          <a:xfrm>
            <a:off x="762004" y="2208058"/>
            <a:ext cx="2799518" cy="1533946"/>
          </a:xfrm>
          <a:ln>
            <a:noFill/>
          </a:ln>
          <a:effectLst>
            <a:outerShdw blurRad="25400" dist="25400" dir="2700000" algn="tl" rotWithShape="0">
              <a:schemeClr val="tx1">
                <a:lumMod val="50000"/>
                <a:lumOff val="50000"/>
                <a:alpha val="43000"/>
              </a:schemeClr>
            </a:outerShdw>
          </a:effectLst>
        </p:spPr>
        <p:txBody>
          <a:bodyPr wrap="square">
            <a:spAutoFit/>
          </a:bodyPr>
          <a:lstStyle/>
          <a:p>
            <a:pPr marL="0" indent="0">
              <a:spcBef>
                <a:spcPts val="600"/>
              </a:spcBef>
              <a:buNone/>
            </a:pPr>
            <a:r>
              <a:rPr lang="fr-FR" sz="1800" b="1" noProof="1">
                <a:solidFill>
                  <a:srgbClr val="255394"/>
                </a:solidFill>
              </a:rPr>
              <a:t> « Il dit: Laisse-moi aller, car l'aurore se lève. Et Jacob répondit: Je ne te laisserai point aller, que tu ne m'aies béni. »</a:t>
            </a:r>
            <a:br>
              <a:rPr lang="fr-FR" sz="1800" b="1" noProof="1">
                <a:solidFill>
                  <a:srgbClr val="255394"/>
                </a:solidFill>
              </a:rPr>
            </a:br>
            <a:r>
              <a:rPr lang="fr-FR" sz="1400" noProof="1">
                <a:solidFill>
                  <a:srgbClr val="255394"/>
                </a:solidFill>
              </a:rPr>
              <a:t>Genèse 32.26 NEG79</a:t>
            </a:r>
          </a:p>
        </p:txBody>
      </p:sp>
      <p:sp>
        <p:nvSpPr>
          <p:cNvPr id="4" name="Content Placeholder 3">
            <a:extLst>
              <a:ext uri="{FF2B5EF4-FFF2-40B4-BE49-F238E27FC236}">
                <a16:creationId xmlns:a16="http://schemas.microsoft.com/office/drawing/2014/main" id="{158A8089-2D3A-7859-296A-16C2199F533A}"/>
              </a:ext>
            </a:extLst>
          </p:cNvPr>
          <p:cNvSpPr>
            <a:spLocks noGrp="1"/>
          </p:cNvSpPr>
          <p:nvPr>
            <p:ph sz="half" idx="2"/>
          </p:nvPr>
        </p:nvSpPr>
        <p:spPr>
          <a:xfrm>
            <a:off x="6254867" y="1825625"/>
            <a:ext cx="5458162" cy="4351338"/>
          </a:xfrm>
        </p:spPr>
        <p:txBody>
          <a:bodyPr anchor="t">
            <a:normAutofit/>
          </a:bodyPr>
          <a:lstStyle/>
          <a:p>
            <a:pPr marL="0" indent="0">
              <a:buNone/>
            </a:pPr>
            <a:r>
              <a:rPr lang="fr-FR" baseline="30000" dirty="0">
                <a:latin typeface="Georgia" panose="02040502050405020303" pitchFamily="18" charset="0"/>
              </a:rPr>
              <a:t>« </a:t>
            </a:r>
            <a:r>
              <a:rPr lang="fr-FR" dirty="0">
                <a:latin typeface="Georgia" panose="02040502050405020303" pitchFamily="18" charset="0"/>
              </a:rPr>
              <a:t>Comme Jacob, qui luttant avec l'ange, s'était écrié : </a:t>
            </a:r>
            <a:r>
              <a:rPr lang="fr-FR" dirty="0">
                <a:solidFill>
                  <a:srgbClr val="255394"/>
                </a:solidFill>
                <a:latin typeface="Georgia" panose="02040502050405020303" pitchFamily="18" charset="0"/>
              </a:rPr>
              <a:t>"</a:t>
            </a:r>
            <a:r>
              <a:rPr lang="fr-FR" i="1" dirty="0">
                <a:solidFill>
                  <a:srgbClr val="255394"/>
                </a:solidFill>
                <a:latin typeface="Georgia" panose="02040502050405020303" pitchFamily="18" charset="0"/>
              </a:rPr>
              <a:t>Je ne te laisserai point aller que tu ne m'aies béni </a:t>
            </a:r>
            <a:r>
              <a:rPr lang="fr-FR" dirty="0">
                <a:solidFill>
                  <a:srgbClr val="255394"/>
                </a:solidFill>
                <a:latin typeface="Georgia" panose="02040502050405020303" pitchFamily="18" charset="0"/>
              </a:rPr>
              <a:t>", </a:t>
            </a:r>
            <a:r>
              <a:rPr lang="fr-FR" dirty="0">
                <a:latin typeface="Georgia" panose="02040502050405020303" pitchFamily="18" charset="0"/>
              </a:rPr>
              <a:t>il saisit le Christ par la foi. Ainsi que Jacob, il eut la victoire. </a:t>
            </a:r>
          </a:p>
          <a:p>
            <a:pPr marL="0" indent="0">
              <a:spcBef>
                <a:spcPts val="600"/>
              </a:spcBef>
              <a:buNone/>
            </a:pPr>
            <a:r>
              <a:rPr lang="fr-FR" b="1" dirty="0">
                <a:solidFill>
                  <a:srgbClr val="539325"/>
                </a:solidFill>
                <a:latin typeface="Georgia" panose="02040502050405020303" pitchFamily="18" charset="0"/>
              </a:rPr>
              <a:t>Le Sauveur ne peut se détourner d'une âme qui, faisant valoir son grand besoin, se cramponne à lui. </a:t>
            </a:r>
            <a:r>
              <a:rPr lang="fr-FR" baseline="30000" dirty="0">
                <a:latin typeface="Georgia" panose="02040502050405020303" pitchFamily="18" charset="0"/>
              </a:rPr>
              <a:t>»</a:t>
            </a:r>
          </a:p>
        </p:txBody>
      </p:sp>
      <p:sp>
        <p:nvSpPr>
          <p:cNvPr id="5" name="TextBox 4">
            <a:extLst>
              <a:ext uri="{FF2B5EF4-FFF2-40B4-BE49-F238E27FC236}">
                <a16:creationId xmlns:a16="http://schemas.microsoft.com/office/drawing/2014/main" id="{A8980374-B994-0C97-9478-357BE91AD6A4}"/>
              </a:ext>
            </a:extLst>
          </p:cNvPr>
          <p:cNvSpPr txBox="1"/>
          <p:nvPr/>
        </p:nvSpPr>
        <p:spPr>
          <a:xfrm>
            <a:off x="9729866" y="5807631"/>
            <a:ext cx="1879980" cy="738664"/>
          </a:xfrm>
          <a:prstGeom prst="rect">
            <a:avLst/>
          </a:prstGeom>
          <a:noFill/>
        </p:spPr>
        <p:txBody>
          <a:bodyPr wrap="square" rtlCol="0">
            <a:spAutoFit/>
          </a:bodyPr>
          <a:lstStyle/>
          <a:p>
            <a:r>
              <a:rPr lang="fr-FR" sz="1400" i="1" dirty="0">
                <a:ea typeface="Open Sans Light" pitchFamily="2" charset="0"/>
                <a:cs typeface="Open Sans Light" pitchFamily="2" charset="0"/>
              </a:rPr>
              <a:t>— E.G. White,</a:t>
            </a:r>
          </a:p>
          <a:p>
            <a:r>
              <a:rPr lang="fr-FR" sz="1400" i="1" dirty="0" err="1">
                <a:ea typeface="Open Sans Light" pitchFamily="2" charset="0"/>
                <a:cs typeface="Open Sans Light" pitchFamily="2" charset="0"/>
              </a:rPr>
              <a:t>Conflict</a:t>
            </a:r>
            <a:r>
              <a:rPr lang="fr-FR" sz="1400" i="1" dirty="0">
                <a:ea typeface="Open Sans Light" pitchFamily="2" charset="0"/>
                <a:cs typeface="Open Sans Light" pitchFamily="2" charset="0"/>
              </a:rPr>
              <a:t> and Courage,</a:t>
            </a:r>
          </a:p>
          <a:p>
            <a:r>
              <a:rPr lang="fr-FR" sz="1400" i="1" dirty="0">
                <a:ea typeface="Open Sans Light" pitchFamily="2" charset="0"/>
                <a:cs typeface="Open Sans Light" pitchFamily="2" charset="0"/>
              </a:rPr>
              <a:t>p. 295</a:t>
            </a:r>
          </a:p>
        </p:txBody>
      </p:sp>
      <p:cxnSp>
        <p:nvCxnSpPr>
          <p:cNvPr id="7" name="Straight Connector 6">
            <a:extLst>
              <a:ext uri="{FF2B5EF4-FFF2-40B4-BE49-F238E27FC236}">
                <a16:creationId xmlns:a16="http://schemas.microsoft.com/office/drawing/2014/main" id="{8B4D190C-B7A8-4ADC-0186-12014BB6785D}"/>
              </a:ext>
            </a:extLst>
          </p:cNvPr>
          <p:cNvCxnSpPr>
            <a:cxnSpLocks/>
          </p:cNvCxnSpPr>
          <p:nvPr/>
        </p:nvCxnSpPr>
        <p:spPr>
          <a:xfrm>
            <a:off x="6096000" y="3101294"/>
            <a:ext cx="0" cy="180000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098347"/>
      </p:ext>
    </p:extLst>
  </p:cSld>
  <p:clrMapOvr>
    <a:masterClrMapping/>
  </p:clrMapOvr>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4187</TotalTime>
  <Words>3279</Words>
  <Application>Microsoft Office PowerPoint</Application>
  <PresentationFormat>Panorámica</PresentationFormat>
  <Paragraphs>185</Paragraphs>
  <Slides>27</Slides>
  <Notes>1</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27</vt:i4>
      </vt:variant>
    </vt:vector>
  </HeadingPairs>
  <TitlesOfParts>
    <vt:vector size="39" baseType="lpstr">
      <vt:lpstr>Open Sans</vt:lpstr>
      <vt:lpstr>Aptos Display</vt:lpstr>
      <vt:lpstr>Constantia</vt:lpstr>
      <vt:lpstr>Open Sans Light</vt:lpstr>
      <vt:lpstr>Aptos</vt:lpstr>
      <vt:lpstr>Aptos Light</vt:lpstr>
      <vt:lpstr>Georgia</vt:lpstr>
      <vt:lpstr>Open Sans ExtraBold</vt:lpstr>
      <vt:lpstr>Arial</vt:lpstr>
      <vt:lpstr>Comic Sans MS</vt:lpstr>
      <vt:lpstr>Tema de Office</vt:lpstr>
      <vt:lpstr>1_Tema de Office</vt:lpstr>
      <vt:lpstr>Presentación de PowerPoint</vt:lpstr>
      <vt:lpstr> Cultivons la patience,  la foi et l'espérance …</vt:lpstr>
      <vt:lpstr>Presentación de PowerPoint</vt:lpstr>
      <vt:lpstr>Notre Grand Prêtre intercède pour nous …</vt:lpstr>
      <vt:lpstr>Presentación de PowerPoint</vt:lpstr>
      <vt:lpstr>Presentación de PowerPoint</vt:lpstr>
      <vt:lpstr>« Donne-moi un signe ! » — L'officier royal</vt:lpstr>
      <vt:lpstr>Presentación de PowerPoint</vt:lpstr>
      <vt:lpstr>La victoire de la foi : « Ton fils vit »</vt:lpstr>
      <vt:lpstr>Le jour est proche où Satan …</vt:lpstr>
      <vt:lpstr> « L'ennemi se prépare à séduire le monde entier par son pouvoir d'opérer des prodiges… »</vt:lpstr>
      <vt:lpstr>Presentación de PowerPoint</vt:lpstr>
      <vt:lpstr>« Viens et vois ! » — L'exemple de Nathanaël</vt:lpstr>
      <vt:lpstr>Les Anges de Dieu Montent &amp;  Descendent</vt:lpstr>
      <vt:lpstr>Presentación de PowerPoint</vt:lpstr>
      <vt:lpstr>La Foi n’est Pas une Émotion — journal d’E.G. White, 27 mai 1893</vt:lpstr>
      <vt:lpstr>LA PAROLE  DE DIEU,  FONDEMENT Inébranlable</vt:lpstr>
      <vt:lpstr>Presentación de PowerPoint</vt:lpstr>
      <vt:lpstr>Des Exemples de Foi — Les héros</vt:lpstr>
      <vt:lpstr>Presentación de PowerPoint</vt:lpstr>
      <vt:lpstr>Seuls les Yeux de la Foi Voient l'Éternel</vt:lpstr>
      <vt:lpstr>Presentación de PowerPoint</vt:lpstr>
      <vt:lpstr>La foi de Jésus unit l'Église</vt:lpstr>
      <vt:lpstr>Vaincre comme Christ a vaincu</vt:lpstr>
      <vt:lpstr>Presentación de PowerPoint</vt:lpstr>
      <vt:lpstr>Bienheureuse assurance  La promesse de Jean 14</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93</cp:revision>
  <dcterms:created xsi:type="dcterms:W3CDTF">2026-04-05T13:32:58Z</dcterms:created>
  <dcterms:modified xsi:type="dcterms:W3CDTF">2026-05-19T09:24:41Z</dcterms:modified>
</cp:coreProperties>
</file>