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73" r:id="rId4"/>
    <p:sldId id="279" r:id="rId5"/>
    <p:sldId id="275" r:id="rId6"/>
    <p:sldId id="280" r:id="rId7"/>
    <p:sldId id="281"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6301"/>
  </p:normalViewPr>
  <p:slideViewPr>
    <p:cSldViewPr snapToGrid="0">
      <p:cViewPr varScale="1">
        <p:scale>
          <a:sx n="107" d="100"/>
          <a:sy n="107"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s-ES" sz="2000" b="1" dirty="0">
              <a:effectLst>
                <a:outerShdw blurRad="38100" dist="38100" dir="2700000" algn="tl">
                  <a:srgbClr val="000000"/>
                </a:outerShdw>
              </a:effectLst>
            </a:rPr>
            <a:t>La </a:t>
          </a:r>
          <a:r>
            <a:rPr lang="es-ES" sz="2000" b="1" dirty="0" err="1">
              <a:effectLst>
                <a:outerShdw blurRad="38100" dist="38100" dir="2700000" algn="tl">
                  <a:srgbClr val="000000"/>
                </a:outerShdw>
              </a:effectLst>
            </a:rPr>
            <a:t>sagesse</a:t>
          </a:r>
          <a:r>
            <a:rPr lang="es-ES" sz="2000" b="1" dirty="0">
              <a:effectLst>
                <a:outerShdw blurRad="38100" dist="38100" dir="2700000" algn="tl">
                  <a:srgbClr val="000000"/>
                </a:outerShdw>
              </a:effectLst>
            </a:rPr>
            <a:t> de Dieu</a:t>
          </a: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fr-FR" sz="2000" b="1" dirty="0">
              <a:effectLst>
                <a:outerShdw blurRad="38100" dist="38100" dir="2700000" algn="tl">
                  <a:srgbClr val="000000"/>
                </a:outerShdw>
              </a:effectLst>
            </a:rPr>
            <a:t>La folie de la croix</a:t>
          </a:r>
          <a:endParaRPr lang="es-ES" sz="2000" b="1"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s-ES" sz="2000" b="1" dirty="0">
              <a:effectLst>
                <a:outerShdw blurRad="38100" dist="38100" dir="2700000" algn="tl">
                  <a:srgbClr val="000000"/>
                </a:outerShdw>
              </a:effectLst>
            </a:rPr>
            <a:t>La </a:t>
          </a:r>
          <a:r>
            <a:rPr lang="es-ES" sz="2000" b="1" dirty="0" err="1">
              <a:effectLst>
                <a:outerShdw blurRad="38100" dist="38100" dir="2700000" algn="tl">
                  <a:srgbClr val="000000"/>
                </a:outerShdw>
              </a:effectLst>
            </a:rPr>
            <a:t>puissance</a:t>
          </a:r>
          <a:r>
            <a:rPr lang="es-ES" sz="2000" b="1" dirty="0">
              <a:effectLst>
                <a:outerShdw blurRad="38100" dist="38100" dir="2700000" algn="tl">
                  <a:srgbClr val="000000"/>
                </a:outerShdw>
              </a:effectLst>
            </a:rPr>
            <a:t> de Dieu</a:t>
          </a: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fr-FR" sz="2000" b="1" dirty="0">
              <a:effectLst>
                <a:outerShdw blurRad="38100" dist="38100" dir="2700000" algn="tl">
                  <a:srgbClr val="000000"/>
                </a:outerShdw>
              </a:effectLst>
            </a:rPr>
            <a:t>Le message de la croix</a:t>
          </a:r>
          <a:endParaRPr lang="es-ES" sz="2000" b="1"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fr-FR" sz="2000" b="1" dirty="0">
              <a:effectLst>
                <a:outerShdw blurRad="38100" dist="38100" dir="2700000" algn="tl">
                  <a:srgbClr val="000000"/>
                </a:outerShdw>
              </a:effectLst>
            </a:rPr>
            <a:t>L’insensé et le faible de Dieu</a:t>
          </a:r>
          <a:endParaRPr lang="es-ES" sz="2000" b="1"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fr-FR" sz="1800" b="1" dirty="0"/>
            <a:t>« Car la prédication de la croix est une folie pour ceux qui périssent » (1 Cor. 1.18)</a:t>
          </a:r>
          <a:endParaRPr lang="es-ES" sz="1800" b="1"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fr-FR" sz="1800" b="1" dirty="0"/>
            <a:t>« il a plu à Dieu dans sa sagesse de sauver les croyants par la folie de la prédication. »</a:t>
          </a:r>
          <a:br>
            <a:rPr lang="fr-FR" sz="1800" b="1" dirty="0"/>
          </a:br>
          <a:r>
            <a:rPr lang="fr-FR" sz="1800" b="1" dirty="0"/>
            <a:t>(1 Cor. 1.21)</a:t>
          </a:r>
          <a:endParaRPr lang="es-ES" sz="1800" b="1"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fr-FR" sz="1800" b="1" dirty="0"/>
            <a:t>« Christ crucifié, … folie pour les païens »</a:t>
          </a:r>
          <a:br>
            <a:rPr lang="fr-FR" sz="1800" b="1" dirty="0"/>
          </a:br>
          <a:r>
            <a:rPr lang="fr-FR" sz="1800" b="1" dirty="0"/>
            <a:t>(1 Cor. 1.23)</a:t>
          </a:r>
          <a:endParaRPr lang="es-ES" sz="1800" b="1"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fr-FR" sz="1800" b="1" dirty="0"/>
            <a:t>Pour « l’homme naturel … les choses de l’Esprit de Dieu … sont une folie » (1 Cor. 2.14)</a:t>
          </a:r>
          <a:endParaRPr lang="es-ES" sz="1800" b="1"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fr-FR" sz="1800" b="1" dirty="0"/>
            <a:t>« Car la sagesse de ce monde est une folie devant Dieu » (1 Cor. 3.19)</a:t>
          </a:r>
          <a:endParaRPr lang="es-ES" sz="1800" b="1"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42305"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42305" custScaleY="146579"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42305"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42305"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42305"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Le pire de </a:t>
          </a:r>
          <a:r>
            <a:rPr lang="es-ES" sz="2000" b="1" kern="1200" dirty="0" err="1">
              <a:solidFill>
                <a:prstClr val="black">
                  <a:hueOff val="0"/>
                  <a:satOff val="0"/>
                  <a:lumOff val="0"/>
                  <a:alphaOff val="0"/>
                </a:prstClr>
              </a:solidFill>
              <a:latin typeface="Aptos" panose="02110004020202020204"/>
              <a:ea typeface="+mn-ea"/>
              <a:cs typeface="+mn-cs"/>
            </a:rPr>
            <a:t>l’homme</a:t>
          </a:r>
          <a:endParaRPr lang="es-ES" sz="2000" b="1" kern="120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s-ES" sz="2000" b="1" dirty="0"/>
            <a:t>Folie</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s-ES" sz="2000" b="1" dirty="0" err="1"/>
            <a:t>Autodestruction</a:t>
          </a:r>
          <a:endParaRPr lang="es-ES" sz="2000" b="1"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Le </a:t>
          </a:r>
          <a:r>
            <a:rPr lang="es-ES" sz="2000" b="1" kern="1200" dirty="0" err="1">
              <a:solidFill>
                <a:prstClr val="black">
                  <a:hueOff val="0"/>
                  <a:satOff val="0"/>
                  <a:lumOff val="0"/>
                  <a:alphaOff val="0"/>
                </a:prstClr>
              </a:solidFill>
              <a:latin typeface="Aptos" panose="02110004020202020204"/>
              <a:ea typeface="+mn-ea"/>
              <a:cs typeface="+mn-cs"/>
            </a:rPr>
            <a:t>meilleur</a:t>
          </a:r>
          <a:r>
            <a:rPr lang="es-ES" sz="2000" b="1" kern="1200" dirty="0">
              <a:solidFill>
                <a:prstClr val="black">
                  <a:hueOff val="0"/>
                  <a:satOff val="0"/>
                  <a:lumOff val="0"/>
                  <a:alphaOff val="0"/>
                </a:prstClr>
              </a:solidFill>
              <a:latin typeface="Aptos" panose="02110004020202020204"/>
              <a:ea typeface="+mn-ea"/>
              <a:cs typeface="+mn-cs"/>
            </a:rPr>
            <a:t> de Dieu</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s-ES" sz="2000" b="1" dirty="0" err="1"/>
            <a:t>Puissance</a:t>
          </a:r>
          <a:endParaRPr lang="es-ES" sz="2000" b="1"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s-ES" sz="2000" b="1" dirty="0"/>
            <a:t>Pardon</a:t>
          </a: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s-ES" sz="2000" b="1" dirty="0" err="1"/>
            <a:t>Perdition</a:t>
          </a:r>
          <a:endParaRPr lang="es-ES" sz="2000" b="1"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s-ES" sz="2000" b="1" dirty="0" err="1"/>
            <a:t>Salut</a:t>
          </a:r>
          <a:endParaRPr lang="es-ES" sz="2000" b="1"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s-ES" sz="2000" b="1" dirty="0" err="1"/>
            <a:t>Rejet</a:t>
          </a:r>
          <a:endParaRPr lang="es-ES" sz="2000" b="1"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s-ES" sz="2000" b="1" dirty="0" err="1"/>
            <a:t>Acceptation</a:t>
          </a:r>
          <a:endParaRPr lang="es-ES" sz="2000" b="1"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4393882"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outerShdw>
              </a:effectLst>
            </a:rPr>
            <a:t>La </a:t>
          </a:r>
          <a:r>
            <a:rPr lang="es-ES" sz="2000" b="1" kern="1200" dirty="0" err="1">
              <a:effectLst>
                <a:outerShdw blurRad="38100" dist="38100" dir="2700000" algn="tl">
                  <a:srgbClr val="000000"/>
                </a:outerShdw>
              </a:effectLst>
            </a:rPr>
            <a:t>sagesse</a:t>
          </a:r>
          <a:r>
            <a:rPr lang="es-ES" sz="2000" b="1" kern="1200" dirty="0">
              <a:effectLst>
                <a:outerShdw blurRad="38100" dist="38100" dir="2700000" algn="tl">
                  <a:srgbClr val="000000"/>
                </a:outerShdw>
              </a:effectLst>
            </a:rPr>
            <a:t> de Dieu</a:t>
          </a:r>
        </a:p>
      </dsp:txBody>
      <dsp:txXfrm>
        <a:off x="332582" y="90387"/>
        <a:ext cx="4356414"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4393882"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La folie de la croix</a:t>
          </a:r>
          <a:endParaRPr lang="es-ES" sz="2000" b="1" kern="1200" dirty="0">
            <a:effectLst>
              <a:outerShdw blurRad="38100" dist="38100" dir="2700000" algn="tl">
                <a:srgbClr val="000000"/>
              </a:outerShdw>
            </a:effectLst>
          </a:endParaRPr>
        </a:p>
      </dsp:txBody>
      <dsp:txXfrm>
        <a:off x="332582" y="680067"/>
        <a:ext cx="4356414"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4393882"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outerShdw>
              </a:effectLst>
            </a:rPr>
            <a:t>La </a:t>
          </a:r>
          <a:r>
            <a:rPr lang="es-ES" sz="2000" b="1" kern="1200" dirty="0" err="1">
              <a:effectLst>
                <a:outerShdw blurRad="38100" dist="38100" dir="2700000" algn="tl">
                  <a:srgbClr val="000000"/>
                </a:outerShdw>
              </a:effectLst>
            </a:rPr>
            <a:t>puissance</a:t>
          </a:r>
          <a:r>
            <a:rPr lang="es-ES" sz="2000" b="1" kern="1200" dirty="0">
              <a:effectLst>
                <a:outerShdw blurRad="38100" dist="38100" dir="2700000" algn="tl">
                  <a:srgbClr val="000000"/>
                </a:outerShdw>
              </a:effectLst>
            </a:rPr>
            <a:t> de Dieu</a:t>
          </a:r>
        </a:p>
      </dsp:txBody>
      <dsp:txXfrm>
        <a:off x="332582" y="1269747"/>
        <a:ext cx="4356414"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4393882"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Le message de la croix</a:t>
          </a:r>
          <a:endParaRPr lang="es-ES" sz="2000" b="1" kern="1200" dirty="0">
            <a:effectLst>
              <a:outerShdw blurRad="38100" dist="38100" dir="2700000" algn="tl">
                <a:srgbClr val="000000"/>
              </a:outerShdw>
            </a:effectLst>
          </a:endParaRPr>
        </a:p>
      </dsp:txBody>
      <dsp:txXfrm>
        <a:off x="332582" y="1859428"/>
        <a:ext cx="4356414"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4393882"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outerShdw>
              </a:effectLst>
            </a:rPr>
            <a:t>L’insensé et le faible de Dieu</a:t>
          </a:r>
          <a:endParaRPr lang="es-ES" sz="2000" b="1" kern="1200" dirty="0">
            <a:effectLst>
              <a:outerShdw blurRad="38100" dist="38100" dir="2700000" algn="tl">
                <a:srgbClr val="000000"/>
              </a:outerShdw>
            </a:effectLst>
          </a:endParaRPr>
        </a:p>
      </dsp:txBody>
      <dsp:txXfrm>
        <a:off x="332582" y="2449107"/>
        <a:ext cx="4356414"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298097" y="927"/>
          <a:ext cx="5255981" cy="507853"/>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94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 Car la prédication de la croix est une folie pour ceux qui périssent » (1 Cor. 1.18)</a:t>
          </a:r>
          <a:endParaRPr lang="es-ES" sz="1800" b="1" kern="1200" dirty="0"/>
        </a:p>
      </dsp:txBody>
      <dsp:txXfrm rot="10800000">
        <a:off x="425060" y="927"/>
        <a:ext cx="5129018" cy="507853"/>
      </dsp:txXfrm>
    </dsp:sp>
    <dsp:sp modelId="{7942F575-A43E-45B0-9800-AD4DDCBA2EBD}">
      <dsp:nvSpPr>
        <dsp:cNvPr id="0" name=""/>
        <dsp:cNvSpPr/>
      </dsp:nvSpPr>
      <dsp:spPr>
        <a:xfrm>
          <a:off x="111977" y="927"/>
          <a:ext cx="507853" cy="507853"/>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298097" y="660379"/>
          <a:ext cx="5255981" cy="74440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94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 il a plu à Dieu dans sa sagesse de sauver les croyants par la folie de la prédication. »</a:t>
          </a:r>
          <a:br>
            <a:rPr lang="fr-FR" sz="1800" b="1" kern="1200" dirty="0"/>
          </a:br>
          <a:r>
            <a:rPr lang="fr-FR" sz="1800" b="1" kern="1200" dirty="0"/>
            <a:t>(1 Cor. 1.21)</a:t>
          </a:r>
          <a:endParaRPr lang="es-ES" sz="1800" b="1" kern="1200" dirty="0"/>
        </a:p>
      </dsp:txBody>
      <dsp:txXfrm rot="10800000">
        <a:off x="484199" y="660379"/>
        <a:ext cx="5069879" cy="744407"/>
      </dsp:txXfrm>
    </dsp:sp>
    <dsp:sp modelId="{AACB4B34-B920-43F8-A145-6153CD808008}">
      <dsp:nvSpPr>
        <dsp:cNvPr id="0" name=""/>
        <dsp:cNvSpPr/>
      </dsp:nvSpPr>
      <dsp:spPr>
        <a:xfrm>
          <a:off x="111977" y="778656"/>
          <a:ext cx="507853" cy="507853"/>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298097" y="1556384"/>
          <a:ext cx="5255981" cy="507853"/>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94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 Christ crucifié, … folie pour les païens »</a:t>
          </a:r>
          <a:br>
            <a:rPr lang="fr-FR" sz="1800" b="1" kern="1200" dirty="0"/>
          </a:br>
          <a:r>
            <a:rPr lang="fr-FR" sz="1800" b="1" kern="1200" dirty="0"/>
            <a:t>(1 Cor. 1.23)</a:t>
          </a:r>
          <a:endParaRPr lang="es-ES" sz="1800" b="1" kern="1200" dirty="0"/>
        </a:p>
      </dsp:txBody>
      <dsp:txXfrm rot="10800000">
        <a:off x="425060" y="1556384"/>
        <a:ext cx="5129018" cy="507853"/>
      </dsp:txXfrm>
    </dsp:sp>
    <dsp:sp modelId="{39D982C7-D34F-432B-B9F2-59999BDDC9C0}">
      <dsp:nvSpPr>
        <dsp:cNvPr id="0" name=""/>
        <dsp:cNvSpPr/>
      </dsp:nvSpPr>
      <dsp:spPr>
        <a:xfrm>
          <a:off x="111977" y="1556384"/>
          <a:ext cx="507853" cy="507853"/>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298097" y="2215836"/>
          <a:ext cx="5255981" cy="740349"/>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94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Pour « l’homme naturel … les choses de l’Esprit de Dieu … sont une folie » (1 Cor. 2.14)</a:t>
          </a:r>
          <a:endParaRPr lang="es-ES" sz="1800" b="1" kern="1200" dirty="0"/>
        </a:p>
      </dsp:txBody>
      <dsp:txXfrm rot="10800000">
        <a:off x="483184" y="2215836"/>
        <a:ext cx="5070894" cy="740349"/>
      </dsp:txXfrm>
    </dsp:sp>
    <dsp:sp modelId="{66A9998C-B03C-4000-A764-1A37BBE8B347}">
      <dsp:nvSpPr>
        <dsp:cNvPr id="0" name=""/>
        <dsp:cNvSpPr/>
      </dsp:nvSpPr>
      <dsp:spPr>
        <a:xfrm>
          <a:off x="111977" y="2332084"/>
          <a:ext cx="507853" cy="507853"/>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298097" y="3107784"/>
          <a:ext cx="5255981" cy="507853"/>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949"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 Car la sagesse de ce monde est une folie devant Dieu » (1 Cor. 3.19)</a:t>
          </a:r>
          <a:endParaRPr lang="es-ES" sz="1800" b="1" kern="1200" dirty="0"/>
        </a:p>
      </dsp:txBody>
      <dsp:txXfrm rot="10800000">
        <a:off x="425060" y="3107784"/>
        <a:ext cx="5129018" cy="507853"/>
      </dsp:txXfrm>
    </dsp:sp>
    <dsp:sp modelId="{B7F53545-1615-4EC4-91E7-460EA1C6E685}">
      <dsp:nvSpPr>
        <dsp:cNvPr id="0" name=""/>
        <dsp:cNvSpPr/>
      </dsp:nvSpPr>
      <dsp:spPr>
        <a:xfrm>
          <a:off x="111977" y="3107784"/>
          <a:ext cx="507853" cy="507853"/>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Le pire de </a:t>
          </a:r>
          <a:r>
            <a:rPr lang="es-ES" sz="2000" b="1" kern="1200" dirty="0" err="1">
              <a:solidFill>
                <a:prstClr val="black">
                  <a:hueOff val="0"/>
                  <a:satOff val="0"/>
                  <a:lumOff val="0"/>
                  <a:alphaOff val="0"/>
                </a:prstClr>
              </a:solidFill>
              <a:latin typeface="Aptos" panose="02110004020202020204"/>
              <a:ea typeface="+mn-ea"/>
              <a:cs typeface="+mn-cs"/>
            </a:rPr>
            <a:t>l’homme</a:t>
          </a:r>
          <a:endParaRPr lang="es-ES" sz="2000" b="1" kern="1200" dirty="0">
            <a:solidFill>
              <a:prstClr val="black">
                <a:hueOff val="0"/>
                <a:satOff val="0"/>
                <a:lumOff val="0"/>
                <a:alphaOff val="0"/>
              </a:prstClr>
            </a:solidFill>
            <a:latin typeface="Aptos" panose="02110004020202020204"/>
            <a:ea typeface="+mn-ea"/>
            <a:cs typeface="+mn-cs"/>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t>Folie</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Rejet</a:t>
          </a:r>
          <a:endParaRPr lang="es-ES" sz="2000" b="1" kern="120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Autodestruction</a:t>
          </a:r>
          <a:endParaRPr lang="es-ES" sz="2000" b="1" kern="120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Perdition</a:t>
          </a:r>
          <a:endParaRPr lang="es-ES" sz="2000" b="1" kern="1200" dirty="0"/>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Le </a:t>
          </a:r>
          <a:r>
            <a:rPr lang="es-ES" sz="2000" b="1" kern="1200" dirty="0" err="1">
              <a:solidFill>
                <a:prstClr val="black">
                  <a:hueOff val="0"/>
                  <a:satOff val="0"/>
                  <a:lumOff val="0"/>
                  <a:alphaOff val="0"/>
                </a:prstClr>
              </a:solidFill>
              <a:latin typeface="Aptos" panose="02110004020202020204"/>
              <a:ea typeface="+mn-ea"/>
              <a:cs typeface="+mn-cs"/>
            </a:rPr>
            <a:t>meilleur</a:t>
          </a:r>
          <a:r>
            <a:rPr lang="es-ES" sz="2000" b="1" kern="1200" dirty="0">
              <a:solidFill>
                <a:prstClr val="black">
                  <a:hueOff val="0"/>
                  <a:satOff val="0"/>
                  <a:lumOff val="0"/>
                  <a:alphaOff val="0"/>
                </a:prstClr>
              </a:solidFill>
              <a:latin typeface="Aptos" panose="02110004020202020204"/>
              <a:ea typeface="+mn-ea"/>
              <a:cs typeface="+mn-cs"/>
            </a:rPr>
            <a:t> de Dieu</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Puissance</a:t>
          </a:r>
          <a:endParaRPr lang="es-ES" sz="2000" b="1" kern="120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Acceptation</a:t>
          </a:r>
          <a:endParaRPr lang="es-ES" sz="2000" b="1" kern="120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t>Pardon</a:t>
          </a: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Salut</a:t>
          </a:r>
          <a:endParaRPr lang="es-ES" sz="2000" b="1" kern="120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11/07/2026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11/07/2026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301C8EE-D3B1-74E4-47CD-E1482948054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FC1079A-BE7F-3AF5-4420-7C79ADA4564F}"/>
              </a:ext>
            </a:extLst>
          </p:cNvPr>
          <p:cNvSpPr txBox="1"/>
          <p:nvPr/>
        </p:nvSpPr>
        <p:spPr>
          <a:xfrm>
            <a:off x="4476750" y="238125"/>
            <a:ext cx="7715250" cy="830997"/>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fr-FR" sz="4800" b="1" noProof="1">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LE MESSAGE DE LA CROIX</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fr-FR" sz="1600" b="1" noProof="1">
                <a:solidFill>
                  <a:srgbClr val="EBD4B3"/>
                </a:solidFill>
                <a:effectLst>
                  <a:outerShdw blurRad="38100" dist="38100" dir="2700000" algn="tl">
                    <a:srgbClr val="000000"/>
                  </a:outerShdw>
                </a:effectLst>
              </a:rPr>
              <a:t>Leçon 2 pour le 11 juillet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3CF097-3445-90D4-11F3-3956F4CF87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938992"/>
          </a:xfrm>
          <a:prstGeom prst="rect">
            <a:avLst/>
          </a:prstGeom>
          <a:noFill/>
        </p:spPr>
        <p:txBody>
          <a:bodyPr wrap="square">
            <a:spAutoFit/>
          </a:bodyPr>
          <a:lstStyle/>
          <a:p>
            <a:pPr algn="ctr">
              <a:defRPr/>
            </a:pPr>
            <a:r>
              <a:rPr kumimoji="0" lang="fr-FR" sz="2400" b="1" i="0" u="none" strike="noStrike" kern="1200" cap="none" spc="0" normalizeH="0" baseline="0" noProof="1">
                <a:ln>
                  <a:noFill/>
                </a:ln>
                <a:solidFill>
                  <a:srgbClr val="FCE996"/>
                </a:solidFill>
                <a:effectLst>
                  <a:glow rad="127000">
                    <a:srgbClr val="030303"/>
                  </a:glow>
                </a:effectLst>
                <a:uLnTx/>
                <a:uFillTx/>
                <a:latin typeface="Comic Sans MS" panose="030F0702030302020204" pitchFamily="66" charset="0"/>
                <a:ea typeface="+mn-ea"/>
                <a:cs typeface="+mn-cs"/>
              </a:rPr>
              <a:t>« </a:t>
            </a:r>
            <a:r>
              <a:rPr lang="fr-FR" sz="2400" b="1" noProof="1">
                <a:solidFill>
                  <a:srgbClr val="FCE996"/>
                </a:solidFill>
                <a:effectLst>
                  <a:glow rad="127000">
                    <a:srgbClr val="030303"/>
                  </a:glow>
                </a:effectLst>
                <a:latin typeface="Comic Sans MS" panose="030F0702030302020204" pitchFamily="66" charset="0"/>
              </a:rPr>
              <a:t>Car la prédication de la croix est une folie pour ceux qui périssent; mais pour nous qui sommes sauvés elle est une puissance de Dieu. </a:t>
            </a:r>
            <a:r>
              <a:rPr kumimoji="0" lang="fr-FR" sz="2400" b="1" i="0" u="none" strike="noStrike" kern="1200" cap="none" spc="0" normalizeH="0" baseline="0" noProof="1">
                <a:ln>
                  <a:noFill/>
                </a:ln>
                <a:solidFill>
                  <a:srgbClr val="FCE996"/>
                </a:solidFill>
                <a:effectLst>
                  <a:glow rad="127000">
                    <a:srgbClr val="030303"/>
                  </a:glow>
                </a:effectLst>
                <a:uLnTx/>
                <a:uFillTx/>
                <a:latin typeface="Comic Sans MS" panose="030F0702030302020204" pitchFamily="66" charset="0"/>
                <a:ea typeface="+mn-ea"/>
                <a:cs typeface="+mn-cs"/>
              </a:rPr>
              <a:t>» </a:t>
            </a:r>
          </a:p>
          <a:p>
            <a:pPr algn="ctr">
              <a:defRPr/>
            </a:pPr>
            <a:r>
              <a:rPr kumimoji="0" lang="fr-FR" sz="2400" b="1" i="0" u="none" strike="noStrike" kern="1200" cap="none" spc="0" normalizeH="0" baseline="0" noProof="1">
                <a:ln>
                  <a:noFill/>
                </a:ln>
                <a:solidFill>
                  <a:srgbClr val="FCE996"/>
                </a:solidFill>
                <a:effectLst>
                  <a:glow rad="127000">
                    <a:srgbClr val="030303"/>
                  </a:glow>
                </a:effectLst>
                <a:uLnTx/>
                <a:uFillTx/>
                <a:latin typeface="Comic Sans MS" panose="030F0702030302020204" pitchFamily="66" charset="0"/>
                <a:ea typeface="+mn-ea"/>
                <a:cs typeface="+mn-cs"/>
              </a:rPr>
              <a:t>(1Corinthiens 1.18)</a:t>
            </a:r>
          </a:p>
        </p:txBody>
      </p:sp>
    </p:spTree>
    <p:extLst>
      <p:ext uri="{BB962C8B-B14F-4D97-AF65-F5344CB8AC3E}">
        <p14:creationId xmlns:p14="http://schemas.microsoft.com/office/powerpoint/2010/main" val="6252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30332-69BE-8290-43DA-809CF89C0BE9}"/>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1393743F-C513-B779-921F-AC086C36245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4B798C7-C0F4-CBFA-ACB6-6E380293915E}"/>
              </a:ext>
            </a:extLst>
          </p:cNvPr>
          <p:cNvSpPr txBox="1"/>
          <p:nvPr/>
        </p:nvSpPr>
        <p:spPr>
          <a:xfrm>
            <a:off x="180975" y="105013"/>
            <a:ext cx="7324726" cy="707886"/>
          </a:xfrm>
          <a:prstGeom prst="rect">
            <a:avLst/>
          </a:prstGeom>
          <a:noFill/>
        </p:spPr>
        <p:txBody>
          <a:bodyPr wrap="square" rtlCol="0">
            <a:spAutoFit/>
          </a:bodyPr>
          <a:lstStyle/>
          <a:p>
            <a:pPr>
              <a:spcBef>
                <a:spcPts val="600"/>
              </a:spcBef>
            </a:pPr>
            <a:r>
              <a:rPr lang="fr-FR" sz="2000" b="1" noProof="1"/>
              <a:t>1Corinthiens 1.17-31 traite de la manière dont la croix impacte la vie des personnes.</a:t>
            </a:r>
          </a:p>
        </p:txBody>
      </p:sp>
      <p:pic>
        <p:nvPicPr>
          <p:cNvPr id="7" name="Imagen 6">
            <a:extLst>
              <a:ext uri="{FF2B5EF4-FFF2-40B4-BE49-F238E27FC236}">
                <a16:creationId xmlns:a16="http://schemas.microsoft.com/office/drawing/2014/main" id="{2F370175-7A6E-7247-58C2-D89C5E9776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25E2460C-0993-5F5A-F8FA-F4AC8DDD56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CAB4CDBF-933E-14E4-8A5A-48F25B97B1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D4694266-B93E-FF2F-63CD-549C1007F2EF}"/>
              </a:ext>
            </a:extLst>
          </p:cNvPr>
          <p:cNvSpPr txBox="1"/>
          <p:nvPr/>
        </p:nvSpPr>
        <p:spPr>
          <a:xfrm>
            <a:off x="180975" y="1813173"/>
            <a:ext cx="750570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Sauvés par quelqu’un qui est mort sur une croix et ressuscité ensuite ? Pour les hommes, c’est une folie, une absurdité et une faiblesse. Mais pour ceux qui ont ouvert leur cœur à l’appel du Saint-Esprit, la croix est « la puissance de Dieu, […] sagesse, justice, sanctification et rédemption » (1Corinthiens 1.18, 30).</a:t>
            </a:r>
          </a:p>
        </p:txBody>
      </p:sp>
      <p:sp>
        <p:nvSpPr>
          <p:cNvPr id="8" name="CuadroTexto 7">
            <a:extLst>
              <a:ext uri="{FF2B5EF4-FFF2-40B4-BE49-F238E27FC236}">
                <a16:creationId xmlns:a16="http://schemas.microsoft.com/office/drawing/2014/main" id="{E210F7E4-F7FB-F450-4BE9-F946F1541975}"/>
              </a:ext>
            </a:extLst>
          </p:cNvPr>
          <p:cNvSpPr txBox="1"/>
          <p:nvPr/>
        </p:nvSpPr>
        <p:spPr>
          <a:xfrm>
            <a:off x="180975" y="812899"/>
            <a:ext cx="7344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Pour les croyants, la croix est le symbole du salut. Mais pour les personnes qui vivaient au Iᵉʳ siècle, la croix ne représentait que la mort honteuse d’un criminel.</a:t>
            </a:r>
          </a:p>
        </p:txBody>
      </p:sp>
      <p:graphicFrame>
        <p:nvGraphicFramePr>
          <p:cNvPr id="2" name="Diagrama 1">
            <a:extLst>
              <a:ext uri="{FF2B5EF4-FFF2-40B4-BE49-F238E27FC236}">
                <a16:creationId xmlns:a16="http://schemas.microsoft.com/office/drawing/2014/main" id="{310699F6-2F09-F11C-BDD9-344E34AE04E0}"/>
              </a:ext>
            </a:extLst>
          </p:cNvPr>
          <p:cNvGraphicFramePr/>
          <p:nvPr>
            <p:extLst>
              <p:ext uri="{D42A27DB-BD31-4B8C-83A1-F6EECF244321}">
                <p14:modId xmlns:p14="http://schemas.microsoft.com/office/powerpoint/2010/main" val="1443922292"/>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37952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graphicEl>
                                              <a:dgm id="{E6D94AC3-BB28-4770-A51E-188281BF4ACB}"/>
                                            </p:graphicEl>
                                          </p:spTgt>
                                        </p:tgtEl>
                                        <p:attrNameLst>
                                          <p:attrName>style.visibility</p:attrName>
                                        </p:attrNameLst>
                                      </p:cBhvr>
                                      <p:to>
                                        <p:strVal val="visible"/>
                                      </p:to>
                                    </p:set>
                                    <p:anim calcmode="lin" valueType="num">
                                      <p:cBhvr>
                                        <p:cTn id="39" dur="1000" fill="hold"/>
                                        <p:tgtEl>
                                          <p:spTgt spid="2">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2">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2">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2">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
                                            <p:graphicEl>
                                              <a:dgm id="{C53C5037-72AE-49B9-B45E-EAFE0CDBB614}"/>
                                            </p:graphicEl>
                                          </p:spTgt>
                                        </p:tgtEl>
                                        <p:attrNameLst>
                                          <p:attrName>style.visibility</p:attrName>
                                        </p:attrNameLst>
                                      </p:cBhvr>
                                      <p:to>
                                        <p:strVal val="visible"/>
                                      </p:to>
                                    </p:set>
                                    <p:anim calcmode="lin" valueType="num">
                                      <p:cBhvr>
                                        <p:cTn id="45" dur="1000" fill="hold"/>
                                        <p:tgtEl>
                                          <p:spTgt spid="2">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2">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2">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2">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
                                            <p:graphicEl>
                                              <a:dgm id="{C0886489-0DF4-43DF-8C49-C1E8AE258AAD}"/>
                                            </p:graphicEl>
                                          </p:spTgt>
                                        </p:tgtEl>
                                        <p:attrNameLst>
                                          <p:attrName>style.visibility</p:attrName>
                                        </p:attrNameLst>
                                      </p:cBhvr>
                                      <p:to>
                                        <p:strVal val="visible"/>
                                      </p:to>
                                    </p:set>
                                    <p:anim calcmode="lin" valueType="num">
                                      <p:cBhvr>
                                        <p:cTn id="53" dur="1000" fill="hold"/>
                                        <p:tgtEl>
                                          <p:spTgt spid="2">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2">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2">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2">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
                                            <p:graphicEl>
                                              <a:dgm id="{D325A0F0-F704-4EA1-A386-70342098AE22}"/>
                                            </p:graphicEl>
                                          </p:spTgt>
                                        </p:tgtEl>
                                        <p:attrNameLst>
                                          <p:attrName>style.visibility</p:attrName>
                                        </p:attrNameLst>
                                      </p:cBhvr>
                                      <p:to>
                                        <p:strVal val="visible"/>
                                      </p:to>
                                    </p:set>
                                    <p:anim calcmode="lin" valueType="num">
                                      <p:cBhvr>
                                        <p:cTn id="59" dur="1000" fill="hold"/>
                                        <p:tgtEl>
                                          <p:spTgt spid="2">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2">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2">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2">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06E1619-19B5-4DBE-B0E3-64804E6C4469}"/>
                                            </p:graphicEl>
                                          </p:spTgt>
                                        </p:tgtEl>
                                        <p:attrNameLst>
                                          <p:attrName>style.visibility</p:attrName>
                                        </p:attrNameLst>
                                      </p:cBhvr>
                                      <p:to>
                                        <p:strVal val="visible"/>
                                      </p:to>
                                    </p:set>
                                    <p:anim calcmode="lin" valueType="num">
                                      <p:cBhvr>
                                        <p:cTn id="67" dur="1000" fill="hold"/>
                                        <p:tgtEl>
                                          <p:spTgt spid="2">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2">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2">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2">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
                                            <p:graphicEl>
                                              <a:dgm id="{B90D3791-A324-4080-A53E-50098A2FF061}"/>
                                            </p:graphicEl>
                                          </p:spTgt>
                                        </p:tgtEl>
                                        <p:attrNameLst>
                                          <p:attrName>style.visibility</p:attrName>
                                        </p:attrNameLst>
                                      </p:cBhvr>
                                      <p:to>
                                        <p:strVal val="visible"/>
                                      </p:to>
                                    </p:set>
                                    <p:anim calcmode="lin" valueType="num">
                                      <p:cBhvr>
                                        <p:cTn id="73" dur="1000" fill="hold"/>
                                        <p:tgtEl>
                                          <p:spTgt spid="2">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2">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2">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2">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
                                            <p:graphicEl>
                                              <a:dgm id="{4C752FFD-46F4-4865-9930-403A34454E3B}"/>
                                            </p:graphicEl>
                                          </p:spTgt>
                                        </p:tgtEl>
                                        <p:attrNameLst>
                                          <p:attrName>style.visibility</p:attrName>
                                        </p:attrNameLst>
                                      </p:cBhvr>
                                      <p:to>
                                        <p:strVal val="visible"/>
                                      </p:to>
                                    </p:set>
                                    <p:anim calcmode="lin" valueType="num">
                                      <p:cBhvr>
                                        <p:cTn id="81" dur="1000" fill="hold"/>
                                        <p:tgtEl>
                                          <p:spTgt spid="2">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2">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2">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2">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
                                            <p:graphicEl>
                                              <a:dgm id="{33F2D34D-9362-4621-96F3-9613C460E57F}"/>
                                            </p:graphicEl>
                                          </p:spTgt>
                                        </p:tgtEl>
                                        <p:attrNameLst>
                                          <p:attrName>style.visibility</p:attrName>
                                        </p:attrNameLst>
                                      </p:cBhvr>
                                      <p:to>
                                        <p:strVal val="visible"/>
                                      </p:to>
                                    </p:set>
                                    <p:anim calcmode="lin" valueType="num">
                                      <p:cBhvr>
                                        <p:cTn id="87" dur="1000" fill="hold"/>
                                        <p:tgtEl>
                                          <p:spTgt spid="2">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2">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2">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2">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
                                            <p:graphicEl>
                                              <a:dgm id="{9993B59B-517C-4403-BA7A-17285E2A6420}"/>
                                            </p:graphicEl>
                                          </p:spTgt>
                                        </p:tgtEl>
                                        <p:attrNameLst>
                                          <p:attrName>style.visibility</p:attrName>
                                        </p:attrNameLst>
                                      </p:cBhvr>
                                      <p:to>
                                        <p:strVal val="visible"/>
                                      </p:to>
                                    </p:set>
                                    <p:anim calcmode="lin" valueType="num">
                                      <p:cBhvr>
                                        <p:cTn id="95" dur="1000" fill="hold"/>
                                        <p:tgtEl>
                                          <p:spTgt spid="2">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2">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2">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2">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
                                            <p:graphicEl>
                                              <a:dgm id="{76FEF27D-7DF4-410C-8F1B-C5FE8476228B}"/>
                                            </p:graphicEl>
                                          </p:spTgt>
                                        </p:tgtEl>
                                        <p:attrNameLst>
                                          <p:attrName>style.visibility</p:attrName>
                                        </p:attrNameLst>
                                      </p:cBhvr>
                                      <p:to>
                                        <p:strVal val="visible"/>
                                      </p:to>
                                    </p:set>
                                    <p:anim calcmode="lin" valueType="num">
                                      <p:cBhvr>
                                        <p:cTn id="101" dur="1000" fill="hold"/>
                                        <p:tgtEl>
                                          <p:spTgt spid="2">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2">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2">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2">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72E1DEF-7F7F-952B-672A-EBAE737AEF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fr-FR" sz="4200" b="1" noProof="1">
                <a:ln w="9525">
                  <a:solidFill>
                    <a:schemeClr val="bg1"/>
                  </a:solidFill>
                  <a:prstDash val="solid"/>
                </a:ln>
                <a:solidFill>
                  <a:srgbClr val="7030A0"/>
                </a:solidFill>
                <a:effectLst>
                  <a:outerShdw blurRad="12700" dist="38100" dir="2700000" algn="tl" rotWithShape="0">
                    <a:schemeClr val="accent5">
                      <a:lumMod val="75000"/>
                    </a:schemeClr>
                  </a:outerShdw>
                </a:effectLst>
              </a:rPr>
              <a:t>LA SAGESSE DE DIEU</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2991724" y="820650"/>
            <a:ext cx="6203979" cy="861774"/>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fr-FR" b="1" noProof="1">
                <a:solidFill>
                  <a:schemeClr val="accent4">
                    <a:lumMod val="50000"/>
                  </a:schemeClr>
                </a:solidFill>
                <a:latin typeface="Comic Sans MS" panose="030F0702030302020204" pitchFamily="66" charset="0"/>
              </a:rPr>
              <a:t>« mais puissance de Dieu et sagesse de Dieu pour ceux qui sont appelés, tant Juifs que Grecs. » </a:t>
            </a:r>
            <a:r>
              <a:rPr lang="fr-FR" sz="1400" b="1" noProof="1">
                <a:solidFill>
                  <a:schemeClr val="accent4">
                    <a:lumMod val="50000"/>
                  </a:schemeClr>
                </a:solidFill>
                <a:latin typeface="Comic Sans MS" panose="030F0702030302020204" pitchFamily="66" charset="0"/>
              </a:rPr>
              <a:t>(1Corinthiens 1.24)</a:t>
            </a:r>
            <a:endParaRPr lang="fr-FR" b="1" noProof="1">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2917660" y="1769077"/>
            <a:ext cx="6422421" cy="1015663"/>
          </a:xfrm>
          <a:prstGeom prst="rect">
            <a:avLst/>
          </a:prstGeom>
          <a:noFill/>
        </p:spPr>
        <p:txBody>
          <a:bodyPr wrap="square" rtlCol="0">
            <a:spAutoFit/>
          </a:bodyPr>
          <a:lstStyle/>
          <a:p>
            <a:pPr>
              <a:spcBef>
                <a:spcPts val="600"/>
              </a:spcBef>
            </a:pPr>
            <a:r>
              <a:rPr lang="fr-FR" sz="2000" b="1" noProof="1"/>
              <a:t>À Athènes, Paul avait utilisé la sagesse humaine pour tenter de convaincre les sages. À partir de là, il décida de n’utiliser que la sagesse divine.</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628900" cy="3509010"/>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0083" y="199238"/>
            <a:ext cx="2628900" cy="3509010"/>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144380" y="4445972"/>
            <a:ext cx="7370845" cy="1015663"/>
          </a:xfrm>
          <a:prstGeom prst="rect">
            <a:avLst/>
          </a:prstGeom>
          <a:noFill/>
        </p:spPr>
        <p:txBody>
          <a:bodyPr wrap="square">
            <a:spAutoFit/>
          </a:bodyPr>
          <a:lstStyle/>
          <a:p>
            <a:pPr>
              <a:spcBef>
                <a:spcPts val="600"/>
              </a:spcBef>
            </a:pPr>
            <a:r>
              <a:rPr lang="fr-FR" sz="2000" b="1" noProof="1"/>
              <a:t>La sagesse de Dieu détruit « la sagesse des sages » ; elle rejette « l’intelligence des intelligents » (1 Cor. 1.19) ; et « elle a rendu folle la sagesse du monde » (1 Cor.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3900473"/>
            <a:ext cx="7170820" cy="400110"/>
          </a:xfrm>
          <a:prstGeom prst="rect">
            <a:avLst/>
          </a:prstGeom>
          <a:noFill/>
        </p:spPr>
        <p:txBody>
          <a:bodyPr wrap="square">
            <a:spAutoFit/>
          </a:bodyPr>
          <a:lstStyle/>
          <a:p>
            <a:pPr>
              <a:spcBef>
                <a:spcPts val="600"/>
              </a:spcBef>
            </a:pPr>
            <a:r>
              <a:rPr lang="fr-FR" sz="2000" b="1" noProof="1"/>
              <a:t>En quoi consiste la sagesse divine prêchée par Paul ?</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144380" y="5467858"/>
            <a:ext cx="7370845" cy="1015663"/>
          </a:xfrm>
          <a:prstGeom prst="rect">
            <a:avLst/>
          </a:prstGeom>
          <a:noFill/>
        </p:spPr>
        <p:txBody>
          <a:bodyPr wrap="square">
            <a:spAutoFit/>
          </a:bodyPr>
          <a:lstStyle/>
          <a:p>
            <a:pPr>
              <a:spcBef>
                <a:spcPts val="600"/>
              </a:spcBef>
            </a:pPr>
            <a:r>
              <a:rPr lang="fr-FR" sz="2000" b="1" noProof="1"/>
              <a:t>Contre toute logique humaine, la sagesse de Dieu consiste à « sauver les croyants par la folie de la prédication » </a:t>
            </a:r>
          </a:p>
          <a:p>
            <a:r>
              <a:rPr lang="fr-FR" sz="2000" b="1" noProof="1"/>
              <a:t>(1Cor.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2917661" y="2790963"/>
            <a:ext cx="642242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Dieu lui-même l’avait envoyé prêcher son message « sans la sagesse du discours, afin que la croix de Christ ne soit pas rendue vaine » (1Corinthiens 1.17).</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4000" b="1" dirty="0">
                <a:ln/>
                <a:solidFill>
                  <a:srgbClr val="FF66CC"/>
                </a:solidFill>
              </a:rPr>
              <a:t>LA FOLIE DE LA CROIX</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494057"/>
            <a:ext cx="6572250" cy="646331"/>
          </a:xfrm>
          <a:prstGeom prst="rect">
            <a:avLst/>
          </a:prstGeom>
          <a:noFill/>
        </p:spPr>
        <p:txBody>
          <a:bodyPr wrap="square">
            <a:spAutoFit/>
            <a:scene3d>
              <a:camera prst="orthographicFront"/>
              <a:lightRig rig="threePt" dir="t"/>
            </a:scene3d>
            <a:sp3d extrusionH="57150">
              <a:bevelT w="38100" h="38100"/>
            </a:sp3d>
          </a:bodyPr>
          <a:lstStyle/>
          <a:p>
            <a:pPr lvl="0" algn="ctr"/>
            <a:r>
              <a:rPr lang="fr-FR" b="1" dirty="0">
                <a:solidFill>
                  <a:srgbClr val="3399FF">
                    <a:lumMod val="50000"/>
                  </a:srgbClr>
                </a:solidFill>
                <a:latin typeface="Comic Sans MS" panose="030F0702030302020204" pitchFamily="66" charset="0"/>
              </a:rPr>
              <a:t>« … nous, nous prêchons Christ crucifié, scandale pour les Juifs et folie pour les païens, … » </a:t>
            </a:r>
            <a:r>
              <a:rPr lang="fr-FR" sz="1400" b="1" dirty="0">
                <a:solidFill>
                  <a:srgbClr val="3399FF">
                    <a:lumMod val="50000"/>
                  </a:srgbClr>
                </a:solidFill>
                <a:latin typeface="Comic Sans MS" panose="030F0702030302020204" pitchFamily="66" charset="0"/>
              </a:rPr>
              <a:t>(1 Corinthiens 1.23)</a:t>
            </a:r>
            <a:endParaRPr lang="fr-FR" b="1" dirty="0">
              <a:solidFill>
                <a:srgbClr val="3399FF">
                  <a:lumMod val="50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lvl="0">
              <a:spcBef>
                <a:spcPts val="600"/>
              </a:spcBef>
            </a:pPr>
            <a:r>
              <a:rPr lang="fr-FR" sz="2000" b="1" dirty="0">
                <a:solidFill>
                  <a:prstClr val="black"/>
                </a:solidFill>
              </a:rPr>
              <a:t>Le mot grec </a:t>
            </a:r>
            <a:r>
              <a:rPr lang="fr-FR" sz="2000" b="1" i="1" dirty="0" err="1">
                <a:solidFill>
                  <a:prstClr val="black"/>
                </a:solidFill>
              </a:rPr>
              <a:t>mōria</a:t>
            </a:r>
            <a:r>
              <a:rPr lang="fr-FR" sz="2000" b="1" dirty="0">
                <a:solidFill>
                  <a:prstClr val="black"/>
                </a:solidFill>
              </a:rPr>
              <a:t> (folie, absurdité, sottise) est utilisé cinq fois dans 1 Corinthiens :</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491289366"/>
              </p:ext>
            </p:extLst>
          </p:nvPr>
        </p:nvGraphicFramePr>
        <p:xfrm>
          <a:off x="37095" y="3152417"/>
          <a:ext cx="5554079"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190505"/>
            <a:ext cx="6448425" cy="1631216"/>
          </a:xfrm>
          <a:prstGeom prst="rect">
            <a:avLst/>
          </a:prstGeom>
          <a:noFill/>
        </p:spPr>
        <p:txBody>
          <a:bodyPr wrap="square" rtlCol="0">
            <a:spAutoFit/>
          </a:bodyPr>
          <a:lstStyle/>
          <a:p>
            <a:pPr lvl="0">
              <a:spcBef>
                <a:spcPts val="600"/>
              </a:spcBef>
            </a:pPr>
            <a:r>
              <a:rPr lang="fr-FR" sz="2000" b="1" dirty="0">
                <a:solidFill>
                  <a:prstClr val="black"/>
                </a:solidFill>
              </a:rPr>
              <a:t>La croix est une folie pour ceux qui périssent ; pour ceux qui ne connaissent pas Dieu (les païens) ; pour ceux qui ne pensent qu’à ce monde (l’homme naturel) ; pour ceux qui ne se gouvernent que par leur propre sagesse.</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6055892" y="1160660"/>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lvl="0">
              <a:spcBef>
                <a:spcPts val="600"/>
              </a:spcBef>
              <a:defRPr/>
            </a:pPr>
            <a:r>
              <a:rPr lang="fr-FR" sz="2000" b="1" dirty="0">
                <a:solidFill>
                  <a:prstClr val="black"/>
                </a:solidFill>
              </a:rPr>
              <a:t>Mais la croix est une bénédiction pour ceux qui sont sauvés, c’est-à-dire pour ceux qui sont disposés à voir la croix du point de vue de Dieu.</a:t>
            </a:r>
          </a:p>
        </p:txBody>
      </p:sp>
    </p:spTree>
    <p:extLst>
      <p:ext uri="{BB962C8B-B14F-4D97-AF65-F5344CB8AC3E}">
        <p14:creationId xmlns:p14="http://schemas.microsoft.com/office/powerpoint/2010/main" val="339383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lvl="0" algn="ctr"/>
            <a:r>
              <a:rPr lang="es-ES" sz="4400" b="1" spc="600" dirty="0">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LA </a:t>
            </a:r>
            <a:r>
              <a:rPr lang="es-ES" sz="4400" b="1" spc="600" dirty="0" err="1">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PUISSANCE</a:t>
            </a:r>
            <a:r>
              <a:rPr lang="es-ES" sz="4400" b="1" spc="600" dirty="0">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 DE DIEU</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lvl="0" algn="ctr"/>
            <a:r>
              <a:rPr lang="fr-FR" b="1" dirty="0">
                <a:solidFill>
                  <a:srgbClr val="00CC00">
                    <a:lumMod val="50000"/>
                  </a:srgbClr>
                </a:solidFill>
                <a:latin typeface="Comic Sans MS" panose="030F0702030302020204" pitchFamily="66" charset="0"/>
              </a:rPr>
              <a:t>« Car la prédication de la croix est une folie pour ceux qui périssent; mais pour nous qui sommes sauvés, elle est une puissance de Dieu. » </a:t>
            </a:r>
            <a:r>
              <a:rPr lang="fr-FR" sz="1400" b="1" dirty="0">
                <a:solidFill>
                  <a:srgbClr val="00CC00">
                    <a:lumMod val="50000"/>
                  </a:srgbClr>
                </a:solidFill>
                <a:latin typeface="Comic Sans MS" panose="030F0702030302020204" pitchFamily="66" charset="0"/>
              </a:rPr>
              <a:t>(1 Corinthiens 1.18)</a:t>
            </a:r>
            <a:endParaRPr lang="fr-FR" b="1" dirty="0">
              <a:solidFill>
                <a:srgbClr val="00CC00">
                  <a:lumMod val="50000"/>
                </a:srgb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79A78946-850C-F1D8-938E-4798D9284E55}"/>
              </a:ext>
            </a:extLst>
          </p:cNvPr>
          <p:cNvSpPr txBox="1"/>
          <p:nvPr/>
        </p:nvSpPr>
        <p:spPr>
          <a:xfrm>
            <a:off x="-2805" y="1426963"/>
            <a:ext cx="6581775" cy="707886"/>
          </a:xfrm>
          <a:prstGeom prst="rect">
            <a:avLst/>
          </a:prstGeom>
          <a:noFill/>
        </p:spPr>
        <p:txBody>
          <a:bodyPr wrap="square">
            <a:spAutoFit/>
          </a:bodyPr>
          <a:lstStyle/>
          <a:p>
            <a:pPr lvl="0"/>
            <a:r>
              <a:rPr lang="fr-FR" sz="2000" b="1" dirty="0">
                <a:solidFill>
                  <a:prstClr val="black"/>
                </a:solidFill>
              </a:rPr>
              <a:t>La croix a le pouvoir de montrer le pire de l’homme et le meilleur de Dieu (1 Corinthiens 1.18).</a:t>
            </a:r>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704266418"/>
              </p:ext>
            </p:extLst>
          </p:nvPr>
        </p:nvGraphicFramePr>
        <p:xfrm>
          <a:off x="1199148" y="2134849"/>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2804" y="4723151"/>
            <a:ext cx="6581776" cy="1015663"/>
          </a:xfrm>
          <a:prstGeom prst="rect">
            <a:avLst/>
          </a:prstGeom>
          <a:noFill/>
        </p:spPr>
        <p:txBody>
          <a:bodyPr wrap="square">
            <a:spAutoFit/>
          </a:bodyPr>
          <a:lstStyle/>
          <a:p>
            <a:pPr lvl="0">
              <a:spcBef>
                <a:spcPts val="600"/>
              </a:spcBef>
            </a:pPr>
            <a:r>
              <a:rPr lang="fr-FR" sz="2000" b="1" dirty="0">
                <a:solidFill>
                  <a:prstClr val="black"/>
                </a:solidFill>
              </a:rPr>
              <a:t>Ceux qui rejettent le message de la croix subissent les conséquences de leurs mauvaises actions, et seront finalement détruits par Celui qu’ils ont rejeté.</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2806" y="5738814"/>
            <a:ext cx="7318004" cy="1015663"/>
          </a:xfrm>
          <a:prstGeom prst="rect">
            <a:avLst/>
          </a:prstGeom>
          <a:noFill/>
        </p:spPr>
        <p:txBody>
          <a:bodyPr wrap="square">
            <a:spAutoFit/>
          </a:bodyPr>
          <a:lstStyle/>
          <a:p>
            <a:pPr lvl="0">
              <a:spcBef>
                <a:spcPts val="600"/>
              </a:spcBef>
              <a:defRPr/>
            </a:pPr>
            <a:r>
              <a:rPr lang="fr-FR" sz="2000" b="1" dirty="0">
                <a:solidFill>
                  <a:prstClr val="black"/>
                </a:solidFill>
              </a:rPr>
              <a:t>La puissance de Dieu, manifestée dans la croix, est capable de réconcilier l’homme avec Dieu en pardonnant tous ses péchés, et de lui accorder la vie éternelle (Col. 1.20 ; 1P. 2.24).</a:t>
            </a:r>
          </a:p>
        </p:txBody>
      </p:sp>
    </p:spTree>
    <p:extLst>
      <p:ext uri="{BB962C8B-B14F-4D97-AF65-F5344CB8AC3E}">
        <p14:creationId xmlns:p14="http://schemas.microsoft.com/office/powerpoint/2010/main" val="37551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86F32-8344-CACC-EDCE-9733CE0FE03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993B0D8-7ED8-9D97-6C78-E3E0D27B6E7F}"/>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fr-FR" sz="4400" b="1" noProof="1">
                <a:ln w="13462">
                  <a:noFill/>
                  <a:prstDash val="solid"/>
                </a:ln>
                <a:solidFill>
                  <a:srgbClr val="0070C0"/>
                </a:solidFill>
                <a:effectLst>
                  <a:outerShdw dist="38100" dir="2700000" algn="bl" rotWithShape="0">
                    <a:srgbClr val="002060"/>
                  </a:outerShdw>
                </a:effectLst>
              </a:rPr>
              <a:t>LE MESSAGE DE LA CROIX</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2519681" y="873472"/>
            <a:ext cx="9672320" cy="892552"/>
          </a:xfrm>
          <a:prstGeom prst="rect">
            <a:avLst/>
          </a:prstGeom>
          <a:noFill/>
        </p:spPr>
        <p:txBody>
          <a:bodyPr wrap="square">
            <a:spAutoFit/>
          </a:bodyPr>
          <a:lstStyle/>
          <a:p>
            <a:pPr algn="ctr"/>
            <a:r>
              <a:rPr lang="fr-FR" b="1" noProof="1">
                <a:solidFill>
                  <a:schemeClr val="accent5">
                    <a:lumMod val="50000"/>
                  </a:schemeClr>
                </a:solidFill>
                <a:latin typeface="Comic Sans MS" panose="030F0702030302020204" pitchFamily="66" charset="0"/>
              </a:rPr>
              <a:t>« Car puisque le monde, avec sa sagesse, n’a point connu Dieu dans la sagesse de Dieu, il a plu à Dieu de sauver les croyants par la folie de la prédication »</a:t>
            </a:r>
          </a:p>
          <a:p>
            <a:pPr algn="ctr"/>
            <a:r>
              <a:rPr lang="fr-FR" sz="1400" b="1" noProof="1">
                <a:solidFill>
                  <a:schemeClr val="accent5">
                    <a:lumMod val="50000"/>
                  </a:schemeClr>
                </a:solidFill>
                <a:latin typeface="Comic Sans MS" panose="030F0702030302020204" pitchFamily="66" charset="0"/>
              </a:rPr>
              <a:t>(1 Corinthiens 1.21)</a:t>
            </a:r>
            <a:endParaRPr lang="fr-FR" b="1" noProof="1">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E940AD3-1CB9-9118-C9C4-DCA26B74F560}"/>
              </a:ext>
            </a:extLst>
          </p:cNvPr>
          <p:cNvSpPr txBox="1"/>
          <p:nvPr/>
        </p:nvSpPr>
        <p:spPr>
          <a:xfrm>
            <a:off x="274320" y="1900832"/>
            <a:ext cx="11917680" cy="400110"/>
          </a:xfrm>
          <a:prstGeom prst="rect">
            <a:avLst/>
          </a:prstGeom>
          <a:noFill/>
        </p:spPr>
        <p:txBody>
          <a:bodyPr wrap="square" rtlCol="0">
            <a:spAutoFit/>
          </a:bodyPr>
          <a:lstStyle/>
          <a:p>
            <a:pPr>
              <a:spcBef>
                <a:spcPts val="600"/>
              </a:spcBef>
            </a:pPr>
            <a:r>
              <a:rPr lang="fr-FR" sz="2000" b="1" noProof="1"/>
              <a:t>Pourquoi la prédication du message de la croix est-elle une folie (1Corinthiens 1.21-24) ?</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6" y="193299"/>
            <a:ext cx="2210910" cy="14526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7201" y="3670200"/>
            <a:ext cx="4046855" cy="3035141"/>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699" y="5616000"/>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 message de la croix montre jusqu’où Dieu a été disposé à aller pour nous accorder le salut.</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8" y="3960000"/>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Cependant, pour les anges, le message de la croix est quelque chose de totalement différent. Jésus, qu’ils avaient connu au Ciel, se laissait mettre à mort par amour pour une race qui l’avait rejeté. C’est le point de vue que Paul voulait transmettre par sa prédication.</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274315" y="2304000"/>
            <a:ext cx="1191768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Les Juifs attendaient un Messie qui les délivrerait de l’oppression romaine. Lorsque Jésus annonça qu’il allait être crucifié, ses propres disciples en furent horrifiés.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De plus, pour un Juif, un homme pendu à un bois était une personne maudite de Dieu (Deutéronome 21.23). Pour un païen, qui n’attendait même pas un Rédempteur, la conclusion était la même : </a:t>
            </a:r>
          </a:p>
          <a:p>
            <a:pPr marL="0" marR="0" lvl="0" indent="0" algn="l" defTabSz="914400" rtl="0" eaLnBrk="1" fontAlgn="auto" latinLnBrk="0" hangingPunct="1">
              <a:lnSpc>
                <a:spcPct val="100000"/>
              </a:lnSpc>
              <a:spcAft>
                <a:spcPts val="0"/>
              </a:spcAft>
              <a:buClrTx/>
              <a:buSzTx/>
              <a:buFontTx/>
              <a:buNone/>
              <a:tabLst/>
              <a:defRPr/>
            </a:pPr>
            <a:r>
              <a:rPr lang="fr-FR" sz="2000" b="1" noProof="1">
                <a:latin typeface="Aptos" panose="02110004020202020204"/>
              </a:rPr>
              <a:t>					</a:t>
            </a:r>
            <a:r>
              <a:rPr kumimoji="0" lang="fr-FR" sz="2000" b="1" i="0" u="none" strike="noStrike" kern="1200" cap="none" spc="0" normalizeH="0" baseline="0" noProof="1">
                <a:ln>
                  <a:noFill/>
                </a:ln>
                <a:effectLst/>
                <a:uLnTx/>
                <a:uFillTx/>
                <a:latin typeface="Aptos" panose="02110004020202020204"/>
                <a:ea typeface="+mn-ea"/>
                <a:cs typeface="+mn-cs"/>
              </a:rPr>
              <a:t>la croix est une folie.</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8B857B-9847-CB15-7298-5D15992A3B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7738DBB-C259-354E-FDBC-7ACEFF5FEEB1}"/>
              </a:ext>
            </a:extLst>
          </p:cNvPr>
          <p:cNvSpPr txBox="1"/>
          <p:nvPr/>
        </p:nvSpPr>
        <p:spPr>
          <a:xfrm>
            <a:off x="1" y="0"/>
            <a:ext cx="8744886"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fr-FR" sz="4000" b="1" noProof="1">
                <a:ln w="6600">
                  <a:solidFill>
                    <a:schemeClr val="accent2"/>
                  </a:solidFill>
                  <a:prstDash val="solid"/>
                </a:ln>
                <a:solidFill>
                  <a:srgbClr val="993300"/>
                </a:solidFill>
                <a:effectLst>
                  <a:outerShdw dist="25400" dir="2700000" algn="tl" rotWithShape="0">
                    <a:schemeClr val="accent2"/>
                  </a:outerShdw>
                </a:effectLst>
              </a:rPr>
              <a:t>LA FOLIE ET LE FAIBLESSE DE DIEU</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75112"/>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nchor="ctr">
            <a:spAutoFit/>
          </a:bodyPr>
          <a:lstStyle/>
          <a:p>
            <a:pPr algn="ctr"/>
            <a:r>
              <a:rPr lang="fr-FR" b="1" noProof="1">
                <a:latin typeface="Comic Sans MS" panose="030F0702030302020204" pitchFamily="66" charset="0"/>
              </a:rPr>
              <a:t>« Car la folie de Dieu est plus sage que les hommes, et la faiblesse de Dieu est plus forte que les hommes. » </a:t>
            </a:r>
            <a:r>
              <a:rPr lang="fr-FR" sz="1400" b="1" noProof="1">
                <a:latin typeface="Comic Sans MS" panose="030F0702030302020204" pitchFamily="66" charset="0"/>
              </a:rPr>
              <a:t>(1Corinthiens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25997"/>
            <a:ext cx="8225056" cy="400110"/>
          </a:xfrm>
          <a:prstGeom prst="rect">
            <a:avLst/>
          </a:prstGeom>
          <a:noFill/>
        </p:spPr>
        <p:txBody>
          <a:bodyPr wrap="square" rtlCol="0">
            <a:spAutoFit/>
          </a:bodyPr>
          <a:lstStyle/>
          <a:p>
            <a:pPr>
              <a:spcBef>
                <a:spcPts val="600"/>
              </a:spcBef>
            </a:pPr>
            <a:r>
              <a:rPr lang="fr-FR" sz="2000" b="1" noProof="1"/>
              <a:t>Dieu serait-il insensé ou faible ? (1Corinthiens 1.25) ?</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707" y="3594110"/>
            <a:ext cx="4555065" cy="254866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5118481" y="3168000"/>
            <a:ext cx="7073519" cy="707886"/>
          </a:xfrm>
          <a:prstGeom prst="rect">
            <a:avLst/>
          </a:prstGeom>
          <a:noFill/>
        </p:spPr>
        <p:txBody>
          <a:bodyPr wrap="square">
            <a:spAutoFit/>
          </a:bodyPr>
          <a:lstStyle/>
          <a:p>
            <a:pPr>
              <a:spcBef>
                <a:spcPts val="600"/>
              </a:spcBef>
            </a:pPr>
            <a:r>
              <a:rPr lang="fr-FR" sz="2000" b="1" noProof="1"/>
              <a:t>Toute la sagesse réunie des personnes les plus sages est incapable de concevoir un plan de salut pour l’humanité.</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5118480" y="5220000"/>
            <a:ext cx="5748441" cy="1015663"/>
          </a:xfrm>
          <a:prstGeom prst="rect">
            <a:avLst/>
          </a:prstGeom>
          <a:noFill/>
        </p:spPr>
        <p:txBody>
          <a:bodyPr wrap="square">
            <a:spAutoFit/>
          </a:bodyPr>
          <a:lstStyle/>
          <a:p>
            <a:pPr>
              <a:spcBef>
                <a:spcPts val="600"/>
              </a:spcBef>
            </a:pPr>
            <a:r>
              <a:rPr lang="fr-FR" sz="2000" b="1" noProof="1"/>
              <a:t>Remarque que seuls seront sauvés ceux qui croient en Jésus en réponse à l’appel que nous fait le Saint-Esprit.</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276926"/>
            <a:ext cx="1113322" cy="1484429"/>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826107"/>
            <a:ext cx="119538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Bien sûr que non, car Dieu n’a aucune imperfection. Paul fait simplement une comparaison figurée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si Dieu avait quelque pensée insensée, elle serait plus sage que la pensée la plus sage d’un être humain ; ou s’il y avait quelque argument faible en Dieu, il serait bien plus fort que la plus ferme argumentation humaine.</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5118481" y="3888000"/>
            <a:ext cx="70735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Seul Dieu a été capable d’accorder la rédemption, par la puissance du sacrifice de Jésus offert sur la croix, « à ceux qui sont sauvés » (1Corinthiens 1.18) ; « aux croyants » (1Corinthiens 1.21) ; et « aux appelés » (1Corinthiens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6FF055-562A-2B4D-D427-1633A76AC5C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2E40A10-C596-3BE8-4D05-653FB7395AE6}"/>
              </a:ext>
            </a:extLst>
          </p:cNvPr>
          <p:cNvSpPr txBox="1"/>
          <p:nvPr/>
        </p:nvSpPr>
        <p:spPr>
          <a:xfrm>
            <a:off x="694482" y="630562"/>
            <a:ext cx="10984374" cy="5647700"/>
          </a:xfrm>
          <a:prstGeom prst="rect">
            <a:avLst/>
          </a:prstGeom>
          <a:noFill/>
        </p:spPr>
        <p:txBody>
          <a:bodyPr wrap="square">
            <a:spAutoFit/>
          </a:bodyPr>
          <a:lstStyle/>
          <a:p>
            <a:pPr>
              <a:spcBef>
                <a:spcPts val="600"/>
              </a:spcBef>
            </a:pPr>
            <a:r>
              <a:rPr lang="fr-FR" sz="2400" b="1" noProof="1">
                <a:latin typeface="Constantia" panose="02030602050306030303" pitchFamily="18" charset="0"/>
              </a:rPr>
              <a:t>« Pour un grand nombre d’hommes de nos jours, la croix du Calvaire est auréolée de souvenirs sacrés. De saintes réminiscences sont associées aux scènes de la crucifixion. Mais au temps de Paul, la croix était un objet de répulsion et d’horreur. Présenter comme Sauveur de l’humanité un homme mort sur la croix devait naturellement susciter le ridicule et l’opposition. </a:t>
            </a:r>
          </a:p>
          <a:p>
            <a:pPr>
              <a:spcBef>
                <a:spcPts val="1200"/>
              </a:spcBef>
            </a:pPr>
            <a:r>
              <a:rPr lang="fr-FR" sz="2400" b="1" noProof="1">
                <a:latin typeface="Constantia" panose="02030602050306030303" pitchFamily="18" charset="0"/>
              </a:rPr>
              <a:t>[…] ils considéreraient ses paroles comme parfaitement absurdes. L’apôtre passerait pour un faible d’esprit, en voulant essayer de montrer le rapport que la croix pouvait avoir avec l’ennoblissement de la race ou avec le salut de l’humanité.</a:t>
            </a:r>
          </a:p>
          <a:p>
            <a:pPr>
              <a:spcBef>
                <a:spcPts val="600"/>
              </a:spcBef>
            </a:pPr>
            <a:r>
              <a:rPr lang="fr-FR" sz="2400" b="1" noProof="1">
                <a:latin typeface="Constantia" panose="02030602050306030303" pitchFamily="18" charset="0"/>
              </a:rPr>
              <a:t>Mais pour Paul la croix était l’objet d’un intérêt suprême. </a:t>
            </a:r>
          </a:p>
          <a:p>
            <a:pPr>
              <a:spcBef>
                <a:spcPts val="1200"/>
              </a:spcBef>
            </a:pPr>
            <a:r>
              <a:rPr lang="fr-FR" sz="2400" b="1" noProof="1">
                <a:latin typeface="Constantia" panose="02030602050306030303" pitchFamily="18" charset="0"/>
              </a:rPr>
              <a:t>[…] Il savait par expérience que lorsqu’un pécheur a compris l’amour du Père, tel qu’il est révélé dans le sacrifice de son Fils, et qu’il laisse agir en lui l’influence divine, un changement s’opère dans son cœur, et dorénavant pour lui le Christ est tout. »</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6975803" y="5977088"/>
            <a:ext cx="4330673" cy="338554"/>
          </a:xfrm>
          <a:prstGeom prst="rect">
            <a:avLst/>
          </a:prstGeom>
          <a:noFill/>
        </p:spPr>
        <p:txBody>
          <a:bodyPr wrap="square" rtlCol="0">
            <a:spAutoFit/>
          </a:bodyPr>
          <a:lstStyle/>
          <a:p>
            <a:pPr algn="r"/>
            <a:r>
              <a:rPr lang="fr-FR" sz="1600" b="1" noProof="1"/>
              <a:t>E. G. W. (Conquérants Pacifiques, p. 216, 217)</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1164</TotalTime>
  <Words>1320</Words>
  <Application>Microsoft Office PowerPoint</Application>
  <PresentationFormat>Panorámica</PresentationFormat>
  <Paragraphs>67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59</cp:revision>
  <dcterms:created xsi:type="dcterms:W3CDTF">2026-05-30T13:56:14Z</dcterms:created>
  <dcterms:modified xsi:type="dcterms:W3CDTF">2026-07-11T18:16:47Z</dcterms:modified>
</cp:coreProperties>
</file>