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7" r:id="rId2"/>
    <p:sldId id="265" r:id="rId3"/>
    <p:sldId id="258" r:id="rId4"/>
    <p:sldId id="259" r:id="rId5"/>
    <p:sldId id="260" r:id="rId6"/>
    <p:sldId id="270" r:id="rId7"/>
    <p:sldId id="262" r:id="rId8"/>
    <p:sldId id="272" r:id="rId9"/>
    <p:sldId id="264" r:id="rId10"/>
    <p:sldId id="266" r:id="rId11"/>
    <p:sldId id="26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00"/>
    <a:srgbClr val="47A852"/>
    <a:srgbClr val="224F25"/>
    <a:srgbClr val="E9E900"/>
    <a:srgbClr val="66FFFF"/>
    <a:srgbClr val="C8DBFD"/>
    <a:srgbClr val="66FFCC"/>
    <a:srgbClr val="FFFF66"/>
    <a:srgbClr val="FFFF99"/>
    <a:srgbClr val="9138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6301"/>
  </p:normalViewPr>
  <p:slideViewPr>
    <p:cSldViewPr snapToGrid="0">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s-ES" b="1" dirty="0" err="1">
              <a:solidFill>
                <a:schemeClr val="bg1"/>
              </a:solidFill>
              <a:effectLst>
                <a:outerShdw blurRad="50800" dist="50800" dir="5400000" algn="ctr" rotWithShape="0">
                  <a:schemeClr val="tx1"/>
                </a:outerShdw>
              </a:effectLst>
            </a:rPr>
            <a:t>Immatures</a:t>
          </a:r>
          <a:endParaRPr lang="es-ES" b="1"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fr-FR" sz="2000" b="1" dirty="0">
              <a:solidFill>
                <a:schemeClr val="bg1"/>
              </a:solidFill>
              <a:effectLst>
                <a:outerShdw blurRad="50800" dist="50800" dir="5400000" algn="ctr" rotWithShape="0">
                  <a:schemeClr val="tx1"/>
                </a:outerShdw>
              </a:effectLst>
            </a:rPr>
            <a:t>Ils sont comme des enfants</a:t>
          </a:r>
          <a:br>
            <a:rPr lang="fr-FR" sz="2000" b="1" dirty="0">
              <a:solidFill>
                <a:schemeClr val="bg1"/>
              </a:solidFill>
              <a:effectLst>
                <a:outerShdw blurRad="50800" dist="50800" dir="5400000" algn="ctr" rotWithShape="0">
                  <a:schemeClr val="tx1"/>
                </a:outerShdw>
              </a:effectLst>
            </a:rPr>
          </a:br>
          <a:r>
            <a:rPr lang="fr-FR" sz="2000" b="1" dirty="0">
              <a:solidFill>
                <a:schemeClr val="bg1"/>
              </a:solidFill>
              <a:effectLst>
                <a:outerShdw blurRad="50800" dist="50800" dir="5400000" algn="ctr" rotWithShape="0">
                  <a:schemeClr val="tx1"/>
                </a:outerShdw>
              </a:effectLst>
            </a:rPr>
            <a:t>(1 Corinthiens 3.1)</a:t>
          </a:r>
          <a:endParaRPr lang="es-ES" sz="2000" b="1"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effectLst>
                <a:outerShdw blurRad="50800" dist="50800" dir="5400000" algn="ctr" rotWithShape="0">
                  <a:schemeClr val="tx1"/>
                </a:outerShdw>
              </a:effectLst>
            </a:rPr>
            <a:t>Ils se nourrissent de lait</a:t>
          </a:r>
          <a:br>
            <a:rPr lang="fr-FR" sz="2000" b="1" dirty="0">
              <a:effectLst>
                <a:outerShdw blurRad="50800" dist="50800" dir="5400000" algn="ctr" rotWithShape="0">
                  <a:schemeClr val="tx1"/>
                </a:outerShdw>
              </a:effectLst>
            </a:rPr>
          </a:br>
          <a:r>
            <a:rPr lang="fr-FR" sz="2000" b="1" dirty="0">
              <a:effectLst>
                <a:outerShdw blurRad="50800" dist="50800" dir="5400000" algn="ctr" rotWithShape="0">
                  <a:schemeClr val="tx1"/>
                </a:outerShdw>
              </a:effectLst>
            </a:rPr>
            <a:t>(1 Corinthiens 3.2)</a:t>
          </a:r>
          <a:endParaRPr lang="es-ES" sz="2000" b="1"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effectLst>
                <a:outerShdw blurRad="50800" dist="50800" dir="5400000" algn="ctr" rotWithShape="0">
                  <a:schemeClr val="tx1"/>
                </a:outerShdw>
              </a:effectLst>
            </a:rPr>
            <a:t>Ils sont charnels (1 Corinthiens 3.3)</a:t>
          </a:r>
          <a:endParaRPr lang="es-ES" sz="2000" b="1"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effectLst>
                <a:outerShdw blurRad="50800" dist="50800" dir="5400000" algn="ctr" rotWithShape="0">
                  <a:schemeClr val="tx1"/>
                </a:outerShdw>
              </a:effectLst>
            </a:rPr>
            <a:t>influencés par l'opinion d’autres (1 Corinthiens 3.4)</a:t>
          </a:r>
          <a:endParaRPr lang="es-ES" sz="2000" b="1"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s-ES" b="1" dirty="0" err="1">
              <a:solidFill>
                <a:schemeClr val="bg1"/>
              </a:solidFill>
              <a:effectLst>
                <a:outerShdw blurRad="50800" dist="50800" dir="5400000" algn="ctr" rotWithShape="0">
                  <a:schemeClr val="tx1"/>
                </a:outerShdw>
              </a:effectLst>
            </a:rPr>
            <a:t>Matures</a:t>
          </a:r>
          <a:endParaRPr lang="es-ES" b="1"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fr-FR" sz="2000" b="1" dirty="0">
              <a:solidFill>
                <a:schemeClr val="tx1"/>
              </a:solidFill>
            </a:rPr>
            <a:t>Ils sont adultes</a:t>
          </a:r>
          <a:br>
            <a:rPr lang="fr-FR" sz="2000" b="1" dirty="0">
              <a:solidFill>
                <a:schemeClr val="tx1"/>
              </a:solidFill>
            </a:rPr>
          </a:br>
          <a:r>
            <a:rPr lang="fr-FR" sz="2000" b="1" dirty="0">
              <a:solidFill>
                <a:schemeClr val="tx1"/>
              </a:solidFill>
            </a:rPr>
            <a:t>(1 Corinthiens 14.20)</a:t>
          </a:r>
          <a:endParaRPr lang="es-ES" sz="2000" b="1"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solidFill>
                <a:schemeClr val="tx1"/>
              </a:solidFill>
            </a:rPr>
            <a:t>Ils prennent une nourriture solide (Hébreux 5.14)</a:t>
          </a:r>
          <a:endParaRPr lang="es-ES" sz="2000" b="1"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solidFill>
                <a:schemeClr val="tx1"/>
              </a:solidFill>
            </a:rPr>
            <a:t>Ils sont spirituels       (1 Corinthiens 2.13)</a:t>
          </a:r>
          <a:endParaRPr lang="es-ES" sz="2000" b="1" dirty="0">
            <a:solidFill>
              <a:schemeClr val="tx1"/>
            </a:solidFill>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fr-FR" sz="2000" b="1" dirty="0">
              <a:solidFill>
                <a:schemeClr val="tx1"/>
              </a:solidFill>
            </a:rPr>
            <a:t>ont le discernement spirituel</a:t>
          </a:r>
          <a:br>
            <a:rPr lang="fr-FR" sz="2000" b="1" dirty="0">
              <a:solidFill>
                <a:schemeClr val="tx1"/>
              </a:solidFill>
            </a:rPr>
          </a:br>
          <a:r>
            <a:rPr lang="fr-FR" sz="2000" b="1" dirty="0">
              <a:solidFill>
                <a:schemeClr val="tx1"/>
              </a:solidFill>
            </a:rPr>
            <a:t>(1 Corinthiens 2.14)</a:t>
          </a:r>
          <a:endParaRPr lang="es-ES" sz="2000" b="1" dirty="0">
            <a:solidFill>
              <a:schemeClr val="tx1"/>
            </a:solidFill>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ES" sz="5300" b="1" kern="1200" dirty="0" err="1">
              <a:solidFill>
                <a:schemeClr val="bg1"/>
              </a:solidFill>
              <a:effectLst>
                <a:outerShdw blurRad="50800" dist="50800" dir="5400000" algn="ctr" rotWithShape="0">
                  <a:schemeClr val="tx1"/>
                </a:outerShdw>
              </a:effectLst>
            </a:rPr>
            <a:t>Immatures</a:t>
          </a:r>
          <a:endParaRPr lang="es-ES" sz="5300" b="1" kern="120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50800" dist="50800" dir="5400000" algn="ctr" rotWithShape="0">
                  <a:schemeClr val="tx1"/>
                </a:outerShdw>
              </a:effectLst>
            </a:rPr>
            <a:t>Ils sont comme des enfants</a:t>
          </a:r>
          <a:br>
            <a:rPr lang="fr-FR" sz="2000" b="1" kern="1200" dirty="0">
              <a:solidFill>
                <a:schemeClr val="bg1"/>
              </a:solidFill>
              <a:effectLst>
                <a:outerShdw blurRad="50800" dist="50800" dir="5400000" algn="ctr" rotWithShape="0">
                  <a:schemeClr val="tx1"/>
                </a:outerShdw>
              </a:effectLst>
            </a:rPr>
          </a:br>
          <a:r>
            <a:rPr lang="fr-FR" sz="2000" b="1" kern="1200" dirty="0">
              <a:solidFill>
                <a:schemeClr val="bg1"/>
              </a:solidFill>
              <a:effectLst>
                <a:outerShdw blurRad="50800" dist="50800" dir="5400000" algn="ctr" rotWithShape="0">
                  <a:schemeClr val="tx1"/>
                </a:outerShdw>
              </a:effectLst>
            </a:rPr>
            <a:t>(1 Corinthiens 3.1)</a:t>
          </a:r>
          <a:endParaRPr lang="es-ES" sz="2000" b="1" kern="1200" dirty="0">
            <a:solidFill>
              <a:schemeClr val="bg1"/>
            </a:solidFill>
            <a:effectLst>
              <a:outerShdw blurRad="50800" dist="50800" dir="5400000" algn="ctr" rotWithShape="0">
                <a:schemeClr val="tx1"/>
              </a:outerShdw>
            </a:effectLst>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50800" dist="50800" dir="5400000" algn="ctr" rotWithShape="0">
                  <a:schemeClr val="tx1"/>
                </a:outerShdw>
              </a:effectLst>
            </a:rPr>
            <a:t>Ils se nourrissent de lait</a:t>
          </a:r>
          <a:br>
            <a:rPr lang="fr-FR" sz="2000" b="1" kern="1200" dirty="0">
              <a:effectLst>
                <a:outerShdw blurRad="50800" dist="50800" dir="5400000" algn="ctr" rotWithShape="0">
                  <a:schemeClr val="tx1"/>
                </a:outerShdw>
              </a:effectLst>
            </a:rPr>
          </a:br>
          <a:r>
            <a:rPr lang="fr-FR" sz="2000" b="1" kern="1200" dirty="0">
              <a:effectLst>
                <a:outerShdw blurRad="50800" dist="50800" dir="5400000" algn="ctr" rotWithShape="0">
                  <a:schemeClr val="tx1"/>
                </a:outerShdw>
              </a:effectLst>
            </a:rPr>
            <a:t>(1 Corinthiens 3.2)</a:t>
          </a:r>
          <a:endParaRPr lang="es-ES" sz="2000" b="1" kern="1200" dirty="0">
            <a:effectLst>
              <a:outerShdw blurRad="50800" dist="50800" dir="5400000" algn="ctr" rotWithShape="0">
                <a:schemeClr val="tx1"/>
              </a:outerShdw>
            </a:effectLst>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50800" dist="50800" dir="5400000" algn="ctr" rotWithShape="0">
                  <a:schemeClr val="tx1"/>
                </a:outerShdw>
              </a:effectLst>
            </a:rPr>
            <a:t>Ils sont charnels (1 Corinthiens 3.3)</a:t>
          </a:r>
          <a:endParaRPr lang="es-ES" sz="2000" b="1" kern="1200" dirty="0">
            <a:effectLst>
              <a:outerShdw blurRad="50800" dist="50800" dir="5400000" algn="ctr" rotWithShape="0">
                <a:schemeClr val="tx1"/>
              </a:outerShdw>
            </a:effectLst>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50800" dist="50800" dir="5400000" algn="ctr" rotWithShape="0">
                  <a:schemeClr val="tx1"/>
                </a:outerShdw>
              </a:effectLst>
            </a:rPr>
            <a:t>influencés par l'opinion d’autres (1 Corinthiens 3.4)</a:t>
          </a:r>
          <a:endParaRPr lang="es-ES" sz="2000" b="1" kern="1200" dirty="0">
            <a:effectLst>
              <a:outerShdw blurRad="50800" dist="50800" dir="5400000" algn="ctr" rotWithShape="0">
                <a:schemeClr val="tx1"/>
              </a:outerShdw>
            </a:effectLst>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ES" sz="5300" b="1" kern="1200" dirty="0" err="1">
              <a:solidFill>
                <a:schemeClr val="bg1"/>
              </a:solidFill>
              <a:effectLst>
                <a:outerShdw blurRad="50800" dist="50800" dir="5400000" algn="ctr" rotWithShape="0">
                  <a:schemeClr val="tx1"/>
                </a:outerShdw>
              </a:effectLst>
            </a:rPr>
            <a:t>Matures</a:t>
          </a:r>
          <a:endParaRPr lang="es-ES" sz="5300" b="1" kern="120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Ils sont adultes</a:t>
          </a:r>
          <a:br>
            <a:rPr lang="fr-FR" sz="2000" b="1" kern="1200" dirty="0">
              <a:solidFill>
                <a:schemeClr val="tx1"/>
              </a:solidFill>
            </a:rPr>
          </a:br>
          <a:r>
            <a:rPr lang="fr-FR" sz="2000" b="1" kern="1200" dirty="0">
              <a:solidFill>
                <a:schemeClr val="tx1"/>
              </a:solidFill>
            </a:rPr>
            <a:t>(1 Corinthiens 14.20)</a:t>
          </a:r>
          <a:endParaRPr lang="es-ES" sz="2000" b="1" kern="1200" dirty="0">
            <a:solidFill>
              <a:schemeClr val="tx1"/>
            </a:solidFill>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Ils prennent une nourriture solide (Hébreux 5.14)</a:t>
          </a:r>
          <a:endParaRPr lang="es-ES" sz="2000" b="1" kern="1200" dirty="0">
            <a:solidFill>
              <a:schemeClr val="tx1"/>
            </a:solidFill>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Ils sont spirituels       (1 Corinthiens 2.13)</a:t>
          </a:r>
          <a:endParaRPr lang="es-ES" sz="2000" b="1" kern="1200" dirty="0">
            <a:solidFill>
              <a:schemeClr val="tx1"/>
            </a:solidFill>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ont le discernement spirituel</a:t>
          </a:r>
          <a:br>
            <a:rPr lang="fr-FR" sz="2000" b="1" kern="1200" dirty="0">
              <a:solidFill>
                <a:schemeClr val="tx1"/>
              </a:solidFill>
            </a:rPr>
          </a:br>
          <a:r>
            <a:rPr lang="fr-FR" sz="2000" b="1" kern="1200" dirty="0">
              <a:solidFill>
                <a:schemeClr val="tx1"/>
              </a:solidFill>
            </a:rPr>
            <a:t>(1 Corinthiens 2.14)</a:t>
          </a:r>
          <a:endParaRPr lang="es-ES" sz="2000" b="1" kern="1200" dirty="0">
            <a:solidFill>
              <a:schemeClr val="tx1"/>
            </a:solidFill>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11/07/2026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D62294-287D-B3F7-CBE7-807A21CD22A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fr-FR" sz="7200" b="1" spc="600" noProof="0" dirty="0">
                <a:ln w="22225">
                  <a:solidFill>
                    <a:schemeClr val="accent2"/>
                  </a:solidFill>
                  <a:prstDash val="solid"/>
                </a:ln>
                <a:solidFill>
                  <a:srgbClr val="CFC0A1"/>
                </a:solidFill>
                <a:effectLst>
                  <a:outerShdw blurRad="50800" dist="50800" dir="5400000" algn="ctr" rotWithShape="0">
                    <a:schemeClr val="tx1"/>
                  </a:outerShdw>
                </a:effectLst>
              </a:rPr>
              <a:t>UNITÉ EN CHRIST</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fr-FR" sz="1600" b="1" noProof="0" dirty="0">
                <a:solidFill>
                  <a:schemeClr val="accent5">
                    <a:lumMod val="60000"/>
                    <a:lumOff val="40000"/>
                  </a:schemeClr>
                </a:solidFill>
              </a:rPr>
              <a:t>Leçon 3 pour le 18 juillet 2026</a:t>
            </a: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222CE-6A38-D387-3D6F-231BF4002EF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fr-FR" sz="4400" b="1" spc="600" noProof="0" dirty="0">
                <a:ln w="22225">
                  <a:noFill/>
                  <a:prstDash val="solid"/>
                </a:ln>
                <a:solidFill>
                  <a:srgbClr val="FFFF00"/>
                </a:solidFill>
                <a:effectLst>
                  <a:outerShdw blurRad="50800" dist="50800" dir="5400000" algn="ctr" rotWithShape="0">
                    <a:schemeClr val="tx1"/>
                  </a:outerShdw>
                </a:effectLst>
              </a:rPr>
              <a:t>RESPECT ENVERS LES DIRIGEANTS</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fr-FR" b="1" noProof="0" dirty="0">
                <a:solidFill>
                  <a:srgbClr val="66FFFF"/>
                </a:solidFill>
                <a:effectLst>
                  <a:outerShdw blurRad="38100" dist="38100" dir="2700000" algn="tl">
                    <a:srgbClr val="000000"/>
                  </a:outerShdw>
                </a:effectLst>
                <a:latin typeface="Comic Sans MS" panose="030F0702030302020204" pitchFamily="66" charset="0"/>
              </a:rPr>
              <a:t>“Du reste, ce qu’on demande des dispensateurs, c’est que chacun soit trouvé fidèle” </a:t>
            </a:r>
            <a:r>
              <a:rPr lang="fr-FR" sz="1400" b="1" noProof="0" dirty="0">
                <a:solidFill>
                  <a:srgbClr val="66FFFF"/>
                </a:solidFill>
                <a:effectLst>
                  <a:outerShdw blurRad="38100" dist="38100" dir="2700000" algn="tl">
                    <a:srgbClr val="000000"/>
                  </a:outerShdw>
                </a:effectLst>
                <a:latin typeface="Comic Sans MS" panose="030F0702030302020204" pitchFamily="66" charset="0"/>
              </a:rPr>
              <a:t>(1 Corinthiens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323439"/>
          </a:xfrm>
          <a:prstGeom prst="rect">
            <a:avLst/>
          </a:prstGeom>
          <a:noFill/>
        </p:spPr>
        <p:txBody>
          <a:bodyPr wrap="square" rtlCol="0">
            <a:spAutoFit/>
          </a:bodyPr>
          <a:lstStyle/>
          <a:p>
            <a:pPr>
              <a:spcBef>
                <a:spcPts val="600"/>
              </a:spcBef>
            </a:pPr>
            <a:r>
              <a:rPr lang="fr-FR" sz="2000" b="1" noProof="0" dirty="0"/>
              <a:t>Le fait qu'il existe des rivalités et des factions autour des dirigeants ne signifie pas que nous devions les rejeter. Au contraire, Paul a soutenu et défendu le ministère d'Apollos et son œuvre à Corinthe (1 Corinthiens 3.5-6 ; 4.6 ;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954107"/>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fr-FR" sz="1400" b="1" noProof="0" dirty="0"/>
                <a:t>Frank et Walter Bond furent les premiers missionnaires en Espagne. Walter mourut pour sa foi à Jaén en 1914</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8763" y="1211089"/>
            <a:ext cx="1496748" cy="1323440"/>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6" y="3882733"/>
            <a:ext cx="5076824" cy="1631216"/>
          </a:xfrm>
          <a:prstGeom prst="rect">
            <a:avLst/>
          </a:prstGeom>
          <a:noFill/>
        </p:spPr>
        <p:txBody>
          <a:bodyPr wrap="square">
            <a:spAutoFit/>
          </a:bodyPr>
          <a:lstStyle/>
          <a:p>
            <a:pPr>
              <a:spcBef>
                <a:spcPts val="600"/>
              </a:spcBef>
            </a:pPr>
            <a:r>
              <a:rPr lang="fr-FR" sz="2000" b="1" noProof="0" dirty="0"/>
              <a:t>Les dirigeants chrétiens suivent les traces de Jésus en étant disposés à souffrir pour leurs frères et sœurs, et même, si nécessaire, à mourir pour leur ministère</a:t>
            </a:r>
            <a:br>
              <a:rPr lang="fr-FR" sz="2000" b="1" noProof="0" dirty="0"/>
            </a:br>
            <a:r>
              <a:rPr lang="fr-FR" sz="2000" b="1" noProof="0" dirty="0"/>
              <a:t>(1 Cor. 4.11-13 ; 2 Cor.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7" y="2570797"/>
            <a:ext cx="99605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Lorsque les dirigeants agissent avec fidélité, ils sont dignes d'honneur (1 Corinthiens 4.2 ; 1 Timothée 5.17). Mais même lorsqu'ils ne reçoivent pas cet honneur, ils restent fidèles, car ils savent que c'est Dieu lui-même, et non les hommes, qui doit les juger (1 Corinthiens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Ni les dirigeants ni les membres ne sont appelés à lutter ou à se disputer entre eux, mais à s'unir en exaltant Jésus et en prêchant le message de la croix.</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DA9934-361B-A301-26DF-6659C7FC1A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1676878-9172-BB22-E538-1851BF89A75E}"/>
              </a:ext>
            </a:extLst>
          </p:cNvPr>
          <p:cNvSpPr txBox="1"/>
          <p:nvPr/>
        </p:nvSpPr>
        <p:spPr>
          <a:xfrm>
            <a:off x="2122180" y="489502"/>
            <a:ext cx="7864499" cy="5262979"/>
          </a:xfrm>
          <a:prstGeom prst="rect">
            <a:avLst/>
          </a:prstGeom>
          <a:noFill/>
        </p:spPr>
        <p:txBody>
          <a:bodyPr wrap="square">
            <a:spAutoFit/>
          </a:bodyPr>
          <a:lstStyle/>
          <a:p>
            <a:pPr>
              <a:spcBef>
                <a:spcPts val="600"/>
              </a:spcBef>
            </a:pPr>
            <a:r>
              <a:rPr lang="fr-FR" sz="2400" b="1" noProof="0" dirty="0">
                <a:latin typeface="Constantia" panose="02030602050306030303" pitchFamily="18" charset="0"/>
              </a:rPr>
              <a:t>Rien ne peut parfaire la parfaite unité de l'église, si ce n'est l'esprit d'une patience semblable à celle de Christ. Satan peut semer la discorde ; seul Christ peut harmoniser les éléments discordants... Lorsque, en tant qu'ouvriers individuels de l'église, nous aimons Dieu par-dessus tout et notre prochain comme nous-mêmes, alors il n'y aura plus de laborieux efforts pour nous unir ; il y aura une unité en Christ, les oreilles seront fermées aux rapports, et personne n'adressera de reproches à son voisin. Les membres de l'église apprécieront l'amour et l'unité, et seront comme une grande famille. Alors nous porterons devant le monde les lettres de créance qui témoigneront que Dieu a envoyé son Fils dans le monde</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3606800" y="5752481"/>
            <a:ext cx="6355348" cy="584775"/>
          </a:xfrm>
          <a:prstGeom prst="rect">
            <a:avLst/>
          </a:prstGeom>
          <a:noFill/>
        </p:spPr>
        <p:txBody>
          <a:bodyPr wrap="square" rtlCol="0">
            <a:spAutoFit/>
          </a:bodyPr>
          <a:lstStyle/>
          <a:p>
            <a:pPr algn="r"/>
            <a:r>
              <a:rPr lang="fr-FR" sz="1600" b="1" noProof="0" dirty="0"/>
              <a:t>E. G. W. (</a:t>
            </a:r>
            <a:r>
              <a:rPr lang="fr-FR" sz="1600" b="1" noProof="0" dirty="0" err="1"/>
              <a:t>Reflecting</a:t>
            </a:r>
            <a:r>
              <a:rPr lang="fr-FR" sz="1600" b="1" noProof="0" dirty="0"/>
              <a:t> Christ p.200 —trad.)</a:t>
            </a:r>
          </a:p>
          <a:p>
            <a:pPr algn="r"/>
            <a:r>
              <a:rPr lang="en-FR" sz="1600" dirty="0"/>
              <a:t>Letter 29, 1889.</a:t>
            </a:r>
            <a:endParaRPr lang="fr-FR" sz="1600" b="1" noProof="0" dirty="0"/>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B98F65-509A-9D3F-28A1-CA0FC91C449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«Je vous exhorte, frères, par le nom de notre Seigneur Jésus-Christ, à tenir tous un même langage, à ne pas avoir de divisions parmi vous, mais à être parfaitement unis dans un même esprit et dans un même sentiment» </a:t>
            </a:r>
            <a:r>
              <a:rPr kumimoji="0" lang="fr-FR"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Corinthiens 1.10)</a:t>
            </a:r>
            <a:endParaRPr kumimoji="0" lang="fr-FR"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29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D3C8DD-2773-A4F7-34D3-F69AEF9350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t>Problèmes qui créent la désunion :</a:t>
            </a:r>
          </a:p>
          <a:p>
            <a:pPr lvl="1">
              <a:spcBef>
                <a:spcPts val="600"/>
              </a:spcBef>
            </a:pPr>
            <a:r>
              <a:rPr lang="fr-FR" sz="2000" b="1" noProof="0" dirty="0">
                <a:solidFill>
                  <a:srgbClr val="C53544"/>
                </a:solidFill>
              </a:rPr>
              <a:t>Divisions et querelles.</a:t>
            </a:r>
          </a:p>
          <a:p>
            <a:pPr>
              <a:spcBef>
                <a:spcPts val="1800"/>
              </a:spcBef>
            </a:pPr>
            <a:r>
              <a:rPr lang="fr-FR" sz="2000" b="1" noProof="0" dirty="0"/>
              <a:t>Comment maintenir l'unité :</a:t>
            </a:r>
          </a:p>
          <a:p>
            <a:pPr lvl="1">
              <a:spcBef>
                <a:spcPts val="600"/>
              </a:spcBef>
            </a:pPr>
            <a:r>
              <a:rPr lang="fr-FR" sz="2000" b="1" noProof="0" dirty="0">
                <a:solidFill>
                  <a:srgbClr val="55A14E"/>
                </a:solidFill>
              </a:rPr>
              <a:t>L'unité en Jésus.</a:t>
            </a:r>
          </a:p>
          <a:p>
            <a:pPr lvl="1">
              <a:spcBef>
                <a:spcPts val="600"/>
              </a:spcBef>
            </a:pPr>
            <a:r>
              <a:rPr lang="fr-FR" sz="2000" b="1" noProof="0" dirty="0">
                <a:solidFill>
                  <a:srgbClr val="3080B9"/>
                </a:solidFill>
              </a:rPr>
              <a:t>Sagesse et maturité.</a:t>
            </a:r>
          </a:p>
          <a:p>
            <a:pPr lvl="1">
              <a:spcBef>
                <a:spcPts val="600"/>
              </a:spcBef>
            </a:pPr>
            <a:r>
              <a:rPr lang="fr-FR" sz="2000" b="1" noProof="0" dirty="0">
                <a:solidFill>
                  <a:srgbClr val="C57035"/>
                </a:solidFill>
              </a:rPr>
              <a:t>Service et humilité.</a:t>
            </a:r>
          </a:p>
          <a:p>
            <a:pPr lvl="1">
              <a:spcBef>
                <a:spcPts val="600"/>
              </a:spcBef>
            </a:pPr>
            <a:r>
              <a:rPr lang="fr-FR" sz="2000" b="1" noProof="0" dirty="0">
                <a:solidFill>
                  <a:srgbClr val="BD2DB8"/>
                </a:solidFill>
              </a:rPr>
              <a:t>Respect envers les dirigeants.</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spcBef>
                <a:spcPts val="600"/>
              </a:spcBef>
            </a:pPr>
            <a:r>
              <a:rPr lang="fr-FR" sz="2000" b="1" noProof="0" dirty="0"/>
              <a:t>Après avoir salué les Corinthiens et les avoir félicités pour leur croissance spirituelle, Paul aborde le premier des problèmes qui affectaient cette église : le manque d'unité.</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9691" y="3782482"/>
            <a:ext cx="4687333" cy="2673245"/>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522881"/>
            <a:ext cx="70199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Un point est clair dès le départ : l'unité dans l'église ne peut pas s'obtenir par l'effort humain. C'est seulement en nous centrant sur Jésus que nous pourrons parvenir à l'unité.</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229256"/>
            <a:ext cx="70199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Tout au long des épîtres aux Corinthiens, et d'autres que Paul a écrites, nous voyons comment il nous donne des lignes directrices pour résoudre ce problème, qui peut aussi affecter les églises d'aujourd'hui.</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5FDE5-1E49-6E6C-4987-FA10C1AE4D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fr-FR"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PROBLÈMES QUI PROVOQUENT LA DÉSUNION</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236F11-CA0A-B700-453D-522D93A024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fr-FR" sz="4400" b="1" noProof="0" dirty="0">
                <a:ln/>
                <a:solidFill>
                  <a:srgbClr val="FF0000"/>
                </a:solidFill>
              </a:rPr>
              <a:t>DIVISIONS ET QUERELLES</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923330"/>
          </a:xfrm>
          <a:prstGeom prst="rect">
            <a:avLst/>
          </a:prstGeom>
          <a:noFill/>
        </p:spPr>
        <p:txBody>
          <a:bodyPr wrap="square">
            <a:spAutoFit/>
          </a:bodyPr>
          <a:lstStyle/>
          <a:p>
            <a:pPr algn="ctr"/>
            <a:r>
              <a:rPr lang="fr-FR" b="1" noProof="0" dirty="0">
                <a:solidFill>
                  <a:srgbClr val="002060"/>
                </a:solidFill>
                <a:latin typeface="Comic Sans MS" panose="030F0702030302020204" pitchFamily="66" charset="0"/>
              </a:rPr>
              <a:t>“Je vous exhorte donc, frères, par le nom de notre Seigneur Jésus-Christ, à tenir tous un même langage, à ne pas avoir de divisions parmi vous, mais à être parfaitement unis dans un même esprit et dans un même sentiment” </a:t>
            </a:r>
            <a:r>
              <a:rPr lang="fr-FR" sz="1400" b="1" noProof="0" dirty="0">
                <a:solidFill>
                  <a:srgbClr val="002060"/>
                </a:solidFill>
                <a:latin typeface="Comic Sans MS" panose="030F0702030302020204" pitchFamily="66" charset="0"/>
              </a:rPr>
              <a:t>(1 Corinthiens 1.10)</a:t>
            </a:r>
            <a:endParaRPr lang="fr-FR"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02400"/>
            <a:ext cx="5181600" cy="1631216"/>
          </a:xfrm>
          <a:prstGeom prst="rect">
            <a:avLst/>
          </a:prstGeom>
          <a:noFill/>
        </p:spPr>
        <p:txBody>
          <a:bodyPr wrap="square" rtlCol="0">
            <a:spAutoFit/>
          </a:bodyPr>
          <a:lstStyle/>
          <a:p>
            <a:pPr>
              <a:spcBef>
                <a:spcPts val="600"/>
              </a:spcBef>
            </a:pPr>
            <a:r>
              <a:rPr lang="fr-FR" sz="2000" b="1" noProof="0" dirty="0"/>
              <a:t>Différents dirigeants étaient passés par Corinthe, et chaque croyant avait son prédicateur favori (Paul, Apollos, Pierre…) Cela avait fini par engendrer des querelles entre eux (1 Corinthiens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195909" y="5076000"/>
            <a:ext cx="5782104" cy="1631216"/>
          </a:xfrm>
          <a:prstGeom prst="rect">
            <a:avLst/>
          </a:prstGeom>
          <a:noFill/>
        </p:spPr>
        <p:txBody>
          <a:bodyPr wrap="square">
            <a:spAutoFit/>
          </a:bodyPr>
          <a:lstStyle/>
          <a:p>
            <a:pPr>
              <a:spcBef>
                <a:spcPts val="600"/>
              </a:spcBef>
            </a:pPr>
            <a:r>
              <a:rPr lang="fr-FR" sz="2000" b="1" noProof="0" dirty="0"/>
              <a:t>Peu à peu, la vie de l'église en fut affectée (1 Cor. 3.3). Le manque d'unité faussait la célébration de la Sainte Cène (1 Corinthiens 11.33), et ils en arrivèrent même à se poursuivre mutuellement devant les tribunaux (1 Corinthiens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fr-FR" sz="2000" b="1" noProof="0" dirty="0"/>
              <a:t>En quoi consistaient les divisions existant dans l'église de Corinthe </a:t>
            </a:r>
            <a:r>
              <a:rPr lang="fr-FR" sz="2000" b="1" noProof="0" dirty="0">
                <a:solidFill>
                  <a:srgbClr val="C00000"/>
                </a:solidFill>
              </a:rPr>
              <a:t>(1 Cor. 1.12)</a:t>
            </a:r>
            <a:r>
              <a:rPr lang="fr-FR" sz="2000" b="1" noProof="0" dirty="0"/>
              <a:t> ?</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744000"/>
            <a:ext cx="51816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Sans se rendre compte qu'ils prêchaient tous un message commun, ils se concentrèrent sur des aspects secondaires (1 Cor.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9CDEC4F-A2C9-AFD7-B9C0-4B53447C86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fr-FR"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COMMENT MAINTENIR L'UNITÉ</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EB1F1A-F1C8-F031-014A-3AFE516EF7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fr-FR" sz="4400" b="1" noProof="0" dirty="0">
                <a:ln/>
                <a:solidFill>
                  <a:schemeClr val="accent3"/>
                </a:solidFill>
              </a:rPr>
              <a:t>L'UNITÉ EN JÉSUS</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fr-FR" b="1" noProof="0" dirty="0">
                <a:solidFill>
                  <a:srgbClr val="FFFF66"/>
                </a:solidFill>
                <a:effectLst>
                  <a:glow rad="127000">
                    <a:schemeClr val="accent6">
                      <a:lumMod val="50000"/>
                    </a:schemeClr>
                  </a:glow>
                </a:effectLst>
                <a:latin typeface="Comic Sans MS" panose="030F0702030302020204" pitchFamily="66" charset="0"/>
              </a:rPr>
              <a:t>“Dieu est fidèle, lui qui vous a appelés à la communion de son Fils, Jésus-Christ notre Seigneur” </a:t>
            </a:r>
            <a:r>
              <a:rPr lang="fr-FR" sz="1400" b="1" noProof="0" dirty="0">
                <a:solidFill>
                  <a:srgbClr val="FFFF66"/>
                </a:solidFill>
                <a:effectLst>
                  <a:glow rad="127000">
                    <a:schemeClr val="accent6">
                      <a:lumMod val="50000"/>
                    </a:schemeClr>
                  </a:glow>
                </a:effectLst>
                <a:latin typeface="Comic Sans MS" panose="030F0702030302020204" pitchFamily="66" charset="0"/>
              </a:rPr>
              <a:t>(1 Corinthiens 1.9)</a:t>
            </a:r>
            <a:endParaRPr lang="fr-FR"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278021" cy="1015663"/>
          </a:xfrm>
          <a:prstGeom prst="rect">
            <a:avLst/>
          </a:prstGeom>
          <a:noFill/>
        </p:spPr>
        <p:txBody>
          <a:bodyPr wrap="square" rtlCol="0">
            <a:spAutoFit/>
          </a:bodyPr>
          <a:lstStyle/>
          <a:p>
            <a:pPr>
              <a:spcBef>
                <a:spcPts val="600"/>
              </a:spcBef>
            </a:pPr>
            <a:r>
              <a:rPr lang="fr-FR" sz="2000" b="1" noProof="0" dirty="0"/>
              <a:t>“Christ est-il divisé ? Paul a-t-il été crucifié pour vous ? Ou avez-vous été baptisés au nom de Paul ?” (1 Cor. 1.13). </a:t>
            </a:r>
          </a:p>
          <a:p>
            <a:r>
              <a:rPr lang="fr-FR" sz="2000" b="1" noProof="0" dirty="0"/>
              <a:t>Par ces questions, Paul veut les amener à réfléchir.</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3822" y="6120000"/>
            <a:ext cx="727802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L'unité dans l'église ne s'obtient qu'en mourant à soi-même et en vivant pour Jésus.</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3822" y="4806000"/>
            <a:ext cx="72780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Les petites différences d'opinion, les dons variés que possède chacun, lorsqu'ils sont centrés sur Christ, au lieu de produire la désunion, produisent l'union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(1 Corinthiens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3821" y="3790800"/>
            <a:ext cx="72780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Mais l'unité en Jésus n'est pas l'uniformité. Elle n'implique pas que nous pensions tous la même chose en tout, ni que nous agissions tous de la même manière.</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9" y="2466000"/>
            <a:ext cx="72780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L'unité ne peut s'obtenir qu'en ayant Jésus comme Seigneur. On ne parvient pas à l'unité en adhérant à la pensée ou aux idées d'un frère ou d'une sœur, en formant des groupes fermés.</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EB4C5-BE3E-0854-D6A6-C349E35BC633}"/>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D004A98B-B904-24E0-BD5A-D25827E8C58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2598A1A-3E82-227E-A3A4-FE406505C3D8}"/>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spc="600" noProof="0" dirty="0">
                <a:ln/>
                <a:solidFill>
                  <a:srgbClr val="864300"/>
                </a:solidFill>
                <a:effectLst>
                  <a:outerShdw blurRad="60007" dist="200025" dir="15000000" sy="30000" kx="-1800000" algn="bl" rotWithShape="0">
                    <a:prstClr val="black">
                      <a:alpha val="32000"/>
                    </a:prstClr>
                  </a:outerShdw>
                </a:effectLst>
              </a:rPr>
              <a:t>SAGESSE ET MATURITÉ</a:t>
            </a:r>
          </a:p>
        </p:txBody>
      </p:sp>
      <p:sp>
        <p:nvSpPr>
          <p:cNvPr id="5" name="CuadroTexto 4">
            <a:extLst>
              <a:ext uri="{FF2B5EF4-FFF2-40B4-BE49-F238E27FC236}">
                <a16:creationId xmlns:a16="http://schemas.microsoft.com/office/drawing/2014/main" id="{7B479FB5-85DE-897E-2299-58C5BB65EF14}"/>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chemeClr val="accent3">
                    <a:lumMod val="75000"/>
                  </a:schemeClr>
                </a:solidFill>
                <a:latin typeface="Comic Sans MS" panose="030F0702030302020204" pitchFamily="66" charset="0"/>
              </a:rPr>
              <a:t>“Pour moi, frères, ce n’est pas comme à des hommes spirituels que j’ai pu vous parler, mais comme à des hommes charnels, comme à des enfants en Christ” </a:t>
            </a:r>
            <a:r>
              <a:rPr lang="fr-FR" sz="1400" b="1" noProof="0" dirty="0">
                <a:solidFill>
                  <a:schemeClr val="accent3">
                    <a:lumMod val="75000"/>
                  </a:schemeClr>
                </a:solidFill>
                <a:latin typeface="Comic Sans MS" panose="030F0702030302020204" pitchFamily="66" charset="0"/>
              </a:rPr>
              <a:t>(1 Corinthiens 3.1)</a:t>
            </a:r>
            <a:endParaRPr lang="fr-FR"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A60E7A2-0D7C-1966-E8EE-5E577B6D4781}"/>
              </a:ext>
            </a:extLst>
          </p:cNvPr>
          <p:cNvSpPr txBox="1"/>
          <p:nvPr/>
        </p:nvSpPr>
        <p:spPr>
          <a:xfrm>
            <a:off x="155781" y="1311918"/>
            <a:ext cx="3295342" cy="2323713"/>
          </a:xfrm>
          <a:prstGeom prst="rect">
            <a:avLst/>
          </a:prstGeom>
          <a:noFill/>
        </p:spPr>
        <p:txBody>
          <a:bodyPr wrap="square" rtlCol="0">
            <a:spAutoFit/>
          </a:bodyPr>
          <a:lstStyle/>
          <a:p>
            <a:pPr>
              <a:spcBef>
                <a:spcPts val="600"/>
              </a:spcBef>
            </a:pPr>
            <a:r>
              <a:rPr lang="fr-FR" sz="2000" b="1" noProof="0" dirty="0"/>
              <a:t>Paul qualifie de « charnels » les chrétiens immatures, les « enfants en Christ » </a:t>
            </a:r>
          </a:p>
          <a:p>
            <a:r>
              <a:rPr lang="fr-FR" sz="2000" b="1" noProof="0" dirty="0"/>
              <a:t>(1 Cor. 3.1). Ce type de chrétiens s’attache davantage aux personnes qu’à Jésus.</a:t>
            </a:r>
          </a:p>
        </p:txBody>
      </p:sp>
      <p:sp>
        <p:nvSpPr>
          <p:cNvPr id="8" name="CuadroTexto 7">
            <a:extLst>
              <a:ext uri="{FF2B5EF4-FFF2-40B4-BE49-F238E27FC236}">
                <a16:creationId xmlns:a16="http://schemas.microsoft.com/office/drawing/2014/main" id="{75BF0FF5-7524-8288-70E1-50BDD4385AA6}"/>
              </a:ext>
            </a:extLst>
          </p:cNvPr>
          <p:cNvSpPr txBox="1"/>
          <p:nvPr/>
        </p:nvSpPr>
        <p:spPr>
          <a:xfrm>
            <a:off x="155781" y="3636000"/>
            <a:ext cx="329534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Lorsqu'on accorde une importance excessive à certains dirigeants au détriment d'autres, il se forme des groupes qui divisent l'église. C'est le fruit de l'immaturité. C'est pourquoi Paul nous invite à atteindre la maturité en Christ (1 Cor. 2.6).</a:t>
            </a:r>
          </a:p>
        </p:txBody>
      </p:sp>
      <p:graphicFrame>
        <p:nvGraphicFramePr>
          <p:cNvPr id="4" name="Diagrama 3">
            <a:extLst>
              <a:ext uri="{FF2B5EF4-FFF2-40B4-BE49-F238E27FC236}">
                <a16:creationId xmlns:a16="http://schemas.microsoft.com/office/drawing/2014/main" id="{DB7BFC6A-DDC7-C3C5-21FC-E24099754156}"/>
              </a:ext>
            </a:extLst>
          </p:cNvPr>
          <p:cNvGraphicFramePr/>
          <p:nvPr>
            <p:extLst>
              <p:ext uri="{D42A27DB-BD31-4B8C-83A1-F6EECF244321}">
                <p14:modId xmlns:p14="http://schemas.microsoft.com/office/powerpoint/2010/main" val="244236413"/>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4CF8F258-E9A8-6B1F-FEF0-DFE44C821A71}"/>
              </a:ext>
            </a:extLst>
          </p:cNvPr>
          <p:cNvGraphicFramePr/>
          <p:nvPr>
            <p:extLst>
              <p:ext uri="{D42A27DB-BD31-4B8C-83A1-F6EECF244321}">
                <p14:modId xmlns:p14="http://schemas.microsoft.com/office/powerpoint/2010/main" val="2493839811"/>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610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graphicEl>
                                              <a:dgm id="{A6EDFBF9-0B8B-4B63-AB4F-FEAD2023A5FF}"/>
                                            </p:graphicEl>
                                          </p:spTgt>
                                        </p:tgtEl>
                                        <p:attrNameLst>
                                          <p:attrName>style.visibility</p:attrName>
                                        </p:attrNameLst>
                                      </p:cBhvr>
                                      <p:to>
                                        <p:strVal val="visible"/>
                                      </p:to>
                                    </p:set>
                                    <p:anim calcmode="lin" valueType="num">
                                      <p:cBhvr>
                                        <p:cTn id="31" dur="500" fill="hold"/>
                                        <p:tgtEl>
                                          <p:spTgt spid="4">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graphicEl>
                                              <a:dgm id="{0C78EE7E-64C5-4FE5-B4FC-9C612B2224AA}"/>
                                            </p:graphicEl>
                                          </p:spTgt>
                                        </p:tgtEl>
                                        <p:attrNameLst>
                                          <p:attrName>style.visibility</p:attrName>
                                        </p:attrNameLst>
                                      </p:cBhvr>
                                      <p:to>
                                        <p:strVal val="visible"/>
                                      </p:to>
                                    </p:set>
                                    <p:anim calcmode="lin" valueType="num">
                                      <p:cBhvr>
                                        <p:cTn id="36" dur="500" fill="hold"/>
                                        <p:tgtEl>
                                          <p:spTgt spid="7">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graphicEl>
                                              <a:dgm id="{20B9B435-A79F-4DAA-9A8D-B0D8EB58FFF0}"/>
                                            </p:graphicEl>
                                          </p:spTgt>
                                        </p:tgtEl>
                                        <p:attrNameLst>
                                          <p:attrName>style.visibility</p:attrName>
                                        </p:attrNameLst>
                                      </p:cBhvr>
                                      <p:to>
                                        <p:strVal val="visible"/>
                                      </p:to>
                                    </p:set>
                                    <p:anim calcmode="lin" valueType="num">
                                      <p:cBhvr>
                                        <p:cTn id="43" dur="500" fill="hold"/>
                                        <p:tgtEl>
                                          <p:spTgt spid="4">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
                                            <p:graphicEl>
                                              <a:dgm id="{A28C0F7E-2C35-4733-B9B7-518F5F4CE207}"/>
                                            </p:graphicEl>
                                          </p:spTgt>
                                        </p:tgtEl>
                                        <p:attrNameLst>
                                          <p:attrName>style.visibility</p:attrName>
                                        </p:attrNameLst>
                                      </p:cBhvr>
                                      <p:to>
                                        <p:strVal val="visible"/>
                                      </p:to>
                                    </p:set>
                                    <p:anim calcmode="lin" valueType="num">
                                      <p:cBhvr>
                                        <p:cTn id="48" dur="500" fill="hold"/>
                                        <p:tgtEl>
                                          <p:spTgt spid="4">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4AFB3FCF-D3AF-47CC-9C64-79E7D6E5B9C4}"/>
                                            </p:graphicEl>
                                          </p:spTgt>
                                        </p:tgtEl>
                                        <p:attrNameLst>
                                          <p:attrName>style.visibility</p:attrName>
                                        </p:attrNameLst>
                                      </p:cBhvr>
                                      <p:to>
                                        <p:strVal val="visible"/>
                                      </p:to>
                                    </p:set>
                                    <p:anim calcmode="lin" valueType="num">
                                      <p:cBhvr>
                                        <p:cTn id="55" dur="500" fill="hold"/>
                                        <p:tgtEl>
                                          <p:spTgt spid="7">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7DC70FBC-0A1D-4094-9303-7522C2FA25DB}"/>
                                            </p:graphicEl>
                                          </p:spTgt>
                                        </p:tgtEl>
                                        <p:attrNameLst>
                                          <p:attrName>style.visibility</p:attrName>
                                        </p:attrNameLst>
                                      </p:cBhvr>
                                      <p:to>
                                        <p:strVal val="visible"/>
                                      </p:to>
                                    </p:set>
                                    <p:anim calcmode="lin" valueType="num">
                                      <p:cBhvr>
                                        <p:cTn id="60" dur="500" fill="hold"/>
                                        <p:tgtEl>
                                          <p:spTgt spid="7">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graphicEl>
                                              <a:dgm id="{CC805A5F-E0A3-498A-BE8A-4478F8482781}"/>
                                            </p:graphicEl>
                                          </p:spTgt>
                                        </p:tgtEl>
                                        <p:attrNameLst>
                                          <p:attrName>style.visibility</p:attrName>
                                        </p:attrNameLst>
                                      </p:cBhvr>
                                      <p:to>
                                        <p:strVal val="visible"/>
                                      </p:to>
                                    </p:set>
                                    <p:anim calcmode="lin" valueType="num">
                                      <p:cBhvr>
                                        <p:cTn id="67" dur="500" fill="hold"/>
                                        <p:tgtEl>
                                          <p:spTgt spid="4">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
                                            <p:graphicEl>
                                              <a:dgm id="{C05C37D8-282B-4B47-8E92-AB3C4AF2656B}"/>
                                            </p:graphicEl>
                                          </p:spTgt>
                                        </p:tgtEl>
                                        <p:attrNameLst>
                                          <p:attrName>style.visibility</p:attrName>
                                        </p:attrNameLst>
                                      </p:cBhvr>
                                      <p:to>
                                        <p:strVal val="visible"/>
                                      </p:to>
                                    </p:set>
                                    <p:anim calcmode="lin" valueType="num">
                                      <p:cBhvr>
                                        <p:cTn id="72" dur="500" fill="hold"/>
                                        <p:tgtEl>
                                          <p:spTgt spid="4">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7">
                                            <p:graphicEl>
                                              <a:dgm id="{76C86819-371B-4EE7-A4A8-69934EF8EED2}"/>
                                            </p:graphicEl>
                                          </p:spTgt>
                                        </p:tgtEl>
                                        <p:attrNameLst>
                                          <p:attrName>style.visibility</p:attrName>
                                        </p:attrNameLst>
                                      </p:cBhvr>
                                      <p:to>
                                        <p:strVal val="visible"/>
                                      </p:to>
                                    </p:set>
                                    <p:anim calcmode="lin" valueType="num">
                                      <p:cBhvr>
                                        <p:cTn id="79" dur="500" fill="hold"/>
                                        <p:tgtEl>
                                          <p:spTgt spid="7">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
                                            <p:graphicEl>
                                              <a:dgm id="{14D5DE0B-838A-4655-B6A5-58C027ACB164}"/>
                                            </p:graphicEl>
                                          </p:spTgt>
                                        </p:tgtEl>
                                        <p:attrNameLst>
                                          <p:attrName>style.visibility</p:attrName>
                                        </p:attrNameLst>
                                      </p:cBhvr>
                                      <p:to>
                                        <p:strVal val="visible"/>
                                      </p:to>
                                    </p:set>
                                    <p:anim calcmode="lin" valueType="num">
                                      <p:cBhvr>
                                        <p:cTn id="84" dur="500" fill="hold"/>
                                        <p:tgtEl>
                                          <p:spTgt spid="7">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graphicEl>
                                              <a:dgm id="{544E29A7-1583-4A92-AD88-E60A4EEAC632}"/>
                                            </p:graphicEl>
                                          </p:spTgt>
                                        </p:tgtEl>
                                        <p:attrNameLst>
                                          <p:attrName>style.visibility</p:attrName>
                                        </p:attrNameLst>
                                      </p:cBhvr>
                                      <p:to>
                                        <p:strVal val="visible"/>
                                      </p:to>
                                    </p:set>
                                    <p:anim calcmode="lin" valueType="num">
                                      <p:cBhvr>
                                        <p:cTn id="91" dur="500" fill="hold"/>
                                        <p:tgtEl>
                                          <p:spTgt spid="4">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
                                            <p:graphicEl>
                                              <a:dgm id="{E82BFC15-9864-4E4A-A62D-828FE8496F17}"/>
                                            </p:graphicEl>
                                          </p:spTgt>
                                        </p:tgtEl>
                                        <p:attrNameLst>
                                          <p:attrName>style.visibility</p:attrName>
                                        </p:attrNameLst>
                                      </p:cBhvr>
                                      <p:to>
                                        <p:strVal val="visible"/>
                                      </p:to>
                                    </p:set>
                                    <p:anim calcmode="lin" valueType="num">
                                      <p:cBhvr>
                                        <p:cTn id="96" dur="500" fill="hold"/>
                                        <p:tgtEl>
                                          <p:spTgt spid="4">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4">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4">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7">
                                            <p:graphicEl>
                                              <a:dgm id="{3C7A11C8-C8DC-4CA4-BE55-2851ADBDAA1E}"/>
                                            </p:graphicEl>
                                          </p:spTgt>
                                        </p:tgtEl>
                                        <p:attrNameLst>
                                          <p:attrName>style.visibility</p:attrName>
                                        </p:attrNameLst>
                                      </p:cBhvr>
                                      <p:to>
                                        <p:strVal val="visible"/>
                                      </p:to>
                                    </p:set>
                                    <p:anim calcmode="lin" valueType="num">
                                      <p:cBhvr>
                                        <p:cTn id="103" dur="500" fill="hold"/>
                                        <p:tgtEl>
                                          <p:spTgt spid="7">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7">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
                                            <p:graphicEl>
                                              <a:dgm id="{77470709-A4BF-49FC-8D92-CE27CC9DD2EE}"/>
                                            </p:graphicEl>
                                          </p:spTgt>
                                        </p:tgtEl>
                                        <p:attrNameLst>
                                          <p:attrName>style.visibility</p:attrName>
                                        </p:attrNameLst>
                                      </p:cBhvr>
                                      <p:to>
                                        <p:strVal val="visible"/>
                                      </p:to>
                                    </p:set>
                                    <p:anim calcmode="lin" valueType="num">
                                      <p:cBhvr>
                                        <p:cTn id="108" dur="500" fill="hold"/>
                                        <p:tgtEl>
                                          <p:spTgt spid="7">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7">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7">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4">
                                            <p:graphicEl>
                                              <a:dgm id="{410E2F05-E06F-4707-8316-DA974A0D1AF9}"/>
                                            </p:graphicEl>
                                          </p:spTgt>
                                        </p:tgtEl>
                                        <p:attrNameLst>
                                          <p:attrName>style.visibility</p:attrName>
                                        </p:attrNameLst>
                                      </p:cBhvr>
                                      <p:to>
                                        <p:strVal val="visible"/>
                                      </p:to>
                                    </p:set>
                                    <p:anim calcmode="lin" valueType="num">
                                      <p:cBhvr>
                                        <p:cTn id="115" dur="500" fill="hold"/>
                                        <p:tgtEl>
                                          <p:spTgt spid="4">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4">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4">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
                                            <p:graphicEl>
                                              <a:dgm id="{FA8E0FB4-A277-4A92-81BD-BD9A3E41C821}"/>
                                            </p:graphicEl>
                                          </p:spTgt>
                                        </p:tgtEl>
                                        <p:attrNameLst>
                                          <p:attrName>style.visibility</p:attrName>
                                        </p:attrNameLst>
                                      </p:cBhvr>
                                      <p:to>
                                        <p:strVal val="visible"/>
                                      </p:to>
                                    </p:set>
                                    <p:anim calcmode="lin" valueType="num">
                                      <p:cBhvr>
                                        <p:cTn id="120" dur="500" fill="hold"/>
                                        <p:tgtEl>
                                          <p:spTgt spid="4">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7">
                                            <p:graphicEl>
                                              <a:dgm id="{197EFFD2-2C53-4D7E-AC20-EA12D8D5879A}"/>
                                            </p:graphicEl>
                                          </p:spTgt>
                                        </p:tgtEl>
                                        <p:attrNameLst>
                                          <p:attrName>style.visibility</p:attrName>
                                        </p:attrNameLst>
                                      </p:cBhvr>
                                      <p:to>
                                        <p:strVal val="visible"/>
                                      </p:to>
                                    </p:set>
                                    <p:anim calcmode="lin" valueType="num">
                                      <p:cBhvr>
                                        <p:cTn id="127" dur="500" fill="hold"/>
                                        <p:tgtEl>
                                          <p:spTgt spid="7">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7">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
                                            <p:graphicEl>
                                              <a:dgm id="{77EB49FE-AE66-4DCD-A044-77945FD71376}"/>
                                            </p:graphicEl>
                                          </p:spTgt>
                                        </p:tgtEl>
                                        <p:attrNameLst>
                                          <p:attrName>style.visibility</p:attrName>
                                        </p:attrNameLst>
                                      </p:cBhvr>
                                      <p:to>
                                        <p:strVal val="visible"/>
                                      </p:to>
                                    </p:set>
                                    <p:anim calcmode="lin" valueType="num">
                                      <p:cBhvr>
                                        <p:cTn id="132" dur="500" fill="hold"/>
                                        <p:tgtEl>
                                          <p:spTgt spid="7">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4" grpId="0" uiExpand="1">
        <p:bldSub>
          <a:bldDgm bld="one"/>
        </p:bldSub>
      </p:bldGraphic>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49ACB-3DB1-6EC2-425C-C7694B98D7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fr-FR"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SERVICE ET HUMILITÉ</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fr-FR" b="1" noProof="0" dirty="0">
                <a:solidFill>
                  <a:srgbClr val="FFFF66"/>
                </a:solidFill>
                <a:effectLst>
                  <a:glow rad="127000">
                    <a:srgbClr val="913823"/>
                  </a:glow>
                </a:effectLst>
                <a:latin typeface="Comic Sans MS" panose="030F0702030302020204" pitchFamily="66" charset="0"/>
              </a:rPr>
              <a:t>“Ainsi, qu’on nous regarde comme des serviteurs de Christ, et des dispensateurs des mystères de Dieu” </a:t>
            </a:r>
            <a:r>
              <a:rPr lang="fr-FR" sz="1400" b="1" noProof="0" dirty="0">
                <a:solidFill>
                  <a:srgbClr val="FFFF66"/>
                </a:solidFill>
                <a:effectLst>
                  <a:glow rad="127000">
                    <a:srgbClr val="913823"/>
                  </a:glow>
                </a:effectLst>
                <a:latin typeface="Comic Sans MS" panose="030F0702030302020204" pitchFamily="66" charset="0"/>
              </a:rPr>
              <a:t>(1 Corinthiens 4.1)</a:t>
            </a:r>
            <a:endParaRPr lang="fr-FR"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rtlCol="0">
            <a:spAutoFit/>
          </a:bodyPr>
          <a:lstStyle/>
          <a:p>
            <a:pPr>
              <a:spcBef>
                <a:spcPts val="600"/>
              </a:spcBef>
            </a:pPr>
            <a:r>
              <a:rPr lang="fr-FR" sz="2000" b="1" noProof="0" dirty="0"/>
              <a:t>Tout comme aujourd'hui, au 1er siècle, les gens étaient divisés par les:  </a:t>
            </a:r>
            <a:r>
              <a:rPr lang="fr-FR" sz="2000" b="1" dirty="0"/>
              <a:t>politiques, religions, et philosophies</a:t>
            </a:r>
            <a:r>
              <a:rPr lang="fr-FR" sz="2000" b="1" noProof="0" dirty="0"/>
              <a:t>… Comment éviter que cette façon de penser ne s'introduise dans l'église, en y générant la division ?</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200025" y="3013620"/>
            <a:ext cx="1511199" cy="1600201"/>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71448" y="5167447"/>
            <a:ext cx="1700196" cy="1292544"/>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1911249" y="2758307"/>
            <a:ext cx="6899236" cy="1323439"/>
          </a:xfrm>
          <a:prstGeom prst="rect">
            <a:avLst/>
          </a:prstGeom>
          <a:noFill/>
        </p:spPr>
        <p:txBody>
          <a:bodyPr wrap="square">
            <a:spAutoFit/>
          </a:bodyPr>
          <a:lstStyle/>
          <a:p>
            <a:pPr>
              <a:spcBef>
                <a:spcPts val="600"/>
              </a:spcBef>
            </a:pPr>
            <a:r>
              <a:rPr lang="fr-FR" sz="2000" b="1" noProof="0" dirty="0"/>
              <a:t>L'attitude du dirigeant compte beaucoup. Les dirigeants de l'église doivent avoir une vision claire de leur rôle en tant qu'administrateurs. Ils ne sont pas les propriétaires de l'église, ils ne font que l'administrer pour Christ.</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1938459" y="5817930"/>
            <a:ext cx="68720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Quelle unité y aurait-il dans l'église si tous — non seulement les dirigeants, mais chacun des membres — agissions de cette manière ?</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1911249" y="4798056"/>
            <a:ext cx="689923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Le serviteur qui administre doit se comporter comme se comporte son Seigneur : toujours disposé à se donner humblement au service des autres (Philippiens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1911249" y="4085958"/>
            <a:ext cx="68992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Le chef de l'église est Jésus ; tous les autres la dirigent en tant que « serviteurs de Christ » (1 Corinthiens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732</TotalTime>
  <Words>1315</Words>
  <Application>Microsoft Office PowerPoint</Application>
  <PresentationFormat>Panorámica</PresentationFormat>
  <Paragraphs>63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Aptos Display</vt:lpstr>
      <vt:lpstr>Comic Sans MS</vt:lpstr>
      <vt:lpstr>Aptos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53</cp:revision>
  <dcterms:created xsi:type="dcterms:W3CDTF">2026-06-06T16:57:43Z</dcterms:created>
  <dcterms:modified xsi:type="dcterms:W3CDTF">2026-07-11T18:23:59Z</dcterms:modified>
</cp:coreProperties>
</file>