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5" r:id="rId3"/>
    <p:sldId id="270" r:id="rId4"/>
    <p:sldId id="271" r:id="rId5"/>
    <p:sldId id="272" r:id="rId6"/>
    <p:sldId id="260" r:id="rId7"/>
    <p:sldId id="261" r:id="rId8"/>
    <p:sldId id="273" r:id="rId9"/>
    <p:sldId id="264"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E171"/>
    <a:srgbClr val="337519"/>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7" autoAdjust="0"/>
    <p:restoredTop sz="96414" autoAdjust="0"/>
  </p:normalViewPr>
  <p:slideViewPr>
    <p:cSldViewPr snapToGrid="0">
      <p:cViewPr varScale="1">
        <p:scale>
          <a:sx n="107" d="100"/>
          <a:sy n="107" d="100"/>
        </p:scale>
        <p:origin x="81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Corinthiens</a:t>
          </a:r>
          <a:r>
            <a:rPr lang="es-ES" sz="2000" b="1" dirty="0"/>
            <a:t>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dirty="0" err="1">
              <a:solidFill>
                <a:srgbClr val="105660"/>
              </a:solidFill>
            </a:rPr>
            <a:t>Viandes</a:t>
          </a:r>
          <a:r>
            <a:rPr lang="es-ES" sz="2000" b="1" dirty="0">
              <a:solidFill>
                <a:srgbClr val="105660"/>
              </a:solidFill>
            </a:rPr>
            <a:t> </a:t>
          </a:r>
          <a:r>
            <a:rPr lang="es-ES" sz="2000" b="1" dirty="0" err="1">
              <a:solidFill>
                <a:srgbClr val="105660"/>
              </a:solidFill>
            </a:rPr>
            <a:t>sacrifiées</a:t>
          </a:r>
          <a:r>
            <a:rPr lang="es-ES" sz="2000" b="1" dirty="0">
              <a:solidFill>
                <a:srgbClr val="105660"/>
              </a:solidFill>
            </a:rPr>
            <a:t> </a:t>
          </a:r>
          <a:r>
            <a:rPr lang="es-ES" sz="2000" b="1" dirty="0" err="1">
              <a:solidFill>
                <a:srgbClr val="105660"/>
              </a:solidFill>
            </a:rPr>
            <a:t>aux</a:t>
          </a:r>
          <a:r>
            <a:rPr lang="es-ES" sz="2000" b="1" dirty="0">
              <a:solidFill>
                <a:srgbClr val="105660"/>
              </a:solidFill>
            </a:rPr>
            <a:t> </a:t>
          </a:r>
          <a:r>
            <a:rPr lang="es-ES" sz="2000" b="1" dirty="0" err="1">
              <a:solidFill>
                <a:srgbClr val="105660"/>
              </a:solidFill>
            </a:rPr>
            <a:t>idoles</a:t>
          </a:r>
          <a:endParaRPr lang="es-ES"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dirty="0"/>
            <a:t>(La </a:t>
          </a:r>
          <a:r>
            <a:rPr lang="es-ES" sz="2000" b="1" dirty="0" err="1"/>
            <a:t>connaissance</a:t>
          </a:r>
          <a:r>
            <a:rPr lang="es-ES" sz="2000" b="1" dirty="0"/>
            <a:t> et </a:t>
          </a:r>
          <a:r>
            <a:rPr lang="es-ES" sz="2000" b="1" dirty="0" err="1"/>
            <a:t>l’amour</a:t>
          </a:r>
          <a:r>
            <a:rPr lang="es-ES" sz="2000" b="1" dirty="0"/>
            <a:t>)</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Corinthiens</a:t>
          </a:r>
          <a:r>
            <a:rPr lang="es-ES" sz="2000" b="1" dirty="0"/>
            <a:t>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fr-FR" sz="2000" b="1" dirty="0">
              <a:solidFill>
                <a:schemeClr val="accent1">
                  <a:lumMod val="50000"/>
                </a:schemeClr>
              </a:solidFill>
            </a:rPr>
            <a:t>Paul renonce à ses droits</a:t>
          </a:r>
          <a:endParaRPr lang="es-ES"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s-ES" sz="2000" b="1" dirty="0"/>
            <a:t>(Les </a:t>
          </a:r>
          <a:r>
            <a:rPr lang="es-ES" sz="2000" b="1" dirty="0" err="1"/>
            <a:t>droits</a:t>
          </a:r>
          <a:r>
            <a:rPr lang="es-ES" sz="2000" b="1" dirty="0"/>
            <a:t> de </a:t>
          </a:r>
          <a:r>
            <a:rPr lang="es-ES" sz="2000" b="1" dirty="0" err="1"/>
            <a:t>l’Évangile</a:t>
          </a:r>
          <a:r>
            <a:rPr lang="es-ES" sz="2000" b="1" dirty="0"/>
            <a:t>)</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Corinthiens</a:t>
          </a:r>
          <a:r>
            <a:rPr lang="es-ES" sz="2000" b="1" dirty="0"/>
            <a:t>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fr-FR" sz="2000" b="1" dirty="0">
              <a:solidFill>
                <a:schemeClr val="accent5">
                  <a:lumMod val="50000"/>
                </a:schemeClr>
              </a:solidFill>
            </a:rPr>
            <a:t>Mise en garde contre l’idolâtrie</a:t>
          </a:r>
          <a:endParaRPr lang="es-ES"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es-ES" sz="2000" b="1" dirty="0" err="1"/>
            <a:t>Leçons</a:t>
          </a:r>
          <a:r>
            <a:rPr lang="es-ES" sz="2000" b="1" dirty="0"/>
            <a:t> du </a:t>
          </a:r>
          <a:r>
            <a:rPr lang="es-ES" sz="2000" b="1" dirty="0" err="1"/>
            <a:t>passé</a:t>
          </a:r>
          <a:r>
            <a:rPr lang="es-ES" sz="2000" b="1" dirty="0"/>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Corinthiens</a:t>
          </a:r>
          <a:r>
            <a:rPr lang="es-ES" sz="2000" b="1" dirty="0"/>
            <a:t>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fr-FR" sz="2000" b="1" dirty="0">
              <a:solidFill>
                <a:schemeClr val="accent6">
                  <a:lumMod val="50000"/>
                </a:schemeClr>
              </a:solidFill>
            </a:rPr>
            <a:t>La coupe du Seigneur et la coupe des démons</a:t>
          </a:r>
          <a:endParaRPr lang="es-ES"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es-ES" sz="2000" b="1" dirty="0" err="1"/>
            <a:t>Abandonner</a:t>
          </a:r>
          <a:r>
            <a:rPr lang="es-ES" sz="2000" b="1" dirty="0"/>
            <a:t> </a:t>
          </a:r>
          <a:r>
            <a:rPr lang="es-ES" sz="2000" b="1" dirty="0" err="1"/>
            <a:t>l’idolâtrie</a:t>
          </a:r>
          <a:r>
            <a:rPr lang="es-ES" sz="2000" b="1" dirty="0"/>
            <a:t>)</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s-ES" sz="2000" b="1" dirty="0"/>
            <a:t>1 </a:t>
          </a:r>
          <a:r>
            <a:rPr lang="es-ES" sz="2000" b="1" dirty="0" err="1"/>
            <a:t>Corinthiens</a:t>
          </a:r>
          <a:r>
            <a:rPr lang="es-ES" sz="2000" b="1" dirty="0"/>
            <a:t>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fr-FR" sz="2000" b="1" dirty="0">
              <a:solidFill>
                <a:schemeClr val="accent3">
                  <a:lumMod val="50000"/>
                </a:schemeClr>
              </a:solidFill>
            </a:rPr>
            <a:t>Faire tout pour la gloire de Dieu</a:t>
          </a:r>
          <a:endParaRPr lang="es-ES"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fr-FR" sz="2000" b="1" dirty="0"/>
            <a:t>Le licite et le convenable</a:t>
          </a:r>
          <a:r>
            <a:rPr lang="es-ES" sz="2000" b="1" dirty="0"/>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outerShdw>
              </a:effectLst>
            </a:rPr>
            <a:t>1 </a:t>
          </a:r>
          <a:r>
            <a:rPr lang="es-ES" sz="2000" b="1" dirty="0" err="1">
              <a:effectLst>
                <a:outerShdw blurRad="38100" dist="38100" dir="2700000" algn="tl">
                  <a:srgbClr val="000000"/>
                </a:outerShdw>
              </a:effectLst>
            </a:rPr>
            <a:t>Corinthiens</a:t>
          </a:r>
          <a:r>
            <a:rPr lang="es-ES" sz="2000" b="1" dirty="0">
              <a:effectLst>
                <a:outerShdw blurRad="38100" dist="38100" dir="2700000" algn="tl">
                  <a:srgbClr val="000000"/>
                </a:outerShdw>
              </a:effectLst>
            </a:rPr>
            <a:t>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fr-FR" sz="2000" b="1" dirty="0"/>
            <a:t>Les forts comprennent que les idoles ne sont rien, car il n’existe qu’un seul Dieu véritable.</a:t>
          </a:r>
          <a:endParaRPr lang="es-ES"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fr-FR" sz="2000" b="1" dirty="0"/>
            <a:t>Les faibles n’en sont pas encore venus à comprendre ce point.</a:t>
          </a:r>
          <a:endParaRPr lang="es-ES"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outerShdw>
              </a:effectLst>
            </a:rPr>
            <a:t>1 </a:t>
          </a:r>
          <a:r>
            <a:rPr lang="es-ES" sz="2000" b="1" dirty="0" err="1">
              <a:effectLst>
                <a:outerShdw blurRad="38100" dist="38100" dir="2700000" algn="tl">
                  <a:srgbClr val="000000"/>
                </a:outerShdw>
              </a:effectLst>
            </a:rPr>
            <a:t>Corinthiens</a:t>
          </a:r>
          <a:r>
            <a:rPr lang="es-ES" sz="2000" b="1" dirty="0">
              <a:effectLst>
                <a:outerShdw blurRad="38100" dist="38100" dir="2700000" algn="tl">
                  <a:srgbClr val="000000"/>
                </a:outerShdw>
              </a:effectLst>
            </a:rPr>
            <a:t>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fr-FR" sz="2000" b="1" dirty="0"/>
            <a:t>Les forts mangent de la viande sacrifiée aux idoles parce qu’ils savent que les idoles ne peuvent pas souiller l’aliment.</a:t>
          </a:r>
          <a:endParaRPr lang="es-ES"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fr-FR" sz="2000" b="1" dirty="0"/>
            <a:t>Les faibles croient qu’ils pèchent s’ils mangent cette viande.</a:t>
          </a:r>
          <a:endParaRPr lang="es-ES"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s-ES" sz="2000" b="1" dirty="0">
              <a:solidFill>
                <a:schemeClr val="accent2">
                  <a:lumMod val="50000"/>
                </a:schemeClr>
              </a:solidFill>
            </a:rPr>
            <a:t>⁕</a:t>
          </a:r>
          <a:r>
            <a:rPr lang="es-ES" sz="2000" b="1" dirty="0">
              <a:solidFill>
                <a:schemeClr val="tx1"/>
              </a:solidFill>
            </a:rPr>
            <a:t> </a:t>
          </a:r>
          <a:r>
            <a:rPr lang="fr-FR" sz="2000" b="1" dirty="0">
              <a:solidFill>
                <a:schemeClr val="tx1"/>
              </a:solidFill>
            </a:rPr>
            <a:t>Droit d’être nourri par la congrégation (1 Corinthiens 9.4</a:t>
          </a:r>
          <a:r>
            <a:rPr lang="es-ES" sz="2000" b="1" dirty="0">
              <a:solidFill>
                <a:schemeClr val="tx1"/>
              </a:solidFill>
            </a:rPr>
            <a:t>)</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s-ES" sz="2000" b="1" dirty="0">
              <a:solidFill>
                <a:schemeClr val="tx2">
                  <a:lumMod val="20000"/>
                  <a:lumOff val="80000"/>
                </a:schemeClr>
              </a:solidFill>
              <a:effectLst>
                <a:outerShdw blurRad="38100" dist="38100" dir="2700000" algn="tl">
                  <a:srgbClr val="000000"/>
                </a:outerShdw>
              </a:effectLst>
            </a:rPr>
            <a:t>⁕</a:t>
          </a:r>
          <a:r>
            <a:rPr lang="es-ES" sz="2000" b="1" dirty="0">
              <a:effectLst>
                <a:outerShdw blurRad="38100" dist="38100" dir="2700000" algn="tl">
                  <a:srgbClr val="000000"/>
                </a:outerShdw>
              </a:effectLst>
            </a:rPr>
            <a:t> </a:t>
          </a:r>
          <a:r>
            <a:rPr lang="fr-FR" sz="2000" b="1" dirty="0">
              <a:effectLst>
                <a:outerShdw blurRad="38100" dist="38100" dir="2700000" algn="tl">
                  <a:srgbClr val="000000"/>
                </a:outerShdw>
              </a:effectLst>
            </a:rPr>
            <a:t>Droit d’être accompagné par son épouse (1 Corinthiens 9.5</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s-ES" sz="2000" b="1" dirty="0">
              <a:solidFill>
                <a:schemeClr val="accent5">
                  <a:lumMod val="20000"/>
                  <a:lumOff val="80000"/>
                </a:schemeClr>
              </a:solidFill>
              <a:effectLst>
                <a:outerShdw blurRad="50800" dist="50800" dir="5400000" algn="ctr" rotWithShape="0">
                  <a:schemeClr val="tx1"/>
                </a:outerShdw>
              </a:effectLst>
            </a:rPr>
            <a:t>⁕</a:t>
          </a:r>
          <a:r>
            <a:rPr lang="es-ES" sz="2000" b="1" dirty="0">
              <a:effectLst>
                <a:outerShdw blurRad="50800" dist="50800" dir="5400000" algn="ctr" rotWithShape="0">
                  <a:schemeClr val="tx1"/>
                </a:outerShdw>
              </a:effectLst>
            </a:rPr>
            <a:t> </a:t>
          </a:r>
          <a:r>
            <a:rPr lang="fr-FR" sz="2000" b="1" dirty="0">
              <a:effectLst>
                <a:outerShdw blurRad="50800" dist="50800" dir="5400000" algn="ctr" rotWithShape="0">
                  <a:schemeClr val="tx1"/>
                </a:outerShdw>
              </a:effectLst>
            </a:rPr>
            <a:t>Droit de ne pas exercer de travail alimentaire pour ses besoins (1 Cor.  9.6</a:t>
          </a:r>
          <a:r>
            <a:rPr lang="es-ES" sz="2000" b="1" dirty="0">
              <a:effectLst>
                <a:outerShdw blurRad="50800" dist="50800" dir="5400000" algn="ctr" rotWithShape="0">
                  <a:schemeClr val="tx1"/>
                </a:outerShdw>
              </a:effectLst>
            </a:rPr>
            <a:t>)</a:t>
          </a:r>
          <a:endParaRPr lang="es-ES" sz="2000" dirty="0">
            <a:effectLst>
              <a:outerShdw blurRad="50800" dist="508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fr-FR" sz="2000" b="1" dirty="0">
              <a:solidFill>
                <a:schemeClr val="tx1"/>
              </a:solidFill>
            </a:rPr>
            <a:t>Paul renonce au droit qu’il a en tant qu’apôtre d’être soutenu par les églises auxquelles il exerce son ministère, comme le faisaient d’autres apôtres</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fr-FR" sz="2000" b="1" dirty="0">
              <a:effectLst>
                <a:outerShdw blurRad="38100" dist="38100" dir="2700000" algn="tl">
                  <a:srgbClr val="000000"/>
                </a:outerShdw>
              </a:effectLst>
            </a:rPr>
            <a:t>La pratique générale des apôtres était de voyager avec leurs épouses pour les assister et les aider dans leur ministère. Cette femme aurait eu, comme son mari, le droit d’être soutenue par l’église</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fr-FR" sz="2000" b="1" dirty="0">
              <a:effectLst>
                <a:outerShdw blurRad="50800" dist="50800" dir="5400000" algn="ctr" rotWithShape="0">
                  <a:schemeClr val="tx1"/>
                </a:outerShdw>
              </a:effectLst>
            </a:rPr>
            <a:t>Paul veut gagner lui-même sa subsistance pour éviter que l’on pense qu’il cherche à tirer profit de son auditoire, et pour leur donner une démonstration d’abnégation</a:t>
          </a:r>
          <a:endParaRPr lang="es-ES" sz="2000" dirty="0">
            <a:effectLst>
              <a:outerShdw blurRad="50800" dist="508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B0164153-83E4-4D5C-ADDB-5265BD49ABF7}">
      <dgm:prSet custT="1"/>
      <dgm:spPr>
        <a:solidFill>
          <a:schemeClr val="accent2"/>
        </a:solidFill>
      </dgm:spPr>
      <dgm:t>
        <a:bodyPr/>
        <a:lstStyle/>
        <a:p>
          <a:pPr>
            <a:buFont typeface="Wingdings" panose="05000000000000000000" pitchFamily="2" charset="2"/>
            <a:buChar char="Ø"/>
            <a:tabLst>
              <a:tab pos="1433513" algn="l"/>
            </a:tabLst>
          </a:pPr>
          <a:endParaRPr lang="es-ES" sz="2000" dirty="0">
            <a:solidFill>
              <a:schemeClr val="tx1"/>
            </a:solidFill>
          </a:endParaRPr>
        </a:p>
      </dgm:t>
    </dgm:pt>
    <dgm:pt modelId="{F965246E-EC7C-4BB3-9A96-9E3B98B0E712}" type="parTrans" cxnId="{2EF8C9A9-B841-41D7-BAD4-53B3DCF00F8C}">
      <dgm:prSet/>
      <dgm:spPr/>
    </dgm:pt>
    <dgm:pt modelId="{1B1CEE6A-A9E1-44D1-921E-E3DB7BE8C689}" type="sibTrans" cxnId="{2EF8C9A9-B841-41D7-BAD4-53B3DCF00F8C}">
      <dgm:prSet/>
      <dgm:spPr/>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9970D87A-5078-43DA-A65F-DDE8A7F92F2C}" type="presOf" srcId="{B0164153-83E4-4D5C-ADDB-5265BD49ABF7}" destId="{B0B5F2F0-467F-45EA-827F-B947316FAE2A}" srcOrd="0" destOrd="2" presId="urn:microsoft.com/office/officeart/2005/8/layout/vList4"/>
    <dgm:cxn modelId="{B65C2E7F-3393-48E8-A870-F25BEFE333D1}" type="presOf" srcId="{B0164153-83E4-4D5C-ADDB-5265BD49ABF7}" destId="{79C596E9-7AAA-4AAC-BDB2-B5ED843AC08D}" srcOrd="1" destOrd="2"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2EF8C9A9-B841-41D7-BAD4-53B3DCF00F8C}" srcId="{03942CB3-9D9C-4136-8880-46DADD6644AC}" destId="{B0164153-83E4-4D5C-ADDB-5265BD49ABF7}" srcOrd="1" destOrd="0" parTransId="{F965246E-EC7C-4BB3-9A96-9E3B98B0E712}" sibTransId="{1B1CEE6A-A9E1-44D1-921E-E3DB7BE8C68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fr-FR" sz="2000" b="1" dirty="0">
              <a:effectLst>
                <a:outerShdw blurRad="38100" dist="38100" dir="2700000" algn="tl">
                  <a:srgbClr val="000000">
                    <a:alpha val="43137"/>
                  </a:srgbClr>
                </a:outerShdw>
              </a:effectLst>
            </a:rPr>
            <a:t>Chez le boucher, on vendait aussi bien des aliments sacrifiés aux idoles que des aliments non sacrifiés. Le croyant ne devait pas en demander l’origine, afin de ne pas donner l’impression qu’il considérait illicite de consommer ce type de viande (1 Corinthiens 10.25).</a:t>
          </a:r>
          <a:endParaRPr lang="es-ES" sz="2000" b="1"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r>
            <a:rPr lang="fr-FR" sz="2000" b="1" dirty="0">
              <a:effectLst>
                <a:outerShdw blurRad="38100" dist="38100" dir="2700000" algn="tl">
                  <a:srgbClr val="000000">
                    <a:alpha val="43137"/>
                  </a:srgbClr>
                </a:outerShdw>
              </a:effectLst>
            </a:rPr>
            <a:t>Un incrédule invitait un croyant à manger. Le croyant mange sans demander (tout lui est permis). Mais l’hôte dit que la viande a été offerte à une idole. Alors, pour ne pas offenser la conscience de l’hôte, il ne convient pas que le croyant prenne de cette viande (1 Corinthiens 10.27-29).</a:t>
          </a:r>
          <a:endParaRPr lang="es-ES" sz="2000" b="1"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10832" custLinFactNeighborX="50520" custLinFactNeighborY="-59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10494" custLinFactNeighborY="-591"/>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10832" custLinFactNeighborX="-5085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LinFactX="100000" custLinFactNeighborX="110495" custLinFactNeighborY="-972"/>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Corinthiens</a:t>
          </a:r>
          <a:r>
            <a:rPr lang="es-ES" sz="2000" b="1" kern="1200" dirty="0"/>
            <a:t>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err="1">
              <a:solidFill>
                <a:srgbClr val="105660"/>
              </a:solidFill>
            </a:rPr>
            <a:t>Viandes</a:t>
          </a:r>
          <a:r>
            <a:rPr lang="es-ES" sz="2000" b="1" kern="1200" dirty="0">
              <a:solidFill>
                <a:srgbClr val="105660"/>
              </a:solidFill>
            </a:rPr>
            <a:t> </a:t>
          </a:r>
          <a:r>
            <a:rPr lang="es-ES" sz="2000" b="1" kern="1200" dirty="0" err="1">
              <a:solidFill>
                <a:srgbClr val="105660"/>
              </a:solidFill>
            </a:rPr>
            <a:t>sacrifiées</a:t>
          </a:r>
          <a:r>
            <a:rPr lang="es-ES" sz="2000" b="1" kern="1200" dirty="0">
              <a:solidFill>
                <a:srgbClr val="105660"/>
              </a:solidFill>
            </a:rPr>
            <a:t> </a:t>
          </a:r>
          <a:r>
            <a:rPr lang="es-ES" sz="2000" b="1" kern="1200" dirty="0" err="1">
              <a:solidFill>
                <a:srgbClr val="105660"/>
              </a:solidFill>
            </a:rPr>
            <a:t>aux</a:t>
          </a:r>
          <a:r>
            <a:rPr lang="es-ES" sz="2000" b="1" kern="1200" dirty="0">
              <a:solidFill>
                <a:srgbClr val="105660"/>
              </a:solidFill>
            </a:rPr>
            <a:t> </a:t>
          </a:r>
          <a:r>
            <a:rPr lang="es-ES" sz="2000" b="1" kern="1200" dirty="0" err="1">
              <a:solidFill>
                <a:srgbClr val="105660"/>
              </a:solidFill>
            </a:rPr>
            <a:t>idoles</a:t>
          </a:r>
          <a:endParaRPr lang="es-ES" sz="2000" b="1" kern="1200" dirty="0">
            <a:solidFill>
              <a:srgbClr val="105660"/>
            </a:solidFill>
          </a:endParaRPr>
        </a:p>
        <a:p>
          <a:pPr marL="228600" lvl="1" indent="-228600" algn="l" defTabSz="889000">
            <a:lnSpc>
              <a:spcPct val="90000"/>
            </a:lnSpc>
            <a:spcBef>
              <a:spcPct val="0"/>
            </a:spcBef>
            <a:spcAft>
              <a:spcPct val="20000"/>
            </a:spcAft>
            <a:buNone/>
          </a:pPr>
          <a:r>
            <a:rPr lang="es-ES" sz="2000" b="1" kern="1200" dirty="0"/>
            <a:t>(La </a:t>
          </a:r>
          <a:r>
            <a:rPr lang="es-ES" sz="2000" b="1" kern="1200" dirty="0" err="1"/>
            <a:t>connaissance</a:t>
          </a:r>
          <a:r>
            <a:rPr lang="es-ES" sz="2000" b="1" kern="1200" dirty="0"/>
            <a:t> et </a:t>
          </a:r>
          <a:r>
            <a:rPr lang="es-ES" sz="2000" b="1" kern="1200" dirty="0" err="1"/>
            <a:t>l’amour</a:t>
          </a:r>
          <a:r>
            <a:rPr lang="es-ES" sz="2000" b="1" kern="1200" dirty="0"/>
            <a:t>)</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Corinthiens</a:t>
          </a:r>
          <a:r>
            <a:rPr lang="es-ES" sz="2000" b="1" kern="1200" dirty="0"/>
            <a:t>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fr-FR" sz="2000" b="1" kern="1200" dirty="0">
              <a:solidFill>
                <a:schemeClr val="accent1">
                  <a:lumMod val="50000"/>
                </a:schemeClr>
              </a:solidFill>
            </a:rPr>
            <a:t>Paul renonce à ses droits</a:t>
          </a:r>
          <a:endParaRPr lang="es-ES" sz="2000" b="1" kern="1200" dirty="0">
            <a:solidFill>
              <a:schemeClr val="accent1">
                <a:lumMod val="50000"/>
              </a:schemeClr>
            </a:solidFill>
          </a:endParaRPr>
        </a:p>
        <a:p>
          <a:pPr marL="228600" lvl="1" indent="-228600" algn="l" defTabSz="889000">
            <a:lnSpc>
              <a:spcPct val="90000"/>
            </a:lnSpc>
            <a:spcBef>
              <a:spcPct val="0"/>
            </a:spcBef>
            <a:spcAft>
              <a:spcPct val="20000"/>
            </a:spcAft>
            <a:buNone/>
          </a:pPr>
          <a:r>
            <a:rPr lang="es-ES" sz="2000" b="1" kern="1200" dirty="0"/>
            <a:t>(Les </a:t>
          </a:r>
          <a:r>
            <a:rPr lang="es-ES" sz="2000" b="1" kern="1200" dirty="0" err="1"/>
            <a:t>droits</a:t>
          </a:r>
          <a:r>
            <a:rPr lang="es-ES" sz="2000" b="1" kern="1200" dirty="0"/>
            <a:t> de </a:t>
          </a:r>
          <a:r>
            <a:rPr lang="es-ES" sz="2000" b="1" kern="1200" dirty="0" err="1"/>
            <a:t>l’Évangile</a:t>
          </a:r>
          <a:r>
            <a:rPr lang="es-ES" sz="2000" b="1" kern="1200" dirty="0"/>
            <a:t>)</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Corinthiens</a:t>
          </a:r>
          <a:r>
            <a:rPr lang="es-ES" sz="2000" b="1" kern="1200" dirty="0"/>
            <a:t>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fr-FR" sz="2000" b="1" kern="1200" dirty="0">
              <a:solidFill>
                <a:schemeClr val="accent5">
                  <a:lumMod val="50000"/>
                </a:schemeClr>
              </a:solidFill>
            </a:rPr>
            <a:t>Mise en garde contre l’idolâtrie</a:t>
          </a:r>
          <a:endParaRPr lang="es-ES" sz="2000" b="1" kern="1200" dirty="0">
            <a:solidFill>
              <a:schemeClr val="accent5">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es-ES" sz="2000" b="1" kern="1200" dirty="0" err="1"/>
            <a:t>Leçons</a:t>
          </a:r>
          <a:r>
            <a:rPr lang="es-ES" sz="2000" b="1" kern="1200" dirty="0"/>
            <a:t> du </a:t>
          </a:r>
          <a:r>
            <a:rPr lang="es-ES" sz="2000" b="1" kern="1200" dirty="0" err="1"/>
            <a:t>passé</a:t>
          </a:r>
          <a:r>
            <a:rPr lang="es-ES" sz="2000" b="1" kern="1200" dirty="0"/>
            <a:t>)</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Corinthiens</a:t>
          </a:r>
          <a:r>
            <a:rPr lang="es-ES" sz="2000" b="1" kern="1200" dirty="0"/>
            <a:t>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fr-FR" sz="2000" b="1" kern="1200" dirty="0">
              <a:solidFill>
                <a:schemeClr val="accent6">
                  <a:lumMod val="50000"/>
                </a:schemeClr>
              </a:solidFill>
            </a:rPr>
            <a:t>La coupe du Seigneur et la coupe des démons</a:t>
          </a:r>
          <a:endParaRPr lang="es-ES"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es-ES" sz="2000" b="1" kern="1200" dirty="0" err="1"/>
            <a:t>Abandonner</a:t>
          </a:r>
          <a:r>
            <a:rPr lang="es-ES" sz="2000" b="1" kern="1200" dirty="0"/>
            <a:t> </a:t>
          </a:r>
          <a:r>
            <a:rPr lang="es-ES" sz="2000" b="1" kern="1200" dirty="0" err="1"/>
            <a:t>l’idolâtrie</a:t>
          </a:r>
          <a:r>
            <a:rPr lang="es-ES" sz="2000" b="1" kern="1200" dirty="0"/>
            <a:t>)</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a:t>
          </a:r>
          <a:r>
            <a:rPr lang="es-ES" sz="2000" b="1" kern="1200" dirty="0" err="1"/>
            <a:t>Corinthiens</a:t>
          </a:r>
          <a:r>
            <a:rPr lang="es-ES" sz="2000" b="1" kern="1200" dirty="0"/>
            <a:t>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fr-FR" sz="2000" b="1" kern="1200" dirty="0">
              <a:solidFill>
                <a:schemeClr val="accent3">
                  <a:lumMod val="50000"/>
                </a:schemeClr>
              </a:solidFill>
            </a:rPr>
            <a:t>Faire tout pour la gloire de Dieu</a:t>
          </a:r>
          <a:endParaRPr lang="es-ES"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fr-FR" sz="2000" b="1" kern="1200" dirty="0"/>
            <a:t>Le licite et le convenable</a:t>
          </a:r>
          <a:r>
            <a:rPr lang="es-ES" sz="2000" b="1" kern="1200" dirty="0"/>
            <a:t>)</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1 </a:t>
          </a:r>
          <a:r>
            <a:rPr lang="es-ES" sz="2000" b="1" kern="1200" dirty="0" err="1">
              <a:effectLst>
                <a:outerShdw blurRad="38100" dist="38100" dir="2700000" algn="tl">
                  <a:srgbClr val="000000"/>
                </a:outerShdw>
              </a:effectLst>
            </a:rPr>
            <a:t>Corinthiens</a:t>
          </a:r>
          <a:r>
            <a:rPr lang="es-ES" sz="2000" b="1" kern="1200" dirty="0">
              <a:effectLst>
                <a:outerShdw blurRad="38100" dist="38100" dir="2700000" algn="tl">
                  <a:srgbClr val="000000"/>
                </a:outerShdw>
              </a:effectLst>
            </a:rPr>
            <a:t>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fr-FR" sz="2000" b="1" kern="1200" dirty="0"/>
            <a:t>Les forts comprennent que les idoles ne sont rien, car il n’existe qu’un seul Dieu véritable.</a:t>
          </a:r>
          <a:endParaRPr lang="es-ES" sz="2000" b="1" kern="1200" dirty="0"/>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fr-FR" sz="2000" b="1" kern="1200" dirty="0"/>
            <a:t>Les faibles n’en sont pas encore venus à comprendre ce point.</a:t>
          </a:r>
          <a:endParaRPr lang="es-ES" sz="2000" b="1" kern="1200" dirty="0"/>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1 </a:t>
          </a:r>
          <a:r>
            <a:rPr lang="es-ES" sz="2000" b="1" kern="1200" dirty="0" err="1">
              <a:effectLst>
                <a:outerShdw blurRad="38100" dist="38100" dir="2700000" algn="tl">
                  <a:srgbClr val="000000"/>
                </a:outerShdw>
              </a:effectLst>
            </a:rPr>
            <a:t>Corinthiens</a:t>
          </a:r>
          <a:r>
            <a:rPr lang="es-ES" sz="2000" b="1" kern="1200" dirty="0">
              <a:effectLst>
                <a:outerShdw blurRad="38100" dist="38100" dir="2700000" algn="tl">
                  <a:srgbClr val="000000"/>
                </a:outerShdw>
              </a:effectLst>
            </a:rPr>
            <a:t>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fr-FR" sz="2000" b="1" kern="1200" dirty="0"/>
            <a:t>Les forts mangent de la viande sacrifiée aux idoles parce qu’ils savent que les idoles ne peuvent pas souiller l’aliment.</a:t>
          </a:r>
          <a:endParaRPr lang="es-ES" sz="2000" b="1" kern="1200" dirty="0"/>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fr-FR" sz="2000" b="1" kern="1200" dirty="0"/>
            <a:t>Les faibles croient qu’ils pèchent s’ils mangent cette viande.</a:t>
          </a:r>
          <a:endParaRPr lang="es-ES" sz="2000" b="1" kern="1200" dirty="0"/>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accent2">
                  <a:lumMod val="50000"/>
                </a:schemeClr>
              </a:solidFill>
            </a:rPr>
            <a:t>⁕</a:t>
          </a:r>
          <a:r>
            <a:rPr lang="es-ES" sz="2000" b="1" kern="1200" dirty="0">
              <a:solidFill>
                <a:schemeClr val="tx1"/>
              </a:solidFill>
            </a:rPr>
            <a:t> </a:t>
          </a:r>
          <a:r>
            <a:rPr lang="fr-FR" sz="2000" b="1" kern="1200" dirty="0">
              <a:solidFill>
                <a:schemeClr val="tx1"/>
              </a:solidFill>
            </a:rPr>
            <a:t>Droit d’être nourri par la congrégation (1 Corinthiens 9.4</a:t>
          </a:r>
          <a:r>
            <a:rPr lang="es-ES" sz="2000" b="1" kern="1200" dirty="0">
              <a:solidFill>
                <a:schemeClr val="tx1"/>
              </a:solidFill>
            </a:rPr>
            <a:t>)</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fr-FR" sz="2000" b="1" kern="1200" dirty="0">
              <a:solidFill>
                <a:schemeClr val="tx1"/>
              </a:solidFill>
            </a:rPr>
            <a:t>Paul renonce au droit qu’il a en tant qu’apôtre d’être soutenu par les églises auxquelles il exerce son ministère, comme le faisaient d’autres apôtres</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tx2">
                  <a:lumMod val="20000"/>
                  <a:lumOff val="80000"/>
                </a:schemeClr>
              </a:solidFill>
              <a:effectLst>
                <a:outerShdw blurRad="38100" dist="38100" dir="2700000" algn="tl">
                  <a:srgbClr val="000000"/>
                </a:outerShdw>
              </a:effectLst>
            </a:rPr>
            <a:t>⁕</a:t>
          </a:r>
          <a:r>
            <a:rPr lang="es-ES" sz="2000" b="1" kern="1200" dirty="0">
              <a:effectLst>
                <a:outerShdw blurRad="38100" dist="38100" dir="2700000" algn="tl">
                  <a:srgbClr val="000000"/>
                </a:outerShdw>
              </a:effectLst>
            </a:rPr>
            <a:t> </a:t>
          </a:r>
          <a:r>
            <a:rPr lang="fr-FR" sz="2000" b="1" kern="1200" dirty="0">
              <a:effectLst>
                <a:outerShdw blurRad="38100" dist="38100" dir="2700000" algn="tl">
                  <a:srgbClr val="000000"/>
                </a:outerShdw>
              </a:effectLst>
            </a:rPr>
            <a:t>Droit d’être accompagné par son épouse (1 Corinthiens 9.5</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fr-FR" sz="2000" b="1" kern="1200" dirty="0">
              <a:effectLst>
                <a:outerShdw blurRad="38100" dist="38100" dir="2700000" algn="tl">
                  <a:srgbClr val="000000"/>
                </a:outerShdw>
              </a:effectLst>
            </a:rPr>
            <a:t>La pratique générale des apôtres était de voyager avec leurs épouses pour les assister et les aider dans leur ministère. Cette femme aurait eu, comme son mari, le droit d’être soutenue par l’église</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s-ES" sz="2000" b="1" kern="1200" dirty="0">
              <a:solidFill>
                <a:schemeClr val="accent5">
                  <a:lumMod val="20000"/>
                  <a:lumOff val="80000"/>
                </a:schemeClr>
              </a:solidFill>
              <a:effectLst>
                <a:outerShdw blurRad="50800" dist="50800" dir="5400000" algn="ctr" rotWithShape="0">
                  <a:schemeClr val="tx1"/>
                </a:outerShdw>
              </a:effectLst>
            </a:rPr>
            <a:t>⁕</a:t>
          </a:r>
          <a:r>
            <a:rPr lang="es-ES" sz="2000" b="1" kern="1200" dirty="0">
              <a:effectLst>
                <a:outerShdw blurRad="50800" dist="50800" dir="5400000" algn="ctr" rotWithShape="0">
                  <a:schemeClr val="tx1"/>
                </a:outerShdw>
              </a:effectLst>
            </a:rPr>
            <a:t> </a:t>
          </a:r>
          <a:r>
            <a:rPr lang="fr-FR" sz="2000" b="1" kern="1200" dirty="0">
              <a:effectLst>
                <a:outerShdw blurRad="50800" dist="50800" dir="5400000" algn="ctr" rotWithShape="0">
                  <a:schemeClr val="tx1"/>
                </a:outerShdw>
              </a:effectLst>
            </a:rPr>
            <a:t>Droit de ne pas exercer de travail alimentaire pour ses besoins (1 Cor.  9.6</a:t>
          </a:r>
          <a:r>
            <a:rPr lang="es-ES" sz="2000" b="1" kern="1200" dirty="0">
              <a:effectLst>
                <a:outerShdw blurRad="50800" dist="50800" dir="5400000" algn="ctr" rotWithShape="0">
                  <a:schemeClr val="tx1"/>
                </a:outerShdw>
              </a:effectLst>
            </a:rPr>
            <a:t>)</a:t>
          </a:r>
          <a:endParaRPr lang="es-ES" sz="2000" kern="1200" dirty="0">
            <a:effectLst>
              <a:outerShdw blurRad="50800" dist="508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fr-FR" sz="2000" b="1" kern="1200" dirty="0">
              <a:effectLst>
                <a:outerShdw blurRad="50800" dist="50800" dir="5400000" algn="ctr" rotWithShape="0">
                  <a:schemeClr val="tx1"/>
                </a:outerShdw>
              </a:effectLst>
            </a:rPr>
            <a:t>Paul veut gagner lui-même sa subsistance pour éviter que l’on pense qu’il cherche à tirer profit de son auditoire, et pour leur donner une démonstration d’abnégation</a:t>
          </a:r>
          <a:endParaRPr lang="es-ES" sz="2000" kern="1200" dirty="0">
            <a:effectLst>
              <a:outerShdw blurRad="50800" dist="508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906981" y="0"/>
          <a:ext cx="8913555" cy="1296989"/>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Chez le boucher, on vendait aussi bien des aliments sacrifiés aux idoles que des aliments non sacrifiés. Le croyant ne devait pas en demander l’origine, afin de ne pas donner l’impression qu’il considérait illicite de consommer ce type de viande (1 Corinthiens 10.25).</a:t>
          </a:r>
          <a:endParaRPr lang="es-ES" sz="2000" b="1" kern="1200" dirty="0">
            <a:effectLst>
              <a:outerShdw blurRad="38100" dist="38100" dir="2700000" algn="tl">
                <a:srgbClr val="000000">
                  <a:alpha val="43137"/>
                </a:srgbClr>
              </a:outerShdw>
            </a:effectLst>
          </a:endParaRPr>
        </a:p>
      </dsp:txBody>
      <dsp:txXfrm>
        <a:off x="2906981" y="0"/>
        <a:ext cx="8913555" cy="1296989"/>
      </dsp:txXfrm>
    </dsp:sp>
    <dsp:sp modelId="{0E39B0EA-1CF8-4763-B1A5-529D112E96FB}">
      <dsp:nvSpPr>
        <dsp:cNvPr id="0" name=""/>
        <dsp:cNvSpPr/>
      </dsp:nvSpPr>
      <dsp:spPr>
        <a:xfrm>
          <a:off x="0" y="0"/>
          <a:ext cx="2663994" cy="1296989"/>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0" y="1552566"/>
          <a:ext cx="8913555" cy="1296989"/>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Un incrédule invitait un croyant à manger. Le croyant mange sans demander (tout lui est permis). Mais l’hôte dit que la viande a été offerte à une idole. Alors, pour ne pas offenser la conscience de l’hôte, il ne convient pas que le croyant prenne de cette viande (1 Corinthiens 10.27-29).</a:t>
          </a:r>
          <a:endParaRPr lang="es-ES" sz="2000" b="1" kern="1200" dirty="0">
            <a:effectLst>
              <a:outerShdw blurRad="38100" dist="38100" dir="2700000" algn="tl">
                <a:srgbClr val="000000">
                  <a:alpha val="43137"/>
                </a:srgbClr>
              </a:outerShdw>
            </a:effectLst>
          </a:endParaRPr>
        </a:p>
      </dsp:txBody>
      <dsp:txXfrm>
        <a:off x="0" y="1552566"/>
        <a:ext cx="8913555" cy="1296989"/>
      </dsp:txXfrm>
    </dsp:sp>
    <dsp:sp modelId="{599A541C-F2D6-406B-8AAD-AE6417A2067B}">
      <dsp:nvSpPr>
        <dsp:cNvPr id="0" name=""/>
        <dsp:cNvSpPr/>
      </dsp:nvSpPr>
      <dsp:spPr>
        <a:xfrm>
          <a:off x="9166055" y="1552566"/>
          <a:ext cx="2663994" cy="1296989"/>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25/07/2026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25/07/2026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CE080F9-E1EA-8CFC-102C-16429638526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EC2913AC-1E60-7B01-0034-B4204F3D7036}"/>
              </a:ext>
            </a:extLst>
          </p:cNvPr>
          <p:cNvSpPr txBox="1"/>
          <p:nvPr/>
        </p:nvSpPr>
        <p:spPr>
          <a:xfrm>
            <a:off x="3238500" y="0"/>
            <a:ext cx="5238750" cy="2585323"/>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fr-FR" sz="5400" b="1" spc="300" noProof="0" dirty="0">
                <a:ln w="10160">
                  <a:noFill/>
                  <a:prstDash val="solid"/>
                </a:ln>
                <a:solidFill>
                  <a:schemeClr val="bg2">
                    <a:lumMod val="40000"/>
                    <a:lumOff val="60000"/>
                  </a:schemeClr>
                </a:solidFill>
                <a:effectLst>
                  <a:outerShdw blurRad="38100" dist="22860" dir="5400000" algn="tl" rotWithShape="0">
                    <a:srgbClr val="00B0F0"/>
                  </a:outerShdw>
                </a:effectLst>
              </a:rPr>
              <a:t>TOUT POUR LA GLOIRE DE DIEU</a:t>
            </a:r>
          </a:p>
        </p:txBody>
      </p:sp>
      <p:sp>
        <p:nvSpPr>
          <p:cNvPr id="5" name="CuadroTexto 4">
            <a:extLst>
              <a:ext uri="{FF2B5EF4-FFF2-40B4-BE49-F238E27FC236}">
                <a16:creationId xmlns:a16="http://schemas.microsoft.com/office/drawing/2014/main" id="{CE025969-990F-9A01-7014-E1DA1A0EF546}"/>
              </a:ext>
            </a:extLst>
          </p:cNvPr>
          <p:cNvSpPr txBox="1"/>
          <p:nvPr/>
        </p:nvSpPr>
        <p:spPr>
          <a:xfrm>
            <a:off x="8598067" y="6515100"/>
            <a:ext cx="3593933" cy="338554"/>
          </a:xfrm>
          <a:prstGeom prst="rect">
            <a:avLst/>
          </a:prstGeom>
          <a:noFill/>
        </p:spPr>
        <p:txBody>
          <a:bodyPr wrap="none" rtlCol="0">
            <a:spAutoFit/>
          </a:bodyPr>
          <a:lstStyle/>
          <a:p>
            <a:pPr algn="r"/>
            <a:r>
              <a:rPr lang="fr-FR" sz="1600" b="1" noProof="0" dirty="0">
                <a:solidFill>
                  <a:srgbClr val="C7E6A4"/>
                </a:solidFill>
                <a:effectLst>
                  <a:outerShdw blurRad="38100" dist="38100" dir="2700000" algn="tl">
                    <a:srgbClr val="000000">
                      <a:alpha val="43137"/>
                    </a:srgbClr>
                  </a:outerShdw>
                </a:effectLst>
              </a:rPr>
              <a:t>Leçon 5 pour le 1er août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8A8A69-0627-7BF9-EE18-26E09086293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9A5AAEA5-13CB-E5B1-F8E5-E4C9DF8C3DFA}"/>
              </a:ext>
            </a:extLst>
          </p:cNvPr>
          <p:cNvSpPr txBox="1"/>
          <p:nvPr/>
        </p:nvSpPr>
        <p:spPr>
          <a:xfrm>
            <a:off x="84753" y="3447648"/>
            <a:ext cx="3581812" cy="2308324"/>
          </a:xfrm>
          <a:prstGeom prst="rect">
            <a:avLst/>
          </a:prstGeom>
          <a:noFill/>
        </p:spPr>
        <p:txBody>
          <a:bodyPr wrap="square">
            <a:spAutoFit/>
          </a:bodyPr>
          <a:lstStyle/>
          <a:p>
            <a:pPr>
              <a:defRPr/>
            </a:pPr>
            <a:r>
              <a:rPr kumimoji="0" lang="fr-FR"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Soit donc que vous mangiez, soit</a:t>
            </a:r>
            <a:r>
              <a:rPr lang="fr-FR" sz="2400" b="1" noProof="0"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kumimoji="0" lang="fr-FR"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que vous buviez, ou quoi que vous fassiez, faites tout pour la gloire</a:t>
            </a:r>
          </a:p>
          <a:p>
            <a:pPr>
              <a:defRPr/>
            </a:pPr>
            <a:r>
              <a:rPr kumimoji="0" lang="fr-FR"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de Dieu »</a:t>
            </a:r>
          </a:p>
        </p:txBody>
      </p:sp>
      <p:sp>
        <p:nvSpPr>
          <p:cNvPr id="5" name="CuadroTexto 4">
            <a:extLst>
              <a:ext uri="{FF2B5EF4-FFF2-40B4-BE49-F238E27FC236}">
                <a16:creationId xmlns:a16="http://schemas.microsoft.com/office/drawing/2014/main" id="{1B340089-2457-DCB6-3849-96E7B45DCD44}"/>
              </a:ext>
            </a:extLst>
          </p:cNvPr>
          <p:cNvSpPr txBox="1"/>
          <p:nvPr/>
        </p:nvSpPr>
        <p:spPr>
          <a:xfrm>
            <a:off x="147505" y="3094811"/>
            <a:ext cx="3034965"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Corinthiens 10.31)</a:t>
            </a:r>
          </a:p>
        </p:txBody>
      </p:sp>
    </p:spTree>
    <p:extLst>
      <p:ext uri="{BB962C8B-B14F-4D97-AF65-F5344CB8AC3E}">
        <p14:creationId xmlns:p14="http://schemas.microsoft.com/office/powerpoint/2010/main" val="142500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43403B-CFE7-CFF0-D328-E78DA6617BD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AF35FAF-1C51-FBBD-3B9D-A218BACE50D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1095FFEF-D15C-3BAD-E464-10AA90D3E74F}"/>
              </a:ext>
            </a:extLst>
          </p:cNvPr>
          <p:cNvSpPr txBox="1"/>
          <p:nvPr/>
        </p:nvSpPr>
        <p:spPr>
          <a:xfrm>
            <a:off x="104775" y="128106"/>
            <a:ext cx="5886450" cy="1015663"/>
          </a:xfrm>
          <a:prstGeom prst="rect">
            <a:avLst/>
          </a:prstGeom>
          <a:noFill/>
        </p:spPr>
        <p:txBody>
          <a:bodyPr wrap="square" rtlCol="0">
            <a:spAutoFit/>
          </a:bodyPr>
          <a:lstStyle/>
          <a:p>
            <a:pPr>
              <a:spcBef>
                <a:spcPts val="600"/>
              </a:spcBef>
            </a:pPr>
            <a:r>
              <a:rPr lang="fr-FR" sz="2000" b="1" noProof="0" dirty="0"/>
              <a:t>À partir de 1 Corinthiens 7, Paul s’attache à répondre à une série de questions reçues par courrier des membres de Corinthe (1 Cor. 7.1a).</a:t>
            </a:r>
          </a:p>
        </p:txBody>
      </p:sp>
      <p:pic>
        <p:nvPicPr>
          <p:cNvPr id="5" name="Imagen 4">
            <a:extLst>
              <a:ext uri="{FF2B5EF4-FFF2-40B4-BE49-F238E27FC236}">
                <a16:creationId xmlns:a16="http://schemas.microsoft.com/office/drawing/2014/main" id="{CA3F11F6-6F97-488B-323B-2445A550FF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5B691641-CE0F-1BCD-0249-590674A7BF06}"/>
              </a:ext>
            </a:extLst>
          </p:cNvPr>
          <p:cNvSpPr txBox="1"/>
          <p:nvPr/>
        </p:nvSpPr>
        <p:spPr>
          <a:xfrm>
            <a:off x="104776" y="3429000"/>
            <a:ext cx="58864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C’est pourquoi Paul souligne également la nécessité que tout ce qui se fait dans l’église, ou dans la vie privée, soit fait pour la gloire de Dieu.</a:t>
            </a:r>
          </a:p>
        </p:txBody>
      </p:sp>
      <p:sp>
        <p:nvSpPr>
          <p:cNvPr id="8" name="CuadroTexto 7">
            <a:extLst>
              <a:ext uri="{FF2B5EF4-FFF2-40B4-BE49-F238E27FC236}">
                <a16:creationId xmlns:a16="http://schemas.microsoft.com/office/drawing/2014/main" id="{CBBDF13A-88F9-B44F-9A50-7721E5424691}"/>
              </a:ext>
            </a:extLst>
          </p:cNvPr>
          <p:cNvSpPr txBox="1"/>
          <p:nvPr/>
        </p:nvSpPr>
        <p:spPr>
          <a:xfrm>
            <a:off x="103221" y="2431294"/>
            <a:ext cx="58864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Toutefois, il cherche à inclure dans chaque sujet un fil conducteur commun : l’amour et le respect mutuel, qui doivent conduire l’église à l’unité.</a:t>
            </a:r>
          </a:p>
        </p:txBody>
      </p:sp>
      <p:sp>
        <p:nvSpPr>
          <p:cNvPr id="10" name="CuadroTexto 9">
            <a:extLst>
              <a:ext uri="{FF2B5EF4-FFF2-40B4-BE49-F238E27FC236}">
                <a16:creationId xmlns:a16="http://schemas.microsoft.com/office/drawing/2014/main" id="{5C3FCE4A-5C3C-4AA3-F457-4E6148BDD8CC}"/>
              </a:ext>
            </a:extLst>
          </p:cNvPr>
          <p:cNvSpPr txBox="1"/>
          <p:nvPr/>
        </p:nvSpPr>
        <p:spPr>
          <a:xfrm>
            <a:off x="103221" y="1125812"/>
            <a:ext cx="588645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C’est pourquoi, bien que les chapitres 8 à 10 traitent essentiellement de l’idolâtrie, Paul y intercale quelques sujets sans lien apparent avec ce péché particulier.</a:t>
            </a:r>
          </a:p>
        </p:txBody>
      </p:sp>
      <p:graphicFrame>
        <p:nvGraphicFramePr>
          <p:cNvPr id="3" name="Diagrama 2">
            <a:extLst>
              <a:ext uri="{FF2B5EF4-FFF2-40B4-BE49-F238E27FC236}">
                <a16:creationId xmlns:a16="http://schemas.microsoft.com/office/drawing/2014/main" id="{8DA8491D-05C2-3B7B-BCCE-A929522B9E92}"/>
              </a:ext>
            </a:extLst>
          </p:cNvPr>
          <p:cNvGraphicFramePr/>
          <p:nvPr>
            <p:extLst>
              <p:ext uri="{D42A27DB-BD31-4B8C-83A1-F6EECF244321}">
                <p14:modId xmlns:p14="http://schemas.microsoft.com/office/powerpoint/2010/main" val="3964142572"/>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993220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
                                            <p:graphicEl>
                                              <a:dgm id="{3A05F303-8B79-4418-B387-6B3C4F4217F4}"/>
                                            </p:graphicEl>
                                          </p:spTgt>
                                        </p:tgtEl>
                                        <p:attrNameLst>
                                          <p:attrName>style.visibility</p:attrName>
                                        </p:attrNameLst>
                                      </p:cBhvr>
                                      <p:to>
                                        <p:strVal val="visible"/>
                                      </p:to>
                                    </p:set>
                                    <p:anim calcmode="lin" valueType="num">
                                      <p:cBhvr>
                                        <p:cTn id="34" dur="500" fill="hold"/>
                                        <p:tgtEl>
                                          <p:spTgt spid="3">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3">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3">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3">
                                            <p:graphicEl>
                                              <a:dgm id="{CBDBDD01-3099-41C2-BE30-1FC52A6D2D21}"/>
                                            </p:graphicEl>
                                          </p:spTgt>
                                        </p:tgtEl>
                                        <p:attrNameLst>
                                          <p:attrName>style.visibility</p:attrName>
                                        </p:attrNameLst>
                                      </p:cBhvr>
                                      <p:to>
                                        <p:strVal val="visible"/>
                                      </p:to>
                                    </p:set>
                                    <p:anim calcmode="lin" valueType="num">
                                      <p:cBhvr>
                                        <p:cTn id="40" dur="500" fill="hold"/>
                                        <p:tgtEl>
                                          <p:spTgt spid="3">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3">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3">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3">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3">
                                            <p:graphicEl>
                                              <a:dgm id="{D23DF7B9-1508-4D64-BF74-796D8F9392E5}"/>
                                            </p:graphicEl>
                                          </p:spTgt>
                                        </p:tgtEl>
                                        <p:attrNameLst>
                                          <p:attrName>style.visibility</p:attrName>
                                        </p:attrNameLst>
                                      </p:cBhvr>
                                      <p:to>
                                        <p:strVal val="visible"/>
                                      </p:to>
                                    </p:set>
                                    <p:anim calcmode="lin" valueType="num">
                                      <p:cBhvr>
                                        <p:cTn id="48" dur="500" fill="hold"/>
                                        <p:tgtEl>
                                          <p:spTgt spid="3">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3">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3">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3">
                                            <p:graphicEl>
                                              <a:dgm id="{EFC215ED-B80C-46B7-91C7-A6AC412A000D}"/>
                                            </p:graphicEl>
                                          </p:spTgt>
                                        </p:tgtEl>
                                        <p:attrNameLst>
                                          <p:attrName>style.visibility</p:attrName>
                                        </p:attrNameLst>
                                      </p:cBhvr>
                                      <p:to>
                                        <p:strVal val="visible"/>
                                      </p:to>
                                    </p:set>
                                    <p:anim calcmode="lin" valueType="num">
                                      <p:cBhvr>
                                        <p:cTn id="54" dur="500" fill="hold"/>
                                        <p:tgtEl>
                                          <p:spTgt spid="3">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3">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3">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3">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
                                            <p:graphicEl>
                                              <a:dgm id="{44612A3A-7010-455E-982D-13892276492C}"/>
                                            </p:graphicEl>
                                          </p:spTgt>
                                        </p:tgtEl>
                                        <p:attrNameLst>
                                          <p:attrName>style.visibility</p:attrName>
                                        </p:attrNameLst>
                                      </p:cBhvr>
                                      <p:to>
                                        <p:strVal val="visible"/>
                                      </p:to>
                                    </p:set>
                                    <p:anim calcmode="lin" valueType="num">
                                      <p:cBhvr>
                                        <p:cTn id="62" dur="500" fill="hold"/>
                                        <p:tgtEl>
                                          <p:spTgt spid="3">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3">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3">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3">
                                            <p:graphicEl>
                                              <a:dgm id="{10B49261-2E38-4333-877D-540977F0CE76}"/>
                                            </p:graphicEl>
                                          </p:spTgt>
                                        </p:tgtEl>
                                        <p:attrNameLst>
                                          <p:attrName>style.visibility</p:attrName>
                                        </p:attrNameLst>
                                      </p:cBhvr>
                                      <p:to>
                                        <p:strVal val="visible"/>
                                      </p:to>
                                    </p:set>
                                    <p:anim calcmode="lin" valueType="num">
                                      <p:cBhvr>
                                        <p:cTn id="68" dur="500" fill="hold"/>
                                        <p:tgtEl>
                                          <p:spTgt spid="3">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3">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3">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3">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3">
                                            <p:graphicEl>
                                              <a:dgm id="{E02B32B1-A93B-45CE-A8E9-B011A91A1719}"/>
                                            </p:graphicEl>
                                          </p:spTgt>
                                        </p:tgtEl>
                                        <p:attrNameLst>
                                          <p:attrName>style.visibility</p:attrName>
                                        </p:attrNameLst>
                                      </p:cBhvr>
                                      <p:to>
                                        <p:strVal val="visible"/>
                                      </p:to>
                                    </p:set>
                                    <p:anim calcmode="lin" valueType="num">
                                      <p:cBhvr>
                                        <p:cTn id="76" dur="500" fill="hold"/>
                                        <p:tgtEl>
                                          <p:spTgt spid="3">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3">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3">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3">
                                            <p:graphicEl>
                                              <a:dgm id="{F6C34058-B94A-4665-B0D2-FAC45F96C35E}"/>
                                            </p:graphicEl>
                                          </p:spTgt>
                                        </p:tgtEl>
                                        <p:attrNameLst>
                                          <p:attrName>style.visibility</p:attrName>
                                        </p:attrNameLst>
                                      </p:cBhvr>
                                      <p:to>
                                        <p:strVal val="visible"/>
                                      </p:to>
                                    </p:set>
                                    <p:anim calcmode="lin" valueType="num">
                                      <p:cBhvr>
                                        <p:cTn id="82" dur="500" fill="hold"/>
                                        <p:tgtEl>
                                          <p:spTgt spid="3">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3">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3">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3">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3">
                                            <p:graphicEl>
                                              <a:dgm id="{98DC2228-4CA8-4FBD-BE7A-F2BCAB7EE064}"/>
                                            </p:graphicEl>
                                          </p:spTgt>
                                        </p:tgtEl>
                                        <p:attrNameLst>
                                          <p:attrName>style.visibility</p:attrName>
                                        </p:attrNameLst>
                                      </p:cBhvr>
                                      <p:to>
                                        <p:strVal val="visible"/>
                                      </p:to>
                                    </p:set>
                                    <p:anim calcmode="lin" valueType="num">
                                      <p:cBhvr>
                                        <p:cTn id="90" dur="500" fill="hold"/>
                                        <p:tgtEl>
                                          <p:spTgt spid="3">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3">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3">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3">
                                            <p:graphicEl>
                                              <a:dgm id="{A64A5609-2709-430E-A009-E012925686C4}"/>
                                            </p:graphicEl>
                                          </p:spTgt>
                                        </p:tgtEl>
                                        <p:attrNameLst>
                                          <p:attrName>style.visibility</p:attrName>
                                        </p:attrNameLst>
                                      </p:cBhvr>
                                      <p:to>
                                        <p:strVal val="visible"/>
                                      </p:to>
                                    </p:set>
                                    <p:anim calcmode="lin" valueType="num">
                                      <p:cBhvr>
                                        <p:cTn id="96" dur="500" fill="hold"/>
                                        <p:tgtEl>
                                          <p:spTgt spid="3">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3">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3">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3">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10" grpId="0"/>
      <p:bldGraphic spid="3" grpId="0" uiExpand="1">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53790"/>
            <a:ext cx="7590793" cy="95410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a:r>
              <a:rPr lang="es-ES" sz="3600" b="1" dirty="0">
                <a:ln/>
                <a:solidFill>
                  <a:srgbClr val="B1319F"/>
                </a:solidFill>
              </a:rPr>
              <a:t>LA </a:t>
            </a:r>
            <a:r>
              <a:rPr lang="es-ES" sz="3600" b="1" dirty="0" err="1">
                <a:ln/>
                <a:solidFill>
                  <a:srgbClr val="B1319F"/>
                </a:solidFill>
              </a:rPr>
              <a:t>CONNAISSANCE</a:t>
            </a:r>
            <a:r>
              <a:rPr lang="es-ES" sz="3600" b="1" dirty="0">
                <a:ln/>
                <a:solidFill>
                  <a:srgbClr val="B1319F"/>
                </a:solidFill>
              </a:rPr>
              <a:t> ET </a:t>
            </a:r>
            <a:r>
              <a:rPr lang="es-ES" sz="3600" b="1" dirty="0" err="1">
                <a:ln/>
                <a:solidFill>
                  <a:srgbClr val="B1319F"/>
                </a:solidFill>
              </a:rPr>
              <a:t>L’AMOUR</a:t>
            </a:r>
            <a:endParaRPr lang="es-ES" sz="3600" b="1" dirty="0">
              <a:ln/>
              <a:solidFill>
                <a:srgbClr val="B1319F"/>
              </a:solidFill>
            </a:endParaRPr>
          </a:p>
          <a:p>
            <a:pPr lvl="0" algn="ctr"/>
            <a:r>
              <a:rPr lang="es-ES" sz="2000" b="1" dirty="0">
                <a:ln/>
                <a:solidFill>
                  <a:srgbClr val="48CEE0">
                    <a:lumMod val="50000"/>
                  </a:srgbClr>
                </a:solidFill>
              </a:rPr>
              <a:t>1 </a:t>
            </a:r>
            <a:r>
              <a:rPr lang="es-ES" sz="2000" b="1" dirty="0" err="1">
                <a:ln/>
                <a:solidFill>
                  <a:srgbClr val="48CEE0">
                    <a:lumMod val="50000"/>
                  </a:srgbClr>
                </a:solidFill>
              </a:rPr>
              <a:t>Corinthiens</a:t>
            </a:r>
            <a:r>
              <a:rPr lang="es-ES" sz="2000" b="1" dirty="0">
                <a:ln/>
                <a:solidFill>
                  <a:srgbClr val="48CEE0">
                    <a:lumMod val="50000"/>
                  </a:srgbClr>
                </a:solidFill>
              </a:rPr>
              <a:t> 8 (</a:t>
            </a:r>
            <a:r>
              <a:rPr lang="es-ES" sz="2000" b="1" dirty="0" err="1">
                <a:ln/>
                <a:solidFill>
                  <a:srgbClr val="48CEE0">
                    <a:lumMod val="50000"/>
                  </a:srgbClr>
                </a:solidFill>
              </a:rPr>
              <a:t>Viandes</a:t>
            </a:r>
            <a:r>
              <a:rPr lang="es-ES" sz="2000" b="1" dirty="0">
                <a:ln/>
                <a:solidFill>
                  <a:srgbClr val="48CEE0">
                    <a:lumMod val="50000"/>
                  </a:srgbClr>
                </a:solidFill>
              </a:rPr>
              <a:t> </a:t>
            </a:r>
            <a:r>
              <a:rPr lang="es-ES" sz="2000" b="1" dirty="0" err="1">
                <a:ln/>
                <a:solidFill>
                  <a:srgbClr val="48CEE0">
                    <a:lumMod val="50000"/>
                  </a:srgbClr>
                </a:solidFill>
              </a:rPr>
              <a:t>sacrifiées</a:t>
            </a:r>
            <a:r>
              <a:rPr lang="es-ES" sz="2000" b="1" dirty="0">
                <a:ln/>
                <a:solidFill>
                  <a:srgbClr val="48CEE0">
                    <a:lumMod val="50000"/>
                  </a:srgbClr>
                </a:solidFill>
              </a:rPr>
              <a:t> </a:t>
            </a:r>
            <a:r>
              <a:rPr lang="es-ES" sz="2000" b="1" dirty="0" err="1">
                <a:ln/>
                <a:solidFill>
                  <a:srgbClr val="48CEE0">
                    <a:lumMod val="50000"/>
                  </a:srgbClr>
                </a:solidFill>
              </a:rPr>
              <a:t>aux</a:t>
            </a:r>
            <a:r>
              <a:rPr lang="es-ES" sz="2000" b="1" dirty="0">
                <a:ln/>
                <a:solidFill>
                  <a:srgbClr val="48CEE0">
                    <a:lumMod val="50000"/>
                  </a:srgbClr>
                </a:solidFill>
              </a:rPr>
              <a:t> </a:t>
            </a:r>
            <a:r>
              <a:rPr lang="es-ES" sz="2000" b="1" dirty="0" err="1">
                <a:ln/>
                <a:solidFill>
                  <a:srgbClr val="48CEE0">
                    <a:lumMod val="50000"/>
                  </a:srgbClr>
                </a:solidFill>
              </a:rPr>
              <a:t>idoles</a:t>
            </a:r>
            <a:r>
              <a:rPr lang="es-ES" sz="2000" b="1" dirty="0">
                <a:ln/>
                <a:solidFill>
                  <a:srgbClr val="48CEE0">
                    <a:lumMod val="50000"/>
                  </a:srgbClr>
                </a:solidFill>
              </a:rPr>
              <a:t>)</a:t>
            </a:r>
            <a:endParaRPr lang="es-ES" sz="3600" b="1" dirty="0">
              <a:ln/>
              <a:solidFill>
                <a:srgbClr val="B1319F"/>
              </a:solidFill>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709860" y="1056632"/>
            <a:ext cx="6772275" cy="584775"/>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lvl="0" algn="ctr"/>
            <a:r>
              <a:rPr lang="fr-FR" b="1" dirty="0">
                <a:solidFill>
                  <a:srgbClr val="2FC753">
                    <a:lumMod val="75000"/>
                  </a:srgbClr>
                </a:solidFill>
                <a:latin typeface="Comic Sans MS" panose="030F0702030302020204" pitchFamily="66" charset="0"/>
              </a:rPr>
              <a:t>«La connaissance enfle, mais l’amour édifie»</a:t>
            </a:r>
          </a:p>
          <a:p>
            <a:pPr lvl="0" algn="ctr"/>
            <a:r>
              <a:rPr lang="fr-FR" sz="1400" b="1" dirty="0">
                <a:solidFill>
                  <a:srgbClr val="2FC753">
                    <a:lumMod val="75000"/>
                  </a:srgbClr>
                </a:solidFill>
                <a:latin typeface="Comic Sans MS" panose="030F0702030302020204" pitchFamily="66" charset="0"/>
              </a:rPr>
              <a:t>(1 Corinthiens 8.1b)</a:t>
            </a: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lvl="0" algn="ctr">
              <a:spcBef>
                <a:spcPts val="600"/>
              </a:spcBef>
            </a:pPr>
            <a:r>
              <a:rPr lang="fr-FR" sz="2000" b="1" dirty="0">
                <a:solidFill>
                  <a:prstClr val="black"/>
                </a:solidFill>
              </a:rPr>
              <a:t>Paul «divise» l’église en deux groupes : les «forts» et les «faibles».</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981828" cy="1015663"/>
          </a:xfrm>
          <a:prstGeom prst="rect">
            <a:avLst/>
          </a:prstGeom>
          <a:noFill/>
        </p:spPr>
        <p:txBody>
          <a:bodyPr wrap="square">
            <a:spAutoFit/>
          </a:bodyPr>
          <a:lstStyle/>
          <a:p>
            <a:pPr lvl="0">
              <a:spcBef>
                <a:spcPts val="600"/>
              </a:spcBef>
            </a:pPr>
            <a:r>
              <a:rPr lang="fr-FR" sz="2000" b="1" dirty="0">
                <a:solidFill>
                  <a:prstClr val="black"/>
                </a:solidFill>
              </a:rPr>
              <a:t>Mais les forts, par leur connaissance et leur exemple, peuvent faire tomber les faibles (1 Corinthiens 8.10). Par amour pour son frère, le fort doit se retenir (1 Cor.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3132570560"/>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0" y="5688822"/>
            <a:ext cx="6900867" cy="1015663"/>
          </a:xfrm>
          <a:prstGeom prst="rect">
            <a:avLst/>
          </a:prstGeom>
          <a:noFill/>
        </p:spPr>
        <p:txBody>
          <a:bodyPr wrap="square">
            <a:spAutoFit/>
          </a:bodyPr>
          <a:lstStyle/>
          <a:p>
            <a:pPr lvl="0">
              <a:spcBef>
                <a:spcPts val="600"/>
              </a:spcBef>
              <a:defRPr/>
            </a:pPr>
            <a:r>
              <a:rPr lang="fr-FR" sz="2000" b="1" dirty="0">
                <a:solidFill>
                  <a:prstClr val="black"/>
                </a:solidFill>
              </a:rPr>
              <a:t>Les chrétiens doivent faire passer l’amour avant la connaissance lorsque celle-ci peut être une occasion de chute pour le frère «faible» (en cours de croissance).</a:t>
            </a:r>
          </a:p>
        </p:txBody>
      </p:sp>
    </p:spTree>
    <p:extLst>
      <p:ext uri="{BB962C8B-B14F-4D97-AF65-F5344CB8AC3E}">
        <p14:creationId xmlns:p14="http://schemas.microsoft.com/office/powerpoint/2010/main" val="3922856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415588" cy="1015663"/>
          </a:xfrm>
          <a:prstGeom prst="rect">
            <a:avLst/>
          </a:prstGeom>
          <a:noFill/>
        </p:spPr>
        <p:txBody>
          <a:bodyPr wrap="square">
            <a:spAutoFit/>
          </a:bodyPr>
          <a:lstStyle/>
          <a:p>
            <a:pPr lvl="0" algn="ctr"/>
            <a:r>
              <a:rPr lang="es-ES" sz="4000" b="1" spc="50" dirty="0">
                <a:ln w="0"/>
                <a:solidFill>
                  <a:srgbClr val="FFFF66"/>
                </a:solidFill>
                <a:effectLst>
                  <a:innerShdw blurRad="63500" dist="50800" dir="13500000">
                    <a:srgbClr val="000000">
                      <a:alpha val="50000"/>
                    </a:srgbClr>
                  </a:innerShdw>
                </a:effectLst>
              </a:rPr>
              <a:t>LES </a:t>
            </a:r>
            <a:r>
              <a:rPr lang="es-ES" sz="4000" b="1" spc="50" dirty="0" err="1">
                <a:ln w="0"/>
                <a:solidFill>
                  <a:srgbClr val="FFFF66"/>
                </a:solidFill>
                <a:effectLst>
                  <a:innerShdw blurRad="63500" dist="50800" dir="13500000">
                    <a:srgbClr val="000000">
                      <a:alpha val="50000"/>
                    </a:srgbClr>
                  </a:innerShdw>
                </a:effectLst>
              </a:rPr>
              <a:t>DROITS</a:t>
            </a:r>
            <a:r>
              <a:rPr lang="es-ES" sz="4000" b="1" spc="50" dirty="0">
                <a:ln w="0"/>
                <a:solidFill>
                  <a:srgbClr val="FFFF66"/>
                </a:solidFill>
                <a:effectLst>
                  <a:innerShdw blurRad="63500" dist="50800" dir="13500000">
                    <a:srgbClr val="000000">
                      <a:alpha val="50000"/>
                    </a:srgbClr>
                  </a:innerShdw>
                </a:effectLst>
              </a:rPr>
              <a:t> DE </a:t>
            </a:r>
            <a:r>
              <a:rPr lang="es-ES" sz="4000" b="1" spc="50" dirty="0" err="1">
                <a:ln w="0"/>
                <a:solidFill>
                  <a:srgbClr val="FFFF66"/>
                </a:solidFill>
                <a:effectLst>
                  <a:innerShdw blurRad="63500" dist="50800" dir="13500000">
                    <a:srgbClr val="000000">
                      <a:alpha val="50000"/>
                    </a:srgbClr>
                  </a:innerShdw>
                </a:effectLst>
              </a:rPr>
              <a:t>L’ÉVANGILE</a:t>
            </a:r>
            <a:endParaRPr kumimoji="0" lang="es-ES" sz="4000" b="1" i="0" u="none" strike="noStrike" kern="1200" cap="none" spc="50" normalizeH="0" baseline="0" noProof="0" dirty="0">
              <a:ln w="0"/>
              <a:solidFill>
                <a:srgbClr val="FFFF66"/>
              </a:solidFill>
              <a:effectLst>
                <a:innerShdw blurRad="63500" dist="50800" dir="13500000">
                  <a:srgbClr val="000000">
                    <a:alpha val="50000"/>
                  </a:srgbClr>
                </a:innerShdw>
              </a:effectLst>
              <a:uLnTx/>
              <a:uFillTx/>
              <a:latin typeface="Aptos" panose="02110004020202020204"/>
              <a:ea typeface="+mn-ea"/>
              <a:cs typeface="+mn-cs"/>
            </a:endParaRPr>
          </a:p>
          <a:p>
            <a:pPr lvl="0" algn="ctr">
              <a:defRPr/>
            </a:pPr>
            <a:r>
              <a:rPr lang="fr-FR" sz="2000" b="1" spc="50" dirty="0">
                <a:ln w="0"/>
                <a:solidFill>
                  <a:srgbClr val="FF00FF">
                    <a:lumMod val="20000"/>
                    <a:lumOff val="80000"/>
                  </a:srgbClr>
                </a:solidFill>
                <a:effectLst>
                  <a:innerShdw blurRad="63500" dist="50800" dir="13500000">
                    <a:srgbClr val="000000">
                      <a:alpha val="50000"/>
                    </a:srgbClr>
                  </a:innerShdw>
                </a:effectLst>
              </a:rPr>
              <a:t>1 Corinthiens 9 (Paul renonce à ses droits</a:t>
            </a:r>
            <a:r>
              <a:rPr kumimoji="0" lang="es-ES" sz="2000" b="1" i="0" u="none" strike="noStrike" kern="1200" cap="none" spc="50" normalizeH="0" baseline="0" noProof="0" dirty="0">
                <a:ln w="0"/>
                <a:solidFill>
                  <a:srgbClr val="FF00FF">
                    <a:lumMod val="20000"/>
                    <a:lumOff val="80000"/>
                  </a:srgbClr>
                </a:solidFill>
                <a:effectLst>
                  <a:innerShdw blurRad="63500" dist="50800" dir="13500000">
                    <a:srgbClr val="000000">
                      <a:alpha val="50000"/>
                    </a:srgbClr>
                  </a:inn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462683" y="74462"/>
            <a:ext cx="3540020"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lvl="0" algn="ctr"/>
            <a:r>
              <a:rPr lang="fr-FR" b="1" dirty="0">
                <a:solidFill>
                  <a:srgbClr val="002060"/>
                </a:solidFill>
                <a:latin typeface="Comic Sans MS" panose="030F0702030302020204" pitchFamily="66" charset="0"/>
              </a:rPr>
              <a:t>«De même, le Seigneur a ordonné à ceux qui annoncent l’Évangile de vivre de l’Évangile» </a:t>
            </a:r>
            <a:r>
              <a:rPr lang="fr-FR" sz="1400" b="1" dirty="0">
                <a:solidFill>
                  <a:srgbClr val="002060"/>
                </a:solidFill>
                <a:latin typeface="Comic Sans MS" panose="030F0702030302020204" pitchFamily="66" charset="0"/>
              </a:rPr>
              <a:t>(1 Corinthiens 9.14)</a:t>
            </a:r>
            <a:endParaRPr lang="fr-FR"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lvl="0">
              <a:spcBef>
                <a:spcPts val="600"/>
              </a:spcBef>
            </a:pPr>
            <a:r>
              <a:rPr lang="fr-FR" sz="2000" b="1" dirty="0">
                <a:solidFill>
                  <a:prstClr val="white"/>
                </a:solidFill>
                <a:effectLst>
                  <a:outerShdw blurRad="50800" dist="50800" dir="5400000" algn="ctr" rotWithShape="0">
                    <a:prstClr val="black"/>
                  </a:outerShdw>
                </a:effectLst>
              </a:rPr>
              <a:t>Paul a renoncé, au moins, à trois droits par amour pour les faibles :</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091958665"/>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lvl="0">
              <a:spcBef>
                <a:spcPts val="600"/>
              </a:spcBef>
            </a:pPr>
            <a:r>
              <a:rPr lang="fr-FR" sz="2000" b="1" dirty="0">
                <a:solidFill>
                  <a:prstClr val="black"/>
                </a:solidFill>
              </a:rPr>
              <a:t>Jésus enseigna que les prédicateurs de l'Évangile devaient en vivre, mais Paul et Barnabas y renoncèrent volontairement pour éviter tout obstacle aux croyants (1 Cor. 9.12-14 ; Luc 10.7). </a:t>
            </a:r>
          </a:p>
        </p:txBody>
      </p:sp>
    </p:spTree>
    <p:extLst>
      <p:ext uri="{BB962C8B-B14F-4D97-AF65-F5344CB8AC3E}">
        <p14:creationId xmlns:p14="http://schemas.microsoft.com/office/powerpoint/2010/main" val="34501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C8F8B1A-00A4-2A19-70E5-6E5D6095DB8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fr-FR" sz="4400" b="1" noProof="0" dirty="0">
                <a:ln w="0"/>
                <a:gradFill>
                  <a:gsLst>
                    <a:gs pos="0">
                      <a:schemeClr val="accent5">
                        <a:lumMod val="50000"/>
                      </a:schemeClr>
                    </a:gs>
                    <a:gs pos="50000">
                      <a:schemeClr val="accent5"/>
                    </a:gs>
                    <a:gs pos="100000">
                      <a:schemeClr val="accent5">
                        <a:lumMod val="60000"/>
                        <a:lumOff val="40000"/>
                      </a:schemeClr>
                    </a:gs>
                  </a:gsLst>
                  <a:lin ang="5400000"/>
                </a:gradFill>
                <a:effectLst/>
              </a:rPr>
              <a:t>LEÇONS DU PASSÉ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normalizeH="0" baseline="0" noProof="0" dirty="0">
                <a:ln w="0"/>
                <a:solidFill>
                  <a:schemeClr val="accent6">
                    <a:lumMod val="75000"/>
                  </a:schemeClr>
                </a:solidFill>
                <a:effectLst/>
                <a:uLnTx/>
                <a:uFillTx/>
                <a:latin typeface="Aptos" panose="02110004020202020204"/>
                <a:ea typeface="+mn-ea"/>
                <a:cs typeface="+mn-cs"/>
              </a:rPr>
              <a:t>1 Corinthiens 10.1-13 (Mise en garde contre l’idolâtrie)</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402766" y="1134656"/>
            <a:ext cx="8653293" cy="923330"/>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r>
              <a:rPr lang="fr-FR" b="1" dirty="0">
                <a:solidFill>
                  <a:schemeClr val="accent5">
                    <a:lumMod val="50000"/>
                  </a:schemeClr>
                </a:solidFill>
                <a:latin typeface="Comic Sans MS" panose="030F0702030302020204" pitchFamily="66" charset="0"/>
              </a:rPr>
              <a:t>« Ne devenez point idolâtres, comme quelques-uns d’eux, selon qu’il est écrit: Le peuple s’assit pour manger et pour boire; puis ils se levèrent pour se divertir. </a:t>
            </a:r>
            <a:r>
              <a:rPr lang="fr-FR" b="1" noProof="0" dirty="0">
                <a:solidFill>
                  <a:schemeClr val="accent5">
                    <a:lumMod val="50000"/>
                  </a:schemeClr>
                </a:solidFill>
                <a:latin typeface="Comic Sans MS" panose="030F0702030302020204" pitchFamily="66" charset="0"/>
              </a:rPr>
              <a:t>» </a:t>
            </a:r>
            <a:r>
              <a:rPr lang="fr-FR" sz="1400" b="1" noProof="0" dirty="0">
                <a:solidFill>
                  <a:schemeClr val="accent5">
                    <a:lumMod val="50000"/>
                  </a:schemeClr>
                </a:solidFill>
                <a:latin typeface="Comic Sans MS" panose="030F0702030302020204" pitchFamily="66" charset="0"/>
              </a:rPr>
              <a:t>(1 Corinthiens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fr-FR" sz="2000" b="1" noProof="0" dirty="0"/>
              <a:t>L’expérience de l’Exode, comprise spirituellement, est une figure pour nous. La traversée de la mer est comme notre alliance baptismale (1 Corinthiens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94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39815" y="1946871"/>
            <a:ext cx="1520190" cy="20345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49313" y="1964742"/>
            <a:ext cx="1520190" cy="20345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835757"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a:fillRect/>
          </a:stretch>
        </p:blipFill>
        <p:spPr>
          <a:xfrm>
            <a:off x="10358812" y="1964742"/>
            <a:ext cx="1506667" cy="2034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16228"/>
            <a:ext cx="5762625" cy="1323439"/>
          </a:xfrm>
          <a:prstGeom prst="rect">
            <a:avLst/>
          </a:prstGeom>
          <a:noFill/>
        </p:spPr>
        <p:txBody>
          <a:bodyPr wrap="square">
            <a:spAutoFit/>
          </a:bodyPr>
          <a:lstStyle/>
          <a:p>
            <a:pPr>
              <a:spcBef>
                <a:spcPts val="600"/>
              </a:spcBef>
            </a:pPr>
            <a:r>
              <a:rPr lang="fr-FR" sz="2000" b="1" noProof="0" dirty="0"/>
              <a:t>Attention ! En dépit de leur expérience, les Israélites tombèrent dans de graves péchés, y compris l’idolâtrie et l’immoralité. Que la même chose ne nous arrive pas ! (1 Cor.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La nourriture et la boisson qu’ils prirent dans le désert représentent notre participation à la Sainte Cène, où nous mangeons et buvons spirituellement le corps et le sang de Jésus (1 Corinthiens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29375" y="5533460"/>
            <a:ext cx="57626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C’est pourquoi l’apôtre conclut cette section par un avertissement puissant : «Ainsi, que celui qui croit être debout prenne garde de tomber» </a:t>
            </a:r>
          </a:p>
          <a:p>
            <a:pPr marL="0" marR="0" lvl="0" indent="0" algn="l" defTabSz="914400" rtl="0" eaLnBrk="1" fontAlgn="auto" latinLnBrk="0" hangingPunct="1">
              <a:lnSpc>
                <a:spcPct val="100000"/>
              </a:lnSpc>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(1 Corinthiens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A30D679-9A6F-BEC8-EB02-4A28D307A75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fr-FR" sz="4400" b="1" spc="300" noProof="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ABANDONNER L’IDOLÂTRIE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Corinthiens 10.14-22 (La coupe du Seigneur et la coupe des démons)</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fr-FR" b="1" noProof="0" dirty="0">
                <a:solidFill>
                  <a:schemeClr val="accent4">
                    <a:lumMod val="50000"/>
                  </a:schemeClr>
                </a:solidFill>
                <a:latin typeface="Comic Sans MS" panose="030F0702030302020204" pitchFamily="66" charset="0"/>
              </a:rPr>
              <a:t>«C’est pourquoi, mes bien-aimés, fuyez l’idolâtrie» </a:t>
            </a:r>
            <a:r>
              <a:rPr lang="fr-FR" sz="1400" b="1" noProof="0" dirty="0">
                <a:solidFill>
                  <a:schemeClr val="accent4">
                    <a:lumMod val="50000"/>
                  </a:schemeClr>
                </a:solidFill>
                <a:latin typeface="Comic Sans MS" panose="030F0702030302020204" pitchFamily="66" charset="0"/>
              </a:rPr>
              <a:t>(1 Corinthiens 10.14)</a:t>
            </a:r>
            <a:endParaRPr lang="fr-FR" b="1" noProof="0"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1" y="1612880"/>
            <a:ext cx="7301279" cy="1015663"/>
          </a:xfrm>
          <a:prstGeom prst="rect">
            <a:avLst/>
          </a:prstGeom>
          <a:noFill/>
        </p:spPr>
        <p:txBody>
          <a:bodyPr wrap="square" rtlCol="0">
            <a:spAutoFit/>
          </a:bodyPr>
          <a:lstStyle/>
          <a:p>
            <a:pPr>
              <a:spcBef>
                <a:spcPts val="600"/>
              </a:spcBef>
            </a:pPr>
            <a:r>
              <a:rPr lang="fr-FR" sz="2000" b="1" noProof="0" dirty="0">
                <a:solidFill>
                  <a:schemeClr val="bg1"/>
                </a:solidFill>
                <a:effectLst>
                  <a:outerShdw blurRad="50800" dist="50800" dir="5400000" algn="ctr" rotWithShape="0">
                    <a:schemeClr val="tx1"/>
                  </a:outerShdw>
                </a:effectLst>
              </a:rPr>
              <a:t>Si la viande sacrifiée aux idoles peut se manger sans scrupule, pourquoi Paul semble-t-il conseiller le contraire en 1 Corinthiens 10.20 ?</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2" cy="1323439"/>
          </a:xfrm>
          <a:prstGeom prst="rect">
            <a:avLst/>
          </a:prstGeom>
          <a:noFill/>
        </p:spPr>
        <p:txBody>
          <a:bodyPr wrap="square">
            <a:spAutoFit/>
          </a:bodyPr>
          <a:lstStyle/>
          <a:p>
            <a:pPr>
              <a:spcBef>
                <a:spcPts val="600"/>
              </a:spcBef>
            </a:pPr>
            <a:r>
              <a:rPr lang="fr-FR" sz="2000" b="1" noProof="0" dirty="0">
                <a:solidFill>
                  <a:schemeClr val="bg1"/>
                </a:solidFill>
                <a:effectLst>
                  <a:outerShdw blurRad="50800" dist="50800" dir="5400000" algn="ctr" rotWithShape="0">
                    <a:schemeClr val="tx1"/>
                  </a:outerShdw>
                </a:effectLst>
              </a:rPr>
              <a:t>En participant à la Sainte Cène, nous devenons membres du corps de Christ (l’église), tandis qu’en participant aux cérémonies idolâtriques, nous prenons part avec les démons (1 Corinthiens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C’est une chose de manger la viande chez soi, sans aucun scrupule de conscience, et une autre de le faire lors d’une célébration publique où l’on adore les idoles. En prenant part à ce type de célébrations, le croyant renie sa foi et accepte le culte des idoles.</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50942"/>
            <a:ext cx="710345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Nous ne pouvons pas prendre la coupe de la Sainte Cène en louant Jésus, et – en même temps – prendre de la coupe qui loue les démons (1 Corinthiens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116541"/>
            <a:ext cx="12192000" cy="1138773"/>
          </a:xfrm>
          <a:prstGeom prst="rect">
            <a:avLst/>
          </a:prstGeom>
          <a:noFill/>
        </p:spPr>
        <p:txBody>
          <a:bodyPr wrap="square">
            <a:spAutoFit/>
          </a:bodyPr>
          <a:lstStyle/>
          <a:p>
            <a:pPr lvl="0" algn="ctr"/>
            <a:r>
              <a:rPr lang="fr-FR" sz="4400" b="1" spc="300" dirty="0">
                <a:ln w="13462">
                  <a:solidFill>
                    <a:prstClr val="white"/>
                  </a:solidFill>
                  <a:prstDash val="solid"/>
                </a:ln>
                <a:solidFill>
                  <a:srgbClr val="337519"/>
                </a:solidFill>
                <a:effectLst>
                  <a:outerShdw dist="38100" dir="2700000" algn="bl" rotWithShape="0">
                    <a:srgbClr val="B1319F">
                      <a:lumMod val="75000"/>
                    </a:srgbClr>
                  </a:outerShdw>
                </a:effectLst>
              </a:rPr>
              <a:t>LE LICITE ET LE CONVENABLE</a:t>
            </a:r>
            <a:endParaRPr kumimoji="0" lang="es-ES" sz="4400" b="1" i="0" u="none" strike="noStrike" kern="1200" cap="none" spc="300" normalizeH="0" baseline="0" noProof="0" dirty="0">
              <a:ln w="13462">
                <a:solidFill>
                  <a:prstClr val="white"/>
                </a:solidFill>
                <a:prstDash val="solid"/>
              </a:ln>
              <a:solidFill>
                <a:srgbClr val="337519"/>
              </a:solidFill>
              <a:effectLst>
                <a:outerShdw dist="38100" dir="2700000" algn="bl" rotWithShape="0">
                  <a:srgbClr val="B1319F">
                    <a:lumMod val="75000"/>
                  </a:srgbClr>
                </a:outerShdw>
              </a:effectLst>
              <a:uLnTx/>
              <a:uFillTx/>
              <a:latin typeface="Aptos" panose="02110004020202020204"/>
              <a:ea typeface="+mn-ea"/>
              <a:cs typeface="+mn-cs"/>
            </a:endParaRPr>
          </a:p>
          <a:p>
            <a:pPr lvl="0" algn="ctr">
              <a:defRPr/>
            </a:pPr>
            <a:r>
              <a:rPr lang="fr-FR" sz="2400" b="1" dirty="0">
                <a:ln w="13462">
                  <a:noFill/>
                  <a:prstDash val="solid"/>
                </a:ln>
                <a:solidFill>
                  <a:srgbClr val="105660"/>
                </a:solidFill>
                <a:effectLst>
                  <a:outerShdw dist="25400" dir="2700000" algn="bl" rotWithShape="0">
                    <a:srgbClr val="48CEE0">
                      <a:alpha val="43000"/>
                    </a:srgbClr>
                  </a:outerShdw>
                </a:effectLst>
              </a:rPr>
              <a:t>1 Corinthiens 10.23-33 (Faire tout pour la gloire de Dieu</a:t>
            </a:r>
            <a:r>
              <a:rPr kumimoji="0" lang="es-ES" sz="2400" b="1" i="0" u="none" strike="noStrike" kern="1200" cap="none" spc="0" normalizeH="0" baseline="0" noProof="0" dirty="0">
                <a:ln w="13462">
                  <a:noFill/>
                  <a:prstDash val="solid"/>
                </a:ln>
                <a:solidFill>
                  <a:srgbClr val="105660"/>
                </a:solidFill>
                <a:effectLst>
                  <a:outerShdw dist="25400" dir="2700000" algn="bl" rotWithShape="0">
                    <a:srgbClr val="48CEE0">
                      <a:alpha val="43000"/>
                    </a:srgbClr>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157162" y="1039641"/>
            <a:ext cx="11877674" cy="646331"/>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lvl="0" algn="ctr"/>
            <a:r>
              <a:rPr lang="fr-FR" b="1" dirty="0">
                <a:solidFill>
                  <a:srgbClr val="635DD3">
                    <a:lumMod val="50000"/>
                  </a:srgbClr>
                </a:solidFill>
                <a:latin typeface="Comic Sans MS" panose="030F0702030302020204" pitchFamily="66" charset="0"/>
              </a:rPr>
              <a:t>«Soit donc que vous mangiez, soit que vous buviez, soit que vous fassiez quelque autre chose, faites tout pour la gloire de Dieu» </a:t>
            </a:r>
            <a:r>
              <a:rPr lang="fr-FR" sz="1400" b="1" dirty="0">
                <a:solidFill>
                  <a:srgbClr val="635DD3">
                    <a:lumMod val="50000"/>
                  </a:srgbClr>
                </a:solidFill>
                <a:latin typeface="Comic Sans MS" panose="030F0702030302020204" pitchFamily="66" charset="0"/>
              </a:rPr>
              <a:t>(1 Corinthiens 10.31)</a:t>
            </a:r>
            <a:endParaRPr lang="fr-FR" b="1" dirty="0">
              <a:solidFill>
                <a:srgbClr val="635DD3">
                  <a:lumMod val="50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703382"/>
            <a:ext cx="12191999" cy="400110"/>
          </a:xfrm>
          <a:prstGeom prst="rect">
            <a:avLst/>
          </a:prstGeom>
          <a:noFill/>
        </p:spPr>
        <p:txBody>
          <a:bodyPr wrap="square" rtlCol="0">
            <a:spAutoFit/>
          </a:bodyPr>
          <a:lstStyle/>
          <a:p>
            <a:pPr lvl="0" algn="ctr">
              <a:spcBef>
                <a:spcPts val="600"/>
              </a:spcBef>
            </a:pPr>
            <a:r>
              <a:rPr lang="fr-FR" sz="2000" b="1" dirty="0">
                <a:solidFill>
                  <a:prstClr val="black"/>
                </a:solidFill>
              </a:rPr>
              <a:t>«Tout m’est permis, mais tout n’est pas utile» (1 Corinthiens 10.23). Deux exemples concrets :</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3900959194"/>
              </p:ext>
            </p:extLst>
          </p:nvPr>
        </p:nvGraphicFramePr>
        <p:xfrm>
          <a:off x="180975" y="2201130"/>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lvl="0">
              <a:spcBef>
                <a:spcPts val="600"/>
              </a:spcBef>
            </a:pPr>
            <a:r>
              <a:rPr lang="fr-FR" sz="2000" b="1" dirty="0">
                <a:solidFill>
                  <a:prstClr val="black"/>
                </a:solidFill>
              </a:rPr>
              <a:t>Les deux principes fondamentaux qui sous-tendent ces instructions sont : glorifier Dieu en toutes choses (1 Corinthiens 10.31) ; et rechercher le bien de l’autre (1 Corinthiens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76754"/>
            <a:ext cx="7600949" cy="707886"/>
          </a:xfrm>
          <a:prstGeom prst="rect">
            <a:avLst/>
          </a:prstGeom>
          <a:noFill/>
        </p:spPr>
        <p:txBody>
          <a:bodyPr wrap="square">
            <a:spAutoFit/>
          </a:bodyPr>
          <a:lstStyle/>
          <a:p>
            <a:pPr lvl="0">
              <a:spcBef>
                <a:spcPts val="600"/>
              </a:spcBef>
              <a:defRPr/>
            </a:pPr>
            <a:r>
              <a:rPr lang="fr-FR" sz="2000" b="1" dirty="0">
                <a:solidFill>
                  <a:prstClr val="black"/>
                </a:solidFill>
              </a:rPr>
              <a:t>C’est-à-dire aimer Dieu par-dessus tout et son prochain comme soi-même (comme Jésus l’a demandé au jeune homme riche).</a:t>
            </a:r>
          </a:p>
        </p:txBody>
      </p:sp>
    </p:spTree>
    <p:extLst>
      <p:ext uri="{BB962C8B-B14F-4D97-AF65-F5344CB8AC3E}">
        <p14:creationId xmlns:p14="http://schemas.microsoft.com/office/powerpoint/2010/main" val="153855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DCD71DA-81C1-97AF-3067-191027A4F66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231928"/>
          </a:xfrm>
          <a:prstGeom prst="rect">
            <a:avLst/>
          </a:prstGeom>
          <a:noFill/>
        </p:spPr>
        <p:txBody>
          <a:bodyPr wrap="square">
            <a:spAutoFit/>
          </a:bodyPr>
          <a:lstStyle/>
          <a:p>
            <a:pPr>
              <a:spcBef>
                <a:spcPts val="600"/>
              </a:spcBef>
            </a:pPr>
            <a:r>
              <a:rPr lang="fr-FR" sz="2400" b="1" dirty="0">
                <a:latin typeface="Constantia" panose="02030602050306030303" pitchFamily="18" charset="0"/>
              </a:rPr>
              <a:t>«L’apôtre implorait les Corinthiens en ces termes: “Ainsi donc, que celui qui croit être debout prenne garde de tomber!” S’ils devenaient orgueilleux, sûrs d’eux-mêmes, s’ils négligeaient de veiller et de prier, alors ils tomberaient dans un grave péché, qui attirerait sur eux la colère divine.[…]</a:t>
            </a:r>
            <a:endParaRPr lang="fr-FR" sz="2400" b="1" noProof="0" dirty="0">
              <a:latin typeface="Constantia" panose="02030602050306030303" pitchFamily="18" charset="0"/>
            </a:endParaRPr>
          </a:p>
          <a:p>
            <a:pPr>
              <a:spcBef>
                <a:spcPts val="600"/>
              </a:spcBef>
            </a:pPr>
            <a:r>
              <a:rPr lang="fr-FR" sz="2400" b="1" dirty="0">
                <a:latin typeface="Constantia" panose="02030602050306030303" pitchFamily="18" charset="0"/>
              </a:rPr>
              <a:t>Paul invitait ses frères à s’interroger, pour savoir si leurs paroles et leurs actes n’avaient pas une mauvaise influence sur les autres. Il leur recommandait de ne rien faire qui semblât approuver l’idolâtrie, ou blesser les scrupules des faibles dans la foi.  "Soit donc que vous mangiez, soit que vous buviez, soit que vous fassiez quelque autre chose, faites tout pour la gloire de Dieu. " »</a:t>
            </a:r>
            <a:endParaRPr lang="fr-FR" sz="24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215865" y="5661095"/>
            <a:ext cx="3732177" cy="338554"/>
          </a:xfrm>
          <a:prstGeom prst="rect">
            <a:avLst/>
          </a:prstGeom>
          <a:noFill/>
        </p:spPr>
        <p:txBody>
          <a:bodyPr wrap="none" rtlCol="0">
            <a:spAutoFit/>
          </a:bodyPr>
          <a:lstStyle/>
          <a:p>
            <a:pPr algn="r"/>
            <a:r>
              <a:rPr lang="fr-FR" sz="1600" b="1" noProof="0" dirty="0"/>
              <a:t>E. G. W. (Les actes des apôtres, p. 281)</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3339</TotalTime>
  <Words>1362</Words>
  <Application>Microsoft Office PowerPoint</Application>
  <PresentationFormat>Panorámica</PresentationFormat>
  <Paragraphs>74</Paragraphs>
  <Slides>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Aptos</vt:lpstr>
      <vt:lpstr>Comic Sans MS</vt:lpstr>
      <vt:lpstr>Arial</vt:lpstr>
      <vt:lpstr>Aptos Display</vt:lpstr>
      <vt:lpstr>Wingdings</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66</cp:revision>
  <dcterms:created xsi:type="dcterms:W3CDTF">2026-07-04T15:24:19Z</dcterms:created>
  <dcterms:modified xsi:type="dcterms:W3CDTF">2026-07-25T19:53:44Z</dcterms:modified>
</cp:coreProperties>
</file>