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3" r:id="rId2"/>
    <p:sldId id="265" r:id="rId3"/>
    <p:sldId id="258" r:id="rId4"/>
    <p:sldId id="259" r:id="rId5"/>
    <p:sldId id="260" r:id="rId6"/>
    <p:sldId id="270" r:id="rId7"/>
    <p:sldId id="261" r:id="rId8"/>
    <p:sldId id="274" r:id="rId9"/>
    <p:sldId id="277" r:id="rId10"/>
    <p:sldId id="275" r:id="rId11"/>
    <p:sldId id="266" r:id="rId12"/>
    <p:sldId id="278" r:id="rId13"/>
    <p:sldId id="271" r:id="rId14"/>
  </p:sldIdLst>
  <p:sldSz cx="12192000" cy="6858000"/>
  <p:notesSz cx="6858000" cy="9144000"/>
  <p:embeddedFontLst>
    <p:embeddedFont>
      <p:font typeface="Aptos Light" panose="020B0004020202020204" pitchFamily="34" charset="0"/>
      <p:regular r:id="rId15"/>
      <p:italic r:id="rId16"/>
    </p:embeddedFon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35" autoAdjust="0"/>
    <p:restoredTop sz="96301"/>
  </p:normalViewPr>
  <p:slideViewPr>
    <p:cSldViewPr snapToGrid="0">
      <p:cViewPr varScale="1">
        <p:scale>
          <a:sx n="107" d="100"/>
          <a:sy n="107" d="100"/>
        </p:scale>
        <p:origin x="102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fr-FR" sz="2000" b="1" dirty="0">
              <a:effectLst>
                <a:outerShdw blurRad="38100" dist="38100" dir="2700000" algn="tl">
                  <a:srgbClr val="000000">
                    <a:alpha val="43137"/>
                  </a:srgbClr>
                </a:outerShdw>
              </a:effectLst>
            </a:rPr>
            <a:t>Quels dons Paul donne-t-il en exemple, parmi les nombreux autres qui existent ? (1Cor. 12.8-10 ; Ro. 12.6-8 ; </a:t>
          </a:r>
          <a:r>
            <a:rPr lang="fr-FR" sz="2000" b="1" dirty="0" err="1">
              <a:effectLst>
                <a:outerShdw blurRad="38100" dist="38100" dir="2700000" algn="tl">
                  <a:srgbClr val="000000">
                    <a:alpha val="43137"/>
                  </a:srgbClr>
                </a:outerShdw>
              </a:effectLst>
            </a:rPr>
            <a:t>Éph</a:t>
          </a:r>
          <a:r>
            <a:rPr lang="fr-FR" sz="2000" b="1" dirty="0">
              <a:effectLst>
                <a:outerShdw blurRad="38100" dist="38100" dir="2700000" algn="tl">
                  <a:srgbClr val="000000">
                    <a:alpha val="43137"/>
                  </a:srgbClr>
                </a:outerShdw>
              </a:effectLst>
            </a:rPr>
            <a:t>. 4.11-12)</a:t>
          </a:r>
          <a:endParaRPr lang="es-ES" sz="2000" b="1"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Parole</a:t>
          </a:r>
          <a:r>
            <a:rPr lang="es-ES" sz="2000" b="1" dirty="0"/>
            <a:t> de </a:t>
          </a:r>
          <a:r>
            <a:rPr lang="es-ES" sz="2000" b="1" dirty="0" err="1"/>
            <a:t>sagesse</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Parole</a:t>
          </a:r>
          <a:r>
            <a:rPr lang="es-ES" sz="2000" b="1" dirty="0"/>
            <a:t> de </a:t>
          </a:r>
          <a:r>
            <a:rPr lang="es-ES" sz="2000" b="1" dirty="0" err="1"/>
            <a:t>connaissance</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Foi</a:t>
          </a:r>
          <a:endParaRPr lang="es-ES" sz="20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Guérisons</a:t>
          </a:r>
          <a:endParaRPr lang="es-ES" sz="20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Miracles</a:t>
          </a:r>
          <a:endParaRPr lang="es-ES" sz="20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Prophétie</a:t>
          </a:r>
          <a:endParaRPr lang="es-ES" sz="20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Discernement</a:t>
          </a:r>
          <a:r>
            <a:rPr lang="es-ES" sz="2000" b="1" dirty="0"/>
            <a:t> des </a:t>
          </a:r>
          <a:r>
            <a:rPr lang="es-ES" sz="2000" b="1" dirty="0" err="1"/>
            <a:t>esprits</a:t>
          </a:r>
          <a:endParaRPr lang="es-ES" sz="20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Langues</a:t>
          </a:r>
          <a:endParaRPr lang="es-ES" sz="20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t>Interprétation</a:t>
          </a:r>
          <a:r>
            <a:rPr lang="es-ES" sz="2000" b="1" dirty="0"/>
            <a:t> des </a:t>
          </a:r>
          <a:r>
            <a:rPr lang="es-ES" sz="2000" b="1" dirty="0" err="1"/>
            <a:t>langues</a:t>
          </a:r>
          <a:endParaRPr lang="es-ES" sz="2000" dirty="0"/>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err="1">
              <a:solidFill>
                <a:schemeClr val="bg1"/>
              </a:solidFill>
              <a:highlight>
                <a:srgbClr val="000080"/>
              </a:highlight>
            </a:rPr>
            <a:t>Romains</a:t>
          </a:r>
          <a:r>
            <a:rPr lang="es-ES" sz="2000" b="1" dirty="0">
              <a:solidFill>
                <a:schemeClr val="bg1"/>
              </a:solidFill>
              <a:highlight>
                <a:srgbClr val="000080"/>
              </a:highlight>
            </a:rPr>
            <a:t> 12.6-8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Service</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Enseignement</a:t>
          </a:r>
          <a:endParaRPr lang="es-ES" sz="2000"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Exhortation</a:t>
          </a:r>
          <a:endParaRPr lang="es-ES" sz="20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Libéralité</a:t>
          </a:r>
          <a:endParaRPr lang="es-ES" sz="2000" dirty="0"/>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Direction</a:t>
          </a:r>
          <a:endParaRPr lang="es-ES" sz="2000" dirty="0"/>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Miséricorde</a:t>
          </a:r>
          <a:endParaRPr lang="es-ES" sz="2000" dirty="0"/>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1900" b="1" dirty="0" err="1">
              <a:solidFill>
                <a:schemeClr val="bg1"/>
              </a:solidFill>
              <a:highlight>
                <a:srgbClr val="008000"/>
              </a:highlight>
            </a:rPr>
            <a:t>Éphésiens</a:t>
          </a:r>
          <a:r>
            <a:rPr lang="es-ES" sz="1900" b="1" dirty="0">
              <a:solidFill>
                <a:schemeClr val="bg1"/>
              </a:solidFill>
              <a:highlight>
                <a:srgbClr val="008000"/>
              </a:highlight>
            </a:rPr>
            <a:t> 4.11-12</a:t>
          </a:r>
          <a:endParaRPr lang="es-ES" sz="19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Apostolat</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Évangélisation</a:t>
          </a:r>
          <a:endParaRPr lang="es-ES" sz="2000"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Pastorat</a:t>
          </a:r>
          <a:r>
            <a:rPr lang="es-ES" sz="2000" b="1" dirty="0"/>
            <a:t> et </a:t>
          </a:r>
          <a:r>
            <a:rPr lang="es-ES" sz="2000" b="1" dirty="0" err="1"/>
            <a:t>Enseignement</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800000"/>
              </a:highlight>
            </a:rPr>
            <a:t>1Corinthiens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23C51842-921C-44E8-83F0-C597F17BBEF7}" type="presOf" srcId="{502E26D6-2784-4DD7-A93A-5109B46B074F}" destId="{04DE4015-5369-40CD-A02D-45D8EC5F7704}" srcOrd="0" destOrd="8"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8" destOrd="0" parTransId="{4792E315-619E-4A6C-ADA5-7EC7B4ABE541}" sibTransId="{ADF7226B-8477-441E-A3C1-83163BDE0F4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1E0852F9-7705-425D-8C26-8871DE221144}" type="presOf" srcId="{7D8F604B-7369-49FC-BCC1-234B6EB1A30F}" destId="{04DE4015-5369-40CD-A02D-45D8EC5F7704}" srcOrd="0" destOrd="9"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l'amour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fait</a:t>
          </a:r>
          <a:endParaRPr lang="es-ES" sz="2000" b="1" dirty="0">
            <a:effectLst>
              <a:outerShdw blurRad="38100" dist="38100" dir="2700000" algn="tl">
                <a:srgbClr val="000000">
                  <a:alpha val="43137"/>
                </a:srgbClr>
              </a:outerShdw>
            </a:effectLst>
          </a:endParaRP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err="1"/>
            <a:t>Il</a:t>
          </a:r>
          <a:r>
            <a:rPr lang="es-ES" sz="2000" b="1" dirty="0"/>
            <a:t> </a:t>
          </a:r>
          <a:r>
            <a:rPr lang="es-ES" sz="2000" b="1" dirty="0" err="1"/>
            <a:t>est</a:t>
          </a:r>
          <a:r>
            <a:rPr lang="es-ES" sz="2000" b="1" dirty="0"/>
            <a:t> </a:t>
          </a:r>
          <a:r>
            <a:rPr lang="es-ES" sz="2000" b="1" dirty="0" err="1"/>
            <a:t>patient</a:t>
          </a:r>
          <a:endParaRPr lang="es-ES" sz="2000" b="1" dirty="0"/>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err="1"/>
            <a:t>Il</a:t>
          </a:r>
          <a:r>
            <a:rPr lang="es-ES" sz="2000" b="1" dirty="0"/>
            <a:t> </a:t>
          </a:r>
          <a:r>
            <a:rPr lang="es-ES" sz="2000" b="1" dirty="0" err="1"/>
            <a:t>est</a:t>
          </a:r>
          <a:r>
            <a:rPr lang="es-ES" sz="2000" b="1" dirty="0"/>
            <a:t> </a:t>
          </a:r>
          <a:r>
            <a:rPr lang="es-ES" sz="2000" b="1" dirty="0" err="1"/>
            <a:t>bienveillant</a:t>
          </a:r>
          <a:endParaRPr lang="es-ES" sz="2000" b="1" dirty="0"/>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es-ES" sz="2000" b="1" dirty="0" err="1">
              <a:effectLst>
                <a:outerShdw blurRad="38100" dist="38100" dir="2700000" algn="tl">
                  <a:srgbClr val="000000">
                    <a:alpha val="43137"/>
                  </a:srgbClr>
                </a:outerShdw>
              </a:effectLst>
            </a:rPr>
            <a:t>l'amour</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ne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fait</a:t>
          </a:r>
          <a:r>
            <a:rPr lang="es-ES" sz="2000" b="1" dirty="0">
              <a:effectLst>
                <a:outerShdw blurRad="38100" dist="38100" dir="2700000" algn="tl">
                  <a:srgbClr val="000000">
                    <a:alpha val="43137"/>
                  </a:srgbClr>
                </a:outerShdw>
              </a:effectLst>
            </a:rPr>
            <a:t> PAS</a:t>
          </a: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err="1"/>
            <a:t>Il</a:t>
          </a:r>
          <a:r>
            <a:rPr lang="es-ES" sz="2000" b="1" dirty="0"/>
            <a:t> </a:t>
          </a:r>
          <a:r>
            <a:rPr lang="es-ES" sz="2000" b="1" dirty="0" err="1"/>
            <a:t>n'est</a:t>
          </a:r>
          <a:r>
            <a:rPr lang="es-ES" sz="2000" b="1" dirty="0"/>
            <a:t> </a:t>
          </a:r>
          <a:r>
            <a:rPr lang="es-ES" sz="2000" b="1" dirty="0" err="1"/>
            <a:t>pas</a:t>
          </a:r>
          <a:r>
            <a:rPr lang="es-ES" sz="2000" b="1" dirty="0"/>
            <a:t> </a:t>
          </a:r>
          <a:r>
            <a:rPr lang="es-ES" sz="2000" b="1" dirty="0" err="1"/>
            <a:t>envieux</a:t>
          </a:r>
          <a:endParaRPr lang="es-ES" sz="2000" b="1" dirty="0"/>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fr-FR" sz="2000" b="1" dirty="0"/>
            <a:t>Il ne se vante pas</a:t>
          </a:r>
          <a:endParaRPr lang="es-ES" sz="2000" b="1" dirty="0"/>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err="1"/>
            <a:t>Il</a:t>
          </a:r>
          <a:r>
            <a:rPr lang="es-ES" sz="2000" b="1" dirty="0"/>
            <a:t> </a:t>
          </a:r>
          <a:r>
            <a:rPr lang="es-ES" sz="2000" b="1" dirty="0" err="1"/>
            <a:t>n'est</a:t>
          </a:r>
          <a:r>
            <a:rPr lang="es-ES" sz="2000" b="1" dirty="0"/>
            <a:t> </a:t>
          </a:r>
          <a:r>
            <a:rPr lang="es-ES" sz="2000" b="1" dirty="0" err="1"/>
            <a:t>pas</a:t>
          </a:r>
          <a:r>
            <a:rPr lang="es-ES" sz="2000" b="1" dirty="0"/>
            <a:t> </a:t>
          </a:r>
          <a:r>
            <a:rPr lang="es-ES" sz="2000" b="1" dirty="0" err="1"/>
            <a:t>orgueilleux</a:t>
          </a:r>
          <a:endParaRPr lang="es-ES" sz="2000" b="1" dirty="0"/>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err="1"/>
            <a:t>Il</a:t>
          </a:r>
          <a:r>
            <a:rPr lang="es-ES" sz="2000" b="1" dirty="0"/>
            <a:t> </a:t>
          </a:r>
          <a:r>
            <a:rPr lang="es-ES" sz="2000" b="1" dirty="0" err="1"/>
            <a:t>n'est</a:t>
          </a:r>
          <a:r>
            <a:rPr lang="es-ES" sz="2000" b="1" dirty="0"/>
            <a:t> </a:t>
          </a:r>
          <a:r>
            <a:rPr lang="es-ES" sz="2000" b="1" dirty="0" err="1"/>
            <a:t>pas</a:t>
          </a:r>
          <a:r>
            <a:rPr lang="es-ES" sz="2000" b="1" dirty="0"/>
            <a:t> </a:t>
          </a:r>
          <a:r>
            <a:rPr lang="es-ES" sz="2000" b="1" dirty="0" err="1"/>
            <a:t>impoli</a:t>
          </a:r>
          <a:endParaRPr lang="es-ES" sz="2000" b="1" dirty="0"/>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err="1"/>
            <a:t>Il</a:t>
          </a:r>
          <a:r>
            <a:rPr lang="es-ES" sz="2000" b="1" dirty="0"/>
            <a:t> </a:t>
          </a:r>
          <a:r>
            <a:rPr lang="es-ES" sz="2000" b="1" dirty="0" err="1"/>
            <a:t>n'est</a:t>
          </a:r>
          <a:r>
            <a:rPr lang="es-ES" sz="2000" b="1" dirty="0"/>
            <a:t> </a:t>
          </a:r>
          <a:r>
            <a:rPr lang="es-ES" sz="2000" b="1" dirty="0" err="1"/>
            <a:t>pas</a:t>
          </a:r>
          <a:r>
            <a:rPr lang="es-ES" sz="2000" b="1" dirty="0"/>
            <a:t> </a:t>
          </a:r>
          <a:r>
            <a:rPr lang="es-ES" sz="2000" b="1" dirty="0" err="1"/>
            <a:t>égoïste</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err="1"/>
            <a:t>Il</a:t>
          </a:r>
          <a:r>
            <a:rPr lang="es-ES" sz="2000" b="1" dirty="0"/>
            <a:t> </a:t>
          </a:r>
          <a:r>
            <a:rPr lang="es-ES" sz="2000" b="1" dirty="0" err="1"/>
            <a:t>ne</a:t>
          </a:r>
          <a:r>
            <a:rPr lang="es-ES" sz="2000" b="1" dirty="0"/>
            <a:t> </a:t>
          </a:r>
          <a:r>
            <a:rPr lang="es-ES" sz="2000" b="1" dirty="0" err="1"/>
            <a:t>s'irrite</a:t>
          </a:r>
          <a:r>
            <a:rPr lang="es-ES" sz="2000" b="1" dirty="0"/>
            <a:t> </a:t>
          </a:r>
          <a:r>
            <a:rPr lang="es-ES" sz="2000" b="1" dirty="0" err="1"/>
            <a:t>pas</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fr-FR" sz="2000" b="1" dirty="0"/>
            <a:t>Il ne tient pas compte du mal</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fr-FR" sz="2000" b="1" dirty="0"/>
            <a:t>Il ne se réjouit pas de l'injustice</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fr-FR" sz="2000" b="1" dirty="0"/>
            <a:t>Il se réjouit de la vérité</a:t>
          </a:r>
          <a:endParaRPr lang="es-ES" sz="2000" b="1" dirty="0"/>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err="1"/>
            <a:t>Il</a:t>
          </a:r>
          <a:r>
            <a:rPr lang="es-ES" sz="2000" b="1" dirty="0"/>
            <a:t> excuse </a:t>
          </a:r>
          <a:r>
            <a:rPr lang="es-ES" sz="2000" b="1" dirty="0" err="1"/>
            <a:t>tout</a:t>
          </a:r>
          <a:endParaRPr lang="es-ES" sz="2000" b="1" dirty="0"/>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err="1"/>
            <a:t>Il</a:t>
          </a:r>
          <a:r>
            <a:rPr lang="es-ES" sz="2000" b="1" dirty="0"/>
            <a:t> </a:t>
          </a:r>
          <a:r>
            <a:rPr lang="es-ES" sz="2000" b="1" dirty="0" err="1"/>
            <a:t>croit</a:t>
          </a:r>
          <a:r>
            <a:rPr lang="es-ES" sz="2000" b="1" dirty="0"/>
            <a:t> </a:t>
          </a:r>
          <a:r>
            <a:rPr lang="es-ES" sz="2000" b="1" dirty="0" err="1"/>
            <a:t>tout</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err="1"/>
            <a:t>Il</a:t>
          </a:r>
          <a:r>
            <a:rPr lang="es-ES" sz="2000" b="1" dirty="0"/>
            <a:t> </a:t>
          </a:r>
          <a:r>
            <a:rPr lang="es-ES" sz="2000" b="1" dirty="0" err="1"/>
            <a:t>espère</a:t>
          </a:r>
          <a:r>
            <a:rPr lang="es-ES" sz="2000" b="1" dirty="0"/>
            <a:t> </a:t>
          </a:r>
          <a:r>
            <a:rPr lang="es-ES" sz="2000" b="1" dirty="0" err="1"/>
            <a:t>tout</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err="1"/>
            <a:t>Il</a:t>
          </a:r>
          <a:r>
            <a:rPr lang="es-ES" sz="2000" b="1" dirty="0"/>
            <a:t> </a:t>
          </a:r>
          <a:r>
            <a:rPr lang="es-ES" sz="2000" b="1" dirty="0" err="1"/>
            <a:t>supporte</a:t>
          </a:r>
          <a:r>
            <a:rPr lang="es-ES" sz="2000" b="1" dirty="0"/>
            <a:t> </a:t>
          </a:r>
          <a:r>
            <a:rPr lang="es-ES" sz="2000" b="1" dirty="0" err="1"/>
            <a:t>tout</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fr-FR" sz="2000" b="1" dirty="0">
              <a:effectLst>
                <a:outerShdw blurRad="38100" dist="38100" dir="2700000" algn="tl">
                  <a:srgbClr val="000000">
                    <a:alpha val="43137"/>
                  </a:srgbClr>
                </a:outerShdw>
              </a:effectLst>
            </a:rPr>
            <a:t>Les événements annoncés — s'ils ne sont pas conditionnels — doivent s'accomplir </a:t>
          </a:r>
          <a:r>
            <a:rPr lang="fr-FR" sz="1600" b="1" dirty="0">
              <a:effectLst>
                <a:outerShdw blurRad="38100" dist="38100" dir="2700000" algn="tl">
                  <a:srgbClr val="000000">
                    <a:alpha val="43137"/>
                  </a:srgbClr>
                </a:outerShdw>
              </a:effectLst>
            </a:rPr>
            <a:t>(Deutéronome 18.22 ; Jérémie 28.8-9 ; Jonas 4.2)</a:t>
          </a:r>
          <a:endParaRPr lang="es-ES" sz="1600" b="1"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fr-FR" sz="2000" b="1" dirty="0">
              <a:effectLst>
                <a:outerShdw blurRad="38100" dist="38100" dir="2700000" algn="tl">
                  <a:srgbClr val="000000">
                    <a:alpha val="43137"/>
                  </a:srgbClr>
                </a:outerShdw>
              </a:effectLst>
            </a:rPr>
            <a:t>Son message doit être en accord avec celui des prophètes antérieurs </a:t>
          </a:r>
          <a:r>
            <a:rPr lang="fr-FR" sz="1600" b="1" dirty="0">
              <a:effectLst>
                <a:outerShdw blurRad="38100" dist="38100" dir="2700000" algn="tl">
                  <a:srgbClr val="000000">
                    <a:alpha val="43137"/>
                  </a:srgbClr>
                </a:outerShdw>
              </a:effectLst>
            </a:rPr>
            <a:t>(Deutéronome 13.1-3 ; Ésaïe 8.20)</a:t>
          </a:r>
          <a:endParaRPr lang="es-ES" sz="2000" b="1"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fr-FR" sz="2000" b="1" dirty="0">
              <a:effectLst>
                <a:outerShdw blurRad="38100" dist="38100" dir="2700000" algn="tl">
                  <a:srgbClr val="000000">
                    <a:alpha val="43137"/>
                  </a:srgbClr>
                </a:outerShdw>
              </a:effectLst>
            </a:rPr>
            <a:t>Il doit témoigner de l'incarnation de Jésus </a:t>
          </a:r>
          <a:r>
            <a:rPr lang="fr-FR" sz="1600" b="1" dirty="0">
              <a:effectLst>
                <a:outerShdw blurRad="38100" dist="38100" dir="2700000" algn="tl">
                  <a:srgbClr val="000000">
                    <a:alpha val="43137"/>
                  </a:srgbClr>
                </a:outerShdw>
              </a:effectLst>
            </a:rPr>
            <a:t>(1Jean 4.1-3)</a:t>
          </a:r>
          <a:endParaRPr lang="es-ES" sz="2000" b="1"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fr-FR" sz="2000" b="1" dirty="0">
              <a:effectLst>
                <a:outerShdw blurRad="38100" dist="38100" dir="2700000" algn="tl">
                  <a:srgbClr val="000000">
                    <a:alpha val="43137"/>
                  </a:srgbClr>
                </a:outerShdw>
              </a:effectLst>
            </a:rPr>
            <a:t>Sa vie doit être en concordance avec le message biblique qu'il prêche </a:t>
          </a:r>
          <a:r>
            <a:rPr lang="fr-FR" sz="1600" b="1" dirty="0">
              <a:effectLst>
                <a:outerShdw blurRad="38100" dist="38100" dir="2700000" algn="tl">
                  <a:srgbClr val="000000">
                    <a:alpha val="43137"/>
                  </a:srgbClr>
                </a:outerShdw>
              </a:effectLst>
            </a:rPr>
            <a:t>(Matthieu 7.15-20)</a:t>
          </a:r>
          <a:endParaRPr lang="es-ES" sz="1600" b="1"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effectLst>
                <a:outerShdw blurRad="38100" dist="38100" dir="2700000" algn="tl">
                  <a:srgbClr val="000000">
                    <a:alpha val="43137"/>
                  </a:srgbClr>
                </a:outerShdw>
              </a:effectLst>
            </a:rPr>
            <a:t>Quels dons Paul donne-t-il en exemple, parmi les nombreux autres qui existent ? (1Cor. 12.8-10 ; Ro. 12.6-8 ; </a:t>
          </a:r>
          <a:r>
            <a:rPr lang="fr-FR" sz="2000" b="1" kern="1200" dirty="0" err="1">
              <a:effectLst>
                <a:outerShdw blurRad="38100" dist="38100" dir="2700000" algn="tl">
                  <a:srgbClr val="000000">
                    <a:alpha val="43137"/>
                  </a:srgbClr>
                </a:outerShdw>
              </a:effectLst>
            </a:rPr>
            <a:t>Éph</a:t>
          </a:r>
          <a:r>
            <a:rPr lang="fr-FR" sz="2000" b="1" kern="1200" dirty="0">
              <a:effectLst>
                <a:outerShdw blurRad="38100" dist="38100" dir="2700000" algn="tl">
                  <a:srgbClr val="000000">
                    <a:alpha val="43137"/>
                  </a:srgbClr>
                </a:outerShdw>
              </a:effectLst>
            </a:rPr>
            <a:t>. 4.11-12)</a:t>
          </a:r>
          <a:endParaRPr lang="es-ES" sz="2000" b="1"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861" y="967521"/>
          <a:ext cx="2808002"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800000"/>
              </a:highlight>
            </a:rPr>
            <a:t>1Corinthiens 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Parole</a:t>
          </a:r>
          <a:r>
            <a:rPr lang="es-ES" sz="2000" b="1" kern="1200" dirty="0"/>
            <a:t> de </a:t>
          </a:r>
          <a:r>
            <a:rPr lang="es-ES" sz="2000" b="1" kern="1200" dirty="0" err="1"/>
            <a:t>sagesse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Parole</a:t>
          </a:r>
          <a:r>
            <a:rPr lang="es-ES" sz="2000" b="1" kern="1200" dirty="0"/>
            <a:t> de </a:t>
          </a:r>
          <a:r>
            <a:rPr lang="es-ES" sz="2000" b="1" kern="1200" dirty="0" err="1"/>
            <a:t>connaissance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Foi</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Guérisons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Miracles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Prophétie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Discernement</a:t>
          </a:r>
          <a:r>
            <a:rPr lang="es-ES" sz="2000" b="1" kern="1200" dirty="0"/>
            <a:t> des </a:t>
          </a:r>
          <a:r>
            <a:rPr lang="es-ES" sz="2000" b="1" kern="1200" dirty="0" err="1"/>
            <a:t>esprits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Langues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t>Interprétation</a:t>
          </a:r>
          <a:r>
            <a:rPr lang="es-ES" sz="2000" b="1" kern="1200" dirty="0"/>
            <a:t> des </a:t>
          </a:r>
          <a:r>
            <a:rPr lang="es-ES" sz="2000" b="1" kern="1200" dirty="0" err="1"/>
            <a:t>langues</a:t>
          </a:r>
          <a:endParaRPr lang="es-ES" sz="2000" kern="1200" dirty="0"/>
        </a:p>
      </dsp:txBody>
      <dsp:txXfrm>
        <a:off x="861" y="967521"/>
        <a:ext cx="2808002" cy="4293819"/>
      </dsp:txXfrm>
    </dsp:sp>
    <dsp:sp modelId="{8F95F10C-CDF9-4461-A7BC-9BC3BD7F92C5}">
      <dsp:nvSpPr>
        <dsp:cNvPr id="0" name=""/>
        <dsp:cNvSpPr/>
      </dsp:nvSpPr>
      <dsp:spPr>
        <a:xfrm>
          <a:off x="2808864" y="967521"/>
          <a:ext cx="2138436"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err="1">
              <a:solidFill>
                <a:schemeClr val="bg1"/>
              </a:solidFill>
              <a:highlight>
                <a:srgbClr val="000080"/>
              </a:highlight>
            </a:rPr>
            <a:t>Romains</a:t>
          </a:r>
          <a:r>
            <a:rPr lang="es-ES" sz="2000" b="1" kern="1200" dirty="0">
              <a:solidFill>
                <a:schemeClr val="bg1"/>
              </a:solidFill>
              <a:highlight>
                <a:srgbClr val="000080"/>
              </a:highlight>
            </a:rPr>
            <a:t> 12.6-8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es-ES" sz="2000" b="1" kern="1200" dirty="0"/>
            <a:t>Service</a:t>
          </a:r>
          <a:endParaRPr lang="es-ES" sz="2000" kern="1200" dirty="0"/>
        </a:p>
        <a:p>
          <a:pPr marL="265113" lvl="1" indent="0" algn="l" defTabSz="889000">
            <a:lnSpc>
              <a:spcPct val="90000"/>
            </a:lnSpc>
            <a:spcBef>
              <a:spcPct val="0"/>
            </a:spcBef>
            <a:spcAft>
              <a:spcPct val="15000"/>
            </a:spcAft>
            <a:buNone/>
          </a:pPr>
          <a:r>
            <a:rPr lang="es-ES" sz="2000" b="1" kern="1200" dirty="0" err="1"/>
            <a:t>Enseignement</a:t>
          </a:r>
          <a:endParaRPr lang="es-ES" sz="2000" kern="1200" dirty="0"/>
        </a:p>
        <a:p>
          <a:pPr marL="265113" lvl="1" indent="0" algn="l" defTabSz="889000">
            <a:lnSpc>
              <a:spcPct val="90000"/>
            </a:lnSpc>
            <a:spcBef>
              <a:spcPct val="0"/>
            </a:spcBef>
            <a:spcAft>
              <a:spcPct val="15000"/>
            </a:spcAft>
            <a:buNone/>
          </a:pPr>
          <a:r>
            <a:rPr lang="es-ES" sz="2000" b="1" kern="1200" dirty="0" err="1"/>
            <a:t>Exhortation</a:t>
          </a:r>
          <a:endParaRPr lang="es-ES" sz="2000" kern="1200" dirty="0"/>
        </a:p>
        <a:p>
          <a:pPr marL="265113" lvl="1" indent="0" algn="l" defTabSz="889000">
            <a:lnSpc>
              <a:spcPct val="90000"/>
            </a:lnSpc>
            <a:spcBef>
              <a:spcPct val="0"/>
            </a:spcBef>
            <a:spcAft>
              <a:spcPct val="15000"/>
            </a:spcAft>
            <a:buNone/>
          </a:pPr>
          <a:r>
            <a:rPr lang="es-ES" sz="2000" b="1" kern="1200" dirty="0" err="1"/>
            <a:t>Libéralité</a:t>
          </a:r>
          <a:endParaRPr lang="es-ES" sz="2000" kern="1200" dirty="0"/>
        </a:p>
        <a:p>
          <a:pPr marL="265113" lvl="1" indent="0" algn="l" defTabSz="889000">
            <a:lnSpc>
              <a:spcPct val="90000"/>
            </a:lnSpc>
            <a:spcBef>
              <a:spcPct val="0"/>
            </a:spcBef>
            <a:spcAft>
              <a:spcPct val="15000"/>
            </a:spcAft>
            <a:buNone/>
          </a:pPr>
          <a:r>
            <a:rPr lang="es-ES" sz="2000" b="1" kern="1200" dirty="0" err="1"/>
            <a:t>Direction</a:t>
          </a:r>
          <a:endParaRPr lang="es-ES" sz="2000" kern="1200" dirty="0"/>
        </a:p>
        <a:p>
          <a:pPr marL="265113" lvl="1" indent="0" algn="l" defTabSz="889000">
            <a:lnSpc>
              <a:spcPct val="90000"/>
            </a:lnSpc>
            <a:spcBef>
              <a:spcPct val="0"/>
            </a:spcBef>
            <a:spcAft>
              <a:spcPct val="15000"/>
            </a:spcAft>
            <a:buNone/>
          </a:pPr>
          <a:r>
            <a:rPr lang="es-ES" sz="2000" b="1" kern="1200" dirty="0" err="1"/>
            <a:t>Miséricorde</a:t>
          </a:r>
          <a:endParaRPr lang="es-ES" sz="2000" kern="1200" dirty="0"/>
        </a:p>
      </dsp:txBody>
      <dsp:txXfrm>
        <a:off x="2808864" y="967521"/>
        <a:ext cx="2138436" cy="4293819"/>
      </dsp:txXfrm>
    </dsp:sp>
    <dsp:sp modelId="{BE5080B9-EA33-42BA-9920-DB396A08385A}">
      <dsp:nvSpPr>
        <dsp:cNvPr id="0" name=""/>
        <dsp:cNvSpPr/>
      </dsp:nvSpPr>
      <dsp:spPr>
        <a:xfrm>
          <a:off x="4947301" y="967521"/>
          <a:ext cx="2138436"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t" anchorCtr="0">
          <a:noAutofit/>
        </a:bodyPr>
        <a:lstStyle/>
        <a:p>
          <a:pPr marL="0" lvl="0" indent="0" algn="ctr" defTabSz="844550">
            <a:lnSpc>
              <a:spcPct val="90000"/>
            </a:lnSpc>
            <a:spcBef>
              <a:spcPct val="0"/>
            </a:spcBef>
            <a:spcAft>
              <a:spcPct val="35000"/>
            </a:spcAft>
            <a:buNone/>
          </a:pPr>
          <a:r>
            <a:rPr lang="es-ES" sz="1900" b="1" kern="1200" dirty="0" err="1">
              <a:solidFill>
                <a:schemeClr val="bg1"/>
              </a:solidFill>
              <a:highlight>
                <a:srgbClr val="008000"/>
              </a:highlight>
            </a:rPr>
            <a:t>Éphésiens</a:t>
          </a:r>
          <a:r>
            <a:rPr lang="es-ES" sz="1900" b="1" kern="1200" dirty="0">
              <a:solidFill>
                <a:schemeClr val="bg1"/>
              </a:solidFill>
              <a:highlight>
                <a:srgbClr val="008000"/>
              </a:highlight>
            </a:rPr>
            <a:t> 4.11-12</a:t>
          </a:r>
          <a:endParaRPr lang="es-ES" sz="19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s-ES" sz="2000" b="1" kern="1200" dirty="0" err="1"/>
            <a:t>Apostolat</a:t>
          </a:r>
          <a:endParaRPr lang="es-ES" sz="2000" kern="1200" dirty="0"/>
        </a:p>
        <a:p>
          <a:pPr marL="265113" lvl="1" indent="0" algn="l" defTabSz="889000">
            <a:lnSpc>
              <a:spcPct val="90000"/>
            </a:lnSpc>
            <a:spcBef>
              <a:spcPct val="0"/>
            </a:spcBef>
            <a:spcAft>
              <a:spcPct val="15000"/>
            </a:spcAft>
            <a:buNone/>
          </a:pPr>
          <a:r>
            <a:rPr lang="es-ES" sz="2000" b="1" kern="1200" dirty="0" err="1"/>
            <a:t>Évangélisation</a:t>
          </a:r>
          <a:endParaRPr lang="es-ES" sz="2000" kern="1200" dirty="0"/>
        </a:p>
        <a:p>
          <a:pPr marL="265113" lvl="1" indent="0" algn="l" defTabSz="889000">
            <a:lnSpc>
              <a:spcPct val="90000"/>
            </a:lnSpc>
            <a:spcBef>
              <a:spcPct val="0"/>
            </a:spcBef>
            <a:spcAft>
              <a:spcPct val="15000"/>
            </a:spcAft>
            <a:buNone/>
          </a:pPr>
          <a:r>
            <a:rPr lang="es-ES" sz="2000" b="1" kern="1200" dirty="0" err="1"/>
            <a:t>Pastorat</a:t>
          </a:r>
          <a:r>
            <a:rPr lang="es-ES" sz="2000" b="1" kern="1200" dirty="0"/>
            <a:t> et </a:t>
          </a:r>
          <a:r>
            <a:rPr lang="es-ES" sz="2000" b="1" kern="1200" dirty="0" err="1"/>
            <a:t>Enseignement</a:t>
          </a:r>
          <a:endParaRPr lang="es-ES" sz="2000" kern="1200" dirty="0"/>
        </a:p>
      </dsp:txBody>
      <dsp:txXfrm>
        <a:off x="4947301" y="967521"/>
        <a:ext cx="2138436"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l'amour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fait</a:t>
          </a:r>
          <a:endParaRPr lang="es-ES" sz="2000" b="1" kern="1200" dirty="0">
            <a:effectLst>
              <a:outerShdw blurRad="38100" dist="38100" dir="2700000" algn="tl">
                <a:srgbClr val="000000">
                  <a:alpha val="43137"/>
                </a:srgbClr>
              </a:outerShdw>
            </a:effectLst>
          </a:endParaRP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Il</a:t>
          </a:r>
          <a:r>
            <a:rPr lang="es-ES" sz="2000" b="1" kern="1200" dirty="0"/>
            <a:t> </a:t>
          </a:r>
          <a:r>
            <a:rPr lang="es-ES" sz="2000" b="1" kern="1200" dirty="0" err="1"/>
            <a:t>est</a:t>
          </a:r>
          <a:r>
            <a:rPr lang="es-ES" sz="2000" b="1" kern="1200" dirty="0"/>
            <a:t> </a:t>
          </a:r>
          <a:r>
            <a:rPr lang="es-ES" sz="2000" b="1" kern="1200" dirty="0" err="1"/>
            <a:t>patient</a:t>
          </a:r>
          <a:endParaRPr lang="es-ES" sz="2000" b="1" kern="1200" dirty="0"/>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Il</a:t>
          </a:r>
          <a:r>
            <a:rPr lang="es-ES" sz="2000" b="1" kern="1200" dirty="0"/>
            <a:t> </a:t>
          </a:r>
          <a:r>
            <a:rPr lang="es-ES" sz="2000" b="1" kern="1200" dirty="0" err="1"/>
            <a:t>est</a:t>
          </a:r>
          <a:r>
            <a:rPr lang="es-ES" sz="2000" b="1" kern="1200" dirty="0"/>
            <a:t> </a:t>
          </a:r>
          <a:r>
            <a:rPr lang="es-ES" sz="2000" b="1" kern="1200" dirty="0" err="1"/>
            <a:t>bienveillant</a:t>
          </a:r>
          <a:endParaRPr lang="es-ES" sz="2000" b="1" kern="1200" dirty="0"/>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t>Il se réjouit de la vérité</a:t>
          </a:r>
          <a:endParaRPr lang="es-ES" sz="2000" b="1" kern="1200" dirty="0"/>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Il</a:t>
          </a:r>
          <a:r>
            <a:rPr lang="es-ES" sz="2000" b="1" kern="1200" dirty="0"/>
            <a:t> excuse </a:t>
          </a:r>
          <a:r>
            <a:rPr lang="es-ES" sz="2000" b="1" kern="1200" dirty="0" err="1"/>
            <a:t>tout</a:t>
          </a:r>
          <a:endParaRPr lang="es-ES" sz="2000" b="1" kern="1200" dirty="0"/>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Il</a:t>
          </a:r>
          <a:r>
            <a:rPr lang="es-ES" sz="2000" b="1" kern="1200" dirty="0"/>
            <a:t> </a:t>
          </a:r>
          <a:r>
            <a:rPr lang="es-ES" sz="2000" b="1" kern="1200" dirty="0" err="1"/>
            <a:t>croit</a:t>
          </a:r>
          <a:r>
            <a:rPr lang="es-ES" sz="2000" b="1" kern="1200" dirty="0"/>
            <a:t> </a:t>
          </a:r>
          <a:r>
            <a:rPr lang="es-ES" sz="2000" b="1" kern="1200" dirty="0" err="1"/>
            <a:t>tout</a:t>
          </a:r>
          <a:endParaRPr lang="es-ES" sz="20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Il</a:t>
          </a:r>
          <a:r>
            <a:rPr lang="es-ES" sz="2000" b="1" kern="1200" dirty="0"/>
            <a:t> </a:t>
          </a:r>
          <a:r>
            <a:rPr lang="es-ES" sz="2000" b="1" kern="1200" dirty="0" err="1"/>
            <a:t>espère</a:t>
          </a:r>
          <a:r>
            <a:rPr lang="es-ES" sz="2000" b="1" kern="1200" dirty="0"/>
            <a:t> </a:t>
          </a:r>
          <a:r>
            <a:rPr lang="es-ES" sz="2000" b="1" kern="1200" dirty="0" err="1"/>
            <a:t>tout</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Il</a:t>
          </a:r>
          <a:r>
            <a:rPr lang="es-ES" sz="2000" b="1" kern="1200" dirty="0"/>
            <a:t> </a:t>
          </a:r>
          <a:r>
            <a:rPr lang="es-ES" sz="2000" b="1" kern="1200" dirty="0" err="1"/>
            <a:t>supporte</a:t>
          </a:r>
          <a:r>
            <a:rPr lang="es-ES" sz="2000" b="1" kern="1200" dirty="0"/>
            <a:t> </a:t>
          </a:r>
          <a:r>
            <a:rPr lang="es-ES" sz="2000" b="1" kern="1200" dirty="0" err="1"/>
            <a:t>tout</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l'amour</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ne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fait</a:t>
          </a:r>
          <a:r>
            <a:rPr lang="es-ES" sz="2000" b="1" kern="1200" dirty="0">
              <a:effectLst>
                <a:outerShdw blurRad="38100" dist="38100" dir="2700000" algn="tl">
                  <a:srgbClr val="000000">
                    <a:alpha val="43137"/>
                  </a:srgbClr>
                </a:outerShdw>
              </a:effectLst>
            </a:rPr>
            <a:t> PAS</a:t>
          </a: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Il</a:t>
          </a:r>
          <a:r>
            <a:rPr lang="es-ES" sz="2000" b="1" kern="1200" dirty="0"/>
            <a:t> </a:t>
          </a:r>
          <a:r>
            <a:rPr lang="es-ES" sz="2000" b="1" kern="1200" dirty="0" err="1"/>
            <a:t>n'est</a:t>
          </a:r>
          <a:r>
            <a:rPr lang="es-ES" sz="2000" b="1" kern="1200" dirty="0"/>
            <a:t> </a:t>
          </a:r>
          <a:r>
            <a:rPr lang="es-ES" sz="2000" b="1" kern="1200" dirty="0" err="1"/>
            <a:t>pas</a:t>
          </a:r>
          <a:r>
            <a:rPr lang="es-ES" sz="2000" b="1" kern="1200" dirty="0"/>
            <a:t> </a:t>
          </a:r>
          <a:r>
            <a:rPr lang="es-ES" sz="2000" b="1" kern="1200" dirty="0" err="1"/>
            <a:t>envieux</a:t>
          </a:r>
          <a:endParaRPr lang="es-ES" sz="2000" b="1" kern="1200" dirty="0"/>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t>Il ne se vante pas</a:t>
          </a:r>
          <a:endParaRPr lang="es-ES" sz="2000" b="1" kern="1200" dirty="0"/>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Il</a:t>
          </a:r>
          <a:r>
            <a:rPr lang="es-ES" sz="2000" b="1" kern="1200" dirty="0"/>
            <a:t> </a:t>
          </a:r>
          <a:r>
            <a:rPr lang="es-ES" sz="2000" b="1" kern="1200" dirty="0" err="1"/>
            <a:t>n'est</a:t>
          </a:r>
          <a:r>
            <a:rPr lang="es-ES" sz="2000" b="1" kern="1200" dirty="0"/>
            <a:t> </a:t>
          </a:r>
          <a:r>
            <a:rPr lang="es-ES" sz="2000" b="1" kern="1200" dirty="0" err="1"/>
            <a:t>pas</a:t>
          </a:r>
          <a:r>
            <a:rPr lang="es-ES" sz="2000" b="1" kern="1200" dirty="0"/>
            <a:t> </a:t>
          </a:r>
          <a:r>
            <a:rPr lang="es-ES" sz="2000" b="1" kern="1200" dirty="0" err="1"/>
            <a:t>orgueilleux</a:t>
          </a:r>
          <a:endParaRPr lang="es-ES" sz="2000" b="1" kern="1200" dirty="0"/>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Il</a:t>
          </a:r>
          <a:r>
            <a:rPr lang="es-ES" sz="2000" b="1" kern="1200" dirty="0"/>
            <a:t> </a:t>
          </a:r>
          <a:r>
            <a:rPr lang="es-ES" sz="2000" b="1" kern="1200" dirty="0" err="1"/>
            <a:t>n'est</a:t>
          </a:r>
          <a:r>
            <a:rPr lang="es-ES" sz="2000" b="1" kern="1200" dirty="0"/>
            <a:t> </a:t>
          </a:r>
          <a:r>
            <a:rPr lang="es-ES" sz="2000" b="1" kern="1200" dirty="0" err="1"/>
            <a:t>pas</a:t>
          </a:r>
          <a:r>
            <a:rPr lang="es-ES" sz="2000" b="1" kern="1200" dirty="0"/>
            <a:t> </a:t>
          </a:r>
          <a:r>
            <a:rPr lang="es-ES" sz="2000" b="1" kern="1200" dirty="0" err="1"/>
            <a:t>impoli</a:t>
          </a:r>
          <a:endParaRPr lang="es-ES" sz="2000" b="1" kern="1200" dirty="0"/>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Il</a:t>
          </a:r>
          <a:r>
            <a:rPr lang="es-ES" sz="2000" b="1" kern="1200" dirty="0"/>
            <a:t> </a:t>
          </a:r>
          <a:r>
            <a:rPr lang="es-ES" sz="2000" b="1" kern="1200" dirty="0" err="1"/>
            <a:t>n'est</a:t>
          </a:r>
          <a:r>
            <a:rPr lang="es-ES" sz="2000" b="1" kern="1200" dirty="0"/>
            <a:t> </a:t>
          </a:r>
          <a:r>
            <a:rPr lang="es-ES" sz="2000" b="1" kern="1200" dirty="0" err="1"/>
            <a:t>pas</a:t>
          </a:r>
          <a:r>
            <a:rPr lang="es-ES" sz="2000" b="1" kern="1200" dirty="0"/>
            <a:t> </a:t>
          </a:r>
          <a:r>
            <a:rPr lang="es-ES" sz="2000" b="1" kern="1200" dirty="0" err="1"/>
            <a:t>égoïste</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t>Il</a:t>
          </a:r>
          <a:r>
            <a:rPr lang="es-ES" sz="2000" b="1" kern="1200" dirty="0"/>
            <a:t> </a:t>
          </a:r>
          <a:r>
            <a:rPr lang="es-ES" sz="2000" b="1" kern="1200" dirty="0" err="1"/>
            <a:t>ne</a:t>
          </a:r>
          <a:r>
            <a:rPr lang="es-ES" sz="2000" b="1" kern="1200" dirty="0"/>
            <a:t> </a:t>
          </a:r>
          <a:r>
            <a:rPr lang="es-ES" sz="2000" b="1" kern="1200" dirty="0" err="1"/>
            <a:t>s'irrite</a:t>
          </a:r>
          <a:r>
            <a:rPr lang="es-ES" sz="2000" b="1" kern="1200" dirty="0"/>
            <a:t> </a:t>
          </a:r>
          <a:r>
            <a:rPr lang="es-ES" sz="2000" b="1" kern="1200" dirty="0" err="1"/>
            <a:t>pas</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t>Il ne tient pas compte du mal</a:t>
          </a:r>
          <a:endParaRPr lang="es-ES" sz="20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t>Il ne se réjouit pas de l'injustice</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b="1" kern="1200" dirty="0">
              <a:effectLst>
                <a:outerShdw blurRad="38100" dist="38100" dir="2700000" algn="tl">
                  <a:srgbClr val="000000">
                    <a:alpha val="43137"/>
                  </a:srgbClr>
                </a:outerShdw>
              </a:effectLst>
            </a:rPr>
            <a:t>Les événements annoncés — s'ils ne sont pas conditionnels — doivent s'accomplir </a:t>
          </a:r>
          <a:r>
            <a:rPr lang="fr-FR" sz="1600" b="1" kern="1200" dirty="0">
              <a:effectLst>
                <a:outerShdw blurRad="38100" dist="38100" dir="2700000" algn="tl">
                  <a:srgbClr val="000000">
                    <a:alpha val="43137"/>
                  </a:srgbClr>
                </a:outerShdw>
              </a:effectLst>
            </a:rPr>
            <a:t>(Deutéronome 18.22 ; Jérémie 28.8-9 ; Jonas 4.2)</a:t>
          </a:r>
          <a:endParaRPr lang="es-ES" sz="1600" b="1"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b="1" kern="1200" dirty="0">
              <a:effectLst>
                <a:outerShdw blurRad="38100" dist="38100" dir="2700000" algn="tl">
                  <a:srgbClr val="000000">
                    <a:alpha val="43137"/>
                  </a:srgbClr>
                </a:outerShdw>
              </a:effectLst>
            </a:rPr>
            <a:t>Son message doit être en accord avec celui des prophètes antérieurs </a:t>
          </a:r>
          <a:r>
            <a:rPr lang="fr-FR" sz="1600" b="1" kern="1200" dirty="0">
              <a:effectLst>
                <a:outerShdw blurRad="38100" dist="38100" dir="2700000" algn="tl">
                  <a:srgbClr val="000000">
                    <a:alpha val="43137"/>
                  </a:srgbClr>
                </a:outerShdw>
              </a:effectLst>
            </a:rPr>
            <a:t>(Deutéronome 13.1-3 ; Ésaïe 8.20)</a:t>
          </a:r>
          <a:endParaRPr lang="es-ES" sz="2000" b="1"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b="1" kern="1200" dirty="0">
              <a:effectLst>
                <a:outerShdw blurRad="38100" dist="38100" dir="2700000" algn="tl">
                  <a:srgbClr val="000000">
                    <a:alpha val="43137"/>
                  </a:srgbClr>
                </a:outerShdw>
              </a:effectLst>
            </a:rPr>
            <a:t>Il doit témoigner de l'incarnation de Jésus </a:t>
          </a:r>
          <a:r>
            <a:rPr lang="fr-FR" sz="1600" b="1" kern="1200" dirty="0">
              <a:effectLst>
                <a:outerShdw blurRad="38100" dist="38100" dir="2700000" algn="tl">
                  <a:srgbClr val="000000">
                    <a:alpha val="43137"/>
                  </a:srgbClr>
                </a:outerShdw>
              </a:effectLst>
            </a:rPr>
            <a:t>(1Jean 4.1-3)</a:t>
          </a:r>
          <a:endParaRPr lang="es-ES" sz="2000" b="1"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b="1" kern="1200" dirty="0">
              <a:effectLst>
                <a:outerShdw blurRad="38100" dist="38100" dir="2700000" algn="tl">
                  <a:srgbClr val="000000">
                    <a:alpha val="43137"/>
                  </a:srgbClr>
                </a:outerShdw>
              </a:effectLst>
            </a:rPr>
            <a:t>Sa vie doit être en concordance avec le message biblique qu'il prêche </a:t>
          </a:r>
          <a:r>
            <a:rPr lang="fr-FR" sz="1600" b="1" kern="1200" dirty="0">
              <a:effectLst>
                <a:outerShdw blurRad="38100" dist="38100" dir="2700000" algn="tl">
                  <a:srgbClr val="000000">
                    <a:alpha val="43137"/>
                  </a:srgbClr>
                </a:outerShdw>
              </a:effectLst>
            </a:rPr>
            <a:t>(Matthieu 7.15-20)</a:t>
          </a:r>
          <a:endParaRPr lang="es-ES" sz="1600" b="1"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28/07/2026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28/07/2026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28/07/2026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28/07/2026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28/07/2026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28/07/2026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28/07/2026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28/07/2026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28/07/2026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28/07/2026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28/07/2026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28/07/2026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0.jpeg"/><Relationship Id="rId7" Type="http://schemas.openxmlformats.org/officeDocument/2006/relationships/diagramLayout" Target="../diagrams/layout3.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Data" Target="../diagrams/data3.xml"/><Relationship Id="rId5" Type="http://schemas.openxmlformats.org/officeDocument/2006/relationships/image" Target="../media/image42.jpeg"/><Relationship Id="rId10" Type="http://schemas.microsoft.com/office/2007/relationships/diagramDrawing" Target="../diagrams/drawing3.xml"/><Relationship Id="rId4" Type="http://schemas.openxmlformats.org/officeDocument/2006/relationships/image" Target="../media/image41.jpeg"/><Relationship Id="rId9" Type="http://schemas.openxmlformats.org/officeDocument/2006/relationships/diagramColors" Target="../diagrams/colors3.xml"/></Relationships>
</file>

<file path=ppt/slides/_rels/slide1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2.jpeg"/><Relationship Id="rId7" Type="http://schemas.openxmlformats.org/officeDocument/2006/relationships/diagramColors" Target="../diagrams/colors1.xml"/><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25.svg"/><Relationship Id="rId5" Type="http://schemas.openxmlformats.org/officeDocument/2006/relationships/diagramLayout" Target="../diagrams/layout1.xml"/><Relationship Id="rId10" Type="http://schemas.openxmlformats.org/officeDocument/2006/relationships/image" Target="../media/image24.svg"/><Relationship Id="rId4" Type="http://schemas.openxmlformats.org/officeDocument/2006/relationships/diagramData" Target="../diagrams/data1.xml"/><Relationship Id="rId9"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33.jpeg"/><Relationship Id="rId7" Type="http://schemas.openxmlformats.org/officeDocument/2006/relationships/diagramLayout" Target="../diagrams/layout2.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microsoft.com/office/2007/relationships/hdphoto" Target="../media/hdphoto3.wdp"/><Relationship Id="rId10" Type="http://schemas.microsoft.com/office/2007/relationships/diagramDrawing" Target="../diagrams/drawing2.xml"/><Relationship Id="rId4" Type="http://schemas.openxmlformats.org/officeDocument/2006/relationships/image" Target="../media/image34.png"/><Relationship Id="rId9" Type="http://schemas.openxmlformats.org/officeDocument/2006/relationships/diagramColors" Target="../diagrams/colors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fr-FR" sz="7400" b="1" spc="600" noProof="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DONS SPIRITUELS</a:t>
            </a: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923330"/>
          </a:xfrm>
          <a:prstGeom prst="rect">
            <a:avLst/>
          </a:prstGeom>
          <a:noFill/>
        </p:spPr>
        <p:txBody>
          <a:bodyPr wrap="square" rtlCol="0">
            <a:spAutoFit/>
          </a:bodyPr>
          <a:lstStyle/>
          <a:p>
            <a:pPr algn="ctr"/>
            <a:r>
              <a:rPr lang="fr-FR" b="1" noProof="0" dirty="0">
                <a:solidFill>
                  <a:srgbClr val="FFEFCA"/>
                </a:solidFill>
                <a:effectLst>
                  <a:outerShdw blurRad="38100" dist="38100" dir="2700000" algn="tl">
                    <a:srgbClr val="000000">
                      <a:alpha val="43137"/>
                    </a:srgbClr>
                  </a:outerShdw>
                </a:effectLst>
              </a:rPr>
              <a:t>Leçon 6 pour le Sabbat</a:t>
            </a:r>
            <a:r>
              <a:rPr lang="fr-FR" b="1" dirty="0">
                <a:solidFill>
                  <a:srgbClr val="FFEFCA"/>
                </a:solidFill>
                <a:effectLst>
                  <a:outerShdw blurRad="38100" dist="38100" dir="2700000" algn="tl">
                    <a:srgbClr val="000000">
                      <a:alpha val="43137"/>
                    </a:srgbClr>
                  </a:outerShdw>
                </a:effectLst>
              </a:rPr>
              <a:t> </a:t>
            </a:r>
            <a:r>
              <a:rPr lang="fr-FR" b="1" noProof="0" dirty="0">
                <a:solidFill>
                  <a:srgbClr val="FFEFCA"/>
                </a:solidFill>
                <a:effectLst>
                  <a:outerShdw blurRad="38100" dist="38100" dir="2700000" algn="tl">
                    <a:srgbClr val="000000">
                      <a:alpha val="43137"/>
                    </a:srgbClr>
                  </a:outerShdw>
                </a:effectLst>
              </a:rPr>
              <a:t>8 août 2026</a:t>
            </a:r>
            <a:br>
              <a:rPr lang="fr-FR" b="1" noProof="0" dirty="0">
                <a:solidFill>
                  <a:srgbClr val="FFEFCA"/>
                </a:solidFill>
                <a:effectLst>
                  <a:outerShdw blurRad="38100" dist="38100" dir="2700000" algn="tl">
                    <a:srgbClr val="000000">
                      <a:alpha val="43137"/>
                    </a:srgbClr>
                  </a:outerShdw>
                </a:effectLst>
              </a:rPr>
            </a:br>
            <a:endParaRPr lang="fr-FR" b="1" noProof="0" dirty="0">
              <a:solidFill>
                <a:srgbClr val="FFEFCA"/>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205D664-848E-D433-9DC5-98BD8D266B0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C7D76ED3-A42D-699B-C08F-1036C21B47B2}"/>
              </a:ext>
            </a:extLst>
          </p:cNvPr>
          <p:cNvSpPr txBox="1"/>
          <p:nvPr/>
        </p:nvSpPr>
        <p:spPr>
          <a:xfrm>
            <a:off x="6240378" y="175950"/>
            <a:ext cx="5951622" cy="2123658"/>
          </a:xfrm>
          <a:prstGeom prst="rect">
            <a:avLst/>
          </a:prstGeom>
          <a:noFill/>
        </p:spPr>
        <p:txBody>
          <a:bodyPr wrap="square">
            <a:spAutoFit/>
          </a:bodyPr>
          <a:lstStyle/>
          <a:p>
            <a:pPr algn="ctr"/>
            <a:r>
              <a:rPr lang="fr-FR" sz="6600" b="1" noProof="0" dirty="0">
                <a:ln w="13462">
                  <a:solidFill>
                    <a:schemeClr val="bg1"/>
                  </a:solidFill>
                  <a:prstDash val="solid"/>
                </a:ln>
                <a:solidFill>
                  <a:srgbClr val="7030A0"/>
                </a:solidFill>
                <a:effectLst>
                  <a:outerShdw dist="38100" dir="2700000" algn="bl" rotWithShape="0">
                    <a:schemeClr val="accent5"/>
                  </a:outerShdw>
                </a:effectLst>
              </a:rPr>
              <a:t>DONS SPÉCIAUX</a:t>
            </a: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179AFDA-A376-4065-0320-59D6FD19218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fr-FR" sz="4400" b="1" spc="600" noProof="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LE DON DES LANGUES</a:t>
            </a: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69332"/>
          </a:xfrm>
          <a:prstGeom prst="rect">
            <a:avLst/>
          </a:prstGeom>
          <a:noFill/>
        </p:spPr>
        <p:txBody>
          <a:bodyPr wrap="square">
            <a:spAutoFit/>
          </a:bodyPr>
          <a:lstStyle/>
          <a:p>
            <a:pPr algn="ctr"/>
            <a:r>
              <a:rPr lang="fr-FR"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C’est pourquoi, que celui qui parle en langue prie pour avoir le don d’interpréter. </a:t>
            </a:r>
            <a:r>
              <a:rPr lang="fr-FR" b="1" noProof="0"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fr-FR" sz="1400" b="1" noProof="0"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(1Corinthiens 14.13)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74834" y="1038225"/>
            <a:ext cx="7839063" cy="1323439"/>
          </a:xfrm>
          <a:prstGeom prst="rect">
            <a:avLst/>
          </a:prstGeom>
          <a:noFill/>
        </p:spPr>
        <p:txBody>
          <a:bodyPr wrap="square" rtlCol="0">
            <a:spAutoFit/>
          </a:bodyPr>
          <a:lstStyle/>
          <a:p>
            <a:pPr>
              <a:spcBef>
                <a:spcPts val="600"/>
              </a:spcBef>
            </a:pPr>
            <a:r>
              <a:rPr lang="fr-FR" sz="2000" b="1" noProof="0" dirty="0"/>
              <a:t>L'accent mis par Paul sur le don des langues et son usage correct implique que celui-ci était utilisé de manière inappropriée par les membres de l'Église de Corinthe, provoquant désordre et confusion dans le culte public </a:t>
            </a:r>
            <a:r>
              <a:rPr lang="fr-FR" sz="1600" b="1" noProof="0" dirty="0"/>
              <a:t>(1Corinthiens 14.23)</a:t>
            </a:r>
            <a:r>
              <a:rPr lang="fr-FR" sz="2000" b="1" noProof="0" dirty="0"/>
              <a:t>.</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0" y="4611231"/>
            <a:ext cx="4708525" cy="2246769"/>
          </a:xfrm>
          <a:prstGeom prst="rect">
            <a:avLst/>
          </a:prstGeom>
          <a:noFill/>
        </p:spPr>
        <p:txBody>
          <a:bodyPr wrap="square">
            <a:spAutoFit/>
          </a:bodyPr>
          <a:lstStyle/>
          <a:p>
            <a:pPr>
              <a:spcBef>
                <a:spcPts val="600"/>
              </a:spcBef>
            </a:pPr>
            <a:r>
              <a:rPr lang="fr-FR" sz="2000" b="1" noProof="0" dirty="0"/>
              <a:t>En réalité, ce désir s'applique à tous les dons </a:t>
            </a:r>
            <a:r>
              <a:rPr lang="fr-FR" sz="1600" b="1" noProof="0" dirty="0"/>
              <a:t>(1Corinthiens 14.1)</a:t>
            </a:r>
            <a:r>
              <a:rPr lang="fr-FR" sz="2000" b="1" noProof="0" dirty="0"/>
              <a:t>. Paul avait déjà précisé que « à chacun la manifestation de l'Esprit est donnée pour l'utilité commune » </a:t>
            </a:r>
            <a:r>
              <a:rPr lang="fr-FR" sz="1600" b="1" noProof="0" dirty="0"/>
              <a:t>(1Corinthiens 12.7)</a:t>
            </a:r>
            <a:r>
              <a:rPr lang="fr-FR" sz="2000" b="1" noProof="0" dirty="0"/>
              <a:t>. Par conséquent, tous ne reçoivent pas les mêmes dons.</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74834" y="3669715"/>
            <a:ext cx="776423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effectLst/>
                <a:uLnTx/>
                <a:uFillTx/>
                <a:latin typeface="Aptos" panose="02110004020202020204"/>
                <a:ea typeface="+mn-ea"/>
                <a:cs typeface="+mn-cs"/>
              </a:rPr>
              <a:t>Le désir de Paul que tous parlent en langues a été mal interprété par ceux qui pensent que nous devons tous avoir ce don </a:t>
            </a:r>
            <a:r>
              <a:rPr kumimoji="0" lang="fr-FR" sz="1600" b="1" i="0" u="none" strike="noStrike" kern="1200" cap="none" spc="0" normalizeH="0" baseline="0" noProof="0" dirty="0">
                <a:ln>
                  <a:noFill/>
                </a:ln>
                <a:effectLst/>
                <a:uLnTx/>
                <a:uFillTx/>
                <a:latin typeface="Aptos" panose="02110004020202020204"/>
                <a:ea typeface="+mn-ea"/>
                <a:cs typeface="+mn-cs"/>
              </a:rPr>
              <a:t>(1Corinthiens 14.5)</a:t>
            </a:r>
            <a:r>
              <a:rPr kumimoji="0" lang="fr-FR" sz="2000" b="1" i="0" u="none" strike="noStrike" kern="1200" cap="none" spc="0" normalizeH="0" baseline="0" noProof="0" dirty="0">
                <a:ln>
                  <a:noFill/>
                </a:ln>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2888A547-BE8E-0129-D327-36CA3FDF21C2}"/>
              </a:ext>
            </a:extLst>
          </p:cNvPr>
          <p:cNvSpPr txBox="1"/>
          <p:nvPr/>
        </p:nvSpPr>
        <p:spPr>
          <a:xfrm>
            <a:off x="74834" y="2353970"/>
            <a:ext cx="783906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effectLst/>
                <a:uLnTx/>
                <a:uFillTx/>
                <a:latin typeface="Aptos" panose="02110004020202020204"/>
                <a:ea typeface="+mn-ea"/>
                <a:cs typeface="+mn-cs"/>
              </a:rPr>
              <a:t>Le don des langues est la capacité de parler des langues humaines ou angéliques inconnues de la personne </a:t>
            </a:r>
            <a:r>
              <a:rPr kumimoji="0" lang="fr-FR" sz="1600" b="1" i="0" u="none" strike="noStrike" kern="1200" cap="none" spc="0" normalizeH="0" baseline="0" noProof="0" dirty="0">
                <a:ln>
                  <a:noFill/>
                </a:ln>
                <a:effectLst/>
                <a:uLnTx/>
                <a:uFillTx/>
                <a:latin typeface="Aptos" panose="02110004020202020204"/>
                <a:ea typeface="+mn-ea"/>
                <a:cs typeface="+mn-cs"/>
              </a:rPr>
              <a:t>(1Corinthiens 13.1)</a:t>
            </a:r>
            <a:r>
              <a:rPr kumimoji="0" lang="fr-FR" sz="2000" b="1" i="0" u="none" strike="noStrike" kern="1200" cap="none" spc="0" normalizeH="0" baseline="0" noProof="0" dirty="0">
                <a:ln>
                  <a:noFill/>
                </a:ln>
                <a:effectLst/>
                <a:uLnTx/>
                <a:uFillTx/>
                <a:latin typeface="Aptos" panose="02110004020202020204"/>
                <a:ea typeface="+mn-ea"/>
                <a:cs typeface="+mn-cs"/>
              </a:rPr>
              <a:t>. Lorsque cette langue n'est pas connue de l'auditeur, elle a besoin d'interprétation (</a:t>
            </a:r>
            <a:r>
              <a:rPr kumimoji="0" lang="fr-FR" sz="1600" b="1" i="0" u="none" strike="noStrike" kern="1200" cap="none" spc="0" normalizeH="0" baseline="0" noProof="0" dirty="0">
                <a:ln>
                  <a:noFill/>
                </a:ln>
                <a:effectLst/>
                <a:uLnTx/>
                <a:uFillTx/>
                <a:latin typeface="Aptos" panose="02110004020202020204"/>
                <a:ea typeface="+mn-ea"/>
                <a:cs typeface="+mn-cs"/>
              </a:rPr>
              <a:t>Actes 2.8 ; 1Corinthiens 14.2, 13-14, 27-28)</a:t>
            </a:r>
            <a:r>
              <a:rPr kumimoji="0" lang="fr-FR" sz="2000" b="1" i="0" u="none" strike="noStrike" kern="1200" cap="none" spc="0" normalizeH="0" baseline="0" noProof="0" dirty="0">
                <a:ln>
                  <a:noFill/>
                </a:ln>
                <a:effectLst/>
                <a:uLnTx/>
                <a:uFillTx/>
                <a:latin typeface="Aptos" panose="02110004020202020204"/>
                <a:ea typeface="+mn-ea"/>
                <a:cs typeface="+mn-cs"/>
              </a:rPr>
              <a:t>.</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52037F-BC67-E41B-ABDF-D67FEF79F30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C07EC5A-8651-3575-FE4E-0830007AEB2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4CC42A0A-2451-768F-5280-5077C8FDB86B}"/>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fr-FR" sz="4400" b="1" spc="600" noProof="0" dirty="0">
                <a:ln w="22225">
                  <a:noFill/>
                  <a:prstDash val="solid"/>
                </a:ln>
                <a:solidFill>
                  <a:schemeClr val="accent2">
                    <a:lumMod val="40000"/>
                    <a:lumOff val="60000"/>
                  </a:schemeClr>
                </a:solidFill>
                <a:effectLst>
                  <a:outerShdw blurRad="38100" dist="38100" dir="2700000" algn="tl">
                    <a:srgbClr val="000000">
                      <a:alpha val="43137"/>
                    </a:srgbClr>
                  </a:outerShdw>
                </a:effectLst>
              </a:rPr>
              <a:t>LE DON DE PROPHÉTIE</a:t>
            </a:r>
          </a:p>
        </p:txBody>
      </p:sp>
      <p:sp>
        <p:nvSpPr>
          <p:cNvPr id="5" name="CuadroTexto 4">
            <a:extLst>
              <a:ext uri="{FF2B5EF4-FFF2-40B4-BE49-F238E27FC236}">
                <a16:creationId xmlns:a16="http://schemas.microsoft.com/office/drawing/2014/main" id="{3DE79CB5-0E9E-EDFE-7BC1-4F31F8824C81}"/>
              </a:ext>
            </a:extLst>
          </p:cNvPr>
          <p:cNvSpPr txBox="1"/>
          <p:nvPr/>
        </p:nvSpPr>
        <p:spPr>
          <a:xfrm>
            <a:off x="0" y="643622"/>
            <a:ext cx="12192000" cy="369332"/>
          </a:xfrm>
          <a:prstGeom prst="rect">
            <a:avLst/>
          </a:prstGeom>
          <a:noFill/>
        </p:spPr>
        <p:txBody>
          <a:bodyPr wrap="square">
            <a:spAutoFit/>
          </a:bodyPr>
          <a:lstStyle/>
          <a:p>
            <a:pPr algn="ctr"/>
            <a:r>
              <a:rPr lang="fr-FR" b="1" dirty="0">
                <a:solidFill>
                  <a:schemeClr val="accent6">
                    <a:lumMod val="50000"/>
                  </a:schemeClr>
                </a:solidFill>
                <a:latin typeface="Comic Sans MS" panose="030F0702030302020204" pitchFamily="66" charset="0"/>
              </a:rPr>
              <a:t>« Celui qui prophétise, au contraire, parle aux hommes, les édifie, les exhorte, les console. » </a:t>
            </a:r>
            <a:r>
              <a:rPr lang="fr-FR" sz="1100" b="1" noProof="0" dirty="0">
                <a:solidFill>
                  <a:schemeClr val="accent6">
                    <a:lumMod val="50000"/>
                  </a:schemeClr>
                </a:solidFill>
                <a:latin typeface="Comic Sans MS" panose="030F0702030302020204" pitchFamily="66" charset="0"/>
              </a:rPr>
              <a:t>(1Corinthiens 14.3)</a:t>
            </a:r>
            <a:endParaRPr lang="fr-FR" b="1" noProof="0"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C6D79118-FA1E-836E-83D9-F5E17EBFAA8B}"/>
              </a:ext>
            </a:extLst>
          </p:cNvPr>
          <p:cNvSpPr txBox="1"/>
          <p:nvPr/>
        </p:nvSpPr>
        <p:spPr>
          <a:xfrm>
            <a:off x="2314374" y="1132271"/>
            <a:ext cx="4847647" cy="1631216"/>
          </a:xfrm>
          <a:prstGeom prst="rect">
            <a:avLst/>
          </a:prstGeom>
          <a:noFill/>
        </p:spPr>
        <p:txBody>
          <a:bodyPr wrap="square" rtlCol="0">
            <a:spAutoFit/>
          </a:bodyPr>
          <a:lstStyle/>
          <a:p>
            <a:pPr>
              <a:spcBef>
                <a:spcPts val="600"/>
              </a:spcBef>
            </a:pPr>
            <a:r>
              <a:rPr lang="fr-FR" sz="2000" b="1" noProof="0" dirty="0"/>
              <a:t>Nous ne devons pas limiter le don de prophétie à la prédiction d'événements futurs. L'usage principal du don de prophétie est l'édification, l'exhortation et la consolation </a:t>
            </a:r>
            <a:r>
              <a:rPr lang="fr-FR" sz="1600" b="1" noProof="0" dirty="0"/>
              <a:t>(1Cor. 14.3)</a:t>
            </a:r>
            <a:r>
              <a:rPr lang="fr-FR" sz="2000" b="1" noProof="0" dirty="0"/>
              <a:t>.</a:t>
            </a:r>
          </a:p>
        </p:txBody>
      </p:sp>
      <p:pic>
        <p:nvPicPr>
          <p:cNvPr id="8" name="Imagen 7">
            <a:extLst>
              <a:ext uri="{FF2B5EF4-FFF2-40B4-BE49-F238E27FC236}">
                <a16:creationId xmlns:a16="http://schemas.microsoft.com/office/drawing/2014/main" id="{1E208A3D-4F50-65C9-DA0B-7C64AE0ED54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C2B8F4C7-27AD-2F4B-A731-EE51C6F154AC}"/>
              </a:ext>
            </a:extLst>
          </p:cNvPr>
          <p:cNvSpPr txBox="1"/>
          <p:nvPr/>
        </p:nvSpPr>
        <p:spPr>
          <a:xfrm>
            <a:off x="-1" y="2737113"/>
            <a:ext cx="6190736" cy="2015936"/>
          </a:xfrm>
          <a:prstGeom prst="rect">
            <a:avLst/>
          </a:prstGeom>
          <a:noFill/>
        </p:spPr>
        <p:txBody>
          <a:bodyPr wrap="square">
            <a:spAutoFit/>
          </a:bodyPr>
          <a:lstStyle/>
          <a:p>
            <a:pPr>
              <a:spcBef>
                <a:spcPts val="600"/>
              </a:spcBef>
            </a:pPr>
            <a:r>
              <a:rPr lang="fr-FR" sz="2000" b="1" noProof="0" dirty="0"/>
              <a:t>Paul met ce don en avant au-dessus des </a:t>
            </a:r>
          </a:p>
          <a:p>
            <a:r>
              <a:rPr lang="fr-FR" sz="2000" b="1" noProof="0" dirty="0"/>
              <a:t>autres </a:t>
            </a:r>
            <a:r>
              <a:rPr lang="fr-FR" sz="1600" b="1" noProof="0" dirty="0"/>
              <a:t>(1Corinthiens 14.1, 4, 22-25)</a:t>
            </a:r>
            <a:r>
              <a:rPr lang="fr-FR" sz="2000" b="1" noProof="0" dirty="0"/>
              <a:t>. Mais il exhorte </a:t>
            </a:r>
          </a:p>
          <a:p>
            <a:r>
              <a:rPr lang="fr-FR" sz="2000" b="1" noProof="0" dirty="0"/>
              <a:t>aussi à ce qu'il soit utilisé correctement afin </a:t>
            </a:r>
          </a:p>
          <a:p>
            <a:r>
              <a:rPr lang="fr-FR" sz="2000" b="1" noProof="0" dirty="0"/>
              <a:t>de ne pas créer de confusion : </a:t>
            </a:r>
            <a:r>
              <a:rPr lang="fr-FR" sz="2000" b="1" i="1" noProof="0" dirty="0"/>
              <a:t>« Que tout se </a:t>
            </a:r>
          </a:p>
          <a:p>
            <a:r>
              <a:rPr lang="fr-FR" sz="2000" b="1" i="1" noProof="0" dirty="0"/>
              <a:t>fasse avec bienséance et avec ordre » </a:t>
            </a:r>
          </a:p>
          <a:p>
            <a:r>
              <a:rPr lang="fr-FR" sz="1600" b="1" noProof="0" dirty="0"/>
              <a:t>(1Corinthiens 14.40 ; voir 1Cor. 14.29-33) </a:t>
            </a:r>
            <a:r>
              <a:rPr lang="fr-FR" sz="2000" b="1" noProof="0" dirty="0"/>
              <a:t>.</a:t>
            </a:r>
          </a:p>
        </p:txBody>
      </p:sp>
      <p:sp>
        <p:nvSpPr>
          <p:cNvPr id="12" name="CuadroTexto 11">
            <a:extLst>
              <a:ext uri="{FF2B5EF4-FFF2-40B4-BE49-F238E27FC236}">
                <a16:creationId xmlns:a16="http://schemas.microsoft.com/office/drawing/2014/main" id="{E64D39A2-B945-1D76-B51A-237F4AA3630E}"/>
              </a:ext>
            </a:extLst>
          </p:cNvPr>
          <p:cNvSpPr txBox="1"/>
          <p:nvPr/>
        </p:nvSpPr>
        <p:spPr>
          <a:xfrm>
            <a:off x="2657076" y="4756233"/>
            <a:ext cx="4466947" cy="2015936"/>
          </a:xfrm>
          <a:prstGeom prst="rect">
            <a:avLst/>
          </a:prstGeom>
          <a:noFill/>
        </p:spPr>
        <p:txBody>
          <a:bodyPr wrap="square">
            <a:spAutoFit/>
          </a:bodyPr>
          <a:lstStyle/>
          <a:p>
            <a:pPr>
              <a:spcBef>
                <a:spcPts val="600"/>
              </a:spcBef>
            </a:pPr>
            <a:r>
              <a:rPr lang="fr-FR" sz="2000" b="1" noProof="0" dirty="0"/>
              <a:t>En tant que don caractéristique de l'Église du reste, il a eu sa manifestation spéciale dans la vie </a:t>
            </a:r>
          </a:p>
          <a:p>
            <a:r>
              <a:rPr lang="fr-FR" sz="2000" b="1" noProof="0" dirty="0"/>
              <a:t>et l'œuvre d'Ellen G. White </a:t>
            </a:r>
          </a:p>
          <a:p>
            <a:r>
              <a:rPr lang="fr-FR" sz="1600" b="1" noProof="0" dirty="0"/>
              <a:t>(Apocalypse 12.17 ; 19.10)</a:t>
            </a:r>
            <a:r>
              <a:rPr lang="fr-FR" sz="2000" b="1" noProof="0" dirty="0"/>
              <a:t>. Mais comment reconnaître un vrai prophète ?</a:t>
            </a:r>
          </a:p>
        </p:txBody>
      </p:sp>
      <p:pic>
        <p:nvPicPr>
          <p:cNvPr id="14" name="Imagen 13">
            <a:extLst>
              <a:ext uri="{FF2B5EF4-FFF2-40B4-BE49-F238E27FC236}">
                <a16:creationId xmlns:a16="http://schemas.microsoft.com/office/drawing/2014/main" id="{67E13B84-66B2-B21E-0F9D-6F131A73F76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35557" y="4844991"/>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4D1BE1D9-EDB4-FCBA-F052-568D3A41AB4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5330123" y="2889229"/>
            <a:ext cx="1581191" cy="1324829"/>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graphicFrame>
        <p:nvGraphicFramePr>
          <p:cNvPr id="2" name="Diagrama 1">
            <a:extLst>
              <a:ext uri="{FF2B5EF4-FFF2-40B4-BE49-F238E27FC236}">
                <a16:creationId xmlns:a16="http://schemas.microsoft.com/office/drawing/2014/main" id="{642F7130-576B-6EAA-8D74-A86E1F5AA101}"/>
              </a:ext>
            </a:extLst>
          </p:cNvPr>
          <p:cNvGraphicFramePr/>
          <p:nvPr>
            <p:extLst>
              <p:ext uri="{D42A27DB-BD31-4B8C-83A1-F6EECF244321}">
                <p14:modId xmlns:p14="http://schemas.microsoft.com/office/powerpoint/2010/main" val="3873582712"/>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4182742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12" grpId="0"/>
      <p:bldGraphic spid="2" grpId="0" uiExpand="1">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F019E54-3173-4FF3-D5AB-B283D5B06CD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342F0C52-BA05-E09D-99BA-D672334A7F0E}"/>
              </a:ext>
            </a:extLst>
          </p:cNvPr>
          <p:cNvSpPr txBox="1"/>
          <p:nvPr/>
        </p:nvSpPr>
        <p:spPr>
          <a:xfrm>
            <a:off x="1143000" y="631906"/>
            <a:ext cx="10953750" cy="5247590"/>
          </a:xfrm>
          <a:prstGeom prst="rect">
            <a:avLst/>
          </a:prstGeom>
          <a:noFill/>
        </p:spPr>
        <p:txBody>
          <a:bodyPr wrap="square">
            <a:spAutoFit/>
          </a:bodyPr>
          <a:lstStyle/>
          <a:p>
            <a:pPr>
              <a:spcBef>
                <a:spcPts val="600"/>
              </a:spcBef>
            </a:pPr>
            <a:r>
              <a:rPr lang="fr-FR" sz="2200" b="1" dirty="0">
                <a:latin typeface="Constantia" panose="02030602050306030303" pitchFamily="18" charset="0"/>
              </a:rPr>
              <a:t>« Parmi tous les projets de Dieu, aucun n’est plus beau que celui qui consiste à donner aux hommes une telle diversité de dons. L’Eglise est son jardin, orné d’une grande variété d’arbres, de plantes et de fleurs. Il ne s’attend pas à ce que l’hysope prenne les proportions du cèdre, ni que l’olivier atteigne la hauteur du majestueux palmier. Beaucoup n’ont reçu qu’une formation religieuse et intellectuelle limitée, mais Dieu a cependant une mission à confier à ces croyants, pour autant qu’ils acceptent de travailler dans un esprit d’humilité, en mettant en lui toute leur confiance. [...]</a:t>
            </a:r>
            <a:br>
              <a:rPr lang="fr-FR" sz="2200" b="1" dirty="0">
                <a:latin typeface="Constantia" panose="02030602050306030303" pitchFamily="18" charset="0"/>
              </a:rPr>
            </a:br>
            <a:endParaRPr lang="fr-FR" sz="2200" b="1" dirty="0">
              <a:latin typeface="Constantia" panose="02030602050306030303" pitchFamily="18" charset="0"/>
            </a:endParaRPr>
          </a:p>
          <a:p>
            <a:pPr>
              <a:spcBef>
                <a:spcPts val="600"/>
              </a:spcBef>
            </a:pPr>
            <a:r>
              <a:rPr lang="fr-FR" sz="2200" b="1" dirty="0">
                <a:latin typeface="Constantia" panose="02030602050306030303" pitchFamily="18" charset="0"/>
              </a:rPr>
              <a:t>Des dons différents ont été offerts à des gens différents, de telle sorte que les ouvriers puissent éprouver le besoin l’un de l’autre. Dieu accorde ces dons et ceux-ci doivent être employés à son service, non pas dans le but d’exalter l’homme ni pour en glorifier le détenteur, mais en vue d’exalter le Rédempteur du monde. Ils doivent être utilisés pour le bien de l’humanité, en représentant la vérité et non pour authentifier une erreur. »</a:t>
            </a:r>
            <a:endParaRPr lang="fr-FR" sz="2200" b="1" noProof="0"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7758831" y="5587108"/>
            <a:ext cx="4337919" cy="584775"/>
          </a:xfrm>
          <a:prstGeom prst="rect">
            <a:avLst/>
          </a:prstGeom>
          <a:noFill/>
        </p:spPr>
        <p:txBody>
          <a:bodyPr wrap="none" rtlCol="0">
            <a:spAutoFit/>
          </a:bodyPr>
          <a:lstStyle/>
          <a:p>
            <a:pPr algn="r"/>
            <a:r>
              <a:rPr lang="fr-FR" sz="1600" b="1" noProof="0" dirty="0"/>
              <a:t>E. G. W. (Vous recevrez une puissance, p 191)</a:t>
            </a:r>
          </a:p>
          <a:p>
            <a:pPr algn="r"/>
            <a:r>
              <a:rPr lang="en-FR" sz="1600" dirty="0"/>
              <a:t>The Signs of the Times, 15 mars 1910</a:t>
            </a:r>
            <a:endParaRPr lang="fr-FR" sz="1600" b="1" noProof="0" dirty="0"/>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BDF68B-3ADD-BD9B-3153-177F55339DC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B6FC6302-19BB-17A2-9F98-8EA7BC0E9B32}"/>
              </a:ext>
            </a:extLst>
          </p:cNvPr>
          <p:cNvSpPr txBox="1"/>
          <p:nvPr/>
        </p:nvSpPr>
        <p:spPr>
          <a:xfrm>
            <a:off x="2857758" y="74359"/>
            <a:ext cx="3847842" cy="1846659"/>
          </a:xfrm>
          <a:prstGeom prst="rect">
            <a:avLst/>
          </a:prstGeom>
          <a:noFill/>
        </p:spPr>
        <p:txBody>
          <a:bodyPr wrap="square">
            <a:spAutoFit/>
            <a:scene3d>
              <a:camera prst="orthographicFront"/>
              <a:lightRig rig="threePt" dir="t"/>
            </a:scene3d>
            <a:sp3d extrusionH="57150">
              <a:bevelT w="38100" h="38100"/>
            </a:sp3d>
          </a:bodyPr>
          <a:lstStyle/>
          <a:p>
            <a:pPr algn="ctr">
              <a:defRPr/>
            </a:pPr>
            <a:r>
              <a:rPr lang="fr-FR" sz="2400" b="1" dirty="0">
                <a:solidFill>
                  <a:srgbClr val="A02B93">
                    <a:lumMod val="75000"/>
                  </a:srgbClr>
                </a:solidFill>
                <a:latin typeface="Comic Sans MS" panose="030F0702030302020204" pitchFamily="66" charset="0"/>
              </a:rPr>
              <a:t>«Aspirez aux dons les meilleurs. Et je vais encore vous montrer une voie par excellence »</a:t>
            </a:r>
            <a:br>
              <a:rPr kumimoji="0" lang="fr-FR"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br>
            <a:r>
              <a:rPr kumimoji="0" lang="fr-FR"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(1Corinthiens 14.1)</a:t>
            </a:r>
            <a:endParaRPr kumimoji="0" lang="fr-FR"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621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E2A3ED1-495B-D3F3-B6D0-EF00C03B514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fr-FR" sz="2000" b="1" noProof="0" dirty="0">
                <a:highlight>
                  <a:srgbClr val="FC918D"/>
                </a:highlight>
              </a:rPr>
              <a:t> Les dons spirituels :</a:t>
            </a:r>
          </a:p>
          <a:p>
            <a:pPr lvl="1">
              <a:spcBef>
                <a:spcPts val="600"/>
              </a:spcBef>
            </a:pPr>
            <a:r>
              <a:rPr lang="fr-FR" sz="2000" b="1" noProof="0" dirty="0"/>
              <a:t>De nombreux dons, un seul Donateur.</a:t>
            </a:r>
          </a:p>
          <a:p>
            <a:pPr lvl="1">
              <a:spcBef>
                <a:spcPts val="600"/>
              </a:spcBef>
            </a:pPr>
            <a:r>
              <a:rPr lang="fr-FR" sz="2000" b="1" noProof="0" dirty="0"/>
              <a:t>De nombreux membres, un seul corps.</a:t>
            </a:r>
          </a:p>
          <a:p>
            <a:pPr>
              <a:spcBef>
                <a:spcPts val="1800"/>
              </a:spcBef>
            </a:pPr>
            <a:r>
              <a:rPr lang="fr-FR" sz="2000" b="1" noProof="0" dirty="0">
                <a:highlight>
                  <a:srgbClr val="FCBE62"/>
                </a:highlight>
              </a:rPr>
              <a:t> L'élément unificateur :</a:t>
            </a:r>
          </a:p>
          <a:p>
            <a:pPr lvl="1">
              <a:spcBef>
                <a:spcPts val="600"/>
              </a:spcBef>
            </a:pPr>
            <a:r>
              <a:rPr lang="fr-FR" sz="2000" b="1" noProof="0" dirty="0"/>
              <a:t>L'excellence de l'amour.</a:t>
            </a:r>
          </a:p>
          <a:p>
            <a:pPr>
              <a:spcBef>
                <a:spcPts val="1800"/>
              </a:spcBef>
            </a:pPr>
            <a:r>
              <a:rPr lang="fr-FR" sz="2000" b="1" noProof="0" dirty="0">
                <a:highlight>
                  <a:srgbClr val="8ABDEA"/>
                </a:highlight>
              </a:rPr>
              <a:t> Dons spéciaux :</a:t>
            </a:r>
          </a:p>
          <a:p>
            <a:pPr lvl="1">
              <a:spcBef>
                <a:spcPts val="600"/>
              </a:spcBef>
            </a:pPr>
            <a:r>
              <a:rPr lang="fr-FR" sz="2000" b="1" noProof="0" dirty="0"/>
              <a:t>Le don des langues.</a:t>
            </a:r>
          </a:p>
          <a:p>
            <a:pPr lvl="1">
              <a:spcBef>
                <a:spcPts val="600"/>
              </a:spcBef>
            </a:pPr>
            <a:r>
              <a:rPr lang="fr-FR" sz="2000" b="1" noProof="0" dirty="0"/>
              <a:t>Le don de prophétie.</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1631216"/>
          </a:xfrm>
          <a:prstGeom prst="rect">
            <a:avLst/>
          </a:prstGeom>
          <a:noFill/>
        </p:spPr>
        <p:txBody>
          <a:bodyPr wrap="square" rtlCol="0">
            <a:spAutoFit/>
          </a:bodyPr>
          <a:lstStyle/>
          <a:p>
            <a:pPr>
              <a:spcBef>
                <a:spcPts val="600"/>
              </a:spcBef>
            </a:pPr>
            <a:r>
              <a:rPr lang="fr-FR" sz="2000" b="1" noProof="0" dirty="0"/>
              <a:t>Il est évident que l'Église de Corinthe était divisée sur différents sujets. Ils n'étaient pas d'accord sur les prédicateurs, sur la manière de manger, sur la question de se marier ou de rester célibataire, ni sur lequel des dons spirituels devait recevoir le plus d'honneur.</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screen">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screen">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Quel don est le meilleur ? Aucun ! Pourquoi ?</a:t>
            </a: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789254"/>
            <a:ext cx="65341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effectLst/>
                <a:uLnTx/>
                <a:uFillTx/>
                <a:latin typeface="Aptos" panose="02110004020202020204"/>
                <a:ea typeface="+mn-ea"/>
                <a:cs typeface="+mn-cs"/>
              </a:rPr>
              <a:t>Après avoir répondu aux premiers problèmes, Paul montre comment les dons spirituels passent d'être un problème à devenir un moyen d'union </a:t>
            </a:r>
            <a:r>
              <a:rPr kumimoji="0" lang="fr-FR" sz="1400" b="1" i="0" u="none" strike="noStrike" kern="1200" cap="none" spc="0" normalizeH="0" baseline="0" noProof="0" dirty="0">
                <a:ln>
                  <a:noFill/>
                </a:ln>
                <a:effectLst/>
                <a:uLnTx/>
                <a:uFillTx/>
                <a:latin typeface="Aptos" panose="02110004020202020204"/>
                <a:ea typeface="+mn-ea"/>
                <a:cs typeface="+mn-cs"/>
              </a:rPr>
              <a:t>(1Corinthiens 12–14)</a:t>
            </a:r>
            <a:r>
              <a:rPr kumimoji="0" lang="fr-FR" sz="2000" b="1" i="0" u="none" strike="noStrike" kern="1200" cap="none" spc="0" normalizeH="0" baseline="0" noProof="0" dirty="0">
                <a:ln>
                  <a:noFill/>
                </a:ln>
                <a:effectLst/>
                <a:uLnTx/>
                <a:uFillTx/>
                <a:latin typeface="Aptos" panose="02110004020202020204"/>
                <a:ea typeface="+mn-ea"/>
                <a:cs typeface="+mn-cs"/>
              </a:rPr>
              <a:t>.</a:t>
            </a: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4CA44-7391-875B-40D3-A129534A6FF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noFill/>
        </p:spPr>
        <p:txBody>
          <a:bodyPr wrap="square">
            <a:spAutoFit/>
          </a:bodyPr>
          <a:lstStyle/>
          <a:p>
            <a:pPr algn="ctr"/>
            <a:r>
              <a:rPr lang="fr-FR" sz="6600" b="1" noProof="0" dirty="0">
                <a:ln w="13462">
                  <a:solidFill>
                    <a:schemeClr val="bg1"/>
                  </a:solidFill>
                  <a:prstDash val="solid"/>
                </a:ln>
                <a:solidFill>
                  <a:schemeClr val="accent5">
                    <a:lumMod val="50000"/>
                  </a:schemeClr>
                </a:solidFill>
                <a:effectLst>
                  <a:outerShdw dist="38100" dir="2700000" algn="bl" rotWithShape="0">
                    <a:schemeClr val="accent5"/>
                  </a:outerShdw>
                </a:effectLst>
              </a:rPr>
              <a:t>LES DONS SPIRITUELS</a:t>
            </a: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336B1E4-C633-40BA-8307-153123904DC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DDAFA425-BC85-998E-A8E1-67A26C93786C}"/>
              </a:ext>
            </a:extLst>
          </p:cNvPr>
          <p:cNvSpPr txBox="1"/>
          <p:nvPr/>
        </p:nvSpPr>
        <p:spPr>
          <a:xfrm>
            <a:off x="0" y="0"/>
            <a:ext cx="12192000" cy="769441"/>
          </a:xfrm>
          <a:prstGeom prst="rect">
            <a:avLst/>
          </a:prstGeom>
          <a:noFill/>
        </p:spPr>
        <p:txBody>
          <a:bodyPr wrap="square">
            <a:spAutoFit/>
          </a:bodyPr>
          <a:lstStyle/>
          <a:p>
            <a:pPr algn="ctr"/>
            <a:r>
              <a:rPr lang="fr-FR" sz="4400" b="1" dirty="0">
                <a:ln w="6600">
                  <a:solidFill>
                    <a:schemeClr val="accent2"/>
                  </a:solidFill>
                  <a:prstDash val="solid"/>
                </a:ln>
                <a:solidFill>
                  <a:schemeClr val="bg1"/>
                </a:solidFill>
                <a:effectLst>
                  <a:outerShdw dist="38100" dir="2700000" algn="tl" rotWithShape="0">
                    <a:schemeClr val="accent2">
                      <a:lumMod val="50000"/>
                    </a:schemeClr>
                  </a:outerShdw>
                </a:effectLst>
              </a:rPr>
              <a:t>DE </a:t>
            </a:r>
            <a:r>
              <a:rPr lang="fr-FR" sz="4400" b="1" noProof="0" dirty="0">
                <a:ln w="6600">
                  <a:solidFill>
                    <a:schemeClr val="accent2"/>
                  </a:solidFill>
                  <a:prstDash val="solid"/>
                </a:ln>
                <a:solidFill>
                  <a:schemeClr val="bg1"/>
                </a:solidFill>
                <a:effectLst>
                  <a:outerShdw dist="38100" dir="2700000" algn="tl" rotWithShape="0">
                    <a:schemeClr val="accent2">
                      <a:lumMod val="50000"/>
                    </a:schemeClr>
                  </a:outerShdw>
                </a:effectLst>
              </a:rPr>
              <a:t>NOMBREUX DONS, UN SEUL DONATEUR</a:t>
            </a: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69332"/>
          </a:xfrm>
          <a:prstGeom prst="rect">
            <a:avLst/>
          </a:prstGeom>
          <a:noFill/>
        </p:spPr>
        <p:txBody>
          <a:bodyPr wrap="square">
            <a:spAutoFit/>
          </a:bodyPr>
          <a:lstStyle/>
          <a:p>
            <a:pPr algn="ctr"/>
            <a:r>
              <a:rPr lang="fr-FR" b="1" noProof="0" dirty="0">
                <a:solidFill>
                  <a:schemeClr val="accent5">
                    <a:lumMod val="50000"/>
                  </a:schemeClr>
                </a:solidFill>
                <a:latin typeface="Comic Sans MS" panose="030F0702030302020204" pitchFamily="66" charset="0"/>
              </a:rPr>
              <a:t>« Or il y a diversité de dons, mais le même Esprit » </a:t>
            </a:r>
            <a:r>
              <a:rPr lang="fr-FR" sz="1400" b="1" noProof="0" dirty="0">
                <a:solidFill>
                  <a:schemeClr val="accent5">
                    <a:lumMod val="50000"/>
                  </a:schemeClr>
                </a:solidFill>
                <a:latin typeface="Comic Sans MS" panose="030F0702030302020204" pitchFamily="66" charset="0"/>
              </a:rPr>
              <a:t>(1Corinthiens 12.4)</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fr-FR" sz="2000" b="1" noProof="0" dirty="0"/>
              <a:t>Qui accorde les dons spirituels ? (1Corinthiens 12.4-6)</a:t>
            </a: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4076449529"/>
              </p:ext>
            </p:extLst>
          </p:nvPr>
        </p:nvGraphicFramePr>
        <p:xfrm>
          <a:off x="247649" y="1599426"/>
          <a:ext cx="9820274"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585314">
                  <a:extLst>
                    <a:ext uri="{9D8B030D-6E8A-4147-A177-3AD203B41FA5}">
                      <a16:colId xmlns:a16="http://schemas.microsoft.com/office/drawing/2014/main" val="2953872213"/>
                    </a:ext>
                  </a:extLst>
                </a:gridCol>
                <a:gridCol w="2243737">
                  <a:extLst>
                    <a:ext uri="{9D8B030D-6E8A-4147-A177-3AD203B41FA5}">
                      <a16:colId xmlns:a16="http://schemas.microsoft.com/office/drawing/2014/main" val="1097554260"/>
                    </a:ext>
                  </a:extLst>
                </a:gridCol>
                <a:gridCol w="1781175">
                  <a:extLst>
                    <a:ext uri="{9D8B030D-6E8A-4147-A177-3AD203B41FA5}">
                      <a16:colId xmlns:a16="http://schemas.microsoft.com/office/drawing/2014/main" val="1633178379"/>
                    </a:ext>
                  </a:extLst>
                </a:gridCol>
                <a:gridCol w="866775">
                  <a:extLst>
                    <a:ext uri="{9D8B030D-6E8A-4147-A177-3AD203B41FA5}">
                      <a16:colId xmlns:a16="http://schemas.microsoft.com/office/drawing/2014/main" val="1700144443"/>
                    </a:ext>
                  </a:extLst>
                </a:gridCol>
                <a:gridCol w="1600200">
                  <a:extLst>
                    <a:ext uri="{9D8B030D-6E8A-4147-A177-3AD203B41FA5}">
                      <a16:colId xmlns:a16="http://schemas.microsoft.com/office/drawing/2014/main" val="62583980"/>
                    </a:ext>
                  </a:extLst>
                </a:gridCol>
                <a:gridCol w="1743073">
                  <a:extLst>
                    <a:ext uri="{9D8B030D-6E8A-4147-A177-3AD203B41FA5}">
                      <a16:colId xmlns:a16="http://schemas.microsoft.com/office/drawing/2014/main" val="1372904730"/>
                    </a:ext>
                  </a:extLst>
                </a:gridCol>
              </a:tblGrid>
              <a:tr h="370840">
                <a:tc>
                  <a:txBody>
                    <a:bodyPr/>
                    <a:lstStyle/>
                    <a:p>
                      <a:r>
                        <a:rPr lang="fr-FR" sz="2000" b="1" noProof="0" dirty="0"/>
                        <a:t>1Cor.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fr-FR" sz="2000" b="1" noProof="0" dirty="0"/>
                        <a:t>Il y a diversité de</a:t>
                      </a:r>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fr-FR" sz="2000" b="1" noProof="0" dirty="0"/>
                        <a:t>dons</a:t>
                      </a:r>
                    </a:p>
                  </a:txBody>
                  <a:tcPr/>
                </a:tc>
                <a:tc rowSpan="3">
                  <a:txBody>
                    <a:bodyPr/>
                    <a:lstStyle/>
                    <a:p>
                      <a:r>
                        <a:rPr lang="fr-FR" sz="2000" b="1" noProof="0" dirty="0"/>
                        <a:t>mais</a:t>
                      </a:r>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fr-FR" sz="2000" b="1" noProof="0" dirty="0"/>
                        <a:t>l'Esprit</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rowSpan="3">
                  <a:txBody>
                    <a:bodyPr/>
                    <a:lstStyle/>
                    <a:p>
                      <a:r>
                        <a:rPr lang="fr-FR" sz="2000" b="1" noProof="0" dirty="0"/>
                        <a:t>est le même</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146269094"/>
                  </a:ext>
                </a:extLst>
              </a:tr>
              <a:tr h="370840">
                <a:tc>
                  <a:txBody>
                    <a:bodyPr/>
                    <a:lstStyle/>
                    <a:p>
                      <a:r>
                        <a:rPr lang="fr-FR" sz="2000" b="1" noProof="0" dirty="0"/>
                        <a:t>1Cor. 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fr-FR" sz="2000" b="1" noProof="0" dirty="0"/>
                        <a:t>ministères</a:t>
                      </a:r>
                    </a:p>
                  </a:txBody>
                  <a:tcPr/>
                </a:tc>
                <a:tc vMerge="1">
                  <a:txBody>
                    <a:bodyPr/>
                    <a:lstStyle/>
                    <a:p>
                      <a:endParaRPr lang="es-ES" dirty="0"/>
                    </a:p>
                  </a:txBody>
                  <a:tcPr/>
                </a:tc>
                <a:tc>
                  <a:txBody>
                    <a:bodyPr/>
                    <a:lstStyle/>
                    <a:p>
                      <a:r>
                        <a:rPr lang="fr-FR" sz="2000" b="1" noProof="0" dirty="0"/>
                        <a:t>le Seigneur</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tc vMerge="1">
                  <a:txBody>
                    <a:bodyPr/>
                    <a:lstStyle/>
                    <a:p>
                      <a:endParaRPr lang="es-ES" dirty="0"/>
                    </a:p>
                  </a:txBody>
                  <a:tcPr/>
                </a:tc>
                <a:extLst>
                  <a:ext uri="{0D108BD9-81ED-4DB2-BD59-A6C34878D82A}">
                    <a16:rowId xmlns:a16="http://schemas.microsoft.com/office/drawing/2014/main" val="589925097"/>
                  </a:ext>
                </a:extLst>
              </a:tr>
              <a:tr h="370840">
                <a:tc>
                  <a:txBody>
                    <a:bodyPr/>
                    <a:lstStyle/>
                    <a:p>
                      <a:r>
                        <a:rPr lang="fr-FR" sz="2000" b="1" noProof="0" dirty="0"/>
                        <a:t>1Cor; 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fr-FR" sz="2000" b="1" noProof="0" dirty="0"/>
                        <a:t>opérations</a:t>
                      </a:r>
                    </a:p>
                  </a:txBody>
                  <a:tcPr/>
                </a:tc>
                <a:tc vMerge="1">
                  <a:txBody>
                    <a:bodyPr/>
                    <a:lstStyle/>
                    <a:p>
                      <a:endParaRPr lang="es-ES" dirty="0"/>
                    </a:p>
                  </a:txBody>
                  <a:tcPr/>
                </a:tc>
                <a:tc>
                  <a:txBody>
                    <a:bodyPr/>
                    <a:lstStyle/>
                    <a:p>
                      <a:r>
                        <a:rPr lang="fr-FR" sz="2000" b="1" noProof="0" dirty="0"/>
                        <a:t>Dieu</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vMerge="1">
                  <a:txBody>
                    <a:bodyPr/>
                    <a:lstStyle/>
                    <a:p>
                      <a:endParaRPr lang="es-ES" dirty="0"/>
                    </a:p>
                  </a:txBody>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436077" cy="1015663"/>
          </a:xfrm>
          <a:prstGeom prst="rect">
            <a:avLst/>
          </a:prstGeom>
          <a:noFill/>
        </p:spPr>
        <p:txBody>
          <a:bodyPr wrap="square" rtlCol="0">
            <a:spAutoFit/>
          </a:bodyPr>
          <a:lstStyle/>
          <a:p>
            <a:pPr>
              <a:spcBef>
                <a:spcPts val="600"/>
              </a:spcBef>
            </a:pPr>
            <a:r>
              <a:rPr lang="fr-FR" sz="2000" b="1" noProof="0" dirty="0"/>
              <a:t>Pour nous aider à comprendre la relation entre les dons spirituels et leur Donateur, Paul utilise trois termes pour les identifier, soulignant leur diversité : dons, ministères et opérations.</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4856408" y="2017962"/>
            <a:ext cx="231282" cy="1771650"/>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noProof="0" dirty="0"/>
          </a:p>
        </p:txBody>
      </p:sp>
      <p:sp>
        <p:nvSpPr>
          <p:cNvPr id="10" name="CuadroTexto 9">
            <a:extLst>
              <a:ext uri="{FF2B5EF4-FFF2-40B4-BE49-F238E27FC236}">
                <a16:creationId xmlns:a16="http://schemas.microsoft.com/office/drawing/2014/main" id="{96937D84-3F49-1EC8-6F8D-3198870FC5AD}"/>
              </a:ext>
            </a:extLst>
          </p:cNvPr>
          <p:cNvSpPr txBox="1"/>
          <p:nvPr/>
        </p:nvSpPr>
        <p:spPr>
          <a:xfrm>
            <a:off x="3757612" y="2903786"/>
            <a:ext cx="2381250" cy="369332"/>
          </a:xfrm>
          <a:prstGeom prst="rect">
            <a:avLst/>
          </a:prstGeom>
          <a:noFill/>
        </p:spPr>
        <p:txBody>
          <a:bodyPr wrap="square" rtlCol="0">
            <a:spAutoFit/>
          </a:bodyPr>
          <a:lstStyle/>
          <a:p>
            <a:pPr algn="ctr"/>
            <a:r>
              <a:rPr lang="fr-FR" b="1" noProof="0" dirty="0">
                <a:solidFill>
                  <a:schemeClr val="accent2">
                    <a:lumMod val="50000"/>
                  </a:schemeClr>
                </a:solidFill>
              </a:rPr>
              <a:t>Dons spirituels</a:t>
            </a: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7418634" y="2124478"/>
            <a:ext cx="231282" cy="1581150"/>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noProof="0" dirty="0"/>
          </a:p>
        </p:txBody>
      </p:sp>
      <p:sp>
        <p:nvSpPr>
          <p:cNvPr id="14" name="CuadroTexto 13">
            <a:extLst>
              <a:ext uri="{FF2B5EF4-FFF2-40B4-BE49-F238E27FC236}">
                <a16:creationId xmlns:a16="http://schemas.microsoft.com/office/drawing/2014/main" id="{B426E5D2-5F8F-D7EE-A7A9-8FF4DFA970AE}"/>
              </a:ext>
            </a:extLst>
          </p:cNvPr>
          <p:cNvSpPr txBox="1"/>
          <p:nvPr/>
        </p:nvSpPr>
        <p:spPr>
          <a:xfrm>
            <a:off x="6743700" y="2915052"/>
            <a:ext cx="1581150" cy="369332"/>
          </a:xfrm>
          <a:prstGeom prst="rect">
            <a:avLst/>
          </a:prstGeom>
          <a:noFill/>
        </p:spPr>
        <p:txBody>
          <a:bodyPr wrap="square" rtlCol="0">
            <a:spAutoFit/>
          </a:bodyPr>
          <a:lstStyle/>
          <a:p>
            <a:pPr algn="ctr"/>
            <a:r>
              <a:rPr lang="fr-FR" b="1" noProof="0" dirty="0">
                <a:solidFill>
                  <a:schemeClr val="accent4">
                    <a:lumMod val="50000"/>
                  </a:schemeClr>
                </a:solidFill>
              </a:rPr>
              <a:t>Le Donateur</a:t>
            </a: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477528" y="3063560"/>
            <a:ext cx="3569474" cy="2043592"/>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631216"/>
          </a:xfrm>
          <a:prstGeom prst="rect">
            <a:avLst/>
          </a:prstGeom>
          <a:noFill/>
        </p:spPr>
        <p:txBody>
          <a:bodyPr wrap="square">
            <a:spAutoFit/>
          </a:bodyPr>
          <a:lstStyle/>
          <a:p>
            <a:pPr>
              <a:spcBef>
                <a:spcPts val="600"/>
              </a:spcBef>
            </a:pPr>
            <a:r>
              <a:rPr lang="fr-FR" sz="2000" b="1" noProof="0" dirty="0"/>
              <a:t>Mais Dieu n'accorde pas les dons comme le faisaient les « dieux » gréco-romains </a:t>
            </a:r>
            <a:r>
              <a:rPr lang="fr-FR" sz="1600" b="1" noProof="0" dirty="0"/>
              <a:t>(1Corinthiens 12.2)</a:t>
            </a:r>
            <a:r>
              <a:rPr lang="fr-FR" sz="2000" b="1" noProof="0" dirty="0"/>
              <a:t>. Il n'y a ni extase, ni sélection hiérarchique des bénéficiaires des dons (comme, par exemple, des prêtresses).</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0535511" y="846261"/>
            <a:ext cx="1342164" cy="2057525"/>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43607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effectLst/>
                <a:uLnTx/>
                <a:uFillTx/>
                <a:latin typeface="Aptos" panose="02110004020202020204"/>
                <a:ea typeface="+mn-ea"/>
                <a:cs typeface="+mn-cs"/>
              </a:rPr>
              <a:t>Cependant, le Donateur est Un seul : l'Esprit [Saint] ; le Seigneur [Jésus] ; et Dieu [le Père]. C'est-à-dire : la Divinité agissant à l'unisson 								     </a:t>
            </a:r>
            <a:r>
              <a:rPr kumimoji="0" lang="fr-FR" sz="1600" b="1" i="0" u="none" strike="noStrike" kern="1200" cap="none" spc="0" normalizeH="0" baseline="0" noProof="0" dirty="0">
                <a:ln>
                  <a:noFill/>
                </a:ln>
                <a:effectLst/>
                <a:uLnTx/>
                <a:uFillTx/>
                <a:latin typeface="Aptos" panose="02110004020202020204"/>
                <a:ea typeface="+mn-ea"/>
                <a:cs typeface="+mn-cs"/>
              </a:rPr>
              <a:t>(Jean 14.16)</a:t>
            </a:r>
            <a:r>
              <a:rPr kumimoji="0" lang="fr-FR" sz="2000" b="1" i="0" u="none" strike="noStrike" kern="1200" cap="none" spc="0" normalizeH="0" baseline="0" noProof="0" dirty="0">
                <a:ln>
                  <a:noFill/>
                </a:ln>
                <a:effectLst/>
                <a:uLnTx/>
                <a:uFillTx/>
                <a:latin typeface="Aptos" panose="02110004020202020204"/>
                <a:ea typeface="+mn-ea"/>
                <a:cs typeface="+mn-cs"/>
              </a:rPr>
              <a:t>.</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550545F-1E64-72B0-5CFD-47BF940CB246}"/>
              </a:ext>
            </a:extLst>
          </p:cNvPr>
          <p:cNvSpPr txBox="1"/>
          <p:nvPr/>
        </p:nvSpPr>
        <p:spPr>
          <a:xfrm>
            <a:off x="238124" y="1169594"/>
            <a:ext cx="4638671" cy="1015663"/>
          </a:xfrm>
          <a:prstGeom prst="rect">
            <a:avLst/>
          </a:prstGeom>
          <a:noFill/>
        </p:spPr>
        <p:txBody>
          <a:bodyPr wrap="square" rtlCol="0">
            <a:spAutoFit/>
          </a:bodyPr>
          <a:lstStyle/>
          <a:p>
            <a:pPr>
              <a:spcBef>
                <a:spcPts val="600"/>
              </a:spcBef>
            </a:pPr>
            <a:r>
              <a:rPr lang="fr-FR" sz="2000" b="1" noProof="0" dirty="0"/>
              <a:t>Quelle est la raison pour laquelle Dieu donne différents dons à différentes personnes ? </a:t>
            </a:r>
            <a:r>
              <a:rPr lang="fr-FR" sz="1600" b="1" noProof="0" dirty="0"/>
              <a:t>(1Corinthiens 12.7)</a:t>
            </a:r>
          </a:p>
        </p:txBody>
      </p:sp>
      <p:sp>
        <p:nvSpPr>
          <p:cNvPr id="5" name="CuadroTexto 4">
            <a:extLst>
              <a:ext uri="{FF2B5EF4-FFF2-40B4-BE49-F238E27FC236}">
                <a16:creationId xmlns:a16="http://schemas.microsoft.com/office/drawing/2014/main" id="{68932B44-F3B5-6C45-60BE-A3D6697412F1}"/>
              </a:ext>
            </a:extLst>
          </p:cNvPr>
          <p:cNvSpPr txBox="1"/>
          <p:nvPr/>
        </p:nvSpPr>
        <p:spPr>
          <a:xfrm>
            <a:off x="0" y="0"/>
            <a:ext cx="12192000" cy="769441"/>
          </a:xfrm>
          <a:prstGeom prst="rect">
            <a:avLst/>
          </a:prstGeom>
          <a:noFill/>
        </p:spPr>
        <p:txBody>
          <a:bodyPr wrap="square">
            <a:spAutoFit/>
          </a:bodyPr>
          <a:lstStyle/>
          <a:p>
            <a:pPr algn="ctr"/>
            <a:r>
              <a:rPr lang="fr-FR" sz="4400" b="1" noProof="0" dirty="0">
                <a:ln w="6600">
                  <a:solidFill>
                    <a:schemeClr val="accent2"/>
                  </a:solidFill>
                  <a:prstDash val="solid"/>
                </a:ln>
                <a:solidFill>
                  <a:schemeClr val="bg1"/>
                </a:solidFill>
                <a:effectLst>
                  <a:outerShdw dist="38100" dir="2700000" algn="tl" rotWithShape="0">
                    <a:schemeClr val="accent2">
                      <a:lumMod val="50000"/>
                    </a:schemeClr>
                  </a:outerShdw>
                </a:effectLst>
              </a:rPr>
              <a:t>DE NOMBREUX DONS, UN SEUL DONATEUR</a:t>
            </a:r>
          </a:p>
        </p:txBody>
      </p:sp>
      <p:sp>
        <p:nvSpPr>
          <p:cNvPr id="8" name="CuadroTexto 7">
            <a:extLst>
              <a:ext uri="{FF2B5EF4-FFF2-40B4-BE49-F238E27FC236}">
                <a16:creationId xmlns:a16="http://schemas.microsoft.com/office/drawing/2014/main" id="{907D8EF0-BF9B-19E6-1A07-4B1C643BAF55}"/>
              </a:ext>
            </a:extLst>
          </p:cNvPr>
          <p:cNvSpPr txBox="1"/>
          <p:nvPr/>
        </p:nvSpPr>
        <p:spPr>
          <a:xfrm>
            <a:off x="1062039" y="718125"/>
            <a:ext cx="10067923" cy="369332"/>
          </a:xfrm>
          <a:prstGeom prst="rect">
            <a:avLst/>
          </a:prstGeom>
          <a:noFill/>
        </p:spPr>
        <p:txBody>
          <a:bodyPr wrap="square">
            <a:spAutoFit/>
          </a:bodyPr>
          <a:lstStyle/>
          <a:p>
            <a:pPr algn="ctr"/>
            <a:r>
              <a:rPr lang="fr-FR" b="1" noProof="0" dirty="0">
                <a:solidFill>
                  <a:schemeClr val="accent5">
                    <a:lumMod val="50000"/>
                  </a:schemeClr>
                </a:solidFill>
                <a:latin typeface="Comic Sans MS" panose="030F0702030302020204" pitchFamily="66" charset="0"/>
              </a:rPr>
              <a:t>« Or il y a diversité de dons, mais le même Esprit » </a:t>
            </a:r>
            <a:r>
              <a:rPr lang="fr-FR" sz="1400" b="1" noProof="0" dirty="0">
                <a:solidFill>
                  <a:schemeClr val="accent5">
                    <a:lumMod val="50000"/>
                  </a:schemeClr>
                </a:solidFill>
                <a:latin typeface="Comic Sans MS" panose="030F0702030302020204" pitchFamily="66" charset="0"/>
              </a:rPr>
              <a:t>(1Corinthiens 12.4)</a:t>
            </a:r>
          </a:p>
        </p:txBody>
      </p:sp>
      <p:pic>
        <p:nvPicPr>
          <p:cNvPr id="10" name="Imagen 9">
            <a:extLst>
              <a:ext uri="{FF2B5EF4-FFF2-40B4-BE49-F238E27FC236}">
                <a16:creationId xmlns:a16="http://schemas.microsoft.com/office/drawing/2014/main" id="{AD380435-93C2-A4B1-4587-2B133C7CC0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2" name="CuadroTexto 11">
            <a:extLst>
              <a:ext uri="{FF2B5EF4-FFF2-40B4-BE49-F238E27FC236}">
                <a16:creationId xmlns:a16="http://schemas.microsoft.com/office/drawing/2014/main" id="{A70A43A3-BEA4-02AA-4673-2A82E36841F7}"/>
              </a:ext>
            </a:extLst>
          </p:cNvPr>
          <p:cNvSpPr txBox="1"/>
          <p:nvPr/>
        </p:nvSpPr>
        <p:spPr>
          <a:xfrm>
            <a:off x="238125" y="2206886"/>
            <a:ext cx="4628287"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Les dons spirituels sont utilisés « pour l'utilité commune » de l'Église. Seul Dieu sait quelles personnes peuvent utiliser un don particulier pour atteindre ce but.</a:t>
            </a:r>
          </a:p>
        </p:txBody>
      </p:sp>
      <p:graphicFrame>
        <p:nvGraphicFramePr>
          <p:cNvPr id="14" name="Diagrama 13">
            <a:extLst>
              <a:ext uri="{FF2B5EF4-FFF2-40B4-BE49-F238E27FC236}">
                <a16:creationId xmlns:a16="http://schemas.microsoft.com/office/drawing/2014/main" id="{65CBD585-AA69-82AA-6AEC-17B954A93259}"/>
              </a:ext>
            </a:extLst>
          </p:cNvPr>
          <p:cNvGraphicFramePr/>
          <p:nvPr>
            <p:extLst>
              <p:ext uri="{D42A27DB-BD31-4B8C-83A1-F6EECF244321}">
                <p14:modId xmlns:p14="http://schemas.microsoft.com/office/powerpoint/2010/main" val="2647266139"/>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6" name="Gráfico 15" descr="Marca de insignia con relleno sólido">
            <a:extLst>
              <a:ext uri="{FF2B5EF4-FFF2-40B4-BE49-F238E27FC236}">
                <a16:creationId xmlns:a16="http://schemas.microsoft.com/office/drawing/2014/main" id="{368A83CA-3F25-E6DF-450C-F75B0C197CD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1882" y="2716155"/>
            <a:ext cx="299884" cy="299884"/>
          </a:xfrm>
          <a:prstGeom prst="rect">
            <a:avLst/>
          </a:prstGeom>
        </p:spPr>
      </p:pic>
      <p:pic>
        <p:nvPicPr>
          <p:cNvPr id="18" name="Gráfico 17" descr="Marca de insignia con relleno sólido">
            <a:extLst>
              <a:ext uri="{FF2B5EF4-FFF2-40B4-BE49-F238E27FC236}">
                <a16:creationId xmlns:a16="http://schemas.microsoft.com/office/drawing/2014/main" id="{F6FD4B3E-E592-0EEB-B10B-06F9435469E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796" y="3038648"/>
            <a:ext cx="299884" cy="299884"/>
          </a:xfrm>
          <a:prstGeom prst="rect">
            <a:avLst/>
          </a:prstGeom>
        </p:spPr>
      </p:pic>
      <p:pic>
        <p:nvPicPr>
          <p:cNvPr id="20" name="Gráfico 19" descr="Marca de insignia con relleno sólido">
            <a:extLst>
              <a:ext uri="{FF2B5EF4-FFF2-40B4-BE49-F238E27FC236}">
                <a16:creationId xmlns:a16="http://schemas.microsoft.com/office/drawing/2014/main" id="{A26579FE-0B9E-3CAE-659C-3B4F4F4615F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796" y="3630082"/>
            <a:ext cx="299884" cy="299884"/>
          </a:xfrm>
          <a:prstGeom prst="rect">
            <a:avLst/>
          </a:prstGeom>
        </p:spPr>
      </p:pic>
      <p:pic>
        <p:nvPicPr>
          <p:cNvPr id="22" name="Gráfico 21" descr="Marca de insignia con relleno sólido">
            <a:extLst>
              <a:ext uri="{FF2B5EF4-FFF2-40B4-BE49-F238E27FC236}">
                <a16:creationId xmlns:a16="http://schemas.microsoft.com/office/drawing/2014/main" id="{6105167B-5725-A196-CC49-B8FA7425FA5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796" y="3952575"/>
            <a:ext cx="299884" cy="299884"/>
          </a:xfrm>
          <a:prstGeom prst="rect">
            <a:avLst/>
          </a:prstGeom>
        </p:spPr>
      </p:pic>
      <p:pic>
        <p:nvPicPr>
          <p:cNvPr id="24" name="Gráfico 23" descr="Marca de insignia con relleno sólido">
            <a:extLst>
              <a:ext uri="{FF2B5EF4-FFF2-40B4-BE49-F238E27FC236}">
                <a16:creationId xmlns:a16="http://schemas.microsoft.com/office/drawing/2014/main" id="{62EDC02F-A143-B51F-0289-B393FD6EAC2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67275" y="4275068"/>
            <a:ext cx="299884" cy="299884"/>
          </a:xfrm>
          <a:prstGeom prst="rect">
            <a:avLst/>
          </a:prstGeom>
        </p:spPr>
      </p:pic>
      <p:pic>
        <p:nvPicPr>
          <p:cNvPr id="26" name="Gráfico 25" descr="Marca de insignia con relleno sólido">
            <a:extLst>
              <a:ext uri="{FF2B5EF4-FFF2-40B4-BE49-F238E27FC236}">
                <a16:creationId xmlns:a16="http://schemas.microsoft.com/office/drawing/2014/main" id="{EE315045-CEE2-9AFA-E557-55B68F8A22D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67275" y="4597561"/>
            <a:ext cx="299884" cy="299884"/>
          </a:xfrm>
          <a:prstGeom prst="rect">
            <a:avLst/>
          </a:prstGeom>
        </p:spPr>
      </p:pic>
      <p:pic>
        <p:nvPicPr>
          <p:cNvPr id="28" name="Gráfico 27" descr="Marca de insignia con relleno sólido">
            <a:extLst>
              <a:ext uri="{FF2B5EF4-FFF2-40B4-BE49-F238E27FC236}">
                <a16:creationId xmlns:a16="http://schemas.microsoft.com/office/drawing/2014/main" id="{FC04DDB7-B237-C8CF-8167-D950E85EB34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1882" y="4920055"/>
            <a:ext cx="299884" cy="299884"/>
          </a:xfrm>
          <a:prstGeom prst="rect">
            <a:avLst/>
          </a:prstGeom>
        </p:spPr>
      </p:pic>
      <p:pic>
        <p:nvPicPr>
          <p:cNvPr id="30" name="Gráfico 29" descr="Marca de insignia con relleno sólido">
            <a:extLst>
              <a:ext uri="{FF2B5EF4-FFF2-40B4-BE49-F238E27FC236}">
                <a16:creationId xmlns:a16="http://schemas.microsoft.com/office/drawing/2014/main" id="{2BFFD985-CCD4-9083-8371-616628EB46B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796" y="5521819"/>
            <a:ext cx="299884" cy="299884"/>
          </a:xfrm>
          <a:prstGeom prst="rect">
            <a:avLst/>
          </a:prstGeom>
        </p:spPr>
      </p:pic>
      <p:pic>
        <p:nvPicPr>
          <p:cNvPr id="32" name="Gráfico 31" descr="Marca de insignia con relleno sólido">
            <a:extLst>
              <a:ext uri="{FF2B5EF4-FFF2-40B4-BE49-F238E27FC236}">
                <a16:creationId xmlns:a16="http://schemas.microsoft.com/office/drawing/2014/main" id="{7F1A5312-F561-EB3C-68BE-6FBC60FCADE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796" y="5865947"/>
            <a:ext cx="299884" cy="299884"/>
          </a:xfrm>
          <a:prstGeom prst="rect">
            <a:avLst/>
          </a:prstGeom>
        </p:spPr>
      </p:pic>
      <p:pic>
        <p:nvPicPr>
          <p:cNvPr id="34" name="Gráfico 33" descr="Distintivo nuevo con relleno sólido">
            <a:extLst>
              <a:ext uri="{FF2B5EF4-FFF2-40B4-BE49-F238E27FC236}">
                <a16:creationId xmlns:a16="http://schemas.microsoft.com/office/drawing/2014/main" id="{786F6158-53B1-A8DB-4144-E06E9A216C8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94508" y="2707123"/>
            <a:ext cx="299884" cy="299884"/>
          </a:xfrm>
          <a:prstGeom prst="rect">
            <a:avLst/>
          </a:prstGeom>
        </p:spPr>
      </p:pic>
      <p:pic>
        <p:nvPicPr>
          <p:cNvPr id="36" name="Gráfico 35" descr="Distintivo nuevo con relleno sólido">
            <a:extLst>
              <a:ext uri="{FF2B5EF4-FFF2-40B4-BE49-F238E27FC236}">
                <a16:creationId xmlns:a16="http://schemas.microsoft.com/office/drawing/2014/main" id="{8157E52C-0319-45C2-75D5-C0A1B4128B42}"/>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94508" y="3030828"/>
            <a:ext cx="299884" cy="299884"/>
          </a:xfrm>
          <a:prstGeom prst="rect">
            <a:avLst/>
          </a:prstGeom>
        </p:spPr>
      </p:pic>
      <p:pic>
        <p:nvPicPr>
          <p:cNvPr id="38" name="Gráfico 37" descr="Distintivo nuevo con relleno sólido">
            <a:extLst>
              <a:ext uri="{FF2B5EF4-FFF2-40B4-BE49-F238E27FC236}">
                <a16:creationId xmlns:a16="http://schemas.microsoft.com/office/drawing/2014/main" id="{0C857BBF-1947-7343-CDD7-DD5346C0973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94508" y="3354533"/>
            <a:ext cx="299884" cy="299884"/>
          </a:xfrm>
          <a:prstGeom prst="rect">
            <a:avLst/>
          </a:prstGeom>
        </p:spPr>
      </p:pic>
      <p:pic>
        <p:nvPicPr>
          <p:cNvPr id="40" name="Gráfico 39" descr="Distintivo nuevo con relleno sólido">
            <a:extLst>
              <a:ext uri="{FF2B5EF4-FFF2-40B4-BE49-F238E27FC236}">
                <a16:creationId xmlns:a16="http://schemas.microsoft.com/office/drawing/2014/main" id="{AB3DA22F-A50E-4AF6-8792-9A6800CB176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94508" y="3678238"/>
            <a:ext cx="299884" cy="299884"/>
          </a:xfrm>
          <a:prstGeom prst="rect">
            <a:avLst/>
          </a:prstGeom>
        </p:spPr>
      </p:pic>
      <p:pic>
        <p:nvPicPr>
          <p:cNvPr id="42" name="Gráfico 41" descr="Distintivo nuevo con relleno sólido">
            <a:extLst>
              <a:ext uri="{FF2B5EF4-FFF2-40B4-BE49-F238E27FC236}">
                <a16:creationId xmlns:a16="http://schemas.microsoft.com/office/drawing/2014/main" id="{AA021AA8-73A2-3D92-1AAC-08C5D3EE4FA2}"/>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94508" y="4001943"/>
            <a:ext cx="299884" cy="299884"/>
          </a:xfrm>
          <a:prstGeom prst="rect">
            <a:avLst/>
          </a:prstGeom>
        </p:spPr>
      </p:pic>
      <p:pic>
        <p:nvPicPr>
          <p:cNvPr id="44" name="Gráfico 43" descr="Distintivo nuevo con relleno sólido">
            <a:extLst>
              <a:ext uri="{FF2B5EF4-FFF2-40B4-BE49-F238E27FC236}">
                <a16:creationId xmlns:a16="http://schemas.microsoft.com/office/drawing/2014/main" id="{BCDEE504-BD27-2DBC-D0B5-C57827DF2532}"/>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94508" y="4325648"/>
            <a:ext cx="299884" cy="299884"/>
          </a:xfrm>
          <a:prstGeom prst="rect">
            <a:avLst/>
          </a:prstGeom>
        </p:spPr>
      </p:pic>
      <p:pic>
        <p:nvPicPr>
          <p:cNvPr id="46" name="Gráfico 45" descr="Insignia de corazón con relleno sólido">
            <a:extLst>
              <a:ext uri="{FF2B5EF4-FFF2-40B4-BE49-F238E27FC236}">
                <a16:creationId xmlns:a16="http://schemas.microsoft.com/office/drawing/2014/main" id="{5A9E019E-9D93-CDEC-FC22-F1374EF709A5}"/>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9829107" y="2716155"/>
            <a:ext cx="299884" cy="299884"/>
          </a:xfrm>
          <a:prstGeom prst="rect">
            <a:avLst/>
          </a:prstGeom>
        </p:spPr>
      </p:pic>
      <p:pic>
        <p:nvPicPr>
          <p:cNvPr id="48" name="Gráfico 47" descr="Insignia de corazón con relleno sólido">
            <a:extLst>
              <a:ext uri="{FF2B5EF4-FFF2-40B4-BE49-F238E27FC236}">
                <a16:creationId xmlns:a16="http://schemas.microsoft.com/office/drawing/2014/main" id="{56FECBF0-BC75-6AAB-67E3-B7071D90F6A2}"/>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9829107" y="3035344"/>
            <a:ext cx="299884" cy="299884"/>
          </a:xfrm>
          <a:prstGeom prst="rect">
            <a:avLst/>
          </a:prstGeom>
        </p:spPr>
      </p:pic>
      <p:pic>
        <p:nvPicPr>
          <p:cNvPr id="49" name="Gráfico 48" descr="Insignia de corazón con relleno sólido">
            <a:extLst>
              <a:ext uri="{FF2B5EF4-FFF2-40B4-BE49-F238E27FC236}">
                <a16:creationId xmlns:a16="http://schemas.microsoft.com/office/drawing/2014/main" id="{91D39007-F528-4982-AFD3-B444A75FD508}"/>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9829107" y="3354533"/>
            <a:ext cx="299884" cy="299884"/>
          </a:xfrm>
          <a:prstGeom prst="rect">
            <a:avLst/>
          </a:prstGeom>
        </p:spPr>
      </p:pic>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900" decel="100000" fill="hold"/>
                                        <p:tgtEl>
                                          <p:spTgt spid="10"/>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900" decel="100000" fill="hold"/>
                                        <p:tgtEl>
                                          <p:spTgt spid="12"/>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4">
                                            <p:graphicEl>
                                              <a:dgm id="{B00CF8A6-0B05-4DFB-B00A-95CE37E31A83}"/>
                                            </p:graphicEl>
                                          </p:spTgt>
                                        </p:tgtEl>
                                        <p:attrNameLst>
                                          <p:attrName>style.visibility</p:attrName>
                                        </p:attrNameLst>
                                      </p:cBhvr>
                                      <p:to>
                                        <p:strVal val="visible"/>
                                      </p:to>
                                    </p:set>
                                    <p:anim calcmode="lin" valueType="num">
                                      <p:cBhvr>
                                        <p:cTn id="26" dur="500" fill="hold"/>
                                        <p:tgtEl>
                                          <p:spTgt spid="14">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14">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14">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4">
                                            <p:graphicEl>
                                              <a:dgm id="{7965E57F-EEDF-48ED-998D-606EC744B46B}"/>
                                            </p:graphicEl>
                                          </p:spTgt>
                                        </p:tgtEl>
                                        <p:attrNameLst>
                                          <p:attrName>style.visibility</p:attrName>
                                        </p:attrNameLst>
                                      </p:cBhvr>
                                      <p:to>
                                        <p:strVal val="visible"/>
                                      </p:to>
                                    </p:set>
                                    <p:anim calcmode="lin" valueType="num">
                                      <p:cBhvr>
                                        <p:cTn id="31" dur="500" fill="hold"/>
                                        <p:tgtEl>
                                          <p:spTgt spid="14">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14">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14">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graphicEl>
                                              <a:dgm id="{04DE4015-5369-40CD-A02D-45D8EC5F7704}"/>
                                            </p:graphicEl>
                                          </p:spTgt>
                                        </p:tgtEl>
                                        <p:attrNameLst>
                                          <p:attrName>style.visibility</p:attrName>
                                        </p:attrNameLst>
                                      </p:cBhvr>
                                      <p:to>
                                        <p:strVal val="visible"/>
                                      </p:to>
                                    </p:set>
                                    <p:animEffect transition="in" filter="fade">
                                      <p:cBhvr>
                                        <p:cTn id="38" dur="500"/>
                                        <p:tgtEl>
                                          <p:spTgt spid="14">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par>
                                <p:cTn id="42" presetID="10" presetClass="entr" presetSubtype="0"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par>
                                <p:cTn id="45" presetID="10" presetClass="entr" presetSubtype="0"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500"/>
                                        <p:tgtEl>
                                          <p:spTgt spid="22"/>
                                        </p:tgtEl>
                                      </p:cBhvr>
                                    </p:animEffect>
                                  </p:childTnLst>
                                </p:cTn>
                              </p:par>
                              <p:par>
                                <p:cTn id="51" presetID="10" presetClass="entr" presetSubtype="0" fill="hold"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nodeType="with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500"/>
                                        <p:tgtEl>
                                          <p:spTgt spid="26"/>
                                        </p:tgtEl>
                                      </p:cBhvr>
                                    </p:animEffect>
                                  </p:childTnLst>
                                </p:cTn>
                              </p:par>
                              <p:par>
                                <p:cTn id="57" presetID="10" presetClass="entr" presetSubtype="0" fill="hold" nodeType="with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500"/>
                                        <p:tgtEl>
                                          <p:spTgt spid="28"/>
                                        </p:tgtEl>
                                      </p:cBhvr>
                                    </p:animEffect>
                                  </p:childTnLst>
                                </p:cTn>
                              </p:par>
                              <p:par>
                                <p:cTn id="60" presetID="10" presetClass="entr" presetSubtype="0" fill="hold" nodeType="with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fade">
                                      <p:cBhvr>
                                        <p:cTn id="62" dur="500"/>
                                        <p:tgtEl>
                                          <p:spTgt spid="30"/>
                                        </p:tgtEl>
                                      </p:cBhvr>
                                    </p:animEffect>
                                  </p:childTnLst>
                                </p:cTn>
                              </p:par>
                              <p:par>
                                <p:cTn id="63" presetID="10" presetClass="entr" presetSubtype="0" fill="hold" nodeType="with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500"/>
                                        <p:tgtEl>
                                          <p:spTgt spid="32"/>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4">
                                            <p:graphicEl>
                                              <a:dgm id="{8F95F10C-CDF9-4461-A7BC-9BC3BD7F92C5}"/>
                                            </p:graphicEl>
                                          </p:spTgt>
                                        </p:tgtEl>
                                        <p:attrNameLst>
                                          <p:attrName>style.visibility</p:attrName>
                                        </p:attrNameLst>
                                      </p:cBhvr>
                                      <p:to>
                                        <p:strVal val="visible"/>
                                      </p:to>
                                    </p:set>
                                    <p:animEffect transition="in" filter="fade">
                                      <p:cBhvr>
                                        <p:cTn id="70" dur="500"/>
                                        <p:tgtEl>
                                          <p:spTgt spid="14">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fade">
                                      <p:cBhvr>
                                        <p:cTn id="73" dur="500"/>
                                        <p:tgtEl>
                                          <p:spTgt spid="34"/>
                                        </p:tgtEl>
                                      </p:cBhvr>
                                    </p:animEffect>
                                  </p:childTnLst>
                                </p:cTn>
                              </p:par>
                              <p:par>
                                <p:cTn id="74" presetID="10" presetClass="entr" presetSubtype="0" fill="hold" nodeType="with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fade">
                                      <p:cBhvr>
                                        <p:cTn id="76" dur="500"/>
                                        <p:tgtEl>
                                          <p:spTgt spid="36"/>
                                        </p:tgtEl>
                                      </p:cBhvr>
                                    </p:animEffect>
                                  </p:childTnLst>
                                </p:cTn>
                              </p:par>
                              <p:par>
                                <p:cTn id="77" presetID="10" presetClass="entr" presetSubtype="0" fill="hold" nodeType="with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500"/>
                                        <p:tgtEl>
                                          <p:spTgt spid="38"/>
                                        </p:tgtEl>
                                      </p:cBhvr>
                                    </p:animEffect>
                                  </p:childTnLst>
                                </p:cTn>
                              </p:par>
                              <p:par>
                                <p:cTn id="80" presetID="10" presetClass="entr" presetSubtype="0" fill="hold" nodeType="with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fade">
                                      <p:cBhvr>
                                        <p:cTn id="82" dur="500"/>
                                        <p:tgtEl>
                                          <p:spTgt spid="40"/>
                                        </p:tgtEl>
                                      </p:cBhvr>
                                    </p:animEffect>
                                  </p:childTnLst>
                                </p:cTn>
                              </p:par>
                              <p:par>
                                <p:cTn id="83" presetID="10" presetClass="entr" presetSubtype="0" fill="hold" nodeType="withEffect">
                                  <p:stCondLst>
                                    <p:cond delay="0"/>
                                  </p:stCondLst>
                                  <p:childTnLst>
                                    <p:set>
                                      <p:cBhvr>
                                        <p:cTn id="84" dur="1" fill="hold">
                                          <p:stCondLst>
                                            <p:cond delay="0"/>
                                          </p:stCondLst>
                                        </p:cTn>
                                        <p:tgtEl>
                                          <p:spTgt spid="42"/>
                                        </p:tgtEl>
                                        <p:attrNameLst>
                                          <p:attrName>style.visibility</p:attrName>
                                        </p:attrNameLst>
                                      </p:cBhvr>
                                      <p:to>
                                        <p:strVal val="visible"/>
                                      </p:to>
                                    </p:set>
                                    <p:animEffect transition="in" filter="fade">
                                      <p:cBhvr>
                                        <p:cTn id="85" dur="500"/>
                                        <p:tgtEl>
                                          <p:spTgt spid="42"/>
                                        </p:tgtEl>
                                      </p:cBhvr>
                                    </p:animEffect>
                                  </p:childTnLst>
                                </p:cTn>
                              </p:par>
                              <p:par>
                                <p:cTn id="86" presetID="10" presetClass="entr" presetSubtype="0" fill="hold" nodeType="withEffect">
                                  <p:stCondLst>
                                    <p:cond delay="0"/>
                                  </p:stCondLst>
                                  <p:childTnLst>
                                    <p:set>
                                      <p:cBhvr>
                                        <p:cTn id="87" dur="1" fill="hold">
                                          <p:stCondLst>
                                            <p:cond delay="0"/>
                                          </p:stCondLst>
                                        </p:cTn>
                                        <p:tgtEl>
                                          <p:spTgt spid="44"/>
                                        </p:tgtEl>
                                        <p:attrNameLst>
                                          <p:attrName>style.visibility</p:attrName>
                                        </p:attrNameLst>
                                      </p:cBhvr>
                                      <p:to>
                                        <p:strVal val="visible"/>
                                      </p:to>
                                    </p:set>
                                    <p:animEffect transition="in" filter="fade">
                                      <p:cBhvr>
                                        <p:cTn id="88" dur="500"/>
                                        <p:tgtEl>
                                          <p:spTgt spid="44"/>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14">
                                            <p:graphicEl>
                                              <a:dgm id="{BE5080B9-EA33-42BA-9920-DB396A08385A}"/>
                                            </p:graphicEl>
                                          </p:spTgt>
                                        </p:tgtEl>
                                        <p:attrNameLst>
                                          <p:attrName>style.visibility</p:attrName>
                                        </p:attrNameLst>
                                      </p:cBhvr>
                                      <p:to>
                                        <p:strVal val="visible"/>
                                      </p:to>
                                    </p:set>
                                    <p:animEffect transition="in" filter="fade">
                                      <p:cBhvr>
                                        <p:cTn id="93" dur="500"/>
                                        <p:tgtEl>
                                          <p:spTgt spid="14">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6"/>
                                        </p:tgtEl>
                                        <p:attrNameLst>
                                          <p:attrName>style.visibility</p:attrName>
                                        </p:attrNameLst>
                                      </p:cBhvr>
                                      <p:to>
                                        <p:strVal val="visible"/>
                                      </p:to>
                                    </p:set>
                                    <p:animEffect transition="in" filter="fade">
                                      <p:cBhvr>
                                        <p:cTn id="96" dur="500"/>
                                        <p:tgtEl>
                                          <p:spTgt spid="46"/>
                                        </p:tgtEl>
                                      </p:cBhvr>
                                    </p:animEffect>
                                  </p:childTnLst>
                                </p:cTn>
                              </p:par>
                              <p:par>
                                <p:cTn id="97" presetID="10" presetClass="entr" presetSubtype="0" fill="hold" nodeType="withEffect">
                                  <p:stCondLst>
                                    <p:cond delay="0"/>
                                  </p:stCondLst>
                                  <p:childTnLst>
                                    <p:set>
                                      <p:cBhvr>
                                        <p:cTn id="98" dur="1" fill="hold">
                                          <p:stCondLst>
                                            <p:cond delay="0"/>
                                          </p:stCondLst>
                                        </p:cTn>
                                        <p:tgtEl>
                                          <p:spTgt spid="48"/>
                                        </p:tgtEl>
                                        <p:attrNameLst>
                                          <p:attrName>style.visibility</p:attrName>
                                        </p:attrNameLst>
                                      </p:cBhvr>
                                      <p:to>
                                        <p:strVal val="visible"/>
                                      </p:to>
                                    </p:set>
                                    <p:animEffect transition="in" filter="fade">
                                      <p:cBhvr>
                                        <p:cTn id="99" dur="500"/>
                                        <p:tgtEl>
                                          <p:spTgt spid="48"/>
                                        </p:tgtEl>
                                      </p:cBhvr>
                                    </p:animEffect>
                                  </p:childTnLst>
                                </p:cTn>
                              </p:par>
                              <p:par>
                                <p:cTn id="100" presetID="10" presetClass="entr" presetSubtype="0" fill="hold" nodeType="withEffect">
                                  <p:stCondLst>
                                    <p:cond delay="0"/>
                                  </p:stCondLst>
                                  <p:childTnLst>
                                    <p:set>
                                      <p:cBhvr>
                                        <p:cTn id="101" dur="1" fill="hold">
                                          <p:stCondLst>
                                            <p:cond delay="0"/>
                                          </p:stCondLst>
                                        </p:cTn>
                                        <p:tgtEl>
                                          <p:spTgt spid="49"/>
                                        </p:tgtEl>
                                        <p:attrNameLst>
                                          <p:attrName>style.visibility</p:attrName>
                                        </p:attrNameLst>
                                      </p:cBhvr>
                                      <p:to>
                                        <p:strVal val="visible"/>
                                      </p:to>
                                    </p:set>
                                    <p:animEffect transition="in" filter="fade">
                                      <p:cBhvr>
                                        <p:cTn id="10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Graphic spid="14"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8C6E0F-766D-6148-3EC1-78756313061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fr-FR" sz="4400" b="1" noProof="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DE NOMBREUX MEMBRES, UN SEUL CORPS</a:t>
            </a: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fr-FR" b="1" noProof="0"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De même que le corps est un et a plusieurs membres, et que tous les membres du corps, malgré leur nombre, ne forment qu'un seul corps, ainsi en est-il de Christ » </a:t>
            </a:r>
            <a:r>
              <a:rPr lang="fr-FR" sz="1400" b="1" noProof="0"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(1Corinthiens 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338958"/>
            <a:ext cx="6577780" cy="1323439"/>
          </a:xfrm>
          <a:prstGeom prst="rect">
            <a:avLst/>
          </a:prstGeom>
          <a:noFill/>
        </p:spPr>
        <p:txBody>
          <a:bodyPr wrap="square" rtlCol="0">
            <a:spAutoFit/>
          </a:bodyPr>
          <a:lstStyle/>
          <a:p>
            <a:pPr>
              <a:spcBef>
                <a:spcPts val="600"/>
              </a:spcBef>
            </a:pPr>
            <a:r>
              <a:rPr lang="fr-FR" sz="2000" b="1" noProof="0" dirty="0"/>
              <a:t>Dieu est un, mais chaque membre de la Divinité a sa propre fonction. De même, l'Église est une, mais chaque composante a sa propre fonction en tant que partie du corps de Christ sur la Terre (1Cor. 12.12-13).</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60243" y="5104553"/>
            <a:ext cx="2281084" cy="1578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499378"/>
            <a:ext cx="6217355" cy="1323439"/>
          </a:xfrm>
          <a:prstGeom prst="rect">
            <a:avLst/>
          </a:prstGeom>
          <a:noFill/>
        </p:spPr>
        <p:txBody>
          <a:bodyPr wrap="square">
            <a:spAutoFit/>
          </a:bodyPr>
          <a:lstStyle/>
          <a:p>
            <a:pPr>
              <a:spcBef>
                <a:spcPts val="600"/>
              </a:spcBef>
            </a:pPr>
            <a:r>
              <a:rPr lang="fr-FR" sz="2000" b="1" noProof="0" dirty="0"/>
              <a:t>Cela implique que tous sont nécessaires ; que nul n'est supérieur à l'autre ; que tous doivent se préoccuper du bien-être des autres ; et que tous doivent œuvrer pour l'unité de l'Église </a:t>
            </a:r>
            <a:r>
              <a:rPr lang="fr-FR" sz="1600" b="1" noProof="0" dirty="0"/>
              <a:t>(1Cor. 12.15-27)</a:t>
            </a:r>
            <a:r>
              <a:rPr lang="fr-FR" sz="2000" b="1" noProof="0" dirty="0"/>
              <a:t>.</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2276758" y="4938518"/>
            <a:ext cx="2438461" cy="560860"/>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662397"/>
            <a:ext cx="6577779"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effectLst/>
                <a:uLnTx/>
                <a:uFillTx/>
                <a:latin typeface="Aptos" panose="02110004020202020204"/>
                <a:ea typeface="+mn-ea"/>
                <a:cs typeface="+mn-cs"/>
              </a:rPr>
              <a:t>Paul utilise la métaphore du corps humain comme représentation de l'Église pour souligner l'unité dans la diversité. L'œil possède le « don » de la vue, mais l'oreille non. Pourtant, tous deux se complètent en travaillant ensemble. De même, dans l'Église, chacun accomplit son œuvre en fonction des dons reçus </a:t>
            </a:r>
            <a:r>
              <a:rPr kumimoji="0" lang="fr-FR" sz="1600" b="1" i="0" u="none" strike="noStrike" kern="1200" cap="none" spc="0" normalizeH="0" baseline="0" noProof="0" dirty="0">
                <a:ln>
                  <a:noFill/>
                </a:ln>
                <a:effectLst/>
                <a:uLnTx/>
                <a:uFillTx/>
                <a:latin typeface="Aptos" panose="02110004020202020204"/>
                <a:ea typeface="+mn-ea"/>
                <a:cs typeface="+mn-cs"/>
              </a:rPr>
              <a:t>(1Corinthiens 12.28-30)</a:t>
            </a:r>
            <a:r>
              <a:rPr kumimoji="0" lang="fr-FR" sz="2000" b="1" i="0" u="none" strike="noStrike" kern="1200" cap="none" spc="0" normalizeH="0" baseline="0" noProof="0" dirty="0">
                <a:ln>
                  <a:noFill/>
                </a:ln>
                <a:effectLst/>
                <a:uLnTx/>
                <a:uFillTx/>
                <a:latin typeface="Aptos" panose="02110004020202020204"/>
                <a:ea typeface="+mn-ea"/>
                <a:cs typeface="+mn-cs"/>
              </a:rPr>
              <a:t>.</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674A603-6BC9-C396-5FD2-B339D61B1A3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2123658"/>
          </a:xfrm>
          <a:prstGeom prst="rect">
            <a:avLst/>
          </a:prstGeom>
          <a:noFill/>
        </p:spPr>
        <p:txBody>
          <a:bodyPr wrap="square">
            <a:spAutoFit/>
          </a:bodyPr>
          <a:lstStyle/>
          <a:p>
            <a:pPr algn="ctr"/>
            <a:r>
              <a:rPr lang="fr-FR" sz="6600" b="1" noProof="0" dirty="0">
                <a:ln w="13462">
                  <a:solidFill>
                    <a:schemeClr val="bg1"/>
                  </a:solidFill>
                  <a:prstDash val="solid"/>
                </a:ln>
                <a:solidFill>
                  <a:schemeClr val="accent5">
                    <a:lumMod val="50000"/>
                  </a:schemeClr>
                </a:solidFill>
                <a:effectLst>
                  <a:outerShdw dist="38100" dir="2700000" algn="bl" rotWithShape="0">
                    <a:schemeClr val="accent5"/>
                  </a:outerShdw>
                </a:effectLst>
              </a:rPr>
              <a:t>L'ÉLÉMENT UNIFICATEUR</a:t>
            </a: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A1AD61-3B33-6E89-9593-3E9B97BC9EE9}"/>
            </a:ext>
          </a:extLst>
        </p:cNvPr>
        <p:cNvGrpSpPr/>
        <p:nvPr/>
      </p:nvGrpSpPr>
      <p:grpSpPr>
        <a:xfrm>
          <a:off x="0" y="0"/>
          <a:ext cx="0" cy="0"/>
          <a:chOff x="0" y="0"/>
          <a:chExt cx="0" cy="0"/>
        </a:xfrm>
      </p:grpSpPr>
      <p:pic>
        <p:nvPicPr>
          <p:cNvPr id="44" name="Picture 43">
            <a:extLst>
              <a:ext uri="{FF2B5EF4-FFF2-40B4-BE49-F238E27FC236}">
                <a16:creationId xmlns:a16="http://schemas.microsoft.com/office/drawing/2014/main" id="{3224383D-D552-337F-F5D7-06464D39E0D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Imagen 10">
            <a:extLst>
              <a:ext uri="{FF2B5EF4-FFF2-40B4-BE49-F238E27FC236}">
                <a16:creationId xmlns:a16="http://schemas.microsoft.com/office/drawing/2014/main" id="{E324DC25-4114-F63B-5B59-6A8EA6CC794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CuadroTexto 2">
            <a:extLst>
              <a:ext uri="{FF2B5EF4-FFF2-40B4-BE49-F238E27FC236}">
                <a16:creationId xmlns:a16="http://schemas.microsoft.com/office/drawing/2014/main" id="{52C20330-53F1-6078-03A1-07D4044C02C6}"/>
              </a:ext>
            </a:extLst>
          </p:cNvPr>
          <p:cNvSpPr txBox="1"/>
          <p:nvPr/>
        </p:nvSpPr>
        <p:spPr>
          <a:xfrm>
            <a:off x="2614612" y="0"/>
            <a:ext cx="9577388" cy="769441"/>
          </a:xfrm>
          <a:prstGeom prst="rect">
            <a:avLst/>
          </a:prstGeom>
          <a:noFill/>
        </p:spPr>
        <p:txBody>
          <a:bodyPr wrap="square">
            <a:spAutoFit/>
          </a:bodyPr>
          <a:lstStyle/>
          <a:p>
            <a:pPr algn="ctr"/>
            <a:r>
              <a:rPr lang="fr-FR" sz="4400" b="1" spc="300" noProof="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L'EXCELLENCE DE L'AMOUR</a:t>
            </a:r>
          </a:p>
        </p:txBody>
      </p:sp>
      <p:sp>
        <p:nvSpPr>
          <p:cNvPr id="5" name="CuadroTexto 4">
            <a:extLst>
              <a:ext uri="{FF2B5EF4-FFF2-40B4-BE49-F238E27FC236}">
                <a16:creationId xmlns:a16="http://schemas.microsoft.com/office/drawing/2014/main" id="{7E43BDB9-325F-8F33-91E4-306A81AB2F82}"/>
              </a:ext>
            </a:extLst>
          </p:cNvPr>
          <p:cNvSpPr txBox="1"/>
          <p:nvPr/>
        </p:nvSpPr>
        <p:spPr>
          <a:xfrm>
            <a:off x="2614613" y="691247"/>
            <a:ext cx="9577388" cy="646331"/>
          </a:xfrm>
          <a:prstGeom prst="rect">
            <a:avLst/>
          </a:prstGeom>
          <a:noFill/>
        </p:spPr>
        <p:txBody>
          <a:bodyPr wrap="square">
            <a:spAutoFit/>
          </a:bodyPr>
          <a:lstStyle/>
          <a:p>
            <a:r>
              <a:rPr lang="fr-FR" b="1" noProof="0"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Aspirez aux dons les plus excellents. Et je vais vous montrer une voie par excellence » </a:t>
            </a:r>
            <a:r>
              <a:rPr lang="fr-FR" sz="1400" b="1" noProof="0"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(1Corinthiens 12.31)</a:t>
            </a:r>
            <a:endParaRPr lang="fr-FR" b="1" noProof="0"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82048BA1-7B9E-D32D-531F-7160794F63F3}"/>
              </a:ext>
            </a:extLst>
          </p:cNvPr>
          <p:cNvSpPr txBox="1"/>
          <p:nvPr/>
        </p:nvSpPr>
        <p:spPr>
          <a:xfrm>
            <a:off x="2743198" y="1460688"/>
            <a:ext cx="3114675" cy="3170099"/>
          </a:xfrm>
          <a:prstGeom prst="rect">
            <a:avLst/>
          </a:prstGeom>
          <a:noFill/>
        </p:spPr>
        <p:txBody>
          <a:bodyPr wrap="square" rtlCol="0">
            <a:spAutoFit/>
          </a:bodyPr>
          <a:lstStyle/>
          <a:p>
            <a:pPr>
              <a:spcBef>
                <a:spcPts val="600"/>
              </a:spcBef>
            </a:pPr>
            <a:r>
              <a:rPr lang="fr-FR" sz="2000" b="1" noProof="0" dirty="0"/>
              <a:t>L'amour n'est pas un don, mais « une voie par excellence » </a:t>
            </a:r>
            <a:r>
              <a:rPr lang="fr-FR" sz="1600" b="1" noProof="0" dirty="0"/>
              <a:t>(1Cor. 12.31)</a:t>
            </a:r>
            <a:r>
              <a:rPr lang="fr-FR" sz="2000" b="1" noProof="0" dirty="0"/>
              <a:t>. C'est le fruit de l'Esprit Saint dans la vie du croyant </a:t>
            </a:r>
            <a:r>
              <a:rPr lang="fr-FR" sz="1600" b="1" noProof="0" dirty="0"/>
              <a:t>(Galates 5.22)</a:t>
            </a:r>
            <a:r>
              <a:rPr lang="fr-FR" sz="2000" b="1" noProof="0" dirty="0"/>
              <a:t>. Les dons spirituels ne peuvent être utilisés convenablement que par l'amour.</a:t>
            </a:r>
          </a:p>
        </p:txBody>
      </p:sp>
      <p:pic>
        <p:nvPicPr>
          <p:cNvPr id="4" name="Imagen 3">
            <a:extLst>
              <a:ext uri="{FF2B5EF4-FFF2-40B4-BE49-F238E27FC236}">
                <a16:creationId xmlns:a16="http://schemas.microsoft.com/office/drawing/2014/main" id="{859C63D6-67C9-B42B-16D1-2712BF62D529}"/>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9E250AAE-8F7C-B976-1C3D-A6317C50304B}"/>
              </a:ext>
            </a:extLst>
          </p:cNvPr>
          <p:cNvSpPr txBox="1"/>
          <p:nvPr/>
        </p:nvSpPr>
        <p:spPr>
          <a:xfrm>
            <a:off x="47624" y="4549616"/>
            <a:ext cx="6372225" cy="1631216"/>
          </a:xfrm>
          <a:prstGeom prst="rect">
            <a:avLst/>
          </a:prstGeom>
          <a:noFill/>
        </p:spPr>
        <p:txBody>
          <a:bodyPr wrap="square">
            <a:spAutoFit/>
          </a:bodyPr>
          <a:lstStyle/>
          <a:p>
            <a:pPr>
              <a:spcBef>
                <a:spcPts val="600"/>
              </a:spcBef>
            </a:pPr>
            <a:r>
              <a:rPr lang="fr-FR" sz="2000" b="1" noProof="0" dirty="0"/>
              <a:t>Le don des langues, sans amour, est un « airain sonnant ». Le don de prophétie, celui de connaissance et celui de foi, sans amour, ne sont rien. Le don de libéralité et celui du martyre, sans amour, ne servent à rien </a:t>
            </a:r>
            <a:r>
              <a:rPr lang="fr-FR" sz="1600" b="1" noProof="0" dirty="0"/>
              <a:t>(1Corinthiens 13.1-3)</a:t>
            </a:r>
            <a:r>
              <a:rPr lang="fr-FR" sz="2000" b="1" noProof="0" dirty="0"/>
              <a:t>.</a:t>
            </a:r>
          </a:p>
        </p:txBody>
      </p:sp>
      <p:sp>
        <p:nvSpPr>
          <p:cNvPr id="8" name="CuadroTexto 7">
            <a:extLst>
              <a:ext uri="{FF2B5EF4-FFF2-40B4-BE49-F238E27FC236}">
                <a16:creationId xmlns:a16="http://schemas.microsoft.com/office/drawing/2014/main" id="{53E7C5E9-7F25-9C06-29DC-53025A98637D}"/>
              </a:ext>
            </a:extLst>
          </p:cNvPr>
          <p:cNvSpPr txBox="1"/>
          <p:nvPr/>
        </p:nvSpPr>
        <p:spPr>
          <a:xfrm>
            <a:off x="47624" y="6186157"/>
            <a:ext cx="637222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1" u="none" strike="noStrike" kern="1200" cap="none" spc="0" normalizeH="0" baseline="0" noProof="0" dirty="0">
                <a:ln>
                  <a:noFill/>
                </a:ln>
                <a:solidFill>
                  <a:prstClr val="black"/>
                </a:solidFill>
                <a:effectLst/>
                <a:uLnTx/>
                <a:uFillTx/>
                <a:latin typeface="Aptos Light" panose="020B0004020202020204" pitchFamily="34" charset="0"/>
              </a:rPr>
              <a:t>1Cor. 13.4-7 fournit un guide solide pour le comportement approprié dans la pratique des dons :</a:t>
            </a:r>
          </a:p>
        </p:txBody>
      </p:sp>
      <p:graphicFrame>
        <p:nvGraphicFramePr>
          <p:cNvPr id="2" name="Diagrama 1">
            <a:extLst>
              <a:ext uri="{FF2B5EF4-FFF2-40B4-BE49-F238E27FC236}">
                <a16:creationId xmlns:a16="http://schemas.microsoft.com/office/drawing/2014/main" id="{41BFDAEA-4A34-198C-5F8D-FAFD325BB08F}"/>
              </a:ext>
            </a:extLst>
          </p:cNvPr>
          <p:cNvGraphicFramePr/>
          <p:nvPr>
            <p:extLst>
              <p:ext uri="{D42A27DB-BD31-4B8C-83A1-F6EECF244321}">
                <p14:modId xmlns:p14="http://schemas.microsoft.com/office/powerpoint/2010/main" val="833485161"/>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2707669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0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2">
                                            <p:graphicEl>
                                              <a:dgm id="{0BA97E84-5A18-4F27-A922-78F30FB6BEF2}"/>
                                            </p:graphicEl>
                                          </p:spTgt>
                                        </p:tgtEl>
                                        <p:attrNameLst>
                                          <p:attrName>style.visibility</p:attrName>
                                        </p:attrNameLst>
                                      </p:cBhvr>
                                      <p:to>
                                        <p:strVal val="visible"/>
                                      </p:to>
                                    </p:set>
                                    <p:anim calcmode="lin" valueType="num">
                                      <p:cBhvr>
                                        <p:cTn id="67" dur="500" fill="hold"/>
                                        <p:tgtEl>
                                          <p:spTgt spid="2">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2">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2">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2">
                                            <p:graphicEl>
                                              <a:dgm id="{90E21E1E-B2A9-480B-B118-29FB36B12474}"/>
                                            </p:graphicEl>
                                          </p:spTgt>
                                        </p:tgtEl>
                                        <p:attrNameLst>
                                          <p:attrName>style.visibility</p:attrName>
                                        </p:attrNameLst>
                                      </p:cBhvr>
                                      <p:to>
                                        <p:strVal val="visible"/>
                                      </p:to>
                                    </p:set>
                                    <p:animEffect transition="in" filter="wipe(up)">
                                      <p:cBhvr>
                                        <p:cTn id="74" dur="500"/>
                                        <p:tgtEl>
                                          <p:spTgt spid="2">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2">
                                            <p:graphicEl>
                                              <a:dgm id="{26AFBD0B-D5D1-4510-9320-6585F50E5792}"/>
                                            </p:graphicEl>
                                          </p:spTgt>
                                        </p:tgtEl>
                                        <p:attrNameLst>
                                          <p:attrName>style.visibility</p:attrName>
                                        </p:attrNameLst>
                                      </p:cBhvr>
                                      <p:to>
                                        <p:strVal val="visible"/>
                                      </p:to>
                                    </p:set>
                                    <p:animEffect transition="in" filter="wipe(up)">
                                      <p:cBhvr>
                                        <p:cTn id="77" dur="500"/>
                                        <p:tgtEl>
                                          <p:spTgt spid="2">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2">
                                            <p:graphicEl>
                                              <a:dgm id="{4250AA48-849E-40C4-8562-5D79F07B0754}"/>
                                            </p:graphicEl>
                                          </p:spTgt>
                                        </p:tgtEl>
                                        <p:attrNameLst>
                                          <p:attrName>style.visibility</p:attrName>
                                        </p:attrNameLst>
                                      </p:cBhvr>
                                      <p:to>
                                        <p:strVal val="visible"/>
                                      </p:to>
                                    </p:set>
                                    <p:animEffect transition="in" filter="wipe(up)">
                                      <p:cBhvr>
                                        <p:cTn id="82" dur="500"/>
                                        <p:tgtEl>
                                          <p:spTgt spid="2">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2">
                                            <p:graphicEl>
                                              <a:dgm id="{F811A829-CDA3-48FA-8B25-61366F3E273D}"/>
                                            </p:graphicEl>
                                          </p:spTgt>
                                        </p:tgtEl>
                                        <p:attrNameLst>
                                          <p:attrName>style.visibility</p:attrName>
                                        </p:attrNameLst>
                                      </p:cBhvr>
                                      <p:to>
                                        <p:strVal val="visible"/>
                                      </p:to>
                                    </p:set>
                                    <p:animEffect transition="in" filter="wipe(up)">
                                      <p:cBhvr>
                                        <p:cTn id="85" dur="500"/>
                                        <p:tgtEl>
                                          <p:spTgt spid="2">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2">
                                            <p:graphicEl>
                                              <a:dgm id="{B1110ED6-90EE-4439-AEA5-7B836887592E}"/>
                                            </p:graphicEl>
                                          </p:spTgt>
                                        </p:tgtEl>
                                        <p:attrNameLst>
                                          <p:attrName>style.visibility</p:attrName>
                                        </p:attrNameLst>
                                      </p:cBhvr>
                                      <p:to>
                                        <p:strVal val="visible"/>
                                      </p:to>
                                    </p:set>
                                    <p:animEffect transition="in" filter="wipe(up)">
                                      <p:cBhvr>
                                        <p:cTn id="90" dur="500"/>
                                        <p:tgtEl>
                                          <p:spTgt spid="2">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2">
                                            <p:graphicEl>
                                              <a:dgm id="{608ECCD2-29CB-4B8A-BE27-9B57284053AE}"/>
                                            </p:graphicEl>
                                          </p:spTgt>
                                        </p:tgtEl>
                                        <p:attrNameLst>
                                          <p:attrName>style.visibility</p:attrName>
                                        </p:attrNameLst>
                                      </p:cBhvr>
                                      <p:to>
                                        <p:strVal val="visible"/>
                                      </p:to>
                                    </p:set>
                                    <p:animEffect transition="in" filter="wipe(up)">
                                      <p:cBhvr>
                                        <p:cTn id="93" dur="500"/>
                                        <p:tgtEl>
                                          <p:spTgt spid="2">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2">
                                            <p:graphicEl>
                                              <a:dgm id="{A5359AAD-CF94-4598-A476-41679DAAB947}"/>
                                            </p:graphicEl>
                                          </p:spTgt>
                                        </p:tgtEl>
                                        <p:attrNameLst>
                                          <p:attrName>style.visibility</p:attrName>
                                        </p:attrNameLst>
                                      </p:cBhvr>
                                      <p:to>
                                        <p:strVal val="visible"/>
                                      </p:to>
                                    </p:set>
                                    <p:animEffect transition="in" filter="wipe(up)">
                                      <p:cBhvr>
                                        <p:cTn id="98" dur="500"/>
                                        <p:tgtEl>
                                          <p:spTgt spid="2">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2">
                                            <p:graphicEl>
                                              <a:dgm id="{D94CE4B1-0C06-4E41-B60A-F402EE6E38A4}"/>
                                            </p:graphicEl>
                                          </p:spTgt>
                                        </p:tgtEl>
                                        <p:attrNameLst>
                                          <p:attrName>style.visibility</p:attrName>
                                        </p:attrNameLst>
                                      </p:cBhvr>
                                      <p:to>
                                        <p:strVal val="visible"/>
                                      </p:to>
                                    </p:set>
                                    <p:animEffect transition="in" filter="wipe(up)">
                                      <p:cBhvr>
                                        <p:cTn id="101" dur="500"/>
                                        <p:tgtEl>
                                          <p:spTgt spid="2">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2">
                                            <p:graphicEl>
                                              <a:dgm id="{BCAEE274-ADFC-4FAE-962C-287507498ED3}"/>
                                            </p:graphicEl>
                                          </p:spTgt>
                                        </p:tgtEl>
                                        <p:attrNameLst>
                                          <p:attrName>style.visibility</p:attrName>
                                        </p:attrNameLst>
                                      </p:cBhvr>
                                      <p:to>
                                        <p:strVal val="visible"/>
                                      </p:to>
                                    </p:set>
                                    <p:animEffect transition="in" filter="wipe(up)">
                                      <p:cBhvr>
                                        <p:cTn id="106" dur="500"/>
                                        <p:tgtEl>
                                          <p:spTgt spid="2">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2">
                                            <p:graphicEl>
                                              <a:dgm id="{DE8EF560-AAE4-4B13-A7FC-7D81FEEF0140}"/>
                                            </p:graphicEl>
                                          </p:spTgt>
                                        </p:tgtEl>
                                        <p:attrNameLst>
                                          <p:attrName>style.visibility</p:attrName>
                                        </p:attrNameLst>
                                      </p:cBhvr>
                                      <p:to>
                                        <p:strVal val="visible"/>
                                      </p:to>
                                    </p:set>
                                    <p:animEffect transition="in" filter="wipe(up)">
                                      <p:cBhvr>
                                        <p:cTn id="109" dur="500"/>
                                        <p:tgtEl>
                                          <p:spTgt spid="2">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2">
                                            <p:graphicEl>
                                              <a:dgm id="{6F1D5F15-8942-41B0-B079-FF0AC5B4BEBF}"/>
                                            </p:graphicEl>
                                          </p:spTgt>
                                        </p:tgtEl>
                                        <p:attrNameLst>
                                          <p:attrName>style.visibility</p:attrName>
                                        </p:attrNameLst>
                                      </p:cBhvr>
                                      <p:to>
                                        <p:strVal val="visible"/>
                                      </p:to>
                                    </p:set>
                                    <p:animEffect transition="in" filter="wipe(up)">
                                      <p:cBhvr>
                                        <p:cTn id="114" dur="500"/>
                                        <p:tgtEl>
                                          <p:spTgt spid="2">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2">
                                            <p:graphicEl>
                                              <a:dgm id="{084E39D2-295A-4E87-8474-14907EC00CEE}"/>
                                            </p:graphicEl>
                                          </p:spTgt>
                                        </p:tgtEl>
                                        <p:attrNameLst>
                                          <p:attrName>style.visibility</p:attrName>
                                        </p:attrNameLst>
                                      </p:cBhvr>
                                      <p:to>
                                        <p:strVal val="visible"/>
                                      </p:to>
                                    </p:set>
                                    <p:animEffect transition="in" filter="wipe(up)">
                                      <p:cBhvr>
                                        <p:cTn id="117" dur="500"/>
                                        <p:tgtEl>
                                          <p:spTgt spid="2">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2">
                                            <p:graphicEl>
                                              <a:dgm id="{2B274561-6E4F-4375-9F56-511D831C629B}"/>
                                            </p:graphicEl>
                                          </p:spTgt>
                                        </p:tgtEl>
                                        <p:attrNameLst>
                                          <p:attrName>style.visibility</p:attrName>
                                        </p:attrNameLst>
                                      </p:cBhvr>
                                      <p:to>
                                        <p:strVal val="visible"/>
                                      </p:to>
                                    </p:set>
                                    <p:animEffect transition="in" filter="wipe(up)">
                                      <p:cBhvr>
                                        <p:cTn id="122" dur="500"/>
                                        <p:tgtEl>
                                          <p:spTgt spid="2">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2">
                                            <p:graphicEl>
                                              <a:dgm id="{DD0DFE74-030B-4E0A-B799-A8CE105EC077}"/>
                                            </p:graphicEl>
                                          </p:spTgt>
                                        </p:tgtEl>
                                        <p:attrNameLst>
                                          <p:attrName>style.visibility</p:attrName>
                                        </p:attrNameLst>
                                      </p:cBhvr>
                                      <p:to>
                                        <p:strVal val="visible"/>
                                      </p:to>
                                    </p:set>
                                    <p:animEffect transition="in" filter="wipe(up)">
                                      <p:cBhvr>
                                        <p:cTn id="125" dur="500"/>
                                        <p:tgtEl>
                                          <p:spTgt spid="2">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2">
                                            <p:graphicEl>
                                              <a:dgm id="{565E0D69-8F2C-4728-999F-F0C0BCE8688F}"/>
                                            </p:graphicEl>
                                          </p:spTgt>
                                        </p:tgtEl>
                                        <p:attrNameLst>
                                          <p:attrName>style.visibility</p:attrName>
                                        </p:attrNameLst>
                                      </p:cBhvr>
                                      <p:to>
                                        <p:strVal val="visible"/>
                                      </p:to>
                                    </p:set>
                                    <p:anim calcmode="lin" valueType="num">
                                      <p:cBhvr>
                                        <p:cTn id="130" dur="500" fill="hold"/>
                                        <p:tgtEl>
                                          <p:spTgt spid="2">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2">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2">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2">
                                            <p:graphicEl>
                                              <a:dgm id="{92B79A35-65B0-4C6E-A449-C4230453DEDF}"/>
                                            </p:graphicEl>
                                          </p:spTgt>
                                        </p:tgtEl>
                                        <p:attrNameLst>
                                          <p:attrName>style.visibility</p:attrName>
                                        </p:attrNameLst>
                                      </p:cBhvr>
                                      <p:to>
                                        <p:strVal val="visible"/>
                                      </p:to>
                                    </p:set>
                                    <p:animEffect transition="in" filter="wipe(up)">
                                      <p:cBhvr>
                                        <p:cTn id="137" dur="500"/>
                                        <p:tgtEl>
                                          <p:spTgt spid="2">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2">
                                            <p:graphicEl>
                                              <a:dgm id="{C12B8AFB-1B66-47DC-B595-A6CBA35C084F}"/>
                                            </p:graphicEl>
                                          </p:spTgt>
                                        </p:tgtEl>
                                        <p:attrNameLst>
                                          <p:attrName>style.visibility</p:attrName>
                                        </p:attrNameLst>
                                      </p:cBhvr>
                                      <p:to>
                                        <p:strVal val="visible"/>
                                      </p:to>
                                    </p:set>
                                    <p:animEffect transition="in" filter="wipe(up)">
                                      <p:cBhvr>
                                        <p:cTn id="140" dur="500"/>
                                        <p:tgtEl>
                                          <p:spTgt spid="2">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2">
                                            <p:graphicEl>
                                              <a:dgm id="{B7169B83-C504-4FDB-9492-4F1F75835FA5}"/>
                                            </p:graphicEl>
                                          </p:spTgt>
                                        </p:tgtEl>
                                        <p:attrNameLst>
                                          <p:attrName>style.visibility</p:attrName>
                                        </p:attrNameLst>
                                      </p:cBhvr>
                                      <p:to>
                                        <p:strVal val="visible"/>
                                      </p:to>
                                    </p:set>
                                    <p:animEffect transition="in" filter="wipe(up)">
                                      <p:cBhvr>
                                        <p:cTn id="145" dur="500"/>
                                        <p:tgtEl>
                                          <p:spTgt spid="2">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2">
                                            <p:graphicEl>
                                              <a:dgm id="{2BD1BB5D-6125-47CF-85DA-90F916277249}"/>
                                            </p:graphicEl>
                                          </p:spTgt>
                                        </p:tgtEl>
                                        <p:attrNameLst>
                                          <p:attrName>style.visibility</p:attrName>
                                        </p:attrNameLst>
                                      </p:cBhvr>
                                      <p:to>
                                        <p:strVal val="visible"/>
                                      </p:to>
                                    </p:set>
                                    <p:animEffect transition="in" filter="wipe(up)">
                                      <p:cBhvr>
                                        <p:cTn id="148" dur="500"/>
                                        <p:tgtEl>
                                          <p:spTgt spid="2">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2">
                                            <p:graphicEl>
                                              <a:dgm id="{F9C4B24E-F7DD-4AA9-B6FB-39B7CFB0C6FE}"/>
                                            </p:graphicEl>
                                          </p:spTgt>
                                        </p:tgtEl>
                                        <p:attrNameLst>
                                          <p:attrName>style.visibility</p:attrName>
                                        </p:attrNameLst>
                                      </p:cBhvr>
                                      <p:to>
                                        <p:strVal val="visible"/>
                                      </p:to>
                                    </p:set>
                                    <p:animEffect transition="in" filter="wipe(up)">
                                      <p:cBhvr>
                                        <p:cTn id="153" dur="500"/>
                                        <p:tgtEl>
                                          <p:spTgt spid="2">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2">
                                            <p:graphicEl>
                                              <a:dgm id="{A33ECCF9-2F1C-43E2-9B88-B0AE74EF9022}"/>
                                            </p:graphicEl>
                                          </p:spTgt>
                                        </p:tgtEl>
                                        <p:attrNameLst>
                                          <p:attrName>style.visibility</p:attrName>
                                        </p:attrNameLst>
                                      </p:cBhvr>
                                      <p:to>
                                        <p:strVal val="visible"/>
                                      </p:to>
                                    </p:set>
                                    <p:animEffect transition="in" filter="wipe(up)">
                                      <p:cBhvr>
                                        <p:cTn id="156" dur="500"/>
                                        <p:tgtEl>
                                          <p:spTgt spid="2">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2">
                                            <p:graphicEl>
                                              <a:dgm id="{2B3C47AD-A78F-4645-986C-053210603DEA}"/>
                                            </p:graphicEl>
                                          </p:spTgt>
                                        </p:tgtEl>
                                        <p:attrNameLst>
                                          <p:attrName>style.visibility</p:attrName>
                                        </p:attrNameLst>
                                      </p:cBhvr>
                                      <p:to>
                                        <p:strVal val="visible"/>
                                      </p:to>
                                    </p:set>
                                    <p:animEffect transition="in" filter="wipe(up)">
                                      <p:cBhvr>
                                        <p:cTn id="161" dur="500"/>
                                        <p:tgtEl>
                                          <p:spTgt spid="2">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2">
                                            <p:graphicEl>
                                              <a:dgm id="{B44F35FD-1F51-43FA-ADCD-3C69A08CB885}"/>
                                            </p:graphicEl>
                                          </p:spTgt>
                                        </p:tgtEl>
                                        <p:attrNameLst>
                                          <p:attrName>style.visibility</p:attrName>
                                        </p:attrNameLst>
                                      </p:cBhvr>
                                      <p:to>
                                        <p:strVal val="visible"/>
                                      </p:to>
                                    </p:set>
                                    <p:animEffect transition="in" filter="wipe(up)">
                                      <p:cBhvr>
                                        <p:cTn id="164" dur="500"/>
                                        <p:tgtEl>
                                          <p:spTgt spid="2">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2">
                                            <p:graphicEl>
                                              <a:dgm id="{47FBBA99-FE8F-4031-9216-55F896FE2842}"/>
                                            </p:graphicEl>
                                          </p:spTgt>
                                        </p:tgtEl>
                                        <p:attrNameLst>
                                          <p:attrName>style.visibility</p:attrName>
                                        </p:attrNameLst>
                                      </p:cBhvr>
                                      <p:to>
                                        <p:strVal val="visible"/>
                                      </p:to>
                                    </p:set>
                                    <p:animEffect transition="in" filter="wipe(up)">
                                      <p:cBhvr>
                                        <p:cTn id="169" dur="500"/>
                                        <p:tgtEl>
                                          <p:spTgt spid="2">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2">
                                            <p:graphicEl>
                                              <a:dgm id="{BD07F84F-C47C-4951-9C5F-27727EF5561E}"/>
                                            </p:graphicEl>
                                          </p:spTgt>
                                        </p:tgtEl>
                                        <p:attrNameLst>
                                          <p:attrName>style.visibility</p:attrName>
                                        </p:attrNameLst>
                                      </p:cBhvr>
                                      <p:to>
                                        <p:strVal val="visible"/>
                                      </p:to>
                                    </p:set>
                                    <p:animEffect transition="in" filter="wipe(up)">
                                      <p:cBhvr>
                                        <p:cTn id="172" dur="500"/>
                                        <p:tgtEl>
                                          <p:spTgt spid="2">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2">
                                            <p:graphicEl>
                                              <a:dgm id="{F9709637-E484-40DC-BF96-695EFCCE2E19}"/>
                                            </p:graphicEl>
                                          </p:spTgt>
                                        </p:tgtEl>
                                        <p:attrNameLst>
                                          <p:attrName>style.visibility</p:attrName>
                                        </p:attrNameLst>
                                      </p:cBhvr>
                                      <p:to>
                                        <p:strVal val="visible"/>
                                      </p:to>
                                    </p:set>
                                    <p:animEffect transition="in" filter="wipe(up)">
                                      <p:cBhvr>
                                        <p:cTn id="177" dur="500"/>
                                        <p:tgtEl>
                                          <p:spTgt spid="2">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2">
                                            <p:graphicEl>
                                              <a:dgm id="{724C07F3-9199-4758-A107-7A790F6698A0}"/>
                                            </p:graphicEl>
                                          </p:spTgt>
                                        </p:tgtEl>
                                        <p:attrNameLst>
                                          <p:attrName>style.visibility</p:attrName>
                                        </p:attrNameLst>
                                      </p:cBhvr>
                                      <p:to>
                                        <p:strVal val="visible"/>
                                      </p:to>
                                    </p:set>
                                    <p:animEffect transition="in" filter="wipe(up)">
                                      <p:cBhvr>
                                        <p:cTn id="180" dur="500"/>
                                        <p:tgtEl>
                                          <p:spTgt spid="2">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2">
                                            <p:graphicEl>
                                              <a:dgm id="{43D74E38-FAE1-4F25-9193-250032689848}"/>
                                            </p:graphicEl>
                                          </p:spTgt>
                                        </p:tgtEl>
                                        <p:attrNameLst>
                                          <p:attrName>style.visibility</p:attrName>
                                        </p:attrNameLst>
                                      </p:cBhvr>
                                      <p:to>
                                        <p:strVal val="visible"/>
                                      </p:to>
                                    </p:set>
                                    <p:animEffect transition="in" filter="wipe(up)">
                                      <p:cBhvr>
                                        <p:cTn id="185" dur="500"/>
                                        <p:tgtEl>
                                          <p:spTgt spid="2">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2">
                                            <p:graphicEl>
                                              <a:dgm id="{74957DE9-C1A4-4873-AB47-116FBEDCF0B0}"/>
                                            </p:graphicEl>
                                          </p:spTgt>
                                        </p:tgtEl>
                                        <p:attrNameLst>
                                          <p:attrName>style.visibility</p:attrName>
                                        </p:attrNameLst>
                                      </p:cBhvr>
                                      <p:to>
                                        <p:strVal val="visible"/>
                                      </p:to>
                                    </p:set>
                                    <p:animEffect transition="in" filter="wipe(up)">
                                      <p:cBhvr>
                                        <p:cTn id="188" dur="500"/>
                                        <p:tgtEl>
                                          <p:spTgt spid="2">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2">
                                            <p:graphicEl>
                                              <a:dgm id="{4159BD82-A2ED-4EC6-96A4-FF3C1AD4CEC6}"/>
                                            </p:graphicEl>
                                          </p:spTgt>
                                        </p:tgtEl>
                                        <p:attrNameLst>
                                          <p:attrName>style.visibility</p:attrName>
                                        </p:attrNameLst>
                                      </p:cBhvr>
                                      <p:to>
                                        <p:strVal val="visible"/>
                                      </p:to>
                                    </p:set>
                                    <p:animEffect transition="in" filter="wipe(up)">
                                      <p:cBhvr>
                                        <p:cTn id="193" dur="500"/>
                                        <p:tgtEl>
                                          <p:spTgt spid="2">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2">
                                            <p:graphicEl>
                                              <a:dgm id="{785B4B6C-0300-48EC-89D6-3E756247A31A}"/>
                                            </p:graphicEl>
                                          </p:spTgt>
                                        </p:tgtEl>
                                        <p:attrNameLst>
                                          <p:attrName>style.visibility</p:attrName>
                                        </p:attrNameLst>
                                      </p:cBhvr>
                                      <p:to>
                                        <p:strVal val="visible"/>
                                      </p:to>
                                    </p:set>
                                    <p:animEffect transition="in" filter="wipe(up)">
                                      <p:cBhvr>
                                        <p:cTn id="196" dur="500"/>
                                        <p:tgtEl>
                                          <p:spTgt spid="2">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P spid="8" grpId="0"/>
      <p:bldGraphic spid="2" grpId="0" uiExpand="1">
        <p:bldSub>
          <a:bldDgm bld="one"/>
        </p:bldSub>
      </p:bldGraphic>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1527</TotalTime>
  <Words>1515</Words>
  <Application>Microsoft Office PowerPoint</Application>
  <PresentationFormat>Panorámica</PresentationFormat>
  <Paragraphs>116</Paragraphs>
  <Slides>13</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Comic Sans MS</vt:lpstr>
      <vt:lpstr>Constantia</vt:lpstr>
      <vt:lpstr>Arial</vt:lpstr>
      <vt:lpstr>Aptos Display</vt:lpstr>
      <vt:lpstr>Aptos</vt:lpstr>
      <vt:lpstr>Aptos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82</cp:revision>
  <dcterms:created xsi:type="dcterms:W3CDTF">2026-07-08T13:31:31Z</dcterms:created>
  <dcterms:modified xsi:type="dcterms:W3CDTF">2026-07-28T07:25:04Z</dcterms:modified>
</cp:coreProperties>
</file>