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66" r:id="rId3"/>
    <p:sldId id="272" r:id="rId4"/>
    <p:sldId id="273" r:id="rId5"/>
    <p:sldId id="260" r:id="rId6"/>
    <p:sldId id="268" r:id="rId7"/>
    <p:sldId id="261" r:id="rId8"/>
    <p:sldId id="262" r:id="rId9"/>
    <p:sldId id="270" r:id="rId10"/>
  </p:sldIdLst>
  <p:sldSz cx="12192000" cy="6858000"/>
  <p:notesSz cx="6858000" cy="9144000"/>
  <p:embeddedFontLst>
    <p:embeddedFont>
      <p:font typeface="Comic Sans MS" panose="030F0702030302020204" pitchFamily="66" charset="0"/>
      <p:regular r:id="rId11"/>
      <p:bold r:id="rId12"/>
      <p:italic r:id="rId13"/>
      <p:boldItalic r:id="rId14"/>
    </p:embeddedFont>
    <p:embeddedFont>
      <p:font typeface="Constantia" panose="02030602050306030303" pitchFamily="18" charset="0"/>
      <p:regular r:id="rId15"/>
      <p:bold r:id="rId16"/>
      <p:italic r:id="rId17"/>
      <p:boldItalic r:id="rId18"/>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66"/>
    <a:srgbClr val="B42300"/>
    <a:srgbClr val="C91C00"/>
    <a:srgbClr val="BEE395"/>
    <a:srgbClr val="F8D992"/>
    <a:srgbClr val="FF5729"/>
    <a:srgbClr val="CB7B2B"/>
    <a:srgbClr val="B6A692"/>
    <a:srgbClr val="FDF983"/>
    <a:srgbClr val="FFF4C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107" autoAdjust="0"/>
    <p:restoredTop sz="96301"/>
  </p:normalViewPr>
  <p:slideViewPr>
    <p:cSldViewPr snapToGrid="0">
      <p:cViewPr varScale="1">
        <p:scale>
          <a:sx n="107" d="100"/>
          <a:sy n="107" d="100"/>
        </p:scale>
        <p:origin x="72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24/08/2026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24/08/2026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24/08/2026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24/08/2026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24/08/2026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24/08/2026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24/08/2026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24/08/2026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24/08/2026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24/08/2026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24/08/2026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24/08/2026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7.png"/><Relationship Id="rId12" Type="http://schemas.microsoft.com/office/2007/relationships/hdphoto" Target="../media/hdphoto4.wdp"/><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png"/><Relationship Id="rId5" Type="http://schemas.microsoft.com/office/2007/relationships/hdphoto" Target="../media/hdphoto1.wdp"/><Relationship Id="rId15" Type="http://schemas.openxmlformats.org/officeDocument/2006/relationships/image" Target="../media/image11.jpeg"/><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8.png"/><Relationship Id="rId14" Type="http://schemas.microsoft.com/office/2007/relationships/hdphoto" Target="../media/hdphoto5.wdp"/></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e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9.pn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6E6F42A-0A5F-27A4-1C1A-FC2B406E7FE5}"/>
              </a:ext>
            </a:extLst>
          </p:cNvPr>
          <p:cNvSpPr txBox="1"/>
          <p:nvPr/>
        </p:nvSpPr>
        <p:spPr>
          <a:xfrm>
            <a:off x="0" y="0"/>
            <a:ext cx="4086225" cy="1892826"/>
          </a:xfrm>
          <a:prstGeom prst="rect">
            <a:avLst/>
          </a:prstGeom>
          <a:noFill/>
          <a:effectLst>
            <a:outerShdw blurRad="50800" dist="12700" dir="5400000" algn="ctr" rotWithShape="0">
              <a:schemeClr val="accent3"/>
            </a:outerShdw>
          </a:effectLst>
        </p:spPr>
        <p:txBody>
          <a:bodyPr wrap="square" rtlCol="0">
            <a:spAutoFit/>
            <a:scene3d>
              <a:camera prst="orthographicFront"/>
              <a:lightRig rig="twoPt" dir="t"/>
            </a:scene3d>
            <a:sp3d extrusionH="57150" contourW="12700">
              <a:bevelT w="69850" h="38100" prst="cross"/>
              <a:contourClr>
                <a:schemeClr val="accent6"/>
              </a:contourClr>
            </a:sp3d>
          </a:bodyPr>
          <a:lstStyle/>
          <a:p>
            <a:pPr algn="ctr"/>
            <a:r>
              <a:rPr lang="es-ES"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UN MINISTÈRE MU PAR L'AMOUR</a:t>
            </a:r>
          </a:p>
        </p:txBody>
      </p:sp>
      <p:sp>
        <p:nvSpPr>
          <p:cNvPr id="5" name="CuadroTexto 4">
            <a:extLst>
              <a:ext uri="{FF2B5EF4-FFF2-40B4-BE49-F238E27FC236}">
                <a16:creationId xmlns:a16="http://schemas.microsoft.com/office/drawing/2014/main" id="{7FE3B545-3F9C-E34C-7669-A451DDDEDEEF}"/>
              </a:ext>
            </a:extLst>
          </p:cNvPr>
          <p:cNvSpPr txBox="1"/>
          <p:nvPr/>
        </p:nvSpPr>
        <p:spPr>
          <a:xfrm>
            <a:off x="8489063" y="6419850"/>
            <a:ext cx="3702937" cy="338554"/>
          </a:xfrm>
          <a:prstGeom prst="rect">
            <a:avLst/>
          </a:prstGeom>
          <a:noFill/>
        </p:spPr>
        <p:txBody>
          <a:bodyPr wrap="none" rtlCol="0">
            <a:spAutoFit/>
          </a:bodyPr>
          <a:lstStyle/>
          <a:p>
            <a:pPr algn="r"/>
            <a:r>
              <a:rPr lang="es-ES" sz="1600" b="1" dirty="0">
                <a:solidFill>
                  <a:srgbClr val="D3C1AD"/>
                </a:solidFill>
                <a:effectLst>
                  <a:outerShdw blurRad="38100" dist="38100" dir="2700000" algn="tl">
                    <a:srgbClr val="000000">
                      <a:alpha val="43137"/>
                    </a:srgbClr>
                  </a:outerShdw>
                </a:effectLst>
              </a:rPr>
              <a:t>Leçon 9 pour le 29 août 2026</a:t>
            </a:r>
          </a:p>
        </p:txBody>
      </p:sp>
    </p:spTree>
    <p:extLst>
      <p:ext uri="{BB962C8B-B14F-4D97-AF65-F5344CB8AC3E}">
        <p14:creationId xmlns:p14="http://schemas.microsoft.com/office/powerpoint/2010/main" val="32874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066D0C-3C24-2847-9B95-FA6F89A8A62A}"/>
              </a:ext>
            </a:extLst>
          </p:cNvPr>
          <p:cNvSpPr txBox="1"/>
          <p:nvPr/>
        </p:nvSpPr>
        <p:spPr>
          <a:xfrm>
            <a:off x="104775" y="118586"/>
            <a:ext cx="3171825" cy="255454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Car c'est dans une grande détresse, le cœur angoissé, et avec beaucoup de larmes que je vous ai écrit ; non pas pour vous attrister, mais pour vous faire connaître l'amour tout particulier que j'ai pour vous » </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(2Corinthiens 2.4)</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498160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9050AB9-F00B-1781-0FBE-E06F15BBE8F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CFF97BB-0518-8F8E-2045-80129184880A}"/>
              </a:ext>
            </a:extLst>
          </p:cNvPr>
          <p:cNvSpPr txBox="1"/>
          <p:nvPr/>
        </p:nvSpPr>
        <p:spPr>
          <a:xfrm>
            <a:off x="7010100" y="4184175"/>
            <a:ext cx="5153025" cy="2554545"/>
          </a:xfrm>
          <a:prstGeom prst="rect">
            <a:avLst/>
          </a:prstGeom>
          <a:noFill/>
        </p:spPr>
        <p:txBody>
          <a:bodyPr wrap="square" rtlCol="0">
            <a:spAutoFit/>
          </a:bodyPr>
          <a:lstStyle/>
          <a:p>
            <a:pPr>
              <a:spcBef>
                <a:spcPts val="1800"/>
              </a:spcBef>
            </a:pPr>
            <a:r>
              <a:rPr lang="es-ES" sz="2000" b="1" dirty="0">
                <a:solidFill>
                  <a:schemeClr val="bg1"/>
                </a:solidFill>
                <a:highlight>
                  <a:srgbClr val="C51F23"/>
                </a:highlight>
              </a:rPr>
              <a:t> La consolation de Dieu dans la souffrance.</a:t>
            </a:r>
          </a:p>
          <a:p>
            <a:pPr>
              <a:spcBef>
                <a:spcPts val="1800"/>
              </a:spcBef>
            </a:pPr>
            <a:r>
              <a:rPr lang="es-ES" sz="2000" b="1" dirty="0">
                <a:solidFill>
                  <a:schemeClr val="bg1"/>
                </a:solidFill>
                <a:highlight>
                  <a:srgbClr val="6E20B5"/>
                </a:highlight>
              </a:rPr>
              <a:t> Sainteté et sincérité dans le ministère.</a:t>
            </a:r>
          </a:p>
          <a:p>
            <a:pPr>
              <a:spcBef>
                <a:spcPts val="1800"/>
              </a:spcBef>
            </a:pPr>
            <a:r>
              <a:rPr lang="es-ES" sz="2000" b="1" dirty="0">
                <a:solidFill>
                  <a:schemeClr val="bg1"/>
                </a:solidFill>
                <a:highlight>
                  <a:srgbClr val="0975A4"/>
                </a:highlight>
              </a:rPr>
              <a:t> Se conduire avec sagesse.</a:t>
            </a:r>
          </a:p>
          <a:p>
            <a:pPr>
              <a:spcBef>
                <a:spcPts val="1800"/>
              </a:spcBef>
            </a:pPr>
            <a:r>
              <a:rPr lang="es-ES" sz="2000" b="1" dirty="0">
                <a:solidFill>
                  <a:schemeClr val="bg1"/>
                </a:solidFill>
                <a:highlight>
                  <a:srgbClr val="099E3D"/>
                </a:highlight>
              </a:rPr>
              <a:t> Pardon et restauration.</a:t>
            </a:r>
          </a:p>
          <a:p>
            <a:pPr>
              <a:spcBef>
                <a:spcPts val="1800"/>
              </a:spcBef>
            </a:pPr>
            <a:r>
              <a:rPr lang="es-ES" sz="2000" b="1" dirty="0">
                <a:solidFill>
                  <a:schemeClr val="bg1"/>
                </a:solidFill>
                <a:highlight>
                  <a:srgbClr val="CB7B2B"/>
                </a:highlight>
              </a:rPr>
              <a:t> Le parfum de Christ.</a:t>
            </a:r>
          </a:p>
        </p:txBody>
      </p:sp>
      <p:sp>
        <p:nvSpPr>
          <p:cNvPr id="3" name="CuadroTexto 2">
            <a:extLst>
              <a:ext uri="{FF2B5EF4-FFF2-40B4-BE49-F238E27FC236}">
                <a16:creationId xmlns:a16="http://schemas.microsoft.com/office/drawing/2014/main" id="{DCEA10E5-2521-A824-DFD8-9C2D67092A23}"/>
              </a:ext>
            </a:extLst>
          </p:cNvPr>
          <p:cNvSpPr txBox="1"/>
          <p:nvPr/>
        </p:nvSpPr>
        <p:spPr>
          <a:xfrm>
            <a:off x="2971072" y="145614"/>
            <a:ext cx="6974957" cy="1015663"/>
          </a:xfrm>
          <a:prstGeom prst="rect">
            <a:avLst/>
          </a:prstGeom>
          <a:noFill/>
        </p:spPr>
        <p:txBody>
          <a:bodyPr wrap="square" rtlCol="0">
            <a:spAutoFit/>
          </a:bodyPr>
          <a:lstStyle/>
          <a:p>
            <a:pPr>
              <a:spcBef>
                <a:spcPts val="600"/>
              </a:spcBef>
            </a:pPr>
            <a:r>
              <a:rPr lang="es-ES" sz="2000" b="1" dirty="0"/>
              <a:t>En nous plongeant dans l'étude de la deuxième épître de Paul aux Corinthiens, nous observons que l'apôtre se soucie profondément du bien-être de l'Église.</a:t>
            </a:r>
          </a:p>
        </p:txBody>
      </p:sp>
      <p:pic>
        <p:nvPicPr>
          <p:cNvPr id="5" name="Imagen 4">
            <a:extLst>
              <a:ext uri="{FF2B5EF4-FFF2-40B4-BE49-F238E27FC236}">
                <a16:creationId xmlns:a16="http://schemas.microsoft.com/office/drawing/2014/main" id="{DEE63D8B-6F34-9BAD-CE32-47CDC8570DC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0067926" y="145614"/>
            <a:ext cx="1866900" cy="3631762"/>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7" name="Imagen 6">
            <a:extLst>
              <a:ext uri="{FF2B5EF4-FFF2-40B4-BE49-F238E27FC236}">
                <a16:creationId xmlns:a16="http://schemas.microsoft.com/office/drawing/2014/main" id="{99A0E94A-6AD4-3560-6899-DFADA97D8ED9}"/>
              </a:ext>
            </a:extLst>
          </p:cNvPr>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57174" y="145614"/>
            <a:ext cx="2592000" cy="3194180"/>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9" name="Imagen 8">
            <a:extLst>
              <a:ext uri="{FF2B5EF4-FFF2-40B4-BE49-F238E27FC236}">
                <a16:creationId xmlns:a16="http://schemas.microsoft.com/office/drawing/2014/main" id="{1139CC4A-210A-29BA-FEE9-BC22D7DA830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852162" y="6312172"/>
            <a:ext cx="1071313" cy="444343"/>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2385D7A1-7C94-B1A0-4589-4392A1DE1154}"/>
              </a:ext>
            </a:extLst>
          </p:cNvPr>
          <p:cNvPicPr>
            <a:picLocks noChangeAspect="1"/>
          </p:cNvPicPr>
          <p:nvPr/>
        </p:nvPicPr>
        <p:blipFill>
          <a:blip r:embed="rId7" cstate="screen">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a:ext>
            </a:extLst>
          </a:blip>
          <a:stretch>
            <a:fillRect/>
          </a:stretch>
        </p:blipFill>
        <p:spPr>
          <a:xfrm>
            <a:off x="5852162" y="5779799"/>
            <a:ext cx="1071313" cy="444343"/>
          </a:xfrm>
          <a:prstGeom prst="rect">
            <a:avLst/>
          </a:prstGeom>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D0854222-E149-ED60-96F1-211A4CB6D7C0}"/>
              </a:ext>
            </a:extLst>
          </p:cNvPr>
          <p:cNvPicPr>
            <a:picLocks noChangeAspect="1"/>
          </p:cNvPicPr>
          <p:nvPr/>
        </p:nvPicPr>
        <p:blipFill>
          <a:blip r:embed="rId9" cstate="screen">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a:ext>
            </a:extLst>
          </a:blip>
          <a:stretch>
            <a:fillRect/>
          </a:stretch>
        </p:blipFill>
        <p:spPr>
          <a:xfrm>
            <a:off x="5852162" y="5247426"/>
            <a:ext cx="1071313" cy="444343"/>
          </a:xfrm>
          <a:prstGeom prst="rect">
            <a:avLst/>
          </a:prstGeom>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1DEC7D45-B0BC-B636-AE85-797E5F149512}"/>
              </a:ext>
            </a:extLst>
          </p:cNvPr>
          <p:cNvPicPr>
            <a:picLocks noChangeAspect="1"/>
          </p:cNvPicPr>
          <p:nvPr/>
        </p:nvPicPr>
        <p:blipFill>
          <a:blip r:embed="rId11" cstate="screen">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a:ext>
            </a:extLst>
          </a:blip>
          <a:stretch>
            <a:fillRect/>
          </a:stretch>
        </p:blipFill>
        <p:spPr>
          <a:xfrm>
            <a:off x="5852162" y="4715053"/>
            <a:ext cx="1071313" cy="444343"/>
          </a:xfrm>
          <a:prstGeom prst="rect">
            <a:avLst/>
          </a:prstGeom>
          <a:effectLst>
            <a:outerShdw blurRad="50800" dist="38100" dir="2700000" algn="tl" rotWithShape="0">
              <a:prstClr val="black">
                <a:alpha val="40000"/>
              </a:prstClr>
            </a:outerShdw>
          </a:effectLst>
        </p:spPr>
      </p:pic>
      <p:pic>
        <p:nvPicPr>
          <p:cNvPr id="19" name="Imagen 18">
            <a:extLst>
              <a:ext uri="{FF2B5EF4-FFF2-40B4-BE49-F238E27FC236}">
                <a16:creationId xmlns:a16="http://schemas.microsoft.com/office/drawing/2014/main" id="{AC3F7C3F-B09C-028A-5A02-07D95F9C6B18}"/>
              </a:ext>
            </a:extLst>
          </p:cNvPr>
          <p:cNvPicPr>
            <a:picLocks noChangeAspect="1"/>
          </p:cNvPicPr>
          <p:nvPr/>
        </p:nvPicPr>
        <p:blipFill>
          <a:blip r:embed="rId13" cstate="screen">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a:ext>
            </a:extLst>
          </a:blip>
          <a:stretch>
            <a:fillRect/>
          </a:stretch>
        </p:blipFill>
        <p:spPr>
          <a:xfrm>
            <a:off x="5852162" y="4182680"/>
            <a:ext cx="1071313" cy="444343"/>
          </a:xfrm>
          <a:prstGeom prst="rect">
            <a:avLst/>
          </a:prstGeom>
          <a:effectLst>
            <a:outerShdw blurRad="50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D05FEFDD-1E6F-2D35-E5CB-78586A13F5D7}"/>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273017" y="3995498"/>
            <a:ext cx="4880008" cy="2745005"/>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
        <p:nvSpPr>
          <p:cNvPr id="6" name="CuadroTexto 5">
            <a:extLst>
              <a:ext uri="{FF2B5EF4-FFF2-40B4-BE49-F238E27FC236}">
                <a16:creationId xmlns:a16="http://schemas.microsoft.com/office/drawing/2014/main" id="{C47BBCA3-362F-89DF-97AA-CC166E543419}"/>
              </a:ext>
            </a:extLst>
          </p:cNvPr>
          <p:cNvSpPr txBox="1"/>
          <p:nvPr/>
        </p:nvSpPr>
        <p:spPr>
          <a:xfrm>
            <a:off x="2971070" y="2161550"/>
            <a:ext cx="6974958"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effectLst/>
                <a:uLnTx/>
                <a:uFillTx/>
                <a:latin typeface="Aptos" panose="02110004020202020204"/>
                <a:ea typeface="+mn-ea"/>
                <a:cs typeface="+mn-cs"/>
              </a:rPr>
              <a:t>Paul prépare l'Église à faire face à ces difficultés, tant internes qu'externes, et lui enseigne à former un corps uni dans l'amour désintéressé. De ces conseils, nous pouvons apprendre aujourd'hui à être « une odeur de vie pour la vie » (2Corinthiens 2.16).</a:t>
            </a:r>
          </a:p>
        </p:txBody>
      </p:sp>
      <p:sp>
        <p:nvSpPr>
          <p:cNvPr id="10" name="CuadroTexto 9">
            <a:extLst>
              <a:ext uri="{FF2B5EF4-FFF2-40B4-BE49-F238E27FC236}">
                <a16:creationId xmlns:a16="http://schemas.microsoft.com/office/drawing/2014/main" id="{B0698520-47C5-5EB2-6FB5-322B2BE5839E}"/>
              </a:ext>
            </a:extLst>
          </p:cNvPr>
          <p:cNvSpPr txBox="1"/>
          <p:nvPr/>
        </p:nvSpPr>
        <p:spPr>
          <a:xfrm>
            <a:off x="2971071" y="1160610"/>
            <a:ext cx="6974957"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Bien qu'il n'ait jamais été facile de suivre les voies de Dieu dans ce monde plein de péché, au Ier siècle, se déclarer chrétien pouvait entraîner de graves difficultés.</a:t>
            </a:r>
          </a:p>
        </p:txBody>
      </p:sp>
    </p:spTree>
    <p:extLst>
      <p:ext uri="{BB962C8B-B14F-4D97-AF65-F5344CB8AC3E}">
        <p14:creationId xmlns:p14="http://schemas.microsoft.com/office/powerpoint/2010/main" val="211112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90"/>
                                          </p:val>
                                        </p:tav>
                                        <p:tav tm="100000">
                                          <p:val>
                                            <p:fltVal val="0"/>
                                          </p:val>
                                        </p:tav>
                                      </p:tavLst>
                                    </p:anim>
                                    <p:animEffect transition="in" filter="fade">
                                      <p:cBhvr>
                                        <p:cTn id="38" dur="500"/>
                                        <p:tgtEl>
                                          <p:spTgt spid="1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 calcmode="lin" valueType="num">
                                      <p:cBhvr>
                                        <p:cTn id="49" dur="500" fill="hold"/>
                                        <p:tgtEl>
                                          <p:spTgt spid="17"/>
                                        </p:tgtEl>
                                        <p:attrNameLst>
                                          <p:attrName>style.rotation</p:attrName>
                                        </p:attrNameLst>
                                      </p:cBhvr>
                                      <p:tavLst>
                                        <p:tav tm="0">
                                          <p:val>
                                            <p:fltVal val="90"/>
                                          </p:val>
                                        </p:tav>
                                        <p:tav tm="100000">
                                          <p:val>
                                            <p:fltVal val="0"/>
                                          </p:val>
                                        </p:tav>
                                      </p:tavLst>
                                    </p:anim>
                                    <p:animEffect transition="in" filter="fade">
                                      <p:cBhvr>
                                        <p:cTn id="50" dur="500"/>
                                        <p:tgtEl>
                                          <p:spTgt spid="17"/>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 calcmode="lin" valueType="num">
                                      <p:cBhvr>
                                        <p:cTn id="61" dur="500" fill="hold"/>
                                        <p:tgtEl>
                                          <p:spTgt spid="15"/>
                                        </p:tgtEl>
                                        <p:attrNameLst>
                                          <p:attrName>style.rotation</p:attrName>
                                        </p:attrNameLst>
                                      </p:cBhvr>
                                      <p:tavLst>
                                        <p:tav tm="0">
                                          <p:val>
                                            <p:fltVal val="90"/>
                                          </p:val>
                                        </p:tav>
                                        <p:tav tm="100000">
                                          <p:val>
                                            <p:fltVal val="0"/>
                                          </p:val>
                                        </p:tav>
                                      </p:tavLst>
                                    </p:anim>
                                    <p:animEffect transition="in" filter="fade">
                                      <p:cBhvr>
                                        <p:cTn id="62" dur="500"/>
                                        <p:tgtEl>
                                          <p:spTgt spid="15"/>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txEl>
                                              <p:pRg st="2" end="2"/>
                                            </p:txEl>
                                          </p:spTgt>
                                        </p:tgtEl>
                                        <p:attrNameLst>
                                          <p:attrName>style.visibility</p:attrName>
                                        </p:attrNameLst>
                                      </p:cBhvr>
                                      <p:to>
                                        <p:strVal val="visible"/>
                                      </p:to>
                                    </p:set>
                                    <p:animEffect transition="in" filter="wipe(left)">
                                      <p:cBhvr>
                                        <p:cTn id="66" dur="500"/>
                                        <p:tgtEl>
                                          <p:spTgt spid="2">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anim calcmode="lin" valueType="num">
                                      <p:cBhvr>
                                        <p:cTn id="73" dur="500" fill="hold"/>
                                        <p:tgtEl>
                                          <p:spTgt spid="13"/>
                                        </p:tgtEl>
                                        <p:attrNameLst>
                                          <p:attrName>style.rotation</p:attrName>
                                        </p:attrNameLst>
                                      </p:cBhvr>
                                      <p:tavLst>
                                        <p:tav tm="0">
                                          <p:val>
                                            <p:fltVal val="90"/>
                                          </p:val>
                                        </p:tav>
                                        <p:tav tm="100000">
                                          <p:val>
                                            <p:fltVal val="0"/>
                                          </p:val>
                                        </p:tav>
                                      </p:tavLst>
                                    </p:anim>
                                    <p:animEffect transition="in" filter="fade">
                                      <p:cBhvr>
                                        <p:cTn id="74" dur="500"/>
                                        <p:tgtEl>
                                          <p:spTgt spid="13"/>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
                                            <p:txEl>
                                              <p:pRg st="3" end="3"/>
                                            </p:txEl>
                                          </p:spTgt>
                                        </p:tgtEl>
                                        <p:attrNameLst>
                                          <p:attrName>style.visibility</p:attrName>
                                        </p:attrNameLst>
                                      </p:cBhvr>
                                      <p:to>
                                        <p:strVal val="visible"/>
                                      </p:to>
                                    </p:set>
                                    <p:animEffect transition="in" filter="wipe(left)">
                                      <p:cBhvr>
                                        <p:cTn id="78" dur="500"/>
                                        <p:tgtEl>
                                          <p:spTgt spid="2">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 calcmode="lin" valueType="num">
                                      <p:cBhvr>
                                        <p:cTn id="85" dur="500" fill="hold"/>
                                        <p:tgtEl>
                                          <p:spTgt spid="9"/>
                                        </p:tgtEl>
                                        <p:attrNameLst>
                                          <p:attrName>style.rotation</p:attrName>
                                        </p:attrNameLst>
                                      </p:cBhvr>
                                      <p:tavLst>
                                        <p:tav tm="0">
                                          <p:val>
                                            <p:fltVal val="90"/>
                                          </p:val>
                                        </p:tav>
                                        <p:tav tm="100000">
                                          <p:val>
                                            <p:fltVal val="0"/>
                                          </p:val>
                                        </p:tav>
                                      </p:tavLst>
                                    </p:anim>
                                    <p:animEffect transition="in" filter="fade">
                                      <p:cBhvr>
                                        <p:cTn id="86" dur="500"/>
                                        <p:tgtEl>
                                          <p:spTgt spid="9"/>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9B77C8-63D9-2143-8C1F-862FBF5BB6E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F98F9B8B-82B0-ACEB-F62E-EB9C19F3EAF3}"/>
              </a:ext>
            </a:extLst>
          </p:cNvPr>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F669FE24-B012-F4C1-F522-FB1E4097FD7F}"/>
              </a:ext>
            </a:extLst>
          </p:cNvPr>
          <p:cNvSpPr txBox="1"/>
          <p:nvPr/>
        </p:nvSpPr>
        <p:spPr>
          <a:xfrm>
            <a:off x="0" y="0"/>
            <a:ext cx="12191999" cy="707886"/>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algn="ctr"/>
            <a:r>
              <a:rPr lang="es-ES" sz="4000" b="1" dirty="0">
                <a:ln w="22225">
                  <a:noFill/>
                  <a:prstDash val="solid"/>
                </a:ln>
                <a:solidFill>
                  <a:schemeClr val="accent2">
                    <a:lumMod val="40000"/>
                    <a:lumOff val="60000"/>
                  </a:schemeClr>
                </a:solidFill>
                <a:effectLst>
                  <a:outerShdw blurRad="38100" dist="38100" dir="2700000" algn="tl">
                    <a:srgbClr val="000000">
                      <a:alpha val="43137"/>
                    </a:srgbClr>
                  </a:outerShdw>
                </a:effectLst>
              </a:rPr>
              <a:t>LA CONSOLATION DE DIEU DANS LA SOUFFRANCE</a:t>
            </a:r>
          </a:p>
        </p:txBody>
      </p:sp>
      <p:sp>
        <p:nvSpPr>
          <p:cNvPr id="7" name="CuadroTexto 6">
            <a:extLst>
              <a:ext uri="{FF2B5EF4-FFF2-40B4-BE49-F238E27FC236}">
                <a16:creationId xmlns:a16="http://schemas.microsoft.com/office/drawing/2014/main" id="{79FCB1C1-E5A7-250B-F2C8-4A67103FA305}"/>
              </a:ext>
            </a:extLst>
          </p:cNvPr>
          <p:cNvSpPr txBox="1"/>
          <p:nvPr/>
        </p:nvSpPr>
        <p:spPr>
          <a:xfrm>
            <a:off x="0" y="633323"/>
            <a:ext cx="12191999" cy="646331"/>
          </a:xfrm>
          <a:prstGeom prst="rect">
            <a:avLst/>
          </a:prstGeom>
          <a:noFill/>
        </p:spPr>
        <p:txBody>
          <a:bodyPr wrap="square">
            <a:spAutoFit/>
          </a:bodyPr>
          <a:lstStyle/>
          <a:p>
            <a:pPr algn="ctr"/>
            <a:r>
              <a:rPr lang="es-E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[Dieu] nous console dans toutes nos afflictions, afin que par la consolation dont nous sommes l'objet de la part de Dieu, nous puissions aussi consoler ceux qui se trouvent dans quelque affliction » </a:t>
            </a:r>
            <a:r>
              <a:rPr lang="es-ES"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(2Corinthiens 1.4 )</a:t>
            </a:r>
          </a:p>
        </p:txBody>
      </p:sp>
      <p:sp>
        <p:nvSpPr>
          <p:cNvPr id="8" name="CuadroTexto 7">
            <a:extLst>
              <a:ext uri="{FF2B5EF4-FFF2-40B4-BE49-F238E27FC236}">
                <a16:creationId xmlns:a16="http://schemas.microsoft.com/office/drawing/2014/main" id="{615C3EDF-2495-F981-2B77-FAAA042A7418}"/>
              </a:ext>
            </a:extLst>
          </p:cNvPr>
          <p:cNvSpPr txBox="1"/>
          <p:nvPr/>
        </p:nvSpPr>
        <p:spPr>
          <a:xfrm>
            <a:off x="295274" y="1317754"/>
            <a:ext cx="7212430" cy="1323439"/>
          </a:xfrm>
          <a:prstGeom prst="rect">
            <a:avLst/>
          </a:prstGeom>
          <a:noFill/>
        </p:spPr>
        <p:txBody>
          <a:bodyPr wrap="square" rtlCol="0">
            <a:spAutoFit/>
          </a:bodyPr>
          <a:lstStyle/>
          <a:p>
            <a:pPr>
              <a:spcBef>
                <a:spcPts val="600"/>
              </a:spcBef>
            </a:pPr>
            <a:r>
              <a:rPr lang="es-ES" sz="2000" b="1" dirty="0"/>
              <a:t>La 2</a:t>
            </a:r>
            <a:r>
              <a:rPr lang="es-ES" sz="2000" b="1" baseline="30000" dirty="0"/>
              <a:t>e</a:t>
            </a:r>
            <a:r>
              <a:rPr lang="es-ES" sz="2000" b="1" dirty="0"/>
              <a:t> épître aux Corinthiens est l'épître dans laquelle Paul traite le plus abondamment de la consolation. L'Église traversait une période difficile, et la lettre précédente de Paul l'avait plongée dans un état de tristesse.</a:t>
            </a:r>
          </a:p>
        </p:txBody>
      </p:sp>
      <p:sp>
        <p:nvSpPr>
          <p:cNvPr id="10" name="Freeform 9">
            <a:extLst>
              <a:ext uri="{FF2B5EF4-FFF2-40B4-BE49-F238E27FC236}">
                <a16:creationId xmlns:a16="http://schemas.microsoft.com/office/drawing/2014/main" id="{6BF0FEF2-DC2E-AF98-405D-75A3B4B0BEF0}"/>
              </a:ext>
            </a:extLst>
          </p:cNvPr>
          <p:cNvSpPr/>
          <p:nvPr/>
        </p:nvSpPr>
        <p:spPr>
          <a:xfrm>
            <a:off x="7647259" y="1469590"/>
            <a:ext cx="4463489" cy="645500"/>
          </a:xfrm>
          <a:custGeom>
            <a:avLst/>
            <a:gdLst>
              <a:gd name="csX0" fmla="*/ 0 w 4463489"/>
              <a:gd name="csY0" fmla="*/ 64550 h 645500"/>
              <a:gd name="csX1" fmla="*/ 64550 w 4463489"/>
              <a:gd name="csY1" fmla="*/ 0 h 645500"/>
              <a:gd name="csX2" fmla="*/ 4398939 w 4463489"/>
              <a:gd name="csY2" fmla="*/ 0 h 645500"/>
              <a:gd name="csX3" fmla="*/ 4463489 w 4463489"/>
              <a:gd name="csY3" fmla="*/ 64550 h 645500"/>
              <a:gd name="csX4" fmla="*/ 4463489 w 4463489"/>
              <a:gd name="csY4" fmla="*/ 580950 h 645500"/>
              <a:gd name="csX5" fmla="*/ 4398939 w 4463489"/>
              <a:gd name="csY5" fmla="*/ 645500 h 645500"/>
              <a:gd name="csX6" fmla="*/ 64550 w 4463489"/>
              <a:gd name="csY6" fmla="*/ 645500 h 645500"/>
              <a:gd name="csX7" fmla="*/ 0 w 4463489"/>
              <a:gd name="csY7" fmla="*/ 580950 h 645500"/>
              <a:gd name="csX8" fmla="*/ 0 w 4463489"/>
              <a:gd name="csY8" fmla="*/ 64550 h 645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463489" h="645500">
                <a:moveTo>
                  <a:pt x="0" y="64550"/>
                </a:moveTo>
                <a:cubicBezTo>
                  <a:pt x="0" y="28900"/>
                  <a:pt x="28900" y="0"/>
                  <a:pt x="64550" y="0"/>
                </a:cubicBezTo>
                <a:lnTo>
                  <a:pt x="4398939" y="0"/>
                </a:lnTo>
                <a:cubicBezTo>
                  <a:pt x="4434589" y="0"/>
                  <a:pt x="4463489" y="28900"/>
                  <a:pt x="4463489" y="64550"/>
                </a:cubicBezTo>
                <a:lnTo>
                  <a:pt x="4463489" y="580950"/>
                </a:lnTo>
                <a:cubicBezTo>
                  <a:pt x="4463489" y="616600"/>
                  <a:pt x="4434589" y="645500"/>
                  <a:pt x="4398939" y="645500"/>
                </a:cubicBezTo>
                <a:lnTo>
                  <a:pt x="64550" y="645500"/>
                </a:lnTo>
                <a:cubicBezTo>
                  <a:pt x="28900" y="645500"/>
                  <a:pt x="0" y="616600"/>
                  <a:pt x="0" y="580950"/>
                </a:cubicBezTo>
                <a:lnTo>
                  <a:pt x="0" y="64550"/>
                </a:lnTo>
                <a:close/>
              </a:path>
            </a:pathLst>
          </a:custGeom>
          <a:solidFill>
            <a:schemeClr val="accent4">
              <a:lumMod val="75000"/>
            </a:schemeClr>
          </a:solidFill>
        </p:spPr>
        <p:style>
          <a:lnRef idx="0">
            <a:schemeClr val="lt1">
              <a:hueOff val="0"/>
              <a:satOff val="0"/>
              <a:lumOff val="0"/>
              <a:alphaOff val="0"/>
            </a:schemeClr>
          </a:lnRef>
          <a:fillRef idx="3">
            <a:scrgbClr r="0" g="0" b="0"/>
          </a:fillRef>
          <a:effectRef idx="3">
            <a:schemeClr val="accent1">
              <a:hueOff val="0"/>
              <a:satOff val="0"/>
              <a:lumOff val="0"/>
              <a:alphaOff val="0"/>
            </a:schemeClr>
          </a:effectRef>
          <a:fontRef idx="minor">
            <a:schemeClr val="lt1"/>
          </a:fontRef>
        </p:style>
        <p:txBody>
          <a:bodyPr spcFirstLastPara="0" vert="horz" wrap="square" lIns="79866" tIns="59546" rIns="79866" bIns="59546" numCol="1" spcCol="1270" anchor="ctr" anchorCtr="0">
            <a:noAutofit/>
          </a:bodyPr>
          <a:lstStyle/>
          <a:p>
            <a:pPr marL="0" lvl="0" indent="0" algn="ctr" defTabSz="1422400">
              <a:lnSpc>
                <a:spcPct val="90000"/>
              </a:lnSpc>
              <a:spcBef>
                <a:spcPct val="0"/>
              </a:spcBef>
              <a:spcAft>
                <a:spcPct val="35000"/>
              </a:spcAft>
              <a:buNone/>
            </a:pPr>
            <a:r>
              <a:rPr lang="es-ES" sz="3200" b="1" kern="1200" dirty="0">
                <a:effectLst>
                  <a:outerShdw blurRad="38100" dist="38100" dir="2700000" algn="tl">
                    <a:srgbClr val="000000">
                      <a:alpha val="43137"/>
                    </a:srgbClr>
                  </a:outerShdw>
                </a:effectLst>
              </a:rPr>
              <a:t>La consolation de Dieu</a:t>
            </a:r>
            <a:endParaRPr lang="es-ES" sz="3200" kern="1200" dirty="0">
              <a:effectLst>
                <a:outerShdw blurRad="38100" dist="38100" dir="2700000" algn="tl">
                  <a:srgbClr val="000000">
                    <a:alpha val="43137"/>
                  </a:srgbClr>
                </a:outerShdw>
              </a:effectLst>
            </a:endParaRPr>
          </a:p>
        </p:txBody>
      </p:sp>
      <p:sp>
        <p:nvSpPr>
          <p:cNvPr id="11" name="Notched Right Arrow 10">
            <a:extLst>
              <a:ext uri="{FF2B5EF4-FFF2-40B4-BE49-F238E27FC236}">
                <a16:creationId xmlns:a16="http://schemas.microsoft.com/office/drawing/2014/main" id="{7B0B8F42-1CD3-5C89-D023-819AEA91AFAF}"/>
              </a:ext>
            </a:extLst>
          </p:cNvPr>
          <p:cNvSpPr/>
          <p:nvPr/>
        </p:nvSpPr>
        <p:spPr>
          <a:xfrm>
            <a:off x="7643011" y="2231281"/>
            <a:ext cx="645500" cy="645500"/>
          </a:xfrm>
          <a:prstGeom prst="notchedRightArrow">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a:lstStyle/>
          <a:p>
            <a:endParaRPr lang="fr-FR"/>
          </a:p>
        </p:txBody>
      </p:sp>
      <p:sp>
        <p:nvSpPr>
          <p:cNvPr id="12" name="Freeform 11">
            <a:extLst>
              <a:ext uri="{FF2B5EF4-FFF2-40B4-BE49-F238E27FC236}">
                <a16:creationId xmlns:a16="http://schemas.microsoft.com/office/drawing/2014/main" id="{65E7B802-CA23-BF42-1230-0586425C4267}"/>
              </a:ext>
            </a:extLst>
          </p:cNvPr>
          <p:cNvSpPr/>
          <p:nvPr/>
        </p:nvSpPr>
        <p:spPr>
          <a:xfrm>
            <a:off x="8330386" y="2231281"/>
            <a:ext cx="3784611" cy="645500"/>
          </a:xfrm>
          <a:custGeom>
            <a:avLst/>
            <a:gdLst>
              <a:gd name="csX0" fmla="*/ 0 w 3784611"/>
              <a:gd name="csY0" fmla="*/ 107605 h 645500"/>
              <a:gd name="csX1" fmla="*/ 107605 w 3784611"/>
              <a:gd name="csY1" fmla="*/ 0 h 645500"/>
              <a:gd name="csX2" fmla="*/ 3677006 w 3784611"/>
              <a:gd name="csY2" fmla="*/ 0 h 645500"/>
              <a:gd name="csX3" fmla="*/ 3784611 w 3784611"/>
              <a:gd name="csY3" fmla="*/ 107605 h 645500"/>
              <a:gd name="csX4" fmla="*/ 3784611 w 3784611"/>
              <a:gd name="csY4" fmla="*/ 537895 h 645500"/>
              <a:gd name="csX5" fmla="*/ 3677006 w 3784611"/>
              <a:gd name="csY5" fmla="*/ 645500 h 645500"/>
              <a:gd name="csX6" fmla="*/ 107605 w 3784611"/>
              <a:gd name="csY6" fmla="*/ 645500 h 645500"/>
              <a:gd name="csX7" fmla="*/ 0 w 3784611"/>
              <a:gd name="csY7" fmla="*/ 537895 h 645500"/>
              <a:gd name="csX8" fmla="*/ 0 w 3784611"/>
              <a:gd name="csY8" fmla="*/ 107605 h 645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784611" h="645500">
                <a:moveTo>
                  <a:pt x="0" y="107605"/>
                </a:moveTo>
                <a:cubicBezTo>
                  <a:pt x="0" y="48176"/>
                  <a:pt x="48176" y="0"/>
                  <a:pt x="107605" y="0"/>
                </a:cubicBezTo>
                <a:lnTo>
                  <a:pt x="3677006" y="0"/>
                </a:lnTo>
                <a:cubicBezTo>
                  <a:pt x="3736435" y="0"/>
                  <a:pt x="3784611" y="48176"/>
                  <a:pt x="3784611" y="107605"/>
                </a:cubicBezTo>
                <a:lnTo>
                  <a:pt x="3784611" y="537895"/>
                </a:lnTo>
                <a:cubicBezTo>
                  <a:pt x="3784611" y="597324"/>
                  <a:pt x="3736435" y="645500"/>
                  <a:pt x="3677006" y="645500"/>
                </a:cubicBezTo>
                <a:lnTo>
                  <a:pt x="107605" y="645500"/>
                </a:lnTo>
                <a:cubicBezTo>
                  <a:pt x="48176" y="645500"/>
                  <a:pt x="0" y="597324"/>
                  <a:pt x="0" y="537895"/>
                </a:cubicBezTo>
                <a:lnTo>
                  <a:pt x="0" y="107605"/>
                </a:lnTo>
                <a:close/>
              </a:path>
            </a:pathLst>
          </a:cu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173756" tIns="173756" rIns="173756" bIns="173756"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nous délivre de la crainte</a:t>
            </a:r>
            <a:endParaRPr lang="es-ES" sz="2000" kern="1200">
              <a:effectLst>
                <a:outerShdw blurRad="38100" dist="38100" dir="2700000" algn="tl">
                  <a:srgbClr val="000000">
                    <a:alpha val="43137"/>
                  </a:srgbClr>
                </a:outerShdw>
              </a:effectLst>
            </a:endParaRPr>
          </a:p>
        </p:txBody>
      </p:sp>
      <p:sp>
        <p:nvSpPr>
          <p:cNvPr id="14" name="Notched Right Arrow 13">
            <a:extLst>
              <a:ext uri="{FF2B5EF4-FFF2-40B4-BE49-F238E27FC236}">
                <a16:creationId xmlns:a16="http://schemas.microsoft.com/office/drawing/2014/main" id="{9EFF2E32-5749-9F4C-5EF4-058A52A05FBF}"/>
              </a:ext>
            </a:extLst>
          </p:cNvPr>
          <p:cNvSpPr/>
          <p:nvPr/>
        </p:nvSpPr>
        <p:spPr>
          <a:xfrm>
            <a:off x="7643011" y="2954242"/>
            <a:ext cx="645500" cy="645500"/>
          </a:xfrm>
          <a:prstGeom prst="notchedRightArrow">
            <a:avLst/>
          </a:prstGeom>
        </p:spPr>
        <p:style>
          <a:lnRef idx="0">
            <a:schemeClr val="lt1">
              <a:hueOff val="0"/>
              <a:satOff val="0"/>
              <a:lumOff val="0"/>
              <a:alphaOff val="0"/>
            </a:schemeClr>
          </a:lnRef>
          <a:fillRef idx="3">
            <a:schemeClr val="accent2">
              <a:hueOff val="-3276012"/>
              <a:satOff val="0"/>
              <a:lumOff val="2000"/>
              <a:alphaOff val="0"/>
            </a:schemeClr>
          </a:fillRef>
          <a:effectRef idx="3">
            <a:schemeClr val="accent2">
              <a:hueOff val="-3276012"/>
              <a:satOff val="0"/>
              <a:lumOff val="2000"/>
              <a:alphaOff val="0"/>
            </a:schemeClr>
          </a:effectRef>
          <a:fontRef idx="minor">
            <a:schemeClr val="lt1"/>
          </a:fontRef>
        </p:style>
        <p:txBody>
          <a:bodyPr/>
          <a:lstStyle/>
          <a:p>
            <a:endParaRPr lang="fr-FR"/>
          </a:p>
        </p:txBody>
      </p:sp>
      <p:sp>
        <p:nvSpPr>
          <p:cNvPr id="15" name="Freeform 14">
            <a:extLst>
              <a:ext uri="{FF2B5EF4-FFF2-40B4-BE49-F238E27FC236}">
                <a16:creationId xmlns:a16="http://schemas.microsoft.com/office/drawing/2014/main" id="{2D213544-72E5-A8B7-710D-7627B9A6468D}"/>
              </a:ext>
            </a:extLst>
          </p:cNvPr>
          <p:cNvSpPr/>
          <p:nvPr/>
        </p:nvSpPr>
        <p:spPr>
          <a:xfrm>
            <a:off x="8330386" y="2954242"/>
            <a:ext cx="3784611" cy="645500"/>
          </a:xfrm>
          <a:custGeom>
            <a:avLst/>
            <a:gdLst>
              <a:gd name="csX0" fmla="*/ 0 w 3784611"/>
              <a:gd name="csY0" fmla="*/ 107605 h 645500"/>
              <a:gd name="csX1" fmla="*/ 107605 w 3784611"/>
              <a:gd name="csY1" fmla="*/ 0 h 645500"/>
              <a:gd name="csX2" fmla="*/ 3677006 w 3784611"/>
              <a:gd name="csY2" fmla="*/ 0 h 645500"/>
              <a:gd name="csX3" fmla="*/ 3784611 w 3784611"/>
              <a:gd name="csY3" fmla="*/ 107605 h 645500"/>
              <a:gd name="csX4" fmla="*/ 3784611 w 3784611"/>
              <a:gd name="csY4" fmla="*/ 537895 h 645500"/>
              <a:gd name="csX5" fmla="*/ 3677006 w 3784611"/>
              <a:gd name="csY5" fmla="*/ 645500 h 645500"/>
              <a:gd name="csX6" fmla="*/ 107605 w 3784611"/>
              <a:gd name="csY6" fmla="*/ 645500 h 645500"/>
              <a:gd name="csX7" fmla="*/ 0 w 3784611"/>
              <a:gd name="csY7" fmla="*/ 537895 h 645500"/>
              <a:gd name="csX8" fmla="*/ 0 w 3784611"/>
              <a:gd name="csY8" fmla="*/ 107605 h 645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784611" h="645500">
                <a:moveTo>
                  <a:pt x="0" y="107605"/>
                </a:moveTo>
                <a:cubicBezTo>
                  <a:pt x="0" y="48176"/>
                  <a:pt x="48176" y="0"/>
                  <a:pt x="107605" y="0"/>
                </a:cubicBezTo>
                <a:lnTo>
                  <a:pt x="3677006" y="0"/>
                </a:lnTo>
                <a:cubicBezTo>
                  <a:pt x="3736435" y="0"/>
                  <a:pt x="3784611" y="48176"/>
                  <a:pt x="3784611" y="107605"/>
                </a:cubicBezTo>
                <a:lnTo>
                  <a:pt x="3784611" y="537895"/>
                </a:lnTo>
                <a:cubicBezTo>
                  <a:pt x="3784611" y="597324"/>
                  <a:pt x="3736435" y="645500"/>
                  <a:pt x="3677006" y="645500"/>
                </a:cubicBezTo>
                <a:lnTo>
                  <a:pt x="107605" y="645500"/>
                </a:lnTo>
                <a:cubicBezTo>
                  <a:pt x="48176" y="645500"/>
                  <a:pt x="0" y="597324"/>
                  <a:pt x="0" y="537895"/>
                </a:cubicBezTo>
                <a:lnTo>
                  <a:pt x="0" y="107605"/>
                </a:lnTo>
                <a:close/>
              </a:path>
            </a:pathLst>
          </a:custGeom>
        </p:spPr>
        <p:style>
          <a:lnRef idx="0">
            <a:schemeClr val="lt1">
              <a:hueOff val="0"/>
              <a:satOff val="0"/>
              <a:lumOff val="0"/>
              <a:alphaOff val="0"/>
            </a:schemeClr>
          </a:lnRef>
          <a:fillRef idx="3">
            <a:schemeClr val="accent2">
              <a:hueOff val="-3276012"/>
              <a:satOff val="0"/>
              <a:lumOff val="2000"/>
              <a:alphaOff val="0"/>
            </a:schemeClr>
          </a:fillRef>
          <a:effectRef idx="3">
            <a:schemeClr val="accent2">
              <a:hueOff val="-3276012"/>
              <a:satOff val="0"/>
              <a:lumOff val="2000"/>
              <a:alphaOff val="0"/>
            </a:schemeClr>
          </a:effectRef>
          <a:fontRef idx="minor">
            <a:schemeClr val="lt1"/>
          </a:fontRef>
        </p:style>
        <p:txBody>
          <a:bodyPr spcFirstLastPara="0" vert="horz" wrap="square" lIns="173756" tIns="173756" rIns="173756" bIns="173756"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nous rappelle les fois où Il nous a secourus</a:t>
            </a:r>
            <a:endParaRPr lang="es-ES" sz="2000" kern="1200" dirty="0">
              <a:effectLst>
                <a:outerShdw blurRad="38100" dist="38100" dir="2700000" algn="tl">
                  <a:srgbClr val="000000">
                    <a:alpha val="43137"/>
                  </a:srgbClr>
                </a:outerShdw>
              </a:effectLst>
            </a:endParaRPr>
          </a:p>
        </p:txBody>
      </p:sp>
      <p:sp>
        <p:nvSpPr>
          <p:cNvPr id="16" name="Notched Right Arrow 15">
            <a:extLst>
              <a:ext uri="{FF2B5EF4-FFF2-40B4-BE49-F238E27FC236}">
                <a16:creationId xmlns:a16="http://schemas.microsoft.com/office/drawing/2014/main" id="{BCC1D48F-ADA2-03C7-BBB0-1672CAD39EF1}"/>
              </a:ext>
            </a:extLst>
          </p:cNvPr>
          <p:cNvSpPr/>
          <p:nvPr/>
        </p:nvSpPr>
        <p:spPr>
          <a:xfrm>
            <a:off x="7643011" y="3677203"/>
            <a:ext cx="645500" cy="645500"/>
          </a:xfrm>
          <a:prstGeom prst="notchedRightArrow">
            <a:avLst/>
          </a:prstGeom>
        </p:spPr>
        <p:style>
          <a:lnRef idx="0">
            <a:schemeClr val="lt1">
              <a:hueOff val="0"/>
              <a:satOff val="0"/>
              <a:lumOff val="0"/>
              <a:alphaOff val="0"/>
            </a:schemeClr>
          </a:lnRef>
          <a:fillRef idx="3">
            <a:schemeClr val="accent2">
              <a:hueOff val="-6552025"/>
              <a:satOff val="0"/>
              <a:lumOff val="4000"/>
              <a:alphaOff val="0"/>
            </a:schemeClr>
          </a:fillRef>
          <a:effectRef idx="3">
            <a:schemeClr val="accent2">
              <a:hueOff val="-6552025"/>
              <a:satOff val="0"/>
              <a:lumOff val="4000"/>
              <a:alphaOff val="0"/>
            </a:schemeClr>
          </a:effectRef>
          <a:fontRef idx="minor">
            <a:schemeClr val="lt1"/>
          </a:fontRef>
        </p:style>
        <p:txBody>
          <a:bodyPr/>
          <a:lstStyle/>
          <a:p>
            <a:endParaRPr lang="fr-FR"/>
          </a:p>
        </p:txBody>
      </p:sp>
      <p:sp>
        <p:nvSpPr>
          <p:cNvPr id="17" name="Freeform 16">
            <a:extLst>
              <a:ext uri="{FF2B5EF4-FFF2-40B4-BE49-F238E27FC236}">
                <a16:creationId xmlns:a16="http://schemas.microsoft.com/office/drawing/2014/main" id="{E78F9186-D4FF-57B9-D4AA-B320B056981C}"/>
              </a:ext>
            </a:extLst>
          </p:cNvPr>
          <p:cNvSpPr/>
          <p:nvPr/>
        </p:nvSpPr>
        <p:spPr>
          <a:xfrm>
            <a:off x="8330386" y="3677203"/>
            <a:ext cx="3784611" cy="645500"/>
          </a:xfrm>
          <a:custGeom>
            <a:avLst/>
            <a:gdLst>
              <a:gd name="csX0" fmla="*/ 0 w 3784611"/>
              <a:gd name="csY0" fmla="*/ 107605 h 645500"/>
              <a:gd name="csX1" fmla="*/ 107605 w 3784611"/>
              <a:gd name="csY1" fmla="*/ 0 h 645500"/>
              <a:gd name="csX2" fmla="*/ 3677006 w 3784611"/>
              <a:gd name="csY2" fmla="*/ 0 h 645500"/>
              <a:gd name="csX3" fmla="*/ 3784611 w 3784611"/>
              <a:gd name="csY3" fmla="*/ 107605 h 645500"/>
              <a:gd name="csX4" fmla="*/ 3784611 w 3784611"/>
              <a:gd name="csY4" fmla="*/ 537895 h 645500"/>
              <a:gd name="csX5" fmla="*/ 3677006 w 3784611"/>
              <a:gd name="csY5" fmla="*/ 645500 h 645500"/>
              <a:gd name="csX6" fmla="*/ 107605 w 3784611"/>
              <a:gd name="csY6" fmla="*/ 645500 h 645500"/>
              <a:gd name="csX7" fmla="*/ 0 w 3784611"/>
              <a:gd name="csY7" fmla="*/ 537895 h 645500"/>
              <a:gd name="csX8" fmla="*/ 0 w 3784611"/>
              <a:gd name="csY8" fmla="*/ 107605 h 645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784611" h="645500">
                <a:moveTo>
                  <a:pt x="0" y="107605"/>
                </a:moveTo>
                <a:cubicBezTo>
                  <a:pt x="0" y="48176"/>
                  <a:pt x="48176" y="0"/>
                  <a:pt x="107605" y="0"/>
                </a:cubicBezTo>
                <a:lnTo>
                  <a:pt x="3677006" y="0"/>
                </a:lnTo>
                <a:cubicBezTo>
                  <a:pt x="3736435" y="0"/>
                  <a:pt x="3784611" y="48176"/>
                  <a:pt x="3784611" y="107605"/>
                </a:cubicBezTo>
                <a:lnTo>
                  <a:pt x="3784611" y="537895"/>
                </a:lnTo>
                <a:cubicBezTo>
                  <a:pt x="3784611" y="597324"/>
                  <a:pt x="3736435" y="645500"/>
                  <a:pt x="3677006" y="645500"/>
                </a:cubicBezTo>
                <a:lnTo>
                  <a:pt x="107605" y="645500"/>
                </a:lnTo>
                <a:cubicBezTo>
                  <a:pt x="48176" y="645500"/>
                  <a:pt x="0" y="597324"/>
                  <a:pt x="0" y="537895"/>
                </a:cubicBezTo>
                <a:lnTo>
                  <a:pt x="0" y="107605"/>
                </a:lnTo>
                <a:close/>
              </a:path>
            </a:pathLst>
          </a:custGeom>
        </p:spPr>
        <p:style>
          <a:lnRef idx="0">
            <a:schemeClr val="lt1">
              <a:hueOff val="0"/>
              <a:satOff val="0"/>
              <a:lumOff val="0"/>
              <a:alphaOff val="0"/>
            </a:schemeClr>
          </a:lnRef>
          <a:fillRef idx="3">
            <a:schemeClr val="accent2">
              <a:hueOff val="-6552025"/>
              <a:satOff val="0"/>
              <a:lumOff val="4000"/>
              <a:alphaOff val="0"/>
            </a:schemeClr>
          </a:fillRef>
          <a:effectRef idx="3">
            <a:schemeClr val="accent2">
              <a:hueOff val="-6552025"/>
              <a:satOff val="0"/>
              <a:lumOff val="4000"/>
              <a:alphaOff val="0"/>
            </a:schemeClr>
          </a:effectRef>
          <a:fontRef idx="minor">
            <a:schemeClr val="lt1"/>
          </a:fontRef>
        </p:style>
        <p:txBody>
          <a:bodyPr spcFirstLastPara="0" vert="horz" wrap="square" lIns="173756" tIns="173756" rIns="173756" bIns="173756"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chemeClr val="tx1"/>
                </a:solidFill>
                <a:effectLst/>
              </a:rPr>
              <a:t>nous</a:t>
            </a:r>
            <a:r>
              <a:rPr lang="es-ES" sz="2000" b="1" kern="1200" dirty="0">
                <a:solidFill>
                  <a:schemeClr val="tx1"/>
                </a:solidFill>
                <a:effectLst/>
              </a:rPr>
              <a:t> </a:t>
            </a:r>
            <a:r>
              <a:rPr lang="es-ES" sz="2000" b="1" kern="1200" dirty="0" err="1">
                <a:solidFill>
                  <a:schemeClr val="tx1"/>
                </a:solidFill>
                <a:effectLst/>
              </a:rPr>
              <a:t>aide</a:t>
            </a:r>
            <a:r>
              <a:rPr lang="es-ES" sz="2000" b="1" kern="1200" dirty="0">
                <a:solidFill>
                  <a:schemeClr val="tx1"/>
                </a:solidFill>
                <a:effectLst/>
              </a:rPr>
              <a:t> </a:t>
            </a:r>
            <a:r>
              <a:rPr lang="es-ES" sz="2000" b="1" kern="1200" dirty="0" err="1">
                <a:solidFill>
                  <a:schemeClr val="tx1"/>
                </a:solidFill>
                <a:effectLst/>
              </a:rPr>
              <a:t>à</a:t>
            </a:r>
            <a:r>
              <a:rPr lang="es-ES" sz="2000" b="1" kern="1200" dirty="0">
                <a:solidFill>
                  <a:schemeClr val="tx1"/>
                </a:solidFill>
                <a:effectLst/>
              </a:rPr>
              <a:t> </a:t>
            </a:r>
            <a:r>
              <a:rPr lang="es-ES" sz="2000" b="1" kern="1200" dirty="0" err="1">
                <a:solidFill>
                  <a:schemeClr val="tx1"/>
                </a:solidFill>
                <a:effectLst/>
              </a:rPr>
              <a:t>supporter</a:t>
            </a:r>
            <a:r>
              <a:rPr lang="es-ES" sz="2000" b="1" kern="1200" dirty="0">
                <a:solidFill>
                  <a:schemeClr val="tx1"/>
                </a:solidFill>
                <a:effectLst/>
              </a:rPr>
              <a:t> </a:t>
            </a:r>
            <a:r>
              <a:rPr lang="es-ES" sz="2000" b="1" kern="1200" dirty="0" err="1">
                <a:solidFill>
                  <a:schemeClr val="tx1"/>
                </a:solidFill>
                <a:effectLst/>
              </a:rPr>
              <a:t>l'affliction</a:t>
            </a:r>
            <a:endParaRPr lang="es-ES" sz="2000" kern="1200" dirty="0">
              <a:solidFill>
                <a:schemeClr val="tx1"/>
              </a:solidFill>
              <a:effectLst/>
            </a:endParaRPr>
          </a:p>
        </p:txBody>
      </p:sp>
      <p:sp>
        <p:nvSpPr>
          <p:cNvPr id="18" name="Notched Right Arrow 17">
            <a:extLst>
              <a:ext uri="{FF2B5EF4-FFF2-40B4-BE49-F238E27FC236}">
                <a16:creationId xmlns:a16="http://schemas.microsoft.com/office/drawing/2014/main" id="{627EF360-A292-1F2B-26B9-8EEB7F33C68A}"/>
              </a:ext>
            </a:extLst>
          </p:cNvPr>
          <p:cNvSpPr/>
          <p:nvPr/>
        </p:nvSpPr>
        <p:spPr>
          <a:xfrm>
            <a:off x="7643011" y="4400164"/>
            <a:ext cx="645500" cy="645500"/>
          </a:xfrm>
          <a:prstGeom prst="notchedRightArrow">
            <a:avLst/>
          </a:prstGeom>
        </p:spPr>
        <p:style>
          <a:lnRef idx="0">
            <a:schemeClr val="lt1">
              <a:hueOff val="0"/>
              <a:satOff val="0"/>
              <a:lumOff val="0"/>
              <a:alphaOff val="0"/>
            </a:schemeClr>
          </a:lnRef>
          <a:fillRef idx="3">
            <a:schemeClr val="accent2">
              <a:hueOff val="-9828038"/>
              <a:satOff val="0"/>
              <a:lumOff val="6000"/>
              <a:alphaOff val="0"/>
            </a:schemeClr>
          </a:fillRef>
          <a:effectRef idx="3">
            <a:schemeClr val="accent2">
              <a:hueOff val="-9828038"/>
              <a:satOff val="0"/>
              <a:lumOff val="6000"/>
              <a:alphaOff val="0"/>
            </a:schemeClr>
          </a:effectRef>
          <a:fontRef idx="minor">
            <a:schemeClr val="lt1"/>
          </a:fontRef>
        </p:style>
        <p:txBody>
          <a:bodyPr/>
          <a:lstStyle/>
          <a:p>
            <a:endParaRPr lang="fr-FR"/>
          </a:p>
        </p:txBody>
      </p:sp>
      <p:sp>
        <p:nvSpPr>
          <p:cNvPr id="19" name="Freeform 18">
            <a:extLst>
              <a:ext uri="{FF2B5EF4-FFF2-40B4-BE49-F238E27FC236}">
                <a16:creationId xmlns:a16="http://schemas.microsoft.com/office/drawing/2014/main" id="{9B6E0588-637D-C368-4ADB-7DD6C567CBD0}"/>
              </a:ext>
            </a:extLst>
          </p:cNvPr>
          <p:cNvSpPr/>
          <p:nvPr/>
        </p:nvSpPr>
        <p:spPr>
          <a:xfrm>
            <a:off x="8330386" y="4400164"/>
            <a:ext cx="3784611" cy="645500"/>
          </a:xfrm>
          <a:custGeom>
            <a:avLst/>
            <a:gdLst>
              <a:gd name="csX0" fmla="*/ 0 w 3784611"/>
              <a:gd name="csY0" fmla="*/ 107605 h 645500"/>
              <a:gd name="csX1" fmla="*/ 107605 w 3784611"/>
              <a:gd name="csY1" fmla="*/ 0 h 645500"/>
              <a:gd name="csX2" fmla="*/ 3677006 w 3784611"/>
              <a:gd name="csY2" fmla="*/ 0 h 645500"/>
              <a:gd name="csX3" fmla="*/ 3784611 w 3784611"/>
              <a:gd name="csY3" fmla="*/ 107605 h 645500"/>
              <a:gd name="csX4" fmla="*/ 3784611 w 3784611"/>
              <a:gd name="csY4" fmla="*/ 537895 h 645500"/>
              <a:gd name="csX5" fmla="*/ 3677006 w 3784611"/>
              <a:gd name="csY5" fmla="*/ 645500 h 645500"/>
              <a:gd name="csX6" fmla="*/ 107605 w 3784611"/>
              <a:gd name="csY6" fmla="*/ 645500 h 645500"/>
              <a:gd name="csX7" fmla="*/ 0 w 3784611"/>
              <a:gd name="csY7" fmla="*/ 537895 h 645500"/>
              <a:gd name="csX8" fmla="*/ 0 w 3784611"/>
              <a:gd name="csY8" fmla="*/ 107605 h 645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784611" h="645500">
                <a:moveTo>
                  <a:pt x="0" y="107605"/>
                </a:moveTo>
                <a:cubicBezTo>
                  <a:pt x="0" y="48176"/>
                  <a:pt x="48176" y="0"/>
                  <a:pt x="107605" y="0"/>
                </a:cubicBezTo>
                <a:lnTo>
                  <a:pt x="3677006" y="0"/>
                </a:lnTo>
                <a:cubicBezTo>
                  <a:pt x="3736435" y="0"/>
                  <a:pt x="3784611" y="48176"/>
                  <a:pt x="3784611" y="107605"/>
                </a:cubicBezTo>
                <a:lnTo>
                  <a:pt x="3784611" y="537895"/>
                </a:lnTo>
                <a:cubicBezTo>
                  <a:pt x="3784611" y="597324"/>
                  <a:pt x="3736435" y="645500"/>
                  <a:pt x="3677006" y="645500"/>
                </a:cubicBezTo>
                <a:lnTo>
                  <a:pt x="107605" y="645500"/>
                </a:lnTo>
                <a:cubicBezTo>
                  <a:pt x="48176" y="645500"/>
                  <a:pt x="0" y="597324"/>
                  <a:pt x="0" y="537895"/>
                </a:cubicBezTo>
                <a:lnTo>
                  <a:pt x="0" y="107605"/>
                </a:lnTo>
                <a:close/>
              </a:path>
            </a:pathLst>
          </a:custGeom>
        </p:spPr>
        <p:style>
          <a:lnRef idx="0">
            <a:schemeClr val="lt1">
              <a:hueOff val="0"/>
              <a:satOff val="0"/>
              <a:lumOff val="0"/>
              <a:alphaOff val="0"/>
            </a:schemeClr>
          </a:lnRef>
          <a:fillRef idx="3">
            <a:schemeClr val="accent2">
              <a:hueOff val="-9828038"/>
              <a:satOff val="0"/>
              <a:lumOff val="6000"/>
              <a:alphaOff val="0"/>
            </a:schemeClr>
          </a:fillRef>
          <a:effectRef idx="3">
            <a:schemeClr val="accent2">
              <a:hueOff val="-9828038"/>
              <a:satOff val="0"/>
              <a:lumOff val="6000"/>
              <a:alphaOff val="0"/>
            </a:schemeClr>
          </a:effectRef>
          <a:fontRef idx="minor">
            <a:schemeClr val="lt1"/>
          </a:fontRef>
        </p:style>
        <p:txBody>
          <a:bodyPr spcFirstLastPara="0" vert="horz" wrap="square" lIns="173756" tIns="173756" rIns="173756" bIns="173756"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chemeClr val="tx1"/>
                </a:solidFill>
                <a:effectLst/>
              </a:rPr>
              <a:t>nous</a:t>
            </a:r>
            <a:r>
              <a:rPr lang="es-ES" sz="2000" b="1" kern="1200" dirty="0">
                <a:solidFill>
                  <a:schemeClr val="tx1"/>
                </a:solidFill>
                <a:effectLst/>
              </a:rPr>
              <a:t> </a:t>
            </a:r>
            <a:r>
              <a:rPr lang="es-ES" sz="2000" b="1" kern="1200" dirty="0" err="1">
                <a:solidFill>
                  <a:schemeClr val="tx1"/>
                </a:solidFill>
                <a:effectLst/>
              </a:rPr>
              <a:t>conduit</a:t>
            </a:r>
            <a:r>
              <a:rPr lang="es-ES" sz="2000" b="1" kern="1200" dirty="0">
                <a:solidFill>
                  <a:schemeClr val="tx1"/>
                </a:solidFill>
                <a:effectLst/>
              </a:rPr>
              <a:t> </a:t>
            </a:r>
            <a:r>
              <a:rPr lang="es-ES" sz="2000" b="1" kern="1200" dirty="0" err="1">
                <a:solidFill>
                  <a:schemeClr val="tx1"/>
                </a:solidFill>
                <a:effectLst/>
              </a:rPr>
              <a:t>à</a:t>
            </a:r>
            <a:r>
              <a:rPr lang="es-ES" sz="2000" b="1" kern="1200" dirty="0">
                <a:solidFill>
                  <a:schemeClr val="tx1"/>
                </a:solidFill>
                <a:effectLst/>
              </a:rPr>
              <a:t> la </a:t>
            </a:r>
            <a:r>
              <a:rPr lang="es-ES" sz="2000" b="1" kern="1200" dirty="0" err="1">
                <a:solidFill>
                  <a:schemeClr val="tx1"/>
                </a:solidFill>
                <a:effectLst/>
              </a:rPr>
              <a:t>maturité</a:t>
            </a:r>
            <a:r>
              <a:rPr lang="es-ES" sz="2000" b="1" kern="1200" dirty="0">
                <a:solidFill>
                  <a:schemeClr val="tx1"/>
                </a:solidFill>
                <a:effectLst/>
              </a:rPr>
              <a:t> </a:t>
            </a:r>
            <a:r>
              <a:rPr lang="es-ES" sz="2000" b="1" kern="1200" dirty="0" err="1">
                <a:solidFill>
                  <a:schemeClr val="tx1"/>
                </a:solidFill>
                <a:effectLst/>
              </a:rPr>
              <a:t>spirituelle</a:t>
            </a:r>
            <a:endParaRPr lang="es-ES" sz="2000" kern="1200" dirty="0">
              <a:solidFill>
                <a:schemeClr val="tx1"/>
              </a:solidFill>
              <a:effectLst/>
            </a:endParaRPr>
          </a:p>
        </p:txBody>
      </p:sp>
      <p:sp>
        <p:nvSpPr>
          <p:cNvPr id="20" name="Notched Right Arrow 19">
            <a:extLst>
              <a:ext uri="{FF2B5EF4-FFF2-40B4-BE49-F238E27FC236}">
                <a16:creationId xmlns:a16="http://schemas.microsoft.com/office/drawing/2014/main" id="{DA46955F-65C3-0A33-1872-DB95C12BBD33}"/>
              </a:ext>
            </a:extLst>
          </p:cNvPr>
          <p:cNvSpPr/>
          <p:nvPr/>
        </p:nvSpPr>
        <p:spPr>
          <a:xfrm>
            <a:off x="7643011" y="5123125"/>
            <a:ext cx="645500" cy="645500"/>
          </a:xfrm>
          <a:prstGeom prst="notchedRightArrow">
            <a:avLst/>
          </a:prstGeom>
        </p:spPr>
        <p:style>
          <a:lnRef idx="0">
            <a:schemeClr val="lt1">
              <a:hueOff val="0"/>
              <a:satOff val="0"/>
              <a:lumOff val="0"/>
              <a:alphaOff val="0"/>
            </a:schemeClr>
          </a:lnRef>
          <a:fillRef idx="3">
            <a:schemeClr val="accent2">
              <a:hueOff val="-13104050"/>
              <a:satOff val="0"/>
              <a:lumOff val="8000"/>
              <a:alphaOff val="0"/>
            </a:schemeClr>
          </a:fillRef>
          <a:effectRef idx="3">
            <a:schemeClr val="accent2">
              <a:hueOff val="-13104050"/>
              <a:satOff val="0"/>
              <a:lumOff val="8000"/>
              <a:alphaOff val="0"/>
            </a:schemeClr>
          </a:effectRef>
          <a:fontRef idx="minor">
            <a:schemeClr val="lt1"/>
          </a:fontRef>
        </p:style>
        <p:txBody>
          <a:bodyPr/>
          <a:lstStyle/>
          <a:p>
            <a:endParaRPr lang="fr-FR"/>
          </a:p>
        </p:txBody>
      </p:sp>
      <p:sp>
        <p:nvSpPr>
          <p:cNvPr id="21" name="Freeform 20">
            <a:extLst>
              <a:ext uri="{FF2B5EF4-FFF2-40B4-BE49-F238E27FC236}">
                <a16:creationId xmlns:a16="http://schemas.microsoft.com/office/drawing/2014/main" id="{234E4075-C4AA-87D0-F2BB-1B7DA9A36EE2}"/>
              </a:ext>
            </a:extLst>
          </p:cNvPr>
          <p:cNvSpPr/>
          <p:nvPr/>
        </p:nvSpPr>
        <p:spPr>
          <a:xfrm>
            <a:off x="8330386" y="5123125"/>
            <a:ext cx="3784611" cy="645500"/>
          </a:xfrm>
          <a:custGeom>
            <a:avLst/>
            <a:gdLst>
              <a:gd name="csX0" fmla="*/ 0 w 3784611"/>
              <a:gd name="csY0" fmla="*/ 107605 h 645500"/>
              <a:gd name="csX1" fmla="*/ 107605 w 3784611"/>
              <a:gd name="csY1" fmla="*/ 0 h 645500"/>
              <a:gd name="csX2" fmla="*/ 3677006 w 3784611"/>
              <a:gd name="csY2" fmla="*/ 0 h 645500"/>
              <a:gd name="csX3" fmla="*/ 3784611 w 3784611"/>
              <a:gd name="csY3" fmla="*/ 107605 h 645500"/>
              <a:gd name="csX4" fmla="*/ 3784611 w 3784611"/>
              <a:gd name="csY4" fmla="*/ 537895 h 645500"/>
              <a:gd name="csX5" fmla="*/ 3677006 w 3784611"/>
              <a:gd name="csY5" fmla="*/ 645500 h 645500"/>
              <a:gd name="csX6" fmla="*/ 107605 w 3784611"/>
              <a:gd name="csY6" fmla="*/ 645500 h 645500"/>
              <a:gd name="csX7" fmla="*/ 0 w 3784611"/>
              <a:gd name="csY7" fmla="*/ 537895 h 645500"/>
              <a:gd name="csX8" fmla="*/ 0 w 3784611"/>
              <a:gd name="csY8" fmla="*/ 107605 h 645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784611" h="645500">
                <a:moveTo>
                  <a:pt x="0" y="107605"/>
                </a:moveTo>
                <a:cubicBezTo>
                  <a:pt x="0" y="48176"/>
                  <a:pt x="48176" y="0"/>
                  <a:pt x="107605" y="0"/>
                </a:cubicBezTo>
                <a:lnTo>
                  <a:pt x="3677006" y="0"/>
                </a:lnTo>
                <a:cubicBezTo>
                  <a:pt x="3736435" y="0"/>
                  <a:pt x="3784611" y="48176"/>
                  <a:pt x="3784611" y="107605"/>
                </a:cubicBezTo>
                <a:lnTo>
                  <a:pt x="3784611" y="537895"/>
                </a:lnTo>
                <a:cubicBezTo>
                  <a:pt x="3784611" y="597324"/>
                  <a:pt x="3736435" y="645500"/>
                  <a:pt x="3677006" y="645500"/>
                </a:cubicBezTo>
                <a:lnTo>
                  <a:pt x="107605" y="645500"/>
                </a:lnTo>
                <a:cubicBezTo>
                  <a:pt x="48176" y="645500"/>
                  <a:pt x="0" y="597324"/>
                  <a:pt x="0" y="537895"/>
                </a:cubicBezTo>
                <a:lnTo>
                  <a:pt x="0" y="107605"/>
                </a:lnTo>
                <a:close/>
              </a:path>
            </a:pathLst>
          </a:custGeom>
        </p:spPr>
        <p:style>
          <a:lnRef idx="0">
            <a:schemeClr val="lt1">
              <a:hueOff val="0"/>
              <a:satOff val="0"/>
              <a:lumOff val="0"/>
              <a:alphaOff val="0"/>
            </a:schemeClr>
          </a:lnRef>
          <a:fillRef idx="3">
            <a:schemeClr val="accent2">
              <a:hueOff val="-13104050"/>
              <a:satOff val="0"/>
              <a:lumOff val="8000"/>
              <a:alphaOff val="0"/>
            </a:schemeClr>
          </a:fillRef>
          <a:effectRef idx="3">
            <a:schemeClr val="accent2">
              <a:hueOff val="-13104050"/>
              <a:satOff val="0"/>
              <a:lumOff val="8000"/>
              <a:alphaOff val="0"/>
            </a:schemeClr>
          </a:effectRef>
          <a:fontRef idx="minor">
            <a:schemeClr val="lt1"/>
          </a:fontRef>
        </p:style>
        <p:txBody>
          <a:bodyPr spcFirstLastPara="0" vert="horz" wrap="square" lIns="173756" tIns="173756" rIns="173756" bIns="173756"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chemeClr val="tx1"/>
                </a:solidFill>
                <a:effectLst/>
              </a:rPr>
              <a:t>nous</a:t>
            </a:r>
            <a:r>
              <a:rPr lang="es-ES" sz="2000" b="1" kern="1200" dirty="0">
                <a:solidFill>
                  <a:schemeClr val="tx1"/>
                </a:solidFill>
                <a:effectLst/>
              </a:rPr>
              <a:t> </a:t>
            </a:r>
            <a:r>
              <a:rPr lang="es-ES" sz="2000" b="1" kern="1200" dirty="0" err="1">
                <a:solidFill>
                  <a:schemeClr val="tx1"/>
                </a:solidFill>
                <a:effectLst/>
              </a:rPr>
              <a:t>encourage</a:t>
            </a:r>
            <a:r>
              <a:rPr lang="es-ES" sz="2000" b="1" kern="1200" dirty="0">
                <a:solidFill>
                  <a:schemeClr val="tx1"/>
                </a:solidFill>
                <a:effectLst/>
              </a:rPr>
              <a:t> </a:t>
            </a:r>
            <a:r>
              <a:rPr lang="es-ES" sz="2000" b="1" kern="1200" dirty="0" err="1">
                <a:solidFill>
                  <a:schemeClr val="tx1"/>
                </a:solidFill>
                <a:effectLst/>
              </a:rPr>
              <a:t>à</a:t>
            </a:r>
            <a:r>
              <a:rPr lang="es-ES" sz="2000" b="1" kern="1200" dirty="0">
                <a:solidFill>
                  <a:schemeClr val="tx1"/>
                </a:solidFill>
                <a:effectLst/>
              </a:rPr>
              <a:t> </a:t>
            </a:r>
            <a:r>
              <a:rPr lang="es-ES" sz="2000" b="1" kern="1200" dirty="0" err="1">
                <a:solidFill>
                  <a:schemeClr val="tx1"/>
                </a:solidFill>
                <a:effectLst/>
              </a:rPr>
              <a:t>intercéder</a:t>
            </a:r>
            <a:r>
              <a:rPr lang="es-ES" sz="2000" b="1" kern="1200" dirty="0">
                <a:solidFill>
                  <a:schemeClr val="tx1"/>
                </a:solidFill>
                <a:effectLst/>
              </a:rPr>
              <a:t> </a:t>
            </a:r>
            <a:r>
              <a:rPr lang="es-ES" sz="2000" b="1" kern="1200" dirty="0" err="1">
                <a:solidFill>
                  <a:schemeClr val="tx1"/>
                </a:solidFill>
                <a:effectLst/>
              </a:rPr>
              <a:t>pour</a:t>
            </a:r>
            <a:r>
              <a:rPr lang="es-ES" sz="2000" b="1" kern="1200" dirty="0">
                <a:solidFill>
                  <a:schemeClr val="tx1"/>
                </a:solidFill>
                <a:effectLst/>
              </a:rPr>
              <a:t> </a:t>
            </a:r>
            <a:r>
              <a:rPr lang="es-ES" sz="2000" b="1" kern="1200" dirty="0" err="1">
                <a:solidFill>
                  <a:schemeClr val="tx1"/>
                </a:solidFill>
                <a:effectLst/>
              </a:rPr>
              <a:t>autrui</a:t>
            </a:r>
            <a:endParaRPr lang="es-ES" sz="2000" kern="1200" dirty="0">
              <a:solidFill>
                <a:schemeClr val="tx1"/>
              </a:solidFill>
              <a:effectLst/>
            </a:endParaRPr>
          </a:p>
        </p:txBody>
      </p:sp>
      <p:sp>
        <p:nvSpPr>
          <p:cNvPr id="22" name="Notched Right Arrow 21">
            <a:extLst>
              <a:ext uri="{FF2B5EF4-FFF2-40B4-BE49-F238E27FC236}">
                <a16:creationId xmlns:a16="http://schemas.microsoft.com/office/drawing/2014/main" id="{8EC7E026-2444-C8A2-0B23-A042A011B730}"/>
              </a:ext>
            </a:extLst>
          </p:cNvPr>
          <p:cNvSpPr/>
          <p:nvPr/>
        </p:nvSpPr>
        <p:spPr>
          <a:xfrm>
            <a:off x="7643011" y="5846086"/>
            <a:ext cx="645500" cy="645500"/>
          </a:xfrm>
          <a:prstGeom prst="notchedRightArrow">
            <a:avLst/>
          </a:prstGeom>
        </p:spPr>
        <p:style>
          <a:lnRef idx="0">
            <a:schemeClr val="lt1">
              <a:hueOff val="0"/>
              <a:satOff val="0"/>
              <a:lumOff val="0"/>
              <a:alphaOff val="0"/>
            </a:schemeClr>
          </a:lnRef>
          <a:fillRef idx="3">
            <a:schemeClr val="accent2">
              <a:hueOff val="-16380062"/>
              <a:satOff val="0"/>
              <a:lumOff val="10000"/>
              <a:alphaOff val="0"/>
            </a:schemeClr>
          </a:fillRef>
          <a:effectRef idx="3">
            <a:schemeClr val="accent2">
              <a:hueOff val="-16380062"/>
              <a:satOff val="0"/>
              <a:lumOff val="10000"/>
              <a:alphaOff val="0"/>
            </a:schemeClr>
          </a:effectRef>
          <a:fontRef idx="minor">
            <a:schemeClr val="lt1"/>
          </a:fontRef>
        </p:style>
        <p:txBody>
          <a:bodyPr/>
          <a:lstStyle/>
          <a:p>
            <a:endParaRPr lang="fr-FR"/>
          </a:p>
        </p:txBody>
      </p:sp>
      <p:sp>
        <p:nvSpPr>
          <p:cNvPr id="23" name="Freeform 22">
            <a:extLst>
              <a:ext uri="{FF2B5EF4-FFF2-40B4-BE49-F238E27FC236}">
                <a16:creationId xmlns:a16="http://schemas.microsoft.com/office/drawing/2014/main" id="{AFC7DD7E-2AEA-A324-1902-60A62439DF69}"/>
              </a:ext>
            </a:extLst>
          </p:cNvPr>
          <p:cNvSpPr/>
          <p:nvPr/>
        </p:nvSpPr>
        <p:spPr>
          <a:xfrm>
            <a:off x="8330386" y="5846086"/>
            <a:ext cx="3784611" cy="645500"/>
          </a:xfrm>
          <a:custGeom>
            <a:avLst/>
            <a:gdLst>
              <a:gd name="csX0" fmla="*/ 0 w 3784611"/>
              <a:gd name="csY0" fmla="*/ 107605 h 645500"/>
              <a:gd name="csX1" fmla="*/ 107605 w 3784611"/>
              <a:gd name="csY1" fmla="*/ 0 h 645500"/>
              <a:gd name="csX2" fmla="*/ 3677006 w 3784611"/>
              <a:gd name="csY2" fmla="*/ 0 h 645500"/>
              <a:gd name="csX3" fmla="*/ 3784611 w 3784611"/>
              <a:gd name="csY3" fmla="*/ 107605 h 645500"/>
              <a:gd name="csX4" fmla="*/ 3784611 w 3784611"/>
              <a:gd name="csY4" fmla="*/ 537895 h 645500"/>
              <a:gd name="csX5" fmla="*/ 3677006 w 3784611"/>
              <a:gd name="csY5" fmla="*/ 645500 h 645500"/>
              <a:gd name="csX6" fmla="*/ 107605 w 3784611"/>
              <a:gd name="csY6" fmla="*/ 645500 h 645500"/>
              <a:gd name="csX7" fmla="*/ 0 w 3784611"/>
              <a:gd name="csY7" fmla="*/ 537895 h 645500"/>
              <a:gd name="csX8" fmla="*/ 0 w 3784611"/>
              <a:gd name="csY8" fmla="*/ 107605 h 645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784611" h="645500">
                <a:moveTo>
                  <a:pt x="0" y="107605"/>
                </a:moveTo>
                <a:cubicBezTo>
                  <a:pt x="0" y="48176"/>
                  <a:pt x="48176" y="0"/>
                  <a:pt x="107605" y="0"/>
                </a:cubicBezTo>
                <a:lnTo>
                  <a:pt x="3677006" y="0"/>
                </a:lnTo>
                <a:cubicBezTo>
                  <a:pt x="3736435" y="0"/>
                  <a:pt x="3784611" y="48176"/>
                  <a:pt x="3784611" y="107605"/>
                </a:cubicBezTo>
                <a:lnTo>
                  <a:pt x="3784611" y="537895"/>
                </a:lnTo>
                <a:cubicBezTo>
                  <a:pt x="3784611" y="597324"/>
                  <a:pt x="3736435" y="645500"/>
                  <a:pt x="3677006" y="645500"/>
                </a:cubicBezTo>
                <a:lnTo>
                  <a:pt x="107605" y="645500"/>
                </a:lnTo>
                <a:cubicBezTo>
                  <a:pt x="48176" y="645500"/>
                  <a:pt x="0" y="597324"/>
                  <a:pt x="0" y="537895"/>
                </a:cubicBezTo>
                <a:lnTo>
                  <a:pt x="0" y="107605"/>
                </a:lnTo>
                <a:close/>
              </a:path>
            </a:pathLst>
          </a:custGeom>
        </p:spPr>
        <p:style>
          <a:lnRef idx="0">
            <a:schemeClr val="lt1">
              <a:hueOff val="0"/>
              <a:satOff val="0"/>
              <a:lumOff val="0"/>
              <a:alphaOff val="0"/>
            </a:schemeClr>
          </a:lnRef>
          <a:fillRef idx="3">
            <a:schemeClr val="accent2">
              <a:hueOff val="-16380062"/>
              <a:satOff val="0"/>
              <a:lumOff val="10000"/>
              <a:alphaOff val="0"/>
            </a:schemeClr>
          </a:fillRef>
          <a:effectRef idx="3">
            <a:schemeClr val="accent2">
              <a:hueOff val="-16380062"/>
              <a:satOff val="0"/>
              <a:lumOff val="10000"/>
              <a:alphaOff val="0"/>
            </a:schemeClr>
          </a:effectRef>
          <a:fontRef idx="minor">
            <a:schemeClr val="lt1"/>
          </a:fontRef>
        </p:style>
        <p:txBody>
          <a:bodyPr spcFirstLastPara="0" vert="horz" wrap="square" lIns="173756" tIns="173756" rIns="173756" bIns="173756"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nous consolons comme nous avons été consolés par Dieu</a:t>
            </a:r>
            <a:endParaRPr lang="es-ES" sz="2000" kern="1200" dirty="0">
              <a:effectLst>
                <a:outerShdw blurRad="38100" dist="38100" dir="2700000" algn="tl">
                  <a:srgbClr val="000000">
                    <a:alpha val="43137"/>
                  </a:srgbClr>
                </a:outerShdw>
              </a:effectLst>
            </a:endParaRPr>
          </a:p>
        </p:txBody>
      </p:sp>
      <p:pic>
        <p:nvPicPr>
          <p:cNvPr id="13" name="Imagen 12">
            <a:extLst>
              <a:ext uri="{FF2B5EF4-FFF2-40B4-BE49-F238E27FC236}">
                <a16:creationId xmlns:a16="http://schemas.microsoft.com/office/drawing/2014/main" id="{EEB2742B-82BB-543D-713E-51D7CD494F1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124851" y="3745729"/>
            <a:ext cx="4248000" cy="2734260"/>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3D979A6C-8C65-E000-F102-A52E05C76286}"/>
              </a:ext>
            </a:extLst>
          </p:cNvPr>
          <p:cNvSpPr txBox="1"/>
          <p:nvPr/>
        </p:nvSpPr>
        <p:spPr>
          <a:xfrm>
            <a:off x="4414726" y="3755561"/>
            <a:ext cx="3287277" cy="2862322"/>
          </a:xfrm>
          <a:prstGeom prst="rect">
            <a:avLst/>
          </a:prstGeom>
          <a:noFill/>
        </p:spPr>
        <p:txBody>
          <a:bodyPr wrap="square">
            <a:spAutoFit/>
          </a:bodyPr>
          <a:lstStyle/>
          <a:p>
            <a:pPr>
              <a:spcBef>
                <a:spcPts val="600"/>
              </a:spcBef>
            </a:pPr>
            <a:r>
              <a:rPr lang="es-ES" sz="2000" b="1" dirty="0"/>
              <a:t>Il avait lui-même traversé des moments où sa propre vie avait été en danger et où il s'était découragé (2Corinthiens 1.8-10). Mais Dieu l'avait consolé, et il transmet maintenant cette consolation à l'Église (2Corinthiens 1.6).</a:t>
            </a:r>
          </a:p>
        </p:txBody>
      </p:sp>
      <p:sp>
        <p:nvSpPr>
          <p:cNvPr id="6" name="CuadroTexto 5">
            <a:extLst>
              <a:ext uri="{FF2B5EF4-FFF2-40B4-BE49-F238E27FC236}">
                <a16:creationId xmlns:a16="http://schemas.microsoft.com/office/drawing/2014/main" id="{C8396DA5-8858-611A-463A-520FE78E0D7E}"/>
              </a:ext>
            </a:extLst>
          </p:cNvPr>
          <p:cNvSpPr txBox="1"/>
          <p:nvPr/>
        </p:nvSpPr>
        <p:spPr>
          <a:xfrm>
            <a:off x="295274" y="2641193"/>
            <a:ext cx="721243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effectLst/>
                <a:uLnTx/>
                <a:uFillTx/>
                <a:latin typeface="Aptos" panose="02110004020202020204"/>
                <a:ea typeface="+mn-ea"/>
                <a:cs typeface="+mn-cs"/>
              </a:rPr>
              <a:t>Mais cette tristesse était « selon Dieu », pour amener au repentir (2Corinthiens 7.10). Aussi Paul ne veut-il pas que cette tristesse les accable, mais qu'ils soient consolés.</a:t>
            </a:r>
          </a:p>
        </p:txBody>
      </p:sp>
    </p:spTree>
    <p:extLst>
      <p:ext uri="{BB962C8B-B14F-4D97-AF65-F5344CB8AC3E}">
        <p14:creationId xmlns:p14="http://schemas.microsoft.com/office/powerpoint/2010/main" val="14278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par>
                          <p:cTn id="17" fill="hold">
                            <p:stCondLst>
                              <p:cond delay="1500"/>
                            </p:stCondLst>
                            <p:childTnLst>
                              <p:par>
                                <p:cTn id="18" presetID="2" presetClass="entr" presetSubtype="3"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900" decel="100000" fill="hold"/>
                                        <p:tgtEl>
                                          <p:spTgt spid="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500" fill="hold"/>
                                        <p:tgtEl>
                                          <p:spTgt spid="10"/>
                                        </p:tgtEl>
                                        <p:attrNameLst>
                                          <p:attrName>ppt_w</p:attrName>
                                        </p:attrNameLst>
                                      </p:cBhvr>
                                      <p:tavLst>
                                        <p:tav tm="0">
                                          <p:val>
                                            <p:fltVal val="0"/>
                                          </p:val>
                                        </p:tav>
                                        <p:tav tm="100000">
                                          <p:val>
                                            <p:strVal val="#ppt_w"/>
                                          </p:val>
                                        </p:tav>
                                      </p:tavLst>
                                    </p:anim>
                                    <p:anim calcmode="lin" valueType="num">
                                      <p:cBhvr>
                                        <p:cTn id="45" dur="500" fill="hold"/>
                                        <p:tgtEl>
                                          <p:spTgt spid="10"/>
                                        </p:tgtEl>
                                        <p:attrNameLst>
                                          <p:attrName>ppt_h</p:attrName>
                                        </p:attrNameLst>
                                      </p:cBhvr>
                                      <p:tavLst>
                                        <p:tav tm="0">
                                          <p:val>
                                            <p:fltVal val="0"/>
                                          </p:val>
                                        </p:tav>
                                        <p:tav tm="100000">
                                          <p:val>
                                            <p:strVal val="#ppt_h"/>
                                          </p:val>
                                        </p:tav>
                                      </p:tavLst>
                                    </p:anim>
                                    <p:animEffect transition="in" filter="fade">
                                      <p:cBhvr>
                                        <p:cTn id="46" dur="500"/>
                                        <p:tgtEl>
                                          <p:spTgt spid="10"/>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p:cTn id="51" dur="500" fill="hold"/>
                                        <p:tgtEl>
                                          <p:spTgt spid="11"/>
                                        </p:tgtEl>
                                        <p:attrNameLst>
                                          <p:attrName>ppt_w</p:attrName>
                                        </p:attrNameLst>
                                      </p:cBhvr>
                                      <p:tavLst>
                                        <p:tav tm="0">
                                          <p:val>
                                            <p:fltVal val="0"/>
                                          </p:val>
                                        </p:tav>
                                        <p:tav tm="100000">
                                          <p:val>
                                            <p:strVal val="#ppt_w"/>
                                          </p:val>
                                        </p:tav>
                                      </p:tavLst>
                                    </p:anim>
                                    <p:anim calcmode="lin" valueType="num">
                                      <p:cBhvr>
                                        <p:cTn id="52" dur="500" fill="hold"/>
                                        <p:tgtEl>
                                          <p:spTgt spid="11"/>
                                        </p:tgtEl>
                                        <p:attrNameLst>
                                          <p:attrName>ppt_h</p:attrName>
                                        </p:attrNameLst>
                                      </p:cBhvr>
                                      <p:tavLst>
                                        <p:tav tm="0">
                                          <p:val>
                                            <p:fltVal val="0"/>
                                          </p:val>
                                        </p:tav>
                                        <p:tav tm="100000">
                                          <p:val>
                                            <p:strVal val="#ppt_h"/>
                                          </p:val>
                                        </p:tav>
                                      </p:tavLst>
                                    </p:anim>
                                    <p:animEffect transition="in" filter="fade">
                                      <p:cBhvr>
                                        <p:cTn id="53" dur="500"/>
                                        <p:tgtEl>
                                          <p:spTgt spid="11"/>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left)">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 calcmode="lin" valueType="num">
                                      <p:cBhvr>
                                        <p:cTn id="62" dur="500" fill="hold"/>
                                        <p:tgtEl>
                                          <p:spTgt spid="14"/>
                                        </p:tgtEl>
                                        <p:attrNameLst>
                                          <p:attrName>ppt_w</p:attrName>
                                        </p:attrNameLst>
                                      </p:cBhvr>
                                      <p:tavLst>
                                        <p:tav tm="0">
                                          <p:val>
                                            <p:fltVal val="0"/>
                                          </p:val>
                                        </p:tav>
                                        <p:tav tm="100000">
                                          <p:val>
                                            <p:strVal val="#ppt_w"/>
                                          </p:val>
                                        </p:tav>
                                      </p:tavLst>
                                    </p:anim>
                                    <p:anim calcmode="lin" valueType="num">
                                      <p:cBhvr>
                                        <p:cTn id="63" dur="500" fill="hold"/>
                                        <p:tgtEl>
                                          <p:spTgt spid="14"/>
                                        </p:tgtEl>
                                        <p:attrNameLst>
                                          <p:attrName>ppt_h</p:attrName>
                                        </p:attrNameLst>
                                      </p:cBhvr>
                                      <p:tavLst>
                                        <p:tav tm="0">
                                          <p:val>
                                            <p:fltVal val="0"/>
                                          </p:val>
                                        </p:tav>
                                        <p:tav tm="100000">
                                          <p:val>
                                            <p:strVal val="#ppt_h"/>
                                          </p:val>
                                        </p:tav>
                                      </p:tavLst>
                                    </p:anim>
                                    <p:animEffect transition="in" filter="fade">
                                      <p:cBhvr>
                                        <p:cTn id="64" dur="500"/>
                                        <p:tgtEl>
                                          <p:spTgt spid="14"/>
                                        </p:tgtEl>
                                      </p:cBhvr>
                                    </p:animEffect>
                                  </p:childTnLst>
                                </p:cTn>
                              </p:par>
                            </p:childTnLst>
                          </p:cTn>
                        </p:par>
                        <p:par>
                          <p:cTn id="65" fill="hold">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left)">
                                      <p:cBhvr>
                                        <p:cTn id="68" dur="5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16"/>
                                        </p:tgtEl>
                                        <p:attrNameLst>
                                          <p:attrName>style.visibility</p:attrName>
                                        </p:attrNameLst>
                                      </p:cBhvr>
                                      <p:to>
                                        <p:strVal val="visible"/>
                                      </p:to>
                                    </p:set>
                                    <p:anim calcmode="lin" valueType="num">
                                      <p:cBhvr>
                                        <p:cTn id="73" dur="500" fill="hold"/>
                                        <p:tgtEl>
                                          <p:spTgt spid="16"/>
                                        </p:tgtEl>
                                        <p:attrNameLst>
                                          <p:attrName>ppt_w</p:attrName>
                                        </p:attrNameLst>
                                      </p:cBhvr>
                                      <p:tavLst>
                                        <p:tav tm="0">
                                          <p:val>
                                            <p:fltVal val="0"/>
                                          </p:val>
                                        </p:tav>
                                        <p:tav tm="100000">
                                          <p:val>
                                            <p:strVal val="#ppt_w"/>
                                          </p:val>
                                        </p:tav>
                                      </p:tavLst>
                                    </p:anim>
                                    <p:anim calcmode="lin" valueType="num">
                                      <p:cBhvr>
                                        <p:cTn id="74" dur="500" fill="hold"/>
                                        <p:tgtEl>
                                          <p:spTgt spid="16"/>
                                        </p:tgtEl>
                                        <p:attrNameLst>
                                          <p:attrName>ppt_h</p:attrName>
                                        </p:attrNameLst>
                                      </p:cBhvr>
                                      <p:tavLst>
                                        <p:tav tm="0">
                                          <p:val>
                                            <p:fltVal val="0"/>
                                          </p:val>
                                        </p:tav>
                                        <p:tav tm="100000">
                                          <p:val>
                                            <p:strVal val="#ppt_h"/>
                                          </p:val>
                                        </p:tav>
                                      </p:tavLst>
                                    </p:anim>
                                    <p:animEffect transition="in" filter="fade">
                                      <p:cBhvr>
                                        <p:cTn id="75" dur="500"/>
                                        <p:tgtEl>
                                          <p:spTgt spid="16"/>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wipe(left)">
                                      <p:cBhvr>
                                        <p:cTn id="79" dur="500"/>
                                        <p:tgtEl>
                                          <p:spTgt spid="17"/>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18"/>
                                        </p:tgtEl>
                                        <p:attrNameLst>
                                          <p:attrName>style.visibility</p:attrName>
                                        </p:attrNameLst>
                                      </p:cBhvr>
                                      <p:to>
                                        <p:strVal val="visible"/>
                                      </p:to>
                                    </p:set>
                                    <p:anim calcmode="lin" valueType="num">
                                      <p:cBhvr>
                                        <p:cTn id="84" dur="500" fill="hold"/>
                                        <p:tgtEl>
                                          <p:spTgt spid="18"/>
                                        </p:tgtEl>
                                        <p:attrNameLst>
                                          <p:attrName>ppt_w</p:attrName>
                                        </p:attrNameLst>
                                      </p:cBhvr>
                                      <p:tavLst>
                                        <p:tav tm="0">
                                          <p:val>
                                            <p:fltVal val="0"/>
                                          </p:val>
                                        </p:tav>
                                        <p:tav tm="100000">
                                          <p:val>
                                            <p:strVal val="#ppt_w"/>
                                          </p:val>
                                        </p:tav>
                                      </p:tavLst>
                                    </p:anim>
                                    <p:anim calcmode="lin" valueType="num">
                                      <p:cBhvr>
                                        <p:cTn id="85" dur="500" fill="hold"/>
                                        <p:tgtEl>
                                          <p:spTgt spid="18"/>
                                        </p:tgtEl>
                                        <p:attrNameLst>
                                          <p:attrName>ppt_h</p:attrName>
                                        </p:attrNameLst>
                                      </p:cBhvr>
                                      <p:tavLst>
                                        <p:tav tm="0">
                                          <p:val>
                                            <p:fltVal val="0"/>
                                          </p:val>
                                        </p:tav>
                                        <p:tav tm="100000">
                                          <p:val>
                                            <p:strVal val="#ppt_h"/>
                                          </p:val>
                                        </p:tav>
                                      </p:tavLst>
                                    </p:anim>
                                    <p:animEffect transition="in" filter="fade">
                                      <p:cBhvr>
                                        <p:cTn id="86" dur="500"/>
                                        <p:tgtEl>
                                          <p:spTgt spid="18"/>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19"/>
                                        </p:tgtEl>
                                        <p:attrNameLst>
                                          <p:attrName>style.visibility</p:attrName>
                                        </p:attrNameLst>
                                      </p:cBhvr>
                                      <p:to>
                                        <p:strVal val="visible"/>
                                      </p:to>
                                    </p:set>
                                    <p:animEffect transition="in" filter="wipe(left)">
                                      <p:cBhvr>
                                        <p:cTn id="90" dur="500"/>
                                        <p:tgtEl>
                                          <p:spTgt spid="19"/>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0"/>
                                        </p:tgtEl>
                                        <p:attrNameLst>
                                          <p:attrName>style.visibility</p:attrName>
                                        </p:attrNameLst>
                                      </p:cBhvr>
                                      <p:to>
                                        <p:strVal val="visible"/>
                                      </p:to>
                                    </p:set>
                                    <p:anim calcmode="lin" valueType="num">
                                      <p:cBhvr>
                                        <p:cTn id="95" dur="500" fill="hold"/>
                                        <p:tgtEl>
                                          <p:spTgt spid="20"/>
                                        </p:tgtEl>
                                        <p:attrNameLst>
                                          <p:attrName>ppt_w</p:attrName>
                                        </p:attrNameLst>
                                      </p:cBhvr>
                                      <p:tavLst>
                                        <p:tav tm="0">
                                          <p:val>
                                            <p:fltVal val="0"/>
                                          </p:val>
                                        </p:tav>
                                        <p:tav tm="100000">
                                          <p:val>
                                            <p:strVal val="#ppt_w"/>
                                          </p:val>
                                        </p:tav>
                                      </p:tavLst>
                                    </p:anim>
                                    <p:anim calcmode="lin" valueType="num">
                                      <p:cBhvr>
                                        <p:cTn id="96" dur="500" fill="hold"/>
                                        <p:tgtEl>
                                          <p:spTgt spid="20"/>
                                        </p:tgtEl>
                                        <p:attrNameLst>
                                          <p:attrName>ppt_h</p:attrName>
                                        </p:attrNameLst>
                                      </p:cBhvr>
                                      <p:tavLst>
                                        <p:tav tm="0">
                                          <p:val>
                                            <p:fltVal val="0"/>
                                          </p:val>
                                        </p:tav>
                                        <p:tav tm="100000">
                                          <p:val>
                                            <p:strVal val="#ppt_h"/>
                                          </p:val>
                                        </p:tav>
                                      </p:tavLst>
                                    </p:anim>
                                    <p:animEffect transition="in" filter="fade">
                                      <p:cBhvr>
                                        <p:cTn id="97" dur="500"/>
                                        <p:tgtEl>
                                          <p:spTgt spid="20"/>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21"/>
                                        </p:tgtEl>
                                        <p:attrNameLst>
                                          <p:attrName>style.visibility</p:attrName>
                                        </p:attrNameLst>
                                      </p:cBhvr>
                                      <p:to>
                                        <p:strVal val="visible"/>
                                      </p:to>
                                    </p:set>
                                    <p:animEffect transition="in" filter="wipe(left)">
                                      <p:cBhvr>
                                        <p:cTn id="101" dur="500"/>
                                        <p:tgtEl>
                                          <p:spTgt spid="21"/>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22"/>
                                        </p:tgtEl>
                                        <p:attrNameLst>
                                          <p:attrName>style.visibility</p:attrName>
                                        </p:attrNameLst>
                                      </p:cBhvr>
                                      <p:to>
                                        <p:strVal val="visible"/>
                                      </p:to>
                                    </p:set>
                                    <p:anim calcmode="lin" valueType="num">
                                      <p:cBhvr>
                                        <p:cTn id="106" dur="500" fill="hold"/>
                                        <p:tgtEl>
                                          <p:spTgt spid="22"/>
                                        </p:tgtEl>
                                        <p:attrNameLst>
                                          <p:attrName>ppt_w</p:attrName>
                                        </p:attrNameLst>
                                      </p:cBhvr>
                                      <p:tavLst>
                                        <p:tav tm="0">
                                          <p:val>
                                            <p:fltVal val="0"/>
                                          </p:val>
                                        </p:tav>
                                        <p:tav tm="100000">
                                          <p:val>
                                            <p:strVal val="#ppt_w"/>
                                          </p:val>
                                        </p:tav>
                                      </p:tavLst>
                                    </p:anim>
                                    <p:anim calcmode="lin" valueType="num">
                                      <p:cBhvr>
                                        <p:cTn id="107" dur="500" fill="hold"/>
                                        <p:tgtEl>
                                          <p:spTgt spid="22"/>
                                        </p:tgtEl>
                                        <p:attrNameLst>
                                          <p:attrName>ppt_h</p:attrName>
                                        </p:attrNameLst>
                                      </p:cBhvr>
                                      <p:tavLst>
                                        <p:tav tm="0">
                                          <p:val>
                                            <p:fltVal val="0"/>
                                          </p:val>
                                        </p:tav>
                                        <p:tav tm="100000">
                                          <p:val>
                                            <p:strVal val="#ppt_h"/>
                                          </p:val>
                                        </p:tav>
                                      </p:tavLst>
                                    </p:anim>
                                    <p:animEffect transition="in" filter="fade">
                                      <p:cBhvr>
                                        <p:cTn id="108" dur="500"/>
                                        <p:tgtEl>
                                          <p:spTgt spid="22"/>
                                        </p:tgtEl>
                                      </p:cBhvr>
                                    </p:animEffect>
                                  </p:childTnLst>
                                </p:cTn>
                              </p:par>
                            </p:childTnLst>
                          </p:cTn>
                        </p:par>
                        <p:par>
                          <p:cTn id="109" fill="hold">
                            <p:stCondLst>
                              <p:cond delay="500"/>
                            </p:stCondLst>
                            <p:childTnLst>
                              <p:par>
                                <p:cTn id="110" presetID="22" presetClass="entr" presetSubtype="8" fill="hold" grpId="0" nodeType="afterEffect">
                                  <p:stCondLst>
                                    <p:cond delay="0"/>
                                  </p:stCondLst>
                                  <p:childTnLst>
                                    <p:set>
                                      <p:cBhvr>
                                        <p:cTn id="111" dur="1" fill="hold">
                                          <p:stCondLst>
                                            <p:cond delay="0"/>
                                          </p:stCondLst>
                                        </p:cTn>
                                        <p:tgtEl>
                                          <p:spTgt spid="23"/>
                                        </p:tgtEl>
                                        <p:attrNameLst>
                                          <p:attrName>style.visibility</p:attrName>
                                        </p:attrNameLst>
                                      </p:cBhvr>
                                      <p:to>
                                        <p:strVal val="visible"/>
                                      </p:to>
                                    </p:set>
                                    <p:animEffect transition="in" filter="wipe(left)">
                                      <p:cBhvr>
                                        <p:cTn id="11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10" grpId="0" animBg="1"/>
      <p:bldP spid="11" grpId="0" animBg="1"/>
      <p:bldP spid="12"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3597E4D0-B386-3EF0-5DF4-6AC178EF6AE4}"/>
              </a:ext>
            </a:extLst>
          </p:cNvPr>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D107CA3F-6E84-063C-05FF-06442ADED793}"/>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dirty="0">
                <a:ln/>
                <a:solidFill>
                  <a:schemeClr val="accent3"/>
                </a:solidFill>
              </a:rPr>
              <a:t>SAINTETÉ ET SINCÉRITÉ DANS LE MINISTÈRE</a:t>
            </a:r>
          </a:p>
        </p:txBody>
      </p:sp>
      <p:sp>
        <p:nvSpPr>
          <p:cNvPr id="4" name="CuadroTexto 3">
            <a:extLst>
              <a:ext uri="{FF2B5EF4-FFF2-40B4-BE49-F238E27FC236}">
                <a16:creationId xmlns:a16="http://schemas.microsoft.com/office/drawing/2014/main" id="{98EBB502-7936-AE28-48F6-A78B58A73A91}"/>
              </a:ext>
            </a:extLst>
          </p:cNvPr>
          <p:cNvSpPr txBox="1"/>
          <p:nvPr/>
        </p:nvSpPr>
        <p:spPr>
          <a:xfrm>
            <a:off x="0" y="666273"/>
            <a:ext cx="12192000" cy="923330"/>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1">
                    <a:lumMod val="75000"/>
                  </a:schemeClr>
                </a:solidFill>
                <a:latin typeface="Comic Sans MS" panose="030F0702030302020204" pitchFamily="66" charset="0"/>
              </a:rPr>
              <a:t>« Pour nous, ce qui fait notre gloire, c'est le témoignage de notre conscience, que nous nous sommes conduits dans le monde, et surtout envers vous, avec sainteté et pureté divines, non avec une sagesse charnelle, mais avec la grâce de Dieu » </a:t>
            </a:r>
            <a:r>
              <a:rPr lang="es-ES" sz="1400" b="1" dirty="0">
                <a:solidFill>
                  <a:schemeClr val="accent1">
                    <a:lumMod val="75000"/>
                  </a:schemeClr>
                </a:solidFill>
                <a:latin typeface="Comic Sans MS" panose="030F0702030302020204" pitchFamily="66" charset="0"/>
              </a:rPr>
              <a:t>(2Corinthiens 1.12 )</a:t>
            </a:r>
            <a:endParaRPr lang="es-ES" sz="1100" b="1" dirty="0">
              <a:solidFill>
                <a:schemeClr val="accent1">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A59B8B1F-9261-4764-A299-C4B17AB23768}"/>
              </a:ext>
            </a:extLst>
          </p:cNvPr>
          <p:cNvSpPr txBox="1"/>
          <p:nvPr/>
        </p:nvSpPr>
        <p:spPr>
          <a:xfrm>
            <a:off x="209550" y="1610410"/>
            <a:ext cx="7223637" cy="1323439"/>
          </a:xfrm>
          <a:prstGeom prst="rect">
            <a:avLst/>
          </a:prstGeom>
          <a:noFill/>
        </p:spPr>
        <p:txBody>
          <a:bodyPr wrap="square" rtlCol="0">
            <a:spAutoFit/>
          </a:bodyPr>
          <a:lstStyle/>
          <a:p>
            <a:pPr>
              <a:spcBef>
                <a:spcPts val="600"/>
              </a:spcBef>
            </a:pPr>
            <a:r>
              <a:rPr lang="es-ES" sz="2000" b="1" dirty="0"/>
              <a:t>Certaines personnes méprisaient Paul, l'accusant d'être faible et indécis (2Corinthiens 10.10). C'est pourquoi, afin que ses conseils soient reçus et acceptés, il était nécessaire que l'apôtre se défende de telles accusations.</a:t>
            </a:r>
          </a:p>
        </p:txBody>
      </p:sp>
      <p:pic>
        <p:nvPicPr>
          <p:cNvPr id="6" name="Imagen 5">
            <a:extLst>
              <a:ext uri="{FF2B5EF4-FFF2-40B4-BE49-F238E27FC236}">
                <a16:creationId xmlns:a16="http://schemas.microsoft.com/office/drawing/2014/main" id="{5034D9BC-25C9-1266-323A-5617CEAE4A9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15226" y="1702393"/>
            <a:ext cx="4549263" cy="2545421"/>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DD21E7EC-49B9-6342-F5C7-D62FA0377639}"/>
              </a:ext>
            </a:extLst>
          </p:cNvPr>
          <p:cNvSpPr txBox="1"/>
          <p:nvPr/>
        </p:nvSpPr>
        <p:spPr>
          <a:xfrm>
            <a:off x="3188273" y="3954930"/>
            <a:ext cx="2629700" cy="2862322"/>
          </a:xfrm>
          <a:prstGeom prst="rect">
            <a:avLst/>
          </a:prstGeom>
          <a:noFill/>
        </p:spPr>
        <p:txBody>
          <a:bodyPr wrap="square">
            <a:spAutoFit/>
          </a:bodyPr>
          <a:lstStyle/>
          <a:p>
            <a:pPr>
              <a:spcBef>
                <a:spcPts val="600"/>
              </a:spcBef>
            </a:pPr>
            <a:r>
              <a:rPr lang="es-ES" sz="2000" b="1" dirty="0"/>
              <a:t>Lui et ses collaborateurs pouvaient affirmer sereinement que leur conduite était sainte et sincère [pure], tant au sein de l'Église qu'en dehors d'elle.</a:t>
            </a:r>
          </a:p>
        </p:txBody>
      </p:sp>
      <p:sp>
        <p:nvSpPr>
          <p:cNvPr id="10" name="CuadroTexto 9">
            <a:extLst>
              <a:ext uri="{FF2B5EF4-FFF2-40B4-BE49-F238E27FC236}">
                <a16:creationId xmlns:a16="http://schemas.microsoft.com/office/drawing/2014/main" id="{91BDFD08-4191-F7E7-A6DC-81DFC9B295EC}"/>
              </a:ext>
            </a:extLst>
          </p:cNvPr>
          <p:cNvSpPr txBox="1"/>
          <p:nvPr/>
        </p:nvSpPr>
        <p:spPr>
          <a:xfrm>
            <a:off x="7433186" y="4303455"/>
            <a:ext cx="4758813" cy="2554545"/>
          </a:xfrm>
          <a:prstGeom prst="rect">
            <a:avLst/>
          </a:prstGeom>
          <a:noFill/>
        </p:spPr>
        <p:txBody>
          <a:bodyPr wrap="square">
            <a:spAutoFit/>
          </a:bodyPr>
          <a:lstStyle/>
          <a:p>
            <a:pPr>
              <a:spcBef>
                <a:spcPts val="600"/>
              </a:spcBef>
            </a:pPr>
            <a:r>
              <a:rPr lang="es-ES" sz="2000" b="1" dirty="0"/>
              <a:t>C'est pourquoi les écrits de Paul étaient exempts de toute arrière-pensée. Il espérait que ces lettres seraient lues et comprises dans ce contexte de sainteté et de sincérité, c'est-à-dire écrites par amour pour eux, ne cherchant que leur bien</a:t>
            </a:r>
            <a:br>
              <a:rPr lang="es-ES" sz="2000" b="1" dirty="0"/>
            </a:br>
            <a:r>
              <a:rPr lang="es-ES" sz="2000" b="1" dirty="0"/>
              <a:t>(2Corinthiens 1.13-14).</a:t>
            </a:r>
          </a:p>
        </p:txBody>
      </p:sp>
      <p:pic>
        <p:nvPicPr>
          <p:cNvPr id="12" name="Imagen 11">
            <a:extLst>
              <a:ext uri="{FF2B5EF4-FFF2-40B4-BE49-F238E27FC236}">
                <a16:creationId xmlns:a16="http://schemas.microsoft.com/office/drawing/2014/main" id="{D8C68A93-CF3B-F371-3EF8-C85A11EF5586}"/>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13531" y="4278095"/>
            <a:ext cx="2916000" cy="2279390"/>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4" name="Imagen 13">
            <a:extLst>
              <a:ext uri="{FF2B5EF4-FFF2-40B4-BE49-F238E27FC236}">
                <a16:creationId xmlns:a16="http://schemas.microsoft.com/office/drawing/2014/main" id="{6136CAEC-A043-B3F2-6669-331D5EFE1DF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51871" y="3965059"/>
            <a:ext cx="1563830" cy="2780142"/>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7" name="CuadroTexto 6">
            <a:extLst>
              <a:ext uri="{FF2B5EF4-FFF2-40B4-BE49-F238E27FC236}">
                <a16:creationId xmlns:a16="http://schemas.microsoft.com/office/drawing/2014/main" id="{008292DF-2583-92D9-4C4B-AE633D2BBCBD}"/>
              </a:ext>
            </a:extLst>
          </p:cNvPr>
          <p:cNvSpPr txBox="1"/>
          <p:nvPr/>
        </p:nvSpPr>
        <p:spPr>
          <a:xfrm>
            <a:off x="207249" y="2933849"/>
            <a:ext cx="7223636"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effectLst/>
                <a:uLnTx/>
                <a:uFillTx/>
                <a:latin typeface="Aptos" panose="02110004020202020204"/>
                <a:ea typeface="+mn-ea"/>
                <a:cs typeface="+mn-cs"/>
              </a:rPr>
              <a:t>En tant qu'homme, il se considérait comme bien peu de chose (Éphésiens 3.8). Mais, par la grâce de Dieu, il pouvait se glorifier d'avoir une conscience pure (2Corinthiens 1.12).</a:t>
            </a:r>
          </a:p>
        </p:txBody>
      </p:sp>
    </p:spTree>
    <p:extLst>
      <p:ext uri="{BB962C8B-B14F-4D97-AF65-F5344CB8AC3E}">
        <p14:creationId xmlns:p14="http://schemas.microsoft.com/office/powerpoint/2010/main" val="370628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3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out)">
                                      <p:cBhvr>
                                        <p:cTn id="21" dur="750"/>
                                        <p:tgtEl>
                                          <p:spTgt spid="6"/>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900" decel="100000" fill="hold"/>
                                        <p:tgtEl>
                                          <p:spTgt spid="1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900" decel="100000" fill="hold"/>
                                        <p:tgtEl>
                                          <p:spTgt spid="8"/>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900" decel="100000" fill="hold"/>
                                        <p:tgtEl>
                                          <p:spTgt spid="1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1" y="0"/>
            <a:ext cx="8694295" cy="769441"/>
          </a:xfrm>
          <a:prstGeom prst="rect">
            <a:avLst/>
          </a:prstGeom>
          <a:noFill/>
        </p:spPr>
        <p:txBody>
          <a:bodyPr wrap="square">
            <a:spAutoFit/>
          </a:bodyPr>
          <a:lstStyle/>
          <a:p>
            <a:pPr algn="ctr"/>
            <a:r>
              <a:rPr lang="es-ES"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rPr>
              <a:t>SE CONDUIRE AVEC SAGESSE</a:t>
            </a:r>
          </a:p>
        </p:txBody>
      </p:sp>
      <p:sp>
        <p:nvSpPr>
          <p:cNvPr id="5" name="CuadroTexto 4">
            <a:extLst>
              <a:ext uri="{FF2B5EF4-FFF2-40B4-BE49-F238E27FC236}">
                <a16:creationId xmlns:a16="http://schemas.microsoft.com/office/drawing/2014/main" id="{A0BE5322-A743-B8A4-AE25-C1C95E1D844C}"/>
              </a:ext>
            </a:extLst>
          </p:cNvPr>
          <p:cNvSpPr txBox="1"/>
          <p:nvPr/>
        </p:nvSpPr>
        <p:spPr>
          <a:xfrm>
            <a:off x="199816" y="786066"/>
            <a:ext cx="6839873" cy="861774"/>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s-ES" b="1" dirty="0">
                <a:solidFill>
                  <a:schemeClr val="accent4">
                    <a:lumMod val="50000"/>
                  </a:schemeClr>
                </a:solidFill>
                <a:latin typeface="Comic Sans MS" panose="030F0702030302020204" pitchFamily="66" charset="0"/>
              </a:rPr>
              <a:t>« J'en prends Dieu à témoin sur mon âme : c'est pour vous épargner que je ne suis pas encore venu à Corinthe »               </a:t>
            </a:r>
            <a:r>
              <a:rPr lang="es-ES" sz="1400" b="1" dirty="0">
                <a:solidFill>
                  <a:schemeClr val="accent4">
                    <a:lumMod val="50000"/>
                  </a:schemeClr>
                </a:solidFill>
                <a:latin typeface="Comic Sans MS" panose="030F0702030302020204" pitchFamily="66" charset="0"/>
              </a:rPr>
              <a:t>(2 </a:t>
            </a:r>
            <a:r>
              <a:rPr lang="es-ES" sz="1400" b="1" dirty="0" err="1">
                <a:solidFill>
                  <a:schemeClr val="accent4">
                    <a:lumMod val="50000"/>
                  </a:schemeClr>
                </a:solidFill>
                <a:latin typeface="Comic Sans MS" panose="030F0702030302020204" pitchFamily="66" charset="0"/>
              </a:rPr>
              <a:t>Corinthiens</a:t>
            </a:r>
            <a:r>
              <a:rPr lang="es-ES" sz="1400" b="1" dirty="0">
                <a:solidFill>
                  <a:schemeClr val="accent4">
                    <a:lumMod val="50000"/>
                  </a:schemeClr>
                </a:solidFill>
                <a:latin typeface="Comic Sans MS" panose="030F0702030302020204" pitchFamily="66" charset="0"/>
              </a:rPr>
              <a:t> 1.23)</a:t>
            </a:r>
          </a:p>
        </p:txBody>
      </p:sp>
      <p:sp>
        <p:nvSpPr>
          <p:cNvPr id="6" name="CuadroTexto 5">
            <a:extLst>
              <a:ext uri="{FF2B5EF4-FFF2-40B4-BE49-F238E27FC236}">
                <a16:creationId xmlns:a16="http://schemas.microsoft.com/office/drawing/2014/main" id="{2FFDF46C-F5AE-7AB3-8099-4CAADB02E1C5}"/>
              </a:ext>
            </a:extLst>
          </p:cNvPr>
          <p:cNvSpPr txBox="1"/>
          <p:nvPr/>
        </p:nvSpPr>
        <p:spPr>
          <a:xfrm>
            <a:off x="200025" y="1827013"/>
            <a:ext cx="7239505" cy="707886"/>
          </a:xfrm>
          <a:prstGeom prst="rect">
            <a:avLst/>
          </a:prstGeom>
          <a:noFill/>
        </p:spPr>
        <p:txBody>
          <a:bodyPr wrap="square" rtlCol="0">
            <a:spAutoFit/>
          </a:bodyPr>
          <a:lstStyle/>
          <a:p>
            <a:pPr>
              <a:spcBef>
                <a:spcPts val="600"/>
              </a:spcBef>
            </a:pPr>
            <a:r>
              <a:rPr lang="es-ES" sz="2000" b="1" dirty="0"/>
              <a:t>Dans sa première lettre, Paul informa les Corinthiens de l'itinéraire qu'il envisageait de suivre (1Corinthiens 16.5-11) :</a:t>
            </a:r>
          </a:p>
        </p:txBody>
      </p:sp>
      <p:sp>
        <p:nvSpPr>
          <p:cNvPr id="12" name="Freeform 11">
            <a:extLst>
              <a:ext uri="{FF2B5EF4-FFF2-40B4-BE49-F238E27FC236}">
                <a16:creationId xmlns:a16="http://schemas.microsoft.com/office/drawing/2014/main" id="{4F9E8749-3EFB-420B-DF7C-14D5039A4004}"/>
              </a:ext>
            </a:extLst>
          </p:cNvPr>
          <p:cNvSpPr/>
          <p:nvPr/>
        </p:nvSpPr>
        <p:spPr>
          <a:xfrm>
            <a:off x="917371" y="2631565"/>
            <a:ext cx="1543068" cy="360000"/>
          </a:xfrm>
          <a:custGeom>
            <a:avLst/>
            <a:gdLst>
              <a:gd name="csX0" fmla="*/ 0 w 1543068"/>
              <a:gd name="csY0" fmla="*/ 0 h 360000"/>
              <a:gd name="csX1" fmla="*/ 1363068 w 1543068"/>
              <a:gd name="csY1" fmla="*/ 0 h 360000"/>
              <a:gd name="csX2" fmla="*/ 1543068 w 1543068"/>
              <a:gd name="csY2" fmla="*/ 180000 h 360000"/>
              <a:gd name="csX3" fmla="*/ 1363068 w 1543068"/>
              <a:gd name="csY3" fmla="*/ 360000 h 360000"/>
              <a:gd name="csX4" fmla="*/ 0 w 1543068"/>
              <a:gd name="csY4" fmla="*/ 360000 h 360000"/>
              <a:gd name="csX5" fmla="*/ 0 w 1543068"/>
              <a:gd name="csY5" fmla="*/ 0 h 360000"/>
            </a:gdLst>
            <a:ahLst/>
            <a:cxnLst>
              <a:cxn ang="0">
                <a:pos x="csX0" y="csY0"/>
              </a:cxn>
              <a:cxn ang="0">
                <a:pos x="csX1" y="csY1"/>
              </a:cxn>
              <a:cxn ang="0">
                <a:pos x="csX2" y="csY2"/>
              </a:cxn>
              <a:cxn ang="0">
                <a:pos x="csX3" y="csY3"/>
              </a:cxn>
              <a:cxn ang="0">
                <a:pos x="csX4" y="csY4"/>
              </a:cxn>
              <a:cxn ang="0">
                <a:pos x="csX5" y="csY5"/>
              </a:cxn>
            </a:cxnLst>
            <a:rect l="l" t="t" r="r" b="b"/>
            <a:pathLst>
              <a:path w="1543068" h="360000">
                <a:moveTo>
                  <a:pt x="0" y="0"/>
                </a:moveTo>
                <a:lnTo>
                  <a:pt x="1363068" y="0"/>
                </a:lnTo>
                <a:lnTo>
                  <a:pt x="1543068" y="180000"/>
                </a:lnTo>
                <a:lnTo>
                  <a:pt x="1363068" y="360000"/>
                </a:lnTo>
                <a:lnTo>
                  <a:pt x="0" y="360000"/>
                </a:lnTo>
                <a:lnTo>
                  <a:pt x="0" y="0"/>
                </a:lnTo>
                <a:close/>
              </a:path>
            </a:pathLst>
          </a:cu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106680" tIns="53340" rIns="11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Éphèse</a:t>
            </a:r>
          </a:p>
        </p:txBody>
      </p:sp>
      <p:sp>
        <p:nvSpPr>
          <p:cNvPr id="14" name="Freeform 13">
            <a:extLst>
              <a:ext uri="{FF2B5EF4-FFF2-40B4-BE49-F238E27FC236}">
                <a16:creationId xmlns:a16="http://schemas.microsoft.com/office/drawing/2014/main" id="{CDF70A42-4938-6482-241B-5DB283D1ECD0}"/>
              </a:ext>
            </a:extLst>
          </p:cNvPr>
          <p:cNvSpPr/>
          <p:nvPr/>
        </p:nvSpPr>
        <p:spPr>
          <a:xfrm>
            <a:off x="2151826" y="2631565"/>
            <a:ext cx="2104406" cy="360000"/>
          </a:xfrm>
          <a:custGeom>
            <a:avLst/>
            <a:gdLst>
              <a:gd name="csX0" fmla="*/ 0 w 2104406"/>
              <a:gd name="csY0" fmla="*/ 0 h 360000"/>
              <a:gd name="csX1" fmla="*/ 1924406 w 2104406"/>
              <a:gd name="csY1" fmla="*/ 0 h 360000"/>
              <a:gd name="csX2" fmla="*/ 2104406 w 2104406"/>
              <a:gd name="csY2" fmla="*/ 180000 h 360000"/>
              <a:gd name="csX3" fmla="*/ 1924406 w 2104406"/>
              <a:gd name="csY3" fmla="*/ 360000 h 360000"/>
              <a:gd name="csX4" fmla="*/ 0 w 2104406"/>
              <a:gd name="csY4" fmla="*/ 360000 h 360000"/>
              <a:gd name="csX5" fmla="*/ 180000 w 2104406"/>
              <a:gd name="csY5" fmla="*/ 180000 h 360000"/>
              <a:gd name="csX6" fmla="*/ 0 w 2104406"/>
              <a:gd name="csY6" fmla="*/ 0 h 360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104406" h="360000">
                <a:moveTo>
                  <a:pt x="0" y="0"/>
                </a:moveTo>
                <a:lnTo>
                  <a:pt x="1924406" y="0"/>
                </a:lnTo>
                <a:lnTo>
                  <a:pt x="2104406" y="180000"/>
                </a:lnTo>
                <a:lnTo>
                  <a:pt x="1924406" y="360000"/>
                </a:lnTo>
                <a:lnTo>
                  <a:pt x="0" y="360000"/>
                </a:lnTo>
                <a:lnTo>
                  <a:pt x="180000" y="180000"/>
                </a:lnTo>
                <a:lnTo>
                  <a:pt x="0" y="0"/>
                </a:lnTo>
                <a:close/>
              </a:path>
            </a:pathLst>
          </a:custGeom>
          <a:solidFill>
            <a:srgbClr val="339966"/>
          </a:solidFill>
          <a:ln>
            <a:noFill/>
          </a:ln>
          <a:effectLst>
            <a:outerShdw blurRad="57150" dist="19050" dir="5400000" algn="ctr" rotWithShape="0">
              <a:srgbClr val="000000">
                <a:alpha val="63000"/>
              </a:srgbClr>
            </a:outerShdw>
          </a:effectLst>
        </p:spPr>
        <p:style>
          <a:lnRef idx="0">
            <a:scrgbClr r="0" g="0" b="0"/>
          </a:lnRef>
          <a:fillRef idx="3">
            <a:scrgbClr r="0" g="0" b="0"/>
          </a:fillRef>
          <a:effectRef idx="3">
            <a:scrgbClr r="0" g="0" b="0"/>
          </a:effectRef>
          <a:fontRef idx="minor">
            <a:schemeClr val="lt1"/>
          </a:fontRef>
        </p:style>
        <p:txBody>
          <a:bodyPr spcFirstLastPara="0" vert="horz" wrap="square" lIns="260010" tIns="53340" rIns="20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Macédoine</a:t>
            </a:r>
          </a:p>
        </p:txBody>
      </p:sp>
      <p:sp>
        <p:nvSpPr>
          <p:cNvPr id="15" name="Freeform 14">
            <a:extLst>
              <a:ext uri="{FF2B5EF4-FFF2-40B4-BE49-F238E27FC236}">
                <a16:creationId xmlns:a16="http://schemas.microsoft.com/office/drawing/2014/main" id="{E4C62EB6-05B9-AADB-9C6B-9F49C1E33E4C}"/>
              </a:ext>
            </a:extLst>
          </p:cNvPr>
          <p:cNvSpPr/>
          <p:nvPr/>
        </p:nvSpPr>
        <p:spPr>
          <a:xfrm>
            <a:off x="3947618" y="2631565"/>
            <a:ext cx="1692005" cy="360000"/>
          </a:xfrm>
          <a:custGeom>
            <a:avLst/>
            <a:gdLst>
              <a:gd name="csX0" fmla="*/ 0 w 1692005"/>
              <a:gd name="csY0" fmla="*/ 0 h 360000"/>
              <a:gd name="csX1" fmla="*/ 1512005 w 1692005"/>
              <a:gd name="csY1" fmla="*/ 0 h 360000"/>
              <a:gd name="csX2" fmla="*/ 1692005 w 1692005"/>
              <a:gd name="csY2" fmla="*/ 180000 h 360000"/>
              <a:gd name="csX3" fmla="*/ 1512005 w 1692005"/>
              <a:gd name="csY3" fmla="*/ 360000 h 360000"/>
              <a:gd name="csX4" fmla="*/ 0 w 1692005"/>
              <a:gd name="csY4" fmla="*/ 360000 h 360000"/>
              <a:gd name="csX5" fmla="*/ 180000 w 1692005"/>
              <a:gd name="csY5" fmla="*/ 180000 h 360000"/>
              <a:gd name="csX6" fmla="*/ 0 w 1692005"/>
              <a:gd name="csY6" fmla="*/ 0 h 360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92005" h="360000">
                <a:moveTo>
                  <a:pt x="0" y="0"/>
                </a:moveTo>
                <a:lnTo>
                  <a:pt x="1512005" y="0"/>
                </a:lnTo>
                <a:lnTo>
                  <a:pt x="1692005" y="180000"/>
                </a:lnTo>
                <a:lnTo>
                  <a:pt x="1512005" y="360000"/>
                </a:lnTo>
                <a:lnTo>
                  <a:pt x="0" y="360000"/>
                </a:lnTo>
                <a:lnTo>
                  <a:pt x="180000" y="180000"/>
                </a:lnTo>
                <a:lnTo>
                  <a:pt x="0" y="0"/>
                </a:lnTo>
                <a:close/>
              </a:path>
            </a:pathLst>
          </a:cu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p:spPr>
        <p:style>
          <a:lnRef idx="0">
            <a:scrgbClr r="0" g="0" b="0"/>
          </a:lnRef>
          <a:fillRef idx="3">
            <a:scrgbClr r="0" g="0" b="0"/>
          </a:fillRef>
          <a:effectRef idx="3">
            <a:scrgbClr r="0" g="0" b="0"/>
          </a:effectRef>
          <a:fontRef idx="minor">
            <a:schemeClr val="lt1"/>
          </a:fontRef>
        </p:style>
        <p:txBody>
          <a:bodyPr spcFirstLastPara="0" vert="horz" wrap="square" lIns="260010" tIns="53340" rIns="20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Corinthe</a:t>
            </a:r>
          </a:p>
        </p:txBody>
      </p:sp>
      <p:sp>
        <p:nvSpPr>
          <p:cNvPr id="16" name="Freeform 15">
            <a:extLst>
              <a:ext uri="{FF2B5EF4-FFF2-40B4-BE49-F238E27FC236}">
                <a16:creationId xmlns:a16="http://schemas.microsoft.com/office/drawing/2014/main" id="{3B65EFC6-93D6-0FB9-A909-3BFF9A11D4D3}"/>
              </a:ext>
            </a:extLst>
          </p:cNvPr>
          <p:cNvSpPr/>
          <p:nvPr/>
        </p:nvSpPr>
        <p:spPr>
          <a:xfrm>
            <a:off x="5331010" y="2631565"/>
            <a:ext cx="1543068" cy="360000"/>
          </a:xfrm>
          <a:custGeom>
            <a:avLst/>
            <a:gdLst>
              <a:gd name="csX0" fmla="*/ 0 w 1543068"/>
              <a:gd name="csY0" fmla="*/ 0 h 360000"/>
              <a:gd name="csX1" fmla="*/ 1363068 w 1543068"/>
              <a:gd name="csY1" fmla="*/ 0 h 360000"/>
              <a:gd name="csX2" fmla="*/ 1543068 w 1543068"/>
              <a:gd name="csY2" fmla="*/ 180000 h 360000"/>
              <a:gd name="csX3" fmla="*/ 1363068 w 1543068"/>
              <a:gd name="csY3" fmla="*/ 360000 h 360000"/>
              <a:gd name="csX4" fmla="*/ 0 w 1543068"/>
              <a:gd name="csY4" fmla="*/ 360000 h 360000"/>
              <a:gd name="csX5" fmla="*/ 180000 w 1543068"/>
              <a:gd name="csY5" fmla="*/ 180000 h 360000"/>
              <a:gd name="csX6" fmla="*/ 0 w 1543068"/>
              <a:gd name="csY6" fmla="*/ 0 h 360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543068" h="360000">
                <a:moveTo>
                  <a:pt x="0" y="0"/>
                </a:moveTo>
                <a:lnTo>
                  <a:pt x="1363068" y="0"/>
                </a:lnTo>
                <a:lnTo>
                  <a:pt x="1543068" y="180000"/>
                </a:lnTo>
                <a:lnTo>
                  <a:pt x="1363068" y="360000"/>
                </a:lnTo>
                <a:lnTo>
                  <a:pt x="0" y="360000"/>
                </a:lnTo>
                <a:lnTo>
                  <a:pt x="180000" y="180000"/>
                </a:lnTo>
                <a:lnTo>
                  <a:pt x="0" y="0"/>
                </a:lnTo>
                <a:close/>
              </a:path>
            </a:pathLst>
          </a:cu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txBody>
          <a:bodyPr spcFirstLastPara="0" vert="horz" wrap="square" lIns="260010" tIns="53340" rIns="20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Judée</a:t>
            </a:r>
            <a:endParaRPr lang="es-ES" sz="2000" b="1" kern="1200" dirty="0">
              <a:effectLst>
                <a:outerShdw blurRad="38100" dist="38100" dir="2700000" algn="tl">
                  <a:srgbClr val="000000">
                    <a:alpha val="43137"/>
                  </a:srgbClr>
                </a:outerShdw>
              </a:effectLst>
            </a:endParaRPr>
          </a:p>
        </p:txBody>
      </p:sp>
      <p:sp>
        <p:nvSpPr>
          <p:cNvPr id="9" name="CuadroTexto 8">
            <a:extLst>
              <a:ext uri="{FF2B5EF4-FFF2-40B4-BE49-F238E27FC236}">
                <a16:creationId xmlns:a16="http://schemas.microsoft.com/office/drawing/2014/main" id="{B6703912-8BC0-5B43-4D6B-041B8C583746}"/>
              </a:ext>
            </a:extLst>
          </p:cNvPr>
          <p:cNvSpPr txBox="1"/>
          <p:nvPr/>
        </p:nvSpPr>
        <p:spPr>
          <a:xfrm>
            <a:off x="200024" y="2991565"/>
            <a:ext cx="11991975" cy="400110"/>
          </a:xfrm>
          <a:prstGeom prst="rect">
            <a:avLst/>
          </a:prstGeom>
          <a:noFill/>
        </p:spPr>
        <p:txBody>
          <a:bodyPr wrap="square" rtlCol="0">
            <a:spAutoFit/>
          </a:bodyPr>
          <a:lstStyle/>
          <a:p>
            <a:pPr>
              <a:spcBef>
                <a:spcPts val="600"/>
              </a:spcBef>
            </a:pPr>
            <a:r>
              <a:rPr lang="es-ES" sz="2000" b="1" dirty="0"/>
              <a:t>Dans une lettre ultérieure (perdue, 2Co. 7.8), il les informa qu'il leur rendrait visite 2 fois (2Co. 1.15-16) :</a:t>
            </a:r>
          </a:p>
        </p:txBody>
      </p:sp>
      <p:sp>
        <p:nvSpPr>
          <p:cNvPr id="18" name="Freeform 17">
            <a:extLst>
              <a:ext uri="{FF2B5EF4-FFF2-40B4-BE49-F238E27FC236}">
                <a16:creationId xmlns:a16="http://schemas.microsoft.com/office/drawing/2014/main" id="{88A597F9-6E28-23CA-81E1-341FCD350257}"/>
              </a:ext>
            </a:extLst>
          </p:cNvPr>
          <p:cNvSpPr/>
          <p:nvPr/>
        </p:nvSpPr>
        <p:spPr>
          <a:xfrm>
            <a:off x="915669" y="3391675"/>
            <a:ext cx="1499141" cy="360000"/>
          </a:xfrm>
          <a:custGeom>
            <a:avLst/>
            <a:gdLst>
              <a:gd name="csX0" fmla="*/ 0 w 1499141"/>
              <a:gd name="csY0" fmla="*/ 0 h 360000"/>
              <a:gd name="csX1" fmla="*/ 1319141 w 1499141"/>
              <a:gd name="csY1" fmla="*/ 0 h 360000"/>
              <a:gd name="csX2" fmla="*/ 1499141 w 1499141"/>
              <a:gd name="csY2" fmla="*/ 180000 h 360000"/>
              <a:gd name="csX3" fmla="*/ 1319141 w 1499141"/>
              <a:gd name="csY3" fmla="*/ 360000 h 360000"/>
              <a:gd name="csX4" fmla="*/ 0 w 1499141"/>
              <a:gd name="csY4" fmla="*/ 360000 h 360000"/>
              <a:gd name="csX5" fmla="*/ 0 w 1499141"/>
              <a:gd name="csY5" fmla="*/ 0 h 360000"/>
            </a:gdLst>
            <a:ahLst/>
            <a:cxnLst>
              <a:cxn ang="0">
                <a:pos x="csX0" y="csY0"/>
              </a:cxn>
              <a:cxn ang="0">
                <a:pos x="csX1" y="csY1"/>
              </a:cxn>
              <a:cxn ang="0">
                <a:pos x="csX2" y="csY2"/>
              </a:cxn>
              <a:cxn ang="0">
                <a:pos x="csX3" y="csY3"/>
              </a:cxn>
              <a:cxn ang="0">
                <a:pos x="csX4" y="csY4"/>
              </a:cxn>
              <a:cxn ang="0">
                <a:pos x="csX5" y="csY5"/>
              </a:cxn>
            </a:cxnLst>
            <a:rect l="l" t="t" r="r" b="b"/>
            <a:pathLst>
              <a:path w="1499141" h="360000">
                <a:moveTo>
                  <a:pt x="0" y="0"/>
                </a:moveTo>
                <a:lnTo>
                  <a:pt x="1319141" y="0"/>
                </a:lnTo>
                <a:lnTo>
                  <a:pt x="1499141" y="180000"/>
                </a:lnTo>
                <a:lnTo>
                  <a:pt x="1319141" y="360000"/>
                </a:lnTo>
                <a:lnTo>
                  <a:pt x="0" y="360000"/>
                </a:lnTo>
                <a:lnTo>
                  <a:pt x="0" y="0"/>
                </a:lnTo>
                <a:close/>
              </a:path>
            </a:pathLst>
          </a:cu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106680" tIns="53340" rIns="11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t>Éphèse</a:t>
            </a:r>
          </a:p>
        </p:txBody>
      </p:sp>
      <p:sp>
        <p:nvSpPr>
          <p:cNvPr id="19" name="Freeform 18">
            <a:extLst>
              <a:ext uri="{FF2B5EF4-FFF2-40B4-BE49-F238E27FC236}">
                <a16:creationId xmlns:a16="http://schemas.microsoft.com/office/drawing/2014/main" id="{E7CE799A-D3FD-EA0C-F29E-DDE81A5868B0}"/>
              </a:ext>
            </a:extLst>
          </p:cNvPr>
          <p:cNvSpPr/>
          <p:nvPr/>
        </p:nvSpPr>
        <p:spPr>
          <a:xfrm>
            <a:off x="2114982" y="3391675"/>
            <a:ext cx="1692005" cy="360000"/>
          </a:xfrm>
          <a:custGeom>
            <a:avLst/>
            <a:gdLst>
              <a:gd name="csX0" fmla="*/ 0 w 1692005"/>
              <a:gd name="csY0" fmla="*/ 0 h 360000"/>
              <a:gd name="csX1" fmla="*/ 1512005 w 1692005"/>
              <a:gd name="csY1" fmla="*/ 0 h 360000"/>
              <a:gd name="csX2" fmla="*/ 1692005 w 1692005"/>
              <a:gd name="csY2" fmla="*/ 180000 h 360000"/>
              <a:gd name="csX3" fmla="*/ 1512005 w 1692005"/>
              <a:gd name="csY3" fmla="*/ 360000 h 360000"/>
              <a:gd name="csX4" fmla="*/ 0 w 1692005"/>
              <a:gd name="csY4" fmla="*/ 360000 h 360000"/>
              <a:gd name="csX5" fmla="*/ 180000 w 1692005"/>
              <a:gd name="csY5" fmla="*/ 180000 h 360000"/>
              <a:gd name="csX6" fmla="*/ 0 w 1692005"/>
              <a:gd name="csY6" fmla="*/ 0 h 360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92005" h="360000">
                <a:moveTo>
                  <a:pt x="0" y="0"/>
                </a:moveTo>
                <a:lnTo>
                  <a:pt x="1512005" y="0"/>
                </a:lnTo>
                <a:lnTo>
                  <a:pt x="1692005" y="180000"/>
                </a:lnTo>
                <a:lnTo>
                  <a:pt x="1512005" y="360000"/>
                </a:lnTo>
                <a:lnTo>
                  <a:pt x="0" y="360000"/>
                </a:lnTo>
                <a:lnTo>
                  <a:pt x="180000" y="180000"/>
                </a:lnTo>
                <a:lnTo>
                  <a:pt x="0" y="0"/>
                </a:lnTo>
                <a:close/>
              </a:path>
            </a:pathLst>
          </a:cu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p:spPr>
        <p:style>
          <a:lnRef idx="0">
            <a:scrgbClr r="0" g="0" b="0"/>
          </a:lnRef>
          <a:fillRef idx="3">
            <a:scrgbClr r="0" g="0" b="0"/>
          </a:fillRef>
          <a:effectRef idx="3">
            <a:scrgbClr r="0" g="0" b="0"/>
          </a:effectRef>
          <a:fontRef idx="minor">
            <a:schemeClr val="lt1"/>
          </a:fontRef>
        </p:style>
        <p:txBody>
          <a:bodyPr spcFirstLastPara="0" vert="horz" wrap="square" lIns="260010" tIns="53340" rIns="206670" bIns="53340" numCol="1" spcCol="1270" anchor="ctr" anchorCtr="0">
            <a:noAutofit/>
          </a:bodyPr>
          <a:lstStyle/>
          <a:p>
            <a:pPr marL="0" lvl="0" indent="0" algn="ctr" defTabSz="889000">
              <a:lnSpc>
                <a:spcPct val="90000"/>
              </a:lnSpc>
              <a:spcBef>
                <a:spcPct val="0"/>
              </a:spcBef>
              <a:spcAft>
                <a:spcPct val="35000"/>
              </a:spcAft>
              <a:buNone/>
            </a:pPr>
            <a:r>
              <a:rPr lang="es-ES" sz="2000" b="1" kern="1200">
                <a:solidFill>
                  <a:prstClr val="white"/>
                </a:solidFill>
                <a:effectLst>
                  <a:outerShdw blurRad="38100" dist="38100" dir="2700000" algn="tl">
                    <a:srgbClr val="000000">
                      <a:alpha val="43137"/>
                    </a:srgbClr>
                  </a:outerShdw>
                </a:effectLst>
                <a:latin typeface="Aptos" panose="02110004020202020204"/>
                <a:ea typeface="+mn-ea"/>
                <a:cs typeface="+mn-cs"/>
              </a:rPr>
              <a:t>Corinthe</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p:txBody>
      </p:sp>
      <p:sp>
        <p:nvSpPr>
          <p:cNvPr id="20" name="Freeform 19">
            <a:extLst>
              <a:ext uri="{FF2B5EF4-FFF2-40B4-BE49-F238E27FC236}">
                <a16:creationId xmlns:a16="http://schemas.microsoft.com/office/drawing/2014/main" id="{50372667-FA38-1EB0-63C1-C9757E9831C7}"/>
              </a:ext>
            </a:extLst>
          </p:cNvPr>
          <p:cNvSpPr/>
          <p:nvPr/>
        </p:nvSpPr>
        <p:spPr>
          <a:xfrm>
            <a:off x="3507159" y="3391675"/>
            <a:ext cx="2044498" cy="360000"/>
          </a:xfrm>
          <a:custGeom>
            <a:avLst/>
            <a:gdLst>
              <a:gd name="csX0" fmla="*/ 0 w 2044498"/>
              <a:gd name="csY0" fmla="*/ 0 h 360000"/>
              <a:gd name="csX1" fmla="*/ 1864498 w 2044498"/>
              <a:gd name="csY1" fmla="*/ 0 h 360000"/>
              <a:gd name="csX2" fmla="*/ 2044498 w 2044498"/>
              <a:gd name="csY2" fmla="*/ 180000 h 360000"/>
              <a:gd name="csX3" fmla="*/ 1864498 w 2044498"/>
              <a:gd name="csY3" fmla="*/ 360000 h 360000"/>
              <a:gd name="csX4" fmla="*/ 0 w 2044498"/>
              <a:gd name="csY4" fmla="*/ 360000 h 360000"/>
              <a:gd name="csX5" fmla="*/ 180000 w 2044498"/>
              <a:gd name="csY5" fmla="*/ 180000 h 360000"/>
              <a:gd name="csX6" fmla="*/ 0 w 2044498"/>
              <a:gd name="csY6" fmla="*/ 0 h 360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44498" h="360000">
                <a:moveTo>
                  <a:pt x="0" y="0"/>
                </a:moveTo>
                <a:lnTo>
                  <a:pt x="1864498" y="0"/>
                </a:lnTo>
                <a:lnTo>
                  <a:pt x="2044498" y="180000"/>
                </a:lnTo>
                <a:lnTo>
                  <a:pt x="1864498" y="360000"/>
                </a:lnTo>
                <a:lnTo>
                  <a:pt x="0" y="360000"/>
                </a:lnTo>
                <a:lnTo>
                  <a:pt x="180000" y="180000"/>
                </a:lnTo>
                <a:lnTo>
                  <a:pt x="0" y="0"/>
                </a:lnTo>
                <a:close/>
              </a:path>
            </a:pathLst>
          </a:custGeom>
          <a:solidFill>
            <a:srgbClr val="339966"/>
          </a:solidFill>
          <a:ln>
            <a:noFill/>
          </a:ln>
          <a:effectLst>
            <a:outerShdw blurRad="57150" dist="19050" dir="5400000" algn="ctr" rotWithShape="0">
              <a:srgbClr val="000000">
                <a:alpha val="63000"/>
              </a:srgbClr>
            </a:outerShdw>
          </a:effectLst>
        </p:spPr>
        <p:style>
          <a:lnRef idx="0">
            <a:scrgbClr r="0" g="0" b="0"/>
          </a:lnRef>
          <a:fillRef idx="3">
            <a:scrgbClr r="0" g="0" b="0"/>
          </a:fillRef>
          <a:effectRef idx="3">
            <a:scrgbClr r="0" g="0" b="0"/>
          </a:effectRef>
          <a:fontRef idx="minor">
            <a:schemeClr val="lt1"/>
          </a:fontRef>
        </p:style>
        <p:txBody>
          <a:bodyPr spcFirstLastPara="0" vert="horz" wrap="square" lIns="260010" tIns="53340" rIns="20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Macédoine</a:t>
            </a:r>
          </a:p>
        </p:txBody>
      </p:sp>
      <p:sp>
        <p:nvSpPr>
          <p:cNvPr id="21" name="Freeform 20">
            <a:extLst>
              <a:ext uri="{FF2B5EF4-FFF2-40B4-BE49-F238E27FC236}">
                <a16:creationId xmlns:a16="http://schemas.microsoft.com/office/drawing/2014/main" id="{6CF60E2C-21B0-1F6B-B841-BD1FE570F82F}"/>
              </a:ext>
            </a:extLst>
          </p:cNvPr>
          <p:cNvSpPr/>
          <p:nvPr/>
        </p:nvSpPr>
        <p:spPr>
          <a:xfrm>
            <a:off x="5251829" y="3391675"/>
            <a:ext cx="1643838" cy="360000"/>
          </a:xfrm>
          <a:custGeom>
            <a:avLst/>
            <a:gdLst>
              <a:gd name="csX0" fmla="*/ 0 w 1643838"/>
              <a:gd name="csY0" fmla="*/ 0 h 360000"/>
              <a:gd name="csX1" fmla="*/ 1463838 w 1643838"/>
              <a:gd name="csY1" fmla="*/ 0 h 360000"/>
              <a:gd name="csX2" fmla="*/ 1643838 w 1643838"/>
              <a:gd name="csY2" fmla="*/ 180000 h 360000"/>
              <a:gd name="csX3" fmla="*/ 1463838 w 1643838"/>
              <a:gd name="csY3" fmla="*/ 360000 h 360000"/>
              <a:gd name="csX4" fmla="*/ 0 w 1643838"/>
              <a:gd name="csY4" fmla="*/ 360000 h 360000"/>
              <a:gd name="csX5" fmla="*/ 180000 w 1643838"/>
              <a:gd name="csY5" fmla="*/ 180000 h 360000"/>
              <a:gd name="csX6" fmla="*/ 0 w 1643838"/>
              <a:gd name="csY6" fmla="*/ 0 h 360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43838" h="360000">
                <a:moveTo>
                  <a:pt x="0" y="0"/>
                </a:moveTo>
                <a:lnTo>
                  <a:pt x="1463838" y="0"/>
                </a:lnTo>
                <a:lnTo>
                  <a:pt x="1643838" y="180000"/>
                </a:lnTo>
                <a:lnTo>
                  <a:pt x="1463838" y="360000"/>
                </a:lnTo>
                <a:lnTo>
                  <a:pt x="0" y="360000"/>
                </a:lnTo>
                <a:lnTo>
                  <a:pt x="180000" y="180000"/>
                </a:lnTo>
                <a:lnTo>
                  <a:pt x="0" y="0"/>
                </a:lnTo>
                <a:close/>
              </a:path>
            </a:pathLst>
          </a:cu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p:spPr>
        <p:style>
          <a:lnRef idx="0">
            <a:scrgbClr r="0" g="0" b="0"/>
          </a:lnRef>
          <a:fillRef idx="3">
            <a:scrgbClr r="0" g="0" b="0"/>
          </a:fillRef>
          <a:effectRef idx="3">
            <a:scrgbClr r="0" g="0" b="0"/>
          </a:effectRef>
          <a:fontRef idx="minor">
            <a:schemeClr val="lt1"/>
          </a:fontRef>
        </p:style>
        <p:txBody>
          <a:bodyPr spcFirstLastPara="0" vert="horz" wrap="square" lIns="260010" tIns="53340" rIns="20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Corinthe</a:t>
            </a:r>
          </a:p>
        </p:txBody>
      </p:sp>
      <p:sp>
        <p:nvSpPr>
          <p:cNvPr id="22" name="Freeform 21">
            <a:extLst>
              <a:ext uri="{FF2B5EF4-FFF2-40B4-BE49-F238E27FC236}">
                <a16:creationId xmlns:a16="http://schemas.microsoft.com/office/drawing/2014/main" id="{0257FB35-3D55-A55A-8661-59F5A2BFA796}"/>
              </a:ext>
            </a:extLst>
          </p:cNvPr>
          <p:cNvSpPr/>
          <p:nvPr/>
        </p:nvSpPr>
        <p:spPr>
          <a:xfrm>
            <a:off x="6595839" y="3391675"/>
            <a:ext cx="1499141" cy="360000"/>
          </a:xfrm>
          <a:custGeom>
            <a:avLst/>
            <a:gdLst>
              <a:gd name="csX0" fmla="*/ 0 w 1499141"/>
              <a:gd name="csY0" fmla="*/ 0 h 360000"/>
              <a:gd name="csX1" fmla="*/ 1319141 w 1499141"/>
              <a:gd name="csY1" fmla="*/ 0 h 360000"/>
              <a:gd name="csX2" fmla="*/ 1499141 w 1499141"/>
              <a:gd name="csY2" fmla="*/ 180000 h 360000"/>
              <a:gd name="csX3" fmla="*/ 1319141 w 1499141"/>
              <a:gd name="csY3" fmla="*/ 360000 h 360000"/>
              <a:gd name="csX4" fmla="*/ 0 w 1499141"/>
              <a:gd name="csY4" fmla="*/ 360000 h 360000"/>
              <a:gd name="csX5" fmla="*/ 180000 w 1499141"/>
              <a:gd name="csY5" fmla="*/ 180000 h 360000"/>
              <a:gd name="csX6" fmla="*/ 0 w 1499141"/>
              <a:gd name="csY6" fmla="*/ 0 h 360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499141" h="360000">
                <a:moveTo>
                  <a:pt x="0" y="0"/>
                </a:moveTo>
                <a:lnTo>
                  <a:pt x="1319141" y="0"/>
                </a:lnTo>
                <a:lnTo>
                  <a:pt x="1499141" y="180000"/>
                </a:lnTo>
                <a:lnTo>
                  <a:pt x="1319141" y="360000"/>
                </a:lnTo>
                <a:lnTo>
                  <a:pt x="0" y="360000"/>
                </a:lnTo>
                <a:lnTo>
                  <a:pt x="180000" y="180000"/>
                </a:lnTo>
                <a:lnTo>
                  <a:pt x="0" y="0"/>
                </a:lnTo>
                <a:close/>
              </a:path>
            </a:pathLst>
          </a:cu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p:spPr>
        <p:style>
          <a:lnRef idx="0">
            <a:scrgbClr r="0" g="0" b="0"/>
          </a:lnRef>
          <a:fillRef idx="3">
            <a:scrgbClr r="0" g="0" b="0"/>
          </a:fillRef>
          <a:effectRef idx="3">
            <a:scrgbClr r="0" g="0" b="0"/>
          </a:effectRef>
          <a:fontRef idx="minor">
            <a:schemeClr val="lt1"/>
          </a:fontRef>
        </p:style>
        <p:txBody>
          <a:bodyPr spcFirstLastPara="0" vert="horz" wrap="square" lIns="260010" tIns="53340" rIns="206670" bIns="53340" numCol="1" spcCol="1270" anchor="ctr" anchorCtr="0">
            <a:noAutofit/>
          </a:bodyPr>
          <a:lstStyle/>
          <a:p>
            <a:pPr marL="0" lvl="0" indent="0" algn="ctr" defTabSz="889000">
              <a:lnSpc>
                <a:spcPct val="90000"/>
              </a:lnSpc>
              <a:spcBef>
                <a:spcPct val="0"/>
              </a:spcBef>
              <a:spcAft>
                <a:spcPct val="35000"/>
              </a:spcAft>
              <a:buNone/>
            </a:pPr>
            <a:r>
              <a:rPr lang="es-ES" sz="2000" b="1" kern="1200">
                <a:solidFill>
                  <a:prstClr val="white"/>
                </a:solidFill>
                <a:effectLst>
                  <a:outerShdw blurRad="38100" dist="38100" dir="2700000" algn="tl">
                    <a:srgbClr val="000000">
                      <a:alpha val="43137"/>
                    </a:srgbClr>
                  </a:outerShdw>
                </a:effectLst>
                <a:latin typeface="Aptos" panose="02110004020202020204"/>
                <a:ea typeface="+mn-ea"/>
                <a:cs typeface="+mn-cs"/>
              </a:rPr>
              <a:t>Judée</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p:txBody>
      </p:sp>
      <p:sp>
        <p:nvSpPr>
          <p:cNvPr id="13" name="CuadroTexto 12">
            <a:extLst>
              <a:ext uri="{FF2B5EF4-FFF2-40B4-BE49-F238E27FC236}">
                <a16:creationId xmlns:a16="http://schemas.microsoft.com/office/drawing/2014/main" id="{C3D4075A-5042-9B95-1874-068F5507E4B4}"/>
              </a:ext>
            </a:extLst>
          </p:cNvPr>
          <p:cNvSpPr txBox="1"/>
          <p:nvPr/>
        </p:nvSpPr>
        <p:spPr>
          <a:xfrm>
            <a:off x="103853" y="3915030"/>
            <a:ext cx="7202326" cy="1323439"/>
          </a:xfrm>
          <a:prstGeom prst="rect">
            <a:avLst/>
          </a:prstGeom>
          <a:noFill/>
        </p:spPr>
        <p:txBody>
          <a:bodyPr wrap="square" rtlCol="0">
            <a:spAutoFit/>
          </a:bodyPr>
          <a:lstStyle/>
          <a:p>
            <a:pPr>
              <a:spcBef>
                <a:spcPts val="600"/>
              </a:spcBef>
            </a:pPr>
            <a:r>
              <a:rPr lang="es-ES" sz="2000" b="1" dirty="0"/>
              <a:t>Il avait cependant changé ses plans et décidé de ne pas effectuer cette première visite (2 </a:t>
            </a:r>
            <a:r>
              <a:rPr lang="es-ES" sz="2000" b="1" dirty="0" err="1"/>
              <a:t>Corinthiens</a:t>
            </a:r>
            <a:r>
              <a:rPr lang="es-ES" sz="2000" b="1" dirty="0"/>
              <a:t> 1.23). Ces changements amenèrent certains à le critiquer comme instable et hésitant. Pourquoi avait-il changé ?</a:t>
            </a:r>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98732" y="752796"/>
            <a:ext cx="3660034" cy="2058769"/>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58414" y="4052280"/>
            <a:ext cx="4248000" cy="2389500"/>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a:extLst>
              <a:ext uri="{FF2B5EF4-FFF2-40B4-BE49-F238E27FC236}">
                <a16:creationId xmlns:a16="http://schemas.microsoft.com/office/drawing/2014/main" id="{4082F64A-F169-0D62-B8F7-A54C400AFA44}"/>
              </a:ext>
            </a:extLst>
          </p:cNvPr>
          <p:cNvSpPr txBox="1"/>
          <p:nvPr/>
        </p:nvSpPr>
        <p:spPr>
          <a:xfrm>
            <a:off x="103853" y="5247030"/>
            <a:ext cx="7135651"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effectLst/>
                <a:uLnTx/>
                <a:uFillTx/>
                <a:latin typeface="Aptos" panose="02110004020202020204"/>
                <a:ea typeface="+mn-ea"/>
                <a:cs typeface="+mn-cs"/>
              </a:rPr>
              <a:t>La présence de Paul à Corinthe semblait nécessaire en raison des problèmes qui s'y posaient. Mais l'opposition qu'il y rencontrerait impliquerait une confrontation qu'il voulait leur épargner, en raison du grand amour qu'il leur portait (2 </a:t>
            </a:r>
            <a:r>
              <a:rPr kumimoji="0" lang="es-ES" sz="2000" b="1" i="0" u="none" strike="noStrike" kern="1200" cap="none" spc="0" normalizeH="0" baseline="0" noProof="0" dirty="0" err="1">
                <a:ln>
                  <a:noFill/>
                </a:ln>
                <a:effectLst/>
                <a:uLnTx/>
                <a:uFillTx/>
                <a:latin typeface="Aptos" panose="02110004020202020204"/>
                <a:ea typeface="+mn-ea"/>
                <a:cs typeface="+mn-cs"/>
              </a:rPr>
              <a:t>Corinthiens</a:t>
            </a:r>
            <a:r>
              <a:rPr kumimoji="0" lang="es-ES" sz="2000" b="1" i="0" u="none" strike="noStrike" kern="1200" cap="none" spc="0" normalizeH="0" baseline="0" noProof="0" dirty="0">
                <a:ln>
                  <a:noFill/>
                </a:ln>
                <a:effectLst/>
                <a:uLnTx/>
                <a:uFillTx/>
                <a:latin typeface="Aptos" panose="02110004020202020204"/>
                <a:ea typeface="+mn-ea"/>
                <a:cs typeface="+mn-cs"/>
              </a:rPr>
              <a:t> 2.1-4).</a:t>
            </a: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0-#ppt_w/2"/>
                                          </p:val>
                                        </p:tav>
                                        <p:tav tm="100000">
                                          <p:val>
                                            <p:strVal val="#ppt_x"/>
                                          </p:val>
                                        </p:tav>
                                      </p:tavLst>
                                    </p:anim>
                                    <p:anim calcmode="lin" valueType="num">
                                      <p:cBhvr additive="base">
                                        <p:cTn id="31" dur="500" fill="hold"/>
                                        <p:tgtEl>
                                          <p:spTgt spid="12"/>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8"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0-#ppt_w/2"/>
                                          </p:val>
                                        </p:tav>
                                        <p:tav tm="100000">
                                          <p:val>
                                            <p:strVal val="#ppt_x"/>
                                          </p:val>
                                        </p:tav>
                                      </p:tavLst>
                                    </p:anim>
                                    <p:anim calcmode="lin" valueType="num">
                                      <p:cBhvr additive="base">
                                        <p:cTn id="36" dur="500" fill="hold"/>
                                        <p:tgtEl>
                                          <p:spTgt spid="14"/>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additive="base">
                                        <p:cTn id="40" dur="500" fill="hold"/>
                                        <p:tgtEl>
                                          <p:spTgt spid="15"/>
                                        </p:tgtEl>
                                        <p:attrNameLst>
                                          <p:attrName>ppt_x</p:attrName>
                                        </p:attrNameLst>
                                      </p:cBhvr>
                                      <p:tavLst>
                                        <p:tav tm="0">
                                          <p:val>
                                            <p:strVal val="0-#ppt_w/2"/>
                                          </p:val>
                                        </p:tav>
                                        <p:tav tm="100000">
                                          <p:val>
                                            <p:strVal val="#ppt_x"/>
                                          </p:val>
                                        </p:tav>
                                      </p:tavLst>
                                    </p:anim>
                                    <p:anim calcmode="lin" valueType="num">
                                      <p:cBhvr additive="base">
                                        <p:cTn id="41" dur="500" fill="hold"/>
                                        <p:tgtEl>
                                          <p:spTgt spid="15"/>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additive="base">
                                        <p:cTn id="45" dur="500" fill="hold"/>
                                        <p:tgtEl>
                                          <p:spTgt spid="16"/>
                                        </p:tgtEl>
                                        <p:attrNameLst>
                                          <p:attrName>ppt_x</p:attrName>
                                        </p:attrNameLst>
                                      </p:cBhvr>
                                      <p:tavLst>
                                        <p:tav tm="0">
                                          <p:val>
                                            <p:strVal val="0-#ppt_w/2"/>
                                          </p:val>
                                        </p:tav>
                                        <p:tav tm="100000">
                                          <p:val>
                                            <p:strVal val="#ppt_x"/>
                                          </p:val>
                                        </p:tav>
                                      </p:tavLst>
                                    </p:anim>
                                    <p:anim calcmode="lin" valueType="num">
                                      <p:cBhvr additive="base">
                                        <p:cTn id="46"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8"/>
                                        </p:tgtEl>
                                        <p:attrNameLst>
                                          <p:attrName>style.visibility</p:attrName>
                                        </p:attrNameLst>
                                      </p:cBhvr>
                                      <p:to>
                                        <p:strVal val="visible"/>
                                      </p:to>
                                    </p:set>
                                    <p:anim calcmode="lin" valueType="num">
                                      <p:cBhvr additive="base">
                                        <p:cTn id="56" dur="500" fill="hold"/>
                                        <p:tgtEl>
                                          <p:spTgt spid="18"/>
                                        </p:tgtEl>
                                        <p:attrNameLst>
                                          <p:attrName>ppt_x</p:attrName>
                                        </p:attrNameLst>
                                      </p:cBhvr>
                                      <p:tavLst>
                                        <p:tav tm="0">
                                          <p:val>
                                            <p:strVal val="0-#ppt_w/2"/>
                                          </p:val>
                                        </p:tav>
                                        <p:tav tm="100000">
                                          <p:val>
                                            <p:strVal val="#ppt_x"/>
                                          </p:val>
                                        </p:tav>
                                      </p:tavLst>
                                    </p:anim>
                                    <p:anim calcmode="lin" valueType="num">
                                      <p:cBhvr additive="base">
                                        <p:cTn id="57" dur="500" fill="hold"/>
                                        <p:tgtEl>
                                          <p:spTgt spid="18"/>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8" fill="hold" grpId="0" nodeType="afterEffect">
                                  <p:stCondLst>
                                    <p:cond delay="0"/>
                                  </p:stCondLst>
                                  <p:childTnLst>
                                    <p:set>
                                      <p:cBhvr>
                                        <p:cTn id="60" dur="1" fill="hold">
                                          <p:stCondLst>
                                            <p:cond delay="0"/>
                                          </p:stCondLst>
                                        </p:cTn>
                                        <p:tgtEl>
                                          <p:spTgt spid="19"/>
                                        </p:tgtEl>
                                        <p:attrNameLst>
                                          <p:attrName>style.visibility</p:attrName>
                                        </p:attrNameLst>
                                      </p:cBhvr>
                                      <p:to>
                                        <p:strVal val="visible"/>
                                      </p:to>
                                    </p:set>
                                    <p:anim calcmode="lin" valueType="num">
                                      <p:cBhvr additive="base">
                                        <p:cTn id="61" dur="500" fill="hold"/>
                                        <p:tgtEl>
                                          <p:spTgt spid="19"/>
                                        </p:tgtEl>
                                        <p:attrNameLst>
                                          <p:attrName>ppt_x</p:attrName>
                                        </p:attrNameLst>
                                      </p:cBhvr>
                                      <p:tavLst>
                                        <p:tav tm="0">
                                          <p:val>
                                            <p:strVal val="0-#ppt_w/2"/>
                                          </p:val>
                                        </p:tav>
                                        <p:tav tm="100000">
                                          <p:val>
                                            <p:strVal val="#ppt_x"/>
                                          </p:val>
                                        </p:tav>
                                      </p:tavLst>
                                    </p:anim>
                                    <p:anim calcmode="lin" valueType="num">
                                      <p:cBhvr additive="base">
                                        <p:cTn id="62" dur="500" fill="hold"/>
                                        <p:tgtEl>
                                          <p:spTgt spid="19"/>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8" fill="hold" grpId="0" nodeType="afterEffect">
                                  <p:stCondLst>
                                    <p:cond delay="0"/>
                                  </p:stCondLst>
                                  <p:childTnLst>
                                    <p:set>
                                      <p:cBhvr>
                                        <p:cTn id="65" dur="1" fill="hold">
                                          <p:stCondLst>
                                            <p:cond delay="0"/>
                                          </p:stCondLst>
                                        </p:cTn>
                                        <p:tgtEl>
                                          <p:spTgt spid="20"/>
                                        </p:tgtEl>
                                        <p:attrNameLst>
                                          <p:attrName>style.visibility</p:attrName>
                                        </p:attrNameLst>
                                      </p:cBhvr>
                                      <p:to>
                                        <p:strVal val="visible"/>
                                      </p:to>
                                    </p:set>
                                    <p:anim calcmode="lin" valueType="num">
                                      <p:cBhvr additive="base">
                                        <p:cTn id="66" dur="500" fill="hold"/>
                                        <p:tgtEl>
                                          <p:spTgt spid="20"/>
                                        </p:tgtEl>
                                        <p:attrNameLst>
                                          <p:attrName>ppt_x</p:attrName>
                                        </p:attrNameLst>
                                      </p:cBhvr>
                                      <p:tavLst>
                                        <p:tav tm="0">
                                          <p:val>
                                            <p:strVal val="0-#ppt_w/2"/>
                                          </p:val>
                                        </p:tav>
                                        <p:tav tm="100000">
                                          <p:val>
                                            <p:strVal val="#ppt_x"/>
                                          </p:val>
                                        </p:tav>
                                      </p:tavLst>
                                    </p:anim>
                                    <p:anim calcmode="lin" valueType="num">
                                      <p:cBhvr additive="base">
                                        <p:cTn id="67" dur="500" fill="hold"/>
                                        <p:tgtEl>
                                          <p:spTgt spid="20"/>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8" fill="hold" grpId="0" nodeType="afterEffect">
                                  <p:stCondLst>
                                    <p:cond delay="0"/>
                                  </p:stCondLst>
                                  <p:childTnLst>
                                    <p:set>
                                      <p:cBhvr>
                                        <p:cTn id="70" dur="1" fill="hold">
                                          <p:stCondLst>
                                            <p:cond delay="0"/>
                                          </p:stCondLst>
                                        </p:cTn>
                                        <p:tgtEl>
                                          <p:spTgt spid="21"/>
                                        </p:tgtEl>
                                        <p:attrNameLst>
                                          <p:attrName>style.visibility</p:attrName>
                                        </p:attrNameLst>
                                      </p:cBhvr>
                                      <p:to>
                                        <p:strVal val="visible"/>
                                      </p:to>
                                    </p:set>
                                    <p:anim calcmode="lin" valueType="num">
                                      <p:cBhvr additive="base">
                                        <p:cTn id="71" dur="500" fill="hold"/>
                                        <p:tgtEl>
                                          <p:spTgt spid="21"/>
                                        </p:tgtEl>
                                        <p:attrNameLst>
                                          <p:attrName>ppt_x</p:attrName>
                                        </p:attrNameLst>
                                      </p:cBhvr>
                                      <p:tavLst>
                                        <p:tav tm="0">
                                          <p:val>
                                            <p:strVal val="0-#ppt_w/2"/>
                                          </p:val>
                                        </p:tav>
                                        <p:tav tm="100000">
                                          <p:val>
                                            <p:strVal val="#ppt_x"/>
                                          </p:val>
                                        </p:tav>
                                      </p:tavLst>
                                    </p:anim>
                                    <p:anim calcmode="lin" valueType="num">
                                      <p:cBhvr additive="base">
                                        <p:cTn id="72" dur="500" fill="hold"/>
                                        <p:tgtEl>
                                          <p:spTgt spid="21"/>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8" fill="hold" grpId="0" nodeType="afterEffect">
                                  <p:stCondLst>
                                    <p:cond delay="0"/>
                                  </p:stCondLst>
                                  <p:childTnLst>
                                    <p:set>
                                      <p:cBhvr>
                                        <p:cTn id="75" dur="1" fill="hold">
                                          <p:stCondLst>
                                            <p:cond delay="0"/>
                                          </p:stCondLst>
                                        </p:cTn>
                                        <p:tgtEl>
                                          <p:spTgt spid="22"/>
                                        </p:tgtEl>
                                        <p:attrNameLst>
                                          <p:attrName>style.visibility</p:attrName>
                                        </p:attrNameLst>
                                      </p:cBhvr>
                                      <p:to>
                                        <p:strVal val="visible"/>
                                      </p:to>
                                    </p:set>
                                    <p:anim calcmode="lin" valueType="num">
                                      <p:cBhvr additive="base">
                                        <p:cTn id="76" dur="500" fill="hold"/>
                                        <p:tgtEl>
                                          <p:spTgt spid="22"/>
                                        </p:tgtEl>
                                        <p:attrNameLst>
                                          <p:attrName>ppt_x</p:attrName>
                                        </p:attrNameLst>
                                      </p:cBhvr>
                                      <p:tavLst>
                                        <p:tav tm="0">
                                          <p:val>
                                            <p:strVal val="0-#ppt_w/2"/>
                                          </p:val>
                                        </p:tav>
                                        <p:tav tm="100000">
                                          <p:val>
                                            <p:strVal val="#ppt_x"/>
                                          </p:val>
                                        </p:tav>
                                      </p:tavLst>
                                    </p:anim>
                                    <p:anim calcmode="lin" valueType="num">
                                      <p:cBhvr additive="base">
                                        <p:cTn id="77"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left)">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8" fill="hold" grpId="0" nodeType="after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wipe(left)">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2" grpId="0" animBg="1"/>
      <p:bldP spid="14" grpId="0" animBg="1"/>
      <p:bldP spid="15" grpId="0" animBg="1"/>
      <p:bldP spid="16" grpId="0" animBg="1"/>
      <p:bldP spid="9" grpId="0"/>
      <p:bldP spid="18" grpId="0" animBg="1"/>
      <p:bldP spid="19" grpId="0" animBg="1"/>
      <p:bldP spid="20" grpId="0" animBg="1"/>
      <p:bldP spid="21" grpId="0" animBg="1"/>
      <p:bldP spid="22" grpId="0" animBg="1"/>
      <p:bldP spid="13"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50B503B-FB59-0264-1737-A4C5FB4990B2}"/>
              </a:ext>
            </a:extLst>
          </p:cNvPr>
          <p:cNvSpPr txBox="1"/>
          <p:nvPr/>
        </p:nvSpPr>
        <p:spPr>
          <a:xfrm>
            <a:off x="0" y="0"/>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spc="300" dirty="0">
                <a:ln/>
                <a:solidFill>
                  <a:schemeClr val="bg2">
                    <a:lumMod val="75000"/>
                  </a:schemeClr>
                </a:solidFill>
              </a:rPr>
              <a:t>PARDON ET RESTAURATION</a:t>
            </a:r>
          </a:p>
        </p:txBody>
      </p:sp>
      <p:sp>
        <p:nvSpPr>
          <p:cNvPr id="4" name="CuadroTexto 3">
            <a:extLst>
              <a:ext uri="{FF2B5EF4-FFF2-40B4-BE49-F238E27FC236}">
                <a16:creationId xmlns:a16="http://schemas.microsoft.com/office/drawing/2014/main" id="{1F1C3954-E323-DB71-D2D0-635A4DE668AE}"/>
              </a:ext>
            </a:extLst>
          </p:cNvPr>
          <p:cNvSpPr txBox="1"/>
          <p:nvPr/>
        </p:nvSpPr>
        <p:spPr>
          <a:xfrm>
            <a:off x="0" y="662285"/>
            <a:ext cx="12191999"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3">
                    <a:lumMod val="75000"/>
                  </a:schemeClr>
                </a:solidFill>
                <a:latin typeface="Comic Sans MS" panose="030F0702030302020204" pitchFamily="66" charset="0"/>
              </a:rPr>
              <a:t>« À qui vous pardonnez quelque chose, je le pardonne aussi ; car moi aussi, ce que j'ai pardonné, si j'ai pardonné quelque chose, c'est à cause de vous, devant Christ » </a:t>
            </a:r>
            <a:r>
              <a:rPr lang="es-ES" sz="1400" b="1" dirty="0">
                <a:solidFill>
                  <a:schemeClr val="accent3">
                    <a:lumMod val="75000"/>
                  </a:schemeClr>
                </a:solidFill>
                <a:latin typeface="Comic Sans MS" panose="030F0702030302020204" pitchFamily="66" charset="0"/>
              </a:rPr>
              <a:t>(2Corinthiens 2.10)</a:t>
            </a:r>
          </a:p>
        </p:txBody>
      </p:sp>
      <p:sp>
        <p:nvSpPr>
          <p:cNvPr id="5" name="CuadroTexto 4">
            <a:extLst>
              <a:ext uri="{FF2B5EF4-FFF2-40B4-BE49-F238E27FC236}">
                <a16:creationId xmlns:a16="http://schemas.microsoft.com/office/drawing/2014/main" id="{328F96BC-E9C4-00C6-6AAF-B7FCF3479A29}"/>
              </a:ext>
            </a:extLst>
          </p:cNvPr>
          <p:cNvSpPr txBox="1"/>
          <p:nvPr/>
        </p:nvSpPr>
        <p:spPr>
          <a:xfrm>
            <a:off x="171449" y="1326951"/>
            <a:ext cx="6347619" cy="1631216"/>
          </a:xfrm>
          <a:prstGeom prst="rect">
            <a:avLst/>
          </a:prstGeom>
          <a:noFill/>
        </p:spPr>
        <p:txBody>
          <a:bodyPr wrap="square" rtlCol="0">
            <a:spAutoFit/>
          </a:bodyPr>
          <a:lstStyle/>
          <a:p>
            <a:pPr>
              <a:spcBef>
                <a:spcPts val="600"/>
              </a:spcBef>
            </a:pPr>
            <a:r>
              <a:rPr lang="es-ES" sz="2000" b="1" dirty="0"/>
              <a:t>Tandis que Paul se dirigeait vers Troas, Tite se rendit à Corinthe. De Troas, Paul alla en Macédoine. Mais il éprouvait une grande affliction parce que Tite ne l'avait pas rejoint à Troas pour lui donner des nouvelles de l'Église de Corinthe (2 Co. 2.12-13).</a:t>
            </a:r>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19069"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53609"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934074" y="4745710"/>
            <a:ext cx="6096000" cy="1938992"/>
          </a:xfrm>
          <a:prstGeom prst="rect">
            <a:avLst/>
          </a:prstGeom>
          <a:noFill/>
        </p:spPr>
        <p:txBody>
          <a:bodyPr wrap="square">
            <a:spAutoFit/>
          </a:bodyPr>
          <a:lstStyle/>
          <a:p>
            <a:pPr>
              <a:spcBef>
                <a:spcPts val="600"/>
              </a:spcBef>
            </a:pPr>
            <a:r>
              <a:rPr lang="es-ES" sz="2000" b="1" dirty="0"/>
              <a:t>L'un des points à résoudre concernait la discipline ecclésiastique. En obéissant à l'apôtre, la partie offensante avait été réprimandée et avait accepté la réprimande. Maintenant, Paul leur demande de franchir l'étape suivante : le pardon et la restauration (2 </a:t>
            </a:r>
            <a:r>
              <a:rPr lang="es-ES" sz="2000" b="1" dirty="0" err="1"/>
              <a:t>Corinthiens</a:t>
            </a:r>
            <a:r>
              <a:rPr lang="es-ES" sz="2000" b="1" dirty="0"/>
              <a:t> 2.5-11).</a:t>
            </a:r>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a:fillRect/>
          </a:stretch>
        </p:blipFill>
        <p:spPr>
          <a:xfrm>
            <a:off x="295274" y="4421539"/>
            <a:ext cx="5377657" cy="2302075"/>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a:extLst>
              <a:ext uri="{FF2B5EF4-FFF2-40B4-BE49-F238E27FC236}">
                <a16:creationId xmlns:a16="http://schemas.microsoft.com/office/drawing/2014/main" id="{6C9BF4FD-89D6-7CD4-C3D2-F0B47F893AC9}"/>
              </a:ext>
            </a:extLst>
          </p:cNvPr>
          <p:cNvSpPr txBox="1"/>
          <p:nvPr/>
        </p:nvSpPr>
        <p:spPr>
          <a:xfrm>
            <a:off x="171450" y="3028133"/>
            <a:ext cx="609600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effectLst/>
                <a:uLnTx/>
                <a:uFillTx/>
                <a:latin typeface="Aptos" panose="02110004020202020204"/>
                <a:ea typeface="+mn-ea"/>
                <a:cs typeface="+mn-cs"/>
              </a:rPr>
              <a:t>Peu après, Tite rejoignit enfin Paul en Macédoine. Il lui raconta comment l'Église avait réagi très favorablement aux admonestations de l'apôtre (2Corinthiens 7.5-9, 13-16).</a:t>
            </a:r>
          </a:p>
        </p:txBody>
      </p:sp>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 calcmode="lin" valueType="num">
                                      <p:cBhvr>
                                        <p:cTn id="39" dur="500" fill="hold"/>
                                        <p:tgtEl>
                                          <p:spTgt spid="8"/>
                                        </p:tgtEl>
                                        <p:attrNameLst>
                                          <p:attrName>style.rotation</p:attrName>
                                        </p:attrNameLst>
                                      </p:cBhvr>
                                      <p:tavLst>
                                        <p:tav tm="0">
                                          <p:val>
                                            <p:fltVal val="360"/>
                                          </p:val>
                                        </p:tav>
                                        <p:tav tm="100000">
                                          <p:val>
                                            <p:fltVal val="0"/>
                                          </p:val>
                                        </p:tav>
                                      </p:tavLst>
                                    </p:anim>
                                    <p:animEffect transition="in" filter="fade">
                                      <p:cBhvr>
                                        <p:cTn id="40" dur="500"/>
                                        <p:tgtEl>
                                          <p:spTgt spid="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0-#ppt_w/2"/>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alphaModFix amt="64000"/>
            <a:lum/>
            <a:extLst>
              <a:ext uri="{28A0092B-C50C-407E-A947-70E740481C1C}">
                <a14:useLocalDpi xmlns:a14="http://schemas.microsoft.com/office/drawing/2010/main"/>
              </a:ext>
            </a:extLst>
          </a:blip>
          <a:srcRect/>
          <a:stretch>
            <a:fillRect t="20000"/>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E6F09E9-E360-3EE7-CC0A-BDB34BC15552}"/>
              </a:ext>
            </a:extLst>
          </p:cNvPr>
          <p:cNvSpPr>
            <a:spLocks noGrp="1" noRot="1" noMove="1" noResize="1" noEditPoints="1" noAdjustHandles="1" noChangeArrowheads="1" noChangeShapeType="1"/>
          </p:cNvSpPr>
          <p:nvPr/>
        </p:nvSpPr>
        <p:spPr>
          <a:xfrm>
            <a:off x="0" y="0"/>
            <a:ext cx="12192000" cy="1374218"/>
          </a:xfrm>
          <a:prstGeom prst="rect">
            <a:avLst/>
          </a:prstGeom>
          <a:blipFill>
            <a:blip r:embed="rId3" cstate="hqprint">
              <a:alphaModFix amt="64000"/>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B94E1F5-49C2-EE58-6467-99F9C71DF983}"/>
              </a:ext>
            </a:extLst>
          </p:cNvPr>
          <p:cNvSpPr txBox="1"/>
          <p:nvPr/>
        </p:nvSpPr>
        <p:spPr>
          <a:xfrm>
            <a:off x="0" y="0"/>
            <a:ext cx="12192000" cy="769441"/>
          </a:xfrm>
          <a:prstGeom prst="rect">
            <a:avLst/>
          </a:prstGeom>
          <a:noFill/>
        </p:spPr>
        <p:txBody>
          <a:bodyPr wrap="square">
            <a:spAutoFit/>
          </a:bodyPr>
          <a:lstStyle/>
          <a:p>
            <a:pPr algn="ctr"/>
            <a:r>
              <a:rPr lang="es-ES"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LE PARFUM DE CHRIST</a:t>
            </a:r>
          </a:p>
        </p:txBody>
      </p:sp>
      <p:sp>
        <p:nvSpPr>
          <p:cNvPr id="4" name="CuadroTexto 3">
            <a:extLst>
              <a:ext uri="{FF2B5EF4-FFF2-40B4-BE49-F238E27FC236}">
                <a16:creationId xmlns:a16="http://schemas.microsoft.com/office/drawing/2014/main" id="{403A69CA-6C2B-18BC-4A65-82D95116654A}"/>
              </a:ext>
            </a:extLst>
          </p:cNvPr>
          <p:cNvSpPr txBox="1"/>
          <p:nvPr/>
        </p:nvSpPr>
        <p:spPr>
          <a:xfrm>
            <a:off x="4589929" y="644736"/>
            <a:ext cx="7602072" cy="646331"/>
          </a:xfrm>
          <a:prstGeom prst="rect">
            <a:avLst/>
          </a:prstGeom>
          <a:noFill/>
        </p:spPr>
        <p:txBody>
          <a:bodyPr wrap="square">
            <a:spAutoFit/>
          </a:bodyPr>
          <a:lstStyle/>
          <a:p>
            <a:pPr algn="ctr"/>
            <a:r>
              <a:rPr lang="es-ES" b="1" dirty="0">
                <a:solidFill>
                  <a:srgbClr val="BEE395"/>
                </a:solidFill>
                <a:effectLst>
                  <a:outerShdw blurRad="38100" dist="38100" dir="2700000" algn="tl">
                    <a:srgbClr val="000000">
                      <a:alpha val="43137"/>
                    </a:srgbClr>
                  </a:outerShdw>
                </a:effectLst>
                <a:latin typeface="Comic Sans MS" panose="030F0702030302020204" pitchFamily="66" charset="0"/>
              </a:rPr>
              <a:t>« Car nous sommes pour Dieu la bonne odeur de Christ, parmi ceux qui sont sauvés et parmi ceux qui périssent » </a:t>
            </a:r>
            <a:r>
              <a:rPr lang="es-ES" sz="1400" b="1" dirty="0">
                <a:solidFill>
                  <a:srgbClr val="BEE395"/>
                </a:solidFill>
                <a:effectLst>
                  <a:outerShdw blurRad="38100" dist="38100" dir="2700000" algn="tl">
                    <a:srgbClr val="000000">
                      <a:alpha val="43137"/>
                    </a:srgbClr>
                  </a:outerShdw>
                </a:effectLst>
                <a:latin typeface="Comic Sans MS" panose="030F0702030302020204" pitchFamily="66" charset="0"/>
              </a:rPr>
              <a:t>(2Corinthiens 2.15)</a:t>
            </a:r>
            <a:endParaRPr lang="es-ES" b="1" dirty="0">
              <a:solidFill>
                <a:srgbClr val="BEE395"/>
              </a:solidFill>
              <a:effectLst>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2468152A-9B0B-4712-EDF4-E1C4159328A9}"/>
              </a:ext>
            </a:extLst>
          </p:cNvPr>
          <p:cNvSpPr txBox="1"/>
          <p:nvPr/>
        </p:nvSpPr>
        <p:spPr>
          <a:xfrm>
            <a:off x="4899927" y="1372153"/>
            <a:ext cx="7148185" cy="1938992"/>
          </a:xfrm>
          <a:prstGeom prst="rect">
            <a:avLst/>
          </a:prstGeom>
          <a:noFill/>
        </p:spPr>
        <p:txBody>
          <a:bodyPr wrap="square" rtlCol="0">
            <a:spAutoFit/>
          </a:bodyPr>
          <a:lstStyle/>
          <a:p>
            <a:pPr>
              <a:spcBef>
                <a:spcPts val="600"/>
              </a:spcBef>
            </a:pPr>
            <a:r>
              <a:rPr lang="es-ES" sz="2000" b="1" dirty="0"/>
              <a:t>En évoquant la façon dont Dieu « ouvrit une porte » pour que l'Évangile fût prêché avec succès à Troas, Paul éclate en un cri d'éloge et de victoire : « Mais grâces soient rendues à Dieu, qui nous fait toujours triompher en Christ, et qui répand par nous en tout lieu la bonne odeur de sa connaissance » (2 </a:t>
            </a:r>
            <a:r>
              <a:rPr lang="es-ES" sz="2000" b="1" dirty="0" err="1"/>
              <a:t>Corinthiens</a:t>
            </a:r>
            <a:r>
              <a:rPr lang="es-ES" sz="2000" b="1" dirty="0"/>
              <a:t> 2.14).</a:t>
            </a:r>
          </a:p>
        </p:txBody>
      </p:sp>
      <p:pic>
        <p:nvPicPr>
          <p:cNvPr id="6" name="Imagen 5">
            <a:extLst>
              <a:ext uri="{FF2B5EF4-FFF2-40B4-BE49-F238E27FC236}">
                <a16:creationId xmlns:a16="http://schemas.microsoft.com/office/drawing/2014/main" id="{4E6F8681-ADBA-E561-876B-B321D662E3A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202653" y="3831668"/>
            <a:ext cx="4661338" cy="2704043"/>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sp>
        <p:nvSpPr>
          <p:cNvPr id="10" name="CuadroTexto 9">
            <a:extLst>
              <a:ext uri="{FF2B5EF4-FFF2-40B4-BE49-F238E27FC236}">
                <a16:creationId xmlns:a16="http://schemas.microsoft.com/office/drawing/2014/main" id="{87C6F0BD-C0BF-9A41-215C-2CFCA9487621}"/>
              </a:ext>
            </a:extLst>
          </p:cNvPr>
          <p:cNvSpPr txBox="1"/>
          <p:nvPr/>
        </p:nvSpPr>
        <p:spPr>
          <a:xfrm>
            <a:off x="216439" y="3263952"/>
            <a:ext cx="6986213" cy="1631216"/>
          </a:xfrm>
          <a:prstGeom prst="rect">
            <a:avLst/>
          </a:prstGeom>
          <a:noFill/>
        </p:spPr>
        <p:txBody>
          <a:bodyPr wrap="square">
            <a:spAutoFit/>
          </a:bodyPr>
          <a:lstStyle/>
          <a:p>
            <a:pPr>
              <a:spcBef>
                <a:spcPts val="600"/>
              </a:spcBef>
            </a:pPr>
            <a:r>
              <a:rPr lang="es-ES" sz="2000" b="1" dirty="0"/>
              <a:t>Comme un parfum qui imprègne tout, la connaissance de Christ atteint chaque âme. Pour les Corinthiens, comme pour nous, ce parfum est pour la vie éternelle. Cependant, pour ceux qui rejettent l'appel, il est une odeur de </a:t>
            </a:r>
            <a:r>
              <a:rPr lang="es-ES" sz="2000" b="1" dirty="0" err="1"/>
              <a:t>mort</a:t>
            </a:r>
            <a:r>
              <a:rPr lang="es-ES" sz="2000" b="1" dirty="0"/>
              <a:t>.    (2 </a:t>
            </a:r>
            <a:r>
              <a:rPr lang="es-ES" sz="2000" b="1" dirty="0" err="1"/>
              <a:t>Corinthiens</a:t>
            </a:r>
            <a:r>
              <a:rPr lang="es-ES" sz="2000" b="1" dirty="0"/>
              <a:t> 2.15-16).</a:t>
            </a:r>
          </a:p>
        </p:txBody>
      </p:sp>
      <p:sp>
        <p:nvSpPr>
          <p:cNvPr id="12" name="CuadroTexto 11">
            <a:extLst>
              <a:ext uri="{FF2B5EF4-FFF2-40B4-BE49-F238E27FC236}">
                <a16:creationId xmlns:a16="http://schemas.microsoft.com/office/drawing/2014/main" id="{13A2B04A-9E99-7331-3EBA-05B75651AE14}"/>
              </a:ext>
            </a:extLst>
          </p:cNvPr>
          <p:cNvSpPr txBox="1"/>
          <p:nvPr/>
        </p:nvSpPr>
        <p:spPr>
          <a:xfrm>
            <a:off x="2140085" y="4877956"/>
            <a:ext cx="5062567" cy="1938992"/>
          </a:xfrm>
          <a:prstGeom prst="rect">
            <a:avLst/>
          </a:prstGeom>
          <a:noFill/>
        </p:spPr>
        <p:txBody>
          <a:bodyPr wrap="square">
            <a:spAutoFit/>
          </a:bodyPr>
          <a:lstStyle/>
          <a:p>
            <a:pPr>
              <a:spcBef>
                <a:spcPts val="600"/>
              </a:spcBef>
            </a:pPr>
            <a:r>
              <a:rPr lang="es-ES" sz="2000" b="1" dirty="0"/>
              <a:t>Se concentrant sur la responsabilité que cela implique, Paul expose que le message doit être donné avec sincérité, sans rechercher aucun avantage personnel, mais uniquement le salut des </a:t>
            </a:r>
            <a:r>
              <a:rPr lang="es-ES" sz="2000" b="1" dirty="0" err="1"/>
              <a:t>auditeurs</a:t>
            </a:r>
            <a:r>
              <a:rPr lang="es-ES" sz="2000" b="1" dirty="0"/>
              <a:t>. (2 </a:t>
            </a:r>
            <a:r>
              <a:rPr lang="es-ES" sz="2000" b="1" dirty="0" err="1"/>
              <a:t>Corinthiens</a:t>
            </a:r>
            <a:r>
              <a:rPr lang="es-ES" sz="2000" b="1" dirty="0"/>
              <a:t> 2.17).</a:t>
            </a:r>
          </a:p>
        </p:txBody>
      </p:sp>
      <p:pic>
        <p:nvPicPr>
          <p:cNvPr id="15" name="Imagen 14">
            <a:extLst>
              <a:ext uri="{FF2B5EF4-FFF2-40B4-BE49-F238E27FC236}">
                <a16:creationId xmlns:a16="http://schemas.microsoft.com/office/drawing/2014/main" id="{A541122A-DC98-F7F7-973C-FF5BCF1A3ED2}"/>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87240" y="862324"/>
            <a:ext cx="4492365" cy="2304581"/>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7" name="Imagen 16">
            <a:extLst>
              <a:ext uri="{FF2B5EF4-FFF2-40B4-BE49-F238E27FC236}">
                <a16:creationId xmlns:a16="http://schemas.microsoft.com/office/drawing/2014/main" id="{85D8C5BD-CFC5-24C2-D00C-3BF04BDCF14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03781" y="4959594"/>
            <a:ext cx="1797482" cy="1797482"/>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414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1+#ppt_w/2"/>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cTn>
                              </p:par>
                              <p:par>
                                <p:cTn id="45" presetID="50" presetClass="entr" presetSubtype="0"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3"/>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1249701" y="613508"/>
            <a:ext cx="10715320" cy="5339923"/>
          </a:xfrm>
          <a:prstGeom prst="rect">
            <a:avLst/>
          </a:prstGeom>
          <a:noFill/>
        </p:spPr>
        <p:txBody>
          <a:bodyPr wrap="square">
            <a:spAutoFit/>
          </a:bodyPr>
          <a:lstStyle/>
          <a:p>
            <a:pPr>
              <a:spcBef>
                <a:spcPts val="600"/>
              </a:spcBef>
            </a:pPr>
            <a:r>
              <a:rPr lang="fr-FR" sz="2800" b="1" dirty="0">
                <a:latin typeface="Constantia" panose="02030602050306030303" pitchFamily="18" charset="0"/>
              </a:rPr>
              <a:t>« Le fidèle messager (Tite) apportait, en effet, des nouvelles réjouissantes des chrétiens de Corinthe, dont la conduite s’était merveilleusement transformée. Beaucoup d’entre eux avaient suivi les conseils contenus dans l’épître de Paul et s’étaient repentis de leurs péchés. Leur vie n’était plus un déshonneur pour le christianisme mais, au contraire, elle parlait en faveur de la piété vécue. […]</a:t>
            </a:r>
          </a:p>
          <a:p>
            <a:pPr>
              <a:spcBef>
                <a:spcPts val="600"/>
              </a:spcBef>
            </a:pPr>
            <a:r>
              <a:rPr lang="fr-FR" sz="2800" b="1" dirty="0">
                <a:latin typeface="Constantia" panose="02030602050306030303" pitchFamily="18" charset="0"/>
              </a:rPr>
              <a:t>En effet, la tristesse selon Dieu produit une repentance à salut dont on ne se repent jamais.” Cette repentance, produite par l’influence de la grâce divine, conduit à la confession du péché et à son abandon. Tels étaient les résultats que l’apôtre déclarait avoir constatés dans la vie des Corinthiens. »</a:t>
            </a:r>
          </a:p>
        </p:txBody>
      </p:sp>
      <p:sp>
        <p:nvSpPr>
          <p:cNvPr id="4" name="CuadroTexto 3">
            <a:extLst>
              <a:ext uri="{FF2B5EF4-FFF2-40B4-BE49-F238E27FC236}">
                <a16:creationId xmlns:a16="http://schemas.microsoft.com/office/drawing/2014/main" id="{9697A149-7736-E05F-7122-BA67908A336A}"/>
              </a:ext>
            </a:extLst>
          </p:cNvPr>
          <p:cNvSpPr txBox="1"/>
          <p:nvPr/>
        </p:nvSpPr>
        <p:spPr>
          <a:xfrm>
            <a:off x="8024135" y="5905938"/>
            <a:ext cx="3940886" cy="338554"/>
          </a:xfrm>
          <a:prstGeom prst="rect">
            <a:avLst/>
          </a:prstGeom>
          <a:noFill/>
        </p:spPr>
        <p:txBody>
          <a:bodyPr wrap="none" rtlCol="0">
            <a:spAutoFit/>
          </a:bodyPr>
          <a:lstStyle/>
          <a:p>
            <a:pPr algn="r"/>
            <a:r>
              <a:rPr lang="fr-FR" sz="1600" b="1" dirty="0"/>
              <a:t>E. G. W. (Conquérants Pacifiques, p. 288)</a:t>
            </a:r>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5225</TotalTime>
  <Words>1274</Words>
  <Application>Microsoft Office PowerPoint</Application>
  <PresentationFormat>Panorámica</PresentationFormat>
  <Paragraphs>57</Paragraphs>
  <Slides>9</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9</vt:i4>
      </vt:variant>
    </vt:vector>
  </HeadingPairs>
  <TitlesOfParts>
    <vt:vector size="15" baseType="lpstr">
      <vt:lpstr>Arial</vt:lpstr>
      <vt:lpstr>Aptos</vt:lpstr>
      <vt:lpstr>Comic Sans MS</vt:lpstr>
      <vt:lpstr>Aptos Display</vt:lpstr>
      <vt:lpstr>Constantia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60</cp:revision>
  <dcterms:created xsi:type="dcterms:W3CDTF">2026-07-22T06:08:40Z</dcterms:created>
  <dcterms:modified xsi:type="dcterms:W3CDTF">2026-08-24T19:19:30Z</dcterms:modified>
</cp:coreProperties>
</file>