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Nirmala UI" panose="020B0502040204020203" pitchFamily="34" charset="0"/>
      <p:regular r:id="rId17"/>
      <p:bold r:id="rId1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B1C"/>
    <a:srgbClr val="79A046"/>
    <a:srgbClr val="FFFFCC"/>
    <a:srgbClr val="A04D20"/>
    <a:srgbClr val="537577"/>
    <a:srgbClr val="729B9D"/>
    <a:srgbClr val="666C58"/>
    <a:srgbClr val="9DA38F"/>
    <a:srgbClr val="DEE0D9"/>
    <a:srgbClr val="F47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विश्वास की नींव है</a:t>
          </a:r>
          <a:endPar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CB128B8E-CF8E-45C8-AFFF-960286D4D94F}" type="par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1800" b="1">
            <a:effectLst>
              <a:outerShdw blurRad="38100" dist="38100" dir="2700000" algn="tl">
                <a:srgbClr val="000000">
                  <a:alpha val="43137"/>
                </a:srgbClr>
              </a:outerShdw>
            </a:effectLst>
          </a:endParaRPr>
        </a:p>
      </dgm:t>
    </dgm:pt>
    <dgm:pt modelId="{3B4ADB77-C03A-4CD6-8A91-1C414D52CC45}">
      <dgm:prSet custT="1"/>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उसके वादों पर विश्वास करके हम अपने विश्वास और साहस को नवीनीकृत करते हैं</a:t>
          </a:r>
          <a:endPar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3A9A75D7-14E8-4123-85F0-0615B7BF4328}" type="par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1800" b="1">
            <a:effectLst>
              <a:outerShdw blurRad="38100" dist="38100" dir="2700000" algn="tl">
                <a:srgbClr val="000000">
                  <a:alpha val="43137"/>
                </a:srgbClr>
              </a:outerShdw>
            </a:effectLst>
          </a:endParaRPr>
        </a:p>
      </dgm:t>
    </dgm:pt>
    <dgm:pt modelId="{AF94341D-0C61-4E7F-86A8-F4DD25F431F5}">
      <dgm:prSet custT="1"/>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इसकी पत्तियाँ जीवन के वृक्ष के फल के समान हैं</a:t>
          </a:r>
          <a:endPar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691E971F-B208-48DD-89F8-C08BBD2C21AB}" type="par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1800" b="1">
            <a:effectLst>
              <a:outerShdw blurRad="38100" dist="38100" dir="2700000" algn="tl">
                <a:srgbClr val="000000">
                  <a:alpha val="43137"/>
                </a:srgbClr>
              </a:outerShdw>
            </a:effectLst>
          </a:endParaRPr>
        </a:p>
      </dgm:t>
    </dgm:pt>
    <dgm:pt modelId="{26F7C2D3-62EE-4556-8F56-2522ADE0C86A}">
      <dgm:prSet custT="1"/>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खुशी, आशा और प्रकाश फैलाती है</a:t>
          </a:r>
          <a:endPar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5896A3A2-F26E-4BA2-B45A-74BA43ADE6F7}" type="par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1800" b="1">
            <a:effectLst>
              <a:outerShdw blurRad="38100" dist="38100" dir="2700000" algn="tl">
                <a:srgbClr val="000000">
                  <a:alpha val="43137"/>
                </a:srgbClr>
              </a:outerShdw>
            </a:effectLst>
          </a:endParaRPr>
        </a:p>
      </dgm:t>
    </dgm:pt>
    <dgm:pt modelId="{ACD9E306-0D5D-496E-B111-5E2041E43DCF}">
      <dgm:prSet custT="1"/>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हमें दिशा, निश्चितता, शक्ति और ज्ञान देती है</a:t>
          </a:r>
          <a:endPar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D30B44E7-1663-4A3A-A975-3265C766502D}" type="par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1800" b="1">
            <a:effectLst>
              <a:outerShdw blurRad="38100" dist="38100" dir="2700000" algn="tl">
                <a:srgbClr val="000000">
                  <a:alpha val="43137"/>
                </a:srgbClr>
              </a:outerShdw>
            </a:effectLst>
          </a:endParaRPr>
        </a:p>
      </dgm:t>
    </dgm:pt>
    <dgm:pt modelId="{BDE27B36-6187-4049-9049-416037814F8C}">
      <dgm:prSet custT="1"/>
      <dgm:spPr/>
      <dgm:t>
        <a:bodyPr/>
        <a:lstStyle/>
        <a:p>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शारीरिक, मानसिक, भावनात्मक और आध्यात्मिक रूप से हमारे अस्तित्व में रहती है</a:t>
          </a:r>
          <a:endPar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11C481CC-19A4-4AF0-A975-6AB7BA38BAAD}" type="par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18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Y="146082">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टिंडेल (1494-1536) ने वाईक्लिफ की बाइबल (लैटिन से अनुवादित) की त्रुटियों को ठीक करने के लिए मूल भाषाओं से सीधा अनुवाद किया। उसने यूनानी से अनुवादित नये नियम को प्रकाशित किया।</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AF5AD1FA-094F-4E1B-ADAD-81467F4B29FB}" type="parTrans" cxnId="{92CB5ABF-0658-4001-997A-1ADA7B88C1BA}">
      <dgm:prSet/>
      <dgm:spPr/>
      <dgm:t>
        <a:bodyPr/>
        <a:lstStyle/>
        <a:p>
          <a:endParaRPr lang="es-ES">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माइल्स कवरडेल ने इब्रानी मूल से पुराने नियम के अनुवाद के साथ टिंडेल के काम को जारी रखा और पूरक बनाया। इस प्रकार, 1535 में अंग्रेजी में छापी गयी पहली बाइबल प्रकाशित हुई।</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79DAF751-A9CA-45B9-BA80-3AE5BB89AC19}" type="parTrans" cxnId="{F8E3F5BB-D49B-4CB1-9CCE-62BBDD9A67DF}">
      <dgm:prSet/>
      <dgm:spPr/>
      <dgm:t>
        <a:bodyPr/>
        <a:lstStyle/>
        <a:p>
          <a:endParaRPr lang="es-ES">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a:effectLst>
              <a:outerShdw blurRad="38100" dist="38100" dir="2700000" algn="tl">
                <a:srgbClr val="000000">
                  <a:alpha val="43137"/>
                </a:srgbClr>
              </a:outerShdw>
            </a:effectLst>
          </a:endParaRPr>
        </a:p>
      </dgm:t>
    </dgm:pt>
    <dgm:pt modelId="{D0129D37-6422-45D6-A997-59082DA2BB35}">
      <dgm:prSet custT="1"/>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संस्करण अंग्रेजी बोलने वालों के बीच सबसे व्यापक रूप से उपयोग किए जाने वाले बाइबल अनुवाद के आधार के रूप में कार्य करता है: </a:t>
          </a:r>
          <a:r>
            <a:rPr lang="hi-IN" sz="2000" b="1" i="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किंग जेम्स संस्करण</a:t>
          </a: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जो 1611 में प्रकाशित हुआ था। टिंडेल, कवरडेल और </a:t>
          </a:r>
          <a:r>
            <a:rPr lang="hi-IN" sz="2000" b="1" i="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केजेवी</a:t>
          </a: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को तैयार करने वाले विद्वानों के काम ने लाखों लोगों को प्रभावित किया है, और उन्हें परमेश्वर के ज्ञान में लाया गया है।</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7C9446E1-DDFB-4CFA-A98F-D56393DB11EF}" type="parTrans" cxnId="{E757859B-C75F-4EC8-BC9B-04264DC13E9B}">
      <dgm:prSet/>
      <dgm:spPr/>
      <dgm:t>
        <a:bodyPr/>
        <a:lstStyle/>
        <a:p>
          <a:endParaRPr lang="es-ES">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a:effectLst>
              <a:outerShdw blurRad="38100" dist="38100" dir="2700000" algn="tl">
                <a:srgbClr val="000000">
                  <a:alpha val="43137"/>
                </a:srgbClr>
              </a:outerShdw>
            </a:effectLst>
          </a:endParaRPr>
        </a:p>
      </dgm:t>
    </dgm:pt>
    <dgm:pt modelId="{801EE58B-501C-4F72-99A8-9DAA7A5B5838}">
      <dgm:prSet custT="1"/>
      <dgm:spPr/>
      <dgm:t>
        <a:bodyPr/>
        <a:lstStyle/>
        <a:p>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मजे की बात यह है कि एक व्यक्ति जिसने कभी भी खुले तौर पर सुधार को स्वीकार नहीं किया था, वह इन अनुवादों में अपरिहार्य मददगार था: इरास्मस निवासी रॉटरडैम, जिसने उस समय यूनानी में नया नियम प्रकाशित किया (जो सुधारकों के सभी अनुवादों के लिए आधार के रूप में कार्य करता था)।</a:t>
          </a:r>
          <a:endParaRPr lang="es-ES" sz="20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gm:t>
    </dgm:pt>
    <dgm:pt modelId="{8B96FD6B-AE95-4732-AD9F-B3E32E548761}" type="parTrans" cxnId="{EB253577-4A46-4766-9B09-9A1482EBD612}">
      <dgm:prSet/>
      <dgm:spPr/>
      <dgm:t>
        <a:bodyPr/>
        <a:lstStyle/>
        <a:p>
          <a:endParaRPr lang="es-ES">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मार्टिन लूथर</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पियरे रॉबर्ट ओलिवटन</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फ़्रेंच में (1535)</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EF40E465-F80F-4541-97C7-B29D6893C3F6}" type="parTrans" cxnId="{44D2C5B1-62BB-42DC-9B4B-771547908A8C}">
      <dgm:prSet/>
      <dgm:spPr/>
      <dgm:t>
        <a:bodyPr/>
        <a:lstStyle/>
        <a:p>
          <a:pPr algn="ctr"/>
          <a:endParaRPr lang="es-ES" b="1"/>
        </a:p>
      </dgm:t>
    </dgm:pt>
    <dgm:pt modelId="{78D37482-FC80-456A-BDC0-D1493204B5F4}" type="sibTrans" cxnId="{44D2C5B1-62BB-42DC-9B4B-771547908A8C}">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क्रालिस बाइबल</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चेक में (1579)</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जोनास ब्रेटकुनास</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लिथुआनियाई में (1579)</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3213E50D-2430-478D-8276-815FCDC77ADF}" type="parTrans" cxnId="{A5085406-F795-4511-99CE-D686514C496A}">
      <dgm:prSet/>
      <dgm:spPr/>
      <dgm:t>
        <a:bodyPr/>
        <a:lstStyle/>
        <a:p>
          <a:pPr algn="ctr"/>
          <a:endParaRPr lang="es-ES" b="1"/>
        </a:p>
      </dgm:t>
    </dgm:pt>
    <dgm:pt modelId="{3068FD0E-28D0-4FDA-9DF0-7831B50352CA}" type="sibTrans" cxnId="{A5085406-F795-4511-99CE-D686514C496A}">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ज्यूरिज डेलमेटिन</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स्लोवेनियाई में (1584)</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6F0B9F12-3D09-47E0-9073-4A36D14793D6}" type="parTrans" cxnId="{ED89EB98-6970-46C0-8A50-25354E9C0579}">
      <dgm:prSet/>
      <dgm:spPr/>
      <dgm:t>
        <a:bodyPr/>
        <a:lstStyle/>
        <a:p>
          <a:pPr algn="ctr"/>
          <a:endParaRPr lang="es-ES" b="1"/>
        </a:p>
      </dgm:t>
    </dgm:pt>
    <dgm:pt modelId="{CEBEC11A-3934-4E9E-91B4-71C45905986B}" type="sibTrans" cxnId="{ED89EB98-6970-46C0-8A50-25354E9C0579}">
      <dgm:prSet/>
      <dgm:spPr/>
      <dgm:t>
        <a:bodyPr/>
        <a:lstStyle/>
        <a:p>
          <a:pPr algn="ctr"/>
          <a:endParaRPr lang="es-ES"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इटालियन में (1607)</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6056E784-04AF-4E91-B31A-0FE8C3E6128F}" type="parTrans" cxnId="{F29D8313-7E33-44D8-B722-6CB87319D49B}">
      <dgm:prSet/>
      <dgm:spPr/>
      <dgm:t>
        <a:bodyPr/>
        <a:lstStyle/>
        <a:p>
          <a:pPr algn="ctr"/>
          <a:endParaRPr lang="es-ES" b="1"/>
        </a:p>
      </dgm:t>
    </dgm:pt>
    <dgm:pt modelId="{84AC56BE-9475-4360-B0D1-F3B3A618CB07}" type="sibTrans" cxnId="{F29D8313-7E33-44D8-B722-6CB87319D49B}">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जियोवन्नी डियोडाटी</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जोआओ फरेरा डी अल्मेडा</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पुर्तगाली में (1691)</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B4E95E88-B45E-4B85-9A18-B13F65D21ECC}" type="parTrans" cxnId="{4D8C2629-5AAE-41CC-AE69-3994C2B8CD23}">
      <dgm:prSet/>
      <dgm:spPr/>
      <dgm:t>
        <a:bodyPr/>
        <a:lstStyle/>
        <a:p>
          <a:pPr algn="ctr"/>
          <a:endParaRPr lang="es-ES" b="1"/>
        </a:p>
      </dgm:t>
    </dgm:pt>
    <dgm:pt modelId="{83129B80-7904-4511-AE3A-284784E2D53A}" type="sibTrans" cxnId="{4D8C2629-5AAE-41CC-AE69-3994C2B8CD23}">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hi-IN" sz="1400" b="1" dirty="0">
              <a:latin typeface="Nirmala UI" panose="020B0502040204020203" pitchFamily="34" charset="0"/>
              <a:ea typeface="Nirmala UI" panose="020B0502040204020203" pitchFamily="34" charset="0"/>
              <a:cs typeface="Nirmala UI" panose="020B0502040204020203" pitchFamily="34" charset="0"/>
            </a:rPr>
            <a:t>स्पैनिश में (1569)</a:t>
          </a:r>
          <a:endParaRPr lang="es-ES" sz="1400" b="1" dirty="0">
            <a:latin typeface="Nirmala UI" panose="020B0502040204020203" pitchFamily="34" charset="0"/>
            <a:ea typeface="Nirmala UI" panose="020B0502040204020203" pitchFamily="34" charset="0"/>
            <a:cs typeface="Nirmala UI" panose="020B0502040204020203" pitchFamily="34" charset="0"/>
          </a:endParaRPr>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ब्रेस्ट बाइबल</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पोलिश में (1563)</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D9359D92-4406-4CA2-869F-5C661719B48F}" type="parTrans" cxnId="{9A19F75E-C389-46CF-969B-F85EAD529698}">
      <dgm:prSet/>
      <dgm:spPr/>
      <dgm:t>
        <a:bodyPr/>
        <a:lstStyle/>
        <a:p>
          <a:endParaRPr lang="es-ES"/>
        </a:p>
      </dgm:t>
    </dgm:pt>
    <dgm:pt modelId="{A216FB5C-D4A5-4F8F-927B-810C9C27CD0D}" type="sibTrans" cxnId="{9A19F75E-C389-46CF-969B-F85EAD529698}">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hi-IN"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कैसियोडोरो डी रीना</a:t>
          </a:r>
          <a:endParaRPr lang="es-ES" sz="1800" b="1"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hi-IN" sz="1600" b="1" dirty="0">
              <a:latin typeface="Nirmala UI" panose="020B0502040204020203" pitchFamily="34" charset="0"/>
              <a:ea typeface="Nirmala UI" panose="020B0502040204020203" pitchFamily="34" charset="0"/>
              <a:cs typeface="Nirmala UI" panose="020B0502040204020203" pitchFamily="34" charset="0"/>
            </a:rPr>
            <a:t>जर्मन में (1534)</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dgm:t>
    </dgm:pt>
    <dgm:pt modelId="{A2A413DF-5672-4434-8D35-41EC688B465D}" type="sibTrans" cxnId="{A10BDD7D-2C56-4210-9325-DE960E5F512B}">
      <dgm:prSet/>
      <dgm:spPr/>
      <dgm:t>
        <a:bodyPr/>
        <a:lstStyle/>
        <a:p>
          <a:pPr algn="ctr"/>
          <a:endParaRPr lang="es-ES" b="1"/>
        </a:p>
      </dgm:t>
    </dgm:pt>
    <dgm:pt modelId="{E82D2B1B-514C-4FA2-9D39-21372714EFD8}" type="parTrans" cxnId="{A10BDD7D-2C56-4210-9325-DE960E5F512B}">
      <dgm:prSet/>
      <dgm:spPr/>
      <dgm:t>
        <a:bodyPr/>
        <a:lstStyle/>
        <a:p>
          <a:pPr algn="ctr"/>
          <a:endParaRPr lang="es-ES" b="1"/>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custScaleY="113427" custLinFactNeighborX="-3773" custLinFactNeighborY="11711">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52353" custLinFactNeighborX="-4869" custLinFactNeighborY="6483">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114340" custLinFactNeighborX="-3246" custLinFactNeighborY="11665">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67706" custLinFactNeighborX="-3822" custLinFactNeighborY="1509">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custScaleY="122592" custLinFactNeighborX="-3276" custLinFactNeighborY="1408">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custScaleX="114883" custScaleY="171027" custLinFactNeighborX="-3521" custLinFactNeighborY="11411">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custScaleY="152032" custLinFactNeighborX="-3619" custLinFactNeighborY="10284">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custScaleY="203070" custLinFactNeighborX="-3801">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custScaleY="114877"/>
      <dgm:spPr>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14585" custScaleY="152872" custLinFactNeighborX="-3234" custLinFactNeighborY="0">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12538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विश्वास की नींव है</a:t>
          </a:r>
          <a:endParaRPr lang="es-ES"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90818" y="65779"/>
        <a:ext cx="712538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391382" y="431472"/>
          <a:ext cx="6924816"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उसके वादों पर विश्वास करके हम अपने विश्वास और साहस को नवीनीकृत करते हैं</a:t>
          </a:r>
          <a:endParaRPr lang="es-ES"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91382" y="431472"/>
        <a:ext cx="6924816"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683310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इसकी पत्तियाँ जीवन के वृक्ष के फल के समान हैं</a:t>
          </a:r>
          <a:endParaRPr lang="es-ES"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83094" y="797165"/>
        <a:ext cx="683310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683310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खुशी, आशा और प्रकाश फैलाती है</a:t>
          </a:r>
          <a:endParaRPr lang="es-ES"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483094" y="1162626"/>
        <a:ext cx="683310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692481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हमें दिशा, निश्चितता, शक्ति और ज्ञान देती है</a:t>
          </a:r>
          <a:endParaRPr lang="es-ES"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391382" y="1528319"/>
        <a:ext cx="692481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12538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40640" rIns="40640" bIns="40640" numCol="1" spcCol="1270" anchor="ctr" anchorCtr="0">
          <a:noAutofit/>
        </a:bodyPr>
        <a:lstStyle/>
        <a:p>
          <a:pPr marL="0" lvl="0" indent="0" algn="l" defTabSz="711200">
            <a:lnSpc>
              <a:spcPct val="90000"/>
            </a:lnSpc>
            <a:spcBef>
              <a:spcPct val="0"/>
            </a:spcBef>
            <a:spcAft>
              <a:spcPct val="35000"/>
            </a:spcAft>
            <a:buNone/>
          </a:pPr>
          <a:r>
            <a:rPr lang="hi-IN"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शारीरिक, मानसिक, भावनात्मक और आध्यात्मिक रूप से हमारे अस्तित्व में रहती है</a:t>
          </a:r>
          <a:endParaRPr lang="es-ES" sz="16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190818" y="1894012"/>
        <a:ext cx="712538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टिंडेल (1494-1536) ने वाईक्लिफ की बाइबल (लैटिन से अनुवादित) की त्रुटियों को ठीक करने के लिए मूल भाषाओं से सीधा अनुवाद किया। उसने यूनानी से अनुवादित नये नियम को प्रकाशित किया।</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माइल्स कवरडेल ने इब्रानी मूल से पुराने नियम के अनुवाद के साथ टिंडेल के काम को जारी रखा और पूरक बनाया। इस प्रकार, 1535 में अंग्रेजी में छापी गयी पहली बाइबल प्रकाशित हुई।</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संस्करण अंग्रेजी बोलने वालों के बीच सबसे व्यापक रूप से उपयोग किए जाने वाले बाइबल अनुवाद के आधार के रूप में कार्य करता है: </a:t>
          </a:r>
          <a:r>
            <a:rPr lang="hi-IN" sz="2000" b="1" i="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किंग जेम्स संस्करण</a:t>
          </a: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जो 1611 में प्रकाशित हुआ था। टिंडेल, कवरडेल और </a:t>
          </a:r>
          <a:r>
            <a:rPr lang="hi-IN" sz="2000" b="1" i="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केजेवी</a:t>
          </a: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को तैयार करने वाले विद्वानों के काम ने लाखों लोगों को प्रभावित किया है, और उन्हें परमेश्वर के ज्ञान में लाया गया है।</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i-IN" sz="2000" b="1"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मजे की बात यह है कि एक व्यक्ति जिसने कभी भी खुले तौर पर सुधार को स्वीकार नहीं किया था, वह इन अनुवादों में अपरिहार्य मददगार था: इरास्मस निवासी रॉटरडैम, जिसने उस समय यूनानी में नया नियम प्रकाशित किया (जो सुधारकों के सभी अनुवादों के लिए आधार के रूप में कार्य करता था)।</a:t>
          </a:r>
          <a:endParaRPr lang="es-ES" sz="2000" kern="1200"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576967" y="77823"/>
          <a:ext cx="1991044" cy="1592835"/>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689302" y="1539236"/>
          <a:ext cx="1772029" cy="63234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मार्टिन लूथर</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ts val="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जर्मन में (1534)</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689302" y="1539236"/>
        <a:ext cx="1772029" cy="632347"/>
      </dsp:txXfrm>
    </dsp:sp>
    <dsp:sp modelId="{9381188F-E7DA-40FC-9375-22EE5C5E6396}">
      <dsp:nvSpPr>
        <dsp:cNvPr id="0" name=""/>
        <dsp:cNvSpPr/>
      </dsp:nvSpPr>
      <dsp:spPr>
        <a:xfrm>
          <a:off x="2767116" y="23571"/>
          <a:ext cx="1991044" cy="1592835"/>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860030" y="1347334"/>
          <a:ext cx="1772029" cy="849356"/>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पियरे रॉबर्ट ओलिवटन</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फ़्रेंच में (1535)</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2860030" y="1347334"/>
        <a:ext cx="1772029" cy="849356"/>
      </dsp:txXfrm>
    </dsp:sp>
    <dsp:sp modelId="{9C61231E-0404-4548-8793-C129068A550C}">
      <dsp:nvSpPr>
        <dsp:cNvPr id="0" name=""/>
        <dsp:cNvSpPr/>
      </dsp:nvSpPr>
      <dsp:spPr>
        <a:xfrm>
          <a:off x="4957265" y="76551"/>
          <a:ext cx="1991044" cy="1592835"/>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78939" y="1535163"/>
          <a:ext cx="1772029" cy="637436"/>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ब्रेस्ट बाइबल</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पोलिश में (1563)</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5078939" y="1535163"/>
        <a:ext cx="1772029" cy="637436"/>
      </dsp:txXfrm>
    </dsp:sp>
    <dsp:sp modelId="{DA589B58-20FD-4A8C-9FBD-BEA5E57DA9EA}">
      <dsp:nvSpPr>
        <dsp:cNvPr id="0" name=""/>
        <dsp:cNvSpPr/>
      </dsp:nvSpPr>
      <dsp:spPr>
        <a:xfrm>
          <a:off x="7147414" y="2173"/>
          <a:ext cx="1991044" cy="1592835"/>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258881" y="1255410"/>
          <a:ext cx="1772029" cy="934948"/>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कैसियोडोरो डी रीना</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14300" lvl="1" indent="-114300" algn="ctr" defTabSz="622300">
            <a:lnSpc>
              <a:spcPct val="90000"/>
            </a:lnSpc>
            <a:spcBef>
              <a:spcPct val="0"/>
            </a:spcBef>
            <a:spcAft>
              <a:spcPct val="15000"/>
            </a:spcAft>
            <a:buNone/>
          </a:pPr>
          <a:r>
            <a:rPr lang="hi-IN" sz="1400" b="1" kern="1200" dirty="0">
              <a:latin typeface="Nirmala UI" panose="020B0502040204020203" pitchFamily="34" charset="0"/>
              <a:ea typeface="Nirmala UI" panose="020B0502040204020203" pitchFamily="34" charset="0"/>
              <a:cs typeface="Nirmala UI" panose="020B0502040204020203" pitchFamily="34" charset="0"/>
            </a:rPr>
            <a:t>स्पैनिश में (1569)</a:t>
          </a:r>
          <a:endParaRPr lang="es-ES" sz="14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7258881" y="1255410"/>
        <a:ext cx="1772029" cy="934948"/>
      </dsp:txXfrm>
    </dsp:sp>
    <dsp:sp modelId="{2F797495-1574-4EF0-960A-25182C7A449E}">
      <dsp:nvSpPr>
        <dsp:cNvPr id="0" name=""/>
        <dsp:cNvSpPr/>
      </dsp:nvSpPr>
      <dsp:spPr>
        <a:xfrm>
          <a:off x="9337564" y="65050"/>
          <a:ext cx="1991044" cy="15928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458706" y="1443477"/>
          <a:ext cx="1772029" cy="683441"/>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क्रालिस बाइबल</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चेक में (1579)</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9458706" y="1443477"/>
        <a:ext cx="1772029" cy="683441"/>
      </dsp:txXfrm>
    </dsp:sp>
    <dsp:sp modelId="{8F09164C-FA00-484E-B26F-3F9A4BFEACA6}">
      <dsp:nvSpPr>
        <dsp:cNvPr id="0" name=""/>
        <dsp:cNvSpPr/>
      </dsp:nvSpPr>
      <dsp:spPr>
        <a:xfrm>
          <a:off x="1581317" y="2425710"/>
          <a:ext cx="1991044" cy="1592835"/>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566252" y="3708110"/>
          <a:ext cx="2035761" cy="953462"/>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जोनास ब्रेटकुनास</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लिथुआनियाई में (1579)</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1566252" y="3708110"/>
        <a:ext cx="2035761" cy="953462"/>
      </dsp:txXfrm>
    </dsp:sp>
    <dsp:sp modelId="{BAD61B97-3C60-49D8-B71F-1B59944EF672}">
      <dsp:nvSpPr>
        <dsp:cNvPr id="0" name=""/>
        <dsp:cNvSpPr/>
      </dsp:nvSpPr>
      <dsp:spPr>
        <a:xfrm>
          <a:off x="3863511" y="2452184"/>
          <a:ext cx="1991044" cy="1592835"/>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978575" y="3798031"/>
          <a:ext cx="1772029" cy="84756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ज्यूरिज डेलमेटिन</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स्लोवेनियाई में (1584)</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3978575" y="3798031"/>
        <a:ext cx="1772029" cy="847567"/>
      </dsp:txXfrm>
    </dsp:sp>
    <dsp:sp modelId="{9E8819A4-D7C4-4567-A0CF-0A34AA077F00}">
      <dsp:nvSpPr>
        <dsp:cNvPr id="0" name=""/>
        <dsp:cNvSpPr/>
      </dsp:nvSpPr>
      <dsp:spPr>
        <a:xfrm>
          <a:off x="6053660" y="2381050"/>
          <a:ext cx="1991044" cy="1592835"/>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6165499" y="3527299"/>
          <a:ext cx="1772029" cy="1132100"/>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जियोवन्नी डियोडाटी</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इटालियन में (1607)</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6165499" y="3527299"/>
        <a:ext cx="1772029" cy="1132100"/>
      </dsp:txXfrm>
    </dsp:sp>
    <dsp:sp modelId="{77D33E09-2A0C-447C-93F0-FA354CD1BA58}">
      <dsp:nvSpPr>
        <dsp:cNvPr id="0" name=""/>
        <dsp:cNvSpPr/>
      </dsp:nvSpPr>
      <dsp:spPr>
        <a:xfrm>
          <a:off x="8243809" y="2391771"/>
          <a:ext cx="1991044" cy="1829802"/>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236471" y="3796428"/>
          <a:ext cx="2030480" cy="852250"/>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i-IN"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rPr>
            <a:t>जोआओ फरेरा डी अल्मेडा</a:t>
          </a:r>
          <a:endParaRPr lang="es-ES" sz="1800" b="1" kern="1200" dirty="0">
            <a:solidFill>
              <a:srgbClr val="FFFFCC"/>
            </a:solidFill>
            <a:latin typeface="Nirmala UI" panose="020B0502040204020203" pitchFamily="34" charset="0"/>
            <a:ea typeface="Nirmala UI" panose="020B0502040204020203" pitchFamily="34" charset="0"/>
            <a:cs typeface="Nirmala UI" panose="020B0502040204020203" pitchFamily="34" charset="0"/>
          </a:endParaRPr>
        </a:p>
        <a:p>
          <a:pPr marL="171450" lvl="1" indent="-171450" algn="ctr" defTabSz="711200">
            <a:lnSpc>
              <a:spcPct val="90000"/>
            </a:lnSpc>
            <a:spcBef>
              <a:spcPct val="0"/>
            </a:spcBef>
            <a:spcAft>
              <a:spcPct val="15000"/>
            </a:spcAft>
            <a:buNone/>
          </a:pPr>
          <a:r>
            <a:rPr lang="hi-IN" sz="1600" b="1" kern="1200" dirty="0">
              <a:latin typeface="Nirmala UI" panose="020B0502040204020203" pitchFamily="34" charset="0"/>
              <a:ea typeface="Nirmala UI" panose="020B0502040204020203" pitchFamily="34" charset="0"/>
              <a:cs typeface="Nirmala UI" panose="020B0502040204020203" pitchFamily="34" charset="0"/>
            </a:rPr>
            <a:t>पुर्तगाली में (1691)</a:t>
          </a:r>
          <a:endParaRPr lang="es-ES" sz="1600" b="1" kern="1200" dirty="0">
            <a:latin typeface="Nirmala UI" panose="020B0502040204020203" pitchFamily="34" charset="0"/>
            <a:ea typeface="Nirmala UI" panose="020B0502040204020203" pitchFamily="34" charset="0"/>
            <a:cs typeface="Nirmala UI" panose="020B0502040204020203" pitchFamily="34" charset="0"/>
          </a:endParaRPr>
        </a:p>
      </dsp:txBody>
      <dsp:txXfrm>
        <a:off x="8236471" y="3796428"/>
        <a:ext cx="2030480" cy="8522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15/04/2024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9851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78554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2165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3165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225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3453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8056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721621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3424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90984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68855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15/04/2024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15/04/2024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15/04/2024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50818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60330" y="4200942"/>
            <a:ext cx="5792795" cy="193899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hi-IN"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latin typeface="Nirmala UI" panose="020B0502040204020203" pitchFamily="34" charset="0"/>
                <a:ea typeface="Nirmala UI" panose="020B0502040204020203" pitchFamily="34" charset="0"/>
                <a:cs typeface="Nirmala UI" panose="020B0502040204020203" pitchFamily="34" charset="0"/>
              </a:rPr>
              <a:t>सभी बाधाओं के बावजूद विश्वास</a:t>
            </a:r>
            <a:endParaRPr lang="es-ES"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490371"/>
            <a:ext cx="6029326" cy="307777"/>
          </a:xfrm>
          <a:prstGeom prst="rect">
            <a:avLst/>
          </a:prstGeom>
          <a:noFill/>
        </p:spPr>
        <p:txBody>
          <a:bodyPr wrap="square" rtlCol="0">
            <a:spAutoFit/>
          </a:bodyPr>
          <a:lstStyle/>
          <a:p>
            <a:pPr algn="ctr"/>
            <a:r>
              <a:rPr lang="hi-IN" sz="1400" b="1" dirty="0">
                <a:solidFill>
                  <a:srgbClr val="499200"/>
                </a:solidFill>
                <a:latin typeface="Nirmala UI" panose="020B0502040204020203" pitchFamily="34" charset="0"/>
                <a:ea typeface="Nirmala UI" panose="020B0502040204020203" pitchFamily="34" charset="0"/>
                <a:cs typeface="Nirmala UI" panose="020B0502040204020203" pitchFamily="34" charset="0"/>
              </a:rPr>
              <a:t>पाठ 5, मई 4, 2024 के लिए </a:t>
            </a:r>
            <a:endParaRPr lang="es-ES" sz="1400" b="1" dirty="0">
              <a:solidFill>
                <a:srgbClr val="49920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5">
            <a:extLst>
              <a:ext uri="{FF2B5EF4-FFF2-40B4-BE49-F238E27FC236}">
                <a16:creationId xmlns:a16="http://schemas.microsoft.com/office/drawing/2014/main" id="{4E534DE1-C0FD-4491-6843-F2482618D4AC}"/>
              </a:ext>
            </a:extLst>
          </p:cNvPr>
          <p:cNvSpPr txBox="1"/>
          <p:nvPr/>
        </p:nvSpPr>
        <p:spPr>
          <a:xfrm>
            <a:off x="6052702" y="6421396"/>
            <a:ext cx="6029326" cy="307777"/>
          </a:xfrm>
          <a:prstGeom prst="rect">
            <a:avLst/>
          </a:prstGeom>
          <a:noFill/>
        </p:spPr>
        <p:txBody>
          <a:bodyPr wrap="square" rtlCol="0">
            <a:spAutoFit/>
          </a:bodyPr>
          <a:lstStyle/>
          <a:p>
            <a:pPr algn="ctr"/>
            <a:r>
              <a:rPr lang="hi-IN" sz="14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rPr>
              <a:t>हिंदी अनुवादक: पादरी विजय पाल सिंह</a:t>
            </a:r>
            <a:endParaRPr lang="es-ES" sz="1400" b="1" dirty="0">
              <a:solidFill>
                <a:schemeClr val="accent5">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2073732" y="2628756"/>
            <a:ext cx="6483127" cy="2308324"/>
          </a:xfrm>
          <a:prstGeom prst="rect">
            <a:avLst/>
          </a:prstGeom>
          <a:noFill/>
        </p:spPr>
        <p:txBody>
          <a:bodyPr wrap="square">
            <a:spAutoFit/>
          </a:bodyPr>
          <a:lstStyle/>
          <a:p>
            <a:pPr algn="ctr"/>
            <a:r>
              <a:rPr lang="hi-IN"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latin typeface="Nirmala UI" panose="020B0502040204020203" pitchFamily="34" charset="0"/>
                <a:ea typeface="Nirmala UI" panose="020B0502040204020203" pitchFamily="34" charset="0"/>
                <a:cs typeface="Nirmala UI" panose="020B0502040204020203" pitchFamily="34" charset="0"/>
              </a:rPr>
              <a:t>उद्धार का आधार </a:t>
            </a:r>
            <a:endParaRPr lang="es-ES" sz="7200" b="1" dirty="0">
              <a:ln w="12700">
                <a:solidFill>
                  <a:srgbClr val="3D7A00"/>
                </a:solidFill>
                <a:prstDash val="solid"/>
              </a:ln>
              <a:pattFill prst="pct50">
                <a:fgClr>
                  <a:srgbClr val="6FDE00"/>
                </a:fgClr>
                <a:bgClr>
                  <a:schemeClr val="accent4">
                    <a:lumMod val="20000"/>
                    <a:lumOff val="80000"/>
                  </a:schemeClr>
                </a:bgClr>
              </a:pattFill>
              <a:effectLst>
                <a:outerShdw dist="38100" dir="2640000" algn="bl" rotWithShape="0">
                  <a:srgbClr val="3D7A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9419"/>
            <a:ext cx="12192000" cy="769441"/>
          </a:xfrm>
          <a:prstGeom prst="rect">
            <a:avLst/>
          </a:prstGeom>
          <a:noFill/>
        </p:spPr>
        <p:txBody>
          <a:bodyPr wrap="square">
            <a:spAutoFit/>
          </a:bodyPr>
          <a:lstStyle/>
          <a:p>
            <a:pPr algn="ctr"/>
            <a:r>
              <a:rPr lang="hi-IN" sz="4400" b="1" i="1" dirty="0">
                <a:ln w="22225">
                  <a:solidFill>
                    <a:srgbClr val="B82B1C"/>
                  </a:solidFill>
                  <a:prstDash val="solid"/>
                </a:ln>
                <a:solidFill>
                  <a:srgbClr val="F47C73"/>
                </a:solidFill>
                <a:latin typeface="Nirmala UI" panose="020B0502040204020203" pitchFamily="34" charset="0"/>
                <a:ea typeface="Nirmala UI" panose="020B0502040204020203" pitchFamily="34" charset="0"/>
                <a:cs typeface="Nirmala UI" panose="020B0502040204020203" pitchFamily="34" charset="0"/>
              </a:rPr>
              <a:t>सोला ग्रैशिया </a:t>
            </a:r>
            <a:r>
              <a:rPr lang="hi-IN" sz="4400" b="1" i="1" dirty="0">
                <a:ln w="22225">
                  <a:solidFill>
                    <a:schemeClr val="accent6">
                      <a:lumMod val="75000"/>
                    </a:schemeClr>
                  </a:solidFill>
                  <a:prstDash val="solid"/>
                </a:ln>
                <a:solidFill>
                  <a:schemeClr val="accent6">
                    <a:lumMod val="60000"/>
                    <a:lumOff val="40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4000" b="1" i="1" dirty="0">
                <a:ln w="22225">
                  <a:solidFill>
                    <a:srgbClr val="B82B1C"/>
                  </a:solidFill>
                  <a:prstDash val="solid"/>
                </a:ln>
                <a:solidFill>
                  <a:srgbClr val="F47C73"/>
                </a:solidFill>
                <a:latin typeface="Nirmala UI" panose="020B0502040204020203" pitchFamily="34" charset="0"/>
                <a:ea typeface="Nirmala UI" panose="020B0502040204020203" pitchFamily="34" charset="0"/>
                <a:cs typeface="Nirmala UI" panose="020B0502040204020203" pitchFamily="34" charset="0"/>
              </a:rPr>
              <a:t> </a:t>
            </a:r>
            <a:r>
              <a:rPr lang="hi-IN" sz="4400" b="1" i="1" dirty="0">
                <a:ln w="22225">
                  <a:solidFill>
                    <a:srgbClr val="6863AB"/>
                  </a:solidFill>
                  <a:prstDash val="solid"/>
                </a:ln>
                <a:solidFill>
                  <a:srgbClr val="9E9EDD"/>
                </a:solidFill>
                <a:latin typeface="Nirmala UI" panose="020B0502040204020203" pitchFamily="34" charset="0"/>
                <a:ea typeface="Nirmala UI" panose="020B0502040204020203" pitchFamily="34" charset="0"/>
                <a:cs typeface="Nirmala UI" panose="020B0502040204020203" pitchFamily="34" charset="0"/>
              </a:rPr>
              <a:t>सोला फाइड </a:t>
            </a:r>
            <a:r>
              <a:rPr lang="hi-IN" sz="4400" b="1" i="1" dirty="0">
                <a:ln w="22225">
                  <a:solidFill>
                    <a:schemeClr val="accent6">
                      <a:lumMod val="75000"/>
                    </a:schemeClr>
                  </a:solidFill>
                  <a:prstDash val="solid"/>
                </a:ln>
                <a:solidFill>
                  <a:schemeClr val="accent6">
                    <a:lumMod val="60000"/>
                    <a:lumOff val="40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4000" b="1" i="1" dirty="0">
                <a:ln w="22225">
                  <a:solidFill>
                    <a:srgbClr val="B82B1C"/>
                  </a:solidFill>
                  <a:prstDash val="solid"/>
                </a:ln>
                <a:solidFill>
                  <a:srgbClr val="F47C73"/>
                </a:solidFill>
                <a:latin typeface="Nirmala UI" panose="020B0502040204020203" pitchFamily="34" charset="0"/>
                <a:ea typeface="Nirmala UI" panose="020B0502040204020203" pitchFamily="34" charset="0"/>
                <a:cs typeface="Nirmala UI" panose="020B0502040204020203" pitchFamily="34" charset="0"/>
              </a:rPr>
              <a:t> </a:t>
            </a:r>
            <a:r>
              <a:rPr lang="hi-IN" sz="4400" b="1" i="1" dirty="0">
                <a:ln w="22225">
                  <a:solidFill>
                    <a:srgbClr val="4F6E00"/>
                  </a:solidFill>
                  <a:prstDash val="solid"/>
                </a:ln>
                <a:solidFill>
                  <a:srgbClr val="A2C927"/>
                </a:solidFill>
                <a:latin typeface="Nirmala UI" panose="020B0502040204020203" pitchFamily="34" charset="0"/>
                <a:ea typeface="Nirmala UI" panose="020B0502040204020203" pitchFamily="34" charset="0"/>
                <a:cs typeface="Nirmala UI" panose="020B0502040204020203" pitchFamily="34" charset="0"/>
              </a:rPr>
              <a:t>सोलस क्राइस्टस</a:t>
            </a:r>
            <a:endParaRPr lang="es-ES" sz="4400" b="1" i="1" dirty="0">
              <a:ln w="22225">
                <a:solidFill>
                  <a:srgbClr val="4F6E00"/>
                </a:solidFill>
                <a:prstDash val="solid"/>
              </a:ln>
              <a:solidFill>
                <a:srgbClr val="A2C927"/>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1540042" y="619558"/>
            <a:ext cx="8970745" cy="646331"/>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“क्योंकि विश्‍वास के द्वारा अनुग्रह ही से तुम्हारा उद्धार हुआ है; और यह तुम्हारी ओर से नहीं, वरन् परमेश्‍वर का दान है—” (</a:t>
            </a:r>
            <a:r>
              <a:rPr lang="hi-IN" sz="1400"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इफिसियों 2:8</a:t>
            </a:r>
            <a:r>
              <a:rPr lang="hi-IN"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rPr>
              <a:t>)</a:t>
            </a:r>
            <a:endParaRPr lang="es-ES" b="1" i="1" dirty="0">
              <a:solidFill>
                <a:schemeClr val="accent2">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18350" y="1231834"/>
            <a:ext cx="6987300" cy="400110"/>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इफिसियों 2:8 से तीन मूलभूत सत्य सामने आते हैं।</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2ED69986-CF27-E2E9-07A8-EE3453A41C34}"/>
              </a:ext>
            </a:extLst>
          </p:cNvPr>
          <p:cNvSpPr txBox="1"/>
          <p:nvPr/>
        </p:nvSpPr>
        <p:spPr>
          <a:xfrm>
            <a:off x="739301" y="1658764"/>
            <a:ext cx="6472481" cy="923330"/>
          </a:xfrm>
          <a:prstGeom prst="rect">
            <a:avLst/>
          </a:prstGeom>
          <a:noFill/>
        </p:spPr>
        <p:txBody>
          <a:bodyPr wrap="square" rtlCol="0">
            <a:spAutoFit/>
          </a:bodyPr>
          <a:lstStyle/>
          <a:p>
            <a:r>
              <a:rPr lang="hi-IN" b="1" dirty="0">
                <a:latin typeface="Nirmala UI" panose="020B0502040204020203" pitchFamily="34" charset="0"/>
                <a:ea typeface="Nirmala UI" panose="020B0502040204020203" pitchFamily="34" charset="0"/>
                <a:cs typeface="Nirmala UI" panose="020B0502040204020203" pitchFamily="34" charset="0"/>
              </a:rPr>
              <a:t>हम </a:t>
            </a:r>
            <a:r>
              <a:rPr lang="hi-IN" b="1" u="sng" dirty="0">
                <a:solidFill>
                  <a:srgbClr val="B82B1C"/>
                </a:solidFill>
                <a:latin typeface="Nirmala UI" panose="020B0502040204020203" pitchFamily="34" charset="0"/>
                <a:ea typeface="Nirmala UI" panose="020B0502040204020203" pitchFamily="34" charset="0"/>
                <a:cs typeface="Nirmala UI" panose="020B0502040204020203" pitchFamily="34" charset="0"/>
              </a:rPr>
              <a:t>केवल अनुग्रह ही से </a:t>
            </a:r>
            <a:r>
              <a:rPr lang="hi-IN" b="1" dirty="0">
                <a:latin typeface="Nirmala UI" panose="020B0502040204020203" pitchFamily="34" charset="0"/>
                <a:ea typeface="Nirmala UI" panose="020B0502040204020203" pitchFamily="34" charset="0"/>
                <a:cs typeface="Nirmala UI" panose="020B0502040204020203" pitchFamily="34" charset="0"/>
              </a:rPr>
              <a:t>बचाये गये हैं</a:t>
            </a:r>
            <a:endParaRPr lang="en-US" b="1" dirty="0">
              <a:latin typeface="Nirmala UI" panose="020B0502040204020203" pitchFamily="34" charset="0"/>
              <a:ea typeface="Nirmala UI" panose="020B0502040204020203" pitchFamily="34" charset="0"/>
              <a:cs typeface="Nirmala UI" panose="020B0502040204020203" pitchFamily="34" charset="0"/>
            </a:endParaRPr>
          </a:p>
          <a:p>
            <a:r>
              <a:rPr lang="hi-IN" b="1" dirty="0">
                <a:latin typeface="Nirmala UI" panose="020B0502040204020203" pitchFamily="34" charset="0"/>
                <a:ea typeface="Nirmala UI" panose="020B0502040204020203" pitchFamily="34" charset="0"/>
                <a:cs typeface="Nirmala UI" panose="020B0502040204020203" pitchFamily="34" charset="0"/>
              </a:rPr>
              <a:t>अनुग्रह प्राप्त करने का साधन </a:t>
            </a:r>
            <a:r>
              <a:rPr lang="hi-IN" b="1" u="sng" dirty="0">
                <a:solidFill>
                  <a:srgbClr val="6863AB"/>
                </a:solidFill>
                <a:latin typeface="Nirmala UI" panose="020B0502040204020203" pitchFamily="34" charset="0"/>
                <a:ea typeface="Nirmala UI" panose="020B0502040204020203" pitchFamily="34" charset="0"/>
                <a:cs typeface="Nirmala UI" panose="020B0502040204020203" pitchFamily="34" charset="0"/>
              </a:rPr>
              <a:t>केवल विश्वास ही है</a:t>
            </a:r>
            <a:endParaRPr lang="es-ES" b="1" dirty="0">
              <a:solidFill>
                <a:srgbClr val="6863AB"/>
              </a:solidFill>
              <a:latin typeface="Nirmala UI" panose="020B0502040204020203" pitchFamily="34" charset="0"/>
              <a:ea typeface="Nirmala UI" panose="020B0502040204020203" pitchFamily="34" charset="0"/>
              <a:cs typeface="Nirmala UI" panose="020B0502040204020203" pitchFamily="34" charset="0"/>
            </a:endParaRPr>
          </a:p>
          <a:p>
            <a:r>
              <a:rPr lang="hi-IN" b="1" dirty="0">
                <a:latin typeface="Nirmala UI" panose="020B0502040204020203" pitchFamily="34" charset="0"/>
                <a:ea typeface="Nirmala UI" panose="020B0502040204020203" pitchFamily="34" charset="0"/>
                <a:cs typeface="Nirmala UI" panose="020B0502040204020203" pitchFamily="34" charset="0"/>
              </a:rPr>
              <a:t>यह परमेश्वर का दान है, उसके पुत्र का उपहार है: </a:t>
            </a:r>
            <a:r>
              <a:rPr lang="es-ES" b="1" dirty="0">
                <a:latin typeface="Nirmala UI" panose="020B0502040204020203" pitchFamily="34" charset="0"/>
                <a:ea typeface="Nirmala UI" panose="020B0502040204020203" pitchFamily="34" charset="0"/>
                <a:cs typeface="Nirmala UI" panose="020B0502040204020203" pitchFamily="34" charset="0"/>
              </a:rPr>
              <a:t> </a:t>
            </a:r>
            <a:r>
              <a:rPr lang="hi-IN" b="1" u="sng" dirty="0">
                <a:solidFill>
                  <a:srgbClr val="4F6E00"/>
                </a:solidFill>
                <a:latin typeface="Nirmala UI" panose="020B0502040204020203" pitchFamily="34" charset="0"/>
                <a:ea typeface="Nirmala UI" panose="020B0502040204020203" pitchFamily="34" charset="0"/>
                <a:cs typeface="Nirmala UI" panose="020B0502040204020203" pitchFamily="34" charset="0"/>
              </a:rPr>
              <a:t>केवल मसीह का</a:t>
            </a:r>
            <a:endParaRPr lang="es-ES"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7" name="CuadroTexto 6">
            <a:extLst>
              <a:ext uri="{FF2B5EF4-FFF2-40B4-BE49-F238E27FC236}">
                <a16:creationId xmlns:a16="http://schemas.microsoft.com/office/drawing/2014/main" id="{D320D250-39BD-ECF4-6EE1-3F61560091BC}"/>
              </a:ext>
            </a:extLst>
          </p:cNvPr>
          <p:cNvSpPr txBox="1"/>
          <p:nvPr/>
        </p:nvSpPr>
        <p:spPr>
          <a:xfrm>
            <a:off x="118737" y="2630368"/>
            <a:ext cx="6846267"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हमारे पापों के कारण, हम अनन्त मृत्यु से दंडित हैं (रोमियों 6:23ए)। हालाँकि, परमेश्वर ने हमारे ऋण को चुकाने और हमें अनन्त जीवन देने का एक तरीका प्रदान किया है (रोमियों 6:23बी)।</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1783" y="1304459"/>
            <a:ext cx="4861480"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8353" y="6333588"/>
            <a:ext cx="11955294" cy="400110"/>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यद्यपि उद्धार मुफ़्त है, इसकी कीमत अनंत थी, और सभी के लिए पर्याप्त थी (यूहन्ना 3:16; रोमियों 8:32)।</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424" y="1734773"/>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5119" y="2005568"/>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0349" y="2281591"/>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8349" y="4955030"/>
            <a:ext cx="7093429"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जब मार्टिन लूथर को पता चला कि मसीह ही उसके उद्धार का एकमात्र स्रोत है, तो उसने उस सत्य का प्रचार करना शुरू कर दिया। हज़ारों लोग, जो दुश्मन (शैतान) के धोखे से जंजीरों में जकड़े हुए थे, मुक्त हुए और रूपांतरित हुए।</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3" name="CuadroTexto 12">
            <a:extLst>
              <a:ext uri="{FF2B5EF4-FFF2-40B4-BE49-F238E27FC236}">
                <a16:creationId xmlns:a16="http://schemas.microsoft.com/office/drawing/2014/main" id="{9C6E9212-D9B6-C942-355F-C5406CA783C2}"/>
              </a:ext>
            </a:extLst>
          </p:cNvPr>
          <p:cNvSpPr txBox="1"/>
          <p:nvPr/>
        </p:nvSpPr>
        <p:spPr>
          <a:xfrm>
            <a:off x="118350" y="3941771"/>
            <a:ext cx="7093428" cy="1015663"/>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और हमें अपना ऋण चुकाने के लिए परमेश्वर की आवश्यकता क्यों है? क्योंकि हम इसे किसी भी तरह से चुका नहीं सकते (भजन संहिता 49:8; इफिसियों 2:9)।</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28875"/>
            <a:ext cx="11410544" cy="707886"/>
          </a:xfrm>
          <a:prstGeom prst="rect">
            <a:avLst/>
          </a:prstGeom>
          <a:noFill/>
        </p:spPr>
        <p:txBody>
          <a:bodyPr wrap="square">
            <a:spAutoFit/>
          </a:bodyPr>
          <a:lstStyle/>
          <a:p>
            <a:pPr algn="ctr"/>
            <a:r>
              <a:rPr lang="hi-I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अनुग्रह में बढ़ते जाओ</a:t>
            </a:r>
            <a:endParaRPr lang="es-ES"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58407"/>
            <a:ext cx="10496143" cy="646331"/>
          </a:xfrm>
          <a:prstGeom prst="rect">
            <a:avLst/>
          </a:prstGeom>
          <a:noFill/>
        </p:spPr>
        <p:txBody>
          <a:bodyPr wrap="square">
            <a:spAutoFit/>
            <a:scene3d>
              <a:camera prst="orthographicFront"/>
              <a:lightRig rig="threePt" dir="t"/>
            </a:scene3d>
            <a:sp3d extrusionH="57150">
              <a:bevelT w="38100" h="38100"/>
            </a:sp3d>
          </a:bodyPr>
          <a:lstStyle/>
          <a:p>
            <a:pPr algn="ctr"/>
            <a:r>
              <a:rPr lang="hi-IN" b="1" i="1" dirty="0">
                <a:solidFill>
                  <a:srgbClr val="537577"/>
                </a:solidFill>
                <a:latin typeface="Nirmala UI" panose="020B0502040204020203" pitchFamily="34" charset="0"/>
                <a:ea typeface="Nirmala UI" panose="020B0502040204020203" pitchFamily="34" charset="0"/>
                <a:cs typeface="Nirmala UI" panose="020B0502040204020203" pitchFamily="34" charset="0"/>
              </a:rPr>
              <a:t>“पर हमारे प्रभु और उद्धारकर्ता यीशु मसीह के अनुग्रह और पहचान में बढ़ते जाओ। उसी की महिमा अब भी हो, और युगानुयुग होती रहे। आमीन।” (</a:t>
            </a:r>
            <a:r>
              <a:rPr lang="hi-IN" sz="1400" b="1" i="1" dirty="0">
                <a:solidFill>
                  <a:srgbClr val="537577"/>
                </a:solidFill>
                <a:latin typeface="Nirmala UI" panose="020B0502040204020203" pitchFamily="34" charset="0"/>
                <a:ea typeface="Nirmala UI" panose="020B0502040204020203" pitchFamily="34" charset="0"/>
                <a:cs typeface="Nirmala UI" panose="020B0502040204020203" pitchFamily="34" charset="0"/>
              </a:rPr>
              <a:t>2 पतरस 3:18</a:t>
            </a:r>
            <a:r>
              <a:rPr lang="hi-IN" b="1" i="1" dirty="0">
                <a:solidFill>
                  <a:srgbClr val="537577"/>
                </a:solidFill>
                <a:latin typeface="Nirmala UI" panose="020B0502040204020203" pitchFamily="34" charset="0"/>
                <a:ea typeface="Nirmala UI" panose="020B0502040204020203" pitchFamily="34" charset="0"/>
                <a:cs typeface="Nirmala UI" panose="020B0502040204020203" pitchFamily="34" charset="0"/>
              </a:rPr>
              <a:t>)</a:t>
            </a:r>
            <a:endParaRPr lang="es-ES" sz="1400" b="1" i="1" dirty="0">
              <a:solidFill>
                <a:srgbClr val="537577"/>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6" y="1534377"/>
            <a:ext cx="4192083" cy="1631216"/>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मध्य युग के दौरान, लोग मसीही रस्म द्वारा, बैल की </a:t>
            </a:r>
            <a:r>
              <a:rPr lang="en-US" sz="2000" b="1" dirty="0" err="1">
                <a:latin typeface="Nirmala UI" panose="020B0502040204020203" pitchFamily="34" charset="0"/>
                <a:ea typeface="Nirmala UI" panose="020B0502040204020203" pitchFamily="34" charset="0"/>
                <a:cs typeface="Nirmala UI" panose="020B0502040204020203" pitchFamily="34" charset="0"/>
              </a:rPr>
              <a:t>बलि</a:t>
            </a:r>
            <a:r>
              <a:rPr lang="hi-IN" sz="2000" b="1" dirty="0">
                <a:latin typeface="Nirmala UI" panose="020B0502040204020203" pitchFamily="34" charset="0"/>
                <a:ea typeface="Nirmala UI" panose="020B0502040204020203" pitchFamily="34" charset="0"/>
                <a:cs typeface="Nirmala UI" panose="020B0502040204020203" pitchFamily="34" charset="0"/>
              </a:rPr>
              <a:t>, स्वयं को कष्ट देकर, तीर्थयात्राओं के माध्यम से अपना (और अपने पूर्वजों का) उद्धार कमाते करते थे...</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27080" y="1490431"/>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263518"/>
            <a:ext cx="8557019"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यह सब कष्टदायक था। यह कभी भी पर्याप्त नहीं था। जब तक उन्हें मसीह के अनुग्रह का पता नहीं चला। उस क्षण से उन्हें वास्तव में स्वतंत्र महसूस हुआ।</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9" y="5558299"/>
            <a:ext cx="8557020"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स्वयं यह जानने के बाद कि अनुग्रह ही से उद्धार होता है, उसने व्यवस्था का तिरस्कार नहीं किया, बल्कि इसका और अधिक ध्यान से अध्ययन किया, ताकि उसका जीवन उस जीवन के साथ अधिकाधिक सामंजस्य स्थापित कर सके जिसकी मसीह ने उससे अपेक्षा की थी।</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3905227"/>
            <a:ext cx="8557020"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उस स्वतंत्रता ने क्या उन्हें व्यवस्था का तिरस्कार करने या उसका पालन करने के लिए प्रेरित किया?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7" y="4547170"/>
            <a:ext cx="8561017"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मेथोडिस्ट आंदोलन के संस्थापकों में से एक, जॉन वेस्ली (1703-1791), लूथर द्वारा रोमियों के प्रस्तावना को पढ़कर प्रभावित हुए। उनके नए विश्वास ने उन्हें अनुग्रह में वृद्धि की तलाश करने के लिए प्रेरित किया।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31132" y="992382"/>
            <a:ext cx="10486417" cy="4154984"/>
          </a:xfrm>
          <a:prstGeom prst="rect">
            <a:avLst/>
          </a:prstGeom>
          <a:noFill/>
        </p:spPr>
        <p:txBody>
          <a:bodyPr wrap="square">
            <a:spAutoFit/>
          </a:bodyPr>
          <a:lstStyle/>
          <a:p>
            <a:pPr algn="just">
              <a:spcBef>
                <a:spcPts val="600"/>
              </a:spcBef>
            </a:pPr>
            <a:r>
              <a:rPr lang="hi-IN" sz="2400" b="1" dirty="0">
                <a:latin typeface="Nirmala UI" panose="020B0502040204020203" pitchFamily="34" charset="0"/>
                <a:ea typeface="Nirmala UI" panose="020B0502040204020203" pitchFamily="34" charset="0"/>
                <a:cs typeface="Nirmala UI" panose="020B0502040204020203" pitchFamily="34" charset="0"/>
              </a:rPr>
              <a:t>"इन सुधारकों द्वारा बनाए रखा गया भव्य सिद्धांत - वही जो वाल्डेन्स द्वारा, विक्लिफ द्वारा, जॉन हस द्वारा, लूथर, ज़िंगली द्वारा और उनके साथ एकजुट होने वालों द्वारा रखा गया था - पवित्र शास्त्र का अचूक अधिकार ही आस्था और अभ्यास का आधार है। उन्होंने धर्म के मामलों में विवेक को नियंत्रित करने के पोप, कलीसिया सभा, पादरी और राजाओं के अधिकार से इनकार कर दिया। बाइबल उनका अधिकार थी, और इसकी शिक्षा के द्वारा उन्होंने सभी सिद्धांतों और सभी दावों का परीक्षण किया। परमेश्वर और उसके वचन में विश्वास ने इन पवित्र लोगों को तब भी कायम रखा जब उन्होंने अपना जीवन दांव पर लगा दिया। जब आग की लपटें उनकी आवाज़ को शाँत करने वाली थीं, तब लेटिमर ने अपने साथी शहीद से कहा, "तुम्हें शान्ति मिले," हम इस दिन, परमेश्वर के अनुग्रह से, इंग्लैंड में एक ऐसी ज्योति जलाएंगे, जिसका मुझे विश्वास है कि यह कभी नहीं बुझेगी। -ह्यू लैटिमर की रचनाएँ 1:8"</a:t>
            </a:r>
            <a:endParaRPr lang="es-ES" sz="24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8087650" y="5740333"/>
            <a:ext cx="3211135" cy="338554"/>
          </a:xfrm>
          <a:prstGeom prst="rect">
            <a:avLst/>
          </a:prstGeom>
          <a:noFill/>
        </p:spPr>
        <p:txBody>
          <a:bodyPr wrap="none" rtlCol="0">
            <a:spAutoFit/>
          </a:bodyPr>
          <a:lstStyle/>
          <a:p>
            <a:pPr algn="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(महान विवाद, पृष्ट 249)</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103375"/>
            <a:ext cx="11382375" cy="1877437"/>
          </a:xfrm>
          <a:prstGeom prst="rect">
            <a:avLst/>
          </a:prstGeom>
          <a:noFill/>
        </p:spPr>
        <p:txBody>
          <a:bodyPr wrap="square">
            <a:spAutoFit/>
          </a:bodyPr>
          <a:lstStyle/>
          <a:p>
            <a:pPr lvl="0" algn="ctr">
              <a:defRPr/>
            </a:pPr>
            <a:r>
              <a:rPr lang="hi-IN" sz="4400" b="1" i="1" dirty="0">
                <a:ln w="10160">
                  <a:solidFill>
                    <a:srgbClr val="156082"/>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“मैं ने तेरे वचन को अपने हृदय में रख छोड़ा है, कि तेरे विरुद्ध पाप न करूँ।”</a:t>
            </a:r>
            <a:r>
              <a:rPr lang="hi-IN" sz="4400" b="1" dirty="0">
                <a:ln w="10160">
                  <a:solidFill>
                    <a:srgbClr val="156082"/>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n-US" sz="4400" b="1" dirty="0">
                <a:ln w="10160">
                  <a:solidFill>
                    <a:srgbClr val="156082"/>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2800" b="1" dirty="0">
                <a:ln w="10160">
                  <a:solidFill>
                    <a:srgbClr val="156082"/>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(भजन संहिता 119:11)</a:t>
            </a:r>
            <a:endParaRPr kumimoji="0" lang="es-ES" sz="1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846933"/>
          </a:xfrm>
          <a:prstGeom prst="rect">
            <a:avLst/>
          </a:prstGeom>
          <a:noFill/>
        </p:spPr>
        <p:txBody>
          <a:bodyPr wrap="square" rtlCol="0">
            <a:spAutoFit/>
          </a:bodyPr>
          <a:lstStyle/>
          <a:p>
            <a:pPr algn="just">
              <a:spcBef>
                <a:spcPts val="600"/>
              </a:spcBef>
            </a:pPr>
            <a:r>
              <a:rPr lang="hi-IN" sz="2000" b="1" dirty="0">
                <a:solidFill>
                  <a:srgbClr val="BEE24B"/>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विश्वास की नींव</a:t>
            </a:r>
            <a:r>
              <a:rPr lang="es-ES" sz="2000" b="1" dirty="0">
                <a:solidFill>
                  <a:srgbClr val="BEE24B"/>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a:p>
            <a:pPr lvl="1" algn="just">
              <a:spcBef>
                <a:spcPts val="600"/>
              </a:spcBef>
            </a:pP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स्क्रिप्टुरा / सोलि डिओ ग्लोरिया।</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lvl="1" algn="just">
              <a:spcBef>
                <a:spcPts val="600"/>
              </a:spcBef>
            </a:pP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बाइबल हर किसी के लिए उपलब्ध।</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lvl="1" algn="just">
              <a:spcBef>
                <a:spcPts val="600"/>
              </a:spcBef>
            </a:pP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बाइबल व्याख्याकार।</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algn="just">
              <a:spcBef>
                <a:spcPts val="1800"/>
              </a:spcBef>
            </a:pPr>
            <a:r>
              <a:rPr lang="hi-IN" sz="2000" b="1" dirty="0">
                <a:solidFill>
                  <a:srgbClr val="F7CC0C"/>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उद्धार का आधार</a:t>
            </a:r>
            <a:r>
              <a:rPr lang="es-ES" sz="2000" b="1" dirty="0">
                <a:solidFill>
                  <a:srgbClr val="F7CC0C"/>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p>
          <a:p>
            <a:pPr lvl="1" algn="just">
              <a:spcBef>
                <a:spcPts val="600"/>
              </a:spcBef>
            </a:pPr>
            <a:r>
              <a:rPr lang="hi-IN" sz="19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ग्रैशिया / सोला फाइड / सोलस क्राइस्टस।</a:t>
            </a:r>
            <a:endParaRPr lang="es-ES" sz="19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lvl="1" algn="just">
              <a:spcBef>
                <a:spcPts val="600"/>
              </a:spcBef>
            </a:pP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अनुग्रह में बढ़ते जाओ।</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707886"/>
          </a:xfrm>
          <a:prstGeom prst="rect">
            <a:avLst/>
          </a:prstGeom>
          <a:noFill/>
        </p:spPr>
        <p:txBody>
          <a:bodyPr wrap="square" rtlCol="0">
            <a:spAutoFit/>
          </a:bodyPr>
          <a:lstStyle/>
          <a:p>
            <a:pPr algn="just">
              <a:spcBef>
                <a:spcPts val="600"/>
              </a:spcBef>
            </a:pP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16वीं सदी में, 200 साल पहले वाईक्लिफ, "सुधार का सितारा" द्वारा शुरू किया गया काम चमकने लगा। सुधार का वैभव आ गया था।</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631216"/>
          </a:xfrm>
          <a:prstGeom prst="rect">
            <a:avLst/>
          </a:prstGeom>
          <a:noFill/>
        </p:spPr>
        <p:txBody>
          <a:bodyPr wrap="square" rtlCol="0">
            <a:spAutoFit/>
          </a:bodyPr>
          <a:lstStyle/>
          <a:p>
            <a:pPr marL="342900" indent="-342900">
              <a:buClr>
                <a:srgbClr val="FFFF00"/>
              </a:buClr>
              <a:buFont typeface="+mj-lt"/>
              <a:buAutoNum type="arabicPeriod"/>
            </a:pP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स्क्रिप्टुरा (</a:t>
            </a: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केवल शास्त्र</a:t>
            </a: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marL="342900" indent="-342900">
              <a:buClr>
                <a:srgbClr val="FFFF00"/>
              </a:buClr>
              <a:buFont typeface="+mj-lt"/>
              <a:buAutoNum type="arabicPeriod"/>
            </a:pP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ग्रैशिया (</a:t>
            </a: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केवल अनुग्रह</a:t>
            </a: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marL="342900" indent="-342900">
              <a:buClr>
                <a:srgbClr val="FFFF00"/>
              </a:buClr>
              <a:buFont typeface="+mj-lt"/>
              <a:buAutoNum type="arabicPeriod"/>
            </a:pP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फाइड (</a:t>
            </a: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केवल विश्वास</a:t>
            </a: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marL="342900" indent="-342900">
              <a:buClr>
                <a:srgbClr val="FFFF00"/>
              </a:buClr>
              <a:buFont typeface="+mj-lt"/>
              <a:buAutoNum type="arabicPeriod"/>
            </a:pP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सोलस क्राइस्टस (</a:t>
            </a: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केवल मसीह</a:t>
            </a: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marL="342900" indent="-342900">
              <a:buClr>
                <a:srgbClr val="FFFF00"/>
              </a:buClr>
              <a:buFont typeface="+mj-lt"/>
              <a:buAutoNum type="arabicPeriod"/>
            </a:pP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डिओ ग्लोरिया (</a:t>
            </a: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केवल परमेश्वर की महिमा</a:t>
            </a:r>
            <a:r>
              <a:rPr lang="hi-IN" sz="20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8" y="1771418"/>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strella: 5 puntas 11">
            <a:extLst>
              <a:ext uri="{FF2B5EF4-FFF2-40B4-BE49-F238E27FC236}">
                <a16:creationId xmlns:a16="http://schemas.microsoft.com/office/drawing/2014/main" id="{645F8F81-8AED-7E9C-6576-0900DDB13F41}"/>
              </a:ext>
            </a:extLst>
          </p:cNvPr>
          <p:cNvSpPr/>
          <p:nvPr/>
        </p:nvSpPr>
        <p:spPr>
          <a:xfrm>
            <a:off x="554478"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8" y="2682530"/>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8" y="298623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400110"/>
          </a:xfrm>
          <a:prstGeom prst="rect">
            <a:avLst/>
          </a:prstGeom>
          <a:noFill/>
        </p:spPr>
        <p:txBody>
          <a:bodyPr wrap="square">
            <a:spAutoFit/>
          </a:bodyPr>
          <a:lstStyle/>
          <a:p>
            <a:pPr>
              <a:spcBef>
                <a:spcPts val="600"/>
              </a:spcBef>
            </a:pPr>
            <a:r>
              <a:rPr lang="hi-IN"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 सुधार पाँच मूलभूत बिंदुओं पर आधारित था:</a:t>
            </a:r>
            <a:endParaRPr lang="es-ES" sz="2000" b="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left)">
                                      <p:cBhvr>
                                        <p:cTn id="34" dur="500"/>
                                        <p:tgtEl>
                                          <p:spTgt spid="4">
                                            <p:txEl>
                                              <p:pRg st="0" end="0"/>
                                            </p:txEl>
                                          </p:spTgt>
                                        </p:tgtEl>
                                      </p:cBhvr>
                                    </p:animEffect>
                                  </p:childTnLst>
                                </p:cTn>
                              </p:par>
                            </p:childTnLst>
                          </p:cTn>
                        </p:par>
                        <p:par>
                          <p:cTn id="35" fill="hold">
                            <p:stCondLst>
                              <p:cond delay="1250"/>
                            </p:stCondLst>
                            <p:childTnLst>
                              <p:par>
                                <p:cTn id="36" presetID="49" presetClass="entr" presetSubtype="0" decel="10000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ipe(left)">
                                      <p:cBhvr>
                                        <p:cTn id="45" dur="500"/>
                                        <p:tgtEl>
                                          <p:spTgt spid="4">
                                            <p:txEl>
                                              <p:pRg st="1" end="1"/>
                                            </p:txEl>
                                          </p:spTgt>
                                        </p:tgtEl>
                                      </p:cBhvr>
                                    </p:animEffect>
                                  </p:childTnLst>
                                </p:cTn>
                              </p:par>
                            </p:childTnLst>
                          </p:cTn>
                        </p:par>
                        <p:par>
                          <p:cTn id="46" fill="hold">
                            <p:stCondLst>
                              <p:cond delay="2000"/>
                            </p:stCondLst>
                            <p:childTnLst>
                              <p:par>
                                <p:cTn id="47" presetID="49" presetClass="entr" presetSubtype="0" decel="10000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childTnLst>
                          </p:cTn>
                        </p:par>
                        <p:par>
                          <p:cTn id="53" fill="hold">
                            <p:stCondLst>
                              <p:cond delay="2250"/>
                            </p:stCondLst>
                            <p:childTnLst>
                              <p:par>
                                <p:cTn id="54" presetID="22" presetClass="entr" presetSubtype="8" fill="hold" grpId="0" nodeType="after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wipe(left)">
                                      <p:cBhvr>
                                        <p:cTn id="56" dur="500"/>
                                        <p:tgtEl>
                                          <p:spTgt spid="4">
                                            <p:txEl>
                                              <p:pRg st="2" end="2"/>
                                            </p:txEl>
                                          </p:spTgt>
                                        </p:tgtEl>
                                      </p:cBhvr>
                                    </p:animEffect>
                                  </p:childTnLst>
                                </p:cTn>
                              </p:par>
                            </p:childTnLst>
                          </p:cTn>
                        </p:par>
                        <p:par>
                          <p:cTn id="57" fill="hold">
                            <p:stCondLst>
                              <p:cond delay="2750"/>
                            </p:stCondLst>
                            <p:childTnLst>
                              <p:par>
                                <p:cTn id="58" presetID="49" presetClass="entr" presetSubtype="0" decel="10000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wipe(left)">
                                      <p:cBhvr>
                                        <p:cTn id="67" dur="500"/>
                                        <p:tgtEl>
                                          <p:spTgt spid="4">
                                            <p:txEl>
                                              <p:pRg st="3" end="3"/>
                                            </p:txEl>
                                          </p:spTgt>
                                        </p:tgtEl>
                                      </p:cBhvr>
                                    </p:animEffect>
                                  </p:childTnLst>
                                </p:cTn>
                              </p:par>
                            </p:childTnLst>
                          </p:cTn>
                        </p:par>
                        <p:par>
                          <p:cTn id="68" fill="hold">
                            <p:stCondLst>
                              <p:cond delay="3500"/>
                            </p:stCondLst>
                            <p:childTnLst>
                              <p:par>
                                <p:cTn id="69" presetID="49" presetClass="entr" presetSubtype="0" decel="10000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37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par>
                          <p:cTn id="91" fill="hold">
                            <p:stCondLst>
                              <p:cond delay="1000"/>
                            </p:stCondLst>
                            <p:childTnLst>
                              <p:par>
                                <p:cTn id="92" presetID="31" presetClass="entr" presetSubtype="0"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1" end="1"/>
                                            </p:txEl>
                                          </p:spTgt>
                                        </p:tgtEl>
                                        <p:attrNameLst>
                                          <p:attrName>style.visibility</p:attrName>
                                        </p:attrNameLst>
                                      </p:cBhvr>
                                      <p:to>
                                        <p:strVal val="visible"/>
                                      </p:to>
                                    </p:set>
                                    <p:animEffect transition="in" filter="wipe(left)">
                                      <p:cBhvr>
                                        <p:cTn id="101" dur="500"/>
                                        <p:tgtEl>
                                          <p:spTgt spid="2">
                                            <p:txEl>
                                              <p:pRg st="1" end="1"/>
                                            </p:txEl>
                                          </p:spTgt>
                                        </p:tgtEl>
                                      </p:cBhvr>
                                    </p:animEffect>
                                  </p:childTnLst>
                                </p:cTn>
                              </p:par>
                            </p:childTnLst>
                          </p:cTn>
                        </p:par>
                        <p:par>
                          <p:cTn id="102" fill="hold">
                            <p:stCondLst>
                              <p:cond delay="2000"/>
                            </p:stCondLst>
                            <p:childTnLst>
                              <p:par>
                                <p:cTn id="103" presetID="31" presetClass="entr" presetSubtype="0" fill="hold" nodeType="after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2" end="2"/>
                                            </p:txEl>
                                          </p:spTgt>
                                        </p:tgtEl>
                                        <p:attrNameLst>
                                          <p:attrName>style.visibility</p:attrName>
                                        </p:attrNameLst>
                                      </p:cBhvr>
                                      <p:to>
                                        <p:strVal val="visible"/>
                                      </p:to>
                                    </p:set>
                                    <p:animEffect transition="in" filter="wipe(left)">
                                      <p:cBhvr>
                                        <p:cTn id="112" dur="500"/>
                                        <p:tgtEl>
                                          <p:spTgt spid="2">
                                            <p:txEl>
                                              <p:pRg st="2" end="2"/>
                                            </p:txEl>
                                          </p:spTgt>
                                        </p:tgtEl>
                                      </p:cBhvr>
                                    </p:animEffect>
                                  </p:childTnLst>
                                </p:cTn>
                              </p:par>
                            </p:childTnLst>
                          </p:cTn>
                        </p:par>
                        <p:par>
                          <p:cTn id="113" fill="hold">
                            <p:stCondLst>
                              <p:cond delay="3000"/>
                            </p:stCondLst>
                            <p:childTnLst>
                              <p:par>
                                <p:cTn id="114" presetID="31"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childTnLst>
                          </p:cTn>
                        </p:par>
                        <p:par>
                          <p:cTn id="120" fill="hold">
                            <p:stCondLst>
                              <p:cond delay="3500"/>
                            </p:stCondLst>
                            <p:childTnLst>
                              <p:par>
                                <p:cTn id="121" presetID="22" presetClass="entr" presetSubtype="8" fill="hold" grpId="0" nodeType="afterEffect">
                                  <p:stCondLst>
                                    <p:cond delay="0"/>
                                  </p:stCondLst>
                                  <p:childTnLst>
                                    <p:set>
                                      <p:cBhvr>
                                        <p:cTn id="122" dur="1" fill="hold">
                                          <p:stCondLst>
                                            <p:cond delay="0"/>
                                          </p:stCondLst>
                                        </p:cTn>
                                        <p:tgtEl>
                                          <p:spTgt spid="2">
                                            <p:txEl>
                                              <p:pRg st="3" end="3"/>
                                            </p:txEl>
                                          </p:spTgt>
                                        </p:tgtEl>
                                        <p:attrNameLst>
                                          <p:attrName>style.visibility</p:attrName>
                                        </p:attrNameLst>
                                      </p:cBhvr>
                                      <p:to>
                                        <p:strVal val="visible"/>
                                      </p:to>
                                    </p:set>
                                    <p:animEffect transition="in" filter="wipe(left)">
                                      <p:cBhvr>
                                        <p:cTn id="123" dur="500"/>
                                        <p:tgtEl>
                                          <p:spTgt spid="2">
                                            <p:txEl>
                                              <p:pRg st="3" end="3"/>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7" presetClass="entr" presetSubtype="1" fill="hold" nodeType="click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p:cTn id="128" dur="500" fill="hold"/>
                                        <p:tgtEl>
                                          <p:spTgt spid="20"/>
                                        </p:tgtEl>
                                        <p:attrNameLst>
                                          <p:attrName>ppt_x</p:attrName>
                                        </p:attrNameLst>
                                      </p:cBhvr>
                                      <p:tavLst>
                                        <p:tav tm="0">
                                          <p:val>
                                            <p:strVal val="#ppt_x"/>
                                          </p:val>
                                        </p:tav>
                                        <p:tav tm="100000">
                                          <p:val>
                                            <p:strVal val="#ppt_x"/>
                                          </p:val>
                                        </p:tav>
                                      </p:tavLst>
                                    </p:anim>
                                    <p:anim calcmode="lin" valueType="num">
                                      <p:cBhvr>
                                        <p:cTn id="129" dur="500" fill="hold"/>
                                        <p:tgtEl>
                                          <p:spTgt spid="20"/>
                                        </p:tgtEl>
                                        <p:attrNameLst>
                                          <p:attrName>ppt_y</p:attrName>
                                        </p:attrNameLst>
                                      </p:cBhvr>
                                      <p:tavLst>
                                        <p:tav tm="0">
                                          <p:val>
                                            <p:strVal val="#ppt_y-#ppt_h/2"/>
                                          </p:val>
                                        </p:tav>
                                        <p:tav tm="100000">
                                          <p:val>
                                            <p:strVal val="#ppt_y"/>
                                          </p:val>
                                        </p:tav>
                                      </p:tavLst>
                                    </p:anim>
                                    <p:anim calcmode="lin" valueType="num">
                                      <p:cBhvr>
                                        <p:cTn id="130" dur="500" fill="hold"/>
                                        <p:tgtEl>
                                          <p:spTgt spid="20"/>
                                        </p:tgtEl>
                                        <p:attrNameLst>
                                          <p:attrName>ppt_w</p:attrName>
                                        </p:attrNameLst>
                                      </p:cBhvr>
                                      <p:tavLst>
                                        <p:tav tm="0">
                                          <p:val>
                                            <p:strVal val="#ppt_w"/>
                                          </p:val>
                                        </p:tav>
                                        <p:tav tm="100000">
                                          <p:val>
                                            <p:strVal val="#ppt_w"/>
                                          </p:val>
                                        </p:tav>
                                      </p:tavLst>
                                    </p:anim>
                                    <p:anim calcmode="lin" valueType="num">
                                      <p:cBhvr>
                                        <p:cTn id="131" dur="500" fill="hold"/>
                                        <p:tgtEl>
                                          <p:spTgt spid="20"/>
                                        </p:tgtEl>
                                        <p:attrNameLst>
                                          <p:attrName>ppt_h</p:attrName>
                                        </p:attrNameLst>
                                      </p:cBhvr>
                                      <p:tavLst>
                                        <p:tav tm="0">
                                          <p:val>
                                            <p:fltVal val="0"/>
                                          </p:val>
                                        </p:tav>
                                        <p:tav tm="100000">
                                          <p:val>
                                            <p:strVal val="#ppt_h"/>
                                          </p:val>
                                        </p:tav>
                                      </p:tavLst>
                                    </p:anim>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txEl>
                                              <p:pRg st="4" end="4"/>
                                            </p:txEl>
                                          </p:spTgt>
                                        </p:tgtEl>
                                        <p:attrNameLst>
                                          <p:attrName>style.visibility</p:attrName>
                                        </p:attrNameLst>
                                      </p:cBhvr>
                                      <p:to>
                                        <p:strVal val="visible"/>
                                      </p:to>
                                    </p:set>
                                    <p:animEffect transition="in" filter="wipe(left)">
                                      <p:cBhvr>
                                        <p:cTn id="135" dur="500"/>
                                        <p:tgtEl>
                                          <p:spTgt spid="2">
                                            <p:txEl>
                                              <p:pRg st="4" end="4"/>
                                            </p:txEl>
                                          </p:spTgt>
                                        </p:tgtEl>
                                      </p:cBhvr>
                                    </p:animEffect>
                                  </p:childTnLst>
                                </p:cTn>
                              </p:par>
                            </p:childTnLst>
                          </p:cTn>
                        </p:par>
                        <p:par>
                          <p:cTn id="136" fill="hold">
                            <p:stCondLst>
                              <p:cond delay="1000"/>
                            </p:stCondLst>
                            <p:childTnLst>
                              <p:par>
                                <p:cTn id="137" presetID="31" presetClass="entr" presetSubtype="0" fill="hold" nodeType="after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500" fill="hold"/>
                                        <p:tgtEl>
                                          <p:spTgt spid="24"/>
                                        </p:tgtEl>
                                        <p:attrNameLst>
                                          <p:attrName>ppt_w</p:attrName>
                                        </p:attrNameLst>
                                      </p:cBhvr>
                                      <p:tavLst>
                                        <p:tav tm="0">
                                          <p:val>
                                            <p:fltVal val="0"/>
                                          </p:val>
                                        </p:tav>
                                        <p:tav tm="100000">
                                          <p:val>
                                            <p:strVal val="#ppt_w"/>
                                          </p:val>
                                        </p:tav>
                                      </p:tavLst>
                                    </p:anim>
                                    <p:anim calcmode="lin" valueType="num">
                                      <p:cBhvr>
                                        <p:cTn id="140" dur="500" fill="hold"/>
                                        <p:tgtEl>
                                          <p:spTgt spid="24"/>
                                        </p:tgtEl>
                                        <p:attrNameLst>
                                          <p:attrName>ppt_h</p:attrName>
                                        </p:attrNameLst>
                                      </p:cBhvr>
                                      <p:tavLst>
                                        <p:tav tm="0">
                                          <p:val>
                                            <p:fltVal val="0"/>
                                          </p:val>
                                        </p:tav>
                                        <p:tav tm="100000">
                                          <p:val>
                                            <p:strVal val="#ppt_h"/>
                                          </p:val>
                                        </p:tav>
                                      </p:tavLst>
                                    </p:anim>
                                    <p:anim calcmode="lin" valueType="num">
                                      <p:cBhvr>
                                        <p:cTn id="141" dur="500" fill="hold"/>
                                        <p:tgtEl>
                                          <p:spTgt spid="24"/>
                                        </p:tgtEl>
                                        <p:attrNameLst>
                                          <p:attrName>style.rotation</p:attrName>
                                        </p:attrNameLst>
                                      </p:cBhvr>
                                      <p:tavLst>
                                        <p:tav tm="0">
                                          <p:val>
                                            <p:fltVal val="90"/>
                                          </p:val>
                                        </p:tav>
                                        <p:tav tm="100000">
                                          <p:val>
                                            <p:fltVal val="0"/>
                                          </p:val>
                                        </p:tav>
                                      </p:tavLst>
                                    </p:anim>
                                    <p:animEffect transition="in" filter="fade">
                                      <p:cBhvr>
                                        <p:cTn id="142" dur="500"/>
                                        <p:tgtEl>
                                          <p:spTgt spid="24"/>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2">
                                            <p:txEl>
                                              <p:pRg st="5" end="5"/>
                                            </p:txEl>
                                          </p:spTgt>
                                        </p:tgtEl>
                                        <p:attrNameLst>
                                          <p:attrName>style.visibility</p:attrName>
                                        </p:attrNameLst>
                                      </p:cBhvr>
                                      <p:to>
                                        <p:strVal val="visible"/>
                                      </p:to>
                                    </p:set>
                                    <p:animEffect transition="in" filter="wipe(left)">
                                      <p:cBhvr>
                                        <p:cTn id="146" dur="500"/>
                                        <p:tgtEl>
                                          <p:spTgt spid="2">
                                            <p:txEl>
                                              <p:pRg st="5" end="5"/>
                                            </p:txEl>
                                          </p:spTgt>
                                        </p:tgtEl>
                                      </p:cBhvr>
                                    </p:animEffect>
                                  </p:childTnLst>
                                </p:cTn>
                              </p:par>
                            </p:childTnLst>
                          </p:cTn>
                        </p:par>
                        <p:par>
                          <p:cTn id="147" fill="hold">
                            <p:stCondLst>
                              <p:cond delay="2000"/>
                            </p:stCondLst>
                            <p:childTnLst>
                              <p:par>
                                <p:cTn id="148" presetID="31" presetClass="entr" presetSubtype="0" fill="hold" nodeType="after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500" fill="hold"/>
                                        <p:tgtEl>
                                          <p:spTgt spid="23"/>
                                        </p:tgtEl>
                                        <p:attrNameLst>
                                          <p:attrName>ppt_w</p:attrName>
                                        </p:attrNameLst>
                                      </p:cBhvr>
                                      <p:tavLst>
                                        <p:tav tm="0">
                                          <p:val>
                                            <p:fltVal val="0"/>
                                          </p:val>
                                        </p:tav>
                                        <p:tav tm="100000">
                                          <p:val>
                                            <p:strVal val="#ppt_w"/>
                                          </p:val>
                                        </p:tav>
                                      </p:tavLst>
                                    </p:anim>
                                    <p:anim calcmode="lin" valueType="num">
                                      <p:cBhvr>
                                        <p:cTn id="151" dur="500" fill="hold"/>
                                        <p:tgtEl>
                                          <p:spTgt spid="23"/>
                                        </p:tgtEl>
                                        <p:attrNameLst>
                                          <p:attrName>ppt_h</p:attrName>
                                        </p:attrNameLst>
                                      </p:cBhvr>
                                      <p:tavLst>
                                        <p:tav tm="0">
                                          <p:val>
                                            <p:fltVal val="0"/>
                                          </p:val>
                                        </p:tav>
                                        <p:tav tm="100000">
                                          <p:val>
                                            <p:strVal val="#ppt_h"/>
                                          </p:val>
                                        </p:tav>
                                      </p:tavLst>
                                    </p:anim>
                                    <p:anim calcmode="lin" valueType="num">
                                      <p:cBhvr>
                                        <p:cTn id="152" dur="500" fill="hold"/>
                                        <p:tgtEl>
                                          <p:spTgt spid="23"/>
                                        </p:tgtEl>
                                        <p:attrNameLst>
                                          <p:attrName>style.rotation</p:attrName>
                                        </p:attrNameLst>
                                      </p:cBhvr>
                                      <p:tavLst>
                                        <p:tav tm="0">
                                          <p:val>
                                            <p:fltVal val="90"/>
                                          </p:val>
                                        </p:tav>
                                        <p:tav tm="100000">
                                          <p:val>
                                            <p:fltVal val="0"/>
                                          </p:val>
                                        </p:tav>
                                      </p:tavLst>
                                    </p:anim>
                                    <p:animEffect transition="in" filter="fade">
                                      <p:cBhvr>
                                        <p:cTn id="153" dur="500"/>
                                        <p:tgtEl>
                                          <p:spTgt spid="23"/>
                                        </p:tgtEl>
                                      </p:cBhvr>
                                    </p:animEffect>
                                  </p:childTnLst>
                                </p:cTn>
                              </p:par>
                            </p:childTnLst>
                          </p:cTn>
                        </p:par>
                        <p:par>
                          <p:cTn id="154" fill="hold">
                            <p:stCondLst>
                              <p:cond delay="2500"/>
                            </p:stCondLst>
                            <p:childTnLst>
                              <p:par>
                                <p:cTn id="155" presetID="22" presetClass="entr" presetSubtype="8" fill="hold" grpId="0" nodeType="afterEffect">
                                  <p:stCondLst>
                                    <p:cond delay="0"/>
                                  </p:stCondLst>
                                  <p:childTnLst>
                                    <p:set>
                                      <p:cBhvr>
                                        <p:cTn id="156" dur="1" fill="hold">
                                          <p:stCondLst>
                                            <p:cond delay="0"/>
                                          </p:stCondLst>
                                        </p:cTn>
                                        <p:tgtEl>
                                          <p:spTgt spid="2">
                                            <p:txEl>
                                              <p:pRg st="6" end="6"/>
                                            </p:txEl>
                                          </p:spTgt>
                                        </p:tgtEl>
                                        <p:attrNameLst>
                                          <p:attrName>style.visibility</p:attrName>
                                        </p:attrNameLst>
                                      </p:cBhvr>
                                      <p:to>
                                        <p:strVal val="visible"/>
                                      </p:to>
                                    </p:set>
                                    <p:animEffect transition="in" filter="wipe(left)">
                                      <p:cBhvr>
                                        <p:cTn id="15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2954955" y="2522879"/>
            <a:ext cx="4726004" cy="2308324"/>
          </a:xfrm>
          <a:prstGeom prst="rect">
            <a:avLst/>
          </a:prstGeom>
          <a:noFill/>
        </p:spPr>
        <p:txBody>
          <a:bodyPr wrap="square">
            <a:spAutoFit/>
          </a:bodyPr>
          <a:lstStyle/>
          <a:p>
            <a:pPr algn="ctr"/>
            <a:r>
              <a:rPr lang="hi-IN"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irmala UI" panose="020B0502040204020203" pitchFamily="34" charset="0"/>
                <a:ea typeface="Nirmala UI" panose="020B0502040204020203" pitchFamily="34" charset="0"/>
                <a:cs typeface="Nirmala UI" panose="020B0502040204020203" pitchFamily="34" charset="0"/>
              </a:rPr>
              <a:t>विश्वास की नींव</a:t>
            </a:r>
            <a:endParaRPr lang="es-E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28875"/>
            <a:ext cx="12191999" cy="707886"/>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hi-IN" sz="40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सोला स्क्रिप्टुरा / सोलि डिओ ग्लोरिया</a:t>
            </a:r>
            <a:endParaRPr lang="es-ES" sz="40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702645" y="623798"/>
            <a:ext cx="10722543" cy="646331"/>
          </a:xfrm>
          <a:prstGeom prst="rect">
            <a:avLst/>
          </a:prstGeom>
          <a:noFill/>
        </p:spPr>
        <p:txBody>
          <a:bodyPr wrap="square">
            <a:spAutoFit/>
          </a:bodyPr>
          <a:lstStyle/>
          <a:p>
            <a:pPr algn="ctr"/>
            <a:r>
              <a:rPr lang="hi-IN"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“जब तेरे वचन मेरे पास पहुँचे, तब मैं ने उन्हें मानो खा लिया, और तेरे वचन मेरे मन के हर्ष और आनन्द का कारण हुए; क्योंकि, हे सेनाओं के परमेश्‍वर यहोवा, मैं तेरा कहलाता हूँ।” </a:t>
            </a:r>
            <a:r>
              <a:rPr lang="hi-IN" sz="14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(यिर्मयाह 15:16)</a:t>
            </a:r>
            <a:endParaRPr lang="es-ES" sz="1100" b="1" i="1" dirty="0">
              <a:solidFill>
                <a:schemeClr val="bg1"/>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286848"/>
            <a:ext cx="7614583" cy="1323439"/>
          </a:xfrm>
          <a:prstGeom prst="rect">
            <a:avLst/>
          </a:prstGeom>
          <a:noFill/>
        </p:spPr>
        <p:txBody>
          <a:bodyPr wrap="square" rtlCol="0">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16वीं सदी के सुधारकों ने सचमुच दुनिया को बदल दिया। लेकिन उन्होंने साफ कर दिया कि उनमें कुछ खास नहीं है। वे परमेश्वर द्वारा रूपांतरित लोग थे। इस कारण से, उन्होंने घोषणा की: “महिमा केवल परमेश्‍वर की है।”</a:t>
            </a:r>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3355581607"/>
              </p:ext>
            </p:extLst>
          </p:nvPr>
        </p:nvGraphicFramePr>
        <p:xfrm>
          <a:off x="95253" y="3570052"/>
          <a:ext cx="734377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869131"/>
            <a:ext cx="7614584" cy="969496"/>
          </a:xfrm>
          <a:prstGeom prst="rect">
            <a:avLst/>
          </a:prstGeom>
          <a:noFill/>
        </p:spPr>
        <p:txBody>
          <a:bodyPr wrap="square" rtlCol="0">
            <a:spAutoFit/>
          </a:bodyPr>
          <a:lstStyle/>
          <a:p>
            <a:pPr algn="just">
              <a:spcBef>
                <a:spcPts val="600"/>
              </a:spcBef>
            </a:pPr>
            <a:r>
              <a:rPr lang="hi-IN" sz="1900" b="1" dirty="0">
                <a:latin typeface="Nirmala UI" panose="020B0502040204020203" pitchFamily="34" charset="0"/>
                <a:ea typeface="Nirmala UI" panose="020B0502040204020203" pitchFamily="34" charset="0"/>
                <a:cs typeface="Nirmala UI" panose="020B0502040204020203" pitchFamily="34" charset="0"/>
              </a:rPr>
              <a:t>उस अंधकारमय समय में, बाइबल ने उनके जीवन को इस हद तक संतृप्त कर दिया कि इसकी शिक्षाओं के प्रति वफादार बने रहने के लिए उन्होंने अपनी जान दे दी। और आज, क्या यह आपके जीवन को भी संतृप्त करती है?</a:t>
            </a:r>
            <a:endParaRPr lang="es-ES" sz="19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709836" y="1421814"/>
            <a:ext cx="4386912" cy="5213821"/>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614584" cy="400110"/>
          </a:xfrm>
          <a:prstGeom prst="rect">
            <a:avLst/>
          </a:prstGeom>
          <a:noFill/>
        </p:spPr>
        <p:txBody>
          <a:bodyPr wrap="square">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बाइबल ने उनके लिए क्या किया, और यह हमारे लिए क्या कर सकती है?</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49" y="2516367"/>
            <a:ext cx="7614587" cy="707886"/>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उनमें यह परिवर्तन कैसे हुआ? यह परमेश्वर के वचन का पढ़ना था जिसने यह चमत्कार किया।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19878"/>
            <a:ext cx="12191999"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hi-IN" sz="40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बाइबल हर किसी के लिए उपलब्ध</a:t>
            </a:r>
            <a:endParaRPr lang="es-ES" sz="40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85034"/>
            <a:ext cx="10106025" cy="369332"/>
          </a:xfrm>
          <a:prstGeom prst="rect">
            <a:avLst/>
          </a:prstGeom>
          <a:noFill/>
        </p:spPr>
        <p:txBody>
          <a:bodyPr wrap="square">
            <a:spAutoFit/>
          </a:bodyPr>
          <a:lstStyle/>
          <a:p>
            <a:pPr algn="ctr"/>
            <a:r>
              <a:rPr lang="hi-IN"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“परन्तु परमेश्‍वर का वचन बढ़ता और फैलता गया।” (</a:t>
            </a:r>
            <a:r>
              <a:rPr lang="hi-IN" sz="1400"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प्रेरितों के काम 12:24</a:t>
            </a:r>
            <a:r>
              <a:rPr lang="hi-IN"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1400" b="1" i="1" dirty="0">
              <a:solidFill>
                <a:schemeClr val="accent4">
                  <a:lumMod val="20000"/>
                  <a:lumOff val="80000"/>
                </a:schemeClr>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654759478"/>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38500"/>
            <a:ext cx="12191999"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hi-IN" sz="40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बाइबल हर किसी के लिए उपलब्ध</a:t>
            </a:r>
            <a:endParaRPr lang="es-ES" sz="40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just">
              <a:spcBef>
                <a:spcPts val="600"/>
              </a:spcBef>
            </a:pPr>
            <a:r>
              <a:rPr lang="hi-IN" sz="2000" b="1" dirty="0">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rPr>
              <a:t>जब बाइबल के अंग्रेजी संस्करण तैयार और प्रकाशित किए जा रहे थे, अन्य सुधारकों ने भी बाइबल का अपनी मूल भाषा में अनुवाद किया। इस तरह, बाइबल यूरोप के निवासियों और नई खोजी गई "नई दुनिया" द्वारा स्वयं पढ़ी जा सकती थी।</a:t>
            </a:r>
            <a:endParaRPr lang="es-ES" sz="2000" b="1" dirty="0">
              <a:solidFill>
                <a:schemeClr val="accent5">
                  <a:lumMod val="20000"/>
                  <a:lumOff val="80000"/>
                </a:schemeClr>
              </a:solidFill>
              <a:latin typeface="Nirmala UI" panose="020B0502040204020203" pitchFamily="34" charset="0"/>
              <a:ea typeface="Nirmala UI" panose="020B0502040204020203" pitchFamily="34" charset="0"/>
              <a:cs typeface="Nirmala UI" panose="020B0502040204020203" pitchFamily="34" charset="0"/>
            </a:endParaRP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1707111388"/>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28875"/>
            <a:ext cx="12192000" cy="707886"/>
          </a:xfrm>
          <a:prstGeom prst="rect">
            <a:avLst/>
          </a:prstGeom>
          <a:noFill/>
        </p:spPr>
        <p:txBody>
          <a:bodyPr wrap="square">
            <a:spAutoFit/>
          </a:bodyPr>
          <a:lstStyle/>
          <a:p>
            <a:pPr algn="ctr"/>
            <a:r>
              <a:rPr lang="hi-IN" sz="4000" b="1" spc="300" dirty="0">
                <a:ln w="6600">
                  <a:solidFill>
                    <a:schemeClr val="accent2"/>
                  </a:solidFill>
                  <a:prstDash val="solid"/>
                </a:ln>
                <a:solidFill>
                  <a:srgbClr val="FFFFFF"/>
                </a:solidFill>
                <a:effectLst>
                  <a:outerShdw dist="38100" dir="2700000" algn="tl" rotWithShape="0">
                    <a:schemeClr val="accent2"/>
                  </a:outerShdw>
                </a:effectLst>
                <a:latin typeface="Nirmala UI" panose="020B0502040204020203" pitchFamily="34" charset="0"/>
                <a:ea typeface="Nirmala UI" panose="020B0502040204020203" pitchFamily="34" charset="0"/>
                <a:cs typeface="Nirmala UI" panose="020B0502040204020203" pitchFamily="34" charset="0"/>
              </a:rPr>
              <a:t>बाइबल व्याख्याकार</a:t>
            </a:r>
            <a:endParaRPr lang="es-ES" sz="4000" b="1" spc="300" dirty="0">
              <a:ln w="6600">
                <a:solidFill>
                  <a:schemeClr val="accent2"/>
                </a:solidFill>
                <a:prstDash val="solid"/>
              </a:ln>
              <a:solidFill>
                <a:srgbClr val="FFFFFF"/>
              </a:solidFill>
              <a:effectLst>
                <a:outerShdw dist="38100" dir="2700000" algn="tl" rotWithShape="0">
                  <a:schemeClr val="accent2"/>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9706463" cy="646331"/>
          </a:xfrm>
          <a:prstGeom prst="rect">
            <a:avLst/>
          </a:prstGeom>
          <a:noFill/>
        </p:spPr>
        <p:txBody>
          <a:bodyPr wrap="square">
            <a:spAutoFit/>
          </a:bodyPr>
          <a:lstStyle/>
          <a:p>
            <a:pPr algn="ctr"/>
            <a:r>
              <a:rPr lang="hi-IN" b="1" i="1" dirty="0">
                <a:solidFill>
                  <a:srgbClr val="FFFF00"/>
                </a:solidFill>
                <a:effectLst>
                  <a:glow rad="127000">
                    <a:srgbClr val="79A046"/>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 पहले यह जान लो कि पवित्रशास्त्र की कोई भी भविष्यद्वाणी किसी के अपने ही विचारधारा के आधार पर पूर्ण नहीं होती” (</a:t>
            </a:r>
            <a:r>
              <a:rPr lang="hi-IN" sz="1400" b="1" i="1" dirty="0">
                <a:solidFill>
                  <a:srgbClr val="FFFF00"/>
                </a:solidFill>
                <a:effectLst>
                  <a:glow rad="127000">
                    <a:srgbClr val="79A046"/>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2 पतरस 1:20</a:t>
            </a:r>
            <a:r>
              <a:rPr lang="hi-IN" b="1" i="1" dirty="0">
                <a:solidFill>
                  <a:srgbClr val="FFFF00"/>
                </a:solidFill>
                <a:effectLst>
                  <a:glow rad="127000">
                    <a:srgbClr val="79A046"/>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1400" b="1" i="1" dirty="0">
              <a:solidFill>
                <a:srgbClr val="FFFF00"/>
              </a:solidFill>
              <a:effectLst>
                <a:glow rad="127000">
                  <a:srgbClr val="79A046"/>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707886"/>
          </a:xfrm>
          <a:prstGeom prst="rect">
            <a:avLst/>
          </a:prstGeom>
          <a:noFill/>
        </p:spPr>
        <p:txBody>
          <a:bodyPr wrap="square" rtlCol="0">
            <a:spAutoFit/>
          </a:bodyPr>
          <a:lstStyle/>
          <a:p>
            <a:pPr>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जब मार्टिन लूथर ने पहली बार लैटिन में बाइबल पढ़ी, तो उसका जीवन बदल गया।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7700" y="4552545"/>
            <a:ext cx="2118114" cy="211811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5" y="4548905"/>
            <a:ext cx="5413846" cy="1938992"/>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उस क्षण से यह स्पष्ट हो गया कि आधिकारिक कलीसिया द्वारा सिखाई गई परंपराओं और बाइबल में निहित सत्यों के बीच कोई सामंजस्य नहीं हो सकता है। विश्वास और आचरण का एकमात्र नियम बाइबल में निहित है, और पवित्र आत्मा द्वारा हमारे सामने प्रकट किया गया है।</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5" y="3496377"/>
            <a:ext cx="7722942" cy="1015663"/>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वह पवित्र आत्मा, बाइबल का एकमात्र अधिकृत व्याख्याता, था जिसने इसमें निहित सत्यों को प्रकट किया। और वही पवित्र आत्मा हमें दिया गया है ताकि हम भी इसे समझ सकें! (यूहन्ना 14:26; 16:13)।</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323439"/>
          </a:xfrm>
          <a:prstGeom prst="rect">
            <a:avLst/>
          </a:prstGeom>
          <a:noFill/>
        </p:spPr>
        <p:txBody>
          <a:bodyPr wrap="square">
            <a:spAutoFit/>
          </a:bodyPr>
          <a:lstStyle/>
          <a:p>
            <a:pPr algn="just">
              <a:spcBef>
                <a:spcPts val="600"/>
              </a:spcBef>
            </a:pPr>
            <a:r>
              <a:rPr lang="hi-IN" sz="2000" b="1" dirty="0">
                <a:latin typeface="Nirmala UI" panose="020B0502040204020203" pitchFamily="34" charset="0"/>
                <a:ea typeface="Nirmala UI" panose="020B0502040204020203" pitchFamily="34" charset="0"/>
                <a:cs typeface="Nirmala UI" panose="020B0502040204020203" pitchFamily="34" charset="0"/>
              </a:rPr>
              <a:t>जब उसने इसके पन्ने पलटे, उसे एहसास हुआ कि एक उच्च शक्ति उसके दिमाग को रोशन कर रही है। सुसमाचार जीवंत और प्रभावी हो गया। अँधेरी परंपराएँ दूर हो गईं, और मसीह का अनुग्रह जाग उठा। किस शक्ति ने उसके मन को प्रकाशित किया?</a:t>
            </a:r>
            <a:endParaRPr lang="es-ES" sz="20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485470" y="1068785"/>
            <a:ext cx="10915347" cy="4524315"/>
          </a:xfrm>
          <a:prstGeom prst="rect">
            <a:avLst/>
          </a:prstGeom>
          <a:noFill/>
        </p:spPr>
        <p:txBody>
          <a:bodyPr wrap="square">
            <a:spAutoFit/>
          </a:bodyPr>
          <a:lstStyle/>
          <a:p>
            <a:pPr algn="just">
              <a:spcBef>
                <a:spcPts val="600"/>
              </a:spcBef>
            </a:pPr>
            <a:r>
              <a:rPr lang="hi-IN" sz="3200" b="1" dirty="0">
                <a:latin typeface="Nirmala UI" panose="020B0502040204020203" pitchFamily="34" charset="0"/>
                <a:ea typeface="Nirmala UI" panose="020B0502040204020203" pitchFamily="34" charset="0"/>
                <a:cs typeface="Nirmala UI" panose="020B0502040204020203" pitchFamily="34" charset="0"/>
              </a:rPr>
              <a:t>“पवित्र आत्मा की निरंतर उपस्थिति और सहायता के बिना वचन का प्रचार कोई फायदा नहीं देगा। यह ईश्वरीय सत्य का एकमात्र प्रभावशाली शिक्षक है। केवल जब सत्य आत्मा के साथ हृदय तक पहुंचेगा तो यह विवेक को जागृत करेगा या जीवन को बदल देगा। कोई भी व्यक्ति परमेश्वर के वचन का साहित्य प्रस्तुत करने में सक्षम हो सकता है, वह इसके सभी आदेशों और वादों से परिचित हो सकता है; परन्तु जब तक पवित्र आत्मा सत्य को मन में स्थापित नहीं करता, कोई भी आत्मा चट्टान (मसीह) पर नहीं गिरेगी और टूटेगी (विनम्र) नहीं होगी।”</a:t>
            </a:r>
            <a:endParaRPr lang="es-ES" sz="32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4067470" y="5658850"/>
            <a:ext cx="3751348" cy="338554"/>
          </a:xfrm>
          <a:prstGeom prst="rect">
            <a:avLst/>
          </a:prstGeom>
          <a:noFill/>
        </p:spPr>
        <p:txBody>
          <a:bodyPr wrap="none" rtlCol="0">
            <a:spAutoFit/>
          </a:bodyPr>
          <a:lstStyle/>
          <a:p>
            <a:pPr algn="ctr"/>
            <a:r>
              <a:rPr lang="hi-IN" sz="1600" b="1" dirty="0">
                <a:latin typeface="Nirmala UI" panose="020B0502040204020203" pitchFamily="34" charset="0"/>
                <a:ea typeface="Nirmala UI" panose="020B0502040204020203" pitchFamily="34" charset="0"/>
                <a:cs typeface="Nirmala UI" panose="020B0502040204020203" pitchFamily="34" charset="0"/>
              </a:rPr>
              <a:t>ई जी व्हाइट (युगों-युगों की चाहत, पृष्ट 671)</a:t>
            </a:r>
            <a:endParaRPr lang="es-ES" sz="16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620</TotalTime>
  <Words>1671</Words>
  <Application>Microsoft Office PowerPoint</Application>
  <PresentationFormat>Panorámica</PresentationFormat>
  <Paragraphs>86</Paragraphs>
  <Slides>13</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13</vt:i4>
      </vt:variant>
    </vt:vector>
  </HeadingPairs>
  <TitlesOfParts>
    <vt:vector size="19" baseType="lpstr">
      <vt:lpstr>Arial</vt:lpstr>
      <vt:lpstr>Nirmala UI</vt:lpstr>
      <vt:lpstr>Aptos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123</cp:revision>
  <dcterms:created xsi:type="dcterms:W3CDTF">2024-04-13T15:21:38Z</dcterms:created>
  <dcterms:modified xsi:type="dcterms:W3CDTF">2024-04-15T15:16:27Z</dcterms:modified>
</cp:coreProperties>
</file>